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8" r:id="rId3"/>
    <p:sldMasterId id="2147483690" r:id="rId4"/>
    <p:sldMasterId id="2147483708" r:id="rId5"/>
    <p:sldMasterId id="2147483726" r:id="rId6"/>
    <p:sldMasterId id="2147483744" r:id="rId7"/>
  </p:sldMasterIdLst>
  <p:notesMasterIdLst>
    <p:notesMasterId r:id="rId79"/>
  </p:notesMasterIdLst>
  <p:handoutMasterIdLst>
    <p:handoutMasterId r:id="rId80"/>
  </p:handoutMasterIdLst>
  <p:sldIdLst>
    <p:sldId id="480" r:id="rId8"/>
    <p:sldId id="388" r:id="rId9"/>
    <p:sldId id="373" r:id="rId10"/>
    <p:sldId id="296" r:id="rId11"/>
    <p:sldId id="413" r:id="rId12"/>
    <p:sldId id="319" r:id="rId13"/>
    <p:sldId id="295" r:id="rId14"/>
    <p:sldId id="389" r:id="rId15"/>
    <p:sldId id="390" r:id="rId16"/>
    <p:sldId id="349" r:id="rId17"/>
    <p:sldId id="379" r:id="rId18"/>
    <p:sldId id="329" r:id="rId19"/>
    <p:sldId id="368" r:id="rId20"/>
    <p:sldId id="380" r:id="rId21"/>
    <p:sldId id="300" r:id="rId22"/>
    <p:sldId id="393" r:id="rId23"/>
    <p:sldId id="350" r:id="rId24"/>
    <p:sldId id="394" r:id="rId25"/>
    <p:sldId id="351" r:id="rId26"/>
    <p:sldId id="352" r:id="rId27"/>
    <p:sldId id="330" r:id="rId28"/>
    <p:sldId id="331" r:id="rId29"/>
    <p:sldId id="332" r:id="rId30"/>
    <p:sldId id="333" r:id="rId31"/>
    <p:sldId id="320" r:id="rId32"/>
    <p:sldId id="396" r:id="rId33"/>
    <p:sldId id="397" r:id="rId34"/>
    <p:sldId id="398" r:id="rId35"/>
    <p:sldId id="328" r:id="rId36"/>
    <p:sldId id="395" r:id="rId37"/>
    <p:sldId id="306" r:id="rId38"/>
    <p:sldId id="382" r:id="rId39"/>
    <p:sldId id="360" r:id="rId40"/>
    <p:sldId id="399" r:id="rId41"/>
    <p:sldId id="400" r:id="rId42"/>
    <p:sldId id="401" r:id="rId43"/>
    <p:sldId id="402" r:id="rId44"/>
    <p:sldId id="403" r:id="rId45"/>
    <p:sldId id="336" r:id="rId46"/>
    <p:sldId id="337" r:id="rId47"/>
    <p:sldId id="369" r:id="rId48"/>
    <p:sldId id="321" r:id="rId49"/>
    <p:sldId id="363" r:id="rId50"/>
    <p:sldId id="408" r:id="rId51"/>
    <p:sldId id="409" r:id="rId52"/>
    <p:sldId id="410" r:id="rId53"/>
    <p:sldId id="411" r:id="rId54"/>
    <p:sldId id="404" r:id="rId55"/>
    <p:sldId id="405" r:id="rId56"/>
    <p:sldId id="406" r:id="rId57"/>
    <p:sldId id="407" r:id="rId58"/>
    <p:sldId id="324" r:id="rId59"/>
    <p:sldId id="365" r:id="rId60"/>
    <p:sldId id="364" r:id="rId61"/>
    <p:sldId id="366" r:id="rId62"/>
    <p:sldId id="367" r:id="rId63"/>
    <p:sldId id="372" r:id="rId64"/>
    <p:sldId id="326" r:id="rId65"/>
    <p:sldId id="412" r:id="rId66"/>
    <p:sldId id="327" r:id="rId67"/>
    <p:sldId id="354" r:id="rId68"/>
    <p:sldId id="355" r:id="rId69"/>
    <p:sldId id="356" r:id="rId70"/>
    <p:sldId id="357" r:id="rId71"/>
    <p:sldId id="358" r:id="rId72"/>
    <p:sldId id="359" r:id="rId73"/>
    <p:sldId id="385" r:id="rId74"/>
    <p:sldId id="386" r:id="rId75"/>
    <p:sldId id="387" r:id="rId76"/>
    <p:sldId id="391" r:id="rId77"/>
    <p:sldId id="392" r:id="rId78"/>
  </p:sldIdLst>
  <p:sldSz cx="12192000" cy="6858000"/>
  <p:notesSz cx="6858000" cy="9144000"/>
  <p:custShowLst>
    <p:custShow name="Custom Show 1" id="0">
      <p:sldLst/>
    </p:custShow>
  </p:custShow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00"/>
    <a:srgbClr val="CCFF66"/>
    <a:srgbClr val="0000FF"/>
    <a:srgbClr val="FFFFFF"/>
    <a:srgbClr val="FF9900"/>
    <a:srgbClr val="FFCC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3"/>
    <p:restoredTop sz="95244"/>
  </p:normalViewPr>
  <p:slideViewPr>
    <p:cSldViewPr showGuides="1">
      <p:cViewPr varScale="1">
        <p:scale>
          <a:sx n="117" d="100"/>
          <a:sy n="117" d="100"/>
        </p:scale>
        <p:origin x="-246" y="-102"/>
      </p:cViewPr>
      <p:guideLst>
        <p:guide orient="horz" pos="2160"/>
        <p:guide pos="384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E62B026E-7AA0-4B22-8C06-1AB0B2E59D13}"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11/25/2024</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p>
            <a:pPr lvl="0" algn="r" eaLnBrk="1" hangingPunct="1">
              <a:buNone/>
            </a:pPr>
            <a:fld id="{9A0DB2DC-4C9A-4742-B13C-FB6460FD3503}" type="slidenum">
              <a:rPr lang="en-US" sz="1200" dirty="0"/>
              <a:t>‹#›</a:t>
            </a:fld>
            <a:endParaRPr lang="en-US" sz="1200" dirty="0"/>
          </a:p>
        </p:txBody>
      </p:sp>
    </p:spTree>
    <p:extLst>
      <p:ext uri="{BB962C8B-B14F-4D97-AF65-F5344CB8AC3E}">
        <p14:creationId xmlns:p14="http://schemas.microsoft.com/office/powerpoint/2010/main" val="26174373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885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556" name="Rectangle 4"/>
          <p:cNvSpPr>
            <a:spLocks noGrp="1" noRot="1" noChangeAspect="1" noTextEdit="1"/>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p>
            <a:pPr lvl="0" algn="r" eaLnBrk="1" hangingPunct="1">
              <a:buNone/>
            </a:pPr>
            <a:fld id="{9A0DB2DC-4C9A-4742-B13C-FB6460FD3503}" type="slidenum">
              <a:rPr lang="en-US" altLang="en-US" sz="1200" dirty="0"/>
              <a:t>‹#›</a:t>
            </a:fld>
            <a:endParaRPr lang="en-US" altLang="en-US" sz="1200" dirty="0"/>
          </a:p>
        </p:txBody>
      </p:sp>
    </p:spTree>
    <p:extLst>
      <p:ext uri="{BB962C8B-B14F-4D97-AF65-F5344CB8AC3E}">
        <p14:creationId xmlns:p14="http://schemas.microsoft.com/office/powerpoint/2010/main" val="2021228662"/>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atin typeface="Arial" panose="020B0604020202020204" pitchFamily="34" charset="0"/>
            </a:endParaRPr>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fld id="{70951B6A-88F5-4A0A-8784-CC211F7B3F52}" type="slidenum">
              <a:rPr lang="vi-VN" altLang="vi-VN" sz="1200">
                <a:cs typeface="Arial" panose="020B0604020202020204" pitchFamily="34" charset="0"/>
              </a:rPr>
              <a:t>1</a:t>
            </a:fld>
            <a:endParaRPr lang="vi-VN" altLang="vi-VN" sz="120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p:sp>
      <p:sp>
        <p:nvSpPr>
          <p:cNvPr id="45059"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450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10</a:t>
            </a:fld>
            <a:endParaRPr lang="en-US" altLang="en-US" sz="1200" dirty="0"/>
          </a:p>
        </p:txBody>
      </p:sp>
      <p:sp>
        <p:nvSpPr>
          <p:cNvPr id="45061"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5120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15</a:t>
            </a:fld>
            <a:endParaRPr lang="en-US" altLang="en-US" sz="1200" dirty="0"/>
          </a:p>
        </p:txBody>
      </p:sp>
      <p:sp>
        <p:nvSpPr>
          <p:cNvPr id="5120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p:sp>
      <p:sp>
        <p:nvSpPr>
          <p:cNvPr id="53251"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532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16</a:t>
            </a:fld>
            <a:endParaRPr lang="en-US" altLang="en-US" sz="1200" dirty="0"/>
          </a:p>
        </p:txBody>
      </p:sp>
      <p:sp>
        <p:nvSpPr>
          <p:cNvPr id="53253"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p:sp>
      <p:sp>
        <p:nvSpPr>
          <p:cNvPr id="55299"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553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17</a:t>
            </a:fld>
            <a:endParaRPr lang="en-US" altLang="en-US" sz="1200" dirty="0"/>
          </a:p>
        </p:txBody>
      </p:sp>
      <p:sp>
        <p:nvSpPr>
          <p:cNvPr id="55301"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5734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18</a:t>
            </a:fld>
            <a:endParaRPr lang="en-US" altLang="en-US" sz="1200" dirty="0"/>
          </a:p>
        </p:txBody>
      </p:sp>
      <p:sp>
        <p:nvSpPr>
          <p:cNvPr id="57349"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p:sp>
      <p:sp>
        <p:nvSpPr>
          <p:cNvPr id="59395"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593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19</a:t>
            </a:fld>
            <a:endParaRPr lang="en-US" altLang="en-US" sz="1200" dirty="0"/>
          </a:p>
        </p:txBody>
      </p:sp>
      <p:sp>
        <p:nvSpPr>
          <p:cNvPr id="59397"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p:sp>
      <p:sp>
        <p:nvSpPr>
          <p:cNvPr id="61443"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614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20</a:t>
            </a:fld>
            <a:endParaRPr lang="en-US" altLang="en-US" sz="1200" dirty="0"/>
          </a:p>
        </p:txBody>
      </p:sp>
      <p:sp>
        <p:nvSpPr>
          <p:cNvPr id="6144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p:sp>
      <p:sp>
        <p:nvSpPr>
          <p:cNvPr id="68611"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686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26</a:t>
            </a:fld>
            <a:endParaRPr lang="en-US" altLang="en-US" sz="1200" dirty="0"/>
          </a:p>
        </p:txBody>
      </p:sp>
      <p:sp>
        <p:nvSpPr>
          <p:cNvPr id="68613"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706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27</a:t>
            </a:fld>
            <a:endParaRPr lang="en-US" altLang="en-US" sz="1200" dirty="0"/>
          </a:p>
        </p:txBody>
      </p:sp>
      <p:sp>
        <p:nvSpPr>
          <p:cNvPr id="70661"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p:sp>
      <p:sp>
        <p:nvSpPr>
          <p:cNvPr id="72707"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727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28</a:t>
            </a:fld>
            <a:endParaRPr lang="en-US" altLang="en-US" sz="1200" dirty="0"/>
          </a:p>
        </p:txBody>
      </p:sp>
      <p:sp>
        <p:nvSpPr>
          <p:cNvPr id="72709"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p:sp>
      <p:sp>
        <p:nvSpPr>
          <p:cNvPr id="28675"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2867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a:t>
            </a:fld>
            <a:endParaRPr lang="en-US" altLang="en-US" sz="1200" dirty="0"/>
          </a:p>
        </p:txBody>
      </p:sp>
      <p:sp>
        <p:nvSpPr>
          <p:cNvPr id="28677"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p:sp>
      <p:sp>
        <p:nvSpPr>
          <p:cNvPr id="76803"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7680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31</a:t>
            </a:fld>
            <a:endParaRPr lang="en-US" altLang="en-US" sz="1200" dirty="0"/>
          </a:p>
        </p:txBody>
      </p:sp>
      <p:sp>
        <p:nvSpPr>
          <p:cNvPr id="7680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p:sp>
      <p:sp>
        <p:nvSpPr>
          <p:cNvPr id="78851"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788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32</a:t>
            </a:fld>
            <a:endParaRPr lang="en-US" altLang="en-US" sz="1200" dirty="0"/>
          </a:p>
        </p:txBody>
      </p:sp>
      <p:sp>
        <p:nvSpPr>
          <p:cNvPr id="78853"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p:sp>
      <p:sp>
        <p:nvSpPr>
          <p:cNvPr id="80899"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809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33</a:t>
            </a:fld>
            <a:endParaRPr lang="en-US" altLang="en-US" sz="1200" dirty="0"/>
          </a:p>
        </p:txBody>
      </p:sp>
      <p:sp>
        <p:nvSpPr>
          <p:cNvPr id="80901"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8294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34</a:t>
            </a:fld>
            <a:endParaRPr lang="en-US" altLang="en-US" sz="1200" dirty="0"/>
          </a:p>
        </p:txBody>
      </p:sp>
      <p:sp>
        <p:nvSpPr>
          <p:cNvPr id="82949"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p:sp>
      <p:sp>
        <p:nvSpPr>
          <p:cNvPr id="84995"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849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35</a:t>
            </a:fld>
            <a:endParaRPr lang="en-US" altLang="en-US" sz="1200" dirty="0"/>
          </a:p>
        </p:txBody>
      </p:sp>
      <p:sp>
        <p:nvSpPr>
          <p:cNvPr id="84997"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p:sp>
      <p:sp>
        <p:nvSpPr>
          <p:cNvPr id="87043"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870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36</a:t>
            </a:fld>
            <a:endParaRPr lang="en-US" altLang="en-US" sz="1200" dirty="0"/>
          </a:p>
        </p:txBody>
      </p:sp>
      <p:sp>
        <p:nvSpPr>
          <p:cNvPr id="8704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p:sp>
      <p:sp>
        <p:nvSpPr>
          <p:cNvPr id="89091"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890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37</a:t>
            </a:fld>
            <a:endParaRPr lang="en-US" altLang="en-US" sz="1200" dirty="0"/>
          </a:p>
        </p:txBody>
      </p:sp>
      <p:sp>
        <p:nvSpPr>
          <p:cNvPr id="89093"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p:sp>
      <p:sp>
        <p:nvSpPr>
          <p:cNvPr id="91139"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9114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38</a:t>
            </a:fld>
            <a:endParaRPr lang="en-US" altLang="en-US" sz="1200" dirty="0"/>
          </a:p>
        </p:txBody>
      </p:sp>
      <p:sp>
        <p:nvSpPr>
          <p:cNvPr id="91141"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p:sp>
      <p:sp>
        <p:nvSpPr>
          <p:cNvPr id="97283"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9728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43</a:t>
            </a:fld>
            <a:endParaRPr lang="en-US" altLang="en-US" sz="1200" dirty="0"/>
          </a:p>
        </p:txBody>
      </p:sp>
      <p:sp>
        <p:nvSpPr>
          <p:cNvPr id="9728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9933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44</a:t>
            </a:fld>
            <a:endParaRPr lang="en-US" altLang="en-US" sz="1200" dirty="0"/>
          </a:p>
        </p:txBody>
      </p:sp>
      <p:sp>
        <p:nvSpPr>
          <p:cNvPr id="99333"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p:sp>
      <p:sp>
        <p:nvSpPr>
          <p:cNvPr id="30723"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3072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3</a:t>
            </a:fld>
            <a:endParaRPr lang="en-US" altLang="en-US" sz="1200" dirty="0"/>
          </a:p>
        </p:txBody>
      </p:sp>
      <p:sp>
        <p:nvSpPr>
          <p:cNvPr id="3072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p:sp>
      <p:sp>
        <p:nvSpPr>
          <p:cNvPr id="101379"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10138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45</a:t>
            </a:fld>
            <a:endParaRPr lang="en-US" altLang="en-US" sz="1200" dirty="0"/>
          </a:p>
        </p:txBody>
      </p:sp>
      <p:sp>
        <p:nvSpPr>
          <p:cNvPr id="101381"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p:sp>
      <p:sp>
        <p:nvSpPr>
          <p:cNvPr id="103427"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10342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46</a:t>
            </a:fld>
            <a:endParaRPr lang="en-US" altLang="en-US" sz="1200" dirty="0"/>
          </a:p>
        </p:txBody>
      </p:sp>
      <p:sp>
        <p:nvSpPr>
          <p:cNvPr id="103429"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p:sp>
      <p:sp>
        <p:nvSpPr>
          <p:cNvPr id="105475"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10547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47</a:t>
            </a:fld>
            <a:endParaRPr lang="en-US" altLang="en-US" sz="1200" dirty="0"/>
          </a:p>
        </p:txBody>
      </p:sp>
      <p:sp>
        <p:nvSpPr>
          <p:cNvPr id="105477"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p:sp>
      <p:sp>
        <p:nvSpPr>
          <p:cNvPr id="107523"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10752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48</a:t>
            </a:fld>
            <a:endParaRPr lang="en-US" altLang="en-US" sz="1200" dirty="0"/>
          </a:p>
        </p:txBody>
      </p:sp>
      <p:sp>
        <p:nvSpPr>
          <p:cNvPr id="10752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p:sp>
      <p:sp>
        <p:nvSpPr>
          <p:cNvPr id="109571"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1095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49</a:t>
            </a:fld>
            <a:endParaRPr lang="en-US" altLang="en-US" sz="1200" dirty="0"/>
          </a:p>
        </p:txBody>
      </p:sp>
      <p:sp>
        <p:nvSpPr>
          <p:cNvPr id="109573"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p:sp>
      <p:sp>
        <p:nvSpPr>
          <p:cNvPr id="111619"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1116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50</a:t>
            </a:fld>
            <a:endParaRPr lang="en-US" altLang="en-US" sz="1200" dirty="0"/>
          </a:p>
        </p:txBody>
      </p:sp>
      <p:sp>
        <p:nvSpPr>
          <p:cNvPr id="111621"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p:sp>
      <p:sp>
        <p:nvSpPr>
          <p:cNvPr id="113667"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1136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51</a:t>
            </a:fld>
            <a:endParaRPr lang="en-US" altLang="en-US" sz="1200" dirty="0"/>
          </a:p>
        </p:txBody>
      </p:sp>
      <p:sp>
        <p:nvSpPr>
          <p:cNvPr id="113669"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p:sp>
      <p:sp>
        <p:nvSpPr>
          <p:cNvPr id="122883"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12288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59</a:t>
            </a:fld>
            <a:endParaRPr lang="en-US" altLang="en-US" sz="1200" dirty="0"/>
          </a:p>
        </p:txBody>
      </p:sp>
      <p:sp>
        <p:nvSpPr>
          <p:cNvPr id="12288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p:sp>
      <p:sp>
        <p:nvSpPr>
          <p:cNvPr id="124931"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12493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60</a:t>
            </a:fld>
            <a:endParaRPr lang="en-US" altLang="en-US" sz="1200" dirty="0"/>
          </a:p>
        </p:txBody>
      </p:sp>
      <p:sp>
        <p:nvSpPr>
          <p:cNvPr id="124933"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p:sp>
      <p:sp>
        <p:nvSpPr>
          <p:cNvPr id="32771"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327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4</a:t>
            </a:fld>
            <a:endParaRPr lang="en-US" altLang="en-US" sz="1200" dirty="0"/>
          </a:p>
        </p:txBody>
      </p:sp>
      <p:sp>
        <p:nvSpPr>
          <p:cNvPr id="32773"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p:sp>
      <p:sp>
        <p:nvSpPr>
          <p:cNvPr id="34819"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5</a:t>
            </a:fld>
            <a:endParaRPr lang="en-US" altLang="en-US" sz="1200" dirty="0"/>
          </a:p>
        </p:txBody>
      </p:sp>
      <p:sp>
        <p:nvSpPr>
          <p:cNvPr id="34821"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p:txBody>
          <a:bodyPr wrap="square" lIns="91440" tIns="45720" rIns="91440" bIns="45720" anchor="t" anchorCtr="0"/>
          <a:lstStyle/>
          <a:p>
            <a:pPr lvl="0"/>
            <a:endParaRPr lang="en-US" altLang="en-US" dirty="0"/>
          </a:p>
        </p:txBody>
      </p:sp>
      <p:sp>
        <p:nvSpPr>
          <p:cNvPr id="36868" name="Date Placeholder 3"/>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
        <p:nvSpPr>
          <p:cNvPr id="36869" name="Slide Number Placeholder 4"/>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6</a:t>
            </a:fld>
            <a:endParaRPr lang="en-US"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p:sp>
      <p:sp>
        <p:nvSpPr>
          <p:cNvPr id="38915"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389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7</a:t>
            </a:fld>
            <a:endParaRPr lang="en-US" altLang="en-US" sz="1200" dirty="0"/>
          </a:p>
        </p:txBody>
      </p:sp>
      <p:sp>
        <p:nvSpPr>
          <p:cNvPr id="38917"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p:sp>
      <p:sp>
        <p:nvSpPr>
          <p:cNvPr id="40963"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4096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8</a:t>
            </a:fld>
            <a:endParaRPr lang="en-US" altLang="en-US" sz="1200" dirty="0"/>
          </a:p>
        </p:txBody>
      </p:sp>
      <p:sp>
        <p:nvSpPr>
          <p:cNvPr id="40965"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p:sp>
      <p:sp>
        <p:nvSpPr>
          <p:cNvPr id="43011" name="Notes Placeholder 2"/>
          <p:cNvSpPr>
            <a:spLocks noGrp="1"/>
          </p:cNvSpPr>
          <p:nvPr>
            <p:ph type="body" idx="1"/>
          </p:nvPr>
        </p:nvSpPr>
        <p:spPr/>
        <p:txBody>
          <a:bodyPr wrap="square" lIns="91440" tIns="45720" rIns="91440" bIns="45720" anchor="t" anchorCtr="0"/>
          <a:lstStyle/>
          <a:p>
            <a:pPr lvl="0" eaLnBrk="1" hangingPunct="1"/>
            <a:endParaRPr lang="en-US" altLang="en-US" dirty="0"/>
          </a:p>
        </p:txBody>
      </p:sp>
      <p:sp>
        <p:nvSpPr>
          <p:cNvPr id="430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9</a:t>
            </a:fld>
            <a:endParaRPr lang="en-US" altLang="en-US" sz="1200" dirty="0"/>
          </a:p>
        </p:txBody>
      </p:sp>
      <p:sp>
        <p:nvSpPr>
          <p:cNvPr id="43013"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64D4EF">
                <a:alpha val="100000"/>
              </a:srgbClr>
            </a:gs>
            <a:gs pos="10001">
              <a:srgbClr val="64D4EF">
                <a:alpha val="100000"/>
              </a:srgbClr>
            </a:gs>
            <a:gs pos="100000">
              <a:srgbClr val="06588E">
                <a:alpha val="100000"/>
              </a:srgbClr>
            </a:gs>
          </a:gsLst>
          <a:lin ang="6120000" scaled="1"/>
          <a:tileRect/>
        </a:gradFill>
        <a:effectLst/>
      </p:bgPr>
    </p:bg>
    <p:spTree>
      <p:nvGrpSpPr>
        <p:cNvPr id="1" name=""/>
        <p:cNvGrpSpPr/>
        <p:nvPr/>
      </p:nvGrpSpPr>
      <p:grpSpPr>
        <a:xfrm>
          <a:off x="0" y="0"/>
          <a:ext cx="0" cy="0"/>
          <a:chOff x="0" y="0"/>
          <a:chExt cx="0" cy="0"/>
        </a:xfrm>
      </p:grpSpPr>
      <p:cxnSp>
        <p:nvCxnSpPr>
          <p:cNvPr id="4" name="Straight Connector 2"/>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335838" y="31750"/>
            <a:ext cx="4852988"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17"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8"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p>
            <a:pPr algn="r">
              <a:buNone/>
            </a:pPr>
            <a:fld id="{9A0DB2DC-4C9A-4742-B13C-FB6460FD3503}" type="slidenum">
              <a:rPr lang="en-US" altLang="en-US" dirty="0">
                <a:latin typeface="Century Gothic" panose="020B0502020202020204" pitchFamily="34" charset="0"/>
              </a:rPr>
              <a:t>‹#›</a:t>
            </a:fld>
            <a:endParaRPr lang="en-US" altLang="en-US" dirty="0">
              <a:latin typeface="Century Gothic" panose="020B0502020202020204" pitchFamily="34" charset="0"/>
            </a:endParaRPr>
          </a:p>
        </p:txBody>
      </p:sp>
    </p:spTree>
  </p:cSld>
  <p:clrMapOvr>
    <a:masterClrMapping/>
  </p:clrMapOvr>
  <p:transition spd="slow">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ct val="20000"/>
              </a:spcBef>
              <a:spcAft>
                <a:spcPts val="600"/>
              </a:spcAft>
              <a:buClr>
                <a:schemeClr val="tx1"/>
              </a:buClr>
              <a:buSzPct val="80000"/>
              <a:buFont typeface="Wingdings 3" panose="05040102010807070707" pitchFamily="18" charset="2"/>
              <a:buNone/>
              <a:defRPr/>
            </a:pPr>
            <a:r>
              <a:rPr kumimoji="0" lang="en-US" sz="1600" b="0" i="0" u="none" strike="noStrike" kern="1200" cap="none" spc="0" normalizeH="0" baseline="0" noProof="0">
                <a:ln>
                  <a:noFill/>
                </a:ln>
                <a:solidFill>
                  <a:srgbClr val="0F496F"/>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rgbClr val="0F496F"/>
              </a:solidFill>
              <a:effectLst/>
              <a:uLnTx/>
              <a:uFillTx/>
              <a:latin typeface="+mn-lt"/>
              <a:ea typeface="+mn-ea"/>
              <a:cs typeface="+mn-cs"/>
            </a:endParaRP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4" name="Footer Placeholder 3"/>
          <p:cNvSpPr>
            <a:spLocks noGrp="1"/>
          </p:cNvSpPr>
          <p:nvPr>
            <p:ph type="ftr" sz="quarter" idx="16"/>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Slide Number Placeholder 4"/>
          <p:cNvSpPr>
            <a:spLocks noGrp="1"/>
          </p:cNvSpPr>
          <p:nvPr>
            <p:ph type="sldNum" sz="quarter" idx="17"/>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TextBox 10"/>
          <p:cNvSpPr txBox="1">
            <a:spLocks noChangeArrowheads="1"/>
          </p:cNvSpPr>
          <p:nvPr/>
        </p:nvSpPr>
        <p:spPr bwMode="auto">
          <a:xfrm>
            <a:off x="898525" y="971550"/>
            <a:ext cx="801688"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4" name="TextBox 11"/>
          <p:cNvSpPr txBox="1">
            <a:spLocks noChangeArrowheads="1"/>
          </p:cNvSpPr>
          <p:nvPr/>
        </p:nvSpPr>
        <p:spPr bwMode="auto">
          <a:xfrm>
            <a:off x="9329738" y="2613025"/>
            <a:ext cx="803275"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bg>
      <p:bgPr>
        <a:gradFill rotWithShape="1">
          <a:gsLst>
            <a:gs pos="0">
              <a:srgbClr val="64D4EF">
                <a:alpha val="100000"/>
              </a:srgbClr>
            </a:gs>
            <a:gs pos="10001">
              <a:srgbClr val="64D4EF">
                <a:alpha val="100000"/>
              </a:srgbClr>
            </a:gs>
            <a:gs pos="100000">
              <a:srgbClr val="06588E">
                <a:alpha val="100000"/>
              </a:srgbClr>
            </a:gs>
          </a:gsLst>
          <a:lin ang="6120000" scaled="1"/>
          <a:tileRect/>
        </a:gradFill>
        <a:effectLst/>
      </p:bgPr>
    </p:bg>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531813" y="812800"/>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r>
          </a:p>
        </p:txBody>
      </p:sp>
      <p:sp>
        <p:nvSpPr>
          <p:cNvPr id="7" name="TextBox 13"/>
          <p:cNvSpPr txBox="1">
            <a:spLocks noChangeArrowheads="1"/>
          </p:cNvSpPr>
          <p:nvPr/>
        </p:nvSpPr>
        <p:spPr bwMode="auto">
          <a:xfrm>
            <a:off x="10285413" y="2768600"/>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14"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5"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p>
            <a:pPr algn="r">
              <a:buNone/>
            </a:pPr>
            <a:fld id="{9A0DB2DC-4C9A-4742-B13C-FB6460FD3503}" type="slidenum">
              <a:rPr lang="en-US" altLang="en-US" dirty="0">
                <a:latin typeface="Century Gothic" panose="020B0502020202020204" pitchFamily="34" charset="0"/>
              </a:rPr>
              <a:t>‹#›</a:t>
            </a:fld>
            <a:endParaRPr lang="en-US" altLang="en-US" dirty="0">
              <a:latin typeface="Century Gothic" panose="020B0502020202020204" pitchFamily="34" charset="0"/>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bg>
      <p:bgPr>
        <a:gradFill rotWithShape="1">
          <a:gsLst>
            <a:gs pos="0">
              <a:srgbClr val="64D4EF">
                <a:alpha val="100000"/>
              </a:srgbClr>
            </a:gs>
            <a:gs pos="10001">
              <a:srgbClr val="64D4EF">
                <a:alpha val="100000"/>
              </a:srgbClr>
            </a:gs>
            <a:gs pos="100000">
              <a:srgbClr val="06588E">
                <a:alpha val="100000"/>
              </a:srgbClr>
            </a:gs>
          </a:gsLst>
          <a:lin ang="6120000" scaled="1"/>
          <a:tileRect/>
        </a:gradFill>
        <a:effectLst/>
      </p:bgPr>
    </p:bg>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531813" y="812800"/>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r>
          </a:p>
        </p:txBody>
      </p:sp>
      <p:sp>
        <p:nvSpPr>
          <p:cNvPr id="7" name="TextBox 13"/>
          <p:cNvSpPr txBox="1">
            <a:spLocks noChangeArrowheads="1"/>
          </p:cNvSpPr>
          <p:nvPr/>
        </p:nvSpPr>
        <p:spPr bwMode="auto">
          <a:xfrm>
            <a:off x="10285413" y="2768600"/>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14"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5"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p>
            <a:pPr algn="r">
              <a:buNone/>
            </a:pPr>
            <a:fld id="{9A0DB2DC-4C9A-4742-B13C-FB6460FD3503}" type="slidenum">
              <a:rPr lang="en-US" altLang="en-US" dirty="0">
                <a:latin typeface="Century Gothic" panose="020B0502020202020204" pitchFamily="34" charset="0"/>
              </a:rPr>
              <a:t>‹#›</a:t>
            </a:fld>
            <a:endParaRPr lang="en-US" altLang="en-US" dirty="0">
              <a:latin typeface="Century Gothic" panose="020B0502020202020204" pitchFamily="34" charset="0"/>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TextBox 10"/>
          <p:cNvSpPr txBox="1">
            <a:spLocks noChangeArrowheads="1"/>
          </p:cNvSpPr>
          <p:nvPr/>
        </p:nvSpPr>
        <p:spPr bwMode="auto">
          <a:xfrm>
            <a:off x="898525" y="971550"/>
            <a:ext cx="801688"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4" name="TextBox 11"/>
          <p:cNvSpPr txBox="1">
            <a:spLocks noChangeArrowheads="1"/>
          </p:cNvSpPr>
          <p:nvPr/>
        </p:nvSpPr>
        <p:spPr bwMode="auto">
          <a:xfrm>
            <a:off x="9329738" y="2613025"/>
            <a:ext cx="803275"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TextBox 10"/>
          <p:cNvSpPr txBox="1">
            <a:spLocks noChangeArrowheads="1"/>
          </p:cNvSpPr>
          <p:nvPr/>
        </p:nvSpPr>
        <p:spPr bwMode="auto">
          <a:xfrm>
            <a:off x="898525" y="971550"/>
            <a:ext cx="801688"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4" name="TextBox 11"/>
          <p:cNvSpPr txBox="1">
            <a:spLocks noChangeArrowheads="1"/>
          </p:cNvSpPr>
          <p:nvPr/>
        </p:nvSpPr>
        <p:spPr bwMode="auto">
          <a:xfrm>
            <a:off x="9329738" y="2613025"/>
            <a:ext cx="803275"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TextBox 10"/>
          <p:cNvSpPr txBox="1">
            <a:spLocks noChangeArrowheads="1"/>
          </p:cNvSpPr>
          <p:nvPr/>
        </p:nvSpPr>
        <p:spPr bwMode="auto">
          <a:xfrm>
            <a:off x="898525" y="971550"/>
            <a:ext cx="801688"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4" name="TextBox 11"/>
          <p:cNvSpPr txBox="1">
            <a:spLocks noChangeArrowheads="1"/>
          </p:cNvSpPr>
          <p:nvPr/>
        </p:nvSpPr>
        <p:spPr bwMode="auto">
          <a:xfrm>
            <a:off x="9329738" y="2613025"/>
            <a:ext cx="803275"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4" name="Straight Connector 1"/>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p>
            <a:pPr algn="ctr">
              <a:buNone/>
            </a:pPr>
            <a:fld id="{9A0DB2DC-4C9A-4742-B13C-FB6460FD3503}" type="slidenum">
              <a:rPr lang="en-US" altLang="en-US" dirty="0"/>
              <a:t>‹#›</a:t>
            </a:fld>
            <a:endParaRPr lang="en-US" altLang="en-US" dirty="0"/>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ct val="20000"/>
              </a:spcBef>
              <a:spcAft>
                <a:spcPts val="600"/>
              </a:spcAft>
              <a:buClr>
                <a:schemeClr val="tx1"/>
              </a:buClr>
              <a:buSzPct val="80000"/>
              <a:buFont typeface="Wingdings 3" panose="05040102010807070707" pitchFamily="18" charset="2"/>
              <a:buNone/>
              <a:defRPr/>
            </a:pPr>
            <a:r>
              <a:rPr kumimoji="0" lang="en-US" sz="1600" b="0" i="0" u="none" strike="noStrike" kern="1200" cap="none" spc="0" normalizeH="0" baseline="0" noProof="0">
                <a:ln>
                  <a:noFill/>
                </a:ln>
                <a:solidFill>
                  <a:srgbClr val="0F496F"/>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rgbClr val="0F496F"/>
              </a:solidFill>
              <a:effectLst/>
              <a:uLnTx/>
              <a:uFillTx/>
              <a:latin typeface="+mn-lt"/>
              <a:ea typeface="+mn-ea"/>
              <a:cs typeface="+mn-cs"/>
            </a:endParaRP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base" latinLnBrk="0" hangingPunct="1">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transition spd="slow">
    <p:split orient="vert"/>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21" Type="http://schemas.openxmlformats.org/officeDocument/2006/relationships/image" Target="../media/image4.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3.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image" Target="../media/image6.png"/><Relationship Id="rId10" Type="http://schemas.openxmlformats.org/officeDocument/2006/relationships/slideLayout" Target="../slideLayouts/slideLayout49.xml"/><Relationship Id="rId19" Type="http://schemas.openxmlformats.org/officeDocument/2006/relationships/image" Target="../media/image2.jpe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heme" Target="../theme/theme5.xml"/><Relationship Id="rId3" Type="http://schemas.openxmlformats.org/officeDocument/2006/relationships/slideLayout" Target="../slideLayouts/slideLayout59.xml"/><Relationship Id="rId21" Type="http://schemas.openxmlformats.org/officeDocument/2006/relationships/image" Target="../media/image4.png"/><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image" Target="../media/image3.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image" Target="../media/image6.png"/><Relationship Id="rId10" Type="http://schemas.openxmlformats.org/officeDocument/2006/relationships/slideLayout" Target="../slideLayouts/slideLayout66.xml"/><Relationship Id="rId19" Type="http://schemas.openxmlformats.org/officeDocument/2006/relationships/image" Target="../media/image2.jpe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6.xml"/><Relationship Id="rId3" Type="http://schemas.openxmlformats.org/officeDocument/2006/relationships/slideLayout" Target="../slideLayouts/slideLayout76.xml"/><Relationship Id="rId21" Type="http://schemas.openxmlformats.org/officeDocument/2006/relationships/image" Target="../media/image4.png"/><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image" Target="../media/image3.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image" Target="../media/image6.png"/><Relationship Id="rId10" Type="http://schemas.openxmlformats.org/officeDocument/2006/relationships/slideLayout" Target="../slideLayouts/slideLayout83.xml"/><Relationship Id="rId19" Type="http://schemas.openxmlformats.org/officeDocument/2006/relationships/image" Target="../media/image2.jpeg"/><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theme" Target="../theme/theme7.xml"/><Relationship Id="rId3" Type="http://schemas.openxmlformats.org/officeDocument/2006/relationships/slideLayout" Target="../slideLayouts/slideLayout93.xml"/><Relationship Id="rId21" Type="http://schemas.openxmlformats.org/officeDocument/2006/relationships/image" Target="../media/image4.png"/><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image" Target="../media/image3.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image" Target="../media/image6.png"/><Relationship Id="rId10" Type="http://schemas.openxmlformats.org/officeDocument/2006/relationships/slideLayout" Target="../slideLayouts/slideLayout100.xml"/><Relationship Id="rId19" Type="http://schemas.openxmlformats.org/officeDocument/2006/relationships/image" Target="../media/image2.jpeg"/><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alpha val="100000"/>
              </a:srgbClr>
            </a:gs>
            <a:gs pos="10001">
              <a:srgbClr val="64D4EF">
                <a:alpha val="100000"/>
              </a:srgbClr>
            </a:gs>
            <a:gs pos="100000">
              <a:srgbClr val="06588E">
                <a:alpha val="100000"/>
              </a:srgbClr>
            </a:gs>
          </a:gsLst>
          <a:lin ang="6120000" scaled="1"/>
          <a:tileRect/>
        </a:gradFill>
        <a:effectLst/>
      </p:bgPr>
    </p:bg>
    <p:spTree>
      <p:nvGrpSpPr>
        <p:cNvPr id="1" name=""/>
        <p:cNvGrpSpPr/>
        <p:nvPr/>
      </p:nvGrpSpPr>
      <p:grpSpPr>
        <a:xfrm>
          <a:off x="0" y="0"/>
          <a:ext cx="0" cy="0"/>
          <a:chOff x="0" y="0"/>
          <a:chExt cx="0" cy="0"/>
        </a:xfrm>
      </p:grpSpPr>
      <p:grpSp>
        <p:nvGrpSpPr>
          <p:cNvPr id="1026" name="Group 6"/>
          <p:cNvGrpSpPr/>
          <p:nvPr/>
        </p:nvGrpSpPr>
        <p:grpSpPr>
          <a:xfrm>
            <a:off x="9207500" y="2963863"/>
            <a:ext cx="2981325" cy="3208337"/>
            <a:chOff x="9206969" y="2963333"/>
            <a:chExt cx="2981858" cy="3208867"/>
          </a:xfrm>
        </p:grpSpPr>
        <p:cxnSp>
          <p:nvCxnSpPr>
            <p:cNvPr id="8" name="Straight Connector 7"/>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3" y="4487863"/>
            <a:ext cx="8534400" cy="1506538"/>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a:xfrm>
            <a:off x="684213" y="685800"/>
            <a:ext cx="8534400" cy="3614738"/>
          </a:xfrm>
          <a:prstGeom prst="rect">
            <a:avLst/>
          </a:prstGeom>
          <a:noFill/>
          <a:ln w="9525">
            <a:noFill/>
          </a:ln>
        </p:spPr>
        <p:txBody>
          <a:bodyPr anchor="ctr" anchorCtr="0"/>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p>
        </p:txBody>
      </p:sp>
      <p:sp>
        <p:nvSpPr>
          <p:cNvPr id="5"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lvl1pPr algn="r">
              <a:defRPr sz="3200">
                <a:solidFill>
                  <a:srgbClr val="0A304A"/>
                </a:solidFill>
                <a:latin typeface="Century Gothic" panose="020B0502020202020204" pitchFamily="34" charset="0"/>
              </a:defRPr>
            </a:lvl1pPr>
          </a:lstStyle>
          <a:p>
            <a:pPr lvl="0">
              <a:buNone/>
            </a:pPr>
            <a:fld id="{9A0DB2DC-4C9A-4742-B13C-FB6460FD3503}" type="slidenum">
              <a:rPr lang="en-US" altLang="en-US" dirty="0"/>
              <a:t>‹#›</a:t>
            </a:fld>
            <a:endParaRPr lang="en-US"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p:split orient="vert"/>
  </p:transition>
  <p:timing>
    <p:tnLst>
      <p:par>
        <p:cTn id="1" dur="indefinite" restart="never" nodeType="tmRoot"/>
      </p:par>
    </p:tnLst>
  </p:timing>
  <p:hf sldNum="0" hdr="0" ftr="0" dt="0"/>
  <p:txStyles>
    <p:titleStyle>
      <a:lvl1pPr algn="l" defTabSz="457200" rtl="0" fontAlgn="base">
        <a:spcBef>
          <a:spcPct val="0"/>
        </a:spcBef>
        <a:spcAft>
          <a:spcPct val="0"/>
        </a:spcAft>
        <a:defRPr sz="3600" kern="1200" cap="all">
          <a:ln w="3175" cmpd="sng">
            <a:noFill/>
          </a:ln>
          <a:solidFill>
            <a:schemeClr val="tx1"/>
          </a:solidFill>
          <a:latin typeface="+mj-lt"/>
          <a:ea typeface="+mj-ea"/>
          <a:cs typeface="+mj-cs"/>
        </a:defRPr>
      </a:lvl1pPr>
      <a:lvl2pPr algn="l" defTabSz="457200" rtl="0" fontAlgn="base">
        <a:spcBef>
          <a:spcPct val="0"/>
        </a:spcBef>
        <a:spcAft>
          <a:spcPct val="0"/>
        </a:spcAft>
        <a:defRPr sz="3600">
          <a:solidFill>
            <a:schemeClr val="tx1"/>
          </a:solidFill>
          <a:latin typeface="Century Gothic" panose="020B0502020202020204" pitchFamily="34" charset="0"/>
        </a:defRPr>
      </a:lvl2pPr>
      <a:lvl3pPr algn="l" defTabSz="457200" rtl="0" fontAlgn="base">
        <a:spcBef>
          <a:spcPct val="0"/>
        </a:spcBef>
        <a:spcAft>
          <a:spcPct val="0"/>
        </a:spcAft>
        <a:defRPr sz="3600">
          <a:solidFill>
            <a:schemeClr val="tx1"/>
          </a:solidFill>
          <a:latin typeface="Century Gothic" panose="020B0502020202020204" pitchFamily="34" charset="0"/>
        </a:defRPr>
      </a:lvl3pPr>
      <a:lvl4pPr algn="l" defTabSz="457200" rtl="0" fontAlgn="base">
        <a:spcBef>
          <a:spcPct val="0"/>
        </a:spcBef>
        <a:spcAft>
          <a:spcPct val="0"/>
        </a:spcAft>
        <a:defRPr sz="3600">
          <a:solidFill>
            <a:schemeClr val="tx1"/>
          </a:solidFill>
          <a:latin typeface="Century Gothic" panose="020B0502020202020204" pitchFamily="34" charset="0"/>
        </a:defRPr>
      </a:lvl4pPr>
      <a:lvl5pPr algn="l" defTabSz="457200" rtl="0" fontAlgn="base">
        <a:spcBef>
          <a:spcPct val="0"/>
        </a:spcBef>
        <a:spcAft>
          <a:spcPct val="0"/>
        </a:spcAft>
        <a:defRPr sz="36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fontAlgn="base">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fontAlgn="base">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en-US" dirty="0"/>
              <a:t>Click to edit Master title style</a:t>
            </a:r>
          </a:p>
        </p:txBody>
      </p:sp>
      <p:sp>
        <p:nvSpPr>
          <p:cNvPr id="2051"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spd="slow">
    <p:split orient="vert"/>
  </p:transition>
  <p:timing>
    <p:tnLst>
      <p:par>
        <p:cTn id="1" dur="indefinite" restart="never" nodeType="tmRoot"/>
      </p:par>
    </p:tnLst>
  </p:timing>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en-US" dirty="0"/>
              <a:t>Click to edit Master title style</a:t>
            </a:r>
          </a:p>
        </p:txBody>
      </p:sp>
      <p:sp>
        <p:nvSpPr>
          <p:cNvPr id="3075"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spd="slow">
    <p:split orient="vert"/>
  </p:transition>
  <p:timing>
    <p:tnLst>
      <p:par>
        <p:cTn id="1" dur="indefinite" restart="never" nodeType="tmRoot"/>
      </p:par>
    </p:tnLst>
  </p:timing>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4098" name="Picture 7"/>
          <p:cNvPicPr>
            <a:picLocks noChangeAspect="1"/>
          </p:cNvPicPr>
          <p:nvPr/>
        </p:nvPicPr>
        <p:blipFill>
          <a:blip r:embed="rId20"/>
          <a:srcRect l="3644"/>
          <a:stretch>
            <a:fillRect/>
          </a:stretch>
        </p:blipFill>
        <p:spPr>
          <a:xfrm>
            <a:off x="0" y="2670175"/>
            <a:ext cx="4035425" cy="4187825"/>
          </a:xfrm>
          <a:prstGeom prst="rect">
            <a:avLst/>
          </a:prstGeom>
          <a:noFill/>
          <a:ln w="9525">
            <a:noFill/>
          </a:ln>
        </p:spPr>
      </p:pic>
      <p:pic>
        <p:nvPicPr>
          <p:cNvPr id="4099"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103"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4104" name="Picture 9"/>
          <p:cNvPicPr>
            <a:picLocks noChangeAspect="1"/>
          </p:cNvPicPr>
          <p:nvPr/>
        </p:nvPicPr>
        <p:blipFill>
          <a:blip r:embed="rId23"/>
          <a:srcRect b="23320"/>
          <a:stretch>
            <a:fillRect/>
          </a:stretch>
        </p:blipFill>
        <p:spPr>
          <a:xfrm>
            <a:off x="8609013"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06"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4107"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a:defRPr sz="2800">
                <a:solidFill>
                  <a:srgbClr val="FFFFFF"/>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ransition spd="slow">
    <p:split orient="vert"/>
  </p:transition>
  <p:timing>
    <p:tnLst>
      <p:par>
        <p:cTn id="1" dur="indefinite" restart="never" nodeType="tmRoot"/>
      </p:par>
    </p:tnLst>
  </p:timing>
  <p:hf sldNum="0" hdr="0" ftr="0" dt="0"/>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anose="020B0502020202020204" pitchFamily="34" charset="0"/>
        </a:defRPr>
      </a:lvl2pPr>
      <a:lvl3pPr algn="l" defTabSz="457200" rtl="0" fontAlgn="base">
        <a:spcBef>
          <a:spcPct val="0"/>
        </a:spcBef>
        <a:spcAft>
          <a:spcPct val="0"/>
        </a:spcAft>
        <a:defRPr sz="4200">
          <a:solidFill>
            <a:schemeClr val="tx2"/>
          </a:solidFill>
          <a:latin typeface="Century Gothic" panose="020B0502020202020204" pitchFamily="34" charset="0"/>
        </a:defRPr>
      </a:lvl3pPr>
      <a:lvl4pPr algn="l" defTabSz="457200" rtl="0" fontAlgn="base">
        <a:spcBef>
          <a:spcPct val="0"/>
        </a:spcBef>
        <a:spcAft>
          <a:spcPct val="0"/>
        </a:spcAft>
        <a:defRPr sz="4200">
          <a:solidFill>
            <a:schemeClr val="tx2"/>
          </a:solidFill>
          <a:latin typeface="Century Gothic" panose="020B0502020202020204" pitchFamily="34" charset="0"/>
        </a:defRPr>
      </a:lvl4pPr>
      <a:lvl5pPr algn="l" defTabSz="457200" rtl="0" fontAlgn="base">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5122" name="Picture 7"/>
          <p:cNvPicPr>
            <a:picLocks noChangeAspect="1"/>
          </p:cNvPicPr>
          <p:nvPr/>
        </p:nvPicPr>
        <p:blipFill>
          <a:blip r:embed="rId20"/>
          <a:srcRect l="3644"/>
          <a:stretch>
            <a:fillRect/>
          </a:stretch>
        </p:blipFill>
        <p:spPr>
          <a:xfrm>
            <a:off x="0" y="2670175"/>
            <a:ext cx="4035425" cy="4187825"/>
          </a:xfrm>
          <a:prstGeom prst="rect">
            <a:avLst/>
          </a:prstGeom>
          <a:noFill/>
          <a:ln w="9525">
            <a:noFill/>
          </a:ln>
        </p:spPr>
      </p:pic>
      <p:pic>
        <p:nvPicPr>
          <p:cNvPr id="5123"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127"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5128" name="Picture 9"/>
          <p:cNvPicPr>
            <a:picLocks noChangeAspect="1"/>
          </p:cNvPicPr>
          <p:nvPr/>
        </p:nvPicPr>
        <p:blipFill>
          <a:blip r:embed="rId23"/>
          <a:srcRect b="23320"/>
          <a:stretch>
            <a:fillRect/>
          </a:stretch>
        </p:blipFill>
        <p:spPr>
          <a:xfrm>
            <a:off x="8609013"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130"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5131"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a:defRPr sz="2800">
                <a:solidFill>
                  <a:srgbClr val="FFFFFF"/>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ransition spd="slow">
    <p:split orient="vert"/>
  </p:transition>
  <p:timing>
    <p:tnLst>
      <p:par>
        <p:cTn id="1" dur="indefinite" restart="never" nodeType="tmRoot"/>
      </p:par>
    </p:tnLst>
  </p:timing>
  <p:hf sldNum="0" hdr="0" ftr="0" dt="0"/>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anose="020B0502020202020204" pitchFamily="34" charset="0"/>
        </a:defRPr>
      </a:lvl2pPr>
      <a:lvl3pPr algn="l" defTabSz="457200" rtl="0" fontAlgn="base">
        <a:spcBef>
          <a:spcPct val="0"/>
        </a:spcBef>
        <a:spcAft>
          <a:spcPct val="0"/>
        </a:spcAft>
        <a:defRPr sz="4200">
          <a:solidFill>
            <a:schemeClr val="tx2"/>
          </a:solidFill>
          <a:latin typeface="Century Gothic" panose="020B0502020202020204" pitchFamily="34" charset="0"/>
        </a:defRPr>
      </a:lvl3pPr>
      <a:lvl4pPr algn="l" defTabSz="457200" rtl="0" fontAlgn="base">
        <a:spcBef>
          <a:spcPct val="0"/>
        </a:spcBef>
        <a:spcAft>
          <a:spcPct val="0"/>
        </a:spcAft>
        <a:defRPr sz="4200">
          <a:solidFill>
            <a:schemeClr val="tx2"/>
          </a:solidFill>
          <a:latin typeface="Century Gothic" panose="020B0502020202020204" pitchFamily="34" charset="0"/>
        </a:defRPr>
      </a:lvl4pPr>
      <a:lvl5pPr algn="l" defTabSz="457200" rtl="0" fontAlgn="base">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6146" name="Picture 7"/>
          <p:cNvPicPr>
            <a:picLocks noChangeAspect="1"/>
          </p:cNvPicPr>
          <p:nvPr/>
        </p:nvPicPr>
        <p:blipFill>
          <a:blip r:embed="rId20"/>
          <a:srcRect l="3644"/>
          <a:stretch>
            <a:fillRect/>
          </a:stretch>
        </p:blipFill>
        <p:spPr>
          <a:xfrm>
            <a:off x="0" y="2670175"/>
            <a:ext cx="4035425" cy="4187825"/>
          </a:xfrm>
          <a:prstGeom prst="rect">
            <a:avLst/>
          </a:prstGeom>
          <a:noFill/>
          <a:ln w="9525">
            <a:noFill/>
          </a:ln>
        </p:spPr>
      </p:pic>
      <p:pic>
        <p:nvPicPr>
          <p:cNvPr id="6147"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151"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6152" name="Picture 9"/>
          <p:cNvPicPr>
            <a:picLocks noChangeAspect="1"/>
          </p:cNvPicPr>
          <p:nvPr/>
        </p:nvPicPr>
        <p:blipFill>
          <a:blip r:embed="rId23"/>
          <a:srcRect b="23320"/>
          <a:stretch>
            <a:fillRect/>
          </a:stretch>
        </p:blipFill>
        <p:spPr>
          <a:xfrm>
            <a:off x="8609013"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154"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6155"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a:defRPr sz="2800">
                <a:solidFill>
                  <a:srgbClr val="FFFFFF"/>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ransition spd="slow">
    <p:split orient="vert"/>
  </p:transition>
  <p:timing>
    <p:tnLst>
      <p:par>
        <p:cTn id="1" dur="indefinite" restart="never" nodeType="tmRoot"/>
      </p:par>
    </p:tnLst>
  </p:timing>
  <p:hf sldNum="0" hdr="0" ftr="0" dt="0"/>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anose="020B0502020202020204" pitchFamily="34" charset="0"/>
        </a:defRPr>
      </a:lvl2pPr>
      <a:lvl3pPr algn="l" defTabSz="457200" rtl="0" fontAlgn="base">
        <a:spcBef>
          <a:spcPct val="0"/>
        </a:spcBef>
        <a:spcAft>
          <a:spcPct val="0"/>
        </a:spcAft>
        <a:defRPr sz="4200">
          <a:solidFill>
            <a:schemeClr val="tx2"/>
          </a:solidFill>
          <a:latin typeface="Century Gothic" panose="020B0502020202020204" pitchFamily="34" charset="0"/>
        </a:defRPr>
      </a:lvl3pPr>
      <a:lvl4pPr algn="l" defTabSz="457200" rtl="0" fontAlgn="base">
        <a:spcBef>
          <a:spcPct val="0"/>
        </a:spcBef>
        <a:spcAft>
          <a:spcPct val="0"/>
        </a:spcAft>
        <a:defRPr sz="4200">
          <a:solidFill>
            <a:schemeClr val="tx2"/>
          </a:solidFill>
          <a:latin typeface="Century Gothic" panose="020B0502020202020204" pitchFamily="34" charset="0"/>
        </a:defRPr>
      </a:lvl4pPr>
      <a:lvl5pPr algn="l" defTabSz="457200" rtl="0" fontAlgn="base">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pic>
        <p:nvPicPr>
          <p:cNvPr id="7170" name="Picture 7"/>
          <p:cNvPicPr>
            <a:picLocks noChangeAspect="1"/>
          </p:cNvPicPr>
          <p:nvPr/>
        </p:nvPicPr>
        <p:blipFill>
          <a:blip r:embed="rId20"/>
          <a:srcRect l="3644"/>
          <a:stretch>
            <a:fillRect/>
          </a:stretch>
        </p:blipFill>
        <p:spPr>
          <a:xfrm>
            <a:off x="0" y="2670175"/>
            <a:ext cx="4035425" cy="4187825"/>
          </a:xfrm>
          <a:prstGeom prst="rect">
            <a:avLst/>
          </a:prstGeom>
          <a:noFill/>
          <a:ln w="9525">
            <a:noFill/>
          </a:ln>
        </p:spPr>
      </p:pic>
      <p:pic>
        <p:nvPicPr>
          <p:cNvPr id="7171" name="Picture 6"/>
          <p:cNvPicPr>
            <a:picLocks noChangeAspect="1"/>
          </p:cNvPicPr>
          <p:nvPr/>
        </p:nvPicPr>
        <p:blipFill>
          <a:blip r:embed="rId21"/>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175" name="Picture 8"/>
          <p:cNvPicPr>
            <a:picLocks noChangeAspect="1"/>
          </p:cNvPicPr>
          <p:nvPr/>
        </p:nvPicPr>
        <p:blipFill>
          <a:blip r:embed="rId22"/>
          <a:srcRect t="28813"/>
          <a:stretch>
            <a:fillRect/>
          </a:stretch>
        </p:blipFill>
        <p:spPr>
          <a:xfrm>
            <a:off x="7999413" y="0"/>
            <a:ext cx="1603375" cy="1141413"/>
          </a:xfrm>
          <a:prstGeom prst="rect">
            <a:avLst/>
          </a:prstGeom>
          <a:noFill/>
          <a:ln w="9525">
            <a:noFill/>
          </a:ln>
        </p:spPr>
      </p:pic>
      <p:pic>
        <p:nvPicPr>
          <p:cNvPr id="7176" name="Picture 9"/>
          <p:cNvPicPr>
            <a:picLocks noChangeAspect="1"/>
          </p:cNvPicPr>
          <p:nvPr/>
        </p:nvPicPr>
        <p:blipFill>
          <a:blip r:embed="rId23"/>
          <a:srcRect b="23320"/>
          <a:stretch>
            <a:fillRect/>
          </a:stretch>
        </p:blipFill>
        <p:spPr>
          <a:xfrm>
            <a:off x="8609013"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178" name="Title Placeholder 1"/>
          <p:cNvSpPr>
            <a:spLocks noGrp="1"/>
          </p:cNvSpPr>
          <p:nvPr>
            <p:ph type="title"/>
          </p:nvPr>
        </p:nvSpPr>
        <p:spPr>
          <a:xfrm>
            <a:off x="646113" y="452438"/>
            <a:ext cx="9404350" cy="1400175"/>
          </a:xfrm>
          <a:prstGeom prst="rect">
            <a:avLst/>
          </a:prstGeom>
          <a:noFill/>
          <a:ln w="9525">
            <a:noFill/>
          </a:ln>
        </p:spPr>
        <p:txBody>
          <a:bodyPr/>
          <a:lstStyle/>
          <a:p>
            <a:pPr lvl="0"/>
            <a:r>
              <a:rPr lang="en-US" altLang="en-US" dirty="0"/>
              <a:t>Click to edit Master title style</a:t>
            </a:r>
          </a:p>
        </p:txBody>
      </p:sp>
      <p:sp>
        <p:nvSpPr>
          <p:cNvPr id="7179" name="Text Placeholder 2"/>
          <p:cNvSpPr>
            <a:spLocks noGrp="1"/>
          </p:cNvSpPr>
          <p:nvPr>
            <p:ph type="body" idx="1"/>
          </p:nvPr>
        </p:nvSpPr>
        <p:spPr>
          <a:xfrm>
            <a:off x="1103313" y="2052638"/>
            <a:ext cx="8947150" cy="419576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a:defRPr sz="2800">
                <a:solidFill>
                  <a:srgbClr val="FFFFFF"/>
                </a:solidFill>
              </a:defRPr>
            </a:lvl1p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ransition spd="slow">
    <p:split orient="vert"/>
  </p:transition>
  <p:timing>
    <p:tnLst>
      <p:par>
        <p:cTn id="1" dur="indefinite" restart="never" nodeType="tmRoot"/>
      </p:par>
    </p:tnLst>
  </p:timing>
  <p:hf sldNum="0" hdr="0" ftr="0" dt="0"/>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anose="020B0502020202020204" pitchFamily="34" charset="0"/>
        </a:defRPr>
      </a:lvl2pPr>
      <a:lvl3pPr algn="l" defTabSz="457200" rtl="0" fontAlgn="base">
        <a:spcBef>
          <a:spcPct val="0"/>
        </a:spcBef>
        <a:spcAft>
          <a:spcPct val="0"/>
        </a:spcAft>
        <a:defRPr sz="4200">
          <a:solidFill>
            <a:schemeClr val="tx2"/>
          </a:solidFill>
          <a:latin typeface="Century Gothic" panose="020B0502020202020204" pitchFamily="34" charset="0"/>
        </a:defRPr>
      </a:lvl3pPr>
      <a:lvl4pPr algn="l" defTabSz="457200" rtl="0" fontAlgn="base">
        <a:spcBef>
          <a:spcPct val="0"/>
        </a:spcBef>
        <a:spcAft>
          <a:spcPct val="0"/>
        </a:spcAft>
        <a:defRPr sz="4200">
          <a:solidFill>
            <a:schemeClr val="tx2"/>
          </a:solidFill>
          <a:latin typeface="Century Gothic" panose="020B0502020202020204" pitchFamily="34" charset="0"/>
        </a:defRPr>
      </a:lvl4pPr>
      <a:lvl5pPr algn="l" defTabSz="457200" rtl="0" fontAlgn="base">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15.xml"/><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slide" Target="slide64.xml"/><Relationship Id="rId5" Type="http://schemas.openxmlformats.org/officeDocument/2006/relationships/image" Target="../media/image16.jpeg"/><Relationship Id="rId4" Type="http://schemas.openxmlformats.org/officeDocument/2006/relationships/slide" Target="slide63.xml"/><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17.xml"/><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32.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33.xml"/><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slideLayout" Target="../slideLayouts/slideLayout35.xml"/><Relationship Id="rId7" Type="http://schemas.openxmlformats.org/officeDocument/2006/relationships/image" Target="../media/image12.jpeg"/><Relationship Id="rId2" Type="http://schemas.microsoft.com/office/2007/relationships/media" Target="https://www.youtube.com/embed/mUhs-l0Yep0?feature=oembed" TargetMode="External"/><Relationship Id="rId1" Type="http://schemas.openxmlformats.org/officeDocument/2006/relationships/video" Target="NULL" TargetMode="External"/><Relationship Id="rId6" Type="http://schemas.openxmlformats.org/officeDocument/2006/relationships/slide" Target="slide62.xml"/><Relationship Id="rId5" Type="http://schemas.openxmlformats.org/officeDocument/2006/relationships/image" Target="../media/image11.jpeg"/><Relationship Id="rId4" Type="http://schemas.openxmlformats.org/officeDocument/2006/relationships/notesSlide" Target="../notesSlides/notesSlide7.xml"/><Relationship Id="rId9" Type="http://schemas.openxmlformats.org/officeDocument/2006/relationships/image" Target="../media/image13.jpeg"/></Relationships>
</file>

<file path=ppt/slides/_rels/slide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983"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p:nvPr/>
        </p:nvSpPr>
        <p:spPr bwMode="auto">
          <a:xfrm>
            <a:off x="-35636" y="400870"/>
            <a:ext cx="12192000" cy="1400175"/>
          </a:xfrm>
          <a:prstGeom prst="rect">
            <a:avLst/>
          </a:prstGeom>
          <a:noFill/>
        </p:spPr>
        <p:style>
          <a:lnRef idx="0">
            <a:schemeClr val="accent3"/>
          </a:lnRef>
          <a:fillRef idx="3">
            <a:schemeClr val="accent3"/>
          </a:fillRef>
          <a:effectRef idx="3">
            <a:schemeClr val="accent3"/>
          </a:effectRef>
          <a:fontRef idx="minor">
            <a:schemeClr val="lt1"/>
          </a:fontRef>
        </p:style>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defRPr/>
            </a:pPr>
            <a:endParaRPr lang="vi-VN" sz="2800" b="1" kern="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33400" y="685800"/>
            <a:ext cx="11113940" cy="4647426"/>
          </a:xfrm>
          <a:prstGeom prst="rect">
            <a:avLst/>
          </a:prstGeom>
          <a:noFill/>
        </p:spPr>
        <p:txBody>
          <a:bodyPr wrap="none" rtlCol="0">
            <a:spAutoFit/>
          </a:bodyPr>
          <a:lstStyle/>
          <a:p>
            <a:pPr algn="ctr"/>
            <a:r>
              <a:rPr lang="en-US" sz="4000" b="1" dirty="0">
                <a:latin typeface="Times New Roman" panose="02020603050405020304" pitchFamily="18" charset="0"/>
                <a:cs typeface="Times New Roman" panose="02020603050405020304" pitchFamily="18" charset="0"/>
              </a:rPr>
              <a:t>SỞ GIÁO DỤC VÀ ĐÀO TẠO BÌNH ĐỊNH</a:t>
            </a:r>
          </a:p>
          <a:p>
            <a:pPr algn="ctr"/>
            <a:r>
              <a:rPr lang="en-US" sz="4000" b="1" dirty="0">
                <a:latin typeface="Times New Roman" panose="02020603050405020304" pitchFamily="18" charset="0"/>
                <a:cs typeface="Times New Roman" panose="02020603050405020304" pitchFamily="18" charset="0"/>
              </a:rPr>
              <a:t>TRƯỜNG PTDTNT THCS &amp; THPT VÂN CANH</a:t>
            </a:r>
          </a:p>
          <a:p>
            <a:pPr algn="ctr"/>
            <a:endParaRPr lang="en-US" sz="4000" b="1" dirty="0">
              <a:latin typeface="Times New Roman" panose="02020603050405020304" pitchFamily="18" charset="0"/>
              <a:cs typeface="Times New Roman" panose="02020603050405020304" pitchFamily="18" charset="0"/>
            </a:endParaRPr>
          </a:p>
          <a:p>
            <a:pPr algn="ctr"/>
            <a:endParaRPr lang="en-US" sz="4000" b="1" dirty="0">
              <a:latin typeface="Times New Roman" panose="02020603050405020304" pitchFamily="18" charset="0"/>
              <a:cs typeface="Times New Roman" panose="02020603050405020304" pitchFamily="18" charset="0"/>
            </a:endParaRPr>
          </a:p>
          <a:p>
            <a:pPr algn="ctr"/>
            <a:endParaRPr lang="en-US" sz="4000" b="1" dirty="0">
              <a:latin typeface="Times New Roman" panose="02020603050405020304" pitchFamily="18" charset="0"/>
              <a:cs typeface="Times New Roman" panose="02020603050405020304" pitchFamily="18" charset="0"/>
            </a:endParaRPr>
          </a:p>
          <a:p>
            <a:pPr algn="ctr"/>
            <a:endParaRPr lang="en-US" sz="4000" b="1"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GV BIÊN SOẠN: HOÀNG THƯƠNG </a:t>
            </a:r>
            <a:r>
              <a:rPr lang="en-US" sz="2800" b="1" dirty="0" smtClean="0">
                <a:latin typeface="Times New Roman" panose="02020603050405020304" pitchFamily="18" charset="0"/>
                <a:cs typeface="Times New Roman" panose="02020603050405020304" pitchFamily="18" charset="0"/>
              </a:rPr>
              <a:t>HUYỀN</a:t>
            </a:r>
          </a:p>
          <a:p>
            <a:pPr algn="ctr"/>
            <a:r>
              <a:rPr lang="en-US" sz="2800" b="1" dirty="0" err="1" smtClean="0">
                <a:latin typeface="Times New Roman" panose="02020603050405020304" pitchFamily="18" charset="0"/>
                <a:cs typeface="Times New Roman" panose="02020603050405020304" pitchFamily="18" charset="0"/>
              </a:rPr>
              <a:t>Lớp</a:t>
            </a:r>
            <a:r>
              <a:rPr lang="en-US" sz="2800" b="1" dirty="0" smtClean="0">
                <a:latin typeface="Times New Roman" panose="02020603050405020304" pitchFamily="18" charset="0"/>
                <a:cs typeface="Times New Roman" panose="02020603050405020304" pitchFamily="18" charset="0"/>
              </a:rPr>
              <a:t>: 11A6</a:t>
            </a:r>
            <a:endParaRPr lang="en-US" sz="2800" b="1"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14"/>
          <p:cNvGrpSpPr/>
          <p:nvPr/>
        </p:nvGrpSpPr>
        <p:grpSpPr>
          <a:xfrm>
            <a:off x="0" y="-26987"/>
            <a:ext cx="12192000" cy="6888162"/>
            <a:chOff x="-9684" y="-27337"/>
            <a:chExt cx="9155305" cy="6888385"/>
          </a:xfrm>
        </p:grpSpPr>
        <p:sp>
          <p:nvSpPr>
            <p:cNvPr id="44037"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44039"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44040"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44035" name="Text Box 8"/>
          <p:cNvSpPr txBox="1"/>
          <p:nvPr/>
        </p:nvSpPr>
        <p:spPr>
          <a:xfrm>
            <a:off x="2590800" y="-57150"/>
            <a:ext cx="7620000" cy="460375"/>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KIẾN THỨC CẦN GHI NHỚ MỤC I</a:t>
            </a:r>
            <a:endParaRPr lang="en-US" altLang="en-US" sz="2400" b="1" i="1" dirty="0">
              <a:solidFill>
                <a:srgbClr val="0070C0"/>
              </a:solidFill>
              <a:latin typeface="Arial" panose="020B0604020202020204" pitchFamily="34" charset="0"/>
            </a:endParaRPr>
          </a:p>
        </p:txBody>
      </p:sp>
      <p:sp>
        <p:nvSpPr>
          <p:cNvPr id="4" name="TextBox 3"/>
          <p:cNvSpPr txBox="1"/>
          <p:nvPr/>
        </p:nvSpPr>
        <p:spPr>
          <a:xfrm>
            <a:off x="93159" y="433387"/>
            <a:ext cx="11794042" cy="5909310"/>
          </a:xfrm>
          <a:prstGeom prst="rect">
            <a:avLst/>
          </a:prstGeom>
          <a:noFill/>
        </p:spPr>
        <p:txBody>
          <a:bodyPr>
            <a:spAutoFit/>
          </a:bodyPr>
          <a:lstStyle/>
          <a:p>
            <a:pPr marR="0" defTabSz="914400">
              <a:spcAft>
                <a:spcPts val="0"/>
              </a:spcAft>
              <a:buClrTx/>
              <a:buSzTx/>
              <a:buFontTx/>
              <a:buNone/>
              <a:defRPr/>
            </a:pPr>
            <a:r>
              <a:rPr kumimoji="0" lang="vi-VN" sz="2000" b="1" kern="1200" cap="none" spc="0" normalizeH="0" baseline="0" noProof="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 KHÁI QUÁT VỀ QUANG HỢP Ở THỰC VẬT</a:t>
            </a:r>
            <a:endParaRPr kumimoji="0" lang="en-US" sz="2000" kern="1200" cap="none" spc="0" normalizeH="0" baseline="0" noProof="0">
              <a:latin typeface="Times New Roman" panose="02020603050405020304" pitchFamily="18" charset="0"/>
              <a:ea typeface="Arial" panose="020B0604020202020204" pitchFamily="34" charset="0"/>
              <a:cs typeface="Times New Roman" panose="02020603050405020304" pitchFamily="18" charset="0"/>
            </a:endParaRPr>
          </a:p>
          <a:p>
            <a:pPr marR="0" defTabSz="914400">
              <a:spcAft>
                <a:spcPts val="0"/>
              </a:spcAft>
              <a:buClrTx/>
              <a:buSzTx/>
              <a:buFontTx/>
              <a:buNone/>
              <a:defRPr/>
            </a:pPr>
            <a:r>
              <a:rPr kumimoji="0" lang="vi-VN" sz="2000" b="1" kern="1200" cap="none" spc="0" normalizeH="0" baseline="0" noProof="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 Khái niệm</a:t>
            </a:r>
            <a:r>
              <a:rPr kumimoji="0" lang="en-US" sz="2000" b="1" kern="1200" cap="none" spc="0" normalizeH="0" baseline="0" noProof="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quang hợp</a:t>
            </a:r>
            <a:endParaRPr kumimoji="0" lang="en-US" sz="2000" kern="1200" cap="none" spc="0" normalizeH="0" baseline="0" noProof="0">
              <a:latin typeface="Times New Roman" panose="02020603050405020304" pitchFamily="18" charset="0"/>
              <a:ea typeface="Arial" panose="020B0604020202020204" pitchFamily="34" charset="0"/>
              <a:cs typeface="Times New Roman" panose="02020603050405020304" pitchFamily="18" charset="0"/>
            </a:endParaRPr>
          </a:p>
          <a:p>
            <a:pPr marR="0" indent="180340" algn="ctr" defTabSz="914400">
              <a:spcAft>
                <a:spcPts val="0"/>
              </a:spcAft>
              <a:buClrTx/>
              <a:buSzTx/>
              <a:buFontTx/>
              <a:buNone/>
              <a:defRPr/>
            </a:pPr>
            <a:r>
              <a:rPr kumimoji="0" lang="vi-VN" sz="2000" b="1" i="1" kern="1200" cap="none" spc="0" normalizeH="0" baseline="0" noProof="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6 CO</a:t>
            </a:r>
            <a:r>
              <a:rPr kumimoji="0" lang="vi-VN" sz="2000" b="1" i="1" kern="1200" cap="none" spc="0" normalizeH="0" baseline="-25000" noProof="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2</a:t>
            </a:r>
            <a:r>
              <a:rPr kumimoji="0" lang="vi-VN" sz="2000" b="1" i="1" kern="1200" cap="none" spc="0" normalizeH="0" baseline="0" noProof="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+ 6 H</a:t>
            </a:r>
            <a:r>
              <a:rPr kumimoji="0" lang="vi-VN" sz="2000" b="1" i="1" kern="1200" cap="none" spc="0" normalizeH="0" baseline="-25000" noProof="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2</a:t>
            </a:r>
            <a:r>
              <a:rPr kumimoji="0" lang="vi-VN" sz="2000" b="1" i="1" kern="1200" cap="none" spc="0" normalizeH="0" baseline="0" noProof="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O → C</a:t>
            </a:r>
            <a:r>
              <a:rPr kumimoji="0" lang="vi-VN" sz="2000" b="1" i="1" kern="1200" cap="none" spc="0" normalizeH="0" baseline="-25000" noProof="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6</a:t>
            </a:r>
            <a:r>
              <a:rPr kumimoji="0" lang="vi-VN" sz="2000" b="1" i="1" kern="1200" cap="none" spc="0" normalizeH="0" baseline="0" noProof="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a:t>
            </a:r>
            <a:r>
              <a:rPr kumimoji="0" lang="vi-VN" sz="2000" b="1" i="1" kern="1200" cap="none" spc="0" normalizeH="0" baseline="-25000" noProof="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12</a:t>
            </a:r>
            <a:r>
              <a:rPr kumimoji="0" lang="vi-VN" sz="2000" b="1" i="1" kern="1200" cap="none" spc="0" normalizeH="0" baseline="0" noProof="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O</a:t>
            </a:r>
            <a:r>
              <a:rPr kumimoji="0" lang="vi-VN" sz="2000" b="1" i="1" kern="1200" cap="none" spc="0" normalizeH="0" baseline="-25000" noProof="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6</a:t>
            </a:r>
            <a:r>
              <a:rPr kumimoji="0" lang="vi-VN" sz="2000" b="1" i="1" kern="1200" cap="none" spc="0" normalizeH="0" baseline="0" noProof="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+6O</a:t>
            </a:r>
            <a:r>
              <a:rPr kumimoji="0" lang="vi-VN" sz="2000" b="1" i="1" kern="1200" cap="none" spc="0" normalizeH="0" baseline="-25000" noProof="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2</a:t>
            </a:r>
            <a:r>
              <a:rPr kumimoji="0" lang="vi-VN" sz="2000" b="1" i="1" kern="1200" cap="none" spc="0" normalizeH="0" baseline="0" noProof="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+ 6H</a:t>
            </a:r>
            <a:r>
              <a:rPr kumimoji="0" lang="vi-VN" sz="2000" b="1" i="1" kern="1200" cap="none" spc="0" normalizeH="0" baseline="-25000" noProof="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2</a:t>
            </a:r>
            <a:r>
              <a:rPr kumimoji="0" lang="vi-VN" sz="2000" b="1" i="1" kern="1200" cap="none" spc="0" normalizeH="0" baseline="0" noProof="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O (Điều kiện: ánh sáng, lục lạp)</a:t>
            </a:r>
            <a:endParaRPr kumimoji="0" lang="en-US" sz="2000"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marR="0" algn="just" defTabSz="914400">
              <a:spcAft>
                <a:spcPts val="0"/>
              </a:spcAft>
              <a:buClrTx/>
              <a:buSzTx/>
              <a:buFontTx/>
              <a:buNone/>
              <a:defRPr/>
            </a:pPr>
            <a:r>
              <a:rPr kumimoji="0" lang="vi-VN" sz="2000" b="1" i="1"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Bản chất của quá trình quang hợp</a:t>
            </a:r>
            <a:r>
              <a:rPr kumimoji="0" lang="vi-VN" sz="2000"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 Quang hợp ở thực vật là quá trình lục lạp hấp thụ và sử dụng năng lượng ánh sáng (NLAS) để chuyển hóa CO</a:t>
            </a:r>
            <a:r>
              <a:rPr kumimoji="0" lang="vi-VN" sz="2000" kern="1200" cap="none" spc="0" normalizeH="0" baseline="-2500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2</a:t>
            </a:r>
            <a:r>
              <a:rPr kumimoji="0" lang="vi-VN" sz="2000"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 và H</a:t>
            </a:r>
            <a:r>
              <a:rPr kumimoji="0" lang="vi-VN" sz="2000" kern="1200" cap="none" spc="0" normalizeH="0" baseline="-2500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2</a:t>
            </a:r>
            <a:r>
              <a:rPr kumimoji="0" lang="vi-VN" sz="2000"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O thành hợp chất hữu cơ (C</a:t>
            </a:r>
            <a:r>
              <a:rPr kumimoji="0" lang="vi-VN" sz="2000" kern="1200" cap="none" spc="0" normalizeH="0" baseline="-2500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6</a:t>
            </a:r>
            <a:r>
              <a:rPr kumimoji="0" lang="vi-VN" sz="2000"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H</a:t>
            </a:r>
            <a:r>
              <a:rPr kumimoji="0" lang="vi-VN" sz="2000" kern="1200" cap="none" spc="0" normalizeH="0" baseline="-2500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12</a:t>
            </a:r>
            <a:r>
              <a:rPr kumimoji="0" lang="vi-VN" sz="2000"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O</a:t>
            </a:r>
            <a:r>
              <a:rPr kumimoji="0" lang="vi-VN" sz="2000" kern="1200" cap="none" spc="0" normalizeH="0" baseline="-2500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6</a:t>
            </a:r>
            <a:r>
              <a:rPr kumimoji="0" lang="vi-VN" sz="2000"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 đồng thời giải phóng O</a:t>
            </a:r>
            <a:r>
              <a:rPr kumimoji="0" lang="vi-VN" sz="2000" kern="1200" cap="none" spc="0" normalizeH="0" baseline="-2500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2</a:t>
            </a:r>
            <a:r>
              <a:rPr kumimoji="0" lang="vi-VN" sz="2000"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 trong quá trình này thực vật chuyển hóa năng lượng ánh sáng thành năng lượng hóa học.</a:t>
            </a:r>
            <a:endParaRPr kumimoji="0" lang="en-US" sz="2000"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marR="0" defTabSz="914400">
              <a:spcAft>
                <a:spcPts val="0"/>
              </a:spcAft>
              <a:buClrTx/>
              <a:buSzTx/>
              <a:buFontTx/>
              <a:buNone/>
              <a:defRPr/>
            </a:pPr>
            <a:r>
              <a:rPr kumimoji="0" lang="vi-VN" sz="2000" b="1" kern="1200" cap="none" spc="0" normalizeH="0" baseline="0" noProof="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000" b="1" kern="1200" cap="none" spc="0" normalizeH="0" baseline="0" noProof="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Hệ sắc tố quang hợp</a:t>
            </a:r>
            <a:endParaRPr kumimoji="0" lang="en-US" sz="2000" kern="1200" cap="none" spc="0" normalizeH="0" baseline="0" noProof="0">
              <a:latin typeface="Times New Roman" panose="02020603050405020304" pitchFamily="18" charset="0"/>
              <a:ea typeface="Arial" panose="020B0604020202020204" pitchFamily="34" charset="0"/>
              <a:cs typeface="Times New Roman" panose="02020603050405020304" pitchFamily="18" charset="0"/>
            </a:endParaRPr>
          </a:p>
          <a:p>
            <a:pPr marR="0" defTabSz="914400">
              <a:spcAft>
                <a:spcPts val="0"/>
              </a:spcAft>
              <a:buClrTx/>
              <a:buSzTx/>
              <a:buFontTx/>
              <a:buNone/>
              <a:defRPr/>
            </a:pPr>
            <a:r>
              <a:rPr kumimoji="0" lang="vi-VN" sz="2000" b="1" i="1" kern="1200" cap="none" spc="0" normalizeH="0" baseline="0" noProof="0">
                <a:solidFill>
                  <a:srgbClr val="333333"/>
                </a:solidFill>
                <a:latin typeface="Times New Roman" panose="02020603050405020304" pitchFamily="18" charset="0"/>
                <a:ea typeface="Arial" panose="020B0604020202020204" pitchFamily="34" charset="0"/>
                <a:cs typeface="Times New Roman" panose="02020603050405020304" pitchFamily="18" charset="0"/>
              </a:rPr>
              <a:t>	</a:t>
            </a:r>
            <a:r>
              <a:rPr kumimoji="0" lang="vi-VN" sz="2000" b="1" i="1"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Trong quá trình quang hợp</a:t>
            </a:r>
            <a:r>
              <a:rPr kumimoji="0" lang="en-US" sz="2000" b="1" i="1"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	NL</a:t>
            </a:r>
            <a:r>
              <a:rPr kumimoji="0" lang="vi-VN" sz="2000" b="1" i="1"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 ánh sáng </a:t>
            </a:r>
            <a:r>
              <a:rPr kumimoji="0" lang="en-US" sz="2000" b="1" i="1" kern="1200" cap="none" spc="0" normalizeH="0" baseline="0" noProof="0">
                <a:solidFill>
                  <a:srgbClr val="002060"/>
                </a:solidFill>
                <a:highlight>
                  <a:srgbClr val="FFFF00"/>
                </a:highlight>
                <a:latin typeface="Times New Roman" panose="02020603050405020304" pitchFamily="18" charset="0"/>
                <a:ea typeface="Arial" panose="020B0604020202020204" pitchFamily="34" charset="0"/>
                <a:cs typeface="Times New Roman" panose="02020603050405020304" pitchFamily="18" charset="0"/>
              </a:rPr>
              <a:t>– DL -→</a:t>
            </a:r>
            <a:r>
              <a:rPr kumimoji="0" lang="en-US" sz="2000" b="1" i="1"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kumimoji="0" lang="vi-VN" sz="2000" b="1" i="1"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 năng lượng hoá học. </a:t>
            </a:r>
            <a:endParaRPr kumimoji="0" lang="en-US" sz="2000" kern="1200" cap="none" spc="0" normalizeH="0" baseline="0" noProof="0">
              <a:solidFill>
                <a:srgbClr val="002060"/>
              </a:solidFill>
              <a:latin typeface="Times New Roman" panose="02020603050405020304" pitchFamily="18" charset="0"/>
              <a:ea typeface="Segoe UI" panose="020B0502040204020203" pitchFamily="34" charset="0"/>
              <a:cs typeface="Times New Roman" panose="02020603050405020304" pitchFamily="18" charset="0"/>
            </a:endParaRPr>
          </a:p>
          <a:p>
            <a:pPr marR="0" defTabSz="914400">
              <a:spcAft>
                <a:spcPts val="0"/>
              </a:spcAft>
              <a:buClrTx/>
              <a:buSzTx/>
              <a:buFontTx/>
              <a:buNone/>
              <a:defRPr/>
            </a:pPr>
            <a:r>
              <a:rPr kumimoji="0" lang="vi-VN" sz="2000" b="1" i="1"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kumimoji="0" lang="en-US" sz="2000" b="1" i="1"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kumimoji="0" lang="en-US" sz="2000" i="1"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kumimoji="0" lang="vi-VN" sz="2000" i="1"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Trung tâm của  quá trình này chinh là hệ sắc tố quang hợp nằm trên màng thylakoid</a:t>
            </a:r>
            <a:r>
              <a:rPr kumimoji="0" lang="en-US" sz="2000" i="1"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 của lục lạp.</a:t>
            </a:r>
            <a:endParaRPr kumimoji="0" lang="en-US" sz="2000" kern="1200" cap="none" spc="0" normalizeH="0" baseline="0" noProof="0">
              <a:solidFill>
                <a:srgbClr val="002060"/>
              </a:solidFill>
              <a:latin typeface="Times New Roman" panose="02020603050405020304" pitchFamily="18" charset="0"/>
              <a:ea typeface="Segoe UI" panose="020B0502040204020203" pitchFamily="34" charset="0"/>
              <a:cs typeface="Times New Roman" panose="02020603050405020304" pitchFamily="18" charset="0"/>
            </a:endParaRPr>
          </a:p>
          <a:p>
            <a:pPr marR="0" defTabSz="914400">
              <a:spcAft>
                <a:spcPts val="0"/>
              </a:spcAft>
              <a:buClrTx/>
              <a:buSzTx/>
              <a:buFontTx/>
              <a:buNone/>
              <a:defRPr/>
            </a:pPr>
            <a:r>
              <a:rPr kumimoji="0" lang="vi-VN" sz="2000"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Hệ sắc tố quang hợp ở cây xanh gồm hai nhóm chính là diệp lục (chlorophyll) và carotenoid:</a:t>
            </a:r>
            <a:endParaRPr kumimoji="0" lang="en-US" sz="2000"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marR="0" algn="ctr" defTabSz="914400">
              <a:spcAft>
                <a:spcPts val="0"/>
              </a:spcAft>
              <a:buClrTx/>
              <a:buSzTx/>
              <a:buFontTx/>
              <a:buNone/>
              <a:defRPr/>
            </a:pPr>
            <a:r>
              <a:rPr kumimoji="0" lang="en-US" sz="2000"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Carotenoid →  Chlorophyll b  →   Chlorophyll a  →   Chlorophyll a ở trung tâm phản ứng.</a:t>
            </a:r>
          </a:p>
          <a:p>
            <a:pPr marR="0" defTabSz="914400">
              <a:spcAft>
                <a:spcPts val="0"/>
              </a:spcAft>
              <a:buClrTx/>
              <a:buSzTx/>
              <a:buFontTx/>
              <a:buNone/>
              <a:defRPr/>
            </a:pPr>
            <a:r>
              <a:rPr kumimoji="0" lang="vi-VN" sz="2000"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endParaRPr kumimoji="0" lang="en-US" sz="2000"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marR="0" defTabSz="914400">
              <a:spcAft>
                <a:spcPts val="0"/>
              </a:spcAft>
              <a:buClrTx/>
              <a:buSzTx/>
              <a:buFontTx/>
              <a:buNone/>
              <a:defRPr/>
            </a:pPr>
            <a:r>
              <a:rPr kumimoji="0" lang="vi-VN" sz="2000"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	Diệp lục tạo nên màu xanh của lá và các bộ phận có màu xanh ở cây. Loại sắc tố chủ đạo là diệp lục a. 	Diệp lục hấp thụ ánh sáng đỏ và xanh tím. Đây là nhóm sắc tố có vai trò quan trọng nhất trong quang hợp.</a:t>
            </a:r>
            <a:endParaRPr kumimoji="0" lang="en-US" sz="2000"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marR="0" defTabSz="914400">
              <a:spcAft>
                <a:spcPts val="0"/>
              </a:spcAft>
              <a:buClrTx/>
              <a:buSzTx/>
              <a:buFontTx/>
              <a:buNone/>
              <a:defRPr/>
            </a:pPr>
            <a:r>
              <a:rPr kumimoji="0" lang="vi-VN" sz="2000"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	Carotenoid là nhóm sắc tố tạo nên màu vàng, đỏ, cam của lá, hoa, củ, quả ở nhiều loài cây như gấc, xoài, cà rốt, ... Carotenoid gồm hai loại là xanthophyll (có oxygen) và carotene (không có oxygen), trong đó  β - carotene là tiền chất của vitamin A.</a:t>
            </a:r>
            <a:endParaRPr kumimoji="0" lang="en-US" sz="2000"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marR="0" defTabSz="914400">
              <a:spcAft>
                <a:spcPts val="0"/>
              </a:spcAft>
              <a:buClrTx/>
              <a:buSzTx/>
              <a:buFontTx/>
              <a:buNone/>
              <a:defRPr/>
            </a:pPr>
            <a:r>
              <a:rPr kumimoji="0" lang="vi-VN" sz="2000" kern="1200" cap="none" spc="0" normalizeH="0" baseline="0" noProof="0">
                <a:solidFill>
                  <a:srgbClr val="002060"/>
                </a:solidFill>
                <a:latin typeface="Times New Roman" panose="02020603050405020304" pitchFamily="18" charset="0"/>
                <a:ea typeface="Arial" panose="020B0604020202020204" pitchFamily="34" charset="0"/>
                <a:cs typeface="Times New Roman" panose="02020603050405020304" pitchFamily="18" charset="0"/>
              </a:rPr>
              <a:t>- Vai trò của hệ sắc tố: hấp thụ và biến đổi năng lượng ánh sáng thành dạng hóa năng.</a:t>
            </a:r>
            <a:endParaRPr kumimoji="0" lang="en-US" sz="2000" kern="1200" cap="none" spc="0" normalizeH="0" baseline="0" noProof="0">
              <a:solidFill>
                <a:srgbClr val="002060"/>
              </a:solidFill>
              <a:latin typeface="Times New Roman" panose="02020603050405020304" pitchFamily="18" charset="0"/>
              <a:ea typeface="+mn-ea"/>
              <a:cs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wipe(left)">
                                      <p:cBhvr>
                                        <p:cTn id="10" dur="5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wipe(left)">
                                      <p:cBhvr>
                                        <p:cTn id="20" dur="500"/>
                                        <p:tgtEl>
                                          <p:spTgt spid="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left)">
                                      <p:cBhvr>
                                        <p:cTn id="25" dur="500"/>
                                        <p:tgtEl>
                                          <p:spTgt spid="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wipe(left)">
                                      <p:cBhvr>
                                        <p:cTn id="30" dur="500"/>
                                        <p:tgtEl>
                                          <p:spTgt spid="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wipe(left)">
                                      <p:cBhvr>
                                        <p:cTn id="35" dur="500"/>
                                        <p:tgtEl>
                                          <p:spTgt spid="4">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wipe(left)">
                                      <p:cBhvr>
                                        <p:cTn id="40" dur="500"/>
                                        <p:tgtEl>
                                          <p:spTgt spid="4">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wipe(left)">
                                      <p:cBhvr>
                                        <p:cTn id="45" dur="500"/>
                                        <p:tgtEl>
                                          <p:spTgt spid="4">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
                                            <p:txEl>
                                              <p:pRg st="11" end="11"/>
                                            </p:txEl>
                                          </p:spTgt>
                                        </p:tgtEl>
                                        <p:attrNameLst>
                                          <p:attrName>style.visibility</p:attrName>
                                        </p:attrNameLst>
                                      </p:cBhvr>
                                      <p:to>
                                        <p:strVal val="visible"/>
                                      </p:to>
                                    </p:set>
                                    <p:animEffect transition="in" filter="wipe(left)">
                                      <p:cBhvr>
                                        <p:cTn id="50" dur="500"/>
                                        <p:tgtEl>
                                          <p:spTgt spid="4">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Effect transition="in" filter="wipe(left)">
                                      <p:cBhvr>
                                        <p:cTn id="55"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9872663" y="6018213"/>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11</a:t>
            </a:fld>
            <a:endParaRPr lang="en-US" altLang="en-US" sz="2800" dirty="0">
              <a:solidFill>
                <a:srgbClr val="FFFFFF"/>
              </a:solidFill>
            </a:endParaRPr>
          </a:p>
        </p:txBody>
      </p:sp>
      <p:sp>
        <p:nvSpPr>
          <p:cNvPr id="3" name="TextBox 2"/>
          <p:cNvSpPr txBox="1"/>
          <p:nvPr/>
        </p:nvSpPr>
        <p:spPr>
          <a:xfrm>
            <a:off x="1733550" y="501650"/>
            <a:ext cx="8648700" cy="1816100"/>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None/>
            </a:pPr>
            <a:r>
              <a:rPr lang="en-US" altLang="en-US" sz="2800" b="1" dirty="0">
                <a:latin typeface="Times New Roman" panose="02020603050405020304" pitchFamily="18" charset="0"/>
                <a:cs typeface="Times New Roman" panose="02020603050405020304" pitchFamily="18" charset="0"/>
              </a:rPr>
              <a:t>Câu hỏi 2:</a:t>
            </a:r>
          </a:p>
          <a:p>
            <a:pPr marL="0" lvl="0" indent="0" defTabSz="914400">
              <a:spcBef>
                <a:spcPct val="0"/>
              </a:spcBef>
              <a:buClrTx/>
              <a:buSzTx/>
              <a:buNone/>
            </a:pPr>
            <a:r>
              <a:rPr lang="en-US" altLang="en-US" sz="2800" b="1" dirty="0">
                <a:latin typeface="Times New Roman" panose="02020603050405020304" pitchFamily="18" charset="0"/>
                <a:cs typeface="Times New Roman" panose="02020603050405020304" pitchFamily="18" charset="0"/>
              </a:rPr>
              <a:t>Có bao nhiêu phát biểu sau đây đúng về vai trò quang hợp đối với cây xanh v</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sự sống trên trái đất?</a:t>
            </a:r>
          </a:p>
          <a:p>
            <a:pPr marL="0" lvl="0" indent="0" defTabSz="914400">
              <a:spcBef>
                <a:spcPct val="0"/>
              </a:spcBef>
              <a:buClrTx/>
              <a:buSzTx/>
              <a:buNone/>
            </a:pPr>
            <a:endParaRPr lang="en-US" altLang="en-US" sz="28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2209800" y="1981200"/>
            <a:ext cx="8305800" cy="3970338"/>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defTabSz="914400">
              <a:spcBef>
                <a:spcPct val="0"/>
              </a:spcBef>
              <a:buClrTx/>
              <a:buSzTx/>
              <a:buFontTx/>
              <a:buNone/>
            </a:pPr>
            <a:r>
              <a:rPr lang="en-US" altLang="en-US" sz="2800" b="1" dirty="0">
                <a:solidFill>
                  <a:srgbClr val="FFFF00"/>
                </a:solidFill>
                <a:latin typeface="Times New Roman" panose="02020603050405020304" pitchFamily="18" charset="0"/>
                <a:cs typeface="Times New Roman" panose="02020603050405020304" pitchFamily="18" charset="0"/>
              </a:rPr>
              <a:t>I. Quang hợp có ý nghĩa quan trọng đối với sự cân bằng O</a:t>
            </a:r>
            <a:r>
              <a:rPr lang="en-US" altLang="en-US" sz="2800" b="1" baseline="-25000" dirty="0">
                <a:solidFill>
                  <a:srgbClr val="FFFF00"/>
                </a:solidFill>
                <a:latin typeface="Times New Roman" panose="02020603050405020304" pitchFamily="18" charset="0"/>
                <a:cs typeface="Times New Roman" panose="02020603050405020304" pitchFamily="18" charset="0"/>
              </a:rPr>
              <a:t>2</a:t>
            </a:r>
            <a:r>
              <a:rPr lang="en-US" altLang="en-US" sz="2800" b="1" dirty="0">
                <a:solidFill>
                  <a:srgbClr val="FFFF00"/>
                </a:solidFill>
                <a:latin typeface="Times New Roman" panose="02020603050405020304" pitchFamily="18" charset="0"/>
                <a:cs typeface="Times New Roman" panose="02020603050405020304" pitchFamily="18" charset="0"/>
              </a:rPr>
              <a:t>/CO</a:t>
            </a:r>
            <a:r>
              <a:rPr lang="en-US" altLang="en-US" sz="2800" b="1" baseline="-25000" dirty="0">
                <a:solidFill>
                  <a:srgbClr val="FFFF00"/>
                </a:solidFill>
                <a:latin typeface="Times New Roman" panose="02020603050405020304" pitchFamily="18" charset="0"/>
                <a:cs typeface="Times New Roman" panose="02020603050405020304" pitchFamily="18" charset="0"/>
              </a:rPr>
              <a:t>2</a:t>
            </a:r>
            <a:r>
              <a:rPr lang="en-US" altLang="en-US" sz="2800" b="1" dirty="0">
                <a:solidFill>
                  <a:srgbClr val="FFFF00"/>
                </a:solidFill>
                <a:latin typeface="Times New Roman" panose="02020603050405020304" pitchFamily="18" charset="0"/>
                <a:cs typeface="Times New Roman" panose="02020603050405020304" pitchFamily="18" charset="0"/>
              </a:rPr>
              <a:t> trong khí quyển.</a:t>
            </a:r>
          </a:p>
          <a:p>
            <a:pPr marL="358775" lvl="0" indent="-358775" defTabSz="914400">
              <a:spcBef>
                <a:spcPct val="0"/>
              </a:spcBef>
              <a:buClrTx/>
              <a:buSzTx/>
              <a:buFontTx/>
              <a:buNone/>
            </a:pPr>
            <a:r>
              <a:rPr lang="en-US" altLang="en-US" sz="2800" b="1" dirty="0">
                <a:solidFill>
                  <a:srgbClr val="FFFF00"/>
                </a:solidFill>
                <a:latin typeface="Times New Roman" panose="02020603050405020304" pitchFamily="18" charset="0"/>
                <a:cs typeface="Times New Roman" panose="02020603050405020304" pitchFamily="18" charset="0"/>
              </a:rPr>
              <a:t>II. Quang hợp đáp ứng nhu cầu dinh dưỡng v</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 dưỡng khí của hầu hết các sinh vật trên Trái Đất. </a:t>
            </a:r>
          </a:p>
          <a:p>
            <a:pPr marL="358775" lvl="0" indent="-358775" defTabSz="914400">
              <a:spcBef>
                <a:spcPct val="0"/>
              </a:spcBef>
              <a:buClrTx/>
              <a:buSzTx/>
              <a:buFontTx/>
              <a:buNone/>
            </a:pPr>
            <a:r>
              <a:rPr lang="en-US" altLang="en-US" sz="2800" b="1" dirty="0">
                <a:solidFill>
                  <a:srgbClr val="FFFF00"/>
                </a:solidFill>
                <a:latin typeface="Times New Roman" panose="02020603050405020304" pitchFamily="18" charset="0"/>
                <a:cs typeface="Times New Roman" panose="02020603050405020304" pitchFamily="18" charset="0"/>
              </a:rPr>
              <a:t>III. Tạo ra nguồn thức ăn cho chính cơ thể thực vật.</a:t>
            </a:r>
          </a:p>
          <a:p>
            <a:pPr marL="358775" lvl="0" indent="-358775" defTabSz="914400">
              <a:spcBef>
                <a:spcPct val="0"/>
              </a:spcBef>
              <a:buClrTx/>
              <a:buSzTx/>
              <a:buFontTx/>
              <a:buNone/>
            </a:pPr>
            <a:r>
              <a:rPr lang="en-US" altLang="en-US" sz="2800" b="1" dirty="0">
                <a:solidFill>
                  <a:srgbClr val="FFFF00"/>
                </a:solidFill>
                <a:latin typeface="Times New Roman" panose="02020603050405020304" pitchFamily="18" charset="0"/>
                <a:cs typeface="Times New Roman" panose="02020603050405020304" pitchFamily="18" charset="0"/>
              </a:rPr>
              <a:t>IV. Quang hợp đáp ứng giúp chuyển năng lượng ánh sáng mặt trời th</a:t>
            </a:r>
            <a:r>
              <a:rPr lang="en-US" altLang="en-US" sz="2800" b="1" dirty="0">
                <a:solidFill>
                  <a:srgbClr val="FFFF00"/>
                </a:solidFill>
                <a:latin typeface="Times New Roman" panose="02020603050405020304" pitchFamily="18" charset="0"/>
                <a:ea typeface="Times New Roman" panose="02020603050405020304" pitchFamily="18" charset="0"/>
              </a:rPr>
              <a:t>à</a:t>
            </a:r>
            <a:r>
              <a:rPr lang="en-US" altLang="en-US" sz="2800" b="1" dirty="0">
                <a:solidFill>
                  <a:srgbClr val="FFFF00"/>
                </a:solidFill>
                <a:latin typeface="Times New Roman" panose="02020603050405020304" pitchFamily="18" charset="0"/>
                <a:cs typeface="Times New Roman" panose="02020603050405020304" pitchFamily="18" charset="0"/>
              </a:rPr>
              <a:t>nh năng lượng hóa học cung cấp cho thế giới sống.</a:t>
            </a:r>
          </a:p>
          <a:p>
            <a:pPr marL="358775" lvl="0" indent="-358775" defTabSz="914400">
              <a:spcBef>
                <a:spcPct val="0"/>
              </a:spcBef>
              <a:buClrTx/>
              <a:buSzTx/>
              <a:buFontTx/>
              <a:buNone/>
            </a:pPr>
            <a:r>
              <a:rPr lang="en-US" altLang="en-US" sz="2800" b="1" dirty="0">
                <a:solidFill>
                  <a:srgbClr val="FFFF00"/>
                </a:solidFill>
                <a:latin typeface="Times New Roman" panose="02020603050405020304" pitchFamily="18" charset="0"/>
                <a:cs typeface="Times New Roman" panose="02020603050405020304" pitchFamily="18" charset="0"/>
              </a:rPr>
              <a:t>A. 1. 	B. 2. 	C. 3. 	D. 4.</a:t>
            </a:r>
            <a:endParaRPr lang="en-US" altLang="en-US" sz="2800" b="1" dirty="0">
              <a:solidFill>
                <a:srgbClr val="FFFF00"/>
              </a:solidFill>
              <a:latin typeface="Times New Roman" panose="02020603050405020304" pitchFamily="18" charset="0"/>
              <a:ea typeface="Times New Roman" panose="02020603050405020304" pitchFamily="18" charset="0"/>
            </a:endParaRPr>
          </a:p>
        </p:txBody>
      </p:sp>
      <p:sp>
        <p:nvSpPr>
          <p:cNvPr id="11" name="Freeform: Shape 10"/>
          <p:cNvSpPr/>
          <p:nvPr/>
        </p:nvSpPr>
        <p:spPr>
          <a:xfrm>
            <a:off x="1943100" y="2071688"/>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Freeform: Shape 3"/>
          <p:cNvSpPr/>
          <p:nvPr/>
        </p:nvSpPr>
        <p:spPr>
          <a:xfrm>
            <a:off x="1939925" y="2894013"/>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a:off x="1930400" y="3795713"/>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Shape 6"/>
          <p:cNvSpPr/>
          <p:nvPr/>
        </p:nvSpPr>
        <p:spPr>
          <a:xfrm>
            <a:off x="1930400" y="4270375"/>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Shape 7"/>
          <p:cNvSpPr/>
          <p:nvPr/>
        </p:nvSpPr>
        <p:spPr>
          <a:xfrm>
            <a:off x="5072063" y="5635625"/>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9993313" y="5999163"/>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12</a:t>
            </a:fld>
            <a:endParaRPr lang="en-US" altLang="en-US" sz="2800" dirty="0">
              <a:solidFill>
                <a:srgbClr val="FFFFFF"/>
              </a:solidFill>
            </a:endParaRPr>
          </a:p>
        </p:txBody>
      </p:sp>
      <p:sp>
        <p:nvSpPr>
          <p:cNvPr id="3" name="TextBox 2"/>
          <p:cNvSpPr txBox="1"/>
          <p:nvPr/>
        </p:nvSpPr>
        <p:spPr>
          <a:xfrm>
            <a:off x="1854200" y="482600"/>
            <a:ext cx="8648700" cy="1816100"/>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None/>
            </a:pPr>
            <a:r>
              <a:rPr lang="en-US" altLang="en-US" sz="2800" b="1" dirty="0">
                <a:latin typeface="Times New Roman" panose="02020603050405020304" pitchFamily="18" charset="0"/>
                <a:cs typeface="Times New Roman" panose="02020603050405020304" pitchFamily="18" charset="0"/>
              </a:rPr>
              <a:t>Câu hỏi 2:</a:t>
            </a:r>
          </a:p>
          <a:p>
            <a:pPr marL="0" lvl="0" indent="0" defTabSz="914400">
              <a:spcBef>
                <a:spcPct val="0"/>
              </a:spcBef>
              <a:buClrTx/>
              <a:buSzTx/>
              <a:buNone/>
            </a:pPr>
            <a:r>
              <a:rPr lang="en-US" altLang="en-US" sz="2800" b="1" dirty="0">
                <a:latin typeface="Times New Roman" panose="02020603050405020304" pitchFamily="18" charset="0"/>
                <a:cs typeface="Times New Roman" panose="02020603050405020304" pitchFamily="18" charset="0"/>
              </a:rPr>
              <a:t>Khi tìm hiểu về hệ sắc tố ỏ cây xanh, có bao nhiêu phát biểu sau đây đúng?</a:t>
            </a:r>
          </a:p>
          <a:p>
            <a:pPr marL="0" lvl="0" indent="0" defTabSz="914400">
              <a:spcBef>
                <a:spcPct val="0"/>
              </a:spcBef>
              <a:buClrTx/>
              <a:buSzTx/>
              <a:buNone/>
            </a:pPr>
            <a:endParaRPr lang="en-US" altLang="en-US" sz="2800" b="1" dirty="0">
              <a:latin typeface="Times New Roman" panose="02020603050405020304" pitchFamily="18" charset="0"/>
              <a:ea typeface="Times New Roman" panose="02020603050405020304" pitchFamily="18" charset="0"/>
            </a:endParaRPr>
          </a:p>
        </p:txBody>
      </p:sp>
      <p:sp>
        <p:nvSpPr>
          <p:cNvPr id="5" name="TextBox 4"/>
          <p:cNvSpPr txBox="1">
            <a:spLocks noChangeArrowheads="1"/>
          </p:cNvSpPr>
          <p:nvPr/>
        </p:nvSpPr>
        <p:spPr bwMode="auto">
          <a:xfrm>
            <a:off x="2133600" y="1905000"/>
            <a:ext cx="8305800" cy="4094163"/>
          </a:xfrm>
          <a:prstGeom prst="rect">
            <a:avLst/>
          </a:prstGeom>
          <a:noFill/>
          <a:ln>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269875" lvl="0" indent="-269875" defTabSz="914400">
              <a:spcBef>
                <a:spcPct val="0"/>
              </a:spcBef>
              <a:spcAft>
                <a:spcPts val="600"/>
              </a:spcAft>
              <a:buClrTx/>
              <a:buSzTx/>
              <a:buNone/>
            </a:pPr>
            <a:r>
              <a:rPr sz="2400" b="1" dirty="0">
                <a:solidFill>
                  <a:srgbClr val="FFFF00"/>
                </a:solidFill>
                <a:latin typeface="Times New Roman" panose="02020603050405020304" pitchFamily="18" charset="0"/>
                <a:cs typeface="Times New Roman" panose="02020603050405020304" pitchFamily="18" charset="0"/>
              </a:rPr>
              <a:t>I. Hệ sắc tố quang hợp ở cây xanh gồm hai nhóm chính l</a:t>
            </a:r>
            <a:r>
              <a:rPr sz="2400" b="1" dirty="0">
                <a:solidFill>
                  <a:srgbClr val="FFFF00"/>
                </a:solidFill>
                <a:latin typeface="Times New Roman" panose="02020603050405020304" pitchFamily="18" charset="0"/>
                <a:ea typeface="Times New Roman" panose="02020603050405020304" pitchFamily="18" charset="0"/>
              </a:rPr>
              <a:t>à</a:t>
            </a:r>
            <a:r>
              <a:rPr sz="2400" b="1" dirty="0">
                <a:solidFill>
                  <a:srgbClr val="FFFF00"/>
                </a:solidFill>
                <a:latin typeface="Times New Roman" panose="02020603050405020304" pitchFamily="18" charset="0"/>
                <a:cs typeface="Times New Roman" panose="02020603050405020304" pitchFamily="18" charset="0"/>
              </a:rPr>
              <a:t> diệp lục (chlorophyll) v</a:t>
            </a:r>
            <a:r>
              <a:rPr sz="2400" b="1" dirty="0">
                <a:solidFill>
                  <a:srgbClr val="FFFF00"/>
                </a:solidFill>
                <a:latin typeface="Times New Roman" panose="02020603050405020304" pitchFamily="18" charset="0"/>
                <a:ea typeface="Times New Roman" panose="02020603050405020304" pitchFamily="18" charset="0"/>
              </a:rPr>
              <a:t>à</a:t>
            </a:r>
            <a:r>
              <a:rPr sz="2400" b="1" dirty="0">
                <a:solidFill>
                  <a:srgbClr val="FFFF00"/>
                </a:solidFill>
                <a:latin typeface="Times New Roman" panose="02020603050405020304" pitchFamily="18" charset="0"/>
                <a:cs typeface="Times New Roman" panose="02020603050405020304" pitchFamily="18" charset="0"/>
              </a:rPr>
              <a:t> carotenoid</a:t>
            </a:r>
          </a:p>
          <a:p>
            <a:pPr marL="269875" lvl="0" indent="-269875" defTabSz="914400">
              <a:spcBef>
                <a:spcPct val="0"/>
              </a:spcBef>
              <a:spcAft>
                <a:spcPts val="600"/>
              </a:spcAft>
              <a:buClrTx/>
              <a:buSzTx/>
              <a:buNone/>
            </a:pPr>
            <a:r>
              <a:rPr sz="2400" b="1" dirty="0">
                <a:solidFill>
                  <a:srgbClr val="FFFF00"/>
                </a:solidFill>
                <a:latin typeface="Times New Roman" panose="02020603050405020304" pitchFamily="18" charset="0"/>
                <a:cs typeface="Times New Roman" panose="02020603050405020304" pitchFamily="18" charset="0"/>
              </a:rPr>
              <a:t>II. Diệp lục tạo nên m</a:t>
            </a:r>
            <a:r>
              <a:rPr sz="2400" b="1" dirty="0">
                <a:solidFill>
                  <a:srgbClr val="FFFF00"/>
                </a:solidFill>
                <a:latin typeface="Times New Roman" panose="02020603050405020304" pitchFamily="18" charset="0"/>
                <a:ea typeface="Times New Roman" panose="02020603050405020304" pitchFamily="18" charset="0"/>
              </a:rPr>
              <a:t>à</a:t>
            </a:r>
            <a:r>
              <a:rPr sz="2400" b="1" dirty="0">
                <a:solidFill>
                  <a:srgbClr val="FFFF00"/>
                </a:solidFill>
                <a:latin typeface="Times New Roman" panose="02020603050405020304" pitchFamily="18" charset="0"/>
                <a:cs typeface="Times New Roman" panose="02020603050405020304" pitchFamily="18" charset="0"/>
              </a:rPr>
              <a:t>u xanh của lá v</a:t>
            </a:r>
            <a:r>
              <a:rPr sz="2400" b="1" dirty="0">
                <a:solidFill>
                  <a:srgbClr val="FFFF00"/>
                </a:solidFill>
                <a:latin typeface="Times New Roman" panose="02020603050405020304" pitchFamily="18" charset="0"/>
                <a:ea typeface="Times New Roman" panose="02020603050405020304" pitchFamily="18" charset="0"/>
              </a:rPr>
              <a:t>à</a:t>
            </a:r>
            <a:r>
              <a:rPr sz="2400" b="1" dirty="0">
                <a:solidFill>
                  <a:srgbClr val="FFFF00"/>
                </a:solidFill>
                <a:latin typeface="Times New Roman" panose="02020603050405020304" pitchFamily="18" charset="0"/>
                <a:cs typeface="Times New Roman" panose="02020603050405020304" pitchFamily="18" charset="0"/>
              </a:rPr>
              <a:t> các bộ phận có m</a:t>
            </a:r>
            <a:r>
              <a:rPr sz="2400" b="1" dirty="0">
                <a:solidFill>
                  <a:srgbClr val="FFFF00"/>
                </a:solidFill>
                <a:latin typeface="Times New Roman" panose="02020603050405020304" pitchFamily="18" charset="0"/>
                <a:ea typeface="Times New Roman" panose="02020603050405020304" pitchFamily="18" charset="0"/>
              </a:rPr>
              <a:t>à</a:t>
            </a:r>
            <a:r>
              <a:rPr sz="2400" b="1" dirty="0">
                <a:solidFill>
                  <a:srgbClr val="FFFF00"/>
                </a:solidFill>
                <a:latin typeface="Times New Roman" panose="02020603050405020304" pitchFamily="18" charset="0"/>
                <a:cs typeface="Times New Roman" panose="02020603050405020304" pitchFamily="18" charset="0"/>
              </a:rPr>
              <a:t>u xanh ở cây.</a:t>
            </a:r>
          </a:p>
          <a:p>
            <a:pPr marL="269875" lvl="0" indent="-269875" defTabSz="914400">
              <a:spcBef>
                <a:spcPct val="0"/>
              </a:spcBef>
              <a:spcAft>
                <a:spcPts val="600"/>
              </a:spcAft>
              <a:buClrTx/>
              <a:buSzTx/>
              <a:buNone/>
            </a:pPr>
            <a:r>
              <a:rPr sz="2400" b="1" dirty="0">
                <a:solidFill>
                  <a:srgbClr val="FFFF00"/>
                </a:solidFill>
                <a:latin typeface="Times New Roman" panose="02020603050405020304" pitchFamily="18" charset="0"/>
                <a:cs typeface="Times New Roman" panose="02020603050405020304" pitchFamily="18" charset="0"/>
              </a:rPr>
              <a:t>III. Diệp lục hấp thụ ánh sáng đỏ v</a:t>
            </a:r>
            <a:r>
              <a:rPr sz="2400" b="1" dirty="0">
                <a:solidFill>
                  <a:srgbClr val="FFFF00"/>
                </a:solidFill>
                <a:latin typeface="Times New Roman" panose="02020603050405020304" pitchFamily="18" charset="0"/>
                <a:ea typeface="Times New Roman" panose="02020603050405020304" pitchFamily="18" charset="0"/>
              </a:rPr>
              <a:t>à</a:t>
            </a:r>
            <a:r>
              <a:rPr sz="2400" b="1" dirty="0">
                <a:solidFill>
                  <a:srgbClr val="FFFF00"/>
                </a:solidFill>
                <a:latin typeface="Times New Roman" panose="02020603050405020304" pitchFamily="18" charset="0"/>
                <a:cs typeface="Times New Roman" panose="02020603050405020304" pitchFamily="18" charset="0"/>
              </a:rPr>
              <a:t> xanh tím. Đây l</a:t>
            </a:r>
            <a:r>
              <a:rPr sz="2400" b="1" dirty="0">
                <a:solidFill>
                  <a:srgbClr val="FFFF00"/>
                </a:solidFill>
                <a:latin typeface="Times New Roman" panose="02020603050405020304" pitchFamily="18" charset="0"/>
                <a:ea typeface="Times New Roman" panose="02020603050405020304" pitchFamily="18" charset="0"/>
              </a:rPr>
              <a:t>à</a:t>
            </a:r>
            <a:r>
              <a:rPr sz="2400" b="1" dirty="0">
                <a:solidFill>
                  <a:srgbClr val="FFFF00"/>
                </a:solidFill>
                <a:latin typeface="Times New Roman" panose="02020603050405020304" pitchFamily="18" charset="0"/>
                <a:cs typeface="Times New Roman" panose="02020603050405020304" pitchFamily="18" charset="0"/>
              </a:rPr>
              <a:t> nhóm sắc tố có vai trò quan trọng nhất trong quang hợp.</a:t>
            </a:r>
          </a:p>
          <a:p>
            <a:pPr marL="269875" lvl="0" indent="-269875" defTabSz="914400">
              <a:spcBef>
                <a:spcPct val="0"/>
              </a:spcBef>
              <a:spcAft>
                <a:spcPts val="600"/>
              </a:spcAft>
              <a:buClrTx/>
              <a:buSzTx/>
              <a:buNone/>
            </a:pPr>
            <a:r>
              <a:rPr sz="2400" b="1" dirty="0">
                <a:solidFill>
                  <a:srgbClr val="FFFF00"/>
                </a:solidFill>
                <a:latin typeface="Times New Roman" panose="02020603050405020304" pitchFamily="18" charset="0"/>
                <a:cs typeface="Times New Roman" panose="02020603050405020304" pitchFamily="18" charset="0"/>
              </a:rPr>
              <a:t>IV. Carotenoid gồm hai loại l</a:t>
            </a:r>
            <a:r>
              <a:rPr sz="2400" b="1" dirty="0">
                <a:solidFill>
                  <a:srgbClr val="FFFF00"/>
                </a:solidFill>
                <a:latin typeface="Times New Roman" panose="02020603050405020304" pitchFamily="18" charset="0"/>
                <a:ea typeface="Times New Roman" panose="02020603050405020304" pitchFamily="18" charset="0"/>
              </a:rPr>
              <a:t>à</a:t>
            </a:r>
            <a:r>
              <a:rPr sz="2400" b="1" dirty="0">
                <a:solidFill>
                  <a:srgbClr val="FFFF00"/>
                </a:solidFill>
                <a:latin typeface="Times New Roman" panose="02020603050405020304" pitchFamily="18" charset="0"/>
                <a:cs typeface="Times New Roman" panose="02020603050405020304" pitchFamily="18" charset="0"/>
              </a:rPr>
              <a:t> xanthophyll (có oxygen) v</a:t>
            </a:r>
            <a:r>
              <a:rPr sz="2400" b="1" dirty="0">
                <a:solidFill>
                  <a:srgbClr val="FFFF00"/>
                </a:solidFill>
                <a:latin typeface="Times New Roman" panose="02020603050405020304" pitchFamily="18" charset="0"/>
                <a:ea typeface="Times New Roman" panose="02020603050405020304" pitchFamily="18" charset="0"/>
              </a:rPr>
              <a:t>à</a:t>
            </a:r>
            <a:r>
              <a:rPr sz="2400" b="1" dirty="0">
                <a:solidFill>
                  <a:srgbClr val="FFFF00"/>
                </a:solidFill>
                <a:latin typeface="Times New Roman" panose="02020603050405020304" pitchFamily="18" charset="0"/>
                <a:cs typeface="Times New Roman" panose="02020603050405020304" pitchFamily="18" charset="0"/>
              </a:rPr>
              <a:t> carotene (không có oxygen), trong đó β - carotene l</a:t>
            </a:r>
            <a:r>
              <a:rPr sz="2400" b="1" dirty="0">
                <a:solidFill>
                  <a:srgbClr val="FFFF00"/>
                </a:solidFill>
                <a:latin typeface="Times New Roman" panose="02020603050405020304" pitchFamily="18" charset="0"/>
                <a:ea typeface="Times New Roman" panose="02020603050405020304" pitchFamily="18" charset="0"/>
              </a:rPr>
              <a:t>à</a:t>
            </a:r>
            <a:r>
              <a:rPr sz="2400" b="1" dirty="0">
                <a:solidFill>
                  <a:srgbClr val="FFFF00"/>
                </a:solidFill>
                <a:latin typeface="Times New Roman" panose="02020603050405020304" pitchFamily="18" charset="0"/>
                <a:cs typeface="Times New Roman" panose="02020603050405020304" pitchFamily="18" charset="0"/>
              </a:rPr>
              <a:t> tiền chất của vitamin A.</a:t>
            </a:r>
          </a:p>
          <a:p>
            <a:pPr marL="269875" lvl="0" indent="-269875" defTabSz="914400">
              <a:spcBef>
                <a:spcPct val="0"/>
              </a:spcBef>
              <a:spcAft>
                <a:spcPts val="600"/>
              </a:spcAft>
              <a:buClrTx/>
              <a:buSzTx/>
              <a:buNone/>
            </a:pPr>
            <a:r>
              <a:rPr sz="2400" b="1" dirty="0">
                <a:solidFill>
                  <a:srgbClr val="FFFF00"/>
                </a:solidFill>
                <a:latin typeface="Times New Roman" panose="02020603050405020304" pitchFamily="18" charset="0"/>
                <a:cs typeface="Times New Roman" panose="02020603050405020304" pitchFamily="18" charset="0"/>
              </a:rPr>
              <a:t>A. 1. 	B. 2. 	C. 3. 	D. 4.</a:t>
            </a: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1897063" y="1985963"/>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Freeform: Shape 3"/>
          <p:cNvSpPr/>
          <p:nvPr/>
        </p:nvSpPr>
        <p:spPr>
          <a:xfrm>
            <a:off x="1827213" y="2798763"/>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a:off x="1800225" y="3602038"/>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Shape 6"/>
          <p:cNvSpPr/>
          <p:nvPr/>
        </p:nvSpPr>
        <p:spPr>
          <a:xfrm>
            <a:off x="1800225" y="4406900"/>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Shape 7"/>
          <p:cNvSpPr/>
          <p:nvPr/>
        </p:nvSpPr>
        <p:spPr>
          <a:xfrm>
            <a:off x="4887913" y="5584825"/>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9917113" y="6075363"/>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13</a:t>
            </a:fld>
            <a:endParaRPr lang="en-US" altLang="en-US" sz="2800" dirty="0">
              <a:solidFill>
                <a:srgbClr val="FFFFFF"/>
              </a:solidFill>
            </a:endParaRPr>
          </a:p>
        </p:txBody>
      </p:sp>
      <p:sp>
        <p:nvSpPr>
          <p:cNvPr id="3" name="TextBox 2"/>
          <p:cNvSpPr txBox="1"/>
          <p:nvPr/>
        </p:nvSpPr>
        <p:spPr>
          <a:xfrm>
            <a:off x="1778000" y="558800"/>
            <a:ext cx="8648700" cy="1770063"/>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None/>
            </a:pPr>
            <a:r>
              <a:rPr lang="en-US" altLang="en-US" sz="2800" b="1" dirty="0">
                <a:latin typeface="Times New Roman" panose="02020603050405020304" pitchFamily="18" charset="0"/>
                <a:cs typeface="Times New Roman" panose="02020603050405020304" pitchFamily="18" charset="0"/>
              </a:rPr>
              <a:t>Câu hỏi 3:</a:t>
            </a:r>
          </a:p>
          <a:p>
            <a:pPr marL="0" lvl="0" indent="0" defTabSz="914400">
              <a:spcBef>
                <a:spcPct val="0"/>
              </a:spcBef>
              <a:spcAft>
                <a:spcPts val="600"/>
              </a:spcAft>
              <a:buClrTx/>
              <a:buSzTx/>
              <a:buNone/>
            </a:pPr>
            <a:r>
              <a:rPr lang="en-US" altLang="en-US" sz="2400" b="1" dirty="0">
                <a:latin typeface="Times New Roman" panose="02020603050405020304" pitchFamily="18" charset="0"/>
                <a:cs typeface="Times New Roman" panose="02020603050405020304" pitchFamily="18" charset="0"/>
              </a:rPr>
              <a:t>Một số lo</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i thực vật có lá m</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u đỏ vẫn  thực hiện quang hợp, có bao nhiêu phát biểu sau đây đúng?</a:t>
            </a:r>
          </a:p>
          <a:p>
            <a:pPr marL="0" lvl="0" indent="0" defTabSz="914400">
              <a:spcBef>
                <a:spcPct val="0"/>
              </a:spcBef>
              <a:buClrTx/>
              <a:buSzTx/>
              <a:buNone/>
            </a:pPr>
            <a:endParaRPr lang="en-US" altLang="en-US" sz="2800" b="1" dirty="0">
              <a:latin typeface="Times New Roman" panose="02020603050405020304" pitchFamily="18" charset="0"/>
              <a:ea typeface="Times New Roman" panose="02020603050405020304" pitchFamily="18" charset="0"/>
            </a:endParaRPr>
          </a:p>
        </p:txBody>
      </p:sp>
      <p:sp>
        <p:nvSpPr>
          <p:cNvPr id="5" name="TextBox 4"/>
          <p:cNvSpPr txBox="1">
            <a:spLocks noChangeArrowheads="1"/>
          </p:cNvSpPr>
          <p:nvPr/>
        </p:nvSpPr>
        <p:spPr bwMode="auto">
          <a:xfrm>
            <a:off x="2057400" y="1981200"/>
            <a:ext cx="8305800" cy="3724275"/>
          </a:xfrm>
          <a:prstGeom prst="rect">
            <a:avLst/>
          </a:prstGeom>
          <a:noFill/>
          <a:ln>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269875" lvl="0" indent="-269875" defTabSz="914400">
              <a:spcBef>
                <a:spcPct val="0"/>
              </a:spcBef>
              <a:spcAft>
                <a:spcPts val="600"/>
              </a:spcAft>
              <a:buClrTx/>
              <a:buSzTx/>
              <a:buNone/>
            </a:pPr>
            <a:r>
              <a:rPr sz="2400" b="1" dirty="0">
                <a:solidFill>
                  <a:srgbClr val="FFFF00"/>
                </a:solidFill>
                <a:latin typeface="Times New Roman" panose="02020603050405020304" pitchFamily="18" charset="0"/>
                <a:cs typeface="Times New Roman" panose="02020603050405020304" pitchFamily="18" charset="0"/>
              </a:rPr>
              <a:t>I. Trong cây có nhiều loại sắc tố, có cả diệp lục v</a:t>
            </a:r>
            <a:r>
              <a:rPr sz="2400" b="1" dirty="0">
                <a:solidFill>
                  <a:srgbClr val="FFFF00"/>
                </a:solidFill>
                <a:latin typeface="Times New Roman" panose="02020603050405020304" pitchFamily="18" charset="0"/>
                <a:ea typeface="Times New Roman" panose="02020603050405020304" pitchFamily="18" charset="0"/>
              </a:rPr>
              <a:t>à</a:t>
            </a:r>
            <a:r>
              <a:rPr sz="2400" b="1" dirty="0">
                <a:solidFill>
                  <a:srgbClr val="FFFF00"/>
                </a:solidFill>
                <a:latin typeface="Times New Roman" panose="02020603050405020304" pitchFamily="18" charset="0"/>
                <a:cs typeface="Times New Roman" panose="02020603050405020304" pitchFamily="18" charset="0"/>
              </a:rPr>
              <a:t> các loại carotenoid, tuy nhiên loại sắc tố  n</a:t>
            </a:r>
            <a:r>
              <a:rPr sz="2400" b="1" dirty="0">
                <a:solidFill>
                  <a:srgbClr val="FFFF00"/>
                </a:solidFill>
                <a:latin typeface="Times New Roman" panose="02020603050405020304" pitchFamily="18" charset="0"/>
                <a:ea typeface="Times New Roman" panose="02020603050405020304" pitchFamily="18" charset="0"/>
              </a:rPr>
              <a:t>à</a:t>
            </a:r>
            <a:r>
              <a:rPr sz="2400" b="1" dirty="0">
                <a:solidFill>
                  <a:srgbClr val="FFFF00"/>
                </a:solidFill>
                <a:latin typeface="Times New Roman" panose="02020603050405020304" pitchFamily="18" charset="0"/>
                <a:cs typeface="Times New Roman" panose="02020603050405020304" pitchFamily="18" charset="0"/>
              </a:rPr>
              <a:t>o chiếm ưu thế hơn thì cây sẽ biểu hiện m</a:t>
            </a:r>
            <a:r>
              <a:rPr sz="2400" b="1" dirty="0">
                <a:solidFill>
                  <a:srgbClr val="FFFF00"/>
                </a:solidFill>
                <a:latin typeface="Times New Roman" panose="02020603050405020304" pitchFamily="18" charset="0"/>
                <a:ea typeface="Times New Roman" panose="02020603050405020304" pitchFamily="18" charset="0"/>
              </a:rPr>
              <a:t>à</a:t>
            </a:r>
            <a:r>
              <a:rPr sz="2400" b="1" dirty="0">
                <a:solidFill>
                  <a:srgbClr val="FFFF00"/>
                </a:solidFill>
                <a:latin typeface="Times New Roman" panose="02020603050405020304" pitchFamily="18" charset="0"/>
                <a:cs typeface="Times New Roman" panose="02020603050405020304" pitchFamily="18" charset="0"/>
              </a:rPr>
              <a:t>u sắc theo loại sắc tố đó.</a:t>
            </a:r>
          </a:p>
          <a:p>
            <a:pPr marL="269875" lvl="0" indent="-269875" defTabSz="914400">
              <a:spcBef>
                <a:spcPct val="0"/>
              </a:spcBef>
              <a:spcAft>
                <a:spcPts val="600"/>
              </a:spcAft>
              <a:buClrTx/>
              <a:buSzTx/>
              <a:buNone/>
            </a:pPr>
            <a:r>
              <a:rPr sz="2400" b="1" dirty="0">
                <a:solidFill>
                  <a:srgbClr val="FFFF00"/>
                </a:solidFill>
                <a:latin typeface="Times New Roman" panose="02020603050405020304" pitchFamily="18" charset="0"/>
                <a:cs typeface="Times New Roman" panose="02020603050405020304" pitchFamily="18" charset="0"/>
              </a:rPr>
              <a:t>II. Cây có lá đỏ vẫn có nhóm sắc tố diệp lục.</a:t>
            </a:r>
          </a:p>
          <a:p>
            <a:pPr marL="269875" lvl="0" indent="-269875" defTabSz="914400">
              <a:spcBef>
                <a:spcPct val="0"/>
              </a:spcBef>
              <a:spcAft>
                <a:spcPts val="600"/>
              </a:spcAft>
              <a:buClrTx/>
              <a:buSzTx/>
              <a:buNone/>
            </a:pPr>
            <a:r>
              <a:rPr sz="2400" b="1" dirty="0">
                <a:solidFill>
                  <a:srgbClr val="FFFF00"/>
                </a:solidFill>
                <a:latin typeface="Times New Roman" panose="02020603050405020304" pitchFamily="18" charset="0"/>
                <a:cs typeface="Times New Roman" panose="02020603050405020304" pitchFamily="18" charset="0"/>
              </a:rPr>
              <a:t>III. Những cây có m</a:t>
            </a:r>
            <a:r>
              <a:rPr sz="2400" b="1" dirty="0">
                <a:solidFill>
                  <a:srgbClr val="FFFF00"/>
                </a:solidFill>
                <a:latin typeface="Times New Roman" panose="02020603050405020304" pitchFamily="18" charset="0"/>
                <a:ea typeface="Times New Roman" panose="02020603050405020304" pitchFamily="18" charset="0"/>
              </a:rPr>
              <a:t>à</a:t>
            </a:r>
            <a:r>
              <a:rPr sz="2400" b="1" dirty="0">
                <a:solidFill>
                  <a:srgbClr val="FFFF00"/>
                </a:solidFill>
                <a:latin typeface="Times New Roman" panose="02020603050405020304" pitchFamily="18" charset="0"/>
                <a:cs typeface="Times New Roman" panose="02020603050405020304" pitchFamily="18" charset="0"/>
              </a:rPr>
              <a:t>u đỏ vẫn tiến h</a:t>
            </a:r>
            <a:r>
              <a:rPr sz="2400" b="1" dirty="0">
                <a:solidFill>
                  <a:srgbClr val="FFFF00"/>
                </a:solidFill>
                <a:latin typeface="Times New Roman" panose="02020603050405020304" pitchFamily="18" charset="0"/>
                <a:ea typeface="Times New Roman" panose="02020603050405020304" pitchFamily="18" charset="0"/>
              </a:rPr>
              <a:t>à</a:t>
            </a:r>
            <a:r>
              <a:rPr sz="2400" b="1" dirty="0">
                <a:solidFill>
                  <a:srgbClr val="FFFF00"/>
                </a:solidFill>
                <a:latin typeface="Times New Roman" panose="02020603050405020304" pitchFamily="18" charset="0"/>
                <a:cs typeface="Times New Roman" panose="02020603050405020304" pitchFamily="18" charset="0"/>
              </a:rPr>
              <a:t>nh quang hợp bình thường, tuy nhiên cường độ quang hợp không cao.</a:t>
            </a:r>
          </a:p>
          <a:p>
            <a:pPr marL="269875" lvl="0" indent="-269875" defTabSz="914400">
              <a:spcBef>
                <a:spcPct val="0"/>
              </a:spcBef>
              <a:spcAft>
                <a:spcPts val="600"/>
              </a:spcAft>
              <a:buClrTx/>
              <a:buSzTx/>
              <a:buNone/>
            </a:pPr>
            <a:r>
              <a:rPr sz="2400" b="1" dirty="0">
                <a:solidFill>
                  <a:srgbClr val="FFFF00"/>
                </a:solidFill>
                <a:latin typeface="Times New Roman" panose="02020603050405020304" pitchFamily="18" charset="0"/>
                <a:cs typeface="Times New Roman" panose="02020603050405020304" pitchFamily="18" charset="0"/>
              </a:rPr>
              <a:t>IV. Thực vật có lá đỏ không cần quang hợp m</a:t>
            </a:r>
            <a:r>
              <a:rPr sz="2400" b="1" dirty="0">
                <a:solidFill>
                  <a:srgbClr val="FFFF00"/>
                </a:solidFill>
                <a:latin typeface="Times New Roman" panose="02020603050405020304" pitchFamily="18" charset="0"/>
                <a:ea typeface="Times New Roman" panose="02020603050405020304" pitchFamily="18" charset="0"/>
              </a:rPr>
              <a:t>à</a:t>
            </a:r>
            <a:r>
              <a:rPr sz="2400" b="1" dirty="0">
                <a:solidFill>
                  <a:srgbClr val="FFFF00"/>
                </a:solidFill>
                <a:latin typeface="Times New Roman" panose="02020603050405020304" pitchFamily="18" charset="0"/>
                <a:cs typeface="Times New Roman" panose="02020603050405020304" pitchFamily="18" charset="0"/>
              </a:rPr>
              <a:t> chúng sống như động vật</a:t>
            </a:r>
          </a:p>
          <a:p>
            <a:pPr marL="269875" lvl="0" indent="-269875" defTabSz="914400">
              <a:spcBef>
                <a:spcPct val="0"/>
              </a:spcBef>
              <a:spcAft>
                <a:spcPts val="600"/>
              </a:spcAft>
              <a:buClrTx/>
              <a:buSzTx/>
              <a:buNone/>
            </a:pPr>
            <a:r>
              <a:rPr sz="2400" b="1" dirty="0">
                <a:solidFill>
                  <a:srgbClr val="FFFF00"/>
                </a:solidFill>
                <a:latin typeface="Times New Roman" panose="02020603050405020304" pitchFamily="18" charset="0"/>
                <a:cs typeface="Times New Roman" panose="02020603050405020304" pitchFamily="18" charset="0"/>
              </a:rPr>
              <a:t>A. 1. 	B. 2. 	C. 3. 	D. 4.</a:t>
            </a: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1820863" y="2062163"/>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Freeform: Shape 3"/>
          <p:cNvSpPr/>
          <p:nvPr/>
        </p:nvSpPr>
        <p:spPr>
          <a:xfrm>
            <a:off x="1730375" y="3179763"/>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a:off x="1724025" y="3678238"/>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Shape 7"/>
          <p:cNvSpPr/>
          <p:nvPr/>
        </p:nvSpPr>
        <p:spPr>
          <a:xfrm>
            <a:off x="3821113" y="5375275"/>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3200" dirty="0"/>
              <a:t>14</a:t>
            </a:fld>
            <a:endParaRPr lang="en-US" altLang="en-US" sz="3200" dirty="0"/>
          </a:p>
        </p:txBody>
      </p:sp>
      <p:sp>
        <p:nvSpPr>
          <p:cNvPr id="49155" name="TextBox 3"/>
          <p:cNvSpPr txBox="1"/>
          <p:nvPr/>
        </p:nvSpPr>
        <p:spPr>
          <a:xfrm>
            <a:off x="3009900" y="533400"/>
            <a:ext cx="6172200" cy="1938338"/>
          </a:xfrm>
          <a:prstGeom prst="rect">
            <a:avLst/>
          </a:prstGeom>
          <a:solidFill>
            <a:srgbClr val="FFFF00"/>
          </a:solidFill>
          <a:ln w="9525">
            <a:noFill/>
          </a:ln>
        </p:spPr>
        <p:txBody>
          <a:bodyPr>
            <a:spAutoFit/>
          </a:bodyPr>
          <a:lstStyle/>
          <a:p>
            <a:pPr algn="ctr" eaLnBrk="1" hangingPunct="1">
              <a:spcBef>
                <a:spcPct val="50000"/>
              </a:spcBef>
            </a:pPr>
            <a:r>
              <a:rPr lang="en-US" altLang="en-US" sz="4000" b="1" dirty="0">
                <a:solidFill>
                  <a:srgbClr val="0000FF"/>
                </a:solidFill>
                <a:latin typeface="Times New Roman" panose="02020603050405020304" pitchFamily="18" charset="0"/>
                <a:cs typeface="Times New Roman" panose="02020603050405020304" pitchFamily="18" charset="0"/>
              </a:rPr>
              <a:t>TÌM HIỂU</a:t>
            </a:r>
          </a:p>
          <a:p>
            <a:pPr algn="ctr" eaLnBrk="1" hangingPunct="1">
              <a:spcBef>
                <a:spcPct val="50000"/>
              </a:spcBef>
            </a:pPr>
            <a:r>
              <a:rPr lang="vi-VN" altLang="en-US" sz="3200" b="1" dirty="0">
                <a:solidFill>
                  <a:srgbClr val="C00000"/>
                </a:solidFill>
                <a:latin typeface="Times New Roman" panose="02020603050405020304" pitchFamily="18" charset="0"/>
                <a:cs typeface="Times New Roman" panose="02020603050405020304" pitchFamily="18" charset="0"/>
              </a:rPr>
              <a:t>II. QUÁ TRÌNH QUANG HỢP</a:t>
            </a:r>
            <a:r>
              <a:rPr lang="en-US" altLang="en-US" sz="3200" b="1" dirty="0">
                <a:solidFill>
                  <a:srgbClr val="C00000"/>
                </a:solidFill>
                <a:latin typeface="Times New Roman" panose="02020603050405020304" pitchFamily="18" charset="0"/>
                <a:cs typeface="Times New Roman" panose="02020603050405020304" pitchFamily="18" charset="0"/>
              </a:rPr>
              <a:t> Ở THỰC VẬT</a:t>
            </a:r>
            <a:endParaRPr lang="en-US" altLang="en-US" sz="5400" b="1" dirty="0">
              <a:solidFill>
                <a:srgbClr val="C00000"/>
              </a:solidFill>
              <a:latin typeface="Times New Roman" panose="02020603050405020304" pitchFamily="18" charset="0"/>
              <a:ea typeface="Times New Roman" panose="02020603050405020304" pitchFamily="18" charset="0"/>
            </a:endParaRPr>
          </a:p>
        </p:txBody>
      </p:sp>
      <p:pic>
        <p:nvPicPr>
          <p:cNvPr id="49156" name="Picture 2"/>
          <p:cNvPicPr>
            <a:picLocks noChangeAspect="1"/>
          </p:cNvPicPr>
          <p:nvPr/>
        </p:nvPicPr>
        <p:blipFill>
          <a:blip r:embed="rId2"/>
          <a:srcRect b="7556"/>
          <a:stretch>
            <a:fillRect/>
          </a:stretch>
        </p:blipFill>
        <p:spPr>
          <a:xfrm>
            <a:off x="3533775" y="2895600"/>
            <a:ext cx="5124450" cy="3654425"/>
          </a:xfrm>
          <a:prstGeom prst="rect">
            <a:avLst/>
          </a:prstGeom>
          <a:noFill/>
          <a:ln w="9525">
            <a:noFill/>
          </a:ln>
        </p:spPr>
      </p:pic>
    </p:spTree>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8"/>
          <p:cNvSpPr txBox="1"/>
          <p:nvPr/>
        </p:nvSpPr>
        <p:spPr>
          <a:xfrm>
            <a:off x="223838" y="415925"/>
            <a:ext cx="8250237" cy="4826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eaLnBrk="1" hangingPunct="1">
              <a:lnSpc>
                <a:spcPct val="115000"/>
              </a:lnSpc>
              <a:spcBef>
                <a:spcPts val="200"/>
              </a:spcBef>
              <a:buFontTx/>
              <a:buNone/>
              <a:tabLst>
                <a:tab pos="88900" algn="l"/>
              </a:tabLst>
            </a:pPr>
            <a:r>
              <a:rPr lang="vi-VN" altLang="en-US" sz="2400" b="1" dirty="0">
                <a:solidFill>
                  <a:srgbClr val="FF0000"/>
                </a:solidFill>
                <a:latin typeface="Times New Roman" panose="02020603050405020304" pitchFamily="18" charset="0"/>
                <a:cs typeface="Times New Roman" panose="02020603050405020304" pitchFamily="18" charset="0"/>
              </a:rPr>
              <a:t>II. QUÁ TRÌNH QUANG HỢP</a:t>
            </a:r>
            <a:r>
              <a:rPr lang="en-US" altLang="en-US" sz="2400" b="1" dirty="0">
                <a:solidFill>
                  <a:srgbClr val="FF0000"/>
                </a:solidFill>
                <a:latin typeface="Times New Roman" panose="02020603050405020304" pitchFamily="18" charset="0"/>
                <a:cs typeface="Times New Roman" panose="02020603050405020304" pitchFamily="18" charset="0"/>
              </a:rPr>
              <a:t> Ở THỰC VẬT</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grpSp>
        <p:nvGrpSpPr>
          <p:cNvPr id="50179" name="Group 14"/>
          <p:cNvGrpSpPr/>
          <p:nvPr/>
        </p:nvGrpSpPr>
        <p:grpSpPr>
          <a:xfrm>
            <a:off x="0" y="-26987"/>
            <a:ext cx="12268200" cy="6888162"/>
            <a:chOff x="-9684" y="-27337"/>
            <a:chExt cx="9155305" cy="6888385"/>
          </a:xfrm>
        </p:grpSpPr>
        <p:sp>
          <p:nvSpPr>
            <p:cNvPr id="50183"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206" y="-27337"/>
              <a:ext cx="9145827"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50185"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50186"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2" name="TextBox 1"/>
          <p:cNvSpPr txBox="1"/>
          <p:nvPr/>
        </p:nvSpPr>
        <p:spPr>
          <a:xfrm>
            <a:off x="424929" y="5645437"/>
            <a:ext cx="11717260" cy="1035989"/>
          </a:xfrm>
          <a:prstGeom prst="rect">
            <a:avLst/>
          </a:prstGeom>
          <a:solidFill>
            <a:srgbClr val="FFFF00"/>
          </a:solidFill>
        </p:spPr>
        <p:txBody>
          <a:bodyPr>
            <a:spAutoFit/>
          </a:bodyPr>
          <a:lstStyle/>
          <a:p>
            <a:pPr marR="0" defTabSz="914400">
              <a:lnSpc>
                <a:spcPct val="115000"/>
              </a:lnSpc>
              <a:spcAft>
                <a:spcPts val="1000"/>
              </a:spcAft>
              <a:buClrTx/>
              <a:buSzTx/>
              <a:buFontTx/>
              <a:buNone/>
              <a:defRPr/>
            </a:pPr>
            <a:r>
              <a:rPr kumimoji="0" lang="en-US" sz="2400" b="1" kern="1200" cap="none" spc="0" normalizeH="0" baseline="0" noProof="0">
                <a:highlight>
                  <a:srgbClr val="FFFF00"/>
                </a:highlight>
                <a:latin typeface="Times New Roman" panose="02020603050405020304" pitchFamily="18" charset="0"/>
                <a:ea typeface="Arial" panose="020B0604020202020204" pitchFamily="34" charset="0"/>
                <a:cs typeface="Times New Roman" panose="02020603050405020304" pitchFamily="18" charset="0"/>
              </a:rPr>
              <a:t>CH 1</a:t>
            </a:r>
            <a:r>
              <a:rPr kumimoji="0" lang="vi-VN" sz="2400" b="1" kern="1200" cap="none" spc="0" normalizeH="0" baseline="0" noProof="0">
                <a:highlight>
                  <a:srgbClr val="FFFF00"/>
                </a:highlight>
                <a:latin typeface="Times New Roman" panose="02020603050405020304" pitchFamily="18" charset="0"/>
                <a:ea typeface="Arial" panose="020B0604020202020204" pitchFamily="34" charset="0"/>
                <a:cs typeface="Times New Roman" panose="02020603050405020304" pitchFamily="18" charset="0"/>
              </a:rPr>
              <a:t>: Tìm </a:t>
            </a:r>
            <a:r>
              <a:rPr kumimoji="0" lang="vi-VN" sz="2400" b="1" kern="1200" cap="none" spc="0" normalizeH="0" baseline="0" noProof="0">
                <a:highlight>
                  <a:srgbClr val="FFFF00"/>
                </a:highlight>
                <a:latin typeface="Times New Roman" panose="02020603050405020304" pitchFamily="18" charset="0"/>
                <a:ea typeface="+mn-ea"/>
                <a:cs typeface="Times New Roman" panose="02020603050405020304" pitchFamily="18" charset="0"/>
              </a:rPr>
              <a:t>hiểu nguyên liệu  và sản phẩm của pha sáng</a:t>
            </a:r>
            <a:endParaRPr kumimoji="0" lang="en-US" sz="2400" b="1" kern="1200" cap="none" spc="0" normalizeH="0" baseline="0" noProof="0">
              <a:highlight>
                <a:srgbClr val="FFFF00"/>
              </a:highlight>
              <a:latin typeface="Times New Roman" panose="02020603050405020304" pitchFamily="18" charset="0"/>
              <a:ea typeface="+mn-ea"/>
              <a:cs typeface="Times New Roman" panose="02020603050405020304" pitchFamily="18" charset="0"/>
            </a:endParaRPr>
          </a:p>
          <a:p>
            <a:pPr marR="0" defTabSz="914400">
              <a:lnSpc>
                <a:spcPct val="115000"/>
              </a:lnSpc>
              <a:spcAft>
                <a:spcPts val="1000"/>
              </a:spcAft>
              <a:buClrTx/>
              <a:buSzTx/>
              <a:buFontTx/>
              <a:buNone/>
              <a:defRPr/>
            </a:pPr>
            <a:r>
              <a:rPr kumimoji="0" lang="en-US" sz="2400" b="1" kern="1200" cap="none" spc="0" normalizeH="0" baseline="0" noProof="0">
                <a:highlight>
                  <a:srgbClr val="FFFF00"/>
                </a:highlight>
                <a:latin typeface="Times New Roman" panose="02020603050405020304" pitchFamily="18" charset="0"/>
                <a:ea typeface="+mn-ea"/>
                <a:cs typeface="Times New Roman" panose="02020603050405020304" pitchFamily="18" charset="0"/>
              </a:rPr>
              <a:t>CH 2</a:t>
            </a:r>
            <a:r>
              <a:rPr kumimoji="0" lang="vi-VN" sz="2400" b="1" kern="1200" cap="none" spc="0" normalizeH="0" baseline="0" noProof="0">
                <a:highlight>
                  <a:srgbClr val="FFFF00"/>
                </a:highlight>
                <a:latin typeface="Times New Roman" panose="02020603050405020304" pitchFamily="18" charset="0"/>
                <a:ea typeface="+mn-ea"/>
                <a:cs typeface="Times New Roman" panose="02020603050405020304" pitchFamily="18" charset="0"/>
              </a:rPr>
              <a:t>:Phân chia thực vật thành các nhóm C3, C4 và CAM dựa trên cơ sở khoa học nào?</a:t>
            </a:r>
            <a:endParaRPr kumimoji="0" lang="en-US" sz="2400" b="1" kern="1200" cap="none" spc="0" normalizeH="0" baseline="0" noProof="0">
              <a:highlight>
                <a:srgbClr val="FFFF00"/>
              </a:highlight>
              <a:latin typeface="Times New Roman" panose="02020603050405020304" pitchFamily="18" charset="0"/>
              <a:ea typeface="+mn-ea"/>
              <a:cs typeface="Times New Roman" panose="02020603050405020304" pitchFamily="18" charset="0"/>
            </a:endParaRPr>
          </a:p>
        </p:txBody>
      </p:sp>
      <p:pic>
        <p:nvPicPr>
          <p:cNvPr id="50181" name="Picture 3">
            <a:hlinkClick r:id="" action="ppaction://noaction"/>
          </p:cNvPr>
          <p:cNvPicPr>
            <a:picLocks noChangeAspect="1"/>
          </p:cNvPicPr>
          <p:nvPr/>
        </p:nvPicPr>
        <p:blipFill>
          <a:blip r:embed="rId3"/>
          <a:srcRect b="4626"/>
          <a:stretch>
            <a:fillRect/>
          </a:stretch>
        </p:blipFill>
        <p:spPr>
          <a:xfrm>
            <a:off x="1430338" y="922338"/>
            <a:ext cx="9540875" cy="4611687"/>
          </a:xfrm>
          <a:prstGeom prst="rect">
            <a:avLst/>
          </a:prstGeom>
          <a:noFill/>
          <a:ln w="9525">
            <a:noFill/>
          </a:ln>
        </p:spPr>
      </p:pic>
      <p:sp>
        <p:nvSpPr>
          <p:cNvPr id="50182" name="Text Box 8"/>
          <p:cNvSpPr txBox="1"/>
          <p:nvPr/>
        </p:nvSpPr>
        <p:spPr>
          <a:xfrm>
            <a:off x="2544763" y="-46037"/>
            <a:ext cx="7620000" cy="460375"/>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Tìm hiểu câu hỏi cho nội dung II</a:t>
            </a:r>
            <a:endParaRPr lang="en-US" altLang="en-US" sz="2400" b="1" i="1" dirty="0">
              <a:solidFill>
                <a:srgbClr val="0070C0"/>
              </a:solidFill>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8"/>
          <p:cNvSpPr txBox="1"/>
          <p:nvPr/>
        </p:nvSpPr>
        <p:spPr>
          <a:xfrm>
            <a:off x="193675" y="393700"/>
            <a:ext cx="11199813" cy="4826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eaLnBrk="1" hangingPunct="1">
              <a:lnSpc>
                <a:spcPct val="115000"/>
              </a:lnSpc>
              <a:spcBef>
                <a:spcPts val="200"/>
              </a:spcBef>
              <a:buFontTx/>
              <a:buNone/>
              <a:tabLst>
                <a:tab pos="88900" algn="l"/>
              </a:tabLst>
            </a:pPr>
            <a:r>
              <a:rPr lang="vi-VN" altLang="en-US" sz="2400" b="1" dirty="0">
                <a:solidFill>
                  <a:srgbClr val="FF0000"/>
                </a:solidFill>
                <a:latin typeface="Times New Roman" panose="02020603050405020304" pitchFamily="18" charset="0"/>
                <a:cs typeface="Times New Roman" panose="02020603050405020304" pitchFamily="18" charset="0"/>
              </a:rPr>
              <a:t>II. QUÁ TRÌNH QUANG HỢP</a:t>
            </a:r>
            <a:r>
              <a:rPr lang="en-US" altLang="en-US" sz="2400" b="1" dirty="0">
                <a:solidFill>
                  <a:srgbClr val="FF0000"/>
                </a:solidFill>
                <a:latin typeface="Times New Roman" panose="02020603050405020304" pitchFamily="18" charset="0"/>
                <a:cs typeface="Times New Roman" panose="02020603050405020304" pitchFamily="18" charset="0"/>
              </a:rPr>
              <a:t> Ở THỰC VẬT</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grpSp>
        <p:nvGrpSpPr>
          <p:cNvPr id="52227" name="Group 14"/>
          <p:cNvGrpSpPr/>
          <p:nvPr/>
        </p:nvGrpSpPr>
        <p:grpSpPr>
          <a:xfrm>
            <a:off x="0" y="-26987"/>
            <a:ext cx="12192000" cy="6888162"/>
            <a:chOff x="-9684" y="-27337"/>
            <a:chExt cx="9155305" cy="6888385"/>
          </a:xfrm>
        </p:grpSpPr>
        <p:sp>
          <p:nvSpPr>
            <p:cNvPr id="52261"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52263"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52264"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graphicFrame>
        <p:nvGraphicFramePr>
          <p:cNvPr id="52228" name="Table 52227"/>
          <p:cNvGraphicFramePr/>
          <p:nvPr/>
        </p:nvGraphicFramePr>
        <p:xfrm>
          <a:off x="1084263" y="4649788"/>
          <a:ext cx="10053638" cy="2133600"/>
        </p:xfrm>
        <a:graphic>
          <a:graphicData uri="http://schemas.openxmlformats.org/drawingml/2006/table">
            <a:tbl>
              <a:tblPr/>
              <a:tblGrid>
                <a:gridCol w="3554413"/>
                <a:gridCol w="3498850"/>
                <a:gridCol w="3000375"/>
              </a:tblGrid>
              <a:tr h="355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dirty="0">
                          <a:solidFill>
                            <a:srgbClr val="002060"/>
                          </a:solidFill>
                          <a:latin typeface="Times New Roman" panose="02020603050405020304" pitchFamily="18" charset="0"/>
                          <a:cs typeface="Times New Roman" panose="02020603050405020304" pitchFamily="18" charset="0"/>
                        </a:rPr>
                        <a:t>Nội dung</a:t>
                      </a:r>
                      <a:endParaRPr lang="en-US" sz="2000" dirty="0">
                        <a:solidFill>
                          <a:srgbClr val="002060"/>
                        </a:solidFill>
                        <a:latin typeface="Times New Roman" panose="02020603050405020304" pitchFamily="18" charset="0"/>
                        <a:ea typeface="Times New Roman" panose="02020603050405020304" pitchFamily="18" charset="0"/>
                      </a:endParaRPr>
                    </a:p>
                  </a:txBody>
                  <a:tcPr marL="68570" marR="68570"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dirty="0">
                          <a:solidFill>
                            <a:srgbClr val="002060"/>
                          </a:solidFill>
                          <a:latin typeface="Times New Roman" panose="02020603050405020304" pitchFamily="18" charset="0"/>
                          <a:cs typeface="Times New Roman" panose="02020603050405020304" pitchFamily="18" charset="0"/>
                        </a:rPr>
                        <a:t>Pha sáng</a:t>
                      </a:r>
                      <a:endParaRPr lang="en-US" sz="2000" dirty="0">
                        <a:solidFill>
                          <a:srgbClr val="002060"/>
                        </a:solidFill>
                        <a:latin typeface="Times New Roman" panose="02020603050405020304" pitchFamily="18" charset="0"/>
                        <a:ea typeface="Times New Roman" panose="02020603050405020304" pitchFamily="18" charset="0"/>
                      </a:endParaRPr>
                    </a:p>
                  </a:txBody>
                  <a:tcPr marL="68570" marR="68570"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dirty="0">
                          <a:solidFill>
                            <a:srgbClr val="002060"/>
                          </a:solidFill>
                          <a:latin typeface="Times New Roman" panose="02020603050405020304" pitchFamily="18" charset="0"/>
                          <a:cs typeface="Times New Roman" panose="02020603050405020304" pitchFamily="18" charset="0"/>
                        </a:rPr>
                        <a:t>Pha tối</a:t>
                      </a:r>
                      <a:endParaRPr lang="en-US" sz="2000" dirty="0">
                        <a:solidFill>
                          <a:srgbClr val="002060"/>
                        </a:solidFill>
                        <a:latin typeface="Times New Roman" panose="02020603050405020304" pitchFamily="18" charset="0"/>
                        <a:ea typeface="Times New Roman" panose="02020603050405020304" pitchFamily="18" charset="0"/>
                      </a:endParaRPr>
                    </a:p>
                  </a:txBody>
                  <a:tcPr marL="68570" marR="68570"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r h="355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dirty="0">
                          <a:solidFill>
                            <a:srgbClr val="002060"/>
                          </a:solidFill>
                          <a:latin typeface="Times New Roman" panose="02020603050405020304" pitchFamily="18" charset="0"/>
                          <a:cs typeface="Times New Roman" panose="02020603050405020304" pitchFamily="18" charset="0"/>
                        </a:rPr>
                        <a:t>Nơi thực hiện </a:t>
                      </a:r>
                      <a:endParaRPr lang="en-US" sz="2000" dirty="0">
                        <a:solidFill>
                          <a:srgbClr val="002060"/>
                        </a:solidFill>
                        <a:latin typeface="Times New Roman" panose="02020603050405020304" pitchFamily="18" charset="0"/>
                        <a:ea typeface="Times New Roman" panose="02020603050405020304" pitchFamily="18" charset="0"/>
                      </a:endParaRPr>
                    </a:p>
                  </a:txBody>
                  <a:tcPr marL="68570" marR="68570"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pt-BR" altLang="x-none" sz="2000"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ea typeface="Times New Roman" panose="02020603050405020304" pitchFamily="18" charset="0"/>
                      </a:endParaRPr>
                    </a:p>
                  </a:txBody>
                  <a:tcPr marL="68570" marR="68570"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pt-BR" altLang="x-none" sz="2000"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ea typeface="Times New Roman" panose="02020603050405020304" pitchFamily="18" charset="0"/>
                      </a:endParaRPr>
                    </a:p>
                  </a:txBody>
                  <a:tcPr marL="68570" marR="68570"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r h="355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dirty="0">
                          <a:solidFill>
                            <a:srgbClr val="002060"/>
                          </a:solidFill>
                          <a:latin typeface="Times New Roman" panose="02020603050405020304" pitchFamily="18" charset="0"/>
                          <a:cs typeface="Times New Roman" panose="02020603050405020304" pitchFamily="18" charset="0"/>
                        </a:rPr>
                        <a:t>Nguyên liệu</a:t>
                      </a:r>
                      <a:endParaRPr lang="en-US" sz="2000" dirty="0">
                        <a:solidFill>
                          <a:srgbClr val="002060"/>
                        </a:solidFill>
                        <a:latin typeface="Times New Roman" panose="02020603050405020304" pitchFamily="18" charset="0"/>
                        <a:ea typeface="Times New Roman" panose="02020603050405020304" pitchFamily="18" charset="0"/>
                      </a:endParaRPr>
                    </a:p>
                  </a:txBody>
                  <a:tcPr marL="68570" marR="68570"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ea typeface="Times New Roman" panose="02020603050405020304" pitchFamily="18" charset="0"/>
                      </a:endParaRPr>
                    </a:p>
                  </a:txBody>
                  <a:tcPr marL="68570" marR="68570"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ea typeface="Times New Roman" panose="02020603050405020304" pitchFamily="18" charset="0"/>
                      </a:endParaRPr>
                    </a:p>
                  </a:txBody>
                  <a:tcPr marL="68570" marR="68570"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r h="355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dirty="0">
                          <a:solidFill>
                            <a:srgbClr val="002060"/>
                          </a:solidFill>
                          <a:latin typeface="Times New Roman" panose="02020603050405020304" pitchFamily="18" charset="0"/>
                          <a:cs typeface="Times New Roman" panose="02020603050405020304" pitchFamily="18" charset="0"/>
                        </a:rPr>
                        <a:t>Điều kiện</a:t>
                      </a:r>
                      <a:endParaRPr lang="en-US" sz="2000" dirty="0">
                        <a:solidFill>
                          <a:srgbClr val="002060"/>
                        </a:solidFill>
                        <a:latin typeface="Times New Roman" panose="02020603050405020304" pitchFamily="18" charset="0"/>
                        <a:ea typeface="Times New Roman" panose="02020603050405020304" pitchFamily="18" charset="0"/>
                      </a:endParaRPr>
                    </a:p>
                  </a:txBody>
                  <a:tcPr marL="68570" marR="68570"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pt-BR" altLang="x-none" sz="2000"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ea typeface="Times New Roman" panose="02020603050405020304" pitchFamily="18" charset="0"/>
                      </a:endParaRPr>
                    </a:p>
                  </a:txBody>
                  <a:tcPr marL="68570" marR="68570"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ea typeface="Times New Roman" panose="02020603050405020304" pitchFamily="18" charset="0"/>
                      </a:endParaRPr>
                    </a:p>
                  </a:txBody>
                  <a:tcPr marL="68570" marR="68570"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r h="355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dirty="0">
                          <a:solidFill>
                            <a:srgbClr val="002060"/>
                          </a:solidFill>
                          <a:latin typeface="Times New Roman" panose="02020603050405020304" pitchFamily="18" charset="0"/>
                          <a:cs typeface="Times New Roman" panose="02020603050405020304" pitchFamily="18" charset="0"/>
                        </a:rPr>
                        <a:t>Sản phẩm</a:t>
                      </a:r>
                      <a:endParaRPr lang="en-US" sz="2000" dirty="0">
                        <a:solidFill>
                          <a:srgbClr val="002060"/>
                        </a:solidFill>
                        <a:latin typeface="Times New Roman" panose="02020603050405020304" pitchFamily="18" charset="0"/>
                        <a:ea typeface="Times New Roman" panose="02020603050405020304" pitchFamily="18" charset="0"/>
                      </a:endParaRPr>
                    </a:p>
                  </a:txBody>
                  <a:tcPr marL="68570" marR="68570"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ea typeface="Times New Roman" panose="02020603050405020304" pitchFamily="18" charset="0"/>
                      </a:endParaRPr>
                    </a:p>
                  </a:txBody>
                  <a:tcPr marL="68570" marR="68570"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ea typeface="Times New Roman" panose="02020603050405020304" pitchFamily="18" charset="0"/>
                      </a:endParaRPr>
                    </a:p>
                  </a:txBody>
                  <a:tcPr marL="68570" marR="68570"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r h="355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dirty="0">
                          <a:solidFill>
                            <a:srgbClr val="002060"/>
                          </a:solidFill>
                          <a:latin typeface="Times New Roman" panose="02020603050405020304" pitchFamily="18" charset="0"/>
                          <a:cs typeface="Times New Roman" panose="02020603050405020304" pitchFamily="18" charset="0"/>
                        </a:rPr>
                        <a:t>Diễn biến</a:t>
                      </a:r>
                      <a:endParaRPr lang="en-US" sz="2000" dirty="0">
                        <a:solidFill>
                          <a:srgbClr val="002060"/>
                        </a:solidFill>
                        <a:latin typeface="Times New Roman" panose="02020603050405020304" pitchFamily="18" charset="0"/>
                        <a:ea typeface="Times New Roman" panose="02020603050405020304" pitchFamily="18" charset="0"/>
                      </a:endParaRPr>
                    </a:p>
                  </a:txBody>
                  <a:tcPr marL="68570" marR="68570"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ea typeface="Times New Roman" panose="02020603050405020304" pitchFamily="18" charset="0"/>
                      </a:endParaRPr>
                    </a:p>
                  </a:txBody>
                  <a:tcPr marL="68570" marR="68570"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sz="2000" dirty="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ea typeface="Times New Roman" panose="02020603050405020304" pitchFamily="18" charset="0"/>
                      </a:endParaRPr>
                    </a:p>
                  </a:txBody>
                  <a:tcPr marL="68570" marR="68570"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bl>
          </a:graphicData>
        </a:graphic>
      </p:graphicFrame>
      <p:sp>
        <p:nvSpPr>
          <p:cNvPr id="2" name="TextBox 1"/>
          <p:cNvSpPr txBox="1"/>
          <p:nvPr/>
        </p:nvSpPr>
        <p:spPr>
          <a:xfrm>
            <a:off x="423587" y="4168082"/>
            <a:ext cx="11118535" cy="482633"/>
          </a:xfrm>
          <a:prstGeom prst="rect">
            <a:avLst/>
          </a:prstGeom>
          <a:noFill/>
        </p:spPr>
        <p:txBody>
          <a:bodyPr>
            <a:spAutoFit/>
          </a:bodyPr>
          <a:lstStyle/>
          <a:p>
            <a:pPr marR="0" defTabSz="914400">
              <a:lnSpc>
                <a:spcPct val="115000"/>
              </a:lnSpc>
              <a:spcAft>
                <a:spcPts val="1000"/>
              </a:spcAft>
              <a:buClrTx/>
              <a:buSzTx/>
              <a:buFontTx/>
              <a:buNone/>
              <a:defRPr/>
            </a:pPr>
            <a:r>
              <a:rPr kumimoji="0" lang="en-US" sz="2400" b="1" kern="1200" cap="none" spc="0" normalizeH="0" baseline="0" noProof="0">
                <a:highlight>
                  <a:srgbClr val="FFFF00"/>
                </a:highlight>
                <a:latin typeface="Times New Roman" panose="02020603050405020304" pitchFamily="18" charset="0"/>
                <a:ea typeface="Arial" panose="020B0604020202020204" pitchFamily="34" charset="0"/>
                <a:cs typeface="Times New Roman" panose="02020603050405020304" pitchFamily="18" charset="0"/>
              </a:rPr>
              <a:t>CH 3</a:t>
            </a:r>
            <a:r>
              <a:rPr kumimoji="0" lang="vi-VN" sz="2400" b="1" kern="1200" cap="none" spc="0" normalizeH="0" baseline="0" noProof="0">
                <a:highlight>
                  <a:srgbClr val="FFFF00"/>
                </a:highlight>
                <a:latin typeface="Times New Roman" panose="02020603050405020304" pitchFamily="18" charset="0"/>
                <a:ea typeface="Arial" panose="020B0604020202020204" pitchFamily="34" charset="0"/>
                <a:cs typeface="Times New Roman" panose="02020603050405020304" pitchFamily="18" charset="0"/>
              </a:rPr>
              <a:t>: Tìm hiểu quang hợp diễn ra ở pha sáng của </a:t>
            </a:r>
            <a:r>
              <a:rPr kumimoji="0" lang="en-US" sz="2400" b="1" kern="1200" cap="none" spc="0" normalizeH="0" baseline="0" noProof="0">
                <a:highlight>
                  <a:srgbClr val="FFFF00"/>
                </a:highlight>
                <a:latin typeface="Times New Roman" panose="02020603050405020304" pitchFamily="18" charset="0"/>
                <a:ea typeface="Arial" panose="020B0604020202020204" pitchFamily="34" charset="0"/>
                <a:cs typeface="Times New Roman" panose="02020603050405020304" pitchFamily="18" charset="0"/>
              </a:rPr>
              <a:t>các </a:t>
            </a:r>
            <a:r>
              <a:rPr kumimoji="0" lang="vi-VN" sz="2400" b="1" kern="1200" cap="none" spc="0" normalizeH="0" baseline="0" noProof="0">
                <a:highlight>
                  <a:srgbClr val="FFFF00"/>
                </a:highlight>
                <a:latin typeface="Times New Roman" panose="02020603050405020304" pitchFamily="18" charset="0"/>
                <a:ea typeface="Arial" panose="020B0604020202020204" pitchFamily="34" charset="0"/>
                <a:cs typeface="Times New Roman" panose="02020603050405020304" pitchFamily="18" charset="0"/>
              </a:rPr>
              <a:t>nhóm thực vật</a:t>
            </a:r>
            <a:r>
              <a:rPr kumimoji="0" lang="en-US" sz="2400" b="1" kern="1200" cap="none" spc="0" normalizeH="0" baseline="0" noProof="0">
                <a:highlight>
                  <a:srgbClr val="FFFF00"/>
                </a:highlight>
                <a:latin typeface="Times New Roman" panose="02020603050405020304" pitchFamily="18" charset="0"/>
                <a:ea typeface="Arial" panose="020B0604020202020204" pitchFamily="34" charset="0"/>
                <a:cs typeface="Times New Roman" panose="02020603050405020304" pitchFamily="18" charset="0"/>
              </a:rPr>
              <a:t> theo PHT</a:t>
            </a:r>
            <a:endParaRPr kumimoji="0" lang="en-US" b="1" kern="1200" cap="none" spc="0" normalizeH="0" baseline="0" noProof="0">
              <a:highlight>
                <a:srgbClr val="FFFF00"/>
              </a:highlight>
              <a:latin typeface="Arial" panose="020B0604020202020204" pitchFamily="34" charset="0"/>
              <a:ea typeface="Arial" panose="020B0604020202020204" pitchFamily="34" charset="0"/>
              <a:cs typeface="Times New Roman" panose="02020603050405020304" pitchFamily="18" charset="0"/>
            </a:endParaRPr>
          </a:p>
        </p:txBody>
      </p:sp>
      <p:pic>
        <p:nvPicPr>
          <p:cNvPr id="52259" name="Picture 3">
            <a:hlinkClick r:id="" action="ppaction://noaction"/>
          </p:cNvPr>
          <p:cNvPicPr>
            <a:picLocks noChangeAspect="1"/>
          </p:cNvPicPr>
          <p:nvPr/>
        </p:nvPicPr>
        <p:blipFill>
          <a:blip r:embed="rId3"/>
          <a:srcRect b="4626"/>
          <a:stretch>
            <a:fillRect/>
          </a:stretch>
        </p:blipFill>
        <p:spPr>
          <a:xfrm>
            <a:off x="2544763" y="811213"/>
            <a:ext cx="8047037" cy="3408362"/>
          </a:xfrm>
          <a:prstGeom prst="rect">
            <a:avLst/>
          </a:prstGeom>
          <a:noFill/>
          <a:ln w="9525">
            <a:noFill/>
          </a:ln>
        </p:spPr>
      </p:pic>
      <p:sp>
        <p:nvSpPr>
          <p:cNvPr id="52260" name="Text Box 8"/>
          <p:cNvSpPr txBox="1"/>
          <p:nvPr/>
        </p:nvSpPr>
        <p:spPr>
          <a:xfrm>
            <a:off x="2544763" y="-46037"/>
            <a:ext cx="7620000" cy="460375"/>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Tìm hiểu câu hỏi cho nội dung II</a:t>
            </a:r>
            <a:endParaRPr lang="en-US" altLang="en-US" sz="2400" b="1" i="1" dirty="0">
              <a:solidFill>
                <a:srgbClr val="0070C0"/>
              </a:solidFill>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wipe(left)">
                                      <p:cBhvr>
                                        <p:cTn id="7" dur="500"/>
                                        <p:tgtEl>
                                          <p:spTgt spid="522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8"/>
          <p:cNvSpPr txBox="1"/>
          <p:nvPr/>
        </p:nvSpPr>
        <p:spPr>
          <a:xfrm>
            <a:off x="198438" y="419100"/>
            <a:ext cx="8250237" cy="46196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vi-VN" altLang="en-US" sz="2400" b="1" dirty="0">
                <a:solidFill>
                  <a:srgbClr val="C00000"/>
                </a:solidFill>
                <a:latin typeface="Times New Roman" panose="02020603050405020304" pitchFamily="18" charset="0"/>
                <a:cs typeface="Times New Roman" panose="02020603050405020304" pitchFamily="18" charset="0"/>
              </a:rPr>
              <a:t>III. CÁC GIAI ĐOẠN CỦA QUÁ TRÌNH QUANG HỢP</a:t>
            </a:r>
            <a:endParaRPr lang="en-US" altLang="en-US" sz="3200" b="1" i="1" dirty="0">
              <a:solidFill>
                <a:srgbClr val="0070C0"/>
              </a:solidFill>
              <a:latin typeface="Arial" panose="020B0604020202020204" pitchFamily="34" charset="0"/>
            </a:endParaRPr>
          </a:p>
        </p:txBody>
      </p:sp>
      <p:grpSp>
        <p:nvGrpSpPr>
          <p:cNvPr id="54275" name="Group 14"/>
          <p:cNvGrpSpPr/>
          <p:nvPr/>
        </p:nvGrpSpPr>
        <p:grpSpPr>
          <a:xfrm>
            <a:off x="0" y="-26987"/>
            <a:ext cx="12192000" cy="6888162"/>
            <a:chOff x="-9684" y="-27337"/>
            <a:chExt cx="9155305" cy="6888385"/>
          </a:xfrm>
        </p:grpSpPr>
        <p:sp>
          <p:nvSpPr>
            <p:cNvPr id="54325"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54327"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54328"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17" name="Arrow: Left 16">
            <a:hlinkClick r:id="rId3" action="ppaction://hlinksldjump"/>
          </p:cNvPr>
          <p:cNvSpPr/>
          <p:nvPr/>
        </p:nvSpPr>
        <p:spPr>
          <a:xfrm flipH="1">
            <a:off x="173038" y="1911350"/>
            <a:ext cx="1979613" cy="7651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050" b="1" i="0" u="none" strike="noStrike" kern="1200" cap="none" spc="0" normalizeH="0" baseline="0" noProof="0">
                <a:ln>
                  <a:noFill/>
                </a:ln>
                <a:solidFill>
                  <a:srgbClr val="FFFFFF"/>
                </a:solidFill>
                <a:effectLst/>
                <a:uLnTx/>
                <a:uFillTx/>
                <a:latin typeface="+mn-lt"/>
                <a:ea typeface="+mn-ea"/>
                <a:cs typeface="+mn-cs"/>
              </a:rPr>
              <a:t>BẤM VÔ HÌNH ĐỂ PHÓNG LỚN</a:t>
            </a:r>
          </a:p>
        </p:txBody>
      </p:sp>
      <p:sp>
        <p:nvSpPr>
          <p:cNvPr id="50181" name="TextBox 2"/>
          <p:cNvSpPr txBox="1"/>
          <p:nvPr/>
        </p:nvSpPr>
        <p:spPr>
          <a:xfrm>
            <a:off x="357188" y="844550"/>
            <a:ext cx="11136312" cy="7715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Bef>
                <a:spcPct val="0"/>
              </a:spcBef>
              <a:spcAft>
                <a:spcPts val="1000"/>
              </a:spcAft>
              <a:buFontTx/>
              <a:buNone/>
            </a:pPr>
            <a:r>
              <a:rPr lang="en-US" altLang="en-US" sz="2000" dirty="0">
                <a:solidFill>
                  <a:srgbClr val="002060"/>
                </a:solidFill>
                <a:latin typeface="Times New Roman" panose="02020603050405020304" pitchFamily="18" charset="0"/>
                <a:cs typeface="Arial" panose="020B0604020202020204" pitchFamily="34" charset="0"/>
              </a:rPr>
              <a:t>H</a:t>
            </a:r>
            <a:r>
              <a:rPr lang="vi-VN" altLang="en-US" sz="2000" dirty="0">
                <a:solidFill>
                  <a:srgbClr val="002060"/>
                </a:solidFill>
                <a:latin typeface="Times New Roman" panose="02020603050405020304" pitchFamily="18" charset="0"/>
                <a:cs typeface="Arial" panose="020B0604020202020204" pitchFamily="34" charset="0"/>
              </a:rPr>
              <a:t>ình ảnh của các lo</a:t>
            </a:r>
            <a:r>
              <a:rPr lang="vi-VN" altLang="en-US" sz="2000" dirty="0">
                <a:solidFill>
                  <a:srgbClr val="002060"/>
                </a:solidFill>
                <a:latin typeface="Times New Roman" panose="02020603050405020304" pitchFamily="18" charset="0"/>
                <a:ea typeface="Arial" panose="020B0604020202020204" pitchFamily="34" charset="0"/>
              </a:rPr>
              <a:t>à</a:t>
            </a:r>
            <a:r>
              <a:rPr lang="vi-VN" altLang="en-US" sz="2000" dirty="0">
                <a:solidFill>
                  <a:srgbClr val="002060"/>
                </a:solidFill>
                <a:latin typeface="Times New Roman" panose="02020603050405020304" pitchFamily="18" charset="0"/>
                <a:cs typeface="Arial" panose="020B0604020202020204" pitchFamily="34" charset="0"/>
              </a:rPr>
              <a:t>i thực vật C3, C4, CAM v</a:t>
            </a:r>
            <a:r>
              <a:rPr lang="vi-VN" altLang="en-US" sz="2000" dirty="0">
                <a:solidFill>
                  <a:srgbClr val="002060"/>
                </a:solidFill>
                <a:latin typeface="Times New Roman" panose="02020603050405020304" pitchFamily="18" charset="0"/>
                <a:ea typeface="Arial" panose="020B0604020202020204" pitchFamily="34" charset="0"/>
              </a:rPr>
              <a:t>à</a:t>
            </a:r>
            <a:r>
              <a:rPr lang="vi-VN" altLang="en-US" sz="2000" dirty="0">
                <a:solidFill>
                  <a:srgbClr val="002060"/>
                </a:solidFill>
                <a:latin typeface="Times New Roman" panose="02020603050405020304" pitchFamily="18" charset="0"/>
                <a:cs typeface="Arial" panose="020B0604020202020204" pitchFamily="34" charset="0"/>
              </a:rPr>
              <a:t> sơ đồ quang hợp của các nhóm thực vật n</a:t>
            </a:r>
            <a:r>
              <a:rPr lang="vi-VN" altLang="en-US" sz="2000" dirty="0">
                <a:solidFill>
                  <a:srgbClr val="002060"/>
                </a:solidFill>
                <a:latin typeface="Times New Roman" panose="02020603050405020304" pitchFamily="18" charset="0"/>
                <a:ea typeface="Arial" panose="020B0604020202020204" pitchFamily="34" charset="0"/>
              </a:rPr>
              <a:t>à</a:t>
            </a:r>
            <a:r>
              <a:rPr lang="vi-VN" altLang="en-US" sz="2000" dirty="0">
                <a:solidFill>
                  <a:srgbClr val="002060"/>
                </a:solidFill>
                <a:latin typeface="Times New Roman" panose="02020603050405020304" pitchFamily="18" charset="0"/>
                <a:cs typeface="Arial" panose="020B0604020202020204" pitchFamily="34" charset="0"/>
              </a:rPr>
              <a:t>y v</a:t>
            </a:r>
            <a:r>
              <a:rPr lang="vi-VN" altLang="en-US" sz="2000" dirty="0">
                <a:solidFill>
                  <a:srgbClr val="002060"/>
                </a:solidFill>
                <a:latin typeface="Times New Roman" panose="02020603050405020304" pitchFamily="18" charset="0"/>
                <a:ea typeface="Arial" panose="020B0604020202020204" pitchFamily="34" charset="0"/>
              </a:rPr>
              <a:t>à</a:t>
            </a:r>
            <a:r>
              <a:rPr lang="vi-VN" altLang="en-US" sz="2000" dirty="0">
                <a:solidFill>
                  <a:srgbClr val="002060"/>
                </a:solidFill>
                <a:latin typeface="Times New Roman" panose="02020603050405020304" pitchFamily="18" charset="0"/>
                <a:cs typeface="Arial" panose="020B0604020202020204" pitchFamily="34" charset="0"/>
              </a:rPr>
              <a:t> nghiên cứu nội dung SGK.</a:t>
            </a:r>
            <a:endParaRPr lang="en-US" altLang="en-US" sz="1600" dirty="0">
              <a:solidFill>
                <a:srgbClr val="002060"/>
              </a:solidFill>
              <a:latin typeface="Arial" panose="020B0604020202020204" pitchFamily="34" charset="0"/>
              <a:ea typeface="Arial" panose="020B0604020202020204" pitchFamily="34" charset="0"/>
            </a:endParaRPr>
          </a:p>
        </p:txBody>
      </p:sp>
      <p:graphicFrame>
        <p:nvGraphicFramePr>
          <p:cNvPr id="54278" name="Table 54277"/>
          <p:cNvGraphicFramePr/>
          <p:nvPr/>
        </p:nvGraphicFramePr>
        <p:xfrm>
          <a:off x="974725" y="3881438"/>
          <a:ext cx="9921875" cy="2897188"/>
        </p:xfrm>
        <a:graphic>
          <a:graphicData uri="http://schemas.openxmlformats.org/drawingml/2006/table">
            <a:tbl>
              <a:tblPr/>
              <a:tblGrid>
                <a:gridCol w="2968625"/>
                <a:gridCol w="1801813"/>
                <a:gridCol w="2092325"/>
                <a:gridCol w="3059112"/>
              </a:tblGrid>
              <a:tr h="4143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Nhóm thực vật</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C</a:t>
                      </a:r>
                      <a:r>
                        <a:rPr lang="vi-VN" altLang="x-none" sz="2000" baseline="-25000" dirty="0">
                          <a:solidFill>
                            <a:srgbClr val="000000"/>
                          </a:solidFill>
                          <a:latin typeface="Times New Roman" panose="02020603050405020304" pitchFamily="18" charset="0"/>
                          <a:cs typeface="Times New Roman" panose="02020603050405020304" pitchFamily="18" charset="0"/>
                        </a:rPr>
                        <a:t>3</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C</a:t>
                      </a:r>
                      <a:r>
                        <a:rPr lang="vi-VN" altLang="x-none" sz="2000" baseline="-25000" dirty="0">
                          <a:solidFill>
                            <a:srgbClr val="000000"/>
                          </a:solidFill>
                          <a:latin typeface="Times New Roman" panose="02020603050405020304" pitchFamily="18" charset="0"/>
                          <a:cs typeface="Times New Roman" panose="02020603050405020304" pitchFamily="18" charset="0"/>
                        </a:rPr>
                        <a:t>4</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CAM</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r>
              <a:tr h="4127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Chất nhận CO</a:t>
                      </a:r>
                      <a:r>
                        <a:rPr lang="vi-VN" altLang="x-none" sz="2000" baseline="-25000" dirty="0">
                          <a:solidFill>
                            <a:srgbClr val="000000"/>
                          </a:solidFill>
                          <a:latin typeface="Times New Roman" panose="02020603050405020304" pitchFamily="18" charset="0"/>
                          <a:cs typeface="Times New Roman" panose="02020603050405020304" pitchFamily="18" charset="0"/>
                        </a:rPr>
                        <a:t>2</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r>
              <a:tr h="4143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Sản phẩm đầu tiên</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r>
              <a:tr h="4143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Không gian thực hiện</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r>
              <a:tr h="4127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Chu trình quang hợp </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r>
              <a:tr h="4143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Thời gian thực hiện</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r>
              <a:tr h="4143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Năng suất SH</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spcAft>
                          <a:spcPts val="1000"/>
                        </a:spcAft>
                        <a:buNone/>
                      </a:pPr>
                      <a:r>
                        <a:rPr lang="vi-VN" altLang="x-none" sz="2000" dirty="0">
                          <a:solidFill>
                            <a:srgbClr val="000000"/>
                          </a:solidFill>
                          <a:latin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ea typeface="Arial" panose="020B0604020202020204" pitchFamily="34" charset="0"/>
                      </a:endParaRPr>
                    </a:p>
                  </a:txBody>
                  <a:tcPr marL="91455" marR="91455" marT="45705" marB="45705"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9EBF5"/>
                    </a:solidFill>
                  </a:tcPr>
                </a:tc>
              </a:tr>
            </a:tbl>
          </a:graphicData>
        </a:graphic>
      </p:graphicFrame>
      <p:sp>
        <p:nvSpPr>
          <p:cNvPr id="2" name="TextBox 1"/>
          <p:cNvSpPr txBox="1"/>
          <p:nvPr/>
        </p:nvSpPr>
        <p:spPr>
          <a:xfrm>
            <a:off x="294713" y="3411675"/>
            <a:ext cx="11592487" cy="417550"/>
          </a:xfrm>
          <a:prstGeom prst="rect">
            <a:avLst/>
          </a:prstGeom>
          <a:noFill/>
        </p:spPr>
        <p:txBody>
          <a:bodyPr>
            <a:spAutoFit/>
          </a:bodyPr>
          <a:lstStyle/>
          <a:p>
            <a:pPr marR="0" defTabSz="914400">
              <a:lnSpc>
                <a:spcPct val="115000"/>
              </a:lnSpc>
              <a:spcAft>
                <a:spcPts val="1000"/>
              </a:spcAft>
              <a:buClrTx/>
              <a:buSzTx/>
              <a:buFontTx/>
              <a:buNone/>
              <a:defRPr/>
            </a:pPr>
            <a:r>
              <a:rPr kumimoji="0" lang="en-US" sz="2000" b="1" kern="1200" cap="none" spc="0" normalizeH="0" baseline="0" noProof="0">
                <a:solidFill>
                  <a:srgbClr val="C00000"/>
                </a:solidFill>
                <a:highlight>
                  <a:srgbClr val="FFFF00"/>
                </a:highlight>
                <a:latin typeface="Times New Roman" panose="02020603050405020304" pitchFamily="18" charset="0"/>
                <a:ea typeface="Arial" panose="020B0604020202020204" pitchFamily="34" charset="0"/>
                <a:cs typeface="Times New Roman" panose="02020603050405020304" pitchFamily="18" charset="0"/>
              </a:rPr>
              <a:t>CH4</a:t>
            </a:r>
            <a:r>
              <a:rPr kumimoji="0" lang="vi-VN" sz="2000" b="1" kern="1200" cap="none" spc="0" normalizeH="0" baseline="0" noProof="0">
                <a:solidFill>
                  <a:srgbClr val="C00000"/>
                </a:solidFill>
                <a:highlight>
                  <a:srgbClr val="FFFF00"/>
                </a:highlight>
                <a:latin typeface="Times New Roman" panose="02020603050405020304" pitchFamily="18" charset="0"/>
                <a:ea typeface="Arial" panose="020B0604020202020204" pitchFamily="34" charset="0"/>
                <a:cs typeface="Times New Roman" panose="02020603050405020304" pitchFamily="18" charset="0"/>
              </a:rPr>
              <a:t>: </a:t>
            </a:r>
            <a:r>
              <a:rPr kumimoji="0" lang="vi-VN" sz="2000" b="1" kern="1200" cap="none" spc="0" normalizeH="0" baseline="0" noProof="0">
                <a:solidFill>
                  <a:srgbClr val="C00000"/>
                </a:solidFill>
                <a:highlight>
                  <a:srgbClr val="FFFF00"/>
                </a:highlight>
                <a:latin typeface="Times New Roman" panose="02020603050405020304" pitchFamily="18" charset="0"/>
                <a:ea typeface="Arial" panose="020B0604020202020204" pitchFamily="34" charset="0"/>
                <a:cs typeface="+mn-cs"/>
              </a:rPr>
              <a:t>Các nhóm tìm hiểu quang hợp ở các nhóm thực vật theo phiếu học tập sau:</a:t>
            </a:r>
            <a:endParaRPr kumimoji="0" lang="en-US" sz="1600" b="1" kern="1200" cap="none" spc="0" normalizeH="0" baseline="0" noProof="0">
              <a:solidFill>
                <a:srgbClr val="C00000"/>
              </a:solidFill>
              <a:highlight>
                <a:srgbClr val="FFFF00"/>
              </a:highlight>
              <a:latin typeface="Arial" panose="020B0604020202020204" pitchFamily="34" charset="0"/>
              <a:ea typeface="Arial" panose="020B0604020202020204" pitchFamily="34" charset="0"/>
              <a:cs typeface="Times New Roman" panose="02020603050405020304" pitchFamily="18" charset="0"/>
            </a:endParaRPr>
          </a:p>
        </p:txBody>
      </p:sp>
      <p:sp>
        <p:nvSpPr>
          <p:cNvPr id="54321" name="Text Box 8"/>
          <p:cNvSpPr txBox="1"/>
          <p:nvPr/>
        </p:nvSpPr>
        <p:spPr>
          <a:xfrm>
            <a:off x="2544763" y="-46037"/>
            <a:ext cx="7620000" cy="460375"/>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Tìm hiểu câu hỏi cho nội dung II</a:t>
            </a:r>
            <a:endParaRPr lang="en-US" altLang="en-US" sz="2400" b="1" i="1" dirty="0">
              <a:solidFill>
                <a:srgbClr val="0070C0"/>
              </a:solidFill>
              <a:latin typeface="Arial" panose="020B0604020202020204" pitchFamily="34" charset="0"/>
            </a:endParaRPr>
          </a:p>
        </p:txBody>
      </p:sp>
      <p:pic>
        <p:nvPicPr>
          <p:cNvPr id="54322" name="Picture 9">
            <a:hlinkClick r:id="rId4" action="ppaction://hlinksldjump"/>
          </p:cNvPr>
          <p:cNvPicPr>
            <a:picLocks noChangeAspect="1"/>
          </p:cNvPicPr>
          <p:nvPr/>
        </p:nvPicPr>
        <p:blipFill>
          <a:blip r:embed="rId5"/>
          <a:stretch>
            <a:fillRect/>
          </a:stretch>
        </p:blipFill>
        <p:spPr>
          <a:xfrm>
            <a:off x="2160588" y="1404938"/>
            <a:ext cx="1676400" cy="2017712"/>
          </a:xfrm>
          <a:prstGeom prst="rect">
            <a:avLst/>
          </a:prstGeom>
          <a:noFill/>
          <a:ln w="9525">
            <a:noFill/>
          </a:ln>
        </p:spPr>
      </p:pic>
      <p:pic>
        <p:nvPicPr>
          <p:cNvPr id="54323" name="Picture 13">
            <a:hlinkClick r:id="rId6" action="ppaction://hlinksldjump"/>
          </p:cNvPr>
          <p:cNvPicPr>
            <a:picLocks noChangeAspect="1"/>
          </p:cNvPicPr>
          <p:nvPr/>
        </p:nvPicPr>
        <p:blipFill>
          <a:blip r:embed="rId7"/>
          <a:stretch>
            <a:fillRect/>
          </a:stretch>
        </p:blipFill>
        <p:spPr>
          <a:xfrm>
            <a:off x="3956050" y="1489075"/>
            <a:ext cx="2847975" cy="1795463"/>
          </a:xfrm>
          <a:prstGeom prst="rect">
            <a:avLst/>
          </a:prstGeom>
          <a:noFill/>
          <a:ln w="9525">
            <a:noFill/>
          </a:ln>
        </p:spPr>
      </p:pic>
      <p:pic>
        <p:nvPicPr>
          <p:cNvPr id="54324" name="Picture 15">
            <a:hlinkClick r:id="rId8" action="ppaction://hlinksldjump"/>
          </p:cNvPr>
          <p:cNvPicPr>
            <a:picLocks noChangeAspect="1"/>
          </p:cNvPicPr>
          <p:nvPr/>
        </p:nvPicPr>
        <p:blipFill>
          <a:blip r:embed="rId9"/>
          <a:stretch>
            <a:fillRect/>
          </a:stretch>
        </p:blipFill>
        <p:spPr>
          <a:xfrm>
            <a:off x="7011988" y="1384300"/>
            <a:ext cx="2974975" cy="1943100"/>
          </a:xfrm>
          <a:prstGeom prst="rect">
            <a:avLst/>
          </a:prstGeom>
          <a:noFill/>
          <a:ln w="9525">
            <a:noFill/>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wipe(left)">
                                      <p:cBhvr>
                                        <p:cTn id="7" dur="500"/>
                                        <p:tgtEl>
                                          <p:spTgt spid="501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4278"/>
                                        </p:tgtEl>
                                        <p:attrNameLst>
                                          <p:attrName>style.visibility</p:attrName>
                                        </p:attrNameLst>
                                      </p:cBhvr>
                                      <p:to>
                                        <p:strVal val="visible"/>
                                      </p:to>
                                    </p:set>
                                    <p:animEffect transition="in" filter="wipe(up)">
                                      <p:cBhvr>
                                        <p:cTn id="17"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8"/>
          <p:cNvSpPr txBox="1"/>
          <p:nvPr/>
        </p:nvSpPr>
        <p:spPr>
          <a:xfrm>
            <a:off x="138113" y="381000"/>
            <a:ext cx="8250237" cy="41751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eaLnBrk="1" hangingPunct="1">
              <a:lnSpc>
                <a:spcPct val="115000"/>
              </a:lnSpc>
              <a:spcBef>
                <a:spcPts val="200"/>
              </a:spcBef>
              <a:buFontTx/>
              <a:buNone/>
              <a:tabLst>
                <a:tab pos="88900" algn="l"/>
              </a:tabLst>
            </a:pPr>
            <a:r>
              <a:rPr lang="vi-VN" altLang="en-US" sz="2000" b="1" dirty="0">
                <a:solidFill>
                  <a:srgbClr val="FF0000"/>
                </a:solidFill>
                <a:latin typeface="Times New Roman" panose="02020603050405020304" pitchFamily="18" charset="0"/>
                <a:cs typeface="Times New Roman" panose="02020603050405020304" pitchFamily="18" charset="0"/>
              </a:rPr>
              <a:t>II. QUÁ TRÌNH QUANG HỢP</a:t>
            </a:r>
            <a:r>
              <a:rPr lang="en-US" altLang="en-US" sz="2000" b="1" dirty="0">
                <a:solidFill>
                  <a:srgbClr val="FF0000"/>
                </a:solidFill>
                <a:latin typeface="Times New Roman" panose="02020603050405020304" pitchFamily="18" charset="0"/>
                <a:cs typeface="Times New Roman" panose="02020603050405020304" pitchFamily="18" charset="0"/>
              </a:rPr>
              <a:t> Ở THỰC VẬT</a:t>
            </a:r>
            <a:endParaRPr lang="en-US" altLang="en-US" sz="2000" b="1" dirty="0">
              <a:solidFill>
                <a:srgbClr val="FF0000"/>
              </a:solidFill>
              <a:latin typeface="Times New Roman" panose="02020603050405020304" pitchFamily="18" charset="0"/>
              <a:ea typeface="Times New Roman" panose="02020603050405020304" pitchFamily="18" charset="0"/>
            </a:endParaRPr>
          </a:p>
        </p:txBody>
      </p:sp>
      <p:grpSp>
        <p:nvGrpSpPr>
          <p:cNvPr id="56323" name="Group 14"/>
          <p:cNvGrpSpPr/>
          <p:nvPr/>
        </p:nvGrpSpPr>
        <p:grpSpPr>
          <a:xfrm>
            <a:off x="0" y="-26987"/>
            <a:ext cx="12192000" cy="6888162"/>
            <a:chOff x="-9684" y="-27337"/>
            <a:chExt cx="9155305" cy="6888385"/>
          </a:xfrm>
        </p:grpSpPr>
        <p:sp>
          <p:nvSpPr>
            <p:cNvPr id="56338"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56340"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56341"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56324" name="Text Box 8"/>
          <p:cNvSpPr txBox="1"/>
          <p:nvPr/>
        </p:nvSpPr>
        <p:spPr>
          <a:xfrm>
            <a:off x="2544763" y="-46037"/>
            <a:ext cx="7620000" cy="460375"/>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TRẢ LỜI CÁC CÂU HỎI NỘI DUNG II</a:t>
            </a:r>
            <a:endParaRPr lang="en-US" altLang="en-US" sz="2400" b="1" i="1" dirty="0">
              <a:solidFill>
                <a:srgbClr val="0070C0"/>
              </a:solidFill>
              <a:latin typeface="Arial" panose="020B0604020202020204" pitchFamily="34" charset="0"/>
            </a:endParaRPr>
          </a:p>
        </p:txBody>
      </p:sp>
      <p:graphicFrame>
        <p:nvGraphicFramePr>
          <p:cNvPr id="3" name="Table 2"/>
          <p:cNvGraphicFramePr>
            <a:graphicFrameLocks noGrp="1"/>
          </p:cNvGraphicFramePr>
          <p:nvPr/>
        </p:nvGraphicFramePr>
        <p:xfrm>
          <a:off x="101600" y="809625"/>
          <a:ext cx="11980863" cy="6013450"/>
        </p:xfrm>
        <a:graphic>
          <a:graphicData uri="http://schemas.openxmlformats.org/drawingml/2006/table">
            <a:tbl>
              <a:tblPr firstRow="1" firstCol="1" bandRow="1">
                <a:tableStyleId>{5C22544A-7EE6-4342-B048-85BDC9FD1C3A}</a:tableStyleId>
              </a:tblPr>
              <a:tblGrid>
                <a:gridCol w="721950"/>
                <a:gridCol w="11258913"/>
              </a:tblGrid>
              <a:tr h="1106387">
                <a:tc>
                  <a:txBody>
                    <a:bodyPr/>
                    <a:lstStyle/>
                    <a:p>
                      <a:pPr algn="ctr">
                        <a:lnSpc>
                          <a:spcPct val="130000"/>
                        </a:lnSpc>
                        <a:spcAft>
                          <a:spcPts val="1000"/>
                        </a:spcAft>
                      </a:pPr>
                      <a:r>
                        <a:rPr lang="en-US" sz="2000">
                          <a:solidFill>
                            <a:srgbClr val="002060"/>
                          </a:solidFill>
                          <a:effectLst/>
                          <a:latin typeface="Times New Roman" panose="02020603050405020304" pitchFamily="18" charset="0"/>
                          <a:cs typeface="Times New Roman" panose="02020603050405020304" pitchFamily="18" charset="0"/>
                        </a:rPr>
                        <a:t>CH1</a:t>
                      </a:r>
                      <a:endParaRPr lang="en-US" sz="20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2" marR="68582" marT="0" marB="0">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pPr>
                        <a:tabLst>
                          <a:tab pos="90170" algn="l"/>
                        </a:tabLst>
                      </a:pPr>
                      <a:endParaRPr lang="en-US" sz="2000" b="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r>
              <a:tr h="4907063">
                <a:tc>
                  <a:txBody>
                    <a:bodyPr/>
                    <a:lstStyle/>
                    <a:p>
                      <a:pPr algn="ctr">
                        <a:lnSpc>
                          <a:spcPct val="130000"/>
                        </a:lnSpc>
                        <a:spcAft>
                          <a:spcPts val="1000"/>
                        </a:spcAft>
                      </a:pPr>
                      <a:r>
                        <a:rPr lang="en-US" sz="2000">
                          <a:solidFill>
                            <a:srgbClr val="002060"/>
                          </a:solidFill>
                          <a:effectLst/>
                          <a:latin typeface="Times New Roman" panose="02020603050405020304" pitchFamily="18" charset="0"/>
                          <a:cs typeface="Times New Roman" panose="02020603050405020304" pitchFamily="18" charset="0"/>
                        </a:rPr>
                        <a:t>CH2</a:t>
                      </a:r>
                      <a:endParaRPr lang="en-US" sz="20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2" marR="68582" marT="0" marB="0">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pPr algn="just">
                        <a:tabLst>
                          <a:tab pos="90170" algn="l"/>
                        </a:tabLst>
                      </a:pPr>
                      <a:endParaRPr lang="en-US" sz="200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2" marR="68582" marT="0" marB="0">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bl>
          </a:graphicData>
        </a:graphic>
      </p:graphicFrame>
      <p:sp>
        <p:nvSpPr>
          <p:cNvPr id="5" name="TextBox 4"/>
          <p:cNvSpPr txBox="1">
            <a:spLocks noChangeArrowheads="1"/>
          </p:cNvSpPr>
          <p:nvPr/>
        </p:nvSpPr>
        <p:spPr bwMode="auto">
          <a:xfrm>
            <a:off x="1143000" y="911225"/>
            <a:ext cx="9144000" cy="831850"/>
          </a:xfrm>
          <a:prstGeom prst="rect">
            <a:avLst/>
          </a:prstGeom>
          <a:solidFill>
            <a:schemeClr val="accent5">
              <a:lumMod val="20000"/>
              <a:lumOff val="80000"/>
            </a:schemeClr>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914400">
              <a:lnSpc>
                <a:spcPct val="100000"/>
              </a:lnSpc>
              <a:spcBef>
                <a:spcPct val="0"/>
              </a:spcBef>
              <a:buFontTx/>
              <a:buNone/>
              <a:tabLst>
                <a:tab pos="88900" algn="l"/>
              </a:tabLst>
            </a:pPr>
            <a:r>
              <a:rPr lang="vi-VN" altLang="en-US" sz="2400" dirty="0">
                <a:solidFill>
                  <a:srgbClr val="0070C0"/>
                </a:solidFill>
                <a:latin typeface="Times New Roman" panose="02020603050405020304" pitchFamily="18" charset="0"/>
                <a:cs typeface="Times New Roman" panose="02020603050405020304" pitchFamily="18" charset="0"/>
              </a:rPr>
              <a:t>Nguyên liệu: Năng lượng ánh sáng</a:t>
            </a:r>
            <a:endParaRPr lang="en-US" altLang="en-US" sz="2400" dirty="0">
              <a:solidFill>
                <a:srgbClr val="0070C0"/>
              </a:solidFill>
              <a:latin typeface="Times New Roman" panose="02020603050405020304" pitchFamily="18" charset="0"/>
              <a:cs typeface="Times New Roman" panose="02020603050405020304" pitchFamily="18" charset="0"/>
            </a:endParaRPr>
          </a:p>
          <a:p>
            <a:pPr marL="0" lvl="0" indent="0" defTabSz="914400">
              <a:lnSpc>
                <a:spcPct val="100000"/>
              </a:lnSpc>
              <a:spcBef>
                <a:spcPct val="0"/>
              </a:spcBef>
              <a:buFontTx/>
              <a:buNone/>
              <a:tabLst>
                <a:tab pos="88900" algn="l"/>
              </a:tabLst>
            </a:pPr>
            <a:r>
              <a:rPr lang="vi-VN" altLang="en-US" sz="2400" dirty="0">
                <a:solidFill>
                  <a:srgbClr val="0070C0"/>
                </a:solidFill>
                <a:latin typeface="Times New Roman" panose="02020603050405020304" pitchFamily="18" charset="0"/>
                <a:cs typeface="Times New Roman" panose="02020603050405020304" pitchFamily="18" charset="0"/>
              </a:rPr>
              <a:t>Sản phẩm: Năng lượng hóa học tích lũy trong NADPH v</a:t>
            </a:r>
            <a:r>
              <a:rPr lang="vi-VN" altLang="en-US" sz="2400" dirty="0">
                <a:solidFill>
                  <a:srgbClr val="0070C0"/>
                </a:solidFill>
                <a:latin typeface="Times New Roman" panose="02020603050405020304" pitchFamily="18" charset="0"/>
                <a:ea typeface="Times New Roman" panose="02020603050405020304" pitchFamily="18" charset="0"/>
              </a:rPr>
              <a:t>à</a:t>
            </a:r>
            <a:r>
              <a:rPr lang="vi-VN" altLang="en-US" sz="2400" dirty="0">
                <a:solidFill>
                  <a:srgbClr val="0070C0"/>
                </a:solidFill>
                <a:latin typeface="Times New Roman" panose="02020603050405020304" pitchFamily="18" charset="0"/>
                <a:cs typeface="Times New Roman" panose="02020603050405020304" pitchFamily="18" charset="0"/>
              </a:rPr>
              <a:t> ATP</a:t>
            </a:r>
            <a:endParaRPr lang="en-US" altLang="en-US" sz="2400" dirty="0">
              <a:solidFill>
                <a:srgbClr val="0070C0"/>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855663" y="1935163"/>
            <a:ext cx="11234738" cy="4887913"/>
          </a:xfrm>
          <a:prstGeom prst="rect">
            <a:avLst/>
          </a:prstGeom>
          <a:solidFill>
            <a:schemeClr val="accent5">
              <a:lumMod val="20000"/>
              <a:lumOff val="80000"/>
            </a:schemeClr>
          </a:solidFill>
        </p:spPr>
        <p:txBody>
          <a:bodyPr>
            <a:spAutoFit/>
          </a:bodyPr>
          <a:lstStyle/>
          <a:p>
            <a:pPr algn="just" defTabSz="914400">
              <a:buNone/>
              <a:tabLst>
                <a:tab pos="88900" algn="l"/>
              </a:tabLst>
            </a:pPr>
            <a:r>
              <a:rPr lang="vi-VN" altLang="x-none" sz="2200" dirty="0">
                <a:solidFill>
                  <a:srgbClr val="0070C0"/>
                </a:solidFill>
                <a:latin typeface="Times New Roman" panose="02020603050405020304" pitchFamily="18" charset="0"/>
                <a:cs typeface="Times New Roman" panose="02020603050405020304" pitchFamily="18" charset="0"/>
              </a:rPr>
              <a:t>Phân chia thực vật th</a:t>
            </a:r>
            <a:r>
              <a:rPr lang="vi-VN" altLang="x-none" sz="2200" dirty="0">
                <a:solidFill>
                  <a:srgbClr val="0070C0"/>
                </a:solidFill>
                <a:latin typeface="Times New Roman" panose="02020603050405020304" pitchFamily="18" charset="0"/>
                <a:ea typeface="Times New Roman" panose="02020603050405020304" pitchFamily="18" charset="0"/>
              </a:rPr>
              <a:t>à</a:t>
            </a:r>
            <a:r>
              <a:rPr lang="vi-VN" altLang="x-none" sz="2200" dirty="0">
                <a:solidFill>
                  <a:srgbClr val="0070C0"/>
                </a:solidFill>
                <a:latin typeface="Times New Roman" panose="02020603050405020304" pitchFamily="18" charset="0"/>
                <a:cs typeface="Times New Roman" panose="02020603050405020304" pitchFamily="18" charset="0"/>
              </a:rPr>
              <a:t>nh các nhóm C</a:t>
            </a:r>
            <a:r>
              <a:rPr lang="vi-VN" altLang="x-none" sz="2200" baseline="-25000" dirty="0">
                <a:solidFill>
                  <a:srgbClr val="0070C0"/>
                </a:solidFill>
                <a:latin typeface="Times New Roman" panose="02020603050405020304" pitchFamily="18" charset="0"/>
                <a:cs typeface="Times New Roman" panose="02020603050405020304" pitchFamily="18" charset="0"/>
              </a:rPr>
              <a:t>3</a:t>
            </a:r>
            <a:r>
              <a:rPr lang="vi-VN" altLang="x-none" sz="2200" dirty="0">
                <a:solidFill>
                  <a:srgbClr val="0070C0"/>
                </a:solidFill>
                <a:latin typeface="Times New Roman" panose="02020603050405020304" pitchFamily="18" charset="0"/>
                <a:cs typeface="Times New Roman" panose="02020603050405020304" pitchFamily="18" charset="0"/>
              </a:rPr>
              <a:t>, C</a:t>
            </a:r>
            <a:r>
              <a:rPr lang="vi-VN" altLang="x-none" sz="2200" baseline="-25000" dirty="0">
                <a:solidFill>
                  <a:srgbClr val="0070C0"/>
                </a:solidFill>
                <a:latin typeface="Times New Roman" panose="02020603050405020304" pitchFamily="18" charset="0"/>
                <a:cs typeface="Times New Roman" panose="02020603050405020304" pitchFamily="18" charset="0"/>
              </a:rPr>
              <a:t>4</a:t>
            </a:r>
            <a:r>
              <a:rPr lang="vi-VN" altLang="x-none" sz="2200" dirty="0">
                <a:solidFill>
                  <a:srgbClr val="0070C0"/>
                </a:solidFill>
                <a:latin typeface="Times New Roman" panose="02020603050405020304" pitchFamily="18" charset="0"/>
                <a:cs typeface="Times New Roman" panose="02020603050405020304" pitchFamily="18" charset="0"/>
              </a:rPr>
              <a:t> v</a:t>
            </a:r>
            <a:r>
              <a:rPr lang="vi-VN" altLang="x-none" sz="2200" dirty="0">
                <a:solidFill>
                  <a:srgbClr val="0070C0"/>
                </a:solidFill>
                <a:latin typeface="Times New Roman" panose="02020603050405020304" pitchFamily="18" charset="0"/>
                <a:ea typeface="Times New Roman" panose="02020603050405020304" pitchFamily="18" charset="0"/>
              </a:rPr>
              <a:t>à</a:t>
            </a:r>
            <a:r>
              <a:rPr lang="vi-VN" altLang="x-none" sz="2200" dirty="0">
                <a:solidFill>
                  <a:srgbClr val="0070C0"/>
                </a:solidFill>
                <a:latin typeface="Times New Roman" panose="02020603050405020304" pitchFamily="18" charset="0"/>
                <a:cs typeface="Times New Roman" panose="02020603050405020304" pitchFamily="18" charset="0"/>
              </a:rPr>
              <a:t> CAM dựa trên cơ sở pha đồng hóa CO</a:t>
            </a:r>
            <a:r>
              <a:rPr lang="vi-VN" altLang="x-none" sz="2200" baseline="-25000" dirty="0">
                <a:solidFill>
                  <a:srgbClr val="0070C0"/>
                </a:solidFill>
                <a:latin typeface="Times New Roman" panose="02020603050405020304" pitchFamily="18" charset="0"/>
                <a:cs typeface="Times New Roman" panose="02020603050405020304" pitchFamily="18" charset="0"/>
              </a:rPr>
              <a:t>2</a:t>
            </a:r>
            <a:r>
              <a:rPr lang="vi-VN" altLang="x-none" sz="2200" dirty="0">
                <a:solidFill>
                  <a:srgbClr val="0070C0"/>
                </a:solidFill>
                <a:latin typeface="Times New Roman" panose="02020603050405020304" pitchFamily="18" charset="0"/>
                <a:cs typeface="Times New Roman" panose="02020603050405020304" pitchFamily="18" charset="0"/>
              </a:rPr>
              <a:t> diễn ra ở chất nền của lục lạp. </a:t>
            </a:r>
            <a:endParaRPr sz="2200" dirty="0">
              <a:solidFill>
                <a:srgbClr val="0070C0"/>
              </a:solidFill>
              <a:latin typeface="Times New Roman" panose="02020603050405020304" pitchFamily="18" charset="0"/>
              <a:cs typeface="Times New Roman" panose="02020603050405020304" pitchFamily="18" charset="0"/>
            </a:endParaRPr>
          </a:p>
          <a:p>
            <a:pPr algn="just" defTabSz="914400">
              <a:lnSpc>
                <a:spcPct val="115000"/>
              </a:lnSpc>
              <a:spcAft>
                <a:spcPts val="1000"/>
              </a:spcAft>
              <a:buFont typeface="Symbol" panose="05050102010706020507" pitchFamily="18" charset="2"/>
              <a:buChar char=""/>
              <a:tabLst>
                <a:tab pos="88900" algn="l"/>
              </a:tabLst>
            </a:pPr>
            <a:r>
              <a:rPr lang="vi-VN" altLang="x-none" sz="2200" dirty="0">
                <a:solidFill>
                  <a:srgbClr val="0070C0"/>
                </a:solidFill>
                <a:latin typeface="Times New Roman" panose="02020603050405020304" pitchFamily="18" charset="0"/>
                <a:cs typeface="Times New Roman" panose="02020603050405020304" pitchFamily="18" charset="0"/>
              </a:rPr>
              <a:t>Thực vật C</a:t>
            </a:r>
            <a:r>
              <a:rPr lang="vi-VN" altLang="x-none" sz="2200" baseline="-25000" dirty="0">
                <a:solidFill>
                  <a:srgbClr val="0070C0"/>
                </a:solidFill>
                <a:latin typeface="Times New Roman" panose="02020603050405020304" pitchFamily="18" charset="0"/>
                <a:cs typeface="Times New Roman" panose="02020603050405020304" pitchFamily="18" charset="0"/>
              </a:rPr>
              <a:t>3</a:t>
            </a:r>
            <a:r>
              <a:rPr lang="vi-VN" altLang="x-none" sz="2200" dirty="0">
                <a:solidFill>
                  <a:srgbClr val="0070C0"/>
                </a:solidFill>
                <a:latin typeface="Times New Roman" panose="02020603050405020304" pitchFamily="18" charset="0"/>
                <a:cs typeface="Times New Roman" panose="02020603050405020304" pitchFamily="18" charset="0"/>
              </a:rPr>
              <a:t>: Nhóm thực vật n</a:t>
            </a:r>
            <a:r>
              <a:rPr lang="vi-VN" altLang="x-none" sz="2200" dirty="0">
                <a:solidFill>
                  <a:srgbClr val="0070C0"/>
                </a:solidFill>
                <a:latin typeface="Times New Roman" panose="02020603050405020304" pitchFamily="18" charset="0"/>
                <a:ea typeface="Times New Roman" panose="02020603050405020304" pitchFamily="18" charset="0"/>
              </a:rPr>
              <a:t>à</a:t>
            </a:r>
            <a:r>
              <a:rPr lang="vi-VN" altLang="x-none" sz="2200" dirty="0">
                <a:solidFill>
                  <a:srgbClr val="0070C0"/>
                </a:solidFill>
                <a:latin typeface="Times New Roman" panose="02020603050405020304" pitchFamily="18" charset="0"/>
                <a:cs typeface="Times New Roman" panose="02020603050405020304" pitchFamily="18" charset="0"/>
              </a:rPr>
              <a:t>y cố định CO</a:t>
            </a:r>
            <a:r>
              <a:rPr lang="vi-VN" altLang="x-none" sz="2200" baseline="-25000" dirty="0">
                <a:solidFill>
                  <a:srgbClr val="0070C0"/>
                </a:solidFill>
                <a:latin typeface="Times New Roman" panose="02020603050405020304" pitchFamily="18" charset="0"/>
                <a:cs typeface="Times New Roman" panose="02020603050405020304" pitchFamily="18" charset="0"/>
              </a:rPr>
              <a:t>2</a:t>
            </a:r>
            <a:r>
              <a:rPr lang="vi-VN" altLang="x-none" sz="2200" dirty="0">
                <a:solidFill>
                  <a:srgbClr val="0070C0"/>
                </a:solidFill>
                <a:latin typeface="Times New Roman" panose="02020603050405020304" pitchFamily="18" charset="0"/>
                <a:cs typeface="Times New Roman" panose="02020603050405020304" pitchFamily="18" charset="0"/>
              </a:rPr>
              <a:t> theo chu trình Calvin, sản phẩm ổn định đầu tiên của chu trình l</a:t>
            </a:r>
            <a:r>
              <a:rPr lang="vi-VN" altLang="x-none" sz="2200" dirty="0">
                <a:solidFill>
                  <a:srgbClr val="0070C0"/>
                </a:solidFill>
                <a:latin typeface="Times New Roman" panose="02020603050405020304" pitchFamily="18" charset="0"/>
                <a:ea typeface="Times New Roman" panose="02020603050405020304" pitchFamily="18" charset="0"/>
              </a:rPr>
              <a:t>à</a:t>
            </a:r>
            <a:r>
              <a:rPr lang="vi-VN" altLang="x-none" sz="2200" dirty="0">
                <a:solidFill>
                  <a:srgbClr val="0070C0"/>
                </a:solidFill>
                <a:latin typeface="Times New Roman" panose="02020603050405020304" pitchFamily="18" charset="0"/>
                <a:cs typeface="Times New Roman" panose="02020603050405020304" pitchFamily="18" charset="0"/>
              </a:rPr>
              <a:t> hợp chát 3 carbon nên chúng được gọi l</a:t>
            </a:r>
            <a:r>
              <a:rPr lang="vi-VN" altLang="x-none" sz="2200" dirty="0">
                <a:solidFill>
                  <a:srgbClr val="0070C0"/>
                </a:solidFill>
                <a:latin typeface="Times New Roman" panose="02020603050405020304" pitchFamily="18" charset="0"/>
                <a:ea typeface="Times New Roman" panose="02020603050405020304" pitchFamily="18" charset="0"/>
              </a:rPr>
              <a:t>à</a:t>
            </a:r>
            <a:r>
              <a:rPr lang="vi-VN" altLang="x-none" sz="2200" dirty="0">
                <a:solidFill>
                  <a:srgbClr val="0070C0"/>
                </a:solidFill>
                <a:latin typeface="Times New Roman" panose="02020603050405020304" pitchFamily="18" charset="0"/>
                <a:cs typeface="Times New Roman" panose="02020603050405020304" pitchFamily="18" charset="0"/>
              </a:rPr>
              <a:t> thực vật C</a:t>
            </a:r>
            <a:r>
              <a:rPr lang="vi-VN" altLang="x-none" sz="2200" baseline="-25000" dirty="0">
                <a:solidFill>
                  <a:srgbClr val="0070C0"/>
                </a:solidFill>
                <a:latin typeface="Times New Roman" panose="02020603050405020304" pitchFamily="18" charset="0"/>
                <a:cs typeface="Times New Roman" panose="02020603050405020304" pitchFamily="18" charset="0"/>
              </a:rPr>
              <a:t>3</a:t>
            </a:r>
            <a:endParaRPr sz="2200" dirty="0">
              <a:solidFill>
                <a:srgbClr val="0070C0"/>
              </a:solidFill>
              <a:latin typeface="Times New Roman" panose="02020603050405020304" pitchFamily="18" charset="0"/>
              <a:cs typeface="Times New Roman" panose="02020603050405020304" pitchFamily="18" charset="0"/>
            </a:endParaRPr>
          </a:p>
          <a:p>
            <a:pPr algn="just" defTabSz="914400">
              <a:lnSpc>
                <a:spcPct val="115000"/>
              </a:lnSpc>
              <a:spcAft>
                <a:spcPts val="1000"/>
              </a:spcAft>
              <a:buFont typeface="Symbol" panose="05050102010706020507" pitchFamily="18" charset="2"/>
              <a:buChar char=""/>
              <a:tabLst>
                <a:tab pos="88900" algn="l"/>
              </a:tabLst>
            </a:pPr>
            <a:r>
              <a:rPr lang="vi-VN" altLang="x-none" sz="2200" dirty="0">
                <a:solidFill>
                  <a:srgbClr val="0070C0"/>
                </a:solidFill>
                <a:latin typeface="Times New Roman" panose="02020603050405020304" pitchFamily="18" charset="0"/>
                <a:cs typeface="Times New Roman" panose="02020603050405020304" pitchFamily="18" charset="0"/>
              </a:rPr>
              <a:t>Thực vật C</a:t>
            </a:r>
            <a:r>
              <a:rPr lang="vi-VN" altLang="x-none" sz="2200" baseline="-25000" dirty="0">
                <a:solidFill>
                  <a:srgbClr val="0070C0"/>
                </a:solidFill>
                <a:latin typeface="Times New Roman" panose="02020603050405020304" pitchFamily="18" charset="0"/>
                <a:cs typeface="Times New Roman" panose="02020603050405020304" pitchFamily="18" charset="0"/>
              </a:rPr>
              <a:t>4</a:t>
            </a:r>
            <a:r>
              <a:rPr lang="vi-VN" altLang="x-none" sz="2200" dirty="0">
                <a:solidFill>
                  <a:srgbClr val="0070C0"/>
                </a:solidFill>
                <a:latin typeface="Times New Roman" panose="02020603050405020304" pitchFamily="18" charset="0"/>
                <a:cs typeface="Times New Roman" panose="02020603050405020304" pitchFamily="18" charset="0"/>
              </a:rPr>
              <a:t>: Ở tế b</a:t>
            </a:r>
            <a:r>
              <a:rPr lang="vi-VN" altLang="x-none" sz="2200" dirty="0">
                <a:solidFill>
                  <a:srgbClr val="0070C0"/>
                </a:solidFill>
                <a:latin typeface="Times New Roman" panose="02020603050405020304" pitchFamily="18" charset="0"/>
                <a:ea typeface="Times New Roman" panose="02020603050405020304" pitchFamily="18" charset="0"/>
              </a:rPr>
              <a:t>à</a:t>
            </a:r>
            <a:r>
              <a:rPr lang="vi-VN" altLang="x-none" sz="2200" dirty="0">
                <a:solidFill>
                  <a:srgbClr val="0070C0"/>
                </a:solidFill>
                <a:latin typeface="Times New Roman" panose="02020603050405020304" pitchFamily="18" charset="0"/>
                <a:cs typeface="Times New Roman" panose="02020603050405020304" pitchFamily="18" charset="0"/>
              </a:rPr>
              <a:t>o thịt lá, CO</a:t>
            </a:r>
            <a:r>
              <a:rPr lang="vi-VN" altLang="x-none" sz="2200" baseline="-25000" dirty="0">
                <a:solidFill>
                  <a:srgbClr val="0070C0"/>
                </a:solidFill>
                <a:latin typeface="Times New Roman" panose="02020603050405020304" pitchFamily="18" charset="0"/>
                <a:cs typeface="Times New Roman" panose="02020603050405020304" pitchFamily="18" charset="0"/>
              </a:rPr>
              <a:t>2</a:t>
            </a:r>
            <a:r>
              <a:rPr lang="vi-VN" altLang="x-none" sz="2200" dirty="0">
                <a:solidFill>
                  <a:srgbClr val="0070C0"/>
                </a:solidFill>
                <a:latin typeface="Times New Roman" panose="02020603050405020304" pitchFamily="18" charset="0"/>
                <a:cs typeface="Times New Roman" panose="02020603050405020304" pitchFamily="18" charset="0"/>
              </a:rPr>
              <a:t> được cố định bởi hợp chất phosphoenolpyruvate v</a:t>
            </a:r>
            <a:r>
              <a:rPr lang="vi-VN" altLang="x-none" sz="2200" dirty="0">
                <a:solidFill>
                  <a:srgbClr val="0070C0"/>
                </a:solidFill>
                <a:latin typeface="Times New Roman" panose="02020603050405020304" pitchFamily="18" charset="0"/>
                <a:ea typeface="Times New Roman" panose="02020603050405020304" pitchFamily="18" charset="0"/>
              </a:rPr>
              <a:t>à</a:t>
            </a:r>
            <a:r>
              <a:rPr lang="vi-VN" altLang="x-none" sz="2200" dirty="0">
                <a:solidFill>
                  <a:srgbClr val="0070C0"/>
                </a:solidFill>
                <a:latin typeface="Times New Roman" panose="02020603050405020304" pitchFamily="18" charset="0"/>
                <a:cs typeface="Times New Roman" panose="02020603050405020304" pitchFamily="18" charset="0"/>
              </a:rPr>
              <a:t> hình th</a:t>
            </a:r>
            <a:r>
              <a:rPr lang="vi-VN" altLang="x-none" sz="2200" dirty="0">
                <a:solidFill>
                  <a:srgbClr val="0070C0"/>
                </a:solidFill>
                <a:latin typeface="Times New Roman" panose="02020603050405020304" pitchFamily="18" charset="0"/>
                <a:ea typeface="Times New Roman" panose="02020603050405020304" pitchFamily="18" charset="0"/>
              </a:rPr>
              <a:t>à</a:t>
            </a:r>
            <a:r>
              <a:rPr lang="vi-VN" altLang="x-none" sz="2200" dirty="0">
                <a:solidFill>
                  <a:srgbClr val="0070C0"/>
                </a:solidFill>
                <a:latin typeface="Times New Roman" panose="02020603050405020304" pitchFamily="18" charset="0"/>
                <a:cs typeface="Times New Roman" panose="02020603050405020304" pitchFamily="18" charset="0"/>
              </a:rPr>
              <a:t>nh hợp chất oxaloacetate (4C) (hợp chất 4 carbon được hình th</a:t>
            </a:r>
            <a:r>
              <a:rPr lang="vi-VN" altLang="x-none" sz="2200" dirty="0">
                <a:solidFill>
                  <a:srgbClr val="0070C0"/>
                </a:solidFill>
                <a:latin typeface="Times New Roman" panose="02020603050405020304" pitchFamily="18" charset="0"/>
                <a:ea typeface="Times New Roman" panose="02020603050405020304" pitchFamily="18" charset="0"/>
              </a:rPr>
              <a:t>à</a:t>
            </a:r>
            <a:r>
              <a:rPr lang="vi-VN" altLang="x-none" sz="2200" dirty="0">
                <a:solidFill>
                  <a:srgbClr val="0070C0"/>
                </a:solidFill>
                <a:latin typeface="Times New Roman" panose="02020603050405020304" pitchFamily="18" charset="0"/>
                <a:cs typeface="Times New Roman" panose="02020603050405020304" pitchFamily="18" charset="0"/>
              </a:rPr>
              <a:t>nh đầu tiên nên gọi l</a:t>
            </a:r>
            <a:r>
              <a:rPr lang="vi-VN" altLang="x-none" sz="2200" dirty="0">
                <a:solidFill>
                  <a:srgbClr val="0070C0"/>
                </a:solidFill>
                <a:latin typeface="Times New Roman" panose="02020603050405020304" pitchFamily="18" charset="0"/>
                <a:ea typeface="Times New Roman" panose="02020603050405020304" pitchFamily="18" charset="0"/>
              </a:rPr>
              <a:t>à</a:t>
            </a:r>
            <a:r>
              <a:rPr lang="vi-VN" altLang="x-none" sz="2200" dirty="0">
                <a:solidFill>
                  <a:srgbClr val="0070C0"/>
                </a:solidFill>
                <a:latin typeface="Times New Roman" panose="02020603050405020304" pitchFamily="18" charset="0"/>
                <a:cs typeface="Times New Roman" panose="02020603050405020304" pitchFamily="18" charset="0"/>
              </a:rPr>
              <a:t> thực vật C</a:t>
            </a:r>
            <a:r>
              <a:rPr lang="vi-VN" altLang="x-none" sz="2200" baseline="-25000" dirty="0">
                <a:solidFill>
                  <a:srgbClr val="0070C0"/>
                </a:solidFill>
                <a:latin typeface="Times New Roman" panose="02020603050405020304" pitchFamily="18" charset="0"/>
                <a:cs typeface="Times New Roman" panose="02020603050405020304" pitchFamily="18" charset="0"/>
              </a:rPr>
              <a:t>4</a:t>
            </a:r>
            <a:r>
              <a:rPr lang="vi-VN" altLang="x-none" sz="2200" dirty="0">
                <a:solidFill>
                  <a:srgbClr val="0070C0"/>
                </a:solidFill>
                <a:latin typeface="Times New Roman" panose="02020603050405020304" pitchFamily="18" charset="0"/>
                <a:cs typeface="Times New Roman" panose="02020603050405020304" pitchFamily="18" charset="0"/>
              </a:rPr>
              <a:t>. Oxaloacetate được chuyển hóa th</a:t>
            </a:r>
            <a:r>
              <a:rPr lang="vi-VN" altLang="x-none" sz="2200" dirty="0">
                <a:solidFill>
                  <a:srgbClr val="0070C0"/>
                </a:solidFill>
                <a:latin typeface="Times New Roman" panose="02020603050405020304" pitchFamily="18" charset="0"/>
                <a:ea typeface="Times New Roman" panose="02020603050405020304" pitchFamily="18" charset="0"/>
              </a:rPr>
              <a:t>à</a:t>
            </a:r>
            <a:r>
              <a:rPr lang="vi-VN" altLang="x-none" sz="2200" dirty="0">
                <a:solidFill>
                  <a:srgbClr val="0070C0"/>
                </a:solidFill>
                <a:latin typeface="Times New Roman" panose="02020603050405020304" pitchFamily="18" charset="0"/>
                <a:cs typeface="Times New Roman" panose="02020603050405020304" pitchFamily="18" charset="0"/>
              </a:rPr>
              <a:t>nh malate v</a:t>
            </a:r>
            <a:r>
              <a:rPr lang="vi-VN" altLang="x-none" sz="2200" dirty="0">
                <a:solidFill>
                  <a:srgbClr val="0070C0"/>
                </a:solidFill>
                <a:latin typeface="Times New Roman" panose="02020603050405020304" pitchFamily="18" charset="0"/>
                <a:ea typeface="Times New Roman" panose="02020603050405020304" pitchFamily="18" charset="0"/>
              </a:rPr>
              <a:t>à</a:t>
            </a:r>
            <a:r>
              <a:rPr lang="vi-VN" altLang="x-none" sz="2200" dirty="0">
                <a:solidFill>
                  <a:srgbClr val="0070C0"/>
                </a:solidFill>
                <a:latin typeface="Times New Roman" panose="02020603050405020304" pitchFamily="18" charset="0"/>
                <a:cs typeface="Times New Roman" panose="02020603050405020304" pitchFamily="18" charset="0"/>
              </a:rPr>
              <a:t> vận chuyển sang tế b</a:t>
            </a:r>
            <a:r>
              <a:rPr lang="vi-VN" altLang="x-none" sz="2200" dirty="0">
                <a:solidFill>
                  <a:srgbClr val="0070C0"/>
                </a:solidFill>
                <a:latin typeface="Times New Roman" panose="02020603050405020304" pitchFamily="18" charset="0"/>
                <a:ea typeface="Times New Roman" panose="02020603050405020304" pitchFamily="18" charset="0"/>
              </a:rPr>
              <a:t>à</a:t>
            </a:r>
            <a:r>
              <a:rPr lang="vi-VN" altLang="x-none" sz="2200" dirty="0">
                <a:solidFill>
                  <a:srgbClr val="0070C0"/>
                </a:solidFill>
                <a:latin typeface="Times New Roman" panose="02020603050405020304" pitchFamily="18" charset="0"/>
                <a:cs typeface="Times New Roman" panose="02020603050405020304" pitchFamily="18" charset="0"/>
              </a:rPr>
              <a:t>o bao bó mạch. Tại đây, malate chuyển hóa th</a:t>
            </a:r>
            <a:r>
              <a:rPr lang="vi-VN" altLang="x-none" sz="2200" dirty="0">
                <a:solidFill>
                  <a:srgbClr val="0070C0"/>
                </a:solidFill>
                <a:latin typeface="Times New Roman" panose="02020603050405020304" pitchFamily="18" charset="0"/>
                <a:ea typeface="Times New Roman" panose="02020603050405020304" pitchFamily="18" charset="0"/>
              </a:rPr>
              <a:t>à</a:t>
            </a:r>
            <a:r>
              <a:rPr lang="vi-VN" altLang="x-none" sz="2200" dirty="0">
                <a:solidFill>
                  <a:srgbClr val="0070C0"/>
                </a:solidFill>
                <a:latin typeface="Times New Roman" panose="02020603050405020304" pitchFamily="18" charset="0"/>
                <a:cs typeface="Times New Roman" panose="02020603050405020304" pitchFamily="18" charset="0"/>
              </a:rPr>
              <a:t>nh pyruvate đồng thời giải phóng CO</a:t>
            </a:r>
            <a:r>
              <a:rPr lang="vi-VN" altLang="x-none" sz="2200" baseline="-25000" dirty="0">
                <a:solidFill>
                  <a:srgbClr val="0070C0"/>
                </a:solidFill>
                <a:latin typeface="Times New Roman" panose="02020603050405020304" pitchFamily="18" charset="0"/>
                <a:cs typeface="Times New Roman" panose="02020603050405020304" pitchFamily="18" charset="0"/>
              </a:rPr>
              <a:t>2</a:t>
            </a:r>
            <a:r>
              <a:rPr lang="vi-VN" altLang="x-none" sz="2200" dirty="0">
                <a:solidFill>
                  <a:srgbClr val="0070C0"/>
                </a:solidFill>
                <a:latin typeface="Times New Roman" panose="02020603050405020304" pitchFamily="18" charset="0"/>
                <a:cs typeface="Times New Roman" panose="02020603050405020304" pitchFamily="18" charset="0"/>
              </a:rPr>
              <a:t>, CO</a:t>
            </a:r>
            <a:r>
              <a:rPr lang="vi-VN" altLang="x-none" sz="2200" baseline="-25000" dirty="0">
                <a:solidFill>
                  <a:srgbClr val="0070C0"/>
                </a:solidFill>
                <a:latin typeface="Times New Roman" panose="02020603050405020304" pitchFamily="18" charset="0"/>
                <a:cs typeface="Times New Roman" panose="02020603050405020304" pitchFamily="18" charset="0"/>
              </a:rPr>
              <a:t>2</a:t>
            </a:r>
            <a:r>
              <a:rPr lang="vi-VN" altLang="x-none" sz="2200" dirty="0">
                <a:solidFill>
                  <a:srgbClr val="0070C0"/>
                </a:solidFill>
                <a:latin typeface="Times New Roman" panose="02020603050405020304" pitchFamily="18" charset="0"/>
                <a:cs typeface="Times New Roman" panose="02020603050405020304" pitchFamily="18" charset="0"/>
              </a:rPr>
              <a:t> được cố định v</a:t>
            </a:r>
            <a:r>
              <a:rPr lang="vi-VN" altLang="x-none" sz="2200" dirty="0">
                <a:solidFill>
                  <a:srgbClr val="0070C0"/>
                </a:solidFill>
                <a:latin typeface="Times New Roman" panose="02020603050405020304" pitchFamily="18" charset="0"/>
                <a:ea typeface="Times New Roman" panose="02020603050405020304" pitchFamily="18" charset="0"/>
              </a:rPr>
              <a:t>à</a:t>
            </a:r>
            <a:r>
              <a:rPr lang="vi-VN" altLang="x-none" sz="2200" dirty="0">
                <a:solidFill>
                  <a:srgbClr val="0070C0"/>
                </a:solidFill>
                <a:latin typeface="Times New Roman" panose="02020603050405020304" pitchFamily="18" charset="0"/>
                <a:cs typeface="Times New Roman" panose="02020603050405020304" pitchFamily="18" charset="0"/>
              </a:rPr>
              <a:t> chuyển hóa th</a:t>
            </a:r>
            <a:r>
              <a:rPr lang="vi-VN" altLang="x-none" sz="2200" dirty="0">
                <a:solidFill>
                  <a:srgbClr val="0070C0"/>
                </a:solidFill>
                <a:latin typeface="Times New Roman" panose="02020603050405020304" pitchFamily="18" charset="0"/>
                <a:ea typeface="Times New Roman" panose="02020603050405020304" pitchFamily="18" charset="0"/>
              </a:rPr>
              <a:t>à</a:t>
            </a:r>
            <a:r>
              <a:rPr lang="vi-VN" altLang="x-none" sz="2200" dirty="0">
                <a:solidFill>
                  <a:srgbClr val="0070C0"/>
                </a:solidFill>
                <a:latin typeface="Times New Roman" panose="02020603050405020304" pitchFamily="18" charset="0"/>
                <a:cs typeface="Times New Roman" panose="02020603050405020304" pitchFamily="18" charset="0"/>
              </a:rPr>
              <a:t>nh hợp chát hữu cơ theo chu trình Calvin.</a:t>
            </a:r>
            <a:endParaRPr sz="2200" dirty="0">
              <a:solidFill>
                <a:srgbClr val="0070C0"/>
              </a:solidFill>
              <a:latin typeface="Times New Roman" panose="02020603050405020304" pitchFamily="18" charset="0"/>
              <a:cs typeface="Times New Roman" panose="02020603050405020304" pitchFamily="18" charset="0"/>
            </a:endParaRPr>
          </a:p>
          <a:p>
            <a:pPr algn="just" defTabSz="914400">
              <a:lnSpc>
                <a:spcPct val="115000"/>
              </a:lnSpc>
              <a:spcAft>
                <a:spcPts val="1000"/>
              </a:spcAft>
              <a:buFont typeface="Symbol" panose="05050102010706020507" pitchFamily="18" charset="2"/>
              <a:buChar char=""/>
              <a:tabLst>
                <a:tab pos="88900" algn="l"/>
              </a:tabLst>
            </a:pPr>
            <a:r>
              <a:rPr lang="vi-VN" altLang="x-none" sz="2200" dirty="0">
                <a:solidFill>
                  <a:srgbClr val="0070C0"/>
                </a:solidFill>
                <a:latin typeface="Times New Roman" panose="02020603050405020304" pitchFamily="18" charset="0"/>
                <a:cs typeface="Times New Roman" panose="02020603050405020304" pitchFamily="18" charset="0"/>
              </a:rPr>
              <a:t>Thực vật CAM: bản chất hóa học của quá trình cố định CO</a:t>
            </a:r>
            <a:r>
              <a:rPr lang="vi-VN" altLang="x-none" sz="2200" baseline="-25000" dirty="0">
                <a:solidFill>
                  <a:srgbClr val="0070C0"/>
                </a:solidFill>
                <a:latin typeface="Times New Roman" panose="02020603050405020304" pitchFamily="18" charset="0"/>
                <a:cs typeface="Times New Roman" panose="02020603050405020304" pitchFamily="18" charset="0"/>
              </a:rPr>
              <a:t>2</a:t>
            </a:r>
            <a:r>
              <a:rPr lang="vi-VN" altLang="x-none" sz="2200" dirty="0">
                <a:solidFill>
                  <a:srgbClr val="0070C0"/>
                </a:solidFill>
                <a:latin typeface="Times New Roman" panose="02020603050405020304" pitchFamily="18" charset="0"/>
                <a:cs typeface="Times New Roman" panose="02020603050405020304" pitchFamily="18" charset="0"/>
              </a:rPr>
              <a:t> ở thực vật CAM v</a:t>
            </a:r>
            <a:r>
              <a:rPr lang="vi-VN" altLang="x-none" sz="2200" dirty="0">
                <a:solidFill>
                  <a:srgbClr val="0070C0"/>
                </a:solidFill>
                <a:latin typeface="Times New Roman" panose="02020603050405020304" pitchFamily="18" charset="0"/>
                <a:ea typeface="Times New Roman" panose="02020603050405020304" pitchFamily="18" charset="0"/>
              </a:rPr>
              <a:t>à</a:t>
            </a:r>
            <a:r>
              <a:rPr lang="vi-VN" altLang="x-none" sz="2200" dirty="0">
                <a:solidFill>
                  <a:srgbClr val="0070C0"/>
                </a:solidFill>
                <a:latin typeface="Times New Roman" panose="02020603050405020304" pitchFamily="18" charset="0"/>
                <a:cs typeface="Times New Roman" panose="02020603050405020304" pitchFamily="18" charset="0"/>
              </a:rPr>
              <a:t> thực vật C</a:t>
            </a:r>
            <a:r>
              <a:rPr lang="vi-VN" altLang="x-none" sz="2200" baseline="-25000" dirty="0">
                <a:solidFill>
                  <a:srgbClr val="0070C0"/>
                </a:solidFill>
                <a:latin typeface="Times New Roman" panose="02020603050405020304" pitchFamily="18" charset="0"/>
                <a:cs typeface="Times New Roman" panose="02020603050405020304" pitchFamily="18" charset="0"/>
              </a:rPr>
              <a:t>4</a:t>
            </a:r>
            <a:r>
              <a:rPr lang="vi-VN" altLang="x-none" sz="2200" dirty="0">
                <a:solidFill>
                  <a:srgbClr val="0070C0"/>
                </a:solidFill>
                <a:latin typeface="Times New Roman" panose="02020603050405020304" pitchFamily="18" charset="0"/>
                <a:cs typeface="Times New Roman" panose="02020603050405020304" pitchFamily="18" charset="0"/>
              </a:rPr>
              <a:t> l</a:t>
            </a:r>
            <a:r>
              <a:rPr lang="vi-VN" altLang="x-none" sz="2200" dirty="0">
                <a:solidFill>
                  <a:srgbClr val="0070C0"/>
                </a:solidFill>
                <a:latin typeface="Times New Roman" panose="02020603050405020304" pitchFamily="18" charset="0"/>
                <a:ea typeface="Times New Roman" panose="02020603050405020304" pitchFamily="18" charset="0"/>
              </a:rPr>
              <a:t>à</a:t>
            </a:r>
            <a:r>
              <a:rPr lang="vi-VN" altLang="x-none" sz="2200" dirty="0">
                <a:solidFill>
                  <a:srgbClr val="0070C0"/>
                </a:solidFill>
                <a:latin typeface="Times New Roman" panose="02020603050405020304" pitchFamily="18" charset="0"/>
                <a:cs typeface="Times New Roman" panose="02020603050405020304" pitchFamily="18" charset="0"/>
              </a:rPr>
              <a:t> giống nhau, tuy nhiên ở thực vật CAM cả 2 giai đoạn đều diễn ra trên một tế b</a:t>
            </a:r>
            <a:r>
              <a:rPr lang="vi-VN" altLang="x-none" sz="2200" dirty="0">
                <a:solidFill>
                  <a:srgbClr val="0070C0"/>
                </a:solidFill>
                <a:latin typeface="Times New Roman" panose="02020603050405020304" pitchFamily="18" charset="0"/>
                <a:ea typeface="Times New Roman" panose="02020603050405020304" pitchFamily="18" charset="0"/>
              </a:rPr>
              <a:t>à</a:t>
            </a:r>
            <a:r>
              <a:rPr lang="vi-VN" altLang="x-none" sz="2200" dirty="0">
                <a:solidFill>
                  <a:srgbClr val="0070C0"/>
                </a:solidFill>
                <a:latin typeface="Times New Roman" panose="02020603050405020304" pitchFamily="18" charset="0"/>
                <a:cs typeface="Times New Roman" panose="02020603050405020304" pitchFamily="18" charset="0"/>
              </a:rPr>
              <a:t>o nhưng ở hai thời điểm khác nhau.</a:t>
            </a:r>
            <a:endParaRPr sz="2200" dirty="0">
              <a:solidFill>
                <a:srgbClr val="0070C0"/>
              </a:solidFill>
              <a:latin typeface="Times New Roman" panose="02020603050405020304" pitchFamily="18" charset="0"/>
              <a:ea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left)">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left)">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8"/>
          <p:cNvSpPr txBox="1"/>
          <p:nvPr/>
        </p:nvSpPr>
        <p:spPr>
          <a:xfrm>
            <a:off x="84138" y="392113"/>
            <a:ext cx="8250237"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II. </a:t>
            </a:r>
            <a:r>
              <a:rPr lang="vi-VN" altLang="en-US" sz="2000" b="1" dirty="0">
                <a:solidFill>
                  <a:srgbClr val="FF0000"/>
                </a:solidFill>
                <a:latin typeface="Times New Roman" panose="02020603050405020304" pitchFamily="18" charset="0"/>
                <a:cs typeface="Times New Roman" panose="02020603050405020304" pitchFamily="18" charset="0"/>
              </a:rPr>
              <a:t>QÚA TRÌNH QUANG HỢP Ở THỰC VẬT</a:t>
            </a:r>
            <a:endParaRPr lang="en-US" altLang="en-US" b="1" i="1" dirty="0">
              <a:solidFill>
                <a:srgbClr val="FF0000"/>
              </a:solidFill>
              <a:latin typeface="Arial" panose="020B0604020202020204" pitchFamily="34" charset="0"/>
            </a:endParaRPr>
          </a:p>
        </p:txBody>
      </p:sp>
      <p:grpSp>
        <p:nvGrpSpPr>
          <p:cNvPr id="58371" name="Group 14"/>
          <p:cNvGrpSpPr/>
          <p:nvPr/>
        </p:nvGrpSpPr>
        <p:grpSpPr>
          <a:xfrm>
            <a:off x="0" y="-26987"/>
            <a:ext cx="12192000" cy="6888162"/>
            <a:chOff x="-9684" y="-27337"/>
            <a:chExt cx="9155305" cy="6888385"/>
          </a:xfrm>
        </p:grpSpPr>
        <p:sp>
          <p:nvSpPr>
            <p:cNvPr id="58417"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58419"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58420"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graphicFrame>
        <p:nvGraphicFramePr>
          <p:cNvPr id="58372" name="Table 58371"/>
          <p:cNvGraphicFramePr/>
          <p:nvPr/>
        </p:nvGraphicFramePr>
        <p:xfrm>
          <a:off x="93663" y="781050"/>
          <a:ext cx="11988800" cy="5986463"/>
        </p:xfrm>
        <a:graphic>
          <a:graphicData uri="http://schemas.openxmlformats.org/drawingml/2006/table">
            <a:tbl>
              <a:tblPr/>
              <a:tblGrid>
                <a:gridCol w="1601788"/>
                <a:gridCol w="5499100"/>
                <a:gridCol w="4887912"/>
              </a:tblGrid>
              <a:tr h="2905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b="1" dirty="0">
                          <a:solidFill>
                            <a:srgbClr val="002060"/>
                          </a:solidFill>
                          <a:latin typeface="Times New Roman" panose="02020603050405020304" pitchFamily="18" charset="0"/>
                          <a:cs typeface="Times New Roman" panose="02020603050405020304" pitchFamily="18" charset="0"/>
                        </a:rPr>
                        <a:t>Nội dung</a:t>
                      </a:r>
                      <a:endParaRPr lang="en-US" b="1" dirty="0">
                        <a:solidFill>
                          <a:srgbClr val="002060"/>
                        </a:solidFill>
                        <a:latin typeface="Times New Roman" panose="02020603050405020304" pitchFamily="18" charset="0"/>
                        <a:ea typeface="Arial" panose="020B0604020202020204" pitchFamily="34" charset="0"/>
                      </a:endParaRPr>
                    </a:p>
                  </a:txBody>
                  <a:tcPr marL="68575" marR="68575"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b="1" dirty="0">
                          <a:solidFill>
                            <a:srgbClr val="002060"/>
                          </a:solidFill>
                          <a:latin typeface="Times New Roman" panose="02020603050405020304" pitchFamily="18" charset="0"/>
                          <a:cs typeface="Times New Roman" panose="02020603050405020304" pitchFamily="18" charset="0"/>
                        </a:rPr>
                        <a:t>Pha sáng</a:t>
                      </a:r>
                      <a:endParaRPr lang="en-US" b="1" dirty="0">
                        <a:solidFill>
                          <a:srgbClr val="002060"/>
                        </a:solidFill>
                        <a:latin typeface="Times New Roman" panose="02020603050405020304" pitchFamily="18" charset="0"/>
                        <a:ea typeface="Arial" panose="020B0604020202020204" pitchFamily="34" charset="0"/>
                      </a:endParaRPr>
                    </a:p>
                  </a:txBody>
                  <a:tcPr marL="68575" marR="68575"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Aft>
                          <a:spcPts val="1000"/>
                        </a:spcAft>
                        <a:buNone/>
                        <a:tabLst>
                          <a:tab pos="179705" algn="l"/>
                        </a:tabLst>
                      </a:pPr>
                      <a:r>
                        <a:rPr lang="vi-VN" altLang="x-none" b="1" dirty="0">
                          <a:solidFill>
                            <a:srgbClr val="002060"/>
                          </a:solidFill>
                          <a:latin typeface="Times New Roman" panose="02020603050405020304" pitchFamily="18" charset="0"/>
                          <a:cs typeface="Times New Roman" panose="02020603050405020304" pitchFamily="18" charset="0"/>
                        </a:rPr>
                        <a:t>Pha tối</a:t>
                      </a:r>
                      <a:endParaRPr lang="en-US" b="1" dirty="0">
                        <a:solidFill>
                          <a:srgbClr val="002060"/>
                        </a:solidFill>
                        <a:latin typeface="Times New Roman" panose="02020603050405020304" pitchFamily="18" charset="0"/>
                        <a:ea typeface="Arial" panose="020B0604020202020204" pitchFamily="34" charset="0"/>
                      </a:endParaRPr>
                    </a:p>
                  </a:txBody>
                  <a:tcPr marL="68575" marR="68575"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r h="5889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15000"/>
                        </a:lnSpc>
                        <a:spcAft>
                          <a:spcPts val="1000"/>
                        </a:spcAft>
                        <a:buNone/>
                        <a:tabLst>
                          <a:tab pos="179705" algn="l"/>
                        </a:tabLst>
                      </a:pPr>
                      <a:r>
                        <a:rPr lang="vi-VN" altLang="x-none" b="1" dirty="0">
                          <a:solidFill>
                            <a:srgbClr val="002060"/>
                          </a:solidFill>
                          <a:latin typeface="Times New Roman" panose="02020603050405020304" pitchFamily="18" charset="0"/>
                          <a:cs typeface="Times New Roman" panose="02020603050405020304" pitchFamily="18" charset="0"/>
                        </a:rPr>
                        <a:t>Nơi thực hiện </a:t>
                      </a:r>
                      <a:endParaRPr lang="en-US" b="1" dirty="0">
                        <a:solidFill>
                          <a:srgbClr val="002060"/>
                        </a:solidFill>
                        <a:latin typeface="Times New Roman" panose="02020603050405020304" pitchFamily="18" charset="0"/>
                        <a:ea typeface="Arial" panose="020B0604020202020204" pitchFamily="34" charset="0"/>
                      </a:endParaRPr>
                    </a:p>
                  </a:txBody>
                  <a:tcPr marL="68575" marR="68575"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Aft>
                          <a:spcPts val="1000"/>
                        </a:spcAft>
                        <a:buNone/>
                        <a:tabLst>
                          <a:tab pos="179705" algn="l"/>
                        </a:tabLst>
                      </a:pPr>
                      <a:endParaRPr lang="en-US" dirty="0">
                        <a:solidFill>
                          <a:srgbClr val="002060"/>
                        </a:solidFill>
                        <a:latin typeface="Times New Roman" panose="02020603050405020304" pitchFamily="18" charset="0"/>
                        <a:ea typeface="Arial" panose="020B0604020202020204" pitchFamily="34" charset="0"/>
                      </a:endParaRPr>
                    </a:p>
                  </a:txBody>
                  <a:tcPr marL="68575" marR="68575"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Aft>
                          <a:spcPts val="1000"/>
                        </a:spcAft>
                        <a:buNone/>
                        <a:tabLst>
                          <a:tab pos="179705" algn="l"/>
                        </a:tabLst>
                      </a:pPr>
                      <a:endParaRPr lang="en-US" dirty="0">
                        <a:solidFill>
                          <a:srgbClr val="002060"/>
                        </a:solidFill>
                        <a:latin typeface="Times New Roman" panose="02020603050405020304" pitchFamily="18" charset="0"/>
                        <a:ea typeface="Arial" panose="020B0604020202020204" pitchFamily="34" charset="0"/>
                      </a:endParaRPr>
                    </a:p>
                  </a:txBody>
                  <a:tcPr marL="68575" marR="68575"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r h="6350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15000"/>
                        </a:lnSpc>
                        <a:spcAft>
                          <a:spcPts val="1000"/>
                        </a:spcAft>
                        <a:buNone/>
                        <a:tabLst>
                          <a:tab pos="179705" algn="l"/>
                        </a:tabLst>
                      </a:pPr>
                      <a:r>
                        <a:rPr lang="vi-VN" altLang="x-none" b="1" dirty="0">
                          <a:solidFill>
                            <a:srgbClr val="002060"/>
                          </a:solidFill>
                          <a:latin typeface="Times New Roman" panose="02020603050405020304" pitchFamily="18" charset="0"/>
                          <a:cs typeface="Times New Roman" panose="02020603050405020304" pitchFamily="18" charset="0"/>
                        </a:rPr>
                        <a:t>Nguyên liệu</a:t>
                      </a:r>
                      <a:endParaRPr lang="en-US" b="1" dirty="0">
                        <a:solidFill>
                          <a:srgbClr val="002060"/>
                        </a:solidFill>
                        <a:latin typeface="Times New Roman" panose="02020603050405020304" pitchFamily="18" charset="0"/>
                        <a:ea typeface="Arial" panose="020B0604020202020204" pitchFamily="34" charset="0"/>
                      </a:endParaRPr>
                    </a:p>
                  </a:txBody>
                  <a:tcPr marL="68575" marR="68575"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Aft>
                          <a:spcPts val="1000"/>
                        </a:spcAft>
                        <a:buNone/>
                        <a:tabLst>
                          <a:tab pos="179705" algn="l"/>
                        </a:tabLst>
                      </a:pPr>
                      <a:endParaRPr lang="en-US" sz="100" dirty="0">
                        <a:solidFill>
                          <a:srgbClr val="002060"/>
                        </a:solidFill>
                        <a:latin typeface="Times New Roman" panose="02020603050405020304" pitchFamily="18" charset="0"/>
                        <a:ea typeface="Times New Roman" panose="02020603050405020304" pitchFamily="18" charset="0"/>
                      </a:endParaRPr>
                    </a:p>
                  </a:txBody>
                  <a:tcPr marL="68575" marR="68575"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Aft>
                          <a:spcPts val="1000"/>
                        </a:spcAft>
                        <a:buNone/>
                        <a:tabLst>
                          <a:tab pos="179705" algn="l"/>
                        </a:tabLst>
                      </a:pPr>
                      <a:endParaRPr lang="en-US" dirty="0">
                        <a:solidFill>
                          <a:srgbClr val="002060"/>
                        </a:solidFill>
                        <a:latin typeface="Times New Roman" panose="02020603050405020304" pitchFamily="18" charset="0"/>
                        <a:ea typeface="Arial" panose="020B0604020202020204" pitchFamily="34" charset="0"/>
                      </a:endParaRPr>
                    </a:p>
                  </a:txBody>
                  <a:tcPr marL="68575" marR="68575"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r h="4349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15000"/>
                        </a:lnSpc>
                        <a:spcAft>
                          <a:spcPts val="1000"/>
                        </a:spcAft>
                        <a:buNone/>
                        <a:tabLst>
                          <a:tab pos="179705" algn="l"/>
                        </a:tabLst>
                      </a:pPr>
                      <a:r>
                        <a:rPr lang="vi-VN" altLang="x-none" b="1" dirty="0">
                          <a:solidFill>
                            <a:srgbClr val="002060"/>
                          </a:solidFill>
                          <a:latin typeface="Times New Roman" panose="02020603050405020304" pitchFamily="18" charset="0"/>
                          <a:cs typeface="Times New Roman" panose="02020603050405020304" pitchFamily="18" charset="0"/>
                        </a:rPr>
                        <a:t>Điều kiện</a:t>
                      </a:r>
                      <a:endParaRPr lang="en-US" b="1" dirty="0">
                        <a:solidFill>
                          <a:srgbClr val="002060"/>
                        </a:solidFill>
                        <a:latin typeface="Times New Roman" panose="02020603050405020304" pitchFamily="18" charset="0"/>
                        <a:ea typeface="Arial" panose="020B0604020202020204" pitchFamily="34" charset="0"/>
                      </a:endParaRPr>
                    </a:p>
                  </a:txBody>
                  <a:tcPr marL="68575" marR="68575"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Bef>
                          <a:spcPts val="1200"/>
                        </a:spcBef>
                        <a:spcAft>
                          <a:spcPts val="1000"/>
                        </a:spcAft>
                        <a:buNone/>
                        <a:tabLst>
                          <a:tab pos="179705" algn="l"/>
                        </a:tabLst>
                      </a:pPr>
                      <a:endParaRPr lang="en-US" dirty="0">
                        <a:solidFill>
                          <a:srgbClr val="002060"/>
                        </a:solidFill>
                        <a:latin typeface="Times New Roman" panose="02020603050405020304" pitchFamily="18" charset="0"/>
                        <a:ea typeface="Arial" panose="020B0604020202020204" pitchFamily="34" charset="0"/>
                      </a:endParaRPr>
                    </a:p>
                  </a:txBody>
                  <a:tcPr marL="68575" marR="68575"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Bef>
                          <a:spcPts val="1200"/>
                        </a:spcBef>
                        <a:spcAft>
                          <a:spcPts val="1000"/>
                        </a:spcAft>
                        <a:buNone/>
                        <a:tabLst>
                          <a:tab pos="179705" algn="l"/>
                        </a:tabLst>
                      </a:pPr>
                      <a:endParaRPr lang="en-US" dirty="0">
                        <a:solidFill>
                          <a:srgbClr val="002060"/>
                        </a:solidFill>
                        <a:latin typeface="Times New Roman" panose="02020603050405020304" pitchFamily="18" charset="0"/>
                        <a:ea typeface="Arial" panose="020B0604020202020204" pitchFamily="34" charset="0"/>
                      </a:endParaRPr>
                    </a:p>
                  </a:txBody>
                  <a:tcPr marL="68575" marR="68575"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r h="4365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15000"/>
                        </a:lnSpc>
                        <a:spcAft>
                          <a:spcPts val="1000"/>
                        </a:spcAft>
                        <a:buNone/>
                        <a:tabLst>
                          <a:tab pos="179705" algn="l"/>
                        </a:tabLst>
                      </a:pPr>
                      <a:r>
                        <a:rPr lang="vi-VN" altLang="x-none" b="1" dirty="0">
                          <a:solidFill>
                            <a:srgbClr val="002060"/>
                          </a:solidFill>
                          <a:latin typeface="Times New Roman" panose="02020603050405020304" pitchFamily="18" charset="0"/>
                          <a:cs typeface="Times New Roman" panose="02020603050405020304" pitchFamily="18" charset="0"/>
                        </a:rPr>
                        <a:t>Sản phẩm</a:t>
                      </a:r>
                      <a:endParaRPr lang="en-US" b="1" dirty="0">
                        <a:solidFill>
                          <a:srgbClr val="002060"/>
                        </a:solidFill>
                        <a:latin typeface="Times New Roman" panose="02020603050405020304" pitchFamily="18" charset="0"/>
                        <a:ea typeface="Arial" panose="020B0604020202020204" pitchFamily="34" charset="0"/>
                      </a:endParaRPr>
                    </a:p>
                  </a:txBody>
                  <a:tcPr marL="68575" marR="68575"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Bef>
                          <a:spcPts val="1200"/>
                        </a:spcBef>
                        <a:spcAft>
                          <a:spcPts val="1000"/>
                        </a:spcAft>
                        <a:buNone/>
                        <a:tabLst>
                          <a:tab pos="179705" algn="l"/>
                        </a:tabLst>
                      </a:pPr>
                      <a:endParaRPr lang="en-US" dirty="0">
                        <a:solidFill>
                          <a:srgbClr val="002060"/>
                        </a:solidFill>
                        <a:latin typeface="Times New Roman" panose="02020603050405020304" pitchFamily="18" charset="0"/>
                        <a:ea typeface="Arial" panose="020B0604020202020204" pitchFamily="34" charset="0"/>
                      </a:endParaRPr>
                    </a:p>
                  </a:txBody>
                  <a:tcPr marL="68575" marR="68575"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Bef>
                          <a:spcPts val="1200"/>
                        </a:spcBef>
                        <a:spcAft>
                          <a:spcPts val="1000"/>
                        </a:spcAft>
                        <a:buNone/>
                        <a:tabLst>
                          <a:tab pos="179705" algn="l"/>
                        </a:tabLst>
                      </a:pPr>
                      <a:endParaRPr lang="en-US" dirty="0">
                        <a:solidFill>
                          <a:srgbClr val="002060"/>
                        </a:solidFill>
                        <a:latin typeface="Times New Roman" panose="02020603050405020304" pitchFamily="18" charset="0"/>
                        <a:ea typeface="Arial" panose="020B0604020202020204" pitchFamily="34" charset="0"/>
                      </a:endParaRPr>
                    </a:p>
                  </a:txBody>
                  <a:tcPr marL="68575" marR="68575"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r h="36004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914400" eaLnBrk="1" hangingPunct="1">
                        <a:lnSpc>
                          <a:spcPct val="115000"/>
                        </a:lnSpc>
                        <a:spcAft>
                          <a:spcPts val="1000"/>
                        </a:spcAft>
                        <a:buNone/>
                        <a:tabLst>
                          <a:tab pos="179705" algn="l"/>
                        </a:tabLst>
                      </a:pPr>
                      <a:r>
                        <a:rPr lang="vi-VN" altLang="x-none" b="1" dirty="0">
                          <a:solidFill>
                            <a:srgbClr val="002060"/>
                          </a:solidFill>
                          <a:latin typeface="Times New Roman" panose="02020603050405020304" pitchFamily="18" charset="0"/>
                          <a:cs typeface="Times New Roman" panose="02020603050405020304" pitchFamily="18" charset="0"/>
                        </a:rPr>
                        <a:t>Diễn biến</a:t>
                      </a:r>
                      <a:endParaRPr lang="en-US" b="1" dirty="0">
                        <a:solidFill>
                          <a:srgbClr val="002060"/>
                        </a:solidFill>
                        <a:latin typeface="Times New Roman" panose="02020603050405020304" pitchFamily="18" charset="0"/>
                        <a:ea typeface="Arial" panose="020B0604020202020204" pitchFamily="34" charset="0"/>
                      </a:endParaRPr>
                    </a:p>
                  </a:txBody>
                  <a:tcPr marL="68575" marR="68575"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Aft>
                          <a:spcPts val="1000"/>
                        </a:spcAft>
                        <a:buNone/>
                        <a:tabLst>
                          <a:tab pos="179705" algn="l"/>
                        </a:tabLst>
                      </a:pPr>
                      <a:endParaRPr lang="en-US" dirty="0">
                        <a:solidFill>
                          <a:srgbClr val="002060"/>
                        </a:solidFill>
                        <a:latin typeface="Times New Roman" panose="02020603050405020304" pitchFamily="18" charset="0"/>
                        <a:ea typeface="Arial" panose="020B0604020202020204" pitchFamily="34" charset="0"/>
                      </a:endParaRPr>
                    </a:p>
                  </a:txBody>
                  <a:tcPr marL="68575" marR="68575"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Aft>
                          <a:spcPts val="1000"/>
                        </a:spcAft>
                        <a:buNone/>
                        <a:tabLst>
                          <a:tab pos="179705" algn="l"/>
                        </a:tabLst>
                      </a:pPr>
                      <a:endParaRPr lang="en-US" dirty="0">
                        <a:solidFill>
                          <a:srgbClr val="002060"/>
                        </a:solidFill>
                        <a:latin typeface="Times New Roman" panose="02020603050405020304" pitchFamily="18" charset="0"/>
                        <a:ea typeface="Arial" panose="020B0604020202020204" pitchFamily="34" charset="0"/>
                      </a:endParaRPr>
                    </a:p>
                  </a:txBody>
                  <a:tcPr marL="68575" marR="68575"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bl>
          </a:graphicData>
        </a:graphic>
      </p:graphicFrame>
      <p:graphicFrame>
        <p:nvGraphicFramePr>
          <p:cNvPr id="58402" name="Table 58401"/>
          <p:cNvGraphicFramePr/>
          <p:nvPr/>
        </p:nvGraphicFramePr>
        <p:xfrm>
          <a:off x="1828800" y="1073150"/>
          <a:ext cx="10056813" cy="619125"/>
        </p:xfrm>
        <a:graphic>
          <a:graphicData uri="http://schemas.openxmlformats.org/drawingml/2006/table">
            <a:tbl>
              <a:tblPr/>
              <a:tblGrid>
                <a:gridCol w="5324475"/>
                <a:gridCol w="4732338"/>
              </a:tblGrid>
              <a:tr h="6191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Aft>
                          <a:spcPts val="1000"/>
                        </a:spcAft>
                        <a:buNone/>
                        <a:tabLst>
                          <a:tab pos="179705" algn="l"/>
                        </a:tabLst>
                      </a:pPr>
                      <a:r>
                        <a:rPr lang="pt-BR" altLang="x-none" sz="2400" dirty="0">
                          <a:solidFill>
                            <a:srgbClr val="002060"/>
                          </a:solidFill>
                          <a:latin typeface="Times New Roman" panose="02020603050405020304" pitchFamily="18" charset="0"/>
                          <a:cs typeface="Times New Roman" panose="02020603050405020304" pitchFamily="18" charset="0"/>
                        </a:rPr>
                        <a:t>M</a:t>
                      </a:r>
                      <a:r>
                        <a:rPr lang="pt-BR" altLang="x-none" sz="2400" dirty="0">
                          <a:solidFill>
                            <a:srgbClr val="002060"/>
                          </a:solidFill>
                          <a:latin typeface="Times New Roman" panose="02020603050405020304" pitchFamily="18" charset="0"/>
                          <a:ea typeface="Times New Roman" panose="02020603050405020304" pitchFamily="18" charset="0"/>
                        </a:rPr>
                        <a:t>à</a:t>
                      </a:r>
                      <a:r>
                        <a:rPr lang="pt-BR" altLang="x-none" sz="2400" dirty="0">
                          <a:solidFill>
                            <a:srgbClr val="002060"/>
                          </a:solidFill>
                          <a:latin typeface="Times New Roman" panose="02020603050405020304" pitchFamily="18" charset="0"/>
                          <a:cs typeface="Times New Roman" panose="02020603050405020304" pitchFamily="18" charset="0"/>
                        </a:rPr>
                        <a:t>ng thylakoid (hạt Grana)</a:t>
                      </a:r>
                      <a:endParaRPr lang="en-US" sz="2400" dirty="0">
                        <a:solidFill>
                          <a:srgbClr val="002060"/>
                        </a:solidFill>
                        <a:latin typeface="Times New Roman" panose="02020603050405020304" pitchFamily="18" charset="0"/>
                        <a:ea typeface="Arial" panose="020B0604020202020204" pitchFamily="34" charset="0"/>
                      </a:endParaRPr>
                    </a:p>
                  </a:txBody>
                  <a:tcPr marL="68585" marR="68585" marT="0" marB="0">
                    <a:lnL>
                      <a:noFill/>
                    </a:lnL>
                    <a:lnR>
                      <a:noFill/>
                    </a:lnR>
                    <a:lnT>
                      <a:noFill/>
                    </a:lnT>
                    <a:lnB>
                      <a:noFill/>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Aft>
                          <a:spcPts val="1000"/>
                        </a:spcAft>
                        <a:buNone/>
                        <a:tabLst>
                          <a:tab pos="179705" algn="l"/>
                        </a:tabLst>
                      </a:pPr>
                      <a:r>
                        <a:rPr lang="pt-BR" altLang="x-none" sz="2400" dirty="0">
                          <a:solidFill>
                            <a:srgbClr val="002060"/>
                          </a:solidFill>
                          <a:latin typeface="Times New Roman" panose="02020603050405020304" pitchFamily="18" charset="0"/>
                          <a:cs typeface="Times New Roman" panose="02020603050405020304" pitchFamily="18" charset="0"/>
                        </a:rPr>
                        <a:t> Chất nền Stroma (lục lạp)</a:t>
                      </a:r>
                      <a:endParaRPr lang="en-US" sz="2400" dirty="0">
                        <a:solidFill>
                          <a:srgbClr val="002060"/>
                        </a:solidFill>
                        <a:latin typeface="Times New Roman" panose="02020603050405020304" pitchFamily="18" charset="0"/>
                        <a:ea typeface="Arial" panose="020B0604020202020204" pitchFamily="34" charset="0"/>
                      </a:endParaRPr>
                    </a:p>
                  </a:txBody>
                  <a:tcPr marL="68585" marR="68585" marT="0" marB="0">
                    <a:lnL>
                      <a:noFill/>
                    </a:lnL>
                    <a:lnR>
                      <a:noFill/>
                    </a:lnR>
                    <a:lnT>
                      <a:noFill/>
                    </a:lnT>
                    <a:lnB>
                      <a:noFill/>
                    </a:lnB>
                    <a:lnTlToBr>
                      <a:noFill/>
                    </a:lnTlToBr>
                    <a:lnBlToTr>
                      <a:noFill/>
                    </a:lnBlToTr>
                    <a:noFill/>
                  </a:tcPr>
                </a:tc>
              </a:tr>
            </a:tbl>
          </a:graphicData>
        </a:graphic>
      </p:graphicFrame>
      <p:graphicFrame>
        <p:nvGraphicFramePr>
          <p:cNvPr id="58405" name="Table 58404"/>
          <p:cNvGraphicFramePr/>
          <p:nvPr/>
        </p:nvGraphicFramePr>
        <p:xfrm>
          <a:off x="1701800" y="1652588"/>
          <a:ext cx="10423525" cy="790575"/>
        </p:xfrm>
        <a:graphic>
          <a:graphicData uri="http://schemas.openxmlformats.org/drawingml/2006/table">
            <a:tbl>
              <a:tblPr/>
              <a:tblGrid>
                <a:gridCol w="5518150"/>
                <a:gridCol w="4905375"/>
              </a:tblGrid>
              <a:tr h="7905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Aft>
                          <a:spcPts val="1000"/>
                        </a:spcAft>
                        <a:buNone/>
                        <a:tabLst>
                          <a:tab pos="179705" algn="l"/>
                        </a:tabLst>
                      </a:pPr>
                      <a:r>
                        <a:rPr lang="vi-VN" altLang="x-none" sz="2000" dirty="0">
                          <a:solidFill>
                            <a:srgbClr val="002060"/>
                          </a:solidFill>
                          <a:latin typeface="Times New Roman" panose="02020603050405020304" pitchFamily="18" charset="0"/>
                          <a:cs typeface="Times New Roman" panose="02020603050405020304" pitchFamily="18" charset="0"/>
                        </a:rPr>
                        <a:t>Năng lượng ánh sáng, H</a:t>
                      </a:r>
                      <a:r>
                        <a:rPr lang="vi-VN" altLang="x-none" sz="2000" baseline="-25000" dirty="0">
                          <a:solidFill>
                            <a:srgbClr val="002060"/>
                          </a:solidFill>
                          <a:latin typeface="Times New Roman" panose="02020603050405020304" pitchFamily="18" charset="0"/>
                          <a:cs typeface="Times New Roman" panose="02020603050405020304" pitchFamily="18" charset="0"/>
                        </a:rPr>
                        <a:t>2</a:t>
                      </a:r>
                      <a:r>
                        <a:rPr lang="vi-VN" altLang="x-none" sz="2000" dirty="0">
                          <a:solidFill>
                            <a:srgbClr val="002060"/>
                          </a:solidFill>
                          <a:latin typeface="Times New Roman" panose="02020603050405020304" pitchFamily="18" charset="0"/>
                          <a:cs typeface="Times New Roman" panose="02020603050405020304" pitchFamily="18" charset="0"/>
                        </a:rPr>
                        <a:t>O, NADP</a:t>
                      </a:r>
                      <a:r>
                        <a:rPr lang="vi-VN" altLang="x-none" sz="2000" baseline="30000" dirty="0">
                          <a:solidFill>
                            <a:srgbClr val="002060"/>
                          </a:solidFill>
                          <a:latin typeface="Times New Roman" panose="02020603050405020304" pitchFamily="18" charset="0"/>
                          <a:cs typeface="Times New Roman" panose="02020603050405020304" pitchFamily="18" charset="0"/>
                        </a:rPr>
                        <a:t>+</a:t>
                      </a:r>
                      <a:r>
                        <a:rPr lang="vi-VN" altLang="x-none" sz="2000" dirty="0">
                          <a:solidFill>
                            <a:srgbClr val="002060"/>
                          </a:solidFill>
                          <a:latin typeface="Times New Roman" panose="02020603050405020304" pitchFamily="18" charset="0"/>
                          <a:cs typeface="Times New Roman" panose="02020603050405020304" pitchFamily="18" charset="0"/>
                        </a:rPr>
                        <a:t>, ADP, phospho vô cơ</a:t>
                      </a:r>
                      <a:endParaRPr lang="en-US" sz="200" dirty="0">
                        <a:solidFill>
                          <a:srgbClr val="002060"/>
                        </a:solidFill>
                        <a:latin typeface="Times New Roman" panose="02020603050405020304" pitchFamily="18" charset="0"/>
                        <a:ea typeface="Times New Roman" panose="02020603050405020304" pitchFamily="18" charset="0"/>
                      </a:endParaRPr>
                    </a:p>
                  </a:txBody>
                  <a:tcPr marL="68590" marR="68590" marT="0" marB="0">
                    <a:lnL>
                      <a:noFill/>
                    </a:lnL>
                    <a:lnR>
                      <a:noFill/>
                    </a:lnR>
                    <a:lnT>
                      <a:noFill/>
                    </a:lnT>
                    <a:lnB>
                      <a:noFill/>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Aft>
                          <a:spcPts val="1000"/>
                        </a:spcAft>
                        <a:buNone/>
                        <a:tabLst>
                          <a:tab pos="179705" algn="l"/>
                        </a:tabLst>
                      </a:pPr>
                      <a:r>
                        <a:rPr sz="2000" dirty="0">
                          <a:solidFill>
                            <a:srgbClr val="002060"/>
                          </a:solidFill>
                          <a:latin typeface="Times New Roman" panose="02020603050405020304" pitchFamily="18" charset="0"/>
                          <a:cs typeface="Times New Roman" panose="02020603050405020304" pitchFamily="18" charset="0"/>
                        </a:rPr>
                        <a:t>CO</a:t>
                      </a:r>
                      <a:r>
                        <a:rPr sz="2000" baseline="-25000" dirty="0">
                          <a:solidFill>
                            <a:srgbClr val="002060"/>
                          </a:solidFill>
                          <a:latin typeface="Times New Roman" panose="02020603050405020304" pitchFamily="18" charset="0"/>
                          <a:cs typeface="Times New Roman" panose="02020603050405020304" pitchFamily="18" charset="0"/>
                        </a:rPr>
                        <a:t>2</a:t>
                      </a:r>
                      <a:r>
                        <a:rPr sz="2000" dirty="0">
                          <a:solidFill>
                            <a:srgbClr val="002060"/>
                          </a:solidFill>
                          <a:latin typeface="Times New Roman" panose="02020603050405020304" pitchFamily="18" charset="0"/>
                          <a:cs typeface="Times New Roman" panose="02020603050405020304" pitchFamily="18" charset="0"/>
                        </a:rPr>
                        <a:t>, NADPH, ATP</a:t>
                      </a:r>
                      <a:endParaRPr lang="en-US" sz="2000" dirty="0">
                        <a:solidFill>
                          <a:srgbClr val="002060"/>
                        </a:solidFill>
                        <a:latin typeface="Times New Roman" panose="02020603050405020304" pitchFamily="18" charset="0"/>
                        <a:ea typeface="Arial" panose="020B0604020202020204" pitchFamily="34" charset="0"/>
                      </a:endParaRPr>
                    </a:p>
                  </a:txBody>
                  <a:tcPr marL="68590" marR="68590" marT="0" marB="0">
                    <a:lnL>
                      <a:noFill/>
                    </a:lnL>
                    <a:lnR>
                      <a:noFill/>
                    </a:lnR>
                    <a:lnT>
                      <a:noFill/>
                    </a:lnT>
                    <a:lnB>
                      <a:noFill/>
                    </a:lnB>
                    <a:lnTlToBr>
                      <a:noFill/>
                    </a:lnTlToBr>
                    <a:lnBlToTr>
                      <a:noFill/>
                    </a:lnBlToTr>
                    <a:noFill/>
                  </a:tcPr>
                </a:tc>
              </a:tr>
            </a:tbl>
          </a:graphicData>
        </a:graphic>
      </p:graphicFrame>
      <p:graphicFrame>
        <p:nvGraphicFramePr>
          <p:cNvPr id="58408" name="Table 58407"/>
          <p:cNvGraphicFramePr/>
          <p:nvPr/>
        </p:nvGraphicFramePr>
        <p:xfrm>
          <a:off x="1641475" y="2717800"/>
          <a:ext cx="10101263" cy="355600"/>
        </p:xfrm>
        <a:graphic>
          <a:graphicData uri="http://schemas.openxmlformats.org/drawingml/2006/table">
            <a:tbl>
              <a:tblPr/>
              <a:tblGrid>
                <a:gridCol w="5346700"/>
                <a:gridCol w="4754563"/>
              </a:tblGrid>
              <a:tr h="355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Bef>
                          <a:spcPts val="1200"/>
                        </a:spcBef>
                        <a:spcAft>
                          <a:spcPts val="1000"/>
                        </a:spcAft>
                        <a:buNone/>
                        <a:tabLst>
                          <a:tab pos="179705" algn="l"/>
                        </a:tabLst>
                      </a:pPr>
                      <a:r>
                        <a:rPr lang="pt-BR" altLang="x-none" sz="2200" dirty="0">
                          <a:solidFill>
                            <a:srgbClr val="002060"/>
                          </a:solidFill>
                          <a:latin typeface="Times New Roman" panose="02020603050405020304" pitchFamily="18" charset="0"/>
                          <a:cs typeface="Times New Roman" panose="02020603050405020304" pitchFamily="18" charset="0"/>
                        </a:rPr>
                        <a:t>Cần ánh sáng</a:t>
                      </a:r>
                      <a:endParaRPr lang="en-US" sz="2200" dirty="0">
                        <a:solidFill>
                          <a:srgbClr val="002060"/>
                        </a:solidFill>
                        <a:latin typeface="Times New Roman" panose="02020603050405020304" pitchFamily="18" charset="0"/>
                        <a:ea typeface="Arial" panose="020B0604020202020204" pitchFamily="34" charset="0"/>
                      </a:endParaRPr>
                    </a:p>
                  </a:txBody>
                  <a:tcPr marL="68588" marR="68588" marT="0" marB="0">
                    <a:lnL>
                      <a:noFill/>
                    </a:lnL>
                    <a:lnR>
                      <a:noFill/>
                    </a:lnR>
                    <a:lnT>
                      <a:noFill/>
                    </a:lnT>
                    <a:lnB>
                      <a:noFill/>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Bef>
                          <a:spcPts val="1200"/>
                        </a:spcBef>
                        <a:spcAft>
                          <a:spcPts val="1000"/>
                        </a:spcAft>
                        <a:buNone/>
                        <a:tabLst>
                          <a:tab pos="179705" algn="l"/>
                        </a:tabLst>
                      </a:pPr>
                      <a:r>
                        <a:rPr lang="pt-BR" altLang="x-none" sz="2200" dirty="0">
                          <a:solidFill>
                            <a:srgbClr val="002060"/>
                          </a:solidFill>
                          <a:latin typeface="Times New Roman" panose="02020603050405020304" pitchFamily="18" charset="0"/>
                          <a:cs typeface="Times New Roman" panose="02020603050405020304" pitchFamily="18" charset="0"/>
                        </a:rPr>
                        <a:t>    Cần nhiệt độ thích hợp</a:t>
                      </a:r>
                      <a:endParaRPr lang="en-US" sz="2200" dirty="0">
                        <a:solidFill>
                          <a:srgbClr val="002060"/>
                        </a:solidFill>
                        <a:latin typeface="Times New Roman" panose="02020603050405020304" pitchFamily="18" charset="0"/>
                        <a:ea typeface="Arial" panose="020B0604020202020204" pitchFamily="34" charset="0"/>
                      </a:endParaRPr>
                    </a:p>
                  </a:txBody>
                  <a:tcPr marL="68588" marR="68588" marT="0" marB="0">
                    <a:lnL>
                      <a:noFill/>
                    </a:lnL>
                    <a:lnR>
                      <a:noFill/>
                    </a:lnR>
                    <a:lnT>
                      <a:noFill/>
                    </a:lnT>
                    <a:lnB>
                      <a:noFill/>
                    </a:lnB>
                    <a:lnTlToBr>
                      <a:noFill/>
                    </a:lnTlToBr>
                    <a:lnBlToTr>
                      <a:noFill/>
                    </a:lnBlToTr>
                    <a:noFill/>
                  </a:tcPr>
                </a:tc>
              </a:tr>
            </a:tbl>
          </a:graphicData>
        </a:graphic>
      </p:graphicFrame>
      <p:graphicFrame>
        <p:nvGraphicFramePr>
          <p:cNvPr id="58411" name="Table 58410"/>
          <p:cNvGraphicFramePr/>
          <p:nvPr/>
        </p:nvGraphicFramePr>
        <p:xfrm>
          <a:off x="1736725" y="2387600"/>
          <a:ext cx="10388600" cy="322263"/>
        </p:xfrm>
        <a:graphic>
          <a:graphicData uri="http://schemas.openxmlformats.org/drawingml/2006/table">
            <a:tbl>
              <a:tblPr/>
              <a:tblGrid>
                <a:gridCol w="5499100"/>
                <a:gridCol w="4889500"/>
              </a:tblGrid>
              <a:tr h="3222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Bef>
                          <a:spcPts val="1200"/>
                        </a:spcBef>
                        <a:spcAft>
                          <a:spcPts val="1000"/>
                        </a:spcAft>
                        <a:buNone/>
                        <a:tabLst>
                          <a:tab pos="179705" algn="l"/>
                        </a:tabLst>
                      </a:pPr>
                      <a:r>
                        <a:rPr dirty="0">
                          <a:solidFill>
                            <a:srgbClr val="002060"/>
                          </a:solidFill>
                          <a:latin typeface="Times New Roman" panose="02020603050405020304" pitchFamily="18" charset="0"/>
                          <a:cs typeface="Times New Roman" panose="02020603050405020304" pitchFamily="18" charset="0"/>
                        </a:rPr>
                        <a:t>NADPH, ATP, O</a:t>
                      </a:r>
                      <a:r>
                        <a:rPr baseline="-25000" dirty="0">
                          <a:solidFill>
                            <a:srgbClr val="002060"/>
                          </a:solidFill>
                          <a:latin typeface="Times New Roman" panose="02020603050405020304" pitchFamily="18" charset="0"/>
                          <a:cs typeface="Times New Roman" panose="02020603050405020304" pitchFamily="18" charset="0"/>
                        </a:rPr>
                        <a:t>2</a:t>
                      </a:r>
                      <a:endParaRPr lang="en-US" dirty="0">
                        <a:solidFill>
                          <a:srgbClr val="002060"/>
                        </a:solidFill>
                        <a:latin typeface="Times New Roman" panose="02020603050405020304" pitchFamily="18" charset="0"/>
                        <a:ea typeface="Arial" panose="020B0604020202020204" pitchFamily="34" charset="0"/>
                      </a:endParaRPr>
                    </a:p>
                  </a:txBody>
                  <a:tcPr marL="68589" marR="68589" marT="0" marB="0">
                    <a:lnL>
                      <a:noFill/>
                    </a:lnL>
                    <a:lnR>
                      <a:noFill/>
                    </a:lnR>
                    <a:lnT>
                      <a:noFill/>
                    </a:lnT>
                    <a:lnB>
                      <a:noFill/>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Bef>
                          <a:spcPts val="1200"/>
                        </a:spcBef>
                        <a:spcAft>
                          <a:spcPts val="1000"/>
                        </a:spcAft>
                        <a:buNone/>
                        <a:tabLst>
                          <a:tab pos="179705" algn="l"/>
                        </a:tabLst>
                      </a:pPr>
                      <a:r>
                        <a:rPr sz="2000" dirty="0">
                          <a:solidFill>
                            <a:srgbClr val="002060"/>
                          </a:solidFill>
                          <a:latin typeface="Times New Roman" panose="02020603050405020304" pitchFamily="18" charset="0"/>
                          <a:cs typeface="Times New Roman" panose="02020603050405020304" pitchFamily="18" charset="0"/>
                        </a:rPr>
                        <a:t>Các hợp chất hữu cơ</a:t>
                      </a:r>
                      <a:endParaRPr lang="en-US" sz="2000" dirty="0">
                        <a:solidFill>
                          <a:srgbClr val="002060"/>
                        </a:solidFill>
                        <a:latin typeface="Times New Roman" panose="02020603050405020304" pitchFamily="18" charset="0"/>
                        <a:ea typeface="Arial" panose="020B0604020202020204" pitchFamily="34" charset="0"/>
                      </a:endParaRPr>
                    </a:p>
                  </a:txBody>
                  <a:tcPr marL="68589" marR="68589" marT="0" marB="0">
                    <a:lnL>
                      <a:noFill/>
                    </a:lnL>
                    <a:lnR>
                      <a:noFill/>
                    </a:lnR>
                    <a:lnT>
                      <a:noFill/>
                    </a:lnT>
                    <a:lnB>
                      <a:noFill/>
                    </a:lnB>
                    <a:lnTlToBr>
                      <a:noFill/>
                    </a:lnTlToBr>
                    <a:lnBlToTr>
                      <a:noFill/>
                    </a:lnBlToTr>
                    <a:noFill/>
                  </a:tcPr>
                </a:tc>
              </a:tr>
            </a:tbl>
          </a:graphicData>
        </a:graphic>
      </p:graphicFrame>
      <p:sp>
        <p:nvSpPr>
          <p:cNvPr id="16" name="TextBox 15"/>
          <p:cNvSpPr txBox="1"/>
          <p:nvPr/>
        </p:nvSpPr>
        <p:spPr>
          <a:xfrm>
            <a:off x="1736725" y="3163888"/>
            <a:ext cx="5418138" cy="3376613"/>
          </a:xfrm>
          <a:prstGeom prst="rect">
            <a:avLst/>
          </a:prstGeom>
          <a:noFill/>
        </p:spPr>
        <p:txBody>
          <a:bodyPr>
            <a:spAutoFit/>
          </a:bodyPr>
          <a:lstStyle/>
          <a:p>
            <a:pPr algn="just" defTabSz="914400">
              <a:lnSpc>
                <a:spcPct val="115000"/>
              </a:lnSpc>
              <a:spcAft>
                <a:spcPts val="1000"/>
              </a:spcAft>
              <a:buNone/>
              <a:tabLst>
                <a:tab pos="179705" algn="l"/>
              </a:tabLst>
            </a:pPr>
            <a:r>
              <a:rPr lang="vi-VN" altLang="x-none" sz="2000" dirty="0">
                <a:solidFill>
                  <a:srgbClr val="002060"/>
                </a:solidFill>
                <a:latin typeface="Times New Roman" panose="02020603050405020304" pitchFamily="18" charset="0"/>
                <a:cs typeface="Times New Roman" panose="02020603050405020304" pitchFamily="18" charset="0"/>
              </a:rPr>
              <a:t>- Diệp lục hấp thụ ánh sáng v</a:t>
            </a:r>
            <a:r>
              <a:rPr lang="vi-VN" altLang="x-none" sz="2000" dirty="0">
                <a:solidFill>
                  <a:srgbClr val="002060"/>
                </a:solidFill>
                <a:latin typeface="Times New Roman" panose="02020603050405020304" pitchFamily="18" charset="0"/>
                <a:ea typeface="Times New Roman" panose="02020603050405020304" pitchFamily="18" charset="0"/>
              </a:rPr>
              <a:t>à</a:t>
            </a:r>
            <a:r>
              <a:rPr lang="vi-VN" altLang="x-none" sz="2000" dirty="0">
                <a:solidFill>
                  <a:srgbClr val="002060"/>
                </a:solidFill>
                <a:latin typeface="Times New Roman" panose="02020603050405020304" pitchFamily="18" charset="0"/>
                <a:cs typeface="Times New Roman" panose="02020603050405020304" pitchFamily="18" charset="0"/>
              </a:rPr>
              <a:t> chuyển th</a:t>
            </a:r>
            <a:r>
              <a:rPr lang="vi-VN" altLang="x-none" sz="2000" dirty="0">
                <a:solidFill>
                  <a:srgbClr val="002060"/>
                </a:solidFill>
                <a:latin typeface="Times New Roman" panose="02020603050405020304" pitchFamily="18" charset="0"/>
                <a:ea typeface="Times New Roman" panose="02020603050405020304" pitchFamily="18" charset="0"/>
              </a:rPr>
              <a:t>à</a:t>
            </a:r>
            <a:r>
              <a:rPr lang="vi-VN" altLang="x-none" sz="2000" dirty="0">
                <a:solidFill>
                  <a:srgbClr val="002060"/>
                </a:solidFill>
                <a:latin typeface="Times New Roman" panose="02020603050405020304" pitchFamily="18" charset="0"/>
                <a:cs typeface="Times New Roman" panose="02020603050405020304" pitchFamily="18" charset="0"/>
              </a:rPr>
              <a:t>nh trạng thái kích động electron l</a:t>
            </a:r>
            <a:r>
              <a:rPr lang="vi-VN" altLang="x-none" sz="2000" dirty="0">
                <a:solidFill>
                  <a:srgbClr val="002060"/>
                </a:solidFill>
                <a:latin typeface="Times New Roman" panose="02020603050405020304" pitchFamily="18" charset="0"/>
                <a:ea typeface="Times New Roman" panose="02020603050405020304" pitchFamily="18" charset="0"/>
              </a:rPr>
              <a:t>à</a:t>
            </a:r>
            <a:r>
              <a:rPr lang="vi-VN" altLang="x-none" sz="2000" dirty="0">
                <a:solidFill>
                  <a:srgbClr val="002060"/>
                </a:solidFill>
                <a:latin typeface="Times New Roman" panose="02020603050405020304" pitchFamily="18" charset="0"/>
                <a:cs typeface="Times New Roman" panose="02020603050405020304" pitchFamily="18" charset="0"/>
              </a:rPr>
              <a:t>m cho một số electron (e) của diệp lục bật ra khỏi quỹ đạo. Dưới tác dụng của ánh sáng nước phân li, giải phóng O</a:t>
            </a:r>
            <a:r>
              <a:rPr lang="vi-VN" altLang="x-none" sz="2000" baseline="-25000" dirty="0">
                <a:solidFill>
                  <a:srgbClr val="002060"/>
                </a:solidFill>
                <a:latin typeface="Times New Roman" panose="02020603050405020304" pitchFamily="18" charset="0"/>
                <a:cs typeface="Times New Roman" panose="02020603050405020304" pitchFamily="18" charset="0"/>
              </a:rPr>
              <a:t>2</a:t>
            </a:r>
            <a:r>
              <a:rPr lang="vi-VN" altLang="x-none" sz="2000" dirty="0">
                <a:solidFill>
                  <a:srgbClr val="002060"/>
                </a:solidFill>
                <a:latin typeface="Times New Roman" panose="02020603050405020304" pitchFamily="18" charset="0"/>
                <a:cs typeface="Times New Roman" panose="02020603050405020304" pitchFamily="18" charset="0"/>
              </a:rPr>
              <a:t>, electron v</a:t>
            </a:r>
            <a:r>
              <a:rPr lang="vi-VN" altLang="x-none" sz="2000" dirty="0">
                <a:solidFill>
                  <a:srgbClr val="002060"/>
                </a:solidFill>
                <a:latin typeface="Times New Roman" panose="02020603050405020304" pitchFamily="18" charset="0"/>
                <a:ea typeface="Times New Roman" panose="02020603050405020304" pitchFamily="18" charset="0"/>
              </a:rPr>
              <a:t>à</a:t>
            </a:r>
            <a:r>
              <a:rPr lang="vi-VN" altLang="x-none" sz="2000" dirty="0">
                <a:solidFill>
                  <a:srgbClr val="002060"/>
                </a:solidFill>
                <a:latin typeface="Times New Roman" panose="02020603050405020304" pitchFamily="18" charset="0"/>
                <a:cs typeface="Times New Roman" panose="02020603050405020304" pitchFamily="18" charset="0"/>
              </a:rPr>
              <a:t> H+ theo sơ đồ sau:</a:t>
            </a:r>
            <a:r>
              <a:rPr sz="2000" dirty="0">
                <a:solidFill>
                  <a:srgbClr val="002060"/>
                </a:solidFill>
                <a:latin typeface="Times New Roman" panose="02020603050405020304" pitchFamily="18" charset="0"/>
                <a:cs typeface="Times New Roman" panose="02020603050405020304" pitchFamily="18" charset="0"/>
              </a:rPr>
              <a:t>     </a:t>
            </a:r>
            <a:r>
              <a:rPr lang="vi-VN" altLang="x-none" sz="2000" dirty="0">
                <a:solidFill>
                  <a:srgbClr val="002060"/>
                </a:solidFill>
                <a:latin typeface="Times New Roman" panose="02020603050405020304" pitchFamily="18" charset="0"/>
                <a:cs typeface="Times New Roman" panose="02020603050405020304" pitchFamily="18" charset="0"/>
              </a:rPr>
              <a:t>2H</a:t>
            </a:r>
            <a:r>
              <a:rPr lang="vi-VN" altLang="x-none" sz="2000" baseline="-25000" dirty="0">
                <a:solidFill>
                  <a:srgbClr val="002060"/>
                </a:solidFill>
                <a:latin typeface="Times New Roman" panose="02020603050405020304" pitchFamily="18" charset="0"/>
                <a:cs typeface="Times New Roman" panose="02020603050405020304" pitchFamily="18" charset="0"/>
              </a:rPr>
              <a:t>2</a:t>
            </a:r>
            <a:r>
              <a:rPr lang="vi-VN" altLang="x-none" sz="2000" dirty="0">
                <a:solidFill>
                  <a:srgbClr val="002060"/>
                </a:solidFill>
                <a:latin typeface="Times New Roman" panose="02020603050405020304" pitchFamily="18" charset="0"/>
                <a:cs typeface="Times New Roman" panose="02020603050405020304" pitchFamily="18" charset="0"/>
              </a:rPr>
              <a:t>O →  4H</a:t>
            </a:r>
            <a:r>
              <a:rPr lang="vi-VN" altLang="x-none" sz="2000" baseline="30000" dirty="0">
                <a:solidFill>
                  <a:srgbClr val="002060"/>
                </a:solidFill>
                <a:latin typeface="Times New Roman" panose="02020603050405020304" pitchFamily="18" charset="0"/>
                <a:cs typeface="Times New Roman" panose="02020603050405020304" pitchFamily="18" charset="0"/>
              </a:rPr>
              <a:t>+</a:t>
            </a:r>
            <a:r>
              <a:rPr lang="vi-VN" altLang="x-none" sz="2000" dirty="0">
                <a:solidFill>
                  <a:srgbClr val="002060"/>
                </a:solidFill>
                <a:latin typeface="Times New Roman" panose="02020603050405020304" pitchFamily="18" charset="0"/>
                <a:cs typeface="Times New Roman" panose="02020603050405020304" pitchFamily="18" charset="0"/>
              </a:rPr>
              <a:t> + 4e</a:t>
            </a:r>
            <a:r>
              <a:rPr lang="vi-VN" altLang="x-none" sz="2000" baseline="30000" dirty="0">
                <a:solidFill>
                  <a:srgbClr val="002060"/>
                </a:solidFill>
                <a:latin typeface="Times New Roman" panose="02020603050405020304" pitchFamily="18" charset="0"/>
                <a:cs typeface="Times New Roman" panose="02020603050405020304" pitchFamily="18" charset="0"/>
              </a:rPr>
              <a:t>-</a:t>
            </a:r>
            <a:r>
              <a:rPr lang="vi-VN" altLang="x-none" sz="2000" dirty="0">
                <a:solidFill>
                  <a:srgbClr val="002060"/>
                </a:solidFill>
                <a:latin typeface="Times New Roman" panose="02020603050405020304" pitchFamily="18" charset="0"/>
                <a:cs typeface="Times New Roman" panose="02020603050405020304" pitchFamily="18" charset="0"/>
              </a:rPr>
              <a:t> + O</a:t>
            </a:r>
            <a:r>
              <a:rPr lang="vi-VN" altLang="x-none" sz="2000" baseline="-25000" dirty="0">
                <a:solidFill>
                  <a:srgbClr val="002060"/>
                </a:solidFill>
                <a:latin typeface="Times New Roman" panose="02020603050405020304" pitchFamily="18" charset="0"/>
                <a:cs typeface="Times New Roman" panose="02020603050405020304" pitchFamily="18" charset="0"/>
              </a:rPr>
              <a:t>2</a:t>
            </a:r>
            <a:endParaRPr sz="2000" dirty="0">
              <a:solidFill>
                <a:srgbClr val="002060"/>
              </a:solidFill>
              <a:latin typeface="Times New Roman" panose="02020603050405020304" pitchFamily="18" charset="0"/>
              <a:cs typeface="Times New Roman" panose="02020603050405020304" pitchFamily="18" charset="0"/>
            </a:endParaRPr>
          </a:p>
          <a:p>
            <a:pPr algn="just" defTabSz="914400">
              <a:lnSpc>
                <a:spcPct val="115000"/>
              </a:lnSpc>
              <a:spcAft>
                <a:spcPts val="1000"/>
              </a:spcAft>
              <a:buNone/>
              <a:tabLst>
                <a:tab pos="179705" algn="l"/>
              </a:tabLst>
            </a:pPr>
            <a:r>
              <a:rPr lang="vi-VN" altLang="x-none" sz="2000" dirty="0">
                <a:solidFill>
                  <a:srgbClr val="002060"/>
                </a:solidFill>
                <a:latin typeface="Times New Roman" panose="02020603050405020304" pitchFamily="18" charset="0"/>
                <a:cs typeface="Times New Roman" panose="02020603050405020304" pitchFamily="18" charset="0"/>
              </a:rPr>
              <a:t>- Electron sinh ra từ quá trình phân li nước được dùng để bù lại cho phân tử diệp lục a đã mất electron. H+ tham gia tổng hợp ATP v</a:t>
            </a:r>
            <a:r>
              <a:rPr lang="vi-VN" altLang="x-none" sz="2000" dirty="0">
                <a:solidFill>
                  <a:srgbClr val="002060"/>
                </a:solidFill>
                <a:latin typeface="Times New Roman" panose="02020603050405020304" pitchFamily="18" charset="0"/>
                <a:ea typeface="Times New Roman" panose="02020603050405020304" pitchFamily="18" charset="0"/>
              </a:rPr>
              <a:t>à</a:t>
            </a:r>
            <a:r>
              <a:rPr lang="vi-VN" altLang="x-none" sz="2000" dirty="0">
                <a:solidFill>
                  <a:srgbClr val="002060"/>
                </a:solidFill>
                <a:latin typeface="Times New Roman" panose="02020603050405020304" pitchFamily="18" charset="0"/>
                <a:cs typeface="Times New Roman" panose="02020603050405020304" pitchFamily="18" charset="0"/>
              </a:rPr>
              <a:t> khử NADP+ th</a:t>
            </a:r>
            <a:r>
              <a:rPr lang="vi-VN" altLang="x-none" sz="2000" dirty="0">
                <a:solidFill>
                  <a:srgbClr val="002060"/>
                </a:solidFill>
                <a:latin typeface="Times New Roman" panose="02020603050405020304" pitchFamily="18" charset="0"/>
                <a:ea typeface="Times New Roman" panose="02020603050405020304" pitchFamily="18" charset="0"/>
              </a:rPr>
              <a:t>à</a:t>
            </a:r>
            <a:r>
              <a:rPr lang="vi-VN" altLang="x-none" sz="2000" dirty="0">
                <a:solidFill>
                  <a:srgbClr val="002060"/>
                </a:solidFill>
                <a:latin typeface="Times New Roman" panose="02020603050405020304" pitchFamily="18" charset="0"/>
                <a:cs typeface="Times New Roman" panose="02020603050405020304" pitchFamily="18" charset="0"/>
              </a:rPr>
              <a:t>nh NADPH.</a:t>
            </a:r>
            <a:endParaRPr sz="2000" dirty="0">
              <a:solidFill>
                <a:srgbClr val="002060"/>
              </a:solidFill>
              <a:latin typeface="Times New Roman" panose="02020603050405020304" pitchFamily="18" charset="0"/>
              <a:ea typeface="Arial" panose="020B0604020202020204" pitchFamily="34" charset="0"/>
            </a:endParaRPr>
          </a:p>
        </p:txBody>
      </p:sp>
      <p:sp>
        <p:nvSpPr>
          <p:cNvPr id="19" name="TextBox 18"/>
          <p:cNvSpPr txBox="1"/>
          <p:nvPr/>
        </p:nvSpPr>
        <p:spPr>
          <a:xfrm>
            <a:off x="7154863" y="3241675"/>
            <a:ext cx="4889500" cy="3584575"/>
          </a:xfrm>
          <a:prstGeom prst="rect">
            <a:avLst/>
          </a:prstGeom>
          <a:noFill/>
        </p:spPr>
        <p:txBody>
          <a:bodyPr>
            <a:spAutoFit/>
          </a:bodyPr>
          <a:lstStyle/>
          <a:p>
            <a:pPr algn="just" defTabSz="914400">
              <a:lnSpc>
                <a:spcPct val="115000"/>
              </a:lnSpc>
              <a:spcAft>
                <a:spcPts val="1000"/>
              </a:spcAft>
              <a:buNone/>
              <a:tabLst>
                <a:tab pos="179705" algn="l"/>
              </a:tabLst>
            </a:pPr>
            <a:r>
              <a:rPr lang="vi-VN" altLang="x-none" sz="2400" dirty="0">
                <a:solidFill>
                  <a:srgbClr val="002060"/>
                </a:solidFill>
                <a:latin typeface="Times New Roman" panose="02020603050405020304" pitchFamily="18" charset="0"/>
                <a:cs typeface="Times New Roman" panose="02020603050405020304" pitchFamily="18" charset="0"/>
              </a:rPr>
              <a:t>- Sự cố định CO</a:t>
            </a:r>
            <a:r>
              <a:rPr lang="vi-VN" altLang="x-none" sz="2400" baseline="-25000" dirty="0">
                <a:solidFill>
                  <a:srgbClr val="002060"/>
                </a:solidFill>
                <a:latin typeface="Times New Roman" panose="02020603050405020304" pitchFamily="18" charset="0"/>
                <a:cs typeface="Times New Roman" panose="02020603050405020304" pitchFamily="18" charset="0"/>
              </a:rPr>
              <a:t>2</a:t>
            </a:r>
            <a:r>
              <a:rPr lang="vi-VN" altLang="x-none" sz="2400" dirty="0">
                <a:solidFill>
                  <a:srgbClr val="002060"/>
                </a:solidFill>
                <a:latin typeface="Times New Roman" panose="02020603050405020304" pitchFamily="18" charset="0"/>
                <a:cs typeface="Times New Roman" panose="02020603050405020304" pitchFamily="18" charset="0"/>
              </a:rPr>
              <a:t> tạo th</a:t>
            </a:r>
            <a:r>
              <a:rPr lang="vi-VN" altLang="x-none" sz="2400" dirty="0">
                <a:solidFill>
                  <a:srgbClr val="002060"/>
                </a:solidFill>
                <a:latin typeface="Times New Roman" panose="02020603050405020304" pitchFamily="18" charset="0"/>
                <a:ea typeface="Times New Roman" panose="02020603050405020304" pitchFamily="18" charset="0"/>
              </a:rPr>
              <a:t>à</a:t>
            </a:r>
            <a:r>
              <a:rPr lang="vi-VN" altLang="x-none" sz="2400" dirty="0">
                <a:solidFill>
                  <a:srgbClr val="002060"/>
                </a:solidFill>
                <a:latin typeface="Times New Roman" panose="02020603050405020304" pitchFamily="18" charset="0"/>
                <a:cs typeface="Times New Roman" panose="02020603050405020304" pitchFamily="18" charset="0"/>
              </a:rPr>
              <a:t>nh các hợp chất hữu cơ (glucose,...) diễn ra ở pha tối nhờ nguồn năng lượng ATP v</a:t>
            </a:r>
            <a:r>
              <a:rPr lang="vi-VN" altLang="x-none" sz="2400" dirty="0">
                <a:solidFill>
                  <a:srgbClr val="002060"/>
                </a:solidFill>
                <a:latin typeface="Times New Roman" panose="02020603050405020304" pitchFamily="18" charset="0"/>
                <a:ea typeface="Times New Roman" panose="02020603050405020304" pitchFamily="18" charset="0"/>
              </a:rPr>
              <a:t>à</a:t>
            </a:r>
            <a:r>
              <a:rPr lang="vi-VN" altLang="x-none" sz="2400" dirty="0">
                <a:solidFill>
                  <a:srgbClr val="002060"/>
                </a:solidFill>
                <a:latin typeface="Times New Roman" panose="02020603050405020304" pitchFamily="18" charset="0"/>
                <a:cs typeface="Times New Roman" panose="02020603050405020304" pitchFamily="18" charset="0"/>
              </a:rPr>
              <a:t> NADPH do pha sáng cung cấp.</a:t>
            </a:r>
            <a:endParaRPr sz="2400" dirty="0">
              <a:solidFill>
                <a:srgbClr val="002060"/>
              </a:solidFill>
              <a:latin typeface="Times New Roman" panose="02020603050405020304" pitchFamily="18" charset="0"/>
              <a:cs typeface="Times New Roman" panose="02020603050405020304" pitchFamily="18" charset="0"/>
            </a:endParaRPr>
          </a:p>
          <a:p>
            <a:pPr algn="just" defTabSz="914400">
              <a:lnSpc>
                <a:spcPct val="115000"/>
              </a:lnSpc>
              <a:spcAft>
                <a:spcPts val="1000"/>
              </a:spcAft>
              <a:buNone/>
              <a:tabLst>
                <a:tab pos="179705" algn="l"/>
              </a:tabLst>
            </a:pPr>
            <a:r>
              <a:rPr lang="vi-VN" altLang="x-none" sz="2400" dirty="0">
                <a:solidFill>
                  <a:srgbClr val="002060"/>
                </a:solidFill>
                <a:latin typeface="Times New Roman" panose="02020603050405020304" pitchFamily="18" charset="0"/>
                <a:cs typeface="Times New Roman" panose="02020603050405020304" pitchFamily="18" charset="0"/>
              </a:rPr>
              <a:t>- TV sống ở các điều kiện khí hậu khác nhau có con đường cố định CO2 khác nhau (chu trình C3, chu trình C4, chu trình CAM)</a:t>
            </a:r>
            <a:endParaRPr sz="2400" dirty="0">
              <a:solidFill>
                <a:srgbClr val="002060"/>
              </a:solidFill>
              <a:latin typeface="Times New Roman" panose="02020603050405020304" pitchFamily="18" charset="0"/>
              <a:ea typeface="Arial" panose="020B0604020202020204" pitchFamily="34" charset="0"/>
            </a:endParaRPr>
          </a:p>
        </p:txBody>
      </p:sp>
      <p:sp>
        <p:nvSpPr>
          <p:cNvPr id="58416" name="Text Box 8"/>
          <p:cNvSpPr txBox="1"/>
          <p:nvPr/>
        </p:nvSpPr>
        <p:spPr>
          <a:xfrm>
            <a:off x="2514600" y="-42862"/>
            <a:ext cx="7620000" cy="460375"/>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Trả lời câu hỏi nội dung II / KIẾN THỨC GHI NHỚ</a:t>
            </a:r>
            <a:endParaRPr lang="en-US" altLang="en-US" sz="2400" b="1" i="1" dirty="0">
              <a:solidFill>
                <a:srgbClr val="0070C0"/>
              </a:solidFill>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402"/>
                                        </p:tgtEl>
                                        <p:attrNameLst>
                                          <p:attrName>style.visibility</p:attrName>
                                        </p:attrNameLst>
                                      </p:cBhvr>
                                      <p:to>
                                        <p:strVal val="visible"/>
                                      </p:to>
                                    </p:set>
                                    <p:animEffect transition="in" filter="wipe(left)">
                                      <p:cBhvr>
                                        <p:cTn id="7" dur="500"/>
                                        <p:tgtEl>
                                          <p:spTgt spid="584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8405"/>
                                        </p:tgtEl>
                                        <p:attrNameLst>
                                          <p:attrName>style.visibility</p:attrName>
                                        </p:attrNameLst>
                                      </p:cBhvr>
                                      <p:to>
                                        <p:strVal val="visible"/>
                                      </p:to>
                                    </p:set>
                                    <p:animEffect transition="in" filter="wipe(left)">
                                      <p:cBhvr>
                                        <p:cTn id="12" dur="500"/>
                                        <p:tgtEl>
                                          <p:spTgt spid="5840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8408"/>
                                        </p:tgtEl>
                                        <p:attrNameLst>
                                          <p:attrName>style.visibility</p:attrName>
                                        </p:attrNameLst>
                                      </p:cBhvr>
                                      <p:to>
                                        <p:strVal val="visible"/>
                                      </p:to>
                                    </p:set>
                                    <p:animEffect transition="in" filter="wipe(left)">
                                      <p:cBhvr>
                                        <p:cTn id="17" dur="500"/>
                                        <p:tgtEl>
                                          <p:spTgt spid="5840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8411"/>
                                        </p:tgtEl>
                                        <p:attrNameLst>
                                          <p:attrName>style.visibility</p:attrName>
                                        </p:attrNameLst>
                                      </p:cBhvr>
                                      <p:to>
                                        <p:strVal val="visible"/>
                                      </p:to>
                                    </p:set>
                                    <p:animEffect transition="in" filter="wipe(left)">
                                      <p:cBhvr>
                                        <p:cTn id="22" dur="500"/>
                                        <p:tgtEl>
                                          <p:spTgt spid="584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left)">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xEl>
                                              <p:pRg st="1" end="1"/>
                                            </p:txEl>
                                          </p:spTgt>
                                        </p:tgtEl>
                                        <p:attrNameLst>
                                          <p:attrName>style.visibility</p:attrName>
                                        </p:attrNameLst>
                                      </p:cBhvr>
                                      <p:to>
                                        <p:strVal val="visible"/>
                                      </p:to>
                                    </p:set>
                                    <p:animEffect transition="in" filter="wipe(left)">
                                      <p:cBhvr>
                                        <p:cTn id="32" dur="500"/>
                                        <p:tgtEl>
                                          <p:spTgt spid="1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left)">
                                      <p:cBhvr>
                                        <p:cTn id="37" dur="5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9">
                                            <p:txEl>
                                              <p:pRg st="1" end="1"/>
                                            </p:txEl>
                                          </p:spTgt>
                                        </p:tgtEl>
                                        <p:attrNameLst>
                                          <p:attrName>style.visibility</p:attrName>
                                        </p:attrNameLst>
                                      </p:cBhvr>
                                      <p:to>
                                        <p:strVal val="visible"/>
                                      </p:to>
                                    </p:set>
                                    <p:animEffect transition="in" filter="wipe(left)">
                                      <p:cBhvr>
                                        <p:cTn id="4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8"/>
          <p:cNvSpPr txBox="1">
            <a:spLocks noChangeArrowheads="1"/>
          </p:cNvSpPr>
          <p:nvPr/>
        </p:nvSpPr>
        <p:spPr bwMode="auto">
          <a:xfrm>
            <a:off x="476250" y="3395663"/>
            <a:ext cx="10936288" cy="1200150"/>
          </a:xfrm>
          <a:prstGeom prst="rect">
            <a:avLst/>
          </a:prstGeom>
          <a:solidFill>
            <a:schemeClr val="accent6">
              <a:lumMod val="20000"/>
              <a:lumOff val="80000"/>
            </a:schemeClr>
          </a:solidFill>
          <a:ln>
            <a:noFill/>
          </a:ln>
          <a:effectLst/>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50000"/>
              </a:spcBef>
              <a:buFontTx/>
              <a:buNone/>
            </a:pPr>
            <a:r>
              <a:rPr lang="en-US" altLang="en-US" sz="2400" b="1" dirty="0">
                <a:solidFill>
                  <a:srgbClr val="0070C0"/>
                </a:solidFill>
                <a:latin typeface="Arial" panose="020B0604020202020204" pitchFamily="34" charset="0"/>
                <a:sym typeface="Webdings" panose="05030102010509060703" pitchFamily="18" charset="2"/>
              </a:rPr>
              <a:t></a:t>
            </a:r>
            <a:r>
              <a:rPr lang="en-US" altLang="en-US" sz="2400" b="1" dirty="0">
                <a:solidFill>
                  <a:srgbClr val="0070C0"/>
                </a:solidFill>
                <a:latin typeface="Arial" panose="020B0604020202020204" pitchFamily="34" charset="0"/>
                <a:sym typeface="Wingdings" panose="05000000000000000000" pitchFamily="2" charset="2"/>
              </a:rPr>
              <a:t> </a:t>
            </a:r>
            <a:r>
              <a:rPr lang="vi-VN" altLang="x-none" sz="2400" b="1" dirty="0">
                <a:solidFill>
                  <a:srgbClr val="0070C0"/>
                </a:solidFill>
                <a:latin typeface="Arial" panose="020B0604020202020204" pitchFamily="34" charset="0"/>
              </a:rPr>
              <a:t>1. Quang hợp ở thực vật có vai trò gì đối với thực vật và với các  sinh vật khác trên Trái Đất? Có phải quá trình quang hợp ở các cây trong hình 4.1 đã diễn ra theo cơ chế giống nhau?</a:t>
            </a:r>
            <a:endParaRPr sz="2400" b="1" dirty="0">
              <a:solidFill>
                <a:srgbClr val="0070C0"/>
              </a:solidFill>
              <a:latin typeface="Arial" panose="020B0604020202020204" pitchFamily="34" charset="0"/>
            </a:endParaRPr>
          </a:p>
        </p:txBody>
      </p:sp>
      <p:grpSp>
        <p:nvGrpSpPr>
          <p:cNvPr id="27651" name="Group 14"/>
          <p:cNvGrpSpPr/>
          <p:nvPr/>
        </p:nvGrpSpPr>
        <p:grpSpPr>
          <a:xfrm>
            <a:off x="0" y="-30162"/>
            <a:ext cx="12344400" cy="6888162"/>
            <a:chOff x="-9684" y="-27337"/>
            <a:chExt cx="9155305" cy="6888385"/>
          </a:xfrm>
        </p:grpSpPr>
        <p:sp>
          <p:nvSpPr>
            <p:cNvPr id="27655"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265" y="-27337"/>
              <a:ext cx="9145886"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27657"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27658"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3" name="TextBox 2"/>
          <p:cNvSpPr txBox="1"/>
          <p:nvPr/>
        </p:nvSpPr>
        <p:spPr>
          <a:xfrm>
            <a:off x="4675188" y="5045075"/>
            <a:ext cx="6791325" cy="1539875"/>
          </a:xfrm>
          <a:prstGeom prst="rect">
            <a:avLst/>
          </a:prstGeom>
          <a:solidFill>
            <a:srgbClr val="CCFF66"/>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C</a:t>
            </a:r>
            <a:r>
              <a:rPr lang="vi-VN" altLang="en-US" b="1" dirty="0">
                <a:solidFill>
                  <a:srgbClr val="FF0000"/>
                </a:solidFill>
                <a:latin typeface="Times New Roman" panose="02020603050405020304" pitchFamily="18" charset="0"/>
                <a:cs typeface="Times New Roman" panose="02020603050405020304" pitchFamily="18" charset="0"/>
              </a:rPr>
              <a:t>huyển giao nhiệm vụ:</a:t>
            </a:r>
            <a:endParaRPr lang="en-US" altLang="en-US" b="1" dirty="0">
              <a:solidFill>
                <a:srgbClr val="FF0000"/>
              </a:solidFill>
              <a:latin typeface="Times New Roman" panose="02020603050405020304" pitchFamily="18" charset="0"/>
              <a:cs typeface="Times New Roman" panose="02020603050405020304" pitchFamily="18" charset="0"/>
            </a:endParaRPr>
          </a:p>
          <a:p>
            <a:pPr marL="0" lvl="0" indent="0" algn="just">
              <a:lnSpc>
                <a:spcPct val="115000"/>
              </a:lnSpc>
              <a:spcBef>
                <a:spcPct val="0"/>
              </a:spcBef>
              <a:buFontTx/>
              <a:buNone/>
            </a:pPr>
            <a:r>
              <a:rPr lang="en-US" altLang="en-US" b="1" dirty="0">
                <a:solidFill>
                  <a:srgbClr val="00B050"/>
                </a:solidFill>
                <a:latin typeface="Times New Roman" panose="02020603050405020304" pitchFamily="18" charset="0"/>
                <a:cs typeface="Times New Roman" panose="02020603050405020304" pitchFamily="18" charset="0"/>
              </a:rPr>
              <a:t>Nhóm 1, 2: Học sinh đọc thông tin v</a:t>
            </a:r>
            <a:r>
              <a:rPr lang="en-US" altLang="en-US" b="1" dirty="0">
                <a:solidFill>
                  <a:srgbClr val="00B050"/>
                </a:solidFill>
                <a:latin typeface="Times New Roman" panose="02020603050405020304" pitchFamily="18" charset="0"/>
                <a:ea typeface="Times New Roman" panose="02020603050405020304" pitchFamily="18" charset="0"/>
              </a:rPr>
              <a:t>à</a:t>
            </a:r>
            <a:r>
              <a:rPr lang="en-US" altLang="en-US" b="1" dirty="0">
                <a:solidFill>
                  <a:srgbClr val="00B050"/>
                </a:solidFill>
                <a:latin typeface="Times New Roman" panose="02020603050405020304" pitchFamily="18" charset="0"/>
                <a:cs typeface="Times New Roman" panose="02020603050405020304" pitchFamily="18" charset="0"/>
              </a:rPr>
              <a:t> hình sgk để ho</a:t>
            </a:r>
            <a:r>
              <a:rPr lang="en-US" altLang="en-US" b="1" dirty="0">
                <a:solidFill>
                  <a:srgbClr val="00B050"/>
                </a:solidFill>
                <a:latin typeface="Times New Roman" panose="02020603050405020304" pitchFamily="18" charset="0"/>
                <a:ea typeface="Times New Roman" panose="02020603050405020304" pitchFamily="18" charset="0"/>
              </a:rPr>
              <a:t>à</a:t>
            </a:r>
            <a:r>
              <a:rPr lang="en-US" altLang="en-US" b="1" dirty="0">
                <a:solidFill>
                  <a:srgbClr val="00B050"/>
                </a:solidFill>
                <a:latin typeface="Times New Roman" panose="02020603050405020304" pitchFamily="18" charset="0"/>
                <a:cs typeface="Times New Roman" panose="02020603050405020304" pitchFamily="18" charset="0"/>
              </a:rPr>
              <a:t>n th</a:t>
            </a:r>
            <a:r>
              <a:rPr lang="en-US" altLang="en-US" b="1" dirty="0">
                <a:solidFill>
                  <a:srgbClr val="00B050"/>
                </a:solidFill>
                <a:latin typeface="Times New Roman" panose="02020603050405020304" pitchFamily="18" charset="0"/>
                <a:ea typeface="Times New Roman" panose="02020603050405020304" pitchFamily="18" charset="0"/>
              </a:rPr>
              <a:t>à</a:t>
            </a:r>
            <a:r>
              <a:rPr lang="en-US" altLang="en-US" b="1" dirty="0">
                <a:solidFill>
                  <a:srgbClr val="00B050"/>
                </a:solidFill>
                <a:latin typeface="Times New Roman" panose="02020603050405020304" pitchFamily="18" charset="0"/>
                <a:cs typeface="Times New Roman" panose="02020603050405020304" pitchFamily="18" charset="0"/>
              </a:rPr>
              <a:t>nh câu hỏi 1</a:t>
            </a:r>
            <a:endParaRPr lang="en-US" altLang="en-US" b="1" dirty="0">
              <a:solidFill>
                <a:srgbClr val="00B050"/>
              </a:solidFill>
              <a:latin typeface="Times New Roman" panose="02020603050405020304" pitchFamily="18" charset="0"/>
              <a:ea typeface="Times New Roman" panose="02020603050405020304" pitchFamily="18" charset="0"/>
            </a:endParaRPr>
          </a:p>
        </p:txBody>
      </p:sp>
      <p:pic>
        <p:nvPicPr>
          <p:cNvPr id="27653" name="Picture 3"/>
          <p:cNvPicPr>
            <a:picLocks noChangeAspect="1"/>
          </p:cNvPicPr>
          <p:nvPr/>
        </p:nvPicPr>
        <p:blipFill>
          <a:blip r:embed="rId3"/>
          <a:stretch>
            <a:fillRect/>
          </a:stretch>
        </p:blipFill>
        <p:spPr>
          <a:xfrm>
            <a:off x="476250" y="1042988"/>
            <a:ext cx="10936288" cy="2252662"/>
          </a:xfrm>
          <a:prstGeom prst="rect">
            <a:avLst/>
          </a:prstGeom>
          <a:noFill/>
          <a:ln w="9525">
            <a:noFill/>
          </a:ln>
        </p:spPr>
      </p:pic>
      <p:sp>
        <p:nvSpPr>
          <p:cNvPr id="6148" name="Text Box 8"/>
          <p:cNvSpPr txBox="1"/>
          <p:nvPr/>
        </p:nvSpPr>
        <p:spPr>
          <a:xfrm>
            <a:off x="609600" y="466725"/>
            <a:ext cx="3344863" cy="523875"/>
          </a:xfrm>
          <a:prstGeom prst="rect">
            <a:avLst/>
          </a:prstGeom>
          <a:solidFill>
            <a:srgbClr val="CCFF66"/>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vi-VN" altLang="en-US" b="1" dirty="0">
                <a:solidFill>
                  <a:srgbClr val="0070C0"/>
                </a:solidFill>
                <a:latin typeface="Times New Roman" panose="02020603050405020304" pitchFamily="18" charset="0"/>
                <a:cs typeface="Arial" panose="020B0604020202020204" pitchFamily="34" charset="0"/>
              </a:rPr>
              <a:t>“</a:t>
            </a:r>
            <a:r>
              <a:rPr lang="en-US" altLang="en-US" b="1" dirty="0">
                <a:solidFill>
                  <a:srgbClr val="0070C0"/>
                </a:solidFill>
                <a:latin typeface="Times New Roman" panose="02020603050405020304" pitchFamily="18" charset="0"/>
                <a:cs typeface="Arial" panose="020B0604020202020204" pitchFamily="34" charset="0"/>
              </a:rPr>
              <a:t>SUY NGẪM</a:t>
            </a:r>
            <a:r>
              <a:rPr lang="vi-VN" altLang="en-US" b="1" dirty="0">
                <a:solidFill>
                  <a:srgbClr val="0070C0"/>
                </a:solidFill>
                <a:latin typeface="Times New Roman" panose="02020603050405020304" pitchFamily="18" charset="0"/>
                <a:cs typeface="Arial" panose="020B0604020202020204" pitchFamily="34" charset="0"/>
              </a:rPr>
              <a:t>”</a:t>
            </a:r>
            <a:endParaRPr lang="en-US" altLang="en-US" sz="4000" b="1" i="1" dirty="0">
              <a:solidFill>
                <a:srgbClr val="0070C0"/>
              </a:solidFill>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wipe(up)">
                                      <p:cBhvr>
                                        <p:cTn id="7" dur="500"/>
                                        <p:tgtEl>
                                          <p:spTgt spid="276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ipe(left)">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8"/>
          <p:cNvSpPr txBox="1"/>
          <p:nvPr/>
        </p:nvSpPr>
        <p:spPr>
          <a:xfrm>
            <a:off x="71438" y="371475"/>
            <a:ext cx="8250237"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II. </a:t>
            </a:r>
            <a:r>
              <a:rPr lang="vi-VN" altLang="en-US" sz="2000" b="1" dirty="0">
                <a:solidFill>
                  <a:srgbClr val="FF0000"/>
                </a:solidFill>
                <a:latin typeface="Times New Roman" panose="02020603050405020304" pitchFamily="18" charset="0"/>
                <a:cs typeface="Times New Roman" panose="02020603050405020304" pitchFamily="18" charset="0"/>
              </a:rPr>
              <a:t>QÚA TRÌNH QUANG HỢP Ở THỰC VẬT</a:t>
            </a:r>
            <a:endParaRPr lang="en-US" altLang="en-US" b="1" i="1" dirty="0">
              <a:solidFill>
                <a:srgbClr val="FF0000"/>
              </a:solidFill>
              <a:latin typeface="Arial" panose="020B0604020202020204" pitchFamily="34" charset="0"/>
            </a:endParaRPr>
          </a:p>
        </p:txBody>
      </p:sp>
      <p:grpSp>
        <p:nvGrpSpPr>
          <p:cNvPr id="60419" name="Group 14"/>
          <p:cNvGrpSpPr/>
          <p:nvPr/>
        </p:nvGrpSpPr>
        <p:grpSpPr>
          <a:xfrm>
            <a:off x="0" y="-26987"/>
            <a:ext cx="12192000" cy="6888162"/>
            <a:chOff x="-9684" y="-27337"/>
            <a:chExt cx="9155305" cy="6888385"/>
          </a:xfrm>
        </p:grpSpPr>
        <p:sp>
          <p:nvSpPr>
            <p:cNvPr id="60496"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60498"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60499"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graphicFrame>
        <p:nvGraphicFramePr>
          <p:cNvPr id="60420" name="Table 60419"/>
          <p:cNvGraphicFramePr/>
          <p:nvPr/>
        </p:nvGraphicFramePr>
        <p:xfrm>
          <a:off x="80963" y="781050"/>
          <a:ext cx="12001500" cy="6076950"/>
        </p:xfrm>
        <a:graphic>
          <a:graphicData uri="http://schemas.openxmlformats.org/drawingml/2006/table">
            <a:tbl>
              <a:tblPr/>
              <a:tblGrid>
                <a:gridCol w="2493963"/>
                <a:gridCol w="3233737"/>
                <a:gridCol w="3152775"/>
                <a:gridCol w="3121025"/>
              </a:tblGrid>
              <a:tr h="3952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dirty="0">
                          <a:solidFill>
                            <a:srgbClr val="000000"/>
                          </a:solidFill>
                          <a:latin typeface="Times New Roman" panose="02020603050405020304" pitchFamily="18" charset="0"/>
                          <a:cs typeface="Times New Roman" panose="02020603050405020304" pitchFamily="18" charset="0"/>
                        </a:rPr>
                        <a:t>Nhóm thực vật</a:t>
                      </a: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FBE5D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dirty="0">
                          <a:solidFill>
                            <a:srgbClr val="000000"/>
                          </a:solidFill>
                          <a:latin typeface="Times New Roman" panose="02020603050405020304" pitchFamily="18" charset="0"/>
                          <a:cs typeface="Times New Roman" panose="02020603050405020304" pitchFamily="18" charset="0"/>
                        </a:rPr>
                        <a:t>C</a:t>
                      </a:r>
                      <a:r>
                        <a:rPr lang="vi-VN" altLang="x-none" baseline="-25000" dirty="0">
                          <a:solidFill>
                            <a:srgbClr val="000000"/>
                          </a:solidFill>
                          <a:latin typeface="Times New Roman" panose="02020603050405020304" pitchFamily="18" charset="0"/>
                          <a:cs typeface="Times New Roman" panose="02020603050405020304" pitchFamily="18" charset="0"/>
                        </a:rPr>
                        <a:t>3</a:t>
                      </a: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FBE5D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dirty="0">
                          <a:solidFill>
                            <a:srgbClr val="000000"/>
                          </a:solidFill>
                          <a:latin typeface="Times New Roman" panose="02020603050405020304" pitchFamily="18" charset="0"/>
                          <a:cs typeface="Times New Roman" panose="02020603050405020304" pitchFamily="18" charset="0"/>
                        </a:rPr>
                        <a:t>C</a:t>
                      </a:r>
                      <a:r>
                        <a:rPr lang="vi-VN" altLang="x-none" baseline="-25000" dirty="0">
                          <a:solidFill>
                            <a:srgbClr val="000000"/>
                          </a:solidFill>
                          <a:latin typeface="Times New Roman" panose="02020603050405020304" pitchFamily="18" charset="0"/>
                          <a:cs typeface="Times New Roman" panose="02020603050405020304" pitchFamily="18" charset="0"/>
                        </a:rPr>
                        <a:t>4</a:t>
                      </a: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FBE5D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dirty="0">
                          <a:solidFill>
                            <a:srgbClr val="000000"/>
                          </a:solidFill>
                          <a:latin typeface="Times New Roman" panose="02020603050405020304" pitchFamily="18" charset="0"/>
                          <a:cs typeface="Times New Roman" panose="02020603050405020304" pitchFamily="18" charset="0"/>
                        </a:rPr>
                        <a:t>CAM</a:t>
                      </a: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FBE5D6"/>
                    </a:solidFill>
                  </a:tcPr>
                </a:tc>
              </a:tr>
              <a:tr h="12001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dirty="0">
                          <a:solidFill>
                            <a:srgbClr val="000000"/>
                          </a:solidFill>
                          <a:latin typeface="Times New Roman" panose="02020603050405020304" pitchFamily="18" charset="0"/>
                          <a:cs typeface="Times New Roman" panose="02020603050405020304" pitchFamily="18" charset="0"/>
                        </a:rPr>
                        <a:t>Chất nhận CO2</a:t>
                      </a: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FBE5D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noFill/>
                  </a:tcPr>
                </a:tc>
              </a:tr>
              <a:tr h="6604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dirty="0">
                          <a:solidFill>
                            <a:srgbClr val="000000"/>
                          </a:solidFill>
                          <a:latin typeface="Times New Roman" panose="02020603050405020304" pitchFamily="18" charset="0"/>
                          <a:cs typeface="Times New Roman" panose="02020603050405020304" pitchFamily="18" charset="0"/>
                        </a:rPr>
                        <a:t>Sản phẩm đầu tiên</a:t>
                      </a: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FBE5D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noFill/>
                  </a:tcPr>
                </a:tc>
              </a:tr>
              <a:tr h="7350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dirty="0">
                          <a:solidFill>
                            <a:srgbClr val="000000"/>
                          </a:solidFill>
                          <a:latin typeface="Times New Roman" panose="02020603050405020304" pitchFamily="18" charset="0"/>
                          <a:cs typeface="Times New Roman" panose="02020603050405020304" pitchFamily="18" charset="0"/>
                        </a:rPr>
                        <a:t>Không gian thực hiện</a:t>
                      </a: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FBE5D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noFill/>
                  </a:tcPr>
                </a:tc>
              </a:tr>
              <a:tr h="6302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dirty="0">
                          <a:solidFill>
                            <a:srgbClr val="000000"/>
                          </a:solidFill>
                          <a:latin typeface="Times New Roman" panose="02020603050405020304" pitchFamily="18" charset="0"/>
                          <a:cs typeface="Times New Roman" panose="02020603050405020304" pitchFamily="18" charset="0"/>
                        </a:rPr>
                        <a:t>Chu trình quang hợp </a:t>
                      </a: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FBE5D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noFill/>
                  </a:tcPr>
                </a:tc>
              </a:tr>
              <a:tr h="6302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dirty="0">
                          <a:solidFill>
                            <a:srgbClr val="000000"/>
                          </a:solidFill>
                          <a:latin typeface="Times New Roman" panose="02020603050405020304" pitchFamily="18" charset="0"/>
                          <a:cs typeface="Times New Roman" panose="02020603050405020304" pitchFamily="18" charset="0"/>
                        </a:rPr>
                        <a:t>Thời gian thực hiện</a:t>
                      </a: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FBE5D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noFill/>
                  </a:tcPr>
                </a:tc>
              </a:tr>
              <a:tr h="6254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dirty="0">
                          <a:solidFill>
                            <a:srgbClr val="000000"/>
                          </a:solidFill>
                          <a:latin typeface="Times New Roman" panose="02020603050405020304" pitchFamily="18" charset="0"/>
                          <a:cs typeface="Times New Roman" panose="02020603050405020304" pitchFamily="18" charset="0"/>
                        </a:rPr>
                        <a:t>Năng suất SH</a:t>
                      </a: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FBE5D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noFill/>
                  </a:tcPr>
                </a:tc>
              </a:tr>
              <a:tr h="12001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dirty="0">
                          <a:solidFill>
                            <a:srgbClr val="000000"/>
                          </a:solidFill>
                          <a:latin typeface="Times New Roman" panose="02020603050405020304" pitchFamily="18" charset="0"/>
                          <a:cs typeface="Times New Roman" panose="02020603050405020304" pitchFamily="18" charset="0"/>
                        </a:rPr>
                        <a:t>Nhóm TV</a:t>
                      </a: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FBE5D6"/>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en-US" dirty="0">
                        <a:solidFill>
                          <a:srgbClr val="000000"/>
                        </a:solidFill>
                        <a:latin typeface="Times New Roman" panose="02020603050405020304" pitchFamily="18" charset="0"/>
                        <a:ea typeface="Arial" panose="020B0604020202020204" pitchFamily="34" charset="0"/>
                      </a:endParaRPr>
                    </a:p>
                  </a:txBody>
                  <a:tcPr marL="57225" marR="57225" marT="28607" marB="28607"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noFill/>
                  </a:tcPr>
                </a:tc>
              </a:tr>
            </a:tbl>
          </a:graphicData>
        </a:graphic>
      </p:graphicFrame>
      <p:graphicFrame>
        <p:nvGraphicFramePr>
          <p:cNvPr id="5" name="Table 4"/>
          <p:cNvGraphicFramePr>
            <a:graphicFrameLocks noGrp="1"/>
          </p:cNvGraphicFramePr>
          <p:nvPr/>
        </p:nvGraphicFramePr>
        <p:xfrm>
          <a:off x="2544763" y="1162050"/>
          <a:ext cx="9537701" cy="1200150"/>
        </p:xfrm>
        <a:graphic>
          <a:graphicData uri="http://schemas.openxmlformats.org/drawingml/2006/table">
            <a:tbl>
              <a:tblPr>
                <a:tableStyleId>{5C22544A-7EE6-4342-B048-85BDC9FD1C3A}</a:tableStyleId>
              </a:tblPr>
              <a:tblGrid>
                <a:gridCol w="3244299"/>
                <a:gridCol w="3161988"/>
                <a:gridCol w="3131414"/>
              </a:tblGrid>
              <a:tr h="1200150">
                <a:tc>
                  <a:txBody>
                    <a:bodyPr/>
                    <a:lstStyle/>
                    <a:p>
                      <a:pPr algn="ctr">
                        <a:lnSpc>
                          <a:spcPct val="100000"/>
                        </a:lnSpc>
                        <a:spcAft>
                          <a:spcPts val="0"/>
                        </a:spcAft>
                      </a:pPr>
                      <a:r>
                        <a:rPr lang="de-DE" sz="1800">
                          <a:effectLst/>
                          <a:latin typeface="Times New Roman" panose="02020603050405020304" pitchFamily="18" charset="0"/>
                          <a:cs typeface="Times New Roman" panose="02020603050405020304" pitchFamily="18" charset="0"/>
                        </a:rPr>
                        <a:t>RuBP </a:t>
                      </a:r>
                      <a:endParaRPr lang="en-US" sz="180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de-DE" sz="1800">
                          <a:effectLst/>
                          <a:latin typeface="Times New Roman" panose="02020603050405020304" pitchFamily="18" charset="0"/>
                          <a:cs typeface="Times New Roman" panose="02020603050405020304" pitchFamily="18" charset="0"/>
                        </a:rPr>
                        <a:t>ribulozo – 1,5 – điphotphat (Rib – 1,5 – điP)</a:t>
                      </a:r>
                      <a:endParaRPr lang="en-US" sz="1800">
                        <a:effectLst/>
                        <a:latin typeface="Times New Roman" panose="02020603050405020304" pitchFamily="18" charset="0"/>
                        <a:ea typeface="Arial" panose="020B0604020202020204" pitchFamily="34" charset="0"/>
                        <a:cs typeface="Times New Roman" panose="02020603050405020304" pitchFamily="18" charset="0"/>
                      </a:endParaRPr>
                    </a:p>
                  </a:txBody>
                  <a:tcPr marL="57225" marR="57225" marT="28608" marB="286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de-DE" sz="1800" spc="10">
                          <a:effectLst/>
                          <a:latin typeface="Times New Roman" panose="02020603050405020304" pitchFamily="18" charset="0"/>
                          <a:cs typeface="Times New Roman" panose="02020603050405020304" pitchFamily="18" charset="0"/>
                        </a:rPr>
                        <a:t>PEP</a:t>
                      </a:r>
                      <a:endParaRPr lang="en-US" sz="180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de-DE" sz="1800" spc="10">
                          <a:effectLst/>
                          <a:latin typeface="Times New Roman" panose="02020603050405020304" pitchFamily="18" charset="0"/>
                          <a:cs typeface="Times New Roman" panose="02020603050405020304" pitchFamily="18" charset="0"/>
                        </a:rPr>
                        <a:t>phosphoenl piruvic - PEP</a:t>
                      </a:r>
                      <a:endParaRPr lang="en-US" sz="1800">
                        <a:effectLst/>
                        <a:latin typeface="Times New Roman" panose="02020603050405020304" pitchFamily="18" charset="0"/>
                        <a:ea typeface="Arial" panose="020B0604020202020204" pitchFamily="34" charset="0"/>
                        <a:cs typeface="Times New Roman" panose="02020603050405020304" pitchFamily="18" charset="0"/>
                      </a:endParaRPr>
                    </a:p>
                  </a:txBody>
                  <a:tcPr marL="57225" marR="57225" marT="28608" marB="286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de-DE" sz="1800" spc="10">
                          <a:effectLst/>
                          <a:latin typeface="Times New Roman" panose="02020603050405020304" pitchFamily="18" charset="0"/>
                          <a:cs typeface="Times New Roman" panose="02020603050405020304" pitchFamily="18" charset="0"/>
                        </a:rPr>
                        <a:t>PEP </a:t>
                      </a:r>
                      <a:endParaRPr lang="en-US" sz="180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de-DE" sz="1800" spc="10">
                          <a:effectLst/>
                          <a:latin typeface="Times New Roman" panose="02020603050405020304" pitchFamily="18" charset="0"/>
                          <a:cs typeface="Times New Roman" panose="02020603050405020304" pitchFamily="18" charset="0"/>
                        </a:rPr>
                        <a:t>phosphoenl piruvic - PEP</a:t>
                      </a:r>
                      <a:endParaRPr lang="en-US" sz="1800">
                        <a:effectLst/>
                        <a:latin typeface="Times New Roman" panose="02020603050405020304" pitchFamily="18" charset="0"/>
                        <a:ea typeface="Arial" panose="020B0604020202020204" pitchFamily="34" charset="0"/>
                        <a:cs typeface="Times New Roman" panose="02020603050405020304" pitchFamily="18" charset="0"/>
                      </a:endParaRPr>
                    </a:p>
                  </a:txBody>
                  <a:tcPr marL="57225" marR="57225" marT="28608" marB="286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 name="Table 5"/>
          <p:cNvGraphicFramePr>
            <a:graphicFrameLocks noGrp="1"/>
          </p:cNvGraphicFramePr>
          <p:nvPr/>
        </p:nvGraphicFramePr>
        <p:xfrm>
          <a:off x="2667000" y="2376488"/>
          <a:ext cx="9296401" cy="660400"/>
        </p:xfrm>
        <a:graphic>
          <a:graphicData uri="http://schemas.openxmlformats.org/drawingml/2006/table">
            <a:tbl>
              <a:tblPr>
                <a:tableStyleId>{5C22544A-7EE6-4342-B048-85BDC9FD1C3A}</a:tableStyleId>
              </a:tblPr>
              <a:tblGrid>
                <a:gridCol w="3162219"/>
                <a:gridCol w="3081991"/>
                <a:gridCol w="3052191"/>
              </a:tblGrid>
              <a:tr h="660400">
                <a:tc>
                  <a:txBody>
                    <a:bodyPr/>
                    <a:lstStyle/>
                    <a:p>
                      <a:pPr algn="ctr">
                        <a:lnSpc>
                          <a:spcPct val="100000"/>
                        </a:lnSpc>
                        <a:spcAft>
                          <a:spcPts val="0"/>
                        </a:spcAft>
                      </a:pPr>
                      <a:r>
                        <a:rPr lang="de-DE" sz="1800">
                          <a:effectLst/>
                          <a:latin typeface="Times New Roman" panose="02020603050405020304" pitchFamily="18" charset="0"/>
                          <a:cs typeface="Times New Roman" panose="02020603050405020304" pitchFamily="18" charset="0"/>
                        </a:rPr>
                        <a:t>PGA (3C) </a:t>
                      </a:r>
                      <a:endParaRPr lang="en-US" sz="180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de-DE" sz="1800">
                          <a:effectLst/>
                          <a:latin typeface="Times New Roman" panose="02020603050405020304" pitchFamily="18" charset="0"/>
                          <a:cs typeface="Times New Roman" panose="02020603050405020304" pitchFamily="18" charset="0"/>
                        </a:rPr>
                        <a:t>photphoglixeric acid</a:t>
                      </a:r>
                      <a:endParaRPr lang="en-US" sz="1800">
                        <a:effectLst/>
                        <a:latin typeface="Times New Roman" panose="02020603050405020304" pitchFamily="18" charset="0"/>
                        <a:ea typeface="Arial" panose="020B0604020202020204" pitchFamily="34" charset="0"/>
                        <a:cs typeface="Times New Roman" panose="02020603050405020304" pitchFamily="18" charset="0"/>
                      </a:endParaRPr>
                    </a:p>
                  </a:txBody>
                  <a:tcPr marL="57223" marR="57223" marT="28611" marB="286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de-DE" sz="1800" spc="10">
                          <a:effectLst/>
                          <a:latin typeface="Times New Roman" panose="02020603050405020304" pitchFamily="18" charset="0"/>
                          <a:cs typeface="Times New Roman" panose="02020603050405020304" pitchFamily="18" charset="0"/>
                        </a:rPr>
                        <a:t>OAA (4C) </a:t>
                      </a:r>
                      <a:endParaRPr lang="en-US" sz="180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de-DE" sz="1800" spc="10">
                          <a:effectLst/>
                          <a:latin typeface="Times New Roman" panose="02020603050405020304" pitchFamily="18" charset="0"/>
                          <a:cs typeface="Times New Roman" panose="02020603050405020304" pitchFamily="18" charset="0"/>
                        </a:rPr>
                        <a:t>oxaloaxetic acid</a:t>
                      </a:r>
                      <a:endParaRPr lang="en-US" sz="1800">
                        <a:effectLst/>
                        <a:latin typeface="Times New Roman" panose="02020603050405020304" pitchFamily="18" charset="0"/>
                        <a:ea typeface="Arial" panose="020B0604020202020204" pitchFamily="34" charset="0"/>
                        <a:cs typeface="Times New Roman" panose="02020603050405020304" pitchFamily="18" charset="0"/>
                      </a:endParaRPr>
                    </a:p>
                  </a:txBody>
                  <a:tcPr marL="57223" marR="57223" marT="28611" marB="286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de-DE" sz="1800" spc="10">
                          <a:effectLst/>
                          <a:latin typeface="Times New Roman" panose="02020603050405020304" pitchFamily="18" charset="0"/>
                          <a:cs typeface="Times New Roman" panose="02020603050405020304" pitchFamily="18" charset="0"/>
                        </a:rPr>
                        <a:t>OAA (4C)</a:t>
                      </a:r>
                      <a:endParaRPr lang="en-US" sz="1800">
                        <a:effectLst/>
                        <a:latin typeface="Times New Roman" panose="02020603050405020304" pitchFamily="18" charset="0"/>
                        <a:ea typeface="Arial" panose="020B0604020202020204" pitchFamily="34" charset="0"/>
                        <a:cs typeface="Times New Roman" panose="02020603050405020304" pitchFamily="18" charset="0"/>
                      </a:endParaRPr>
                    </a:p>
                  </a:txBody>
                  <a:tcPr marL="57223" marR="57223" marT="28611" marB="286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0475" name="Table 60474"/>
          <p:cNvGraphicFramePr/>
          <p:nvPr/>
        </p:nvGraphicFramePr>
        <p:xfrm>
          <a:off x="2659063" y="3021013"/>
          <a:ext cx="9451975" cy="736600"/>
        </p:xfrm>
        <a:graphic>
          <a:graphicData uri="http://schemas.openxmlformats.org/drawingml/2006/table">
            <a:tbl>
              <a:tblPr/>
              <a:tblGrid>
                <a:gridCol w="3214688"/>
                <a:gridCol w="3133725"/>
                <a:gridCol w="3103562"/>
              </a:tblGrid>
              <a:tr h="736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de-DE" altLang="x-none" dirty="0">
                          <a:solidFill>
                            <a:srgbClr val="000000"/>
                          </a:solidFill>
                          <a:latin typeface="Times New Roman" panose="02020603050405020304" pitchFamily="18" charset="0"/>
                          <a:cs typeface="Times New Roman" panose="02020603050405020304" pitchFamily="18" charset="0"/>
                        </a:rPr>
                        <a:t>Lục lạp tế b</a:t>
                      </a:r>
                      <a:r>
                        <a:rPr lang="de-DE" altLang="x-none" dirty="0">
                          <a:solidFill>
                            <a:srgbClr val="000000"/>
                          </a:solidFill>
                          <a:latin typeface="Times New Roman" panose="02020603050405020304" pitchFamily="18" charset="0"/>
                          <a:ea typeface="Times New Roman" panose="02020603050405020304" pitchFamily="18" charset="0"/>
                        </a:rPr>
                        <a:t>à</a:t>
                      </a:r>
                      <a:r>
                        <a:rPr lang="de-DE" altLang="x-none" dirty="0">
                          <a:solidFill>
                            <a:srgbClr val="000000"/>
                          </a:solidFill>
                          <a:latin typeface="Times New Roman" panose="02020603050405020304" pitchFamily="18" charset="0"/>
                          <a:cs typeface="Times New Roman" panose="02020603050405020304" pitchFamily="18" charset="0"/>
                        </a:rPr>
                        <a:t>o mô giậu</a:t>
                      </a:r>
                      <a:endParaRPr lang="en-US" dirty="0">
                        <a:solidFill>
                          <a:srgbClr val="000000"/>
                        </a:solidFill>
                        <a:latin typeface="Times New Roman" panose="02020603050405020304" pitchFamily="18" charset="0"/>
                        <a:ea typeface="Arial" panose="020B0604020202020204" pitchFamily="34" charset="0"/>
                      </a:endParaRPr>
                    </a:p>
                  </a:txBody>
                  <a:tcPr marL="57224" marR="57224" marT="28643" marB="28643" anchor="ctr">
                    <a:lnL>
                      <a:noFill/>
                    </a:lnL>
                    <a:lnR>
                      <a:noFill/>
                    </a:lnR>
                    <a:lnT>
                      <a:noFill/>
                    </a:lnT>
                    <a:lnB>
                      <a:noFill/>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de-DE" altLang="x-none" dirty="0">
                          <a:solidFill>
                            <a:srgbClr val="000000"/>
                          </a:solidFill>
                          <a:latin typeface="Times New Roman" panose="02020603050405020304" pitchFamily="18" charset="0"/>
                          <a:cs typeface="Times New Roman" panose="02020603050405020304" pitchFamily="18" charset="0"/>
                        </a:rPr>
                        <a:t>Lục lạp tế b</a:t>
                      </a:r>
                      <a:r>
                        <a:rPr lang="de-DE" altLang="x-none" dirty="0">
                          <a:solidFill>
                            <a:srgbClr val="000000"/>
                          </a:solidFill>
                          <a:latin typeface="Times New Roman" panose="02020603050405020304" pitchFamily="18" charset="0"/>
                          <a:ea typeface="Times New Roman" panose="02020603050405020304" pitchFamily="18" charset="0"/>
                        </a:rPr>
                        <a:t>à</a:t>
                      </a:r>
                      <a:r>
                        <a:rPr lang="de-DE" altLang="x-none" dirty="0">
                          <a:solidFill>
                            <a:srgbClr val="000000"/>
                          </a:solidFill>
                          <a:latin typeface="Times New Roman" panose="02020603050405020304" pitchFamily="18" charset="0"/>
                          <a:cs typeface="Times New Roman" panose="02020603050405020304" pitchFamily="18" charset="0"/>
                        </a:rPr>
                        <a:t>o mô giậu v</a:t>
                      </a:r>
                      <a:r>
                        <a:rPr lang="de-DE" altLang="x-none" dirty="0">
                          <a:solidFill>
                            <a:srgbClr val="000000"/>
                          </a:solidFill>
                          <a:latin typeface="Times New Roman" panose="02020603050405020304" pitchFamily="18" charset="0"/>
                          <a:ea typeface="Times New Roman" panose="02020603050405020304" pitchFamily="18" charset="0"/>
                        </a:rPr>
                        <a:t>à</a:t>
                      </a:r>
                      <a:r>
                        <a:rPr lang="de-DE" altLang="x-none" dirty="0">
                          <a:solidFill>
                            <a:srgbClr val="000000"/>
                          </a:solidFill>
                          <a:latin typeface="Times New Roman" panose="02020603050405020304" pitchFamily="18" charset="0"/>
                          <a:cs typeface="Times New Roman" panose="02020603050405020304" pitchFamily="18" charset="0"/>
                        </a:rPr>
                        <a:t> tế b</a:t>
                      </a:r>
                      <a:r>
                        <a:rPr lang="de-DE" altLang="x-none" dirty="0">
                          <a:solidFill>
                            <a:srgbClr val="000000"/>
                          </a:solidFill>
                          <a:latin typeface="Times New Roman" panose="02020603050405020304" pitchFamily="18" charset="0"/>
                          <a:ea typeface="Times New Roman" panose="02020603050405020304" pitchFamily="18" charset="0"/>
                        </a:rPr>
                        <a:t>à</a:t>
                      </a:r>
                      <a:r>
                        <a:rPr lang="de-DE" altLang="x-none" dirty="0">
                          <a:solidFill>
                            <a:srgbClr val="000000"/>
                          </a:solidFill>
                          <a:latin typeface="Times New Roman" panose="02020603050405020304" pitchFamily="18" charset="0"/>
                          <a:cs typeface="Times New Roman" panose="02020603050405020304" pitchFamily="18" charset="0"/>
                        </a:rPr>
                        <a:t>o bao bó mạch.</a:t>
                      </a:r>
                      <a:endParaRPr lang="en-US" dirty="0">
                        <a:solidFill>
                          <a:srgbClr val="000000"/>
                        </a:solidFill>
                        <a:latin typeface="Times New Roman" panose="02020603050405020304" pitchFamily="18" charset="0"/>
                        <a:ea typeface="Arial" panose="020B0604020202020204" pitchFamily="34" charset="0"/>
                      </a:endParaRPr>
                    </a:p>
                  </a:txBody>
                  <a:tcPr marL="57224" marR="57224" marT="28643" marB="28643" anchor="ctr">
                    <a:lnL>
                      <a:noFill/>
                    </a:lnL>
                    <a:lnR>
                      <a:noFill/>
                    </a:lnR>
                    <a:lnT>
                      <a:noFill/>
                    </a:lnT>
                    <a:lnB>
                      <a:noFill/>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de-DE" altLang="x-none" dirty="0">
                          <a:solidFill>
                            <a:srgbClr val="000000"/>
                          </a:solidFill>
                          <a:latin typeface="Times New Roman" panose="02020603050405020304" pitchFamily="18" charset="0"/>
                          <a:cs typeface="Times New Roman" panose="02020603050405020304" pitchFamily="18" charset="0"/>
                        </a:rPr>
                        <a:t>Lục lạp tế b</a:t>
                      </a:r>
                      <a:r>
                        <a:rPr lang="de-DE" altLang="x-none" dirty="0">
                          <a:solidFill>
                            <a:srgbClr val="000000"/>
                          </a:solidFill>
                          <a:latin typeface="Times New Roman" panose="02020603050405020304" pitchFamily="18" charset="0"/>
                          <a:ea typeface="Times New Roman" panose="02020603050405020304" pitchFamily="18" charset="0"/>
                        </a:rPr>
                        <a:t>à</a:t>
                      </a:r>
                      <a:r>
                        <a:rPr lang="de-DE" altLang="x-none" dirty="0">
                          <a:solidFill>
                            <a:srgbClr val="000000"/>
                          </a:solidFill>
                          <a:latin typeface="Times New Roman" panose="02020603050405020304" pitchFamily="18" charset="0"/>
                          <a:cs typeface="Times New Roman" panose="02020603050405020304" pitchFamily="18" charset="0"/>
                        </a:rPr>
                        <a:t>o mô giậu</a:t>
                      </a:r>
                      <a:endParaRPr lang="en-US" dirty="0">
                        <a:solidFill>
                          <a:srgbClr val="000000"/>
                        </a:solidFill>
                        <a:latin typeface="Times New Roman" panose="02020603050405020304" pitchFamily="18" charset="0"/>
                        <a:ea typeface="Arial" panose="020B0604020202020204" pitchFamily="34" charset="0"/>
                      </a:endParaRPr>
                    </a:p>
                  </a:txBody>
                  <a:tcPr marL="57224" marR="57224" marT="28643" marB="28643" anchor="ctr">
                    <a:lnL>
                      <a:noFill/>
                    </a:lnL>
                    <a:lnR>
                      <a:noFill/>
                    </a:lnR>
                    <a:lnT>
                      <a:noFill/>
                    </a:lnT>
                    <a:lnB>
                      <a:noFill/>
                    </a:lnB>
                    <a:lnTlToBr>
                      <a:noFill/>
                    </a:lnTlToBr>
                    <a:lnBlToTr>
                      <a:noFill/>
                    </a:lnBlToTr>
                    <a:noFill/>
                  </a:tcPr>
                </a:tc>
              </a:tr>
            </a:tbl>
          </a:graphicData>
        </a:graphic>
      </p:graphicFrame>
      <p:graphicFrame>
        <p:nvGraphicFramePr>
          <p:cNvPr id="8" name="Table 7"/>
          <p:cNvGraphicFramePr>
            <a:graphicFrameLocks noGrp="1"/>
          </p:cNvGraphicFramePr>
          <p:nvPr/>
        </p:nvGraphicFramePr>
        <p:xfrm>
          <a:off x="2673350" y="3752850"/>
          <a:ext cx="9415463" cy="630238"/>
        </p:xfrm>
        <a:graphic>
          <a:graphicData uri="http://schemas.openxmlformats.org/drawingml/2006/table">
            <a:tbl>
              <a:tblPr>
                <a:tableStyleId>{5C22544A-7EE6-4342-B048-85BDC9FD1C3A}</a:tableStyleId>
              </a:tblPr>
              <a:tblGrid>
                <a:gridCol w="3202719"/>
                <a:gridCol w="3121463"/>
                <a:gridCol w="3091281"/>
              </a:tblGrid>
              <a:tr h="630238">
                <a:tc>
                  <a:txBody>
                    <a:bodyPr/>
                    <a:lstStyle/>
                    <a:p>
                      <a:pPr algn="ctr">
                        <a:lnSpc>
                          <a:spcPct val="100000"/>
                        </a:lnSpc>
                        <a:spcAft>
                          <a:spcPts val="0"/>
                        </a:spcAft>
                      </a:pPr>
                      <a:r>
                        <a:rPr lang="de-DE" sz="1800">
                          <a:effectLst/>
                          <a:latin typeface="Times New Roman" panose="02020603050405020304" pitchFamily="18" charset="0"/>
                          <a:cs typeface="Times New Roman" panose="02020603050405020304" pitchFamily="18" charset="0"/>
                        </a:rPr>
                        <a:t>Chu trình Calvin (C3)</a:t>
                      </a:r>
                      <a:endParaRPr lang="en-US" sz="1800">
                        <a:effectLst/>
                        <a:latin typeface="Times New Roman" panose="02020603050405020304" pitchFamily="18" charset="0"/>
                        <a:ea typeface="Arial" panose="020B0604020202020204" pitchFamily="34" charset="0"/>
                        <a:cs typeface="Times New Roman" panose="02020603050405020304" pitchFamily="18" charset="0"/>
                      </a:endParaRPr>
                    </a:p>
                  </a:txBody>
                  <a:tcPr marL="57225" marR="57225" marT="28627" marB="286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de-DE" sz="1800" spc="10">
                          <a:effectLst/>
                          <a:latin typeface="Times New Roman" panose="02020603050405020304" pitchFamily="18" charset="0"/>
                          <a:cs typeface="Times New Roman" panose="02020603050405020304" pitchFamily="18" charset="0"/>
                        </a:rPr>
                        <a:t>Chu trình C4 và Chu trình Calvin (C3)</a:t>
                      </a:r>
                      <a:endParaRPr lang="en-US" sz="1800">
                        <a:effectLst/>
                        <a:latin typeface="Times New Roman" panose="02020603050405020304" pitchFamily="18" charset="0"/>
                        <a:ea typeface="Arial" panose="020B0604020202020204" pitchFamily="34" charset="0"/>
                        <a:cs typeface="Times New Roman" panose="02020603050405020304" pitchFamily="18" charset="0"/>
                      </a:endParaRPr>
                    </a:p>
                  </a:txBody>
                  <a:tcPr marL="57225" marR="57225" marT="28627" marB="286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de-DE" sz="1800" spc="10">
                          <a:effectLst/>
                          <a:latin typeface="Times New Roman" panose="02020603050405020304" pitchFamily="18" charset="0"/>
                          <a:cs typeface="Times New Roman" panose="02020603050405020304" pitchFamily="18" charset="0"/>
                        </a:rPr>
                        <a:t>Chu trình C4 và Chu trình Calvin (C3)</a:t>
                      </a:r>
                      <a:endParaRPr lang="en-US" sz="1800">
                        <a:effectLst/>
                        <a:latin typeface="Times New Roman" panose="02020603050405020304" pitchFamily="18" charset="0"/>
                        <a:ea typeface="Arial" panose="020B0604020202020204" pitchFamily="34" charset="0"/>
                        <a:cs typeface="Times New Roman" panose="02020603050405020304" pitchFamily="18" charset="0"/>
                      </a:endParaRPr>
                    </a:p>
                  </a:txBody>
                  <a:tcPr marL="57225" marR="57225" marT="28627" marB="286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nvGraphicFramePr>
        <p:xfrm>
          <a:off x="2690813" y="4402138"/>
          <a:ext cx="9415463" cy="628650"/>
        </p:xfrm>
        <a:graphic>
          <a:graphicData uri="http://schemas.openxmlformats.org/drawingml/2006/table">
            <a:tbl>
              <a:tblPr>
                <a:tableStyleId>{5C22544A-7EE6-4342-B048-85BDC9FD1C3A}</a:tableStyleId>
              </a:tblPr>
              <a:tblGrid>
                <a:gridCol w="3202718"/>
                <a:gridCol w="3121463"/>
                <a:gridCol w="3091281"/>
              </a:tblGrid>
              <a:tr h="628650">
                <a:tc>
                  <a:txBody>
                    <a:bodyPr/>
                    <a:lstStyle/>
                    <a:p>
                      <a:pPr algn="ctr">
                        <a:lnSpc>
                          <a:spcPct val="100000"/>
                        </a:lnSpc>
                        <a:spcAft>
                          <a:spcPts val="0"/>
                        </a:spcAft>
                      </a:pPr>
                      <a:r>
                        <a:rPr lang="de-DE" sz="1800">
                          <a:effectLst/>
                          <a:latin typeface="Times New Roman" panose="02020603050405020304" pitchFamily="18" charset="0"/>
                          <a:cs typeface="Times New Roman" panose="02020603050405020304" pitchFamily="18" charset="0"/>
                        </a:rPr>
                        <a:t>Ban ngày</a:t>
                      </a:r>
                      <a:endParaRPr lang="en-US" sz="1800">
                        <a:effectLst/>
                        <a:latin typeface="Times New Roman" panose="02020603050405020304" pitchFamily="18" charset="0"/>
                        <a:ea typeface="Arial" panose="020B0604020202020204" pitchFamily="34" charset="0"/>
                        <a:cs typeface="Times New Roman" panose="02020603050405020304" pitchFamily="18" charset="0"/>
                      </a:endParaRPr>
                    </a:p>
                  </a:txBody>
                  <a:tcPr marL="57225" marR="57225" marT="28555" marB="285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de-DE" sz="1800" spc="10">
                          <a:effectLst/>
                          <a:latin typeface="Times New Roman" panose="02020603050405020304" pitchFamily="18" charset="0"/>
                          <a:cs typeface="Times New Roman" panose="02020603050405020304" pitchFamily="18" charset="0"/>
                        </a:rPr>
                        <a:t>Ban đêm - ban ngày</a:t>
                      </a:r>
                      <a:endParaRPr lang="en-US" sz="1800">
                        <a:effectLst/>
                        <a:latin typeface="Times New Roman" panose="02020603050405020304" pitchFamily="18" charset="0"/>
                        <a:ea typeface="Arial" panose="020B0604020202020204" pitchFamily="34" charset="0"/>
                        <a:cs typeface="Times New Roman" panose="02020603050405020304" pitchFamily="18" charset="0"/>
                      </a:endParaRPr>
                    </a:p>
                  </a:txBody>
                  <a:tcPr marL="57225" marR="57225" marT="28555" marB="285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de-DE" sz="1800" spc="10">
                          <a:effectLst/>
                          <a:latin typeface="Times New Roman" panose="02020603050405020304" pitchFamily="18" charset="0"/>
                          <a:cs typeface="Times New Roman" panose="02020603050405020304" pitchFamily="18" charset="0"/>
                        </a:rPr>
                        <a:t>Ban ngày</a:t>
                      </a:r>
                      <a:endParaRPr lang="en-US" sz="1800">
                        <a:effectLst/>
                        <a:latin typeface="Times New Roman" panose="02020603050405020304" pitchFamily="18" charset="0"/>
                        <a:ea typeface="Arial" panose="020B0604020202020204" pitchFamily="34" charset="0"/>
                        <a:cs typeface="Times New Roman" panose="02020603050405020304" pitchFamily="18" charset="0"/>
                      </a:endParaRPr>
                    </a:p>
                  </a:txBody>
                  <a:tcPr marL="57225" marR="57225" marT="28555" marB="285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0487" name="Table 60486"/>
          <p:cNvGraphicFramePr/>
          <p:nvPr/>
        </p:nvGraphicFramePr>
        <p:xfrm>
          <a:off x="2667000" y="5010150"/>
          <a:ext cx="9415463" cy="627063"/>
        </p:xfrm>
        <a:graphic>
          <a:graphicData uri="http://schemas.openxmlformats.org/drawingml/2006/table">
            <a:tbl>
              <a:tblPr/>
              <a:tblGrid>
                <a:gridCol w="3201988"/>
                <a:gridCol w="3122612"/>
                <a:gridCol w="3090863"/>
              </a:tblGrid>
              <a:tr h="6270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de-DE" altLang="x-none" dirty="0">
                          <a:solidFill>
                            <a:srgbClr val="000000"/>
                          </a:solidFill>
                          <a:latin typeface="Times New Roman" panose="02020603050405020304" pitchFamily="18" charset="0"/>
                          <a:cs typeface="Times New Roman" panose="02020603050405020304" pitchFamily="18" charset="0"/>
                        </a:rPr>
                        <a:t>Trung bình</a:t>
                      </a:r>
                      <a:endParaRPr lang="en-US" dirty="0">
                        <a:solidFill>
                          <a:srgbClr val="000000"/>
                        </a:solidFill>
                        <a:latin typeface="Times New Roman" panose="02020603050405020304" pitchFamily="18" charset="0"/>
                        <a:ea typeface="Arial" panose="020B0604020202020204" pitchFamily="34" charset="0"/>
                      </a:endParaRPr>
                    </a:p>
                  </a:txBody>
                  <a:tcPr marL="57225" marR="57225" marT="28656" marB="28656" anchor="ctr">
                    <a:lnL>
                      <a:noFill/>
                    </a:lnL>
                    <a:lnR>
                      <a:noFill/>
                    </a:lnR>
                    <a:lnT>
                      <a:noFill/>
                    </a:lnT>
                    <a:lnB>
                      <a:noFill/>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de-DE" altLang="x-none" dirty="0">
                          <a:solidFill>
                            <a:srgbClr val="000000"/>
                          </a:solidFill>
                          <a:latin typeface="Times New Roman" panose="02020603050405020304" pitchFamily="18" charset="0"/>
                          <a:cs typeface="Times New Roman" panose="02020603050405020304" pitchFamily="18" charset="0"/>
                        </a:rPr>
                        <a:t>Cao</a:t>
                      </a:r>
                      <a:endParaRPr lang="en-US" dirty="0">
                        <a:solidFill>
                          <a:srgbClr val="000000"/>
                        </a:solidFill>
                        <a:latin typeface="Times New Roman" panose="02020603050405020304" pitchFamily="18" charset="0"/>
                        <a:ea typeface="Arial" panose="020B0604020202020204" pitchFamily="34" charset="0"/>
                      </a:endParaRPr>
                    </a:p>
                  </a:txBody>
                  <a:tcPr marL="57225" marR="57225" marT="28656" marB="28656" anchor="ctr">
                    <a:lnL>
                      <a:noFill/>
                    </a:lnL>
                    <a:lnR>
                      <a:noFill/>
                    </a:lnR>
                    <a:lnT>
                      <a:noFill/>
                    </a:lnT>
                    <a:lnB>
                      <a:noFill/>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de-DE" altLang="x-none" dirty="0">
                          <a:solidFill>
                            <a:srgbClr val="000000"/>
                          </a:solidFill>
                          <a:latin typeface="Times New Roman" panose="02020603050405020304" pitchFamily="18" charset="0"/>
                          <a:cs typeface="Times New Roman" panose="02020603050405020304" pitchFamily="18" charset="0"/>
                        </a:rPr>
                        <a:t>Thấp</a:t>
                      </a:r>
                      <a:endParaRPr lang="en-US" dirty="0">
                        <a:solidFill>
                          <a:srgbClr val="000000"/>
                        </a:solidFill>
                        <a:latin typeface="Times New Roman" panose="02020603050405020304" pitchFamily="18" charset="0"/>
                        <a:ea typeface="Arial" panose="020B0604020202020204" pitchFamily="34" charset="0"/>
                      </a:endParaRPr>
                    </a:p>
                  </a:txBody>
                  <a:tcPr marL="57225" marR="57225" marT="28656" marB="28656" anchor="ctr">
                    <a:lnL>
                      <a:noFill/>
                    </a:lnL>
                    <a:lnR>
                      <a:noFill/>
                    </a:lnR>
                    <a:lnT>
                      <a:noFill/>
                    </a:lnT>
                    <a:lnB>
                      <a:noFill/>
                    </a:lnB>
                    <a:lnTlToBr>
                      <a:noFill/>
                    </a:lnTlToBr>
                    <a:lnBlToTr>
                      <a:noFill/>
                    </a:lnBlToTr>
                    <a:noFill/>
                  </a:tcPr>
                </a:tc>
              </a:tr>
            </a:tbl>
          </a:graphicData>
        </a:graphic>
      </p:graphicFrame>
      <p:graphicFrame>
        <p:nvGraphicFramePr>
          <p:cNvPr id="60491" name="Table 60490"/>
          <p:cNvGraphicFramePr/>
          <p:nvPr/>
        </p:nvGraphicFramePr>
        <p:xfrm>
          <a:off x="2667000" y="5640388"/>
          <a:ext cx="9415463" cy="1200150"/>
        </p:xfrm>
        <a:graphic>
          <a:graphicData uri="http://schemas.openxmlformats.org/drawingml/2006/table">
            <a:tbl>
              <a:tblPr/>
              <a:tblGrid>
                <a:gridCol w="3201988"/>
                <a:gridCol w="3122612"/>
                <a:gridCol w="3090863"/>
              </a:tblGrid>
              <a:tr h="12001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de-DE" altLang="x-none" dirty="0">
                          <a:solidFill>
                            <a:srgbClr val="000000"/>
                          </a:solidFill>
                          <a:latin typeface="Times New Roman" panose="02020603050405020304" pitchFamily="18" charset="0"/>
                          <a:cs typeface="Times New Roman" panose="02020603050405020304" pitchFamily="18" charset="0"/>
                        </a:rPr>
                        <a:t>Nhóm thực vật sống ở vùng ôn đới v</a:t>
                      </a:r>
                      <a:r>
                        <a:rPr lang="de-DE" altLang="x-none" dirty="0">
                          <a:solidFill>
                            <a:srgbClr val="000000"/>
                          </a:solidFill>
                          <a:latin typeface="Times New Roman" panose="02020603050405020304" pitchFamily="18" charset="0"/>
                          <a:ea typeface="Times New Roman" panose="02020603050405020304" pitchFamily="18" charset="0"/>
                        </a:rPr>
                        <a:t>à</a:t>
                      </a:r>
                      <a:r>
                        <a:rPr lang="de-DE" altLang="x-none" dirty="0">
                          <a:solidFill>
                            <a:srgbClr val="000000"/>
                          </a:solidFill>
                          <a:latin typeface="Times New Roman" panose="02020603050405020304" pitchFamily="18" charset="0"/>
                          <a:cs typeface="Times New Roman" panose="02020603050405020304" pitchFamily="18" charset="0"/>
                        </a:rPr>
                        <a:t> á nhiệt đới</a:t>
                      </a:r>
                      <a:endParaRPr lang="en-US" dirty="0">
                        <a:solidFill>
                          <a:srgbClr val="000000"/>
                        </a:solidFill>
                        <a:latin typeface="Times New Roman" panose="02020603050405020304" pitchFamily="18" charset="0"/>
                        <a:ea typeface="Arial" panose="020B0604020202020204" pitchFamily="34" charset="0"/>
                      </a:endParaRPr>
                    </a:p>
                  </a:txBody>
                  <a:tcPr marL="57225" marR="57225" marT="28608" marB="28608" anchor="ctr">
                    <a:lnL>
                      <a:noFill/>
                    </a:lnL>
                    <a:lnR>
                      <a:noFill/>
                    </a:lnR>
                    <a:lnT>
                      <a:noFill/>
                    </a:lnT>
                    <a:lnB>
                      <a:noFill/>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de-DE" altLang="x-none" dirty="0">
                          <a:solidFill>
                            <a:srgbClr val="000000"/>
                          </a:solidFill>
                          <a:latin typeface="Times New Roman" panose="02020603050405020304" pitchFamily="18" charset="0"/>
                          <a:cs typeface="Times New Roman" panose="02020603050405020304" pitchFamily="18" charset="0"/>
                        </a:rPr>
                        <a:t>TV sống ở khí hậu nhiệt đới v</a:t>
                      </a:r>
                      <a:r>
                        <a:rPr lang="de-DE" altLang="x-none" dirty="0">
                          <a:solidFill>
                            <a:srgbClr val="000000"/>
                          </a:solidFill>
                          <a:latin typeface="Times New Roman" panose="02020603050405020304" pitchFamily="18" charset="0"/>
                          <a:ea typeface="Times New Roman" panose="02020603050405020304" pitchFamily="18" charset="0"/>
                        </a:rPr>
                        <a:t>à</a:t>
                      </a:r>
                      <a:r>
                        <a:rPr lang="de-DE" altLang="x-none" dirty="0">
                          <a:solidFill>
                            <a:srgbClr val="000000"/>
                          </a:solidFill>
                          <a:latin typeface="Times New Roman" panose="02020603050405020304" pitchFamily="18" charset="0"/>
                          <a:cs typeface="Times New Roman" panose="02020603050405020304" pitchFamily="18" charset="0"/>
                        </a:rPr>
                        <a:t> cận nhiệt đới, khí hậu nóng ẩm kéo d</a:t>
                      </a:r>
                      <a:r>
                        <a:rPr lang="de-DE" altLang="x-none" dirty="0">
                          <a:solidFill>
                            <a:srgbClr val="000000"/>
                          </a:solidFill>
                          <a:latin typeface="Times New Roman" panose="02020603050405020304" pitchFamily="18" charset="0"/>
                          <a:ea typeface="Times New Roman" panose="02020603050405020304" pitchFamily="18" charset="0"/>
                        </a:rPr>
                        <a:t>à</a:t>
                      </a:r>
                      <a:r>
                        <a:rPr lang="de-DE" altLang="x-none" dirty="0">
                          <a:solidFill>
                            <a:srgbClr val="000000"/>
                          </a:solidFill>
                          <a:latin typeface="Times New Roman" panose="02020603050405020304" pitchFamily="18" charset="0"/>
                          <a:cs typeface="Times New Roman" panose="02020603050405020304" pitchFamily="18" charset="0"/>
                        </a:rPr>
                        <a:t>i</a:t>
                      </a:r>
                      <a:endParaRPr lang="en-US" dirty="0">
                        <a:solidFill>
                          <a:srgbClr val="000000"/>
                        </a:solidFill>
                        <a:latin typeface="Times New Roman" panose="02020603050405020304" pitchFamily="18" charset="0"/>
                        <a:ea typeface="Arial" panose="020B0604020202020204" pitchFamily="34" charset="0"/>
                      </a:endParaRPr>
                    </a:p>
                  </a:txBody>
                  <a:tcPr marL="57225" marR="57225" marT="28608" marB="28608" anchor="ctr">
                    <a:lnL>
                      <a:noFill/>
                    </a:lnL>
                    <a:lnR>
                      <a:noFill/>
                    </a:lnR>
                    <a:lnT>
                      <a:noFill/>
                    </a:lnT>
                    <a:lnB>
                      <a:noFill/>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de-DE" altLang="x-none" dirty="0">
                          <a:solidFill>
                            <a:srgbClr val="000000"/>
                          </a:solidFill>
                          <a:latin typeface="Times New Roman" panose="02020603050405020304" pitchFamily="18" charset="0"/>
                          <a:cs typeface="Times New Roman" panose="02020603050405020304" pitchFamily="18" charset="0"/>
                        </a:rPr>
                        <a:t>Sống ở vùng sa mạc, điều kiện khô hạn kéo d</a:t>
                      </a:r>
                      <a:r>
                        <a:rPr lang="de-DE" altLang="x-none" dirty="0">
                          <a:solidFill>
                            <a:srgbClr val="000000"/>
                          </a:solidFill>
                          <a:latin typeface="Times New Roman" panose="02020603050405020304" pitchFamily="18" charset="0"/>
                          <a:ea typeface="Times New Roman" panose="02020603050405020304" pitchFamily="18" charset="0"/>
                        </a:rPr>
                        <a:t>à</a:t>
                      </a:r>
                      <a:r>
                        <a:rPr lang="de-DE" altLang="x-none" dirty="0">
                          <a:solidFill>
                            <a:srgbClr val="000000"/>
                          </a:solidFill>
                          <a:latin typeface="Times New Roman" panose="02020603050405020304" pitchFamily="18" charset="0"/>
                          <a:cs typeface="Times New Roman" panose="02020603050405020304" pitchFamily="18" charset="0"/>
                        </a:rPr>
                        <a:t>i</a:t>
                      </a:r>
                      <a:endParaRPr lang="en-US" dirty="0">
                        <a:solidFill>
                          <a:srgbClr val="000000"/>
                        </a:solidFill>
                        <a:latin typeface="Times New Roman" panose="02020603050405020304" pitchFamily="18" charset="0"/>
                        <a:ea typeface="Arial" panose="020B0604020202020204" pitchFamily="34" charset="0"/>
                      </a:endParaRPr>
                    </a:p>
                  </a:txBody>
                  <a:tcPr marL="57225" marR="57225" marT="28608" marB="28608" anchor="ctr">
                    <a:lnL>
                      <a:noFill/>
                    </a:lnL>
                    <a:lnR>
                      <a:noFill/>
                    </a:lnR>
                    <a:lnT>
                      <a:noFill/>
                    </a:lnT>
                    <a:lnB>
                      <a:noFill/>
                    </a:lnB>
                    <a:lnTlToBr>
                      <a:noFill/>
                    </a:lnTlToBr>
                    <a:lnBlToTr>
                      <a:noFill/>
                    </a:lnBlToTr>
                    <a:noFill/>
                  </a:tcPr>
                </a:tc>
              </a:tr>
            </a:tbl>
          </a:graphicData>
        </a:graphic>
      </p:graphicFrame>
      <p:sp>
        <p:nvSpPr>
          <p:cNvPr id="60495" name="Text Box 8"/>
          <p:cNvSpPr txBox="1"/>
          <p:nvPr/>
        </p:nvSpPr>
        <p:spPr>
          <a:xfrm>
            <a:off x="2544763" y="-46037"/>
            <a:ext cx="7620000" cy="460375"/>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Trả lời câu hỏi nội dung II / KIẾN THỨC GHI NHỚ</a:t>
            </a:r>
            <a:endParaRPr lang="en-US" altLang="en-US" sz="2400" b="1" i="1" dirty="0">
              <a:solidFill>
                <a:srgbClr val="0070C0"/>
              </a:solidFill>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0475"/>
                                        </p:tgtEl>
                                        <p:attrNameLst>
                                          <p:attrName>style.visibility</p:attrName>
                                        </p:attrNameLst>
                                      </p:cBhvr>
                                      <p:to>
                                        <p:strVal val="visible"/>
                                      </p:to>
                                    </p:set>
                                    <p:animEffect transition="in" filter="wipe(left)">
                                      <p:cBhvr>
                                        <p:cTn id="17" dur="500"/>
                                        <p:tgtEl>
                                          <p:spTgt spid="6047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0487"/>
                                        </p:tgtEl>
                                        <p:attrNameLst>
                                          <p:attrName>style.visibility</p:attrName>
                                        </p:attrNameLst>
                                      </p:cBhvr>
                                      <p:to>
                                        <p:strVal val="visible"/>
                                      </p:to>
                                    </p:set>
                                    <p:animEffect transition="in" filter="wipe(left)">
                                      <p:cBhvr>
                                        <p:cTn id="32" dur="500"/>
                                        <p:tgtEl>
                                          <p:spTgt spid="6048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0491"/>
                                        </p:tgtEl>
                                        <p:attrNameLst>
                                          <p:attrName>style.visibility</p:attrName>
                                        </p:attrNameLst>
                                      </p:cBhvr>
                                      <p:to>
                                        <p:strVal val="visible"/>
                                      </p:to>
                                    </p:set>
                                    <p:animEffect transition="in" filter="wipe(left)">
                                      <p:cBhvr>
                                        <p:cTn id="37" dur="500"/>
                                        <p:tgtEl>
                                          <p:spTgt spid="6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9906000" y="548640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sz="1600" dirty="0">
                <a:solidFill>
                  <a:srgbClr val="FFFFFF"/>
                </a:solidFill>
              </a:rPr>
              <a:t>21</a:t>
            </a:fld>
            <a:endParaRPr lang="en-US" altLang="en-US" sz="1600" dirty="0">
              <a:solidFill>
                <a:srgbClr val="FFFFFF"/>
              </a:solidFill>
            </a:endParaRPr>
          </a:p>
        </p:txBody>
      </p:sp>
      <p:sp>
        <p:nvSpPr>
          <p:cNvPr id="3" name="TextBox 2"/>
          <p:cNvSpPr txBox="1"/>
          <p:nvPr/>
        </p:nvSpPr>
        <p:spPr>
          <a:xfrm>
            <a:off x="1801813" y="925513"/>
            <a:ext cx="8648700" cy="1770062"/>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1:</a:t>
            </a:r>
          </a:p>
          <a:p>
            <a:pPr marL="0" lvl="0" indent="0" defTabSz="914400">
              <a:spcBef>
                <a:spcPct val="0"/>
              </a:spcBef>
              <a:spcAft>
                <a:spcPts val="600"/>
              </a:spcAft>
              <a:buClrTx/>
              <a:buSzTx/>
              <a:buNone/>
            </a:pPr>
            <a:r>
              <a:rPr lang="en-US" altLang="en-US" sz="2400" b="1" dirty="0">
                <a:latin typeface="Times New Roman" panose="02020603050405020304" pitchFamily="18" charset="0"/>
                <a:cs typeface="Times New Roman" panose="02020603050405020304" pitchFamily="18" charset="0"/>
              </a:rPr>
              <a:t>Khi nói đến quá trình quang hợp, có bao nhiêu phát biểu sau đây đúng?</a:t>
            </a:r>
          </a:p>
          <a:p>
            <a:pPr marL="0" lvl="0" indent="0" defTabSz="914400">
              <a:spcBef>
                <a:spcPct val="0"/>
              </a:spcBef>
              <a:buClrTx/>
              <a:buSzTx/>
              <a:buFontTx/>
              <a:buNone/>
            </a:pPr>
            <a:endParaRPr lang="en-US" altLang="en-US" sz="2800" dirty="0">
              <a:solidFill>
                <a:srgbClr val="FFFF00"/>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2362200" y="2362200"/>
            <a:ext cx="8305800" cy="2616200"/>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spcAft>
                <a:spcPts val="6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 Nguyên liệu pha sáng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ATP, NADPH, O2</a:t>
            </a:r>
          </a:p>
          <a:p>
            <a:pPr marL="0" lvl="0" indent="0" defTabSz="914400">
              <a:spcBef>
                <a:spcPct val="0"/>
              </a:spcBef>
              <a:spcAft>
                <a:spcPts val="6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 Sản phẩm pha sáng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năng lượng ánh sáng, H2O, ADP, NADP+</a:t>
            </a:r>
          </a:p>
          <a:p>
            <a:pPr marL="0" lvl="0" indent="0" defTabSz="914400">
              <a:spcBef>
                <a:spcPct val="0"/>
              </a:spcBef>
              <a:spcAft>
                <a:spcPts val="6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III. Nguyên liệu pha tối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ATP, NADPH, CO2</a:t>
            </a:r>
          </a:p>
          <a:p>
            <a:pPr marL="0" lvl="0" indent="0" defTabSz="914400">
              <a:spcBef>
                <a:spcPct val="0"/>
              </a:spcBef>
              <a:spcAft>
                <a:spcPts val="6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IV. Sản phẩm pha tối chất hữu cơ</a:t>
            </a:r>
          </a:p>
          <a:p>
            <a:pPr marL="0" lvl="0" indent="0" defTabSz="914400">
              <a:spcBef>
                <a:spcPct val="0"/>
              </a:spcBef>
              <a:spcAft>
                <a:spcPts val="6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A. 1. 	B. 2. 	C. 3. 	D. 4.</a:t>
            </a: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2144713" y="4232275"/>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Freeform: Shape 3"/>
          <p:cNvSpPr/>
          <p:nvPr/>
        </p:nvSpPr>
        <p:spPr>
          <a:xfrm>
            <a:off x="2411413" y="4673600"/>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1247438" y="6096000"/>
            <a:ext cx="669925"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22</a:t>
            </a:fld>
            <a:endParaRPr lang="en-US" altLang="en-US" sz="2800" dirty="0">
              <a:solidFill>
                <a:srgbClr val="FFFFFF"/>
              </a:solidFill>
            </a:endParaRPr>
          </a:p>
        </p:txBody>
      </p:sp>
      <p:sp>
        <p:nvSpPr>
          <p:cNvPr id="3" name="TextBox 2"/>
          <p:cNvSpPr txBox="1"/>
          <p:nvPr/>
        </p:nvSpPr>
        <p:spPr>
          <a:xfrm>
            <a:off x="609600" y="-30162"/>
            <a:ext cx="10820400" cy="1400175"/>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2:</a:t>
            </a:r>
          </a:p>
          <a:p>
            <a:pPr marL="0" lvl="0" indent="0" defTabSz="914400">
              <a:spcBef>
                <a:spcPct val="0"/>
              </a:spcBef>
              <a:spcAft>
                <a:spcPts val="600"/>
              </a:spcAft>
              <a:buClrTx/>
              <a:buSzTx/>
              <a:buNone/>
            </a:pPr>
            <a:r>
              <a:rPr lang="en-US" altLang="en-US" sz="2400" b="1" dirty="0">
                <a:latin typeface="Times New Roman" panose="02020603050405020304" pitchFamily="18" charset="0"/>
                <a:cs typeface="Times New Roman" panose="02020603050405020304" pitchFamily="18" charset="0"/>
              </a:rPr>
              <a:t>Khi nói đến quá trình quang hợp, có bao nhiêu phát biểu sau đây đúng?</a:t>
            </a:r>
          </a:p>
          <a:p>
            <a:pPr marL="0" lvl="0" indent="0" defTabSz="914400">
              <a:spcBef>
                <a:spcPct val="0"/>
              </a:spcBef>
              <a:buClrTx/>
              <a:buSzTx/>
              <a:buFontTx/>
              <a:buNone/>
            </a:pPr>
            <a:endParaRPr lang="en-US" altLang="en-US" sz="2800" dirty="0">
              <a:solidFill>
                <a:srgbClr val="FFFF00"/>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762000" y="1289050"/>
            <a:ext cx="10820400" cy="4462463"/>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63855" lvl="0" indent="-363855" defTabSz="914400">
              <a:spcBef>
                <a:spcPct val="0"/>
              </a:spcBef>
              <a:spcAft>
                <a:spcPts val="6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 Vận chuyển nước v</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chất khoáng từ lông hút v</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o mạch gỗ của rễ theo 2 con đường</a:t>
            </a:r>
          </a:p>
          <a:p>
            <a:pPr marL="363855" lvl="0" indent="-363855" defTabSz="914400">
              <a:spcBef>
                <a:spcPct val="0"/>
              </a:spcBef>
              <a:spcAft>
                <a:spcPts val="6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 Con đường gian b</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o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nước v</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chất khoáng di chuyển qua th</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nh tế b</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o, qua tế b</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o chất →  qua lớp vỏ gặp v</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nh đai Caspary không thấm nước nên chúng xuyên qua lớp m</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ng tế b</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o.</a:t>
            </a:r>
          </a:p>
          <a:p>
            <a:pPr marL="363855" lvl="0" indent="-363855" defTabSz="914400">
              <a:spcBef>
                <a:spcPct val="0"/>
              </a:spcBef>
              <a:spcAft>
                <a:spcPts val="6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 III. Chất khoáng được vận chuyển từ đất v</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o rễ ngược chiều gradient nồng độ, nhờ các chất mang được hoạt hóa bằng năng lượng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cơ chế hấp thụ bị động..</a:t>
            </a:r>
          </a:p>
          <a:p>
            <a:pPr marL="363855" lvl="0" indent="-363855" defTabSz="914400">
              <a:spcBef>
                <a:spcPct val="0"/>
              </a:spcBef>
              <a:spcAft>
                <a:spcPts val="6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IV. Nước v</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chất khoáng di chuyển qua th</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nh tế b</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o, dọc theo không gian giữa các tế b</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o (gian b</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o), qua lớp vỏ gặp v</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nh đai Caspary không thấm nước nên chúng xuyên qua lớp m</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ng tế b</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o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con đường vận chuyển gian b</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o.</a:t>
            </a:r>
          </a:p>
          <a:p>
            <a:pPr marL="363855" lvl="0" indent="-363855" defTabSz="914400">
              <a:spcBef>
                <a:spcPct val="0"/>
              </a:spcBef>
              <a:spcAft>
                <a:spcPts val="6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A. 1. 		B. 2. 	C. 3. 	D. 4.</a:t>
            </a: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569913" y="1370013"/>
            <a:ext cx="347663"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Freeform: Shape 3"/>
          <p:cNvSpPr/>
          <p:nvPr/>
        </p:nvSpPr>
        <p:spPr>
          <a:xfrm>
            <a:off x="655638" y="5416550"/>
            <a:ext cx="347663"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23</a:t>
            </a:fld>
            <a:endParaRPr lang="en-US" altLang="en-US" sz="2800" dirty="0">
              <a:solidFill>
                <a:srgbClr val="FFFFFF"/>
              </a:solidFill>
            </a:endParaRPr>
          </a:p>
        </p:txBody>
      </p:sp>
      <p:sp>
        <p:nvSpPr>
          <p:cNvPr id="3" name="TextBox 2"/>
          <p:cNvSpPr txBox="1"/>
          <p:nvPr/>
        </p:nvSpPr>
        <p:spPr>
          <a:xfrm>
            <a:off x="1976438" y="492125"/>
            <a:ext cx="8648700" cy="2138363"/>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3:</a:t>
            </a:r>
          </a:p>
          <a:p>
            <a:pPr marL="0" lvl="0" indent="0" algn="just" defTabSz="914400">
              <a:spcBef>
                <a:spcPct val="0"/>
              </a:spcBef>
              <a:spcAft>
                <a:spcPts val="600"/>
              </a:spcAft>
              <a:buClrTx/>
              <a:buSzTx/>
              <a:buNone/>
            </a:pPr>
            <a:r>
              <a:rPr lang="en-US" altLang="en-US" sz="2400" b="1" dirty="0">
                <a:latin typeface="Times New Roman" panose="02020603050405020304" pitchFamily="18" charset="0"/>
                <a:cs typeface="Times New Roman" panose="02020603050405020304" pitchFamily="18" charset="0"/>
              </a:rPr>
              <a:t>Ba nhóm thực vật “thực vật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C3, thực vật C4 v</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thực vật CAM” có quá trình quang hợp thích nghi với điều kiện sống khác nhau. có bao nhiêu giải thích sau đây đúng?</a:t>
            </a:r>
          </a:p>
          <a:p>
            <a:pPr marL="0" lvl="0" indent="0" defTabSz="914400">
              <a:spcBef>
                <a:spcPct val="0"/>
              </a:spcBef>
              <a:buClrTx/>
              <a:buSzTx/>
              <a:buFontTx/>
              <a:buNone/>
            </a:pPr>
            <a:endParaRPr lang="en-US" altLang="en-US" sz="2800" dirty="0">
              <a:solidFill>
                <a:srgbClr val="FFFF00"/>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2300288" y="2362200"/>
            <a:ext cx="8305800" cy="3533775"/>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63855" lvl="0" indent="-363855" algn="just" defTabSz="914400">
              <a:spcBef>
                <a:spcPct val="0"/>
              </a:spcBef>
              <a:spcAft>
                <a:spcPts val="6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 Nhóm C</a:t>
            </a:r>
            <a:r>
              <a:rPr lang="en-US" altLang="en-US" sz="2400" b="1" baseline="-25000" dirty="0">
                <a:solidFill>
                  <a:srgbClr val="FFFF00"/>
                </a:solidFill>
                <a:latin typeface="Times New Roman" panose="02020603050405020304" pitchFamily="18" charset="0"/>
                <a:cs typeface="Times New Roman" panose="02020603050405020304" pitchFamily="18" charset="0"/>
              </a:rPr>
              <a:t>3</a:t>
            </a:r>
            <a:r>
              <a:rPr lang="en-US" altLang="en-US" sz="2400" b="1" dirty="0">
                <a:solidFill>
                  <a:srgbClr val="FFFF00"/>
                </a:solidFill>
                <a:latin typeface="Times New Roman" panose="02020603050405020304" pitchFamily="18" charset="0"/>
                <a:cs typeface="Times New Roman" panose="02020603050405020304" pitchFamily="18" charset="0"/>
              </a:rPr>
              <a:t>: quang hợp trong diều kiện ánh sáng, nhiệt độ, nồng độ O</a:t>
            </a:r>
            <a:r>
              <a:rPr lang="en-US" altLang="en-US" sz="2400" b="1" baseline="-25000" dirty="0">
                <a:solidFill>
                  <a:srgbClr val="FFFF00"/>
                </a:solidFill>
                <a:latin typeface="Times New Roman" panose="02020603050405020304" pitchFamily="18" charset="0"/>
                <a:cs typeface="Times New Roman" panose="02020603050405020304" pitchFamily="18" charset="0"/>
              </a:rPr>
              <a:t>2</a:t>
            </a:r>
            <a:r>
              <a:rPr lang="en-US" altLang="en-US" sz="2400" b="1" dirty="0">
                <a:solidFill>
                  <a:srgbClr val="FFFF00"/>
                </a:solidFill>
                <a:latin typeface="Times New Roman" panose="02020603050405020304" pitchFamily="18" charset="0"/>
                <a:cs typeface="Times New Roman" panose="02020603050405020304" pitchFamily="18" charset="0"/>
              </a:rPr>
              <a:t> bình thường.</a:t>
            </a:r>
          </a:p>
          <a:p>
            <a:pPr marL="363855" lvl="0" indent="-363855" algn="just" defTabSz="914400">
              <a:spcBef>
                <a:spcPct val="0"/>
              </a:spcBef>
              <a:spcAft>
                <a:spcPts val="6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 Nhóm C</a:t>
            </a:r>
            <a:r>
              <a:rPr lang="en-US" altLang="en-US" sz="2400" b="1" baseline="-25000" dirty="0">
                <a:solidFill>
                  <a:srgbClr val="FFFF00"/>
                </a:solidFill>
                <a:latin typeface="Times New Roman" panose="02020603050405020304" pitchFamily="18" charset="0"/>
                <a:cs typeface="Times New Roman" panose="02020603050405020304" pitchFamily="18" charset="0"/>
              </a:rPr>
              <a:t>4</a:t>
            </a:r>
            <a:r>
              <a:rPr lang="en-US" altLang="en-US" sz="2400" b="1" dirty="0">
                <a:solidFill>
                  <a:srgbClr val="FFFF00"/>
                </a:solidFill>
                <a:latin typeface="Times New Roman" panose="02020603050405020304" pitchFamily="18" charset="0"/>
                <a:cs typeface="Times New Roman" panose="02020603050405020304" pitchFamily="18" charset="0"/>
              </a:rPr>
              <a:t>: CO</a:t>
            </a:r>
            <a:r>
              <a:rPr lang="en-US" altLang="en-US" sz="2400" b="1" baseline="-25000" dirty="0">
                <a:solidFill>
                  <a:srgbClr val="FFFF00"/>
                </a:solidFill>
                <a:latin typeface="Times New Roman" panose="02020603050405020304" pitchFamily="18" charset="0"/>
                <a:cs typeface="Times New Roman" panose="02020603050405020304" pitchFamily="18" charset="0"/>
              </a:rPr>
              <a:t>2</a:t>
            </a:r>
            <a:r>
              <a:rPr lang="en-US" altLang="en-US" sz="2400" b="1" dirty="0">
                <a:solidFill>
                  <a:srgbClr val="FFFF00"/>
                </a:solidFill>
                <a:latin typeface="Times New Roman" panose="02020603050405020304" pitchFamily="18" charset="0"/>
                <a:cs typeface="Times New Roman" panose="02020603050405020304" pitchFamily="18" charset="0"/>
              </a:rPr>
              <a:t> thấp phải có quá trình cố định CO</a:t>
            </a:r>
            <a:r>
              <a:rPr lang="en-US" altLang="en-US" sz="2400" b="1" baseline="-25000" dirty="0">
                <a:solidFill>
                  <a:srgbClr val="FFFF00"/>
                </a:solidFill>
                <a:latin typeface="Times New Roman" panose="02020603050405020304" pitchFamily="18" charset="0"/>
                <a:cs typeface="Times New Roman" panose="02020603050405020304" pitchFamily="18" charset="0"/>
              </a:rPr>
              <a:t>2</a:t>
            </a:r>
            <a:r>
              <a:rPr lang="en-US" altLang="en-US" sz="2400" b="1" dirty="0">
                <a:solidFill>
                  <a:srgbClr val="FFFF00"/>
                </a:solidFill>
                <a:latin typeface="Times New Roman" panose="02020603050405020304" pitchFamily="18" charset="0"/>
                <a:cs typeface="Times New Roman" panose="02020603050405020304" pitchFamily="18" charset="0"/>
              </a:rPr>
              <a:t> hai lần.</a:t>
            </a:r>
          </a:p>
          <a:p>
            <a:pPr marL="363855" lvl="0" indent="-363855" algn="just" defTabSz="914400">
              <a:spcBef>
                <a:spcPct val="0"/>
              </a:spcBef>
              <a:spcAft>
                <a:spcPts val="600"/>
              </a:spcAft>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III. Nhóm C</a:t>
            </a:r>
            <a:r>
              <a:rPr lang="en-US" altLang="en-US" sz="2400" b="1" baseline="-25000" dirty="0">
                <a:solidFill>
                  <a:srgbClr val="FFFF00"/>
                </a:solidFill>
                <a:latin typeface="Times New Roman" panose="02020603050405020304" pitchFamily="18" charset="0"/>
                <a:cs typeface="Times New Roman" panose="02020603050405020304" pitchFamily="18" charset="0"/>
              </a:rPr>
              <a:t>4</a:t>
            </a:r>
            <a:r>
              <a:rPr lang="en-US" altLang="en-US" sz="2400" b="1" dirty="0">
                <a:solidFill>
                  <a:srgbClr val="FFFF00"/>
                </a:solidFill>
                <a:latin typeface="Times New Roman" panose="02020603050405020304" pitchFamily="18" charset="0"/>
                <a:cs typeface="Times New Roman" panose="02020603050405020304" pitchFamily="18" charset="0"/>
              </a:rPr>
              <a:t>: cố định CO</a:t>
            </a:r>
            <a:r>
              <a:rPr lang="en-US" altLang="en-US" sz="2400" b="1" baseline="-25000" dirty="0">
                <a:solidFill>
                  <a:srgbClr val="FFFF00"/>
                </a:solidFill>
                <a:latin typeface="Times New Roman" panose="02020603050405020304" pitchFamily="18" charset="0"/>
                <a:cs typeface="Times New Roman" panose="02020603050405020304" pitchFamily="18" charset="0"/>
              </a:rPr>
              <a:t>2</a:t>
            </a:r>
            <a:r>
              <a:rPr lang="en-US" altLang="en-US" sz="2400" b="1" dirty="0">
                <a:solidFill>
                  <a:srgbClr val="FFFF00"/>
                </a:solidFill>
                <a:latin typeface="Times New Roman" panose="02020603050405020304" pitchFamily="18" charset="0"/>
                <a:cs typeface="Times New Roman" panose="02020603050405020304" pitchFamily="18" charset="0"/>
              </a:rPr>
              <a:t> lần 1 lấy nhanh CO</a:t>
            </a:r>
            <a:r>
              <a:rPr lang="en-US" altLang="en-US" sz="2400" b="1" baseline="-25000" dirty="0">
                <a:solidFill>
                  <a:srgbClr val="FFFF00"/>
                </a:solidFill>
                <a:latin typeface="Times New Roman" panose="02020603050405020304" pitchFamily="18" charset="0"/>
                <a:cs typeface="Times New Roman" panose="02020603050405020304" pitchFamily="18" charset="0"/>
              </a:rPr>
              <a:t>2</a:t>
            </a:r>
            <a:r>
              <a:rPr lang="en-US" altLang="en-US" sz="2400" b="1" dirty="0">
                <a:solidFill>
                  <a:srgbClr val="FFFF00"/>
                </a:solidFill>
                <a:latin typeface="Times New Roman" panose="02020603050405020304" pitchFamily="18" charset="0"/>
                <a:cs typeface="Times New Roman" panose="02020603050405020304" pitchFamily="18" charset="0"/>
              </a:rPr>
              <a:t> khí quyển, lần 2 cố định CO</a:t>
            </a:r>
            <a:r>
              <a:rPr lang="en-US" altLang="en-US" sz="2400" b="1" baseline="-25000" dirty="0">
                <a:solidFill>
                  <a:srgbClr val="FFFF00"/>
                </a:solidFill>
                <a:latin typeface="Times New Roman" panose="02020603050405020304" pitchFamily="18" charset="0"/>
                <a:cs typeface="Times New Roman" panose="02020603050405020304" pitchFamily="18" charset="0"/>
              </a:rPr>
              <a:t>2</a:t>
            </a:r>
            <a:r>
              <a:rPr lang="en-US" altLang="en-US" sz="2400" b="1" dirty="0">
                <a:solidFill>
                  <a:srgbClr val="FFFF00"/>
                </a:solidFill>
                <a:latin typeface="Times New Roman" panose="02020603050405020304" pitchFamily="18" charset="0"/>
                <a:cs typeface="Times New Roman" panose="02020603050405020304" pitchFamily="18" charset="0"/>
              </a:rPr>
              <a:t> trong chu trình Calvin.</a:t>
            </a:r>
          </a:p>
          <a:p>
            <a:pPr marL="363855" lvl="0" indent="-363855" algn="just"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IV. Nhóm thực vật CAM đóng khí khổng ban ng</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y, chúng nhận v</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cố định CO</a:t>
            </a:r>
            <a:r>
              <a:rPr lang="en-US" altLang="en-US" sz="2400" b="1" baseline="-25000" dirty="0">
                <a:solidFill>
                  <a:srgbClr val="FFFF00"/>
                </a:solidFill>
                <a:latin typeface="Times New Roman" panose="02020603050405020304" pitchFamily="18" charset="0"/>
                <a:cs typeface="Times New Roman" panose="02020603050405020304" pitchFamily="18" charset="0"/>
              </a:rPr>
              <a:t>2</a:t>
            </a:r>
            <a:r>
              <a:rPr lang="en-US" altLang="en-US" sz="2400" b="1" dirty="0">
                <a:solidFill>
                  <a:srgbClr val="FFFF00"/>
                </a:solidFill>
                <a:latin typeface="Times New Roman" panose="02020603050405020304" pitchFamily="18" charset="0"/>
                <a:cs typeface="Times New Roman" panose="02020603050405020304" pitchFamily="18" charset="0"/>
              </a:rPr>
              <a:t> v</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o ban đêm.</a:t>
            </a:r>
          </a:p>
          <a:p>
            <a:pPr marL="363855" lvl="0" indent="-363855" algn="just"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A. 1. 	B. 2. 	C. 3. 	D. 4.</a:t>
            </a: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2046288" y="2393950"/>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Shape 6"/>
          <p:cNvSpPr/>
          <p:nvPr/>
        </p:nvSpPr>
        <p:spPr>
          <a:xfrm>
            <a:off x="2046288" y="3189288"/>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Shape 7"/>
          <p:cNvSpPr/>
          <p:nvPr/>
        </p:nvSpPr>
        <p:spPr>
          <a:xfrm>
            <a:off x="2033588" y="3646488"/>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Freeform: Shape 9"/>
          <p:cNvSpPr/>
          <p:nvPr/>
        </p:nvSpPr>
        <p:spPr>
          <a:xfrm>
            <a:off x="2046288" y="4662488"/>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Shape 10"/>
          <p:cNvSpPr/>
          <p:nvPr/>
        </p:nvSpPr>
        <p:spPr>
          <a:xfrm>
            <a:off x="5010150" y="5475288"/>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24</a:t>
            </a:fld>
            <a:endParaRPr lang="en-US" altLang="en-US" sz="2800" dirty="0">
              <a:solidFill>
                <a:srgbClr val="FFFFFF"/>
              </a:solidFill>
            </a:endParaRPr>
          </a:p>
        </p:txBody>
      </p:sp>
      <p:sp>
        <p:nvSpPr>
          <p:cNvPr id="3" name="TextBox 2"/>
          <p:cNvSpPr txBox="1"/>
          <p:nvPr/>
        </p:nvSpPr>
        <p:spPr>
          <a:xfrm>
            <a:off x="1584325" y="514350"/>
            <a:ext cx="8648700" cy="1770063"/>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4:</a:t>
            </a:r>
          </a:p>
          <a:p>
            <a:pPr marL="0" lvl="0" indent="0" algn="just" defTabSz="914400">
              <a:spcBef>
                <a:spcPct val="0"/>
              </a:spcBef>
              <a:spcAft>
                <a:spcPts val="600"/>
              </a:spcAft>
              <a:buClrTx/>
              <a:buSzTx/>
              <a:buNone/>
            </a:pPr>
            <a:r>
              <a:rPr lang="en-US" altLang="en-US" sz="2400" b="1" dirty="0">
                <a:latin typeface="Times New Roman" panose="02020603050405020304" pitchFamily="18" charset="0"/>
                <a:cs typeface="Times New Roman" panose="02020603050405020304" pitchFamily="18" charset="0"/>
              </a:rPr>
              <a:t>Người ta đặt tên cho 3 nhóm thực vật “thực vật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C3, thực vật C4 v</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thực vật CAM”, có bao nhiêu giải thích sau đây đúng?</a:t>
            </a:r>
          </a:p>
          <a:p>
            <a:pPr marL="0" lvl="0" indent="0" defTabSz="914400">
              <a:spcBef>
                <a:spcPct val="0"/>
              </a:spcBef>
              <a:buClrTx/>
              <a:buSzTx/>
              <a:buFontTx/>
              <a:buNone/>
            </a:pPr>
            <a:endParaRPr lang="en-US" altLang="en-US" sz="2800" dirty="0">
              <a:solidFill>
                <a:srgbClr val="FFFF00"/>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2209800" y="2438400"/>
            <a:ext cx="8305800" cy="3559175"/>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63855" lvl="0" indent="-363855"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 Thực vật C</a:t>
            </a:r>
            <a:r>
              <a:rPr lang="en-US" altLang="en-US" sz="2400" b="1" baseline="-25000" dirty="0">
                <a:solidFill>
                  <a:srgbClr val="FFFF00"/>
                </a:solidFill>
                <a:latin typeface="Times New Roman" panose="02020603050405020304" pitchFamily="18" charset="0"/>
                <a:cs typeface="Times New Roman" panose="02020603050405020304" pitchFamily="18" charset="0"/>
              </a:rPr>
              <a:t>3</a:t>
            </a:r>
            <a:r>
              <a:rPr lang="en-US" altLang="en-US" sz="2400" b="1" dirty="0">
                <a:solidFill>
                  <a:srgbClr val="FFFF00"/>
                </a:solidFill>
                <a:latin typeface="Times New Roman" panose="02020603050405020304" pitchFamily="18" charset="0"/>
                <a:cs typeface="Times New Roman" panose="02020603050405020304" pitchFamily="18" charset="0"/>
              </a:rPr>
              <a:t> có sản phẩm đầu tiên m</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nó tạo ra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một hợp chất 3 carbon  (3 - Phosphoglyceric aicd).</a:t>
            </a:r>
          </a:p>
          <a:p>
            <a:pPr marL="363855" lvl="0" indent="-363855" algn="just"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II. Thực vật C</a:t>
            </a:r>
            <a:r>
              <a:rPr lang="en-US" altLang="en-US" sz="2400" b="1" baseline="-25000" dirty="0">
                <a:solidFill>
                  <a:srgbClr val="FFFF00"/>
                </a:solidFill>
                <a:latin typeface="Times New Roman" panose="02020603050405020304" pitchFamily="18" charset="0"/>
                <a:cs typeface="Times New Roman" panose="02020603050405020304" pitchFamily="18" charset="0"/>
              </a:rPr>
              <a:t>4</a:t>
            </a:r>
            <a:r>
              <a:rPr lang="en-US" altLang="en-US" sz="2400" b="1" dirty="0">
                <a:solidFill>
                  <a:srgbClr val="FFFF00"/>
                </a:solidFill>
                <a:latin typeface="Times New Roman" panose="02020603050405020304" pitchFamily="18" charset="0"/>
                <a:cs typeface="Times New Roman" panose="02020603050405020304" pitchFamily="18" charset="0"/>
              </a:rPr>
              <a:t> có sản phẩm đầu tiên m</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nó tạo ra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một hợp chất 4 carbon (Oxaloacetic acid - OAA).</a:t>
            </a:r>
          </a:p>
          <a:p>
            <a:pPr marL="363855" lvl="0" indent="-363855"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III. Thực vật CAM có tên như vật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bởi vì lo</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i thực vật n</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y thích nghi điều kiện sa mạc.</a:t>
            </a:r>
          </a:p>
          <a:p>
            <a:pPr marL="363855" lvl="0" indent="-363855"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IV. Được đặt tên cho người tìm ra nhóm thực vật.</a:t>
            </a:r>
          </a:p>
          <a:p>
            <a:pPr marL="363855" lvl="0" indent="-363855"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A. 1. 	B. 2. 	C. 3. 	D. 4.</a:t>
            </a: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1898650" y="2525713"/>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Freeform: Shape 3"/>
          <p:cNvSpPr/>
          <p:nvPr/>
        </p:nvSpPr>
        <p:spPr>
          <a:xfrm>
            <a:off x="1898650" y="3363913"/>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a:off x="1898650" y="4217988"/>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Shape 8"/>
          <p:cNvSpPr/>
          <p:nvPr/>
        </p:nvSpPr>
        <p:spPr>
          <a:xfrm>
            <a:off x="4008438" y="5573713"/>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1"/>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3200" dirty="0"/>
              <a:t>25</a:t>
            </a:fld>
            <a:endParaRPr lang="en-US" altLang="en-US" sz="3200" dirty="0"/>
          </a:p>
        </p:txBody>
      </p:sp>
      <p:pic>
        <p:nvPicPr>
          <p:cNvPr id="66563" name="Picture 6" descr="Các yếu tố chủ yếu ngoài môi trường ảnh hưởng đến quang hợp là"/>
          <p:cNvPicPr>
            <a:picLocks noChangeAspect="1"/>
          </p:cNvPicPr>
          <p:nvPr/>
        </p:nvPicPr>
        <p:blipFill>
          <a:blip r:embed="rId2"/>
          <a:stretch>
            <a:fillRect/>
          </a:stretch>
        </p:blipFill>
        <p:spPr>
          <a:xfrm>
            <a:off x="3505200" y="152400"/>
            <a:ext cx="6934200" cy="3944938"/>
          </a:xfrm>
          <a:prstGeom prst="rect">
            <a:avLst/>
          </a:prstGeom>
          <a:noFill/>
          <a:ln w="9525">
            <a:noFill/>
          </a:ln>
        </p:spPr>
      </p:pic>
      <p:sp>
        <p:nvSpPr>
          <p:cNvPr id="66564" name="TextBox 3"/>
          <p:cNvSpPr txBox="1"/>
          <p:nvPr/>
        </p:nvSpPr>
        <p:spPr>
          <a:xfrm>
            <a:off x="419100" y="3894138"/>
            <a:ext cx="6172200" cy="2811462"/>
          </a:xfrm>
          <a:prstGeom prst="rect">
            <a:avLst/>
          </a:prstGeom>
          <a:solidFill>
            <a:srgbClr val="FFFF00"/>
          </a:solidFill>
          <a:ln w="9525">
            <a:noFill/>
          </a:ln>
        </p:spPr>
        <p:txBody>
          <a:bodyPr>
            <a:spAutoFit/>
          </a:bodyPr>
          <a:lstStyle/>
          <a:p>
            <a:pPr algn="ctr" eaLnBrk="1" hangingPunct="1">
              <a:spcBef>
                <a:spcPct val="50000"/>
              </a:spcBef>
            </a:pPr>
            <a:r>
              <a:rPr lang="en-US" altLang="en-US" sz="4000" b="1" dirty="0">
                <a:solidFill>
                  <a:srgbClr val="0000FF"/>
                </a:solidFill>
                <a:latin typeface="Times New Roman" panose="02020603050405020304" pitchFamily="18" charset="0"/>
                <a:cs typeface="Times New Roman" panose="02020603050405020304" pitchFamily="18" charset="0"/>
              </a:rPr>
              <a:t>TÌM HIỂU</a:t>
            </a:r>
          </a:p>
          <a:p>
            <a:pPr algn="ctr" eaLnBrk="1" hangingPunct="1">
              <a:lnSpc>
                <a:spcPct val="130000"/>
              </a:lnSpc>
              <a:spcBef>
                <a:spcPct val="50000"/>
              </a:spcBef>
            </a:pPr>
            <a:r>
              <a:rPr lang="vi-VN" altLang="en-US" sz="3200" b="1" dirty="0">
                <a:solidFill>
                  <a:srgbClr val="C00000"/>
                </a:solidFill>
                <a:latin typeface="Times New Roman" panose="02020603050405020304" pitchFamily="18" charset="0"/>
                <a:cs typeface="Times New Roman" panose="02020603050405020304" pitchFamily="18" charset="0"/>
              </a:rPr>
              <a:t>IV. CÁC NHÂN TỐ ẢNH HƯỞNG ĐẾN QUANG HỢP Ở THỰC VẬT</a:t>
            </a:r>
            <a:endParaRPr lang="en-US" altLang="en-US" sz="3200" b="1"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14"/>
          <p:cNvGrpSpPr/>
          <p:nvPr/>
        </p:nvGrpSpPr>
        <p:grpSpPr>
          <a:xfrm>
            <a:off x="0" y="-26987"/>
            <a:ext cx="12192000" cy="6888162"/>
            <a:chOff x="-9684" y="-27337"/>
            <a:chExt cx="9155305" cy="6888385"/>
          </a:xfrm>
        </p:grpSpPr>
        <p:sp>
          <p:nvSpPr>
            <p:cNvPr id="67590"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67592"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67593"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67587" name="TextBox 4"/>
          <p:cNvSpPr txBox="1"/>
          <p:nvPr/>
        </p:nvSpPr>
        <p:spPr>
          <a:xfrm>
            <a:off x="288925" y="349250"/>
            <a:ext cx="5880100" cy="4524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30000"/>
              </a:lnSpc>
              <a:spcBef>
                <a:spcPct val="0"/>
              </a:spcBef>
              <a:spcAft>
                <a:spcPts val="1000"/>
              </a:spcAft>
              <a:buFontTx/>
              <a:buNone/>
            </a:pPr>
            <a:r>
              <a:rPr lang="vi-VN" altLang="en-US" sz="2000" b="1" dirty="0">
                <a:solidFill>
                  <a:srgbClr val="FF0000"/>
                </a:solidFill>
                <a:latin typeface="Times New Roman" panose="02020603050405020304" pitchFamily="18" charset="0"/>
                <a:cs typeface="Times New Roman" panose="02020603050405020304" pitchFamily="18" charset="0"/>
              </a:rPr>
              <a:t>II</a:t>
            </a:r>
            <a:r>
              <a:rPr lang="en-US" altLang="en-US" sz="2000" b="1" dirty="0">
                <a:solidFill>
                  <a:srgbClr val="FF0000"/>
                </a:solidFill>
                <a:latin typeface="Times New Roman" panose="02020603050405020304" pitchFamily="18" charset="0"/>
                <a:cs typeface="Times New Roman" panose="02020603050405020304" pitchFamily="18" charset="0"/>
              </a:rPr>
              <a:t>I</a:t>
            </a:r>
            <a:r>
              <a:rPr lang="vi-VN"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a:solidFill>
                  <a:srgbClr val="FF0000"/>
                </a:solidFill>
                <a:latin typeface="Times New Roman" panose="02020603050405020304" pitchFamily="18" charset="0"/>
                <a:cs typeface="Times New Roman" panose="02020603050405020304" pitchFamily="18" charset="0"/>
              </a:rPr>
              <a:t>VAI TRÒ </a:t>
            </a:r>
            <a:r>
              <a:rPr lang="vi-VN" altLang="en-US" sz="2000" b="1" dirty="0">
                <a:solidFill>
                  <a:srgbClr val="FF0000"/>
                </a:solidFill>
                <a:latin typeface="Times New Roman" panose="02020603050405020304" pitchFamily="18" charset="0"/>
                <a:cs typeface="Times New Roman" panose="02020603050405020304" pitchFamily="18" charset="0"/>
              </a:rPr>
              <a:t>QUANG HỢP</a:t>
            </a:r>
            <a:r>
              <a:rPr lang="en-US" altLang="en-US" sz="2000" b="1" dirty="0">
                <a:solidFill>
                  <a:srgbClr val="FF0000"/>
                </a:solidFill>
                <a:latin typeface="Times New Roman" panose="02020603050405020304" pitchFamily="18" charset="0"/>
                <a:cs typeface="Times New Roman" panose="02020603050405020304" pitchFamily="18" charset="0"/>
              </a:rPr>
              <a:t> Ở THỰC VẬT</a:t>
            </a:r>
            <a:endParaRPr lang="en-US" altLang="en-US" sz="1800" dirty="0">
              <a:solidFill>
                <a:srgbClr val="FF0000"/>
              </a:solidFill>
              <a:latin typeface="Arial" panose="020B0604020202020204" pitchFamily="34" charset="0"/>
              <a:ea typeface="Arial" panose="020B0604020202020204" pitchFamily="34" charset="0"/>
            </a:endParaRPr>
          </a:p>
        </p:txBody>
      </p:sp>
      <p:sp>
        <p:nvSpPr>
          <p:cNvPr id="7" name="TextBox 6"/>
          <p:cNvSpPr txBox="1"/>
          <p:nvPr/>
        </p:nvSpPr>
        <p:spPr>
          <a:xfrm>
            <a:off x="652463" y="4303713"/>
            <a:ext cx="10668000" cy="2405062"/>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120650" lvl="0" indent="0" algn="just" defTabSz="914400">
              <a:lnSpc>
                <a:spcPct val="130000"/>
              </a:lnSpc>
              <a:spcBef>
                <a:spcPct val="0"/>
              </a:spcBef>
              <a:spcAft>
                <a:spcPts val="1000"/>
              </a:spcAft>
              <a:buFontTx/>
              <a:buNone/>
              <a:tabLst>
                <a:tab pos="808355" algn="l"/>
              </a:tabLst>
            </a:pPr>
            <a:r>
              <a:rPr lang="vi-VN" altLang="en-US" b="1" dirty="0">
                <a:solidFill>
                  <a:srgbClr val="333333"/>
                </a:solidFill>
                <a:latin typeface="Times New Roman" panose="02020603050405020304" pitchFamily="18" charset="0"/>
                <a:cs typeface="Arial" panose="020B0604020202020204" pitchFamily="34" charset="0"/>
              </a:rPr>
              <a:t>	</a:t>
            </a:r>
            <a:r>
              <a:rPr lang="en-US" altLang="en-US" b="1" dirty="0">
                <a:solidFill>
                  <a:srgbClr val="333333"/>
                </a:solidFill>
                <a:latin typeface="Times New Roman" panose="02020603050405020304" pitchFamily="18" charset="0"/>
                <a:cs typeface="Arial" panose="020B0604020202020204" pitchFamily="34" charset="0"/>
              </a:rPr>
              <a:t>CH1: </a:t>
            </a:r>
            <a:r>
              <a:rPr lang="vi-VN" altLang="en-US" b="1" dirty="0">
                <a:solidFill>
                  <a:srgbClr val="333333"/>
                </a:solidFill>
                <a:latin typeface="Times New Roman" panose="02020603050405020304" pitchFamily="18" charset="0"/>
                <a:cs typeface="Arial" panose="020B0604020202020204" pitchFamily="34" charset="0"/>
              </a:rPr>
              <a:t>Giải thích vì sao quang hợp có vai trò quyết định đến năng suất cây trồng?</a:t>
            </a:r>
            <a:endParaRPr lang="en-US" altLang="en-US" dirty="0">
              <a:latin typeface="Arial" panose="020B0604020202020204" pitchFamily="34" charset="0"/>
              <a:cs typeface="Arial" panose="020B0604020202020204" pitchFamily="34" charset="0"/>
            </a:endParaRPr>
          </a:p>
          <a:p>
            <a:pPr marL="120650" lvl="0" indent="0" algn="just" defTabSz="914400">
              <a:lnSpc>
                <a:spcPct val="130000"/>
              </a:lnSpc>
              <a:spcBef>
                <a:spcPct val="0"/>
              </a:spcBef>
              <a:spcAft>
                <a:spcPts val="1000"/>
              </a:spcAft>
              <a:buFontTx/>
              <a:buNone/>
              <a:tabLst>
                <a:tab pos="808355" algn="l"/>
              </a:tabLst>
            </a:pPr>
            <a:r>
              <a:rPr lang="vi-VN" altLang="en-US" b="1" dirty="0">
                <a:solidFill>
                  <a:srgbClr val="333333"/>
                </a:solidFill>
                <a:latin typeface="Times New Roman" panose="02020603050405020304" pitchFamily="18" charset="0"/>
                <a:cs typeface="Arial" panose="020B0604020202020204" pitchFamily="34" charset="0"/>
              </a:rPr>
              <a:t>	</a:t>
            </a:r>
            <a:r>
              <a:rPr lang="en-US" altLang="en-US" b="1" dirty="0">
                <a:solidFill>
                  <a:srgbClr val="333333"/>
                </a:solidFill>
                <a:latin typeface="Times New Roman" panose="02020603050405020304" pitchFamily="18" charset="0"/>
                <a:cs typeface="Arial" panose="020B0604020202020204" pitchFamily="34" charset="0"/>
              </a:rPr>
              <a:t>CH2: QH có vai trò gì đối với thực vật, sinh vật trên trái đất v</a:t>
            </a:r>
            <a:r>
              <a:rPr lang="en-US" altLang="en-US" b="1" dirty="0">
                <a:solidFill>
                  <a:srgbClr val="333333"/>
                </a:solidFill>
                <a:latin typeface="Times New Roman" panose="02020603050405020304" pitchFamily="18" charset="0"/>
                <a:ea typeface="Arial" panose="020B0604020202020204" pitchFamily="34" charset="0"/>
              </a:rPr>
              <a:t>à</a:t>
            </a:r>
            <a:r>
              <a:rPr lang="en-US" altLang="en-US" b="1" dirty="0">
                <a:solidFill>
                  <a:srgbClr val="333333"/>
                </a:solidFill>
                <a:latin typeface="Times New Roman" panose="02020603050405020304" pitchFamily="18" charset="0"/>
                <a:cs typeface="Arial" panose="020B0604020202020204" pitchFamily="34" charset="0"/>
              </a:rPr>
              <a:t> với sinh quyển</a:t>
            </a:r>
            <a:endParaRPr lang="en-US" altLang="en-US" dirty="0">
              <a:latin typeface="Arial" panose="020B0604020202020204" pitchFamily="34" charset="0"/>
              <a:ea typeface="Arial" panose="020B0604020202020204" pitchFamily="34" charset="0"/>
            </a:endParaRPr>
          </a:p>
        </p:txBody>
      </p:sp>
      <p:pic>
        <p:nvPicPr>
          <p:cNvPr id="9" name="Picture 8"/>
          <p:cNvPicPr>
            <a:picLocks noChangeAspect="1"/>
          </p:cNvPicPr>
          <p:nvPr/>
        </p:nvPicPr>
        <p:blipFill>
          <a:blip r:embed="rId3"/>
          <a:stretch>
            <a:fillRect/>
          </a:stretch>
        </p:blipFill>
        <p:spPr>
          <a:xfrm>
            <a:off x="641350" y="817563"/>
            <a:ext cx="10668000" cy="3319462"/>
          </a:xfrm>
          <a:prstGeom prst="rect">
            <a:avLst/>
          </a:prstGeom>
          <a:noFill/>
          <a:ln w="9525">
            <a:noFill/>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14"/>
          <p:cNvGrpSpPr/>
          <p:nvPr/>
        </p:nvGrpSpPr>
        <p:grpSpPr>
          <a:xfrm>
            <a:off x="0" y="-26987"/>
            <a:ext cx="12192000" cy="6888162"/>
            <a:chOff x="-9684" y="-27337"/>
            <a:chExt cx="9155305" cy="6888385"/>
          </a:xfrm>
        </p:grpSpPr>
        <p:sp>
          <p:nvSpPr>
            <p:cNvPr id="69651"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69653"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69654"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69635" name="TextBox 4"/>
          <p:cNvSpPr txBox="1"/>
          <p:nvPr/>
        </p:nvSpPr>
        <p:spPr>
          <a:xfrm>
            <a:off x="223838" y="373063"/>
            <a:ext cx="5942012" cy="45243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30000"/>
              </a:lnSpc>
              <a:spcBef>
                <a:spcPct val="0"/>
              </a:spcBef>
              <a:spcAft>
                <a:spcPts val="1000"/>
              </a:spcAft>
              <a:buFontTx/>
              <a:buNone/>
            </a:pPr>
            <a:r>
              <a:rPr lang="vi-VN" altLang="en-US" sz="2000" b="1" dirty="0">
                <a:solidFill>
                  <a:srgbClr val="FF0000"/>
                </a:solidFill>
                <a:latin typeface="Times New Roman" panose="02020603050405020304" pitchFamily="18" charset="0"/>
                <a:cs typeface="Times New Roman" panose="02020603050405020304" pitchFamily="18" charset="0"/>
              </a:rPr>
              <a:t>II</a:t>
            </a:r>
            <a:r>
              <a:rPr lang="en-US" altLang="en-US" sz="2000" b="1" dirty="0">
                <a:solidFill>
                  <a:srgbClr val="FF0000"/>
                </a:solidFill>
                <a:latin typeface="Times New Roman" panose="02020603050405020304" pitchFamily="18" charset="0"/>
                <a:cs typeface="Times New Roman" panose="02020603050405020304" pitchFamily="18" charset="0"/>
              </a:rPr>
              <a:t>I</a:t>
            </a:r>
            <a:r>
              <a:rPr lang="vi-VN"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a:solidFill>
                  <a:srgbClr val="FF0000"/>
                </a:solidFill>
                <a:latin typeface="Times New Roman" panose="02020603050405020304" pitchFamily="18" charset="0"/>
                <a:cs typeface="Times New Roman" panose="02020603050405020304" pitchFamily="18" charset="0"/>
              </a:rPr>
              <a:t>VAI TRÒ </a:t>
            </a:r>
            <a:r>
              <a:rPr lang="vi-VN" altLang="en-US" sz="2000" b="1" dirty="0">
                <a:solidFill>
                  <a:srgbClr val="FF0000"/>
                </a:solidFill>
                <a:latin typeface="Times New Roman" panose="02020603050405020304" pitchFamily="18" charset="0"/>
                <a:cs typeface="Times New Roman" panose="02020603050405020304" pitchFamily="18" charset="0"/>
              </a:rPr>
              <a:t>QUANG HỢP</a:t>
            </a:r>
            <a:r>
              <a:rPr lang="en-US" altLang="en-US" sz="2000" b="1" dirty="0">
                <a:solidFill>
                  <a:srgbClr val="FF0000"/>
                </a:solidFill>
                <a:latin typeface="Times New Roman" panose="02020603050405020304" pitchFamily="18" charset="0"/>
                <a:cs typeface="Times New Roman" panose="02020603050405020304" pitchFamily="18" charset="0"/>
              </a:rPr>
              <a:t> Ở THỰC VẬT</a:t>
            </a:r>
            <a:endParaRPr lang="en-US" altLang="en-US" sz="1800" dirty="0">
              <a:solidFill>
                <a:srgbClr val="FF0000"/>
              </a:solidFill>
              <a:latin typeface="Arial" panose="020B0604020202020204" pitchFamily="34" charset="0"/>
              <a:ea typeface="Arial" panose="020B0604020202020204" pitchFamily="34" charset="0"/>
            </a:endParaRPr>
          </a:p>
        </p:txBody>
      </p:sp>
      <p:pic>
        <p:nvPicPr>
          <p:cNvPr id="69636" name="Picture 8"/>
          <p:cNvPicPr>
            <a:picLocks noChangeAspect="1"/>
          </p:cNvPicPr>
          <p:nvPr/>
        </p:nvPicPr>
        <p:blipFill>
          <a:blip r:embed="rId3"/>
          <a:stretch>
            <a:fillRect/>
          </a:stretch>
        </p:blipFill>
        <p:spPr>
          <a:xfrm>
            <a:off x="2286000" y="741363"/>
            <a:ext cx="7983538" cy="2973387"/>
          </a:xfrm>
          <a:prstGeom prst="rect">
            <a:avLst/>
          </a:prstGeom>
          <a:noFill/>
          <a:ln w="9525">
            <a:noFill/>
          </a:ln>
        </p:spPr>
      </p:pic>
      <p:sp>
        <p:nvSpPr>
          <p:cNvPr id="69637" name="Text Box 8"/>
          <p:cNvSpPr txBox="1"/>
          <p:nvPr/>
        </p:nvSpPr>
        <p:spPr>
          <a:xfrm>
            <a:off x="2590800" y="-57150"/>
            <a:ext cx="6705600" cy="461963"/>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HƯỚNG DẪN TÌM HIỂU NỘI DUNG III. </a:t>
            </a:r>
            <a:endParaRPr lang="en-US" altLang="en-US" sz="2400" b="1" i="1" dirty="0">
              <a:solidFill>
                <a:srgbClr val="0070C0"/>
              </a:solidFill>
              <a:latin typeface="Arial" panose="020B0604020202020204" pitchFamily="34" charset="0"/>
            </a:endParaRPr>
          </a:p>
        </p:txBody>
      </p:sp>
      <p:graphicFrame>
        <p:nvGraphicFramePr>
          <p:cNvPr id="3" name="Table 3"/>
          <p:cNvGraphicFramePr>
            <a:graphicFrameLocks noGrp="1"/>
          </p:cNvGraphicFramePr>
          <p:nvPr/>
        </p:nvGraphicFramePr>
        <p:xfrm>
          <a:off x="249238" y="3581400"/>
          <a:ext cx="11637963" cy="3108326"/>
        </p:xfrm>
        <a:graphic>
          <a:graphicData uri="http://schemas.openxmlformats.org/drawingml/2006/table">
            <a:tbl>
              <a:tblPr firstRow="1" bandRow="1">
                <a:tableStyleId>{5C22544A-7EE6-4342-B048-85BDC9FD1C3A}</a:tableStyleId>
              </a:tblPr>
              <a:tblGrid>
                <a:gridCol w="808429"/>
                <a:gridCol w="10829533"/>
              </a:tblGrid>
              <a:tr h="1554163">
                <a:tc>
                  <a:txBody>
                    <a:bodyPr/>
                    <a:lstStyle/>
                    <a:p>
                      <a:pPr algn="ctr"/>
                      <a:r>
                        <a:rPr lang="en-US" sz="2000" b="1">
                          <a:solidFill>
                            <a:srgbClr val="002060"/>
                          </a:solidFill>
                          <a:latin typeface="Times New Roman" panose="02020603050405020304" pitchFamily="18" charset="0"/>
                          <a:cs typeface="Times New Roman" panose="02020603050405020304" pitchFamily="18" charset="0"/>
                        </a:rPr>
                        <a:t>CH1</a:t>
                      </a:r>
                    </a:p>
                  </a:txBody>
                  <a:tcPr marL="91436" marR="91436" marT="45702" marB="45702">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spcBef>
                          <a:spcPts val="0"/>
                        </a:spcBef>
                        <a:spcAft>
                          <a:spcPts val="0"/>
                        </a:spcAft>
                      </a:pPr>
                      <a:endParaRPr lang="en-US" sz="2400" b="0">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endParaRPr lang="en-US" sz="2400" b="0">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endParaRPr lang="en-US" sz="2400" b="0">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endParaRPr lang="en-US" sz="2400" b="0">
                        <a:latin typeface="Times New Roman" panose="02020603050405020304" pitchFamily="18" charset="0"/>
                        <a:cs typeface="Times New Roman" panose="02020603050405020304" pitchFamily="18" charset="0"/>
                      </a:endParaRPr>
                    </a:p>
                  </a:txBody>
                  <a:tcPr marL="91436" marR="91436" marT="45702" marB="45702">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r>
              <a:tr h="1554163">
                <a:tc>
                  <a:txBody>
                    <a:bodyPr/>
                    <a:lstStyle/>
                    <a:p>
                      <a:pPr algn="ctr"/>
                      <a:r>
                        <a:rPr lang="en-US" sz="2000" b="1">
                          <a:solidFill>
                            <a:srgbClr val="002060"/>
                          </a:solidFill>
                          <a:latin typeface="Times New Roman" panose="02020603050405020304" pitchFamily="18" charset="0"/>
                          <a:cs typeface="Times New Roman" panose="02020603050405020304" pitchFamily="18" charset="0"/>
                        </a:rPr>
                        <a:t>CH2</a:t>
                      </a:r>
                    </a:p>
                  </a:txBody>
                  <a:tcPr marL="91436" marR="91436" marT="45702" marB="45702">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a:lnSpc>
                          <a:spcPct val="100000"/>
                        </a:lnSpc>
                        <a:spcBef>
                          <a:spcPts val="0"/>
                        </a:spcBef>
                        <a:spcAft>
                          <a:spcPts val="0"/>
                        </a:spcAft>
                      </a:pPr>
                      <a:endParaRPr lang="en-US" sz="2400" b="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en-US" sz="2400" b="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en-US" sz="2400" b="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en-US" sz="2400" b="0">
                        <a:latin typeface="Times New Roman" panose="02020603050405020304" pitchFamily="18" charset="0"/>
                        <a:cs typeface="Times New Roman" panose="02020603050405020304" pitchFamily="18" charset="0"/>
                      </a:endParaRPr>
                    </a:p>
                  </a:txBody>
                  <a:tcPr marL="91436" marR="91436" marT="45702" marB="45702">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r>
            </a:tbl>
          </a:graphicData>
        </a:graphic>
      </p:graphicFrame>
      <p:sp>
        <p:nvSpPr>
          <p:cNvPr id="6" name="TextBox 5"/>
          <p:cNvSpPr txBox="1"/>
          <p:nvPr/>
        </p:nvSpPr>
        <p:spPr>
          <a:xfrm>
            <a:off x="1371600" y="3632200"/>
            <a:ext cx="9858375" cy="15700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00000"/>
              </a:lnSpc>
              <a:spcBef>
                <a:spcPct val="0"/>
              </a:spcBef>
              <a:buFontTx/>
              <a:buNone/>
            </a:pPr>
            <a:r>
              <a:rPr lang="en-US" altLang="en-US" sz="2400" dirty="0">
                <a:solidFill>
                  <a:srgbClr val="333333"/>
                </a:solidFill>
                <a:latin typeface="Times New Roman" panose="02020603050405020304" pitchFamily="18" charset="0"/>
                <a:cs typeface="Times New Roman" panose="02020603050405020304" pitchFamily="18" charset="0"/>
              </a:rPr>
              <a:t>Quang hợp tạo ra các phân tử ?</a:t>
            </a:r>
          </a:p>
          <a:p>
            <a:pPr marL="0" lvl="0" indent="0" algn="just">
              <a:lnSpc>
                <a:spcPct val="100000"/>
              </a:lnSpc>
              <a:spcBef>
                <a:spcPct val="0"/>
              </a:spcBef>
              <a:buFontTx/>
              <a:buNone/>
            </a:pPr>
            <a:r>
              <a:rPr lang="en-US" altLang="en-US" sz="2400" dirty="0">
                <a:solidFill>
                  <a:srgbClr val="333333"/>
                </a:solidFill>
                <a:latin typeface="Times New Roman" panose="02020603050405020304" pitchFamily="18" charset="0"/>
                <a:cs typeface="Times New Roman" panose="02020603050405020304" pitchFamily="18" charset="0"/>
              </a:rPr>
              <a:t>Các phân tử sinh ra được vận chuyển?</a:t>
            </a:r>
          </a:p>
          <a:p>
            <a:pPr marL="0" lvl="0" indent="0" algn="just">
              <a:lnSpc>
                <a:spcPct val="100000"/>
              </a:lnSpc>
              <a:spcBef>
                <a:spcPct val="0"/>
              </a:spcBef>
              <a:buFontTx/>
              <a:buNone/>
            </a:pPr>
            <a:r>
              <a:rPr lang="en-US" altLang="en-US" sz="2400" dirty="0">
                <a:solidFill>
                  <a:srgbClr val="333333"/>
                </a:solidFill>
                <a:latin typeface="Times New Roman" panose="02020603050405020304" pitchFamily="18" charset="0"/>
                <a:cs typeface="Times New Roman" panose="02020603050405020304" pitchFamily="18" charset="0"/>
              </a:rPr>
              <a:t>Hợp chất carbon tạo ra từ quá trình quang hợp được sử dụng?</a:t>
            </a:r>
          </a:p>
          <a:p>
            <a:pPr marL="0" lvl="0" indent="0" algn="just" eaLnBrk="1" hangingPunct="1">
              <a:lnSpc>
                <a:spcPct val="100000"/>
              </a:lnSpc>
              <a:spcBef>
                <a:spcPct val="0"/>
              </a:spcBef>
              <a:buFontTx/>
              <a:buNone/>
            </a:pPr>
            <a:r>
              <a:rPr lang="en-US" altLang="en-US" sz="2400" i="1" dirty="0">
                <a:solidFill>
                  <a:srgbClr val="333333"/>
                </a:solidFill>
                <a:latin typeface="Times New Roman" panose="02020603050405020304" pitchFamily="18" charset="0"/>
                <a:cs typeface="Times New Roman" panose="02020603050405020304" pitchFamily="18" charset="0"/>
              </a:rPr>
              <a:t>Như vậy có thể thấy, quang hợp có vai trò quyết định?</a:t>
            </a:r>
            <a:endParaRPr lang="en-US" altLang="en-US" sz="2400" dirty="0">
              <a:latin typeface="Times New Roman" panose="02020603050405020304" pitchFamily="18" charset="0"/>
              <a:ea typeface="Times New Roman" panose="02020603050405020304" pitchFamily="18" charset="0"/>
            </a:endParaRPr>
          </a:p>
        </p:txBody>
      </p:sp>
      <p:sp>
        <p:nvSpPr>
          <p:cNvPr id="10" name="TextBox 9"/>
          <p:cNvSpPr txBox="1"/>
          <p:nvPr/>
        </p:nvSpPr>
        <p:spPr>
          <a:xfrm>
            <a:off x="1366838" y="5299075"/>
            <a:ext cx="8228012" cy="12001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vi-VN" altLang="en-US" sz="2400" dirty="0">
                <a:solidFill>
                  <a:srgbClr val="000000"/>
                </a:solidFill>
                <a:latin typeface="Times New Roman" panose="02020603050405020304" pitchFamily="18" charset="0"/>
                <a:cs typeface="Times New Roman" panose="02020603050405020304" pitchFamily="18" charset="0"/>
              </a:rPr>
              <a:t>+ Quang hợp </a:t>
            </a:r>
            <a:r>
              <a:rPr lang="en-US" altLang="en-US" sz="2400" dirty="0">
                <a:solidFill>
                  <a:srgbClr val="000000"/>
                </a:solidFill>
                <a:latin typeface="Times New Roman" panose="02020603050405020304" pitchFamily="18" charset="0"/>
                <a:cs typeface="Times New Roman" panose="02020603050405020304" pitchFamily="18" charset="0"/>
              </a:rPr>
              <a:t>với tổng hợp chất?</a:t>
            </a:r>
          </a:p>
          <a:p>
            <a:pPr marL="0" lvl="0" indent="0">
              <a:lnSpc>
                <a:spcPct val="100000"/>
              </a:lnSpc>
              <a:spcBef>
                <a:spcPct val="0"/>
              </a:spcBef>
              <a:buFontTx/>
              <a:buNone/>
            </a:pPr>
            <a:r>
              <a:rPr lang="vi-VN" altLang="en-US" sz="2400" dirty="0">
                <a:solidFill>
                  <a:srgbClr val="000000"/>
                </a:solidFill>
                <a:latin typeface="Times New Roman" panose="02020603050405020304" pitchFamily="18" charset="0"/>
                <a:cs typeface="Times New Roman" panose="02020603050405020304" pitchFamily="18" charset="0"/>
              </a:rPr>
              <a:t>+ Quang hợp </a:t>
            </a:r>
            <a:r>
              <a:rPr lang="en-US" altLang="en-US" sz="2400" dirty="0">
                <a:solidFill>
                  <a:srgbClr val="000000"/>
                </a:solidFill>
                <a:latin typeface="Times New Roman" panose="02020603050405020304" pitchFamily="18" charset="0"/>
                <a:cs typeface="Times New Roman" panose="02020603050405020304" pitchFamily="18" charset="0"/>
              </a:rPr>
              <a:t>với việc cung cấp các chất cho thế giới sống?</a:t>
            </a:r>
          </a:p>
          <a:p>
            <a:pPr marL="0" lvl="0" indent="0">
              <a:lnSpc>
                <a:spcPct val="100000"/>
              </a:lnSpc>
              <a:spcBef>
                <a:spcPct val="0"/>
              </a:spcBef>
              <a:buFontTx/>
              <a:buNone/>
            </a:pPr>
            <a:r>
              <a:rPr lang="vi-VN"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000000"/>
                </a:solidFill>
                <a:latin typeface="Times New Roman" panose="02020603050405020304" pitchFamily="18" charset="0"/>
                <a:cs typeface="Times New Roman" panose="02020603050405020304" pitchFamily="18" charset="0"/>
              </a:rPr>
              <a:t>Quang hợp với điều hòa, cân bằng không khí?</a:t>
            </a:r>
            <a:endParaRPr lang="en-US" altLang="en-US" sz="24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left)">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wipe(left)">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wipe(left)">
                                      <p:cBhvr>
                                        <p:cTn id="3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14"/>
          <p:cNvGrpSpPr/>
          <p:nvPr/>
        </p:nvGrpSpPr>
        <p:grpSpPr>
          <a:xfrm>
            <a:off x="0" y="-26987"/>
            <a:ext cx="12192000" cy="6888162"/>
            <a:chOff x="-9684" y="-27337"/>
            <a:chExt cx="9155305" cy="6888385"/>
          </a:xfrm>
        </p:grpSpPr>
        <p:sp>
          <p:nvSpPr>
            <p:cNvPr id="71698"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71700"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71701"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71683" name="TextBox 4"/>
          <p:cNvSpPr txBox="1"/>
          <p:nvPr/>
        </p:nvSpPr>
        <p:spPr>
          <a:xfrm>
            <a:off x="292100" y="339725"/>
            <a:ext cx="5194300" cy="4524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30000"/>
              </a:lnSpc>
              <a:spcBef>
                <a:spcPct val="0"/>
              </a:spcBef>
              <a:spcAft>
                <a:spcPts val="1000"/>
              </a:spcAft>
              <a:buFontTx/>
              <a:buNone/>
            </a:pPr>
            <a:r>
              <a:rPr lang="vi-VN" altLang="en-US" sz="2000" b="1" dirty="0">
                <a:solidFill>
                  <a:srgbClr val="FF0000"/>
                </a:solidFill>
                <a:latin typeface="Times New Roman" panose="02020603050405020304" pitchFamily="18" charset="0"/>
                <a:cs typeface="Times New Roman" panose="02020603050405020304" pitchFamily="18" charset="0"/>
              </a:rPr>
              <a:t>II</a:t>
            </a:r>
            <a:r>
              <a:rPr lang="en-US" altLang="en-US" sz="2000" b="1" dirty="0">
                <a:solidFill>
                  <a:srgbClr val="FF0000"/>
                </a:solidFill>
                <a:latin typeface="Times New Roman" panose="02020603050405020304" pitchFamily="18" charset="0"/>
                <a:cs typeface="Times New Roman" panose="02020603050405020304" pitchFamily="18" charset="0"/>
              </a:rPr>
              <a:t>I</a:t>
            </a:r>
            <a:r>
              <a:rPr lang="vi-VN"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a:solidFill>
                  <a:srgbClr val="FF0000"/>
                </a:solidFill>
                <a:latin typeface="Times New Roman" panose="02020603050405020304" pitchFamily="18" charset="0"/>
                <a:cs typeface="Times New Roman" panose="02020603050405020304" pitchFamily="18" charset="0"/>
              </a:rPr>
              <a:t>VAI TRÒ </a:t>
            </a:r>
            <a:r>
              <a:rPr lang="vi-VN" altLang="en-US" sz="2000" b="1" dirty="0">
                <a:solidFill>
                  <a:srgbClr val="FF0000"/>
                </a:solidFill>
                <a:latin typeface="Times New Roman" panose="02020603050405020304" pitchFamily="18" charset="0"/>
                <a:cs typeface="Times New Roman" panose="02020603050405020304" pitchFamily="18" charset="0"/>
              </a:rPr>
              <a:t>QUANG HỢP</a:t>
            </a:r>
            <a:r>
              <a:rPr lang="en-US" altLang="en-US" sz="2000" b="1" dirty="0">
                <a:solidFill>
                  <a:srgbClr val="FF0000"/>
                </a:solidFill>
                <a:latin typeface="Times New Roman" panose="02020603050405020304" pitchFamily="18" charset="0"/>
                <a:cs typeface="Times New Roman" panose="02020603050405020304" pitchFamily="18" charset="0"/>
              </a:rPr>
              <a:t> Ở THỰC VẬT</a:t>
            </a:r>
            <a:endParaRPr lang="en-US" altLang="en-US" sz="1800" dirty="0">
              <a:solidFill>
                <a:srgbClr val="FF0000"/>
              </a:solidFill>
              <a:latin typeface="Arial" panose="020B0604020202020204" pitchFamily="34" charset="0"/>
              <a:ea typeface="Arial" panose="020B0604020202020204" pitchFamily="34" charset="0"/>
            </a:endParaRPr>
          </a:p>
        </p:txBody>
      </p:sp>
      <p:sp>
        <p:nvSpPr>
          <p:cNvPr id="71684" name="Text Box 8"/>
          <p:cNvSpPr txBox="1"/>
          <p:nvPr/>
        </p:nvSpPr>
        <p:spPr>
          <a:xfrm>
            <a:off x="2590800" y="-57150"/>
            <a:ext cx="6705600" cy="461963"/>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TRẢ LỜI/KIẾN THỨC GHI NHỚ</a:t>
            </a:r>
            <a:endParaRPr lang="en-US" altLang="en-US" sz="2400" b="1" i="1" dirty="0">
              <a:solidFill>
                <a:srgbClr val="0070C0"/>
              </a:solidFill>
              <a:latin typeface="Arial" panose="020B0604020202020204" pitchFamily="34" charset="0"/>
            </a:endParaRPr>
          </a:p>
        </p:txBody>
      </p:sp>
      <p:graphicFrame>
        <p:nvGraphicFramePr>
          <p:cNvPr id="3" name="Table 3"/>
          <p:cNvGraphicFramePr>
            <a:graphicFrameLocks noGrp="1"/>
          </p:cNvGraphicFramePr>
          <p:nvPr/>
        </p:nvGraphicFramePr>
        <p:xfrm>
          <a:off x="93663" y="787400"/>
          <a:ext cx="11996738" cy="5986463"/>
        </p:xfrm>
        <a:graphic>
          <a:graphicData uri="http://schemas.openxmlformats.org/drawingml/2006/table">
            <a:tbl>
              <a:tblPr firstRow="1" bandRow="1">
                <a:tableStyleId>{5C22544A-7EE6-4342-B048-85BDC9FD1C3A}</a:tableStyleId>
              </a:tblPr>
              <a:tblGrid>
                <a:gridCol w="833352"/>
                <a:gridCol w="11163385"/>
              </a:tblGrid>
              <a:tr h="3011559">
                <a:tc>
                  <a:txBody>
                    <a:bodyPr/>
                    <a:lstStyle/>
                    <a:p>
                      <a:pPr algn="ctr"/>
                      <a:r>
                        <a:rPr lang="en-US" sz="2000" b="1">
                          <a:solidFill>
                            <a:srgbClr val="002060"/>
                          </a:solidFill>
                          <a:latin typeface="Times New Roman" panose="02020603050405020304" pitchFamily="18" charset="0"/>
                          <a:cs typeface="Times New Roman" panose="02020603050405020304" pitchFamily="18" charset="0"/>
                        </a:rPr>
                        <a:t>CH1</a:t>
                      </a:r>
                    </a:p>
                  </a:txBody>
                  <a:tcPr marL="91435" marR="91435" marT="45721" marB="45721"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endParaRPr lang="en-US" sz="2000" b="0" kern="1200">
                        <a:solidFill>
                          <a:srgbClr val="002060"/>
                        </a:solidFill>
                        <a:effectLst/>
                        <a:latin typeface="Times New Roman" panose="02020603050405020304" pitchFamily="18" charset="0"/>
                        <a:ea typeface="+mn-ea"/>
                        <a:cs typeface="Times New Roman" panose="02020603050405020304" pitchFamily="18" charset="0"/>
                      </a:endParaRPr>
                    </a:p>
                    <a:p>
                      <a:endParaRPr lang="en-US" sz="2000" b="0" kern="1200">
                        <a:solidFill>
                          <a:srgbClr val="002060"/>
                        </a:solidFill>
                        <a:effectLst/>
                        <a:latin typeface="Times New Roman" panose="02020603050405020304" pitchFamily="18" charset="0"/>
                        <a:ea typeface="+mn-ea"/>
                        <a:cs typeface="Times New Roman" panose="02020603050405020304" pitchFamily="18" charset="0"/>
                      </a:endParaRPr>
                    </a:p>
                    <a:p>
                      <a:endParaRPr lang="en-US" sz="2000" b="0" kern="1200">
                        <a:solidFill>
                          <a:srgbClr val="002060"/>
                        </a:solidFill>
                        <a:effectLst/>
                        <a:latin typeface="Times New Roman" panose="02020603050405020304" pitchFamily="18" charset="0"/>
                        <a:ea typeface="+mn-ea"/>
                        <a:cs typeface="Times New Roman" panose="02020603050405020304" pitchFamily="18" charset="0"/>
                      </a:endParaRPr>
                    </a:p>
                    <a:p>
                      <a:endParaRPr lang="en-US" sz="2000" b="0" kern="1200">
                        <a:solidFill>
                          <a:srgbClr val="002060"/>
                        </a:solidFill>
                        <a:effectLst/>
                        <a:latin typeface="Times New Roman" panose="02020603050405020304" pitchFamily="18" charset="0"/>
                        <a:ea typeface="+mn-ea"/>
                        <a:cs typeface="Times New Roman" panose="02020603050405020304" pitchFamily="18" charset="0"/>
                      </a:endParaRPr>
                    </a:p>
                    <a:p>
                      <a:endParaRPr lang="en-US" sz="2000" b="0" kern="1200">
                        <a:solidFill>
                          <a:srgbClr val="002060"/>
                        </a:solidFill>
                        <a:effectLst/>
                        <a:latin typeface="Times New Roman" panose="02020603050405020304" pitchFamily="18" charset="0"/>
                        <a:ea typeface="+mn-ea"/>
                        <a:cs typeface="Times New Roman" panose="02020603050405020304" pitchFamily="18" charset="0"/>
                      </a:endParaRPr>
                    </a:p>
                    <a:p>
                      <a:endParaRPr lang="en-US" sz="2000" b="0" kern="1200">
                        <a:solidFill>
                          <a:srgbClr val="002060"/>
                        </a:solidFill>
                        <a:effectLst/>
                        <a:latin typeface="Times New Roman" panose="02020603050405020304" pitchFamily="18" charset="0"/>
                        <a:ea typeface="+mn-ea"/>
                        <a:cs typeface="Times New Roman" panose="02020603050405020304" pitchFamily="18" charset="0"/>
                      </a:endParaRPr>
                    </a:p>
                    <a:p>
                      <a:endParaRPr lang="en-US" sz="2000" b="0" kern="1200">
                        <a:solidFill>
                          <a:srgbClr val="002060"/>
                        </a:solidFill>
                        <a:effectLst/>
                        <a:latin typeface="Times New Roman" panose="02020603050405020304" pitchFamily="18" charset="0"/>
                        <a:ea typeface="+mn-ea"/>
                        <a:cs typeface="Times New Roman" panose="02020603050405020304" pitchFamily="18" charset="0"/>
                      </a:endParaRPr>
                    </a:p>
                    <a:p>
                      <a:endParaRPr lang="en-US" sz="2000" b="0" kern="1200">
                        <a:solidFill>
                          <a:srgbClr val="002060"/>
                        </a:solidFill>
                        <a:effectLst/>
                        <a:latin typeface="Times New Roman" panose="02020603050405020304" pitchFamily="18" charset="0"/>
                        <a:ea typeface="+mn-ea"/>
                        <a:cs typeface="Times New Roman" panose="02020603050405020304" pitchFamily="18" charset="0"/>
                      </a:endParaRPr>
                    </a:p>
                    <a:p>
                      <a:endParaRPr lang="en-US" sz="2000" b="0" kern="1200">
                        <a:solidFill>
                          <a:srgbClr val="002060"/>
                        </a:solidFill>
                        <a:effectLst/>
                        <a:latin typeface="Times New Roman" panose="02020603050405020304" pitchFamily="18" charset="0"/>
                        <a:ea typeface="+mn-ea"/>
                        <a:cs typeface="Times New Roman" panose="02020603050405020304" pitchFamily="18" charset="0"/>
                      </a:endParaRPr>
                    </a:p>
                  </a:txBody>
                  <a:tcPr marL="91435" marR="91435" marT="45721" marB="45721">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r>
              <a:tr h="2974904">
                <a:tc>
                  <a:txBody>
                    <a:bodyPr/>
                    <a:lstStyle/>
                    <a:p>
                      <a:pPr algn="ctr"/>
                      <a:r>
                        <a:rPr lang="en-US" sz="2000" b="1">
                          <a:solidFill>
                            <a:srgbClr val="002060"/>
                          </a:solidFill>
                          <a:latin typeface="Times New Roman" panose="02020603050405020304" pitchFamily="18" charset="0"/>
                          <a:cs typeface="Times New Roman" panose="02020603050405020304" pitchFamily="18" charset="0"/>
                        </a:rPr>
                        <a:t>CH2</a:t>
                      </a:r>
                    </a:p>
                    <a:p>
                      <a:pPr algn="ctr"/>
                      <a:endParaRPr lang="en-US" sz="2000" b="1">
                        <a:solidFill>
                          <a:srgbClr val="002060"/>
                        </a:solidFill>
                        <a:latin typeface="Times New Roman" panose="02020603050405020304" pitchFamily="18" charset="0"/>
                        <a:cs typeface="Times New Roman" panose="02020603050405020304" pitchFamily="18" charset="0"/>
                      </a:endParaRPr>
                    </a:p>
                  </a:txBody>
                  <a:tcPr marL="91435" marR="91435" marT="45721" marB="45721"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r>
                        <a:rPr lang="vi-VN" sz="1800" kern="1200">
                          <a:solidFill>
                            <a:schemeClr val="accent6">
                              <a:lumMod val="50000"/>
                            </a:schemeClr>
                          </a:solidFill>
                          <a:effectLst/>
                          <a:latin typeface="Times New Roman" panose="02020603050405020304" pitchFamily="18" charset="0"/>
                          <a:ea typeface="+mn-ea"/>
                          <a:cs typeface="Times New Roman" panose="02020603050405020304" pitchFamily="18" charset="0"/>
                        </a:rPr>
                        <a:t>.</a:t>
                      </a:r>
                      <a:endParaRPr lang="en-US" sz="1800" kern="1200">
                        <a:solidFill>
                          <a:schemeClr val="accent6">
                            <a:lumMod val="50000"/>
                          </a:schemeClr>
                        </a:solidFill>
                        <a:effectLst/>
                        <a:latin typeface="Times New Roman" panose="02020603050405020304" pitchFamily="18" charset="0"/>
                        <a:ea typeface="+mn-ea"/>
                        <a:cs typeface="Times New Roman" panose="02020603050405020304" pitchFamily="18" charset="0"/>
                      </a:endParaRPr>
                    </a:p>
                    <a:p>
                      <a:endParaRPr lang="en-US" sz="1800" b="0" kern="1200">
                        <a:solidFill>
                          <a:schemeClr val="accent6">
                            <a:lumMod val="50000"/>
                          </a:schemeClr>
                        </a:solidFill>
                        <a:effectLst/>
                        <a:latin typeface="Times New Roman" panose="02020603050405020304" pitchFamily="18" charset="0"/>
                        <a:ea typeface="+mn-ea"/>
                        <a:cs typeface="Times New Roman" panose="02020603050405020304" pitchFamily="18" charset="0"/>
                      </a:endParaRPr>
                    </a:p>
                    <a:p>
                      <a:endParaRPr lang="en-US" sz="1800" b="0" kern="1200">
                        <a:solidFill>
                          <a:schemeClr val="accent6">
                            <a:lumMod val="50000"/>
                          </a:schemeClr>
                        </a:solidFill>
                        <a:effectLst/>
                        <a:latin typeface="Times New Roman" panose="02020603050405020304" pitchFamily="18" charset="0"/>
                        <a:ea typeface="+mn-ea"/>
                        <a:cs typeface="Times New Roman" panose="02020603050405020304" pitchFamily="18" charset="0"/>
                      </a:endParaRPr>
                    </a:p>
                    <a:p>
                      <a:endParaRPr lang="en-US" sz="1800" b="0" kern="1200">
                        <a:solidFill>
                          <a:schemeClr val="accent6">
                            <a:lumMod val="50000"/>
                          </a:schemeClr>
                        </a:solidFill>
                        <a:effectLst/>
                        <a:latin typeface="Times New Roman" panose="02020603050405020304" pitchFamily="18" charset="0"/>
                        <a:ea typeface="+mn-ea"/>
                        <a:cs typeface="Times New Roman" panose="02020603050405020304" pitchFamily="18" charset="0"/>
                      </a:endParaRPr>
                    </a:p>
                    <a:p>
                      <a:endParaRPr lang="en-US" sz="1800" b="0" kern="1200">
                        <a:solidFill>
                          <a:schemeClr val="accent6">
                            <a:lumMod val="50000"/>
                          </a:schemeClr>
                        </a:solidFill>
                        <a:effectLst/>
                        <a:latin typeface="Times New Roman" panose="02020603050405020304" pitchFamily="18" charset="0"/>
                        <a:ea typeface="+mn-ea"/>
                        <a:cs typeface="Times New Roman" panose="02020603050405020304" pitchFamily="18" charset="0"/>
                      </a:endParaRPr>
                    </a:p>
                    <a:p>
                      <a:endParaRPr lang="en-US" sz="1800" b="0" kern="1200">
                        <a:solidFill>
                          <a:schemeClr val="accent6">
                            <a:lumMod val="50000"/>
                          </a:schemeClr>
                        </a:solidFill>
                        <a:effectLst/>
                        <a:latin typeface="Times New Roman" panose="02020603050405020304" pitchFamily="18" charset="0"/>
                        <a:ea typeface="+mn-ea"/>
                        <a:cs typeface="Times New Roman" panose="02020603050405020304" pitchFamily="18" charset="0"/>
                      </a:endParaRPr>
                    </a:p>
                    <a:p>
                      <a:endParaRPr lang="en-US" sz="1800" b="0" kern="1200">
                        <a:solidFill>
                          <a:schemeClr val="accent6">
                            <a:lumMod val="50000"/>
                          </a:schemeClr>
                        </a:solidFill>
                        <a:effectLst/>
                        <a:latin typeface="Times New Roman" panose="02020603050405020304" pitchFamily="18" charset="0"/>
                        <a:ea typeface="+mn-ea"/>
                        <a:cs typeface="Times New Roman" panose="02020603050405020304" pitchFamily="18" charset="0"/>
                      </a:endParaRPr>
                    </a:p>
                    <a:p>
                      <a:endParaRPr lang="en-US" sz="1800" b="0" kern="1200">
                        <a:solidFill>
                          <a:schemeClr val="accent6">
                            <a:lumMod val="50000"/>
                          </a:schemeClr>
                        </a:solidFill>
                        <a:effectLst/>
                        <a:latin typeface="Times New Roman" panose="02020603050405020304" pitchFamily="18" charset="0"/>
                        <a:ea typeface="+mn-ea"/>
                        <a:cs typeface="Times New Roman" panose="02020603050405020304" pitchFamily="18" charset="0"/>
                      </a:endParaRPr>
                    </a:p>
                    <a:p>
                      <a:endParaRPr lang="en-US" sz="1800" b="0">
                        <a:solidFill>
                          <a:schemeClr val="accent6">
                            <a:lumMod val="50000"/>
                          </a:schemeClr>
                        </a:solidFill>
                        <a:latin typeface="Times New Roman" panose="02020603050405020304" pitchFamily="18" charset="0"/>
                        <a:cs typeface="Times New Roman" panose="02020603050405020304" pitchFamily="18" charset="0"/>
                      </a:endParaRPr>
                    </a:p>
                    <a:p>
                      <a:endParaRPr lang="en-US" sz="1800" b="0">
                        <a:solidFill>
                          <a:schemeClr val="accent6">
                            <a:lumMod val="50000"/>
                          </a:schemeClr>
                        </a:solidFill>
                        <a:latin typeface="Times New Roman" panose="02020603050405020304" pitchFamily="18" charset="0"/>
                        <a:cs typeface="Times New Roman" panose="02020603050405020304" pitchFamily="18" charset="0"/>
                      </a:endParaRPr>
                    </a:p>
                  </a:txBody>
                  <a:tcPr marL="91435" marR="91435" marT="45721" marB="45721">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4">
                        <a:lumMod val="20000"/>
                        <a:lumOff val="80000"/>
                      </a:schemeClr>
                    </a:solidFill>
                  </a:tcPr>
                </a:tc>
              </a:tr>
            </a:tbl>
          </a:graphicData>
        </a:graphic>
      </p:graphicFrame>
      <p:sp>
        <p:nvSpPr>
          <p:cNvPr id="6" name="TextBox 5"/>
          <p:cNvSpPr txBox="1"/>
          <p:nvPr/>
        </p:nvSpPr>
        <p:spPr>
          <a:xfrm>
            <a:off x="995363" y="809625"/>
            <a:ext cx="10806112" cy="286226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en-US" sz="2000" dirty="0">
                <a:solidFill>
                  <a:srgbClr val="002060"/>
                </a:solidFill>
                <a:latin typeface="Times New Roman" panose="02020603050405020304" pitchFamily="18" charset="0"/>
                <a:cs typeface="Times New Roman" panose="02020603050405020304" pitchFamily="18" charset="0"/>
              </a:rPr>
              <a:t>Quang hợp tạo ra các phân tử đường. Các phân tử đường được vận chuyển đến tất cả các tế b</a:t>
            </a:r>
            <a:r>
              <a:rPr lang="en-US" altLang="en-US" sz="2000" dirty="0">
                <a:solidFill>
                  <a:srgbClr val="002060"/>
                </a:solidFill>
                <a:latin typeface="Times New Roman" panose="02020603050405020304" pitchFamily="18" charset="0"/>
                <a:ea typeface="Times New Roman" panose="02020603050405020304" pitchFamily="18" charset="0"/>
              </a:rPr>
              <a:t>à</a:t>
            </a:r>
            <a:r>
              <a:rPr lang="en-US" altLang="en-US" sz="2000" dirty="0">
                <a:solidFill>
                  <a:srgbClr val="002060"/>
                </a:solidFill>
                <a:latin typeface="Times New Roman" panose="02020603050405020304" pitchFamily="18" charset="0"/>
                <a:cs typeface="Times New Roman" panose="02020603050405020304" pitchFamily="18" charset="0"/>
              </a:rPr>
              <a:t>o của cơ thể thực vật. Khoảng 50% hợp chất carbon tạo ra từ quá trình quang hợp được sử dụng để cung cấp năng lượng cho thực vật thông qua quá trình hô hấp tế b</a:t>
            </a:r>
            <a:r>
              <a:rPr lang="en-US" altLang="en-US" sz="2000" dirty="0">
                <a:solidFill>
                  <a:srgbClr val="002060"/>
                </a:solidFill>
                <a:latin typeface="Times New Roman" panose="02020603050405020304" pitchFamily="18" charset="0"/>
                <a:ea typeface="Times New Roman" panose="02020603050405020304" pitchFamily="18" charset="0"/>
              </a:rPr>
              <a:t>à</a:t>
            </a:r>
            <a:r>
              <a:rPr lang="en-US" altLang="en-US" sz="2000" dirty="0">
                <a:solidFill>
                  <a:srgbClr val="002060"/>
                </a:solidFill>
                <a:latin typeface="Times New Roman" panose="02020603050405020304" pitchFamily="18" charset="0"/>
                <a:cs typeface="Times New Roman" panose="02020603050405020304" pitchFamily="18" charset="0"/>
              </a:rPr>
              <a:t>o, phần con lại được sử dụng để tổng hợp các hợp chất hữu cơ tham gia kiến tạo đồng thời dự trữ năng lượng cho tế b</a:t>
            </a:r>
            <a:r>
              <a:rPr lang="en-US" altLang="en-US" sz="2000" dirty="0">
                <a:solidFill>
                  <a:srgbClr val="002060"/>
                </a:solidFill>
                <a:latin typeface="Times New Roman" panose="02020603050405020304" pitchFamily="18" charset="0"/>
                <a:ea typeface="Times New Roman" panose="02020603050405020304" pitchFamily="18" charset="0"/>
              </a:rPr>
              <a:t>à</a:t>
            </a:r>
            <a:r>
              <a:rPr lang="en-US" altLang="en-US" sz="2000" dirty="0">
                <a:solidFill>
                  <a:srgbClr val="002060"/>
                </a:solidFill>
                <a:latin typeface="Times New Roman" panose="02020603050405020304" pitchFamily="18" charset="0"/>
                <a:cs typeface="Times New Roman" panose="02020603050405020304" pitchFamily="18" charset="0"/>
              </a:rPr>
              <a:t>o v</a:t>
            </a:r>
            <a:r>
              <a:rPr lang="en-US" altLang="en-US" sz="2000" dirty="0">
                <a:solidFill>
                  <a:srgbClr val="002060"/>
                </a:solidFill>
                <a:latin typeface="Times New Roman" panose="02020603050405020304" pitchFamily="18" charset="0"/>
                <a:ea typeface="Times New Roman" panose="02020603050405020304" pitchFamily="18" charset="0"/>
              </a:rPr>
              <a:t>à</a:t>
            </a:r>
            <a:r>
              <a:rPr lang="en-US" altLang="en-US" sz="2000" dirty="0">
                <a:solidFill>
                  <a:srgbClr val="002060"/>
                </a:solidFill>
                <a:latin typeface="Times New Roman" panose="02020603050405020304" pitchFamily="18" charset="0"/>
                <a:cs typeface="Times New Roman" panose="02020603050405020304" pitchFamily="18" charset="0"/>
              </a:rPr>
              <a:t> cơ thể thực vật. Đặc biệt, tinh bột l</a:t>
            </a:r>
            <a:r>
              <a:rPr lang="en-US" altLang="en-US" sz="2000" dirty="0">
                <a:solidFill>
                  <a:srgbClr val="002060"/>
                </a:solidFill>
                <a:latin typeface="Times New Roman" panose="02020603050405020304" pitchFamily="18" charset="0"/>
                <a:ea typeface="Times New Roman" panose="02020603050405020304" pitchFamily="18" charset="0"/>
              </a:rPr>
              <a:t>à</a:t>
            </a:r>
            <a:r>
              <a:rPr lang="en-US" altLang="en-US" sz="2000" dirty="0">
                <a:solidFill>
                  <a:srgbClr val="002060"/>
                </a:solidFill>
                <a:latin typeface="Times New Roman" panose="02020603050405020304" pitchFamily="18" charset="0"/>
                <a:cs typeface="Times New Roman" panose="02020603050405020304" pitchFamily="18" charset="0"/>
              </a:rPr>
              <a:t> nguồn dự trữ carbon v</a:t>
            </a:r>
            <a:r>
              <a:rPr lang="en-US" altLang="en-US" sz="2000" dirty="0">
                <a:solidFill>
                  <a:srgbClr val="002060"/>
                </a:solidFill>
                <a:latin typeface="Times New Roman" panose="02020603050405020304" pitchFamily="18" charset="0"/>
                <a:ea typeface="Times New Roman" panose="02020603050405020304" pitchFamily="18" charset="0"/>
              </a:rPr>
              <a:t>à</a:t>
            </a:r>
            <a:r>
              <a:rPr lang="en-US" altLang="en-US" sz="2000" dirty="0">
                <a:solidFill>
                  <a:srgbClr val="002060"/>
                </a:solidFill>
                <a:latin typeface="Times New Roman" panose="02020603050405020304" pitchFamily="18" charset="0"/>
                <a:cs typeface="Times New Roman" panose="02020603050405020304" pitchFamily="18" charset="0"/>
              </a:rPr>
              <a:t> năng lượng chính của tế b</a:t>
            </a:r>
            <a:r>
              <a:rPr lang="en-US" altLang="en-US" sz="2000" dirty="0">
                <a:solidFill>
                  <a:srgbClr val="002060"/>
                </a:solidFill>
                <a:latin typeface="Times New Roman" panose="02020603050405020304" pitchFamily="18" charset="0"/>
                <a:ea typeface="Times New Roman" panose="02020603050405020304" pitchFamily="18" charset="0"/>
              </a:rPr>
              <a:t>à</a:t>
            </a:r>
            <a:r>
              <a:rPr lang="en-US" altLang="en-US" sz="2000" dirty="0">
                <a:solidFill>
                  <a:srgbClr val="002060"/>
                </a:solidFill>
                <a:latin typeface="Times New Roman" panose="02020603050405020304" pitchFamily="18" charset="0"/>
                <a:cs typeface="Times New Roman" panose="02020603050405020304" pitchFamily="18" charset="0"/>
              </a:rPr>
              <a:t>o v</a:t>
            </a:r>
            <a:r>
              <a:rPr lang="en-US" altLang="en-US" sz="2000" dirty="0">
                <a:solidFill>
                  <a:srgbClr val="002060"/>
                </a:solidFill>
                <a:latin typeface="Times New Roman" panose="02020603050405020304" pitchFamily="18" charset="0"/>
                <a:ea typeface="Times New Roman" panose="02020603050405020304" pitchFamily="18" charset="0"/>
              </a:rPr>
              <a:t>à</a:t>
            </a:r>
            <a:r>
              <a:rPr lang="en-US" altLang="en-US" sz="2000" dirty="0">
                <a:solidFill>
                  <a:srgbClr val="002060"/>
                </a:solidFill>
                <a:latin typeface="Times New Roman" panose="02020603050405020304" pitchFamily="18" charset="0"/>
                <a:cs typeface="Times New Roman" panose="02020603050405020304" pitchFamily="18" charset="0"/>
              </a:rPr>
              <a:t> cơ thể thực vật.</a:t>
            </a:r>
          </a:p>
          <a:p>
            <a:pPr marL="0" lvl="0" indent="0">
              <a:lnSpc>
                <a:spcPct val="100000"/>
              </a:lnSpc>
              <a:spcBef>
                <a:spcPct val="0"/>
              </a:spcBef>
              <a:buFontTx/>
              <a:buNone/>
            </a:pPr>
            <a:r>
              <a:rPr lang="en-US" altLang="en-US" sz="2000" dirty="0">
                <a:solidFill>
                  <a:srgbClr val="002060"/>
                </a:solidFill>
                <a:latin typeface="Times New Roman" panose="02020603050405020304" pitchFamily="18" charset="0"/>
                <a:cs typeface="Times New Roman" panose="02020603050405020304" pitchFamily="18" charset="0"/>
              </a:rPr>
              <a:t>	Các hợp chất hữu cơ chiếm khoảng 90 - 95% tổng khối lượng vật chất khô của tế b</a:t>
            </a:r>
            <a:r>
              <a:rPr lang="en-US" altLang="en-US" sz="2000" dirty="0">
                <a:solidFill>
                  <a:srgbClr val="002060"/>
                </a:solidFill>
                <a:latin typeface="Times New Roman" panose="02020603050405020304" pitchFamily="18" charset="0"/>
                <a:ea typeface="Times New Roman" panose="02020603050405020304" pitchFamily="18" charset="0"/>
              </a:rPr>
              <a:t>à</a:t>
            </a:r>
            <a:r>
              <a:rPr lang="en-US" altLang="en-US" sz="2000" dirty="0">
                <a:solidFill>
                  <a:srgbClr val="002060"/>
                </a:solidFill>
                <a:latin typeface="Times New Roman" panose="02020603050405020304" pitchFamily="18" charset="0"/>
                <a:cs typeface="Times New Roman" panose="02020603050405020304" pitchFamily="18" charset="0"/>
              </a:rPr>
              <a:t>o v</a:t>
            </a:r>
            <a:r>
              <a:rPr lang="en-US" altLang="en-US" sz="2000" dirty="0">
                <a:solidFill>
                  <a:srgbClr val="002060"/>
                </a:solidFill>
                <a:latin typeface="Times New Roman" panose="02020603050405020304" pitchFamily="18" charset="0"/>
                <a:ea typeface="Times New Roman" panose="02020603050405020304" pitchFamily="18" charset="0"/>
              </a:rPr>
              <a:t>à</a:t>
            </a:r>
            <a:r>
              <a:rPr lang="en-US" altLang="en-US" sz="2000" dirty="0">
                <a:solidFill>
                  <a:srgbClr val="002060"/>
                </a:solidFill>
                <a:latin typeface="Times New Roman" panose="02020603050405020304" pitchFamily="18" charset="0"/>
                <a:cs typeface="Times New Roman" panose="02020603050405020304" pitchFamily="18" charset="0"/>
              </a:rPr>
              <a:t> cơ thể thực vật, phần còn lại 5 - 10% l</a:t>
            </a:r>
            <a:r>
              <a:rPr lang="en-US" altLang="en-US" sz="2000" dirty="0">
                <a:solidFill>
                  <a:srgbClr val="002060"/>
                </a:solidFill>
                <a:latin typeface="Times New Roman" panose="02020603050405020304" pitchFamily="18" charset="0"/>
                <a:ea typeface="Times New Roman" panose="02020603050405020304" pitchFamily="18" charset="0"/>
              </a:rPr>
              <a:t>à</a:t>
            </a:r>
            <a:r>
              <a:rPr lang="en-US" altLang="en-US" sz="2000" dirty="0">
                <a:solidFill>
                  <a:srgbClr val="002060"/>
                </a:solidFill>
                <a:latin typeface="Times New Roman" panose="02020603050405020304" pitchFamily="18" charset="0"/>
                <a:cs typeface="Times New Roman" panose="02020603050405020304" pitchFamily="18" charset="0"/>
              </a:rPr>
              <a:t> các nguyên tố khoáng. </a:t>
            </a:r>
          </a:p>
          <a:p>
            <a:pPr marL="0" lvl="0" indent="0">
              <a:lnSpc>
                <a:spcPct val="100000"/>
              </a:lnSpc>
              <a:spcBef>
                <a:spcPct val="0"/>
              </a:spcBef>
              <a:buFontTx/>
              <a:buNone/>
            </a:pP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i="1" dirty="0">
                <a:solidFill>
                  <a:srgbClr val="002060"/>
                </a:solidFill>
                <a:latin typeface="Times New Roman" panose="02020603050405020304" pitchFamily="18" charset="0"/>
                <a:cs typeface="Times New Roman" panose="02020603050405020304" pitchFamily="18" charset="0"/>
              </a:rPr>
              <a:t>Như vậy có thể thấy, quang hợp có vai trò quyết định đến năng suất cây trồng, hiệu quả của quá trình quang hợp sẽ ảnh hưởng trực tiếp đến năng suất cây trồng.</a:t>
            </a:r>
            <a:endParaRPr lang="en-US" altLang="en-US" sz="2000" dirty="0">
              <a:solidFill>
                <a:srgbClr val="00206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995363" y="3727450"/>
            <a:ext cx="10958513" cy="3046413"/>
          </a:xfrm>
          <a:prstGeom prst="rect">
            <a:avLst/>
          </a:prstGeom>
          <a:noFill/>
        </p:spPr>
        <p:txBody>
          <a:bodyPr>
            <a:spAutoFit/>
          </a:bodyPr>
          <a:lstStyle/>
          <a:p>
            <a:pPr>
              <a:buNone/>
            </a:pPr>
            <a:r>
              <a:rPr lang="vi-VN" altLang="x-none" sz="2400" dirty="0">
                <a:solidFill>
                  <a:srgbClr val="385723"/>
                </a:solidFill>
                <a:latin typeface="Times New Roman" panose="02020603050405020304" pitchFamily="18" charset="0"/>
                <a:cs typeface="Times New Roman" panose="02020603050405020304" pitchFamily="18" charset="0"/>
              </a:rPr>
              <a:t>+ Quang hợp cung cấp nguồn chất hữu cơ đa dạng v</a:t>
            </a:r>
            <a:r>
              <a:rPr lang="vi-VN" altLang="x-none" sz="2400" dirty="0">
                <a:solidFill>
                  <a:srgbClr val="385723"/>
                </a:solidFill>
                <a:latin typeface="Times New Roman" panose="02020603050405020304" pitchFamily="18" charset="0"/>
                <a:ea typeface="Times New Roman" panose="02020603050405020304" pitchFamily="18" charset="0"/>
              </a:rPr>
              <a:t>à</a:t>
            </a:r>
            <a:r>
              <a:rPr lang="vi-VN" altLang="x-none" sz="2400" dirty="0">
                <a:solidFill>
                  <a:srgbClr val="385723"/>
                </a:solidFill>
                <a:latin typeface="Times New Roman" panose="02020603050405020304" pitchFamily="18" charset="0"/>
                <a:cs typeface="Times New Roman" panose="02020603050405020304" pitchFamily="18" charset="0"/>
              </a:rPr>
              <a:t> phong phú, đáp ứng nhu cầu dinh dưỡng v</a:t>
            </a:r>
            <a:r>
              <a:rPr lang="vi-VN" altLang="x-none" sz="2400" dirty="0">
                <a:solidFill>
                  <a:srgbClr val="385723"/>
                </a:solidFill>
                <a:latin typeface="Times New Roman" panose="02020603050405020304" pitchFamily="18" charset="0"/>
                <a:ea typeface="Times New Roman" panose="02020603050405020304" pitchFamily="18" charset="0"/>
              </a:rPr>
              <a:t>à</a:t>
            </a:r>
            <a:r>
              <a:rPr lang="vi-VN" altLang="x-none" sz="2400" dirty="0">
                <a:solidFill>
                  <a:srgbClr val="385723"/>
                </a:solidFill>
                <a:latin typeface="Times New Roman" panose="02020603050405020304" pitchFamily="18" charset="0"/>
                <a:cs typeface="Times New Roman" panose="02020603050405020304" pitchFamily="18" charset="0"/>
              </a:rPr>
              <a:t> dưỡng khí của hầu hết các sinh vật trên Trái Đất.</a:t>
            </a:r>
            <a:endParaRPr sz="2400" dirty="0">
              <a:solidFill>
                <a:srgbClr val="385723"/>
              </a:solidFill>
              <a:latin typeface="Times New Roman" panose="02020603050405020304" pitchFamily="18" charset="0"/>
              <a:cs typeface="Times New Roman" panose="02020603050405020304" pitchFamily="18" charset="0"/>
            </a:endParaRPr>
          </a:p>
          <a:p>
            <a:pPr>
              <a:buNone/>
            </a:pPr>
            <a:r>
              <a:rPr lang="vi-VN" altLang="x-none" sz="2400" dirty="0">
                <a:solidFill>
                  <a:srgbClr val="385723"/>
                </a:solidFill>
                <a:latin typeface="Times New Roman" panose="02020603050405020304" pitchFamily="18" charset="0"/>
                <a:cs typeface="Times New Roman" panose="02020603050405020304" pitchFamily="18" charset="0"/>
              </a:rPr>
              <a:t>	+ Quang hợp ở thực vật tạo ra chất hữu cơ l</a:t>
            </a:r>
            <a:r>
              <a:rPr lang="vi-VN" altLang="x-none" sz="2400" dirty="0">
                <a:solidFill>
                  <a:srgbClr val="385723"/>
                </a:solidFill>
                <a:latin typeface="Times New Roman" panose="02020603050405020304" pitchFamily="18" charset="0"/>
                <a:ea typeface="Times New Roman" panose="02020603050405020304" pitchFamily="18" charset="0"/>
              </a:rPr>
              <a:t>à</a:t>
            </a:r>
            <a:r>
              <a:rPr lang="vi-VN" altLang="x-none" sz="2400" dirty="0">
                <a:solidFill>
                  <a:srgbClr val="385723"/>
                </a:solidFill>
                <a:latin typeface="Times New Roman" panose="02020603050405020304" pitchFamily="18" charset="0"/>
                <a:cs typeface="Times New Roman" panose="02020603050405020304" pitchFamily="18" charset="0"/>
              </a:rPr>
              <a:t>m nguồn thức ăn cho chính cơ thể thực vật.</a:t>
            </a:r>
            <a:endParaRPr sz="2400" dirty="0">
              <a:solidFill>
                <a:srgbClr val="385723"/>
              </a:solidFill>
              <a:latin typeface="Times New Roman" panose="02020603050405020304" pitchFamily="18" charset="0"/>
              <a:cs typeface="Times New Roman" panose="02020603050405020304" pitchFamily="18" charset="0"/>
            </a:endParaRPr>
          </a:p>
          <a:p>
            <a:pPr>
              <a:buNone/>
            </a:pPr>
            <a:r>
              <a:rPr lang="vi-VN" altLang="x-none" sz="2400" dirty="0">
                <a:solidFill>
                  <a:srgbClr val="385723"/>
                </a:solidFill>
                <a:latin typeface="Times New Roman" panose="02020603050405020304" pitchFamily="18" charset="0"/>
                <a:cs typeface="Times New Roman" panose="02020603050405020304" pitchFamily="18" charset="0"/>
              </a:rPr>
              <a:t>	+ Quang hợp cung cấp nguồn chất hữu cơ v</a:t>
            </a:r>
            <a:r>
              <a:rPr lang="vi-VN" altLang="x-none" sz="2400" dirty="0">
                <a:solidFill>
                  <a:srgbClr val="385723"/>
                </a:solidFill>
                <a:latin typeface="Times New Roman" panose="02020603050405020304" pitchFamily="18" charset="0"/>
                <a:ea typeface="Times New Roman" panose="02020603050405020304" pitchFamily="18" charset="0"/>
              </a:rPr>
              <a:t>à</a:t>
            </a:r>
            <a:r>
              <a:rPr lang="vi-VN" altLang="x-none" sz="2400" dirty="0">
                <a:solidFill>
                  <a:srgbClr val="385723"/>
                </a:solidFill>
                <a:latin typeface="Times New Roman" panose="02020603050405020304" pitchFamily="18" charset="0"/>
                <a:cs typeface="Times New Roman" panose="02020603050405020304" pitchFamily="18" charset="0"/>
              </a:rPr>
              <a:t> 0</a:t>
            </a:r>
            <a:r>
              <a:rPr lang="vi-VN" altLang="x-none" sz="2400" baseline="-25000" dirty="0">
                <a:solidFill>
                  <a:srgbClr val="385723"/>
                </a:solidFill>
                <a:latin typeface="Times New Roman" panose="02020603050405020304" pitchFamily="18" charset="0"/>
                <a:cs typeface="Times New Roman" panose="02020603050405020304" pitchFamily="18" charset="0"/>
              </a:rPr>
              <a:t>2</a:t>
            </a:r>
            <a:r>
              <a:rPr lang="vi-VN" altLang="x-none" sz="2400" dirty="0">
                <a:solidFill>
                  <a:srgbClr val="385723"/>
                </a:solidFill>
                <a:latin typeface="Times New Roman" panose="02020603050405020304" pitchFamily="18" charset="0"/>
                <a:cs typeface="Times New Roman" panose="02020603050405020304" pitchFamily="18" charset="0"/>
              </a:rPr>
              <a:t>, đáp ứng nhu cầu dinh dưỡng v</a:t>
            </a:r>
            <a:r>
              <a:rPr lang="vi-VN" altLang="x-none" sz="2400" dirty="0">
                <a:solidFill>
                  <a:srgbClr val="385723"/>
                </a:solidFill>
                <a:latin typeface="Times New Roman" panose="02020603050405020304" pitchFamily="18" charset="0"/>
                <a:ea typeface="Times New Roman" panose="02020603050405020304" pitchFamily="18" charset="0"/>
              </a:rPr>
              <a:t>à</a:t>
            </a:r>
            <a:r>
              <a:rPr lang="vi-VN" altLang="x-none" sz="2400" dirty="0">
                <a:solidFill>
                  <a:srgbClr val="385723"/>
                </a:solidFill>
                <a:latin typeface="Times New Roman" panose="02020603050405020304" pitchFamily="18" charset="0"/>
                <a:cs typeface="Times New Roman" panose="02020603050405020304" pitchFamily="18" charset="0"/>
              </a:rPr>
              <a:t> dưỡng khí của hầu hết các sinh vật trên Trái Đất.</a:t>
            </a:r>
            <a:endParaRPr sz="2400" dirty="0">
              <a:solidFill>
                <a:srgbClr val="385723"/>
              </a:solidFill>
              <a:latin typeface="Times New Roman" panose="02020603050405020304" pitchFamily="18" charset="0"/>
              <a:cs typeface="Times New Roman" panose="02020603050405020304" pitchFamily="18" charset="0"/>
            </a:endParaRPr>
          </a:p>
          <a:p>
            <a:pPr>
              <a:buNone/>
            </a:pPr>
            <a:r>
              <a:rPr lang="vi-VN" altLang="x-none" sz="2400" dirty="0">
                <a:solidFill>
                  <a:srgbClr val="385723"/>
                </a:solidFill>
                <a:latin typeface="Times New Roman" panose="02020603050405020304" pitchFamily="18" charset="0"/>
                <a:cs typeface="Times New Roman" panose="02020603050405020304" pitchFamily="18" charset="0"/>
              </a:rPr>
              <a:t>	+ Khí 0</a:t>
            </a:r>
            <a:r>
              <a:rPr lang="vi-VN" altLang="x-none" sz="2400" baseline="-25000" dirty="0">
                <a:solidFill>
                  <a:srgbClr val="385723"/>
                </a:solidFill>
                <a:latin typeface="Times New Roman" panose="02020603050405020304" pitchFamily="18" charset="0"/>
                <a:cs typeface="Times New Roman" panose="02020603050405020304" pitchFamily="18" charset="0"/>
              </a:rPr>
              <a:t>2</a:t>
            </a:r>
            <a:r>
              <a:rPr lang="vi-VN" altLang="x-none" sz="2400" dirty="0">
                <a:solidFill>
                  <a:srgbClr val="385723"/>
                </a:solidFill>
                <a:latin typeface="Times New Roman" panose="02020603050405020304" pitchFamily="18" charset="0"/>
                <a:cs typeface="Times New Roman" panose="02020603050405020304" pitchFamily="18" charset="0"/>
              </a:rPr>
              <a:t> được tạo ra trong quang hợp có ý nghĩa quan trọng đối với sự cân bằng O</a:t>
            </a:r>
            <a:r>
              <a:rPr lang="vi-VN" altLang="x-none" sz="2400" baseline="-25000" dirty="0">
                <a:solidFill>
                  <a:srgbClr val="385723"/>
                </a:solidFill>
                <a:latin typeface="Times New Roman" panose="02020603050405020304" pitchFamily="18" charset="0"/>
                <a:cs typeface="Times New Roman" panose="02020603050405020304" pitchFamily="18" charset="0"/>
              </a:rPr>
              <a:t>2</a:t>
            </a:r>
            <a:r>
              <a:rPr lang="vi-VN" altLang="x-none" sz="2400" dirty="0">
                <a:solidFill>
                  <a:srgbClr val="385723"/>
                </a:solidFill>
                <a:latin typeface="Times New Roman" panose="02020603050405020304" pitchFamily="18" charset="0"/>
                <a:cs typeface="Times New Roman" panose="02020603050405020304" pitchFamily="18" charset="0"/>
              </a:rPr>
              <a:t>/CO</a:t>
            </a:r>
            <a:r>
              <a:rPr lang="vi-VN" altLang="x-none" sz="2400" baseline="-25000" dirty="0">
                <a:solidFill>
                  <a:srgbClr val="385723"/>
                </a:solidFill>
                <a:latin typeface="Times New Roman" panose="02020603050405020304" pitchFamily="18" charset="0"/>
                <a:cs typeface="Times New Roman" panose="02020603050405020304" pitchFamily="18" charset="0"/>
              </a:rPr>
              <a:t>2</a:t>
            </a:r>
            <a:r>
              <a:rPr lang="vi-VN" altLang="x-none" sz="2400" dirty="0">
                <a:solidFill>
                  <a:srgbClr val="385723"/>
                </a:solidFill>
                <a:latin typeface="Times New Roman" panose="02020603050405020304" pitchFamily="18" charset="0"/>
                <a:cs typeface="Times New Roman" panose="02020603050405020304" pitchFamily="18" charset="0"/>
              </a:rPr>
              <a:t> trong khí quyển</a:t>
            </a:r>
            <a:endParaRPr sz="2400" dirty="0">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left)">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left)">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left)">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43088" y="122238"/>
            <a:ext cx="8648700" cy="2246312"/>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1:</a:t>
            </a:r>
          </a:p>
          <a:p>
            <a:pPr marL="0" lvl="0" indent="0" defTabSz="914400">
              <a:spcBef>
                <a:spcPct val="0"/>
              </a:spcBef>
              <a:buClrTx/>
              <a:buSzTx/>
              <a:buNone/>
            </a:pPr>
            <a:r>
              <a:rPr lang="en-US" altLang="en-US" sz="2800" b="1" dirty="0">
                <a:latin typeface="Times New Roman" panose="02020603050405020304" pitchFamily="18" charset="0"/>
                <a:cs typeface="Times New Roman" panose="02020603050405020304" pitchFamily="18" charset="0"/>
              </a:rPr>
              <a:t>Một học sinh đã trả lời câu hỏi “Sản phẩm của quang hợp l</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gì v</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chúng có vai trò như thế n</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o đối với sinh giới?”.  Có bao nhiêu trả lời sau đây đúng?</a:t>
            </a:r>
          </a:p>
          <a:p>
            <a:pPr marL="0" lvl="0" indent="0" defTabSz="914400">
              <a:spcBef>
                <a:spcPct val="0"/>
              </a:spcBef>
              <a:buClrTx/>
              <a:buSzTx/>
              <a:buFontTx/>
              <a:buNone/>
            </a:pPr>
            <a:endParaRPr lang="en-US" altLang="en-US" sz="2800" dirty="0">
              <a:solidFill>
                <a:srgbClr val="FFFF00"/>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2362200" y="2133600"/>
            <a:ext cx="8305800" cy="4400550"/>
          </a:xfrm>
          <a:prstGeom prst="rect">
            <a:avLst/>
          </a:prstGeom>
          <a:noFill/>
        </p:spPr>
        <p:txBody>
          <a:bodyPr>
            <a:spAutoFit/>
          </a:bodyPr>
          <a:lstStyle/>
          <a:p>
            <a:pPr marL="363855" indent="-363855">
              <a:buNone/>
            </a:pPr>
            <a:r>
              <a:rPr sz="2800" b="1" dirty="0">
                <a:solidFill>
                  <a:srgbClr val="FFFF00"/>
                </a:solidFill>
                <a:latin typeface="Times New Roman" panose="02020603050405020304" pitchFamily="18" charset="0"/>
                <a:cs typeface="Times New Roman" panose="02020603050405020304" pitchFamily="18" charset="0"/>
              </a:rPr>
              <a:t>I. Sản phẩm của quang hợp l</a:t>
            </a:r>
            <a:r>
              <a:rPr sz="2800" b="1" dirty="0">
                <a:solidFill>
                  <a:srgbClr val="FFFF00"/>
                </a:solidFill>
                <a:latin typeface="Times New Roman" panose="02020603050405020304" pitchFamily="18" charset="0"/>
                <a:ea typeface="Times New Roman" panose="02020603050405020304" pitchFamily="18" charset="0"/>
              </a:rPr>
              <a:t>à</a:t>
            </a:r>
            <a:r>
              <a:rPr sz="2800" b="1" dirty="0">
                <a:solidFill>
                  <a:srgbClr val="FFFF00"/>
                </a:solidFill>
                <a:latin typeface="Times New Roman" panose="02020603050405020304" pitchFamily="18" charset="0"/>
                <a:cs typeface="Times New Roman" panose="02020603050405020304" pitchFamily="18" charset="0"/>
              </a:rPr>
              <a:t> hợp chất hữu cơ C</a:t>
            </a:r>
            <a:r>
              <a:rPr sz="2800" b="1" baseline="-25000" dirty="0">
                <a:solidFill>
                  <a:srgbClr val="FFFF00"/>
                </a:solidFill>
                <a:latin typeface="Times New Roman" panose="02020603050405020304" pitchFamily="18" charset="0"/>
                <a:cs typeface="Times New Roman" panose="02020603050405020304" pitchFamily="18" charset="0"/>
              </a:rPr>
              <a:t>6</a:t>
            </a:r>
            <a:r>
              <a:rPr sz="2800" b="1" dirty="0">
                <a:solidFill>
                  <a:srgbClr val="FFFF00"/>
                </a:solidFill>
                <a:latin typeface="Times New Roman" panose="02020603050405020304" pitchFamily="18" charset="0"/>
                <a:cs typeface="Times New Roman" panose="02020603050405020304" pitchFamily="18" charset="0"/>
              </a:rPr>
              <a:t>H</a:t>
            </a:r>
            <a:r>
              <a:rPr sz="2800" b="1" baseline="-25000" dirty="0">
                <a:solidFill>
                  <a:srgbClr val="FFFF00"/>
                </a:solidFill>
                <a:latin typeface="Times New Roman" panose="02020603050405020304" pitchFamily="18" charset="0"/>
                <a:cs typeface="Times New Roman" panose="02020603050405020304" pitchFamily="18" charset="0"/>
              </a:rPr>
              <a:t>12</a:t>
            </a:r>
            <a:r>
              <a:rPr sz="2800" b="1" dirty="0">
                <a:solidFill>
                  <a:srgbClr val="FFFF00"/>
                </a:solidFill>
                <a:latin typeface="Times New Roman" panose="02020603050405020304" pitchFamily="18" charset="0"/>
                <a:cs typeface="Times New Roman" panose="02020603050405020304" pitchFamily="18" charset="0"/>
              </a:rPr>
              <a:t>O</a:t>
            </a:r>
            <a:r>
              <a:rPr sz="2800" b="1" baseline="-25000" dirty="0">
                <a:solidFill>
                  <a:srgbClr val="FFFF00"/>
                </a:solidFill>
                <a:latin typeface="Times New Roman" panose="02020603050405020304" pitchFamily="18" charset="0"/>
                <a:cs typeface="Times New Roman" panose="02020603050405020304" pitchFamily="18" charset="0"/>
              </a:rPr>
              <a:t>6</a:t>
            </a:r>
            <a:r>
              <a:rPr sz="2800" b="1" dirty="0">
                <a:solidFill>
                  <a:srgbClr val="FFFF00"/>
                </a:solidFill>
                <a:latin typeface="Times New Roman" panose="02020603050405020304" pitchFamily="18" charset="0"/>
                <a:cs typeface="Times New Roman" panose="02020603050405020304" pitchFamily="18" charset="0"/>
              </a:rPr>
              <a:t> </a:t>
            </a:r>
          </a:p>
          <a:p>
            <a:pPr marL="363855" indent="-363855">
              <a:buNone/>
            </a:pPr>
            <a:r>
              <a:rPr sz="2800" b="1" dirty="0">
                <a:solidFill>
                  <a:srgbClr val="FFFF00"/>
                </a:solidFill>
                <a:latin typeface="Times New Roman" panose="02020603050405020304" pitchFamily="18" charset="0"/>
                <a:cs typeface="Times New Roman" panose="02020603050405020304" pitchFamily="18" charset="0"/>
              </a:rPr>
              <a:t>II. Quang hợp cung cấp nguồn chất hữu cơ vô cùng đa dạng v</a:t>
            </a:r>
            <a:r>
              <a:rPr sz="2800" b="1" dirty="0">
                <a:solidFill>
                  <a:srgbClr val="FFFF00"/>
                </a:solidFill>
                <a:latin typeface="Times New Roman" panose="02020603050405020304" pitchFamily="18" charset="0"/>
                <a:ea typeface="Times New Roman" panose="02020603050405020304" pitchFamily="18" charset="0"/>
              </a:rPr>
              <a:t>à</a:t>
            </a:r>
            <a:r>
              <a:rPr sz="2800" b="1" dirty="0">
                <a:solidFill>
                  <a:srgbClr val="FFFF00"/>
                </a:solidFill>
                <a:latin typeface="Times New Roman" panose="02020603050405020304" pitchFamily="18" charset="0"/>
                <a:cs typeface="Times New Roman" panose="02020603050405020304" pitchFamily="18" charset="0"/>
              </a:rPr>
              <a:t> phong phú</a:t>
            </a:r>
          </a:p>
          <a:p>
            <a:pPr marL="363855" indent="-363855">
              <a:buNone/>
            </a:pPr>
            <a:r>
              <a:rPr sz="2800" b="1" dirty="0">
                <a:solidFill>
                  <a:srgbClr val="FFFF00"/>
                </a:solidFill>
                <a:latin typeface="Times New Roman" panose="02020603050405020304" pitchFamily="18" charset="0"/>
                <a:cs typeface="Times New Roman" panose="02020603050405020304" pitchFamily="18" charset="0"/>
              </a:rPr>
              <a:t>III. Quang hợp cung cấp nguồn chất hữu cơ l</a:t>
            </a:r>
            <a:r>
              <a:rPr sz="2800" b="1" dirty="0">
                <a:solidFill>
                  <a:srgbClr val="FFFF00"/>
                </a:solidFill>
                <a:latin typeface="Times New Roman" panose="02020603050405020304" pitchFamily="18" charset="0"/>
                <a:ea typeface="Times New Roman" panose="02020603050405020304" pitchFamily="18" charset="0"/>
              </a:rPr>
              <a:t>à</a:t>
            </a:r>
            <a:r>
              <a:rPr sz="2800" b="1" dirty="0">
                <a:solidFill>
                  <a:srgbClr val="FFFF00"/>
                </a:solidFill>
                <a:latin typeface="Times New Roman" panose="02020603050405020304" pitchFamily="18" charset="0"/>
                <a:cs typeface="Times New Roman" panose="02020603050405020304" pitchFamily="18" charset="0"/>
              </a:rPr>
              <a:t> nguyên liệu, nhiên liệu cho các ng</a:t>
            </a:r>
            <a:r>
              <a:rPr sz="2800" b="1" dirty="0">
                <a:solidFill>
                  <a:srgbClr val="FFFF00"/>
                </a:solidFill>
                <a:latin typeface="Times New Roman" panose="02020603050405020304" pitchFamily="18" charset="0"/>
                <a:ea typeface="Times New Roman" panose="02020603050405020304" pitchFamily="18" charset="0"/>
              </a:rPr>
              <a:t>à</a:t>
            </a:r>
            <a:r>
              <a:rPr sz="2800" b="1" dirty="0">
                <a:solidFill>
                  <a:srgbClr val="FFFF00"/>
                </a:solidFill>
                <a:latin typeface="Times New Roman" panose="02020603050405020304" pitchFamily="18" charset="0"/>
                <a:cs typeface="Times New Roman" panose="02020603050405020304" pitchFamily="18" charset="0"/>
              </a:rPr>
              <a:t>nh công nghiệp, xây dựng, y dược.</a:t>
            </a:r>
          </a:p>
          <a:p>
            <a:pPr marL="363855" indent="-363855">
              <a:buNone/>
            </a:pPr>
            <a:r>
              <a:rPr sz="2800" b="1" dirty="0">
                <a:solidFill>
                  <a:srgbClr val="FFFF00"/>
                </a:solidFill>
                <a:latin typeface="Times New Roman" panose="02020603050405020304" pitchFamily="18" charset="0"/>
                <a:cs typeface="Times New Roman" panose="02020603050405020304" pitchFamily="18" charset="0"/>
              </a:rPr>
              <a:t>IV. Quang hợp cung cấp nguồn năng lượng lớn duy trì hoạt động của sinh giới.</a:t>
            </a:r>
          </a:p>
          <a:p>
            <a:pPr marL="363855" indent="-363855">
              <a:buNone/>
            </a:pPr>
            <a:r>
              <a:rPr sz="2800" b="1" dirty="0">
                <a:solidFill>
                  <a:srgbClr val="FFFF00"/>
                </a:solidFill>
                <a:latin typeface="Times New Roman" panose="02020603050405020304" pitchFamily="18" charset="0"/>
                <a:cs typeface="Times New Roman" panose="02020603050405020304" pitchFamily="18" charset="0"/>
              </a:rPr>
              <a:t>A. 1. 	B. 2. 	C. 3. 	D. 4.</a:t>
            </a:r>
            <a:endParaRPr sz="2800" b="1" dirty="0">
              <a:solidFill>
                <a:srgbClr val="FFFF00"/>
              </a:solidFill>
              <a:latin typeface="Times New Roman" panose="02020603050405020304" pitchFamily="18" charset="0"/>
              <a:ea typeface="Times New Roman" panose="02020603050405020304" pitchFamily="18" charset="0"/>
            </a:endParaRPr>
          </a:p>
        </p:txBody>
      </p:sp>
      <p:sp>
        <p:nvSpPr>
          <p:cNvPr id="11" name="Freeform: Shape 10"/>
          <p:cNvSpPr/>
          <p:nvPr/>
        </p:nvSpPr>
        <p:spPr>
          <a:xfrm>
            <a:off x="2095500" y="2233613"/>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Freeform: Shape 15"/>
          <p:cNvSpPr/>
          <p:nvPr/>
        </p:nvSpPr>
        <p:spPr>
          <a:xfrm>
            <a:off x="2052638" y="3124200"/>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Freeform: Shape 16"/>
          <p:cNvSpPr/>
          <p:nvPr/>
        </p:nvSpPr>
        <p:spPr>
          <a:xfrm>
            <a:off x="2073275" y="3903663"/>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Freeform: Shape 17"/>
          <p:cNvSpPr/>
          <p:nvPr/>
        </p:nvSpPr>
        <p:spPr>
          <a:xfrm>
            <a:off x="2073275" y="5257800"/>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Freeform: Shape 18"/>
          <p:cNvSpPr/>
          <p:nvPr/>
        </p:nvSpPr>
        <p:spPr>
          <a:xfrm>
            <a:off x="5257800" y="6196013"/>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8"/>
          <p:cNvSpPr txBox="1">
            <a:spLocks noChangeArrowheads="1"/>
          </p:cNvSpPr>
          <p:nvPr/>
        </p:nvSpPr>
        <p:spPr bwMode="auto">
          <a:xfrm>
            <a:off x="152400" y="1019177"/>
            <a:ext cx="6496823" cy="2308324"/>
          </a:xfrm>
          <a:prstGeom prst="rect">
            <a:avLst/>
          </a:prstGeom>
          <a:solidFill>
            <a:schemeClr val="accent6">
              <a:lumMod val="20000"/>
              <a:lumOff val="80000"/>
            </a:schemeClr>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defRPr/>
            </a:pPr>
            <a:r>
              <a:rPr kumimoji="0" lang="en-US" altLang="en-US" sz="3600" b="1" i="0" u="none" strike="noStrike" kern="1200" cap="none" spc="0" normalizeH="0" baseline="0" noProof="0">
                <a:ln>
                  <a:noFill/>
                </a:ln>
                <a:solidFill>
                  <a:srgbClr val="0070C0"/>
                </a:solidFill>
                <a:effectLst/>
                <a:highlight>
                  <a:srgbClr val="FFFF00"/>
                </a:highlight>
                <a:uLnTx/>
                <a:uFillTx/>
                <a:latin typeface="Arial" panose="020B0604020202020204" pitchFamily="34" charset="0"/>
                <a:ea typeface="+mn-ea"/>
                <a:cs typeface="+mn-cs"/>
                <a:sym typeface="Webdings" panose="05030102010509060703" pitchFamily="18" charset="2"/>
              </a:rPr>
              <a:t></a:t>
            </a:r>
            <a:r>
              <a:rPr kumimoji="0" lang="en-US" altLang="en-US" sz="2400" b="1" i="0" u="none" strike="noStrike" kern="1200" cap="none" spc="0" normalizeH="0" baseline="0" noProof="0">
                <a:ln>
                  <a:noFill/>
                </a:ln>
                <a:solidFill>
                  <a:srgbClr val="0070C0"/>
                </a:solidFill>
                <a:effectLst/>
                <a:uLnTx/>
                <a:uFillTx/>
                <a:latin typeface="Arial" panose="020B0604020202020204" pitchFamily="34" charset="0"/>
                <a:ea typeface="+mn-ea"/>
                <a:cs typeface="+mn-cs"/>
                <a:sym typeface="Wingdings" panose="05000000000000000000" pitchFamily="2" charset="2"/>
              </a:rPr>
              <a:t> 2. </a:t>
            </a:r>
            <a:r>
              <a:rPr kumimoji="0" lang="vi-VN" sz="2400" b="1" i="0" u="none" strike="noStrike" kern="1200" cap="none" spc="0" normalizeH="0" baseline="0" noProof="0">
                <a:ln>
                  <a:noFill/>
                </a:ln>
                <a:solidFill>
                  <a:srgbClr val="0070C0"/>
                </a:solidFill>
                <a:effectLst/>
                <a:uLnTx/>
                <a:uFillTx/>
                <a:latin typeface="Arial" panose="020B0604020202020204" pitchFamily="34" charset="0"/>
                <a:ea typeface="+mn-ea"/>
                <a:cs typeface="+mn-cs"/>
              </a:rPr>
              <a:t>Giáo viên cho học yêu cầu học sinh tìm hiểu thí nghiệm của 1772, Joseph Priestley </a:t>
            </a:r>
            <a:endParaRPr kumimoji="0" lang="en-US" sz="2400" b="1" i="0" u="none" strike="noStrike" kern="1200" cap="none" spc="0" normalizeH="0" baseline="0" noProof="0">
              <a:ln>
                <a:noFill/>
              </a:ln>
              <a:solidFill>
                <a:srgbClr val="0070C0"/>
              </a:solidFill>
              <a:effectLst/>
              <a:uLnTx/>
              <a:uFillTx/>
              <a:latin typeface="Arial" panose="020B0604020202020204" pitchFamily="34" charset="0"/>
              <a:ea typeface="+mn-ea"/>
              <a:cs typeface="+mn-cs"/>
            </a:endParaRPr>
          </a:p>
          <a:p>
            <a:pPr marL="0" marR="0" lvl="0" indent="0" algn="just" defTabSz="914400" rtl="0" eaLnBrk="1" fontAlgn="base" latinLnBrk="0" hangingPunct="1">
              <a:lnSpc>
                <a:spcPct val="100000"/>
              </a:lnSpc>
              <a:spcBef>
                <a:spcPct val="50000"/>
              </a:spcBef>
              <a:spcAft>
                <a:spcPct val="0"/>
              </a:spcAft>
              <a:buClrTx/>
              <a:buSzTx/>
              <a:buFontTx/>
              <a:buNone/>
              <a:defRPr/>
            </a:pPr>
            <a:r>
              <a:rPr kumimoji="0" lang="en-US" sz="2400" b="1" i="0" u="none" strike="noStrike" kern="1200" cap="none" spc="0" normalizeH="0" baseline="0" noProof="0">
                <a:ln>
                  <a:noFill/>
                </a:ln>
                <a:solidFill>
                  <a:srgbClr val="0070C0"/>
                </a:solidFill>
                <a:effectLst/>
                <a:uLnTx/>
                <a:uFillTx/>
                <a:latin typeface="Arial" panose="020B0604020202020204" pitchFamily="34" charset="0"/>
                <a:ea typeface="+mn-ea"/>
                <a:cs typeface="+mn-cs"/>
              </a:rPr>
              <a:t>Nhóm</a:t>
            </a:r>
            <a:r>
              <a:rPr kumimoji="0" lang="vi-VN" sz="2400" b="1" i="0" u="none" strike="noStrike" kern="1200" cap="none" spc="0" normalizeH="0" baseline="0" noProof="0">
                <a:ln>
                  <a:noFill/>
                </a:ln>
                <a:solidFill>
                  <a:srgbClr val="0070C0"/>
                </a:solidFill>
                <a:effectLst/>
                <a:uLnTx/>
                <a:uFillTx/>
                <a:latin typeface="Arial" panose="020B0604020202020204" pitchFamily="34" charset="0"/>
                <a:ea typeface="+mn-ea"/>
                <a:cs typeface="+mn-cs"/>
              </a:rPr>
              <a:t> quan sát và trả lời các câu hỏi</a:t>
            </a:r>
            <a:r>
              <a:rPr kumimoji="0" lang="en-US" sz="2400" b="1" i="0" u="none" strike="noStrike" kern="1200" cap="none" spc="0" normalizeH="0" baseline="0" noProof="0">
                <a:ln>
                  <a:noFill/>
                </a:ln>
                <a:solidFill>
                  <a:srgbClr val="0070C0"/>
                </a:solidFill>
                <a:effectLst/>
                <a:uLnTx/>
                <a:uFillTx/>
                <a:latin typeface="Arial" panose="020B0604020202020204" pitchFamily="34" charset="0"/>
                <a:ea typeface="+mn-ea"/>
                <a:cs typeface="+mn-cs"/>
              </a:rPr>
              <a:t> sau đây nhanh nhất</a:t>
            </a:r>
          </a:p>
        </p:txBody>
      </p:sp>
      <p:sp>
        <p:nvSpPr>
          <p:cNvPr id="6148" name="Text Box 8"/>
          <p:cNvSpPr txBox="1"/>
          <p:nvPr/>
        </p:nvSpPr>
        <p:spPr>
          <a:xfrm>
            <a:off x="1889125" y="385763"/>
            <a:ext cx="3411538" cy="646112"/>
          </a:xfrm>
          <a:prstGeom prst="rect">
            <a:avLst/>
          </a:prstGeom>
          <a:solidFill>
            <a:srgbClr val="CCFF66"/>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vi-VN" altLang="en-US" sz="3600" b="1" dirty="0">
                <a:solidFill>
                  <a:srgbClr val="0070C0"/>
                </a:solidFill>
                <a:latin typeface="Times New Roman" panose="02020603050405020304" pitchFamily="18" charset="0"/>
                <a:cs typeface="Arial" panose="020B0604020202020204" pitchFamily="34" charset="0"/>
              </a:rPr>
              <a:t>“</a:t>
            </a:r>
            <a:r>
              <a:rPr lang="en-US" altLang="en-US" sz="3600" b="1" dirty="0">
                <a:solidFill>
                  <a:srgbClr val="0070C0"/>
                </a:solidFill>
                <a:latin typeface="Times New Roman" panose="02020603050405020304" pitchFamily="18" charset="0"/>
                <a:cs typeface="Arial" panose="020B0604020202020204" pitchFamily="34" charset="0"/>
              </a:rPr>
              <a:t>SUY NGẪM</a:t>
            </a:r>
            <a:r>
              <a:rPr lang="vi-VN" altLang="en-US" sz="3600" b="1" dirty="0">
                <a:solidFill>
                  <a:srgbClr val="0070C0"/>
                </a:solidFill>
                <a:latin typeface="Times New Roman" panose="02020603050405020304" pitchFamily="18" charset="0"/>
                <a:cs typeface="Arial" panose="020B0604020202020204" pitchFamily="34" charset="0"/>
              </a:rPr>
              <a:t>”</a:t>
            </a:r>
            <a:endParaRPr lang="en-US" altLang="en-US" sz="4800" b="1" i="1" dirty="0">
              <a:solidFill>
                <a:srgbClr val="0070C0"/>
              </a:solidFill>
              <a:latin typeface="Arial" panose="020B0604020202020204" pitchFamily="34" charset="0"/>
            </a:endParaRPr>
          </a:p>
        </p:txBody>
      </p:sp>
      <p:grpSp>
        <p:nvGrpSpPr>
          <p:cNvPr id="29700" name="Group 14"/>
          <p:cNvGrpSpPr/>
          <p:nvPr/>
        </p:nvGrpSpPr>
        <p:grpSpPr>
          <a:xfrm>
            <a:off x="0" y="-26987"/>
            <a:ext cx="12192000" cy="6888162"/>
            <a:chOff x="-9684" y="-27337"/>
            <a:chExt cx="9155305" cy="6888385"/>
          </a:xfrm>
        </p:grpSpPr>
        <p:sp>
          <p:nvSpPr>
            <p:cNvPr id="29704"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29706"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29707"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3" name="TextBox 2"/>
          <p:cNvSpPr txBox="1"/>
          <p:nvPr/>
        </p:nvSpPr>
        <p:spPr>
          <a:xfrm>
            <a:off x="152400" y="3327400"/>
            <a:ext cx="6497638" cy="3455988"/>
          </a:xfrm>
          <a:prstGeom prst="rect">
            <a:avLst/>
          </a:prstGeom>
          <a:solidFill>
            <a:schemeClr val="accent5">
              <a:lumMod val="40000"/>
              <a:lumOff val="60000"/>
            </a:schemeClr>
          </a:solidFill>
        </p:spPr>
        <p:txBody>
          <a:bodyPr>
            <a:spAutoFit/>
          </a:bodyPr>
          <a:lstStyle/>
          <a:p>
            <a:pPr>
              <a:lnSpc>
                <a:spcPct val="115000"/>
              </a:lnSpc>
              <a:buNone/>
            </a:pPr>
            <a:r>
              <a:rPr sz="2400" b="1" dirty="0">
                <a:solidFill>
                  <a:srgbClr val="FF0000"/>
                </a:solidFill>
                <a:latin typeface="Times New Roman" panose="02020603050405020304" pitchFamily="18" charset="0"/>
                <a:cs typeface="Times New Roman" panose="02020603050405020304" pitchFamily="18" charset="0"/>
              </a:rPr>
              <a:t>C</a:t>
            </a:r>
            <a:r>
              <a:rPr lang="vi-VN" altLang="x-none" sz="2400" b="1" dirty="0">
                <a:solidFill>
                  <a:srgbClr val="FF0000"/>
                </a:solidFill>
                <a:latin typeface="Times New Roman" panose="02020603050405020304" pitchFamily="18" charset="0"/>
                <a:cs typeface="Times New Roman" panose="02020603050405020304" pitchFamily="18" charset="0"/>
              </a:rPr>
              <a:t>huyển giao nhiệm vụ:</a:t>
            </a:r>
            <a:endParaRPr sz="2400" b="1" dirty="0">
              <a:solidFill>
                <a:srgbClr val="FF0000"/>
              </a:solidFill>
              <a:latin typeface="Times New Roman" panose="02020603050405020304" pitchFamily="18" charset="0"/>
              <a:cs typeface="Times New Roman" panose="02020603050405020304" pitchFamily="18" charset="0"/>
            </a:endParaRPr>
          </a:p>
          <a:p>
            <a:pPr algn="just">
              <a:lnSpc>
                <a:spcPct val="115000"/>
              </a:lnSpc>
              <a:buNone/>
            </a:pPr>
            <a:r>
              <a:rPr lang="vi-VN" altLang="x-none" sz="2400" b="1" dirty="0">
                <a:solidFill>
                  <a:srgbClr val="00B050"/>
                </a:solidFill>
                <a:latin typeface="Times New Roman" panose="02020603050405020304" pitchFamily="18" charset="0"/>
                <a:cs typeface="Times New Roman" panose="02020603050405020304" pitchFamily="18" charset="0"/>
              </a:rPr>
              <a:t> - Nhóm </a:t>
            </a:r>
            <a:r>
              <a:rPr sz="2400" b="1" dirty="0">
                <a:solidFill>
                  <a:srgbClr val="00B050"/>
                </a:solidFill>
                <a:latin typeface="Times New Roman" panose="02020603050405020304" pitchFamily="18" charset="0"/>
                <a:cs typeface="Times New Roman" panose="02020603050405020304" pitchFamily="18" charset="0"/>
              </a:rPr>
              <a:t>3</a:t>
            </a:r>
            <a:r>
              <a:rPr lang="vi-VN" altLang="x-none" sz="2400" b="1" dirty="0">
                <a:solidFill>
                  <a:srgbClr val="00B050"/>
                </a:solidFill>
                <a:latin typeface="Times New Roman" panose="02020603050405020304" pitchFamily="18" charset="0"/>
                <a:cs typeface="Times New Roman" panose="02020603050405020304" pitchFamily="18" charset="0"/>
              </a:rPr>
              <a:t>: </a:t>
            </a:r>
            <a:endParaRPr sz="2400" b="1" dirty="0">
              <a:solidFill>
                <a:srgbClr val="00B050"/>
              </a:solidFill>
              <a:latin typeface="Times New Roman" panose="02020603050405020304" pitchFamily="18" charset="0"/>
              <a:cs typeface="Times New Roman" panose="02020603050405020304" pitchFamily="18" charset="0"/>
            </a:endParaRPr>
          </a:p>
          <a:p>
            <a:pPr algn="just">
              <a:lnSpc>
                <a:spcPct val="115000"/>
              </a:lnSpc>
              <a:buNone/>
            </a:pPr>
            <a:r>
              <a:rPr sz="2400" b="1" dirty="0">
                <a:solidFill>
                  <a:srgbClr val="00B050"/>
                </a:solidFill>
                <a:latin typeface="Times New Roman" panose="02020603050405020304" pitchFamily="18" charset="0"/>
                <a:cs typeface="Times New Roman" panose="02020603050405020304" pitchFamily="18" charset="0"/>
              </a:rPr>
              <a:t>+ </a:t>
            </a:r>
            <a:r>
              <a:rPr lang="vi-VN" altLang="x-none" sz="2400" b="1" dirty="0">
                <a:solidFill>
                  <a:srgbClr val="00B050"/>
                </a:solidFill>
                <a:latin typeface="Times New Roman" panose="02020603050405020304" pitchFamily="18" charset="0"/>
                <a:cs typeface="Times New Roman" panose="02020603050405020304" pitchFamily="18" charset="0"/>
              </a:rPr>
              <a:t>Con chuột trong bình không có cây xanh vì sao chết sau 5 phút? </a:t>
            </a:r>
            <a:endParaRPr sz="2400" b="1" dirty="0">
              <a:solidFill>
                <a:srgbClr val="00B050"/>
              </a:solidFill>
              <a:latin typeface="Times New Roman" panose="02020603050405020304" pitchFamily="18" charset="0"/>
              <a:cs typeface="Times New Roman" panose="02020603050405020304" pitchFamily="18" charset="0"/>
            </a:endParaRPr>
          </a:p>
          <a:p>
            <a:pPr algn="just">
              <a:lnSpc>
                <a:spcPct val="115000"/>
              </a:lnSpc>
              <a:buNone/>
            </a:pPr>
            <a:r>
              <a:rPr lang="vi-VN" altLang="x-none" sz="2400" b="1" dirty="0">
                <a:solidFill>
                  <a:srgbClr val="00B050"/>
                </a:solidFill>
                <a:latin typeface="Times New Roman" panose="02020603050405020304" pitchFamily="18" charset="0"/>
                <a:cs typeface="Times New Roman" panose="02020603050405020304" pitchFamily="18" charset="0"/>
              </a:rPr>
              <a:t> </a:t>
            </a:r>
            <a:r>
              <a:rPr sz="2400" b="1" dirty="0">
                <a:solidFill>
                  <a:srgbClr val="00B050"/>
                </a:solidFill>
                <a:latin typeface="Times New Roman" panose="02020603050405020304" pitchFamily="18" charset="0"/>
                <a:cs typeface="Times New Roman" panose="02020603050405020304" pitchFamily="18" charset="0"/>
              </a:rPr>
              <a:t>+ </a:t>
            </a:r>
            <a:r>
              <a:rPr lang="vi-VN" altLang="x-none" sz="2400" b="1" dirty="0">
                <a:solidFill>
                  <a:srgbClr val="00B050"/>
                </a:solidFill>
                <a:latin typeface="Times New Roman" panose="02020603050405020304" pitchFamily="18" charset="0"/>
                <a:cs typeface="Times New Roman" panose="02020603050405020304" pitchFamily="18" charset="0"/>
              </a:rPr>
              <a:t>Con chuột trong bình có cây xanh vì sao </a:t>
            </a:r>
            <a:r>
              <a:rPr sz="2400" b="1" dirty="0">
                <a:solidFill>
                  <a:srgbClr val="00B050"/>
                </a:solidFill>
                <a:latin typeface="Times New Roman" panose="02020603050405020304" pitchFamily="18" charset="0"/>
                <a:cs typeface="Times New Roman" panose="02020603050405020304" pitchFamily="18" charset="0"/>
              </a:rPr>
              <a:t>chúng sống</a:t>
            </a:r>
            <a:r>
              <a:rPr lang="vi-VN" altLang="x-none" sz="2400" b="1" dirty="0">
                <a:solidFill>
                  <a:srgbClr val="00B050"/>
                </a:solidFill>
                <a:latin typeface="Times New Roman" panose="02020603050405020304" pitchFamily="18" charset="0"/>
                <a:cs typeface="Times New Roman" panose="02020603050405020304" pitchFamily="18" charset="0"/>
              </a:rPr>
              <a:t>?</a:t>
            </a:r>
            <a:endParaRPr sz="2400" b="1" dirty="0">
              <a:solidFill>
                <a:srgbClr val="00B050"/>
              </a:solidFill>
              <a:latin typeface="Times New Roman" panose="02020603050405020304" pitchFamily="18" charset="0"/>
              <a:cs typeface="Times New Roman" panose="02020603050405020304" pitchFamily="18" charset="0"/>
            </a:endParaRPr>
          </a:p>
          <a:p>
            <a:pPr algn="just">
              <a:lnSpc>
                <a:spcPct val="115000"/>
              </a:lnSpc>
              <a:buNone/>
            </a:pPr>
            <a:r>
              <a:rPr sz="2400" b="1" dirty="0">
                <a:solidFill>
                  <a:srgbClr val="00B050"/>
                </a:solidFill>
                <a:latin typeface="Times New Roman" panose="02020603050405020304" pitchFamily="18" charset="0"/>
                <a:cs typeface="Times New Roman" panose="02020603050405020304" pitchFamily="18" charset="0"/>
              </a:rPr>
              <a:t>+</a:t>
            </a:r>
            <a:r>
              <a:rPr lang="vi-VN" altLang="x-none" sz="2400" b="1" dirty="0">
                <a:solidFill>
                  <a:srgbClr val="00B050"/>
                </a:solidFill>
                <a:latin typeface="Times New Roman" panose="02020603050405020304" pitchFamily="18" charset="0"/>
                <a:cs typeface="Times New Roman" panose="02020603050405020304" pitchFamily="18" charset="0"/>
              </a:rPr>
              <a:t> Theo em, có phải cây xanh thải Oxi thông qua quang hợp hay không? </a:t>
            </a:r>
            <a:endParaRPr sz="2400" b="1" dirty="0">
              <a:solidFill>
                <a:srgbClr val="00B050"/>
              </a:solidFill>
              <a:latin typeface="Times New Roman" panose="02020603050405020304" pitchFamily="18" charset="0"/>
              <a:ea typeface="Times New Roman" panose="02020603050405020304" pitchFamily="18" charset="0"/>
            </a:endParaRPr>
          </a:p>
        </p:txBody>
      </p:sp>
      <p:pic>
        <p:nvPicPr>
          <p:cNvPr id="30726" name="Picture 19"/>
          <p:cNvPicPr>
            <a:picLocks noChangeAspect="1"/>
          </p:cNvPicPr>
          <p:nvPr/>
        </p:nvPicPr>
        <p:blipFill>
          <a:blip r:embed="rId3"/>
          <a:stretch>
            <a:fillRect/>
          </a:stretch>
        </p:blipFill>
        <p:spPr>
          <a:xfrm>
            <a:off x="6853238" y="477838"/>
            <a:ext cx="5027612" cy="1747837"/>
          </a:xfrm>
          <a:prstGeom prst="rect">
            <a:avLst/>
          </a:prstGeom>
          <a:noFill/>
          <a:ln w="9525">
            <a:noFill/>
          </a:ln>
        </p:spPr>
      </p:pic>
      <p:sp>
        <p:nvSpPr>
          <p:cNvPr id="30727" name="TextBox 9"/>
          <p:cNvSpPr txBox="1"/>
          <p:nvPr/>
        </p:nvSpPr>
        <p:spPr>
          <a:xfrm>
            <a:off x="6672263" y="2330450"/>
            <a:ext cx="5365750" cy="43561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15000"/>
              </a:lnSpc>
              <a:spcBef>
                <a:spcPts val="200"/>
              </a:spcBef>
              <a:spcAft>
                <a:spcPts val="200"/>
              </a:spcAft>
              <a:buFontTx/>
              <a:buNone/>
            </a:pPr>
            <a:r>
              <a:rPr lang="vi-VN" altLang="en-US" sz="2400" b="1" i="1" dirty="0">
                <a:solidFill>
                  <a:srgbClr val="FF0000"/>
                </a:solidFill>
                <a:latin typeface="Times New Roman" panose="02020603050405020304" pitchFamily="18" charset="0"/>
                <a:cs typeface="Times New Roman" panose="02020603050405020304" pitchFamily="18" charset="0"/>
              </a:rPr>
              <a:t>Tìm hiểu thí nghiệm của 1772, Joseph Priestley </a:t>
            </a:r>
            <a:endParaRPr lang="en-US" altLang="en-US" sz="1800" b="1" i="1" dirty="0">
              <a:solidFill>
                <a:srgbClr val="FF0000"/>
              </a:solidFill>
              <a:latin typeface="Arial" panose="020B0604020202020204" pitchFamily="34" charset="0"/>
              <a:cs typeface="Arial" panose="020B0604020202020204" pitchFamily="34" charset="0"/>
            </a:endParaRPr>
          </a:p>
          <a:p>
            <a:pPr marL="0" lvl="0" indent="0" algn="just">
              <a:lnSpc>
                <a:spcPct val="115000"/>
              </a:lnSpc>
              <a:spcBef>
                <a:spcPts val="200"/>
              </a:spcBef>
              <a:spcAft>
                <a:spcPts val="200"/>
              </a:spcAft>
              <a:buFontTx/>
              <a:buNone/>
            </a:pPr>
            <a:r>
              <a:rPr lang="en-US" altLang="en-US" sz="2400" b="1" i="1" dirty="0">
                <a:solidFill>
                  <a:srgbClr val="000000"/>
                </a:solidFill>
                <a:latin typeface="Times New Roman" panose="02020603050405020304" pitchFamily="18" charset="0"/>
                <a:cs typeface="Times New Roman" panose="02020603050405020304" pitchFamily="18" charset="0"/>
              </a:rPr>
              <a:t> </a:t>
            </a:r>
            <a:r>
              <a:rPr lang="vi-VN" altLang="en-US" sz="2400" b="1" i="1" dirty="0">
                <a:solidFill>
                  <a:srgbClr val="000000"/>
                </a:solidFill>
                <a:latin typeface="Times New Roman" panose="02020603050405020304" pitchFamily="18" charset="0"/>
                <a:cs typeface="Times New Roman" panose="02020603050405020304" pitchFamily="18" charset="0"/>
              </a:rPr>
              <a:t>Năm 1772, Joseph Priestley (người Anh), l</a:t>
            </a:r>
            <a:r>
              <a:rPr lang="vi-VN" altLang="en-US" sz="2400" b="1" i="1" dirty="0">
                <a:solidFill>
                  <a:srgbClr val="000000"/>
                </a:solidFill>
                <a:latin typeface="Times New Roman" panose="02020603050405020304" pitchFamily="18" charset="0"/>
                <a:ea typeface="Times New Roman" panose="02020603050405020304" pitchFamily="18" charset="0"/>
              </a:rPr>
              <a:t>à</a:t>
            </a:r>
            <a:r>
              <a:rPr lang="vi-VN" altLang="en-US" sz="2400" b="1" i="1" dirty="0">
                <a:solidFill>
                  <a:srgbClr val="000000"/>
                </a:solidFill>
                <a:latin typeface="Times New Roman" panose="02020603050405020304" pitchFamily="18" charset="0"/>
                <a:cs typeface="Times New Roman" panose="02020603050405020304" pitchFamily="18" charset="0"/>
              </a:rPr>
              <a:t>m thí nghiệm (Hình 1) dùng hai chuông thủy tinh, một bên để v</a:t>
            </a:r>
            <a:r>
              <a:rPr lang="vi-VN" altLang="en-US" sz="2400" b="1" i="1" dirty="0">
                <a:solidFill>
                  <a:srgbClr val="000000"/>
                </a:solidFill>
                <a:latin typeface="Times New Roman" panose="02020603050405020304" pitchFamily="18" charset="0"/>
                <a:ea typeface="Times New Roman" panose="02020603050405020304" pitchFamily="18" charset="0"/>
              </a:rPr>
              <a:t>à</a:t>
            </a:r>
            <a:r>
              <a:rPr lang="vi-VN" altLang="en-US" sz="2400" b="1" i="1" dirty="0">
                <a:solidFill>
                  <a:srgbClr val="000000"/>
                </a:solidFill>
                <a:latin typeface="Times New Roman" panose="02020603050405020304" pitchFamily="18" charset="0"/>
                <a:cs typeface="Times New Roman" panose="02020603050405020304" pitchFamily="18" charset="0"/>
              </a:rPr>
              <a:t>o một chậu cây v</a:t>
            </a:r>
            <a:r>
              <a:rPr lang="vi-VN" altLang="en-US" sz="2400" b="1" i="1" dirty="0">
                <a:solidFill>
                  <a:srgbClr val="000000"/>
                </a:solidFill>
                <a:latin typeface="Times New Roman" panose="02020603050405020304" pitchFamily="18" charset="0"/>
                <a:ea typeface="Times New Roman" panose="02020603050405020304" pitchFamily="18" charset="0"/>
              </a:rPr>
              <a:t>à</a:t>
            </a:r>
            <a:r>
              <a:rPr lang="vi-VN" altLang="en-US" sz="2400" b="1" i="1" dirty="0">
                <a:solidFill>
                  <a:srgbClr val="000000"/>
                </a:solidFill>
                <a:latin typeface="Times New Roman" panose="02020603050405020304" pitchFamily="18" charset="0"/>
                <a:cs typeface="Times New Roman" panose="02020603050405020304" pitchFamily="18" charset="0"/>
              </a:rPr>
              <a:t> bên kia để một con chuột, sau một thời gian cả hai đều chết, nhưng nếu để chúng chung lại với nhau thì chúng đều sống, thí nghiệm của ông cho thấy cây tạo ra oxy.  </a:t>
            </a:r>
            <a:endParaRPr lang="en-US" altLang="en-US" sz="1800" b="1" i="1" dirty="0">
              <a:latin typeface="Arial" panose="020B0604020202020204" pitchFamily="34" charset="0"/>
              <a:ea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left)">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26"/>
                                        </p:tgtEl>
                                        <p:attrNameLst>
                                          <p:attrName>style.visibility</p:attrName>
                                        </p:attrNameLst>
                                      </p:cBhvr>
                                      <p:to>
                                        <p:strVal val="visible"/>
                                      </p:to>
                                    </p:set>
                                    <p:animEffect transition="in" filter="wipe(left)">
                                      <p:cBhvr>
                                        <p:cTn id="12" dur="500"/>
                                        <p:tgtEl>
                                          <p:spTgt spid="30726"/>
                                        </p:tgtEl>
                                      </p:cBhvr>
                                    </p:animEffect>
                                  </p:childTnLst>
                                </p:cTn>
                              </p:par>
                              <p:par>
                                <p:cTn id="13" presetID="22" presetClass="entr" presetSubtype="8" fill="hold" nodeType="withEffect">
                                  <p:stCondLst>
                                    <p:cond delay="0"/>
                                  </p:stCondLst>
                                  <p:childTnLst>
                                    <p:set>
                                      <p:cBhvr>
                                        <p:cTn id="14" dur="1" fill="hold">
                                          <p:stCondLst>
                                            <p:cond delay="0"/>
                                          </p:stCondLst>
                                        </p:cTn>
                                        <p:tgtEl>
                                          <p:spTgt spid="30727"/>
                                        </p:tgtEl>
                                        <p:attrNameLst>
                                          <p:attrName>style.visibility</p:attrName>
                                        </p:attrNameLst>
                                      </p:cBhvr>
                                      <p:to>
                                        <p:strVal val="visible"/>
                                      </p:to>
                                    </p:set>
                                    <p:animEffect transition="in" filter="wipe(left)">
                                      <p:cBhvr>
                                        <p:cTn id="15" dur="500"/>
                                        <p:tgtEl>
                                          <p:spTgt spid="307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left)">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left)">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left)">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307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1"/>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3200" dirty="0"/>
              <a:t>30</a:t>
            </a:fld>
            <a:endParaRPr lang="en-US" altLang="en-US" sz="3200" dirty="0"/>
          </a:p>
        </p:txBody>
      </p:sp>
      <p:pic>
        <p:nvPicPr>
          <p:cNvPr id="74755" name="Picture 6" descr="Các yếu tố chủ yếu ngoài môi trường ảnh hưởng đến quang hợp là"/>
          <p:cNvPicPr>
            <a:picLocks noChangeAspect="1"/>
          </p:cNvPicPr>
          <p:nvPr/>
        </p:nvPicPr>
        <p:blipFill>
          <a:blip r:embed="rId2"/>
          <a:stretch>
            <a:fillRect/>
          </a:stretch>
        </p:blipFill>
        <p:spPr>
          <a:xfrm>
            <a:off x="3505200" y="152400"/>
            <a:ext cx="6934200" cy="3944938"/>
          </a:xfrm>
          <a:prstGeom prst="rect">
            <a:avLst/>
          </a:prstGeom>
          <a:noFill/>
          <a:ln w="9525">
            <a:noFill/>
          </a:ln>
        </p:spPr>
      </p:pic>
      <p:sp>
        <p:nvSpPr>
          <p:cNvPr id="74756" name="TextBox 3"/>
          <p:cNvSpPr txBox="1"/>
          <p:nvPr/>
        </p:nvSpPr>
        <p:spPr>
          <a:xfrm>
            <a:off x="228600" y="3873500"/>
            <a:ext cx="6172200" cy="2811463"/>
          </a:xfrm>
          <a:prstGeom prst="rect">
            <a:avLst/>
          </a:prstGeom>
          <a:solidFill>
            <a:srgbClr val="FFFF00"/>
          </a:solidFill>
          <a:ln w="9525">
            <a:noFill/>
          </a:ln>
        </p:spPr>
        <p:txBody>
          <a:bodyPr>
            <a:spAutoFit/>
          </a:bodyPr>
          <a:lstStyle/>
          <a:p>
            <a:pPr algn="ctr" eaLnBrk="1" hangingPunct="1">
              <a:spcBef>
                <a:spcPct val="50000"/>
              </a:spcBef>
            </a:pPr>
            <a:r>
              <a:rPr lang="en-US" altLang="en-US" sz="4000" b="1" dirty="0">
                <a:solidFill>
                  <a:srgbClr val="0000FF"/>
                </a:solidFill>
                <a:latin typeface="Times New Roman" panose="02020603050405020304" pitchFamily="18" charset="0"/>
                <a:cs typeface="Times New Roman" panose="02020603050405020304" pitchFamily="18" charset="0"/>
              </a:rPr>
              <a:t>TÌM HIỂU</a:t>
            </a:r>
          </a:p>
          <a:p>
            <a:pPr algn="ctr" eaLnBrk="1" hangingPunct="1">
              <a:lnSpc>
                <a:spcPct val="130000"/>
              </a:lnSpc>
              <a:spcBef>
                <a:spcPct val="50000"/>
              </a:spcBef>
            </a:pPr>
            <a:r>
              <a:rPr lang="vi-VN" altLang="en-US" sz="3200" b="1" dirty="0">
                <a:solidFill>
                  <a:srgbClr val="C00000"/>
                </a:solidFill>
                <a:latin typeface="Times New Roman" panose="02020603050405020304" pitchFamily="18" charset="0"/>
                <a:cs typeface="Times New Roman" panose="02020603050405020304" pitchFamily="18" charset="0"/>
              </a:rPr>
              <a:t>IV. </a:t>
            </a:r>
            <a:r>
              <a:rPr lang="en-US" altLang="en-US" sz="3200" b="1" dirty="0">
                <a:solidFill>
                  <a:srgbClr val="C00000"/>
                </a:solidFill>
                <a:latin typeface="Times New Roman" panose="02020603050405020304" pitchFamily="18" charset="0"/>
                <a:cs typeface="Times New Roman" panose="02020603050405020304" pitchFamily="18" charset="0"/>
              </a:rPr>
              <a:t>MỘT SỐ YẾU</a:t>
            </a:r>
            <a:r>
              <a:rPr lang="vi-VN" altLang="en-US" sz="3200" b="1" dirty="0">
                <a:solidFill>
                  <a:srgbClr val="C00000"/>
                </a:solidFill>
                <a:latin typeface="Times New Roman" panose="02020603050405020304" pitchFamily="18" charset="0"/>
                <a:cs typeface="Times New Roman" panose="02020603050405020304" pitchFamily="18" charset="0"/>
              </a:rPr>
              <a:t> TỐ ẢNH HƯỞNG ĐẾN QUANG HỢP Ở THỰC VẬT</a:t>
            </a:r>
            <a:endParaRPr lang="en-US" altLang="en-US" sz="3200" b="1"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14"/>
          <p:cNvGrpSpPr/>
          <p:nvPr/>
        </p:nvGrpSpPr>
        <p:grpSpPr>
          <a:xfrm>
            <a:off x="0" y="-26987"/>
            <a:ext cx="12192000" cy="6888162"/>
            <a:chOff x="-9684" y="-27337"/>
            <a:chExt cx="9155305" cy="6888385"/>
          </a:xfrm>
        </p:grpSpPr>
        <p:sp>
          <p:nvSpPr>
            <p:cNvPr id="75788"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75790"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75791"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graphicFrame>
        <p:nvGraphicFramePr>
          <p:cNvPr id="2" name="Table 2"/>
          <p:cNvGraphicFramePr>
            <a:graphicFrameLocks noGrp="1"/>
          </p:cNvGraphicFramePr>
          <p:nvPr/>
        </p:nvGraphicFramePr>
        <p:xfrm>
          <a:off x="106363" y="373063"/>
          <a:ext cx="12072938" cy="6515100"/>
        </p:xfrm>
        <a:graphic>
          <a:graphicData uri="http://schemas.openxmlformats.org/drawingml/2006/table">
            <a:tbl>
              <a:tblPr firstRow="1" bandRow="1">
                <a:tableStyleId>{5C22544A-7EE6-4342-B048-85BDC9FD1C3A}</a:tableStyleId>
              </a:tblPr>
              <a:tblGrid>
                <a:gridCol w="12072937"/>
              </a:tblGrid>
              <a:tr h="6515100">
                <a:tc>
                  <a:txBody>
                    <a:bodyPr/>
                    <a:lstStyle/>
                    <a:p>
                      <a:pPr marL="0" defTabSz="914400" rtl="0" eaLnBrk="1" latinLnBrk="0" hangingPunct="1"/>
                      <a:endParaRPr lang="en-US" sz="2000" b="0" kern="1200">
                        <a:solidFill>
                          <a:srgbClr val="0070C0"/>
                        </a:solidFill>
                        <a:effectLst/>
                        <a:latin typeface="Times New Roman" panose="02020603050405020304" pitchFamily="18" charset="0"/>
                        <a:ea typeface="+mn-ea"/>
                        <a:cs typeface="Times New Roman" panose="02020603050405020304" pitchFamily="18" charset="0"/>
                      </a:endParaRPr>
                    </a:p>
                  </a:txBody>
                  <a:tcPr marL="91436" marR="91436" marT="45714" marB="45714">
                    <a:solidFill>
                      <a:schemeClr val="accent5">
                        <a:lumMod val="20000"/>
                        <a:lumOff val="80000"/>
                      </a:schemeClr>
                    </a:solidFill>
                  </a:tcPr>
                </a:tc>
              </a:tr>
            </a:tbl>
          </a:graphicData>
        </a:graphic>
      </p:graphicFrame>
      <p:sp>
        <p:nvSpPr>
          <p:cNvPr id="75785" name="Text Box 8"/>
          <p:cNvSpPr txBox="1"/>
          <p:nvPr/>
        </p:nvSpPr>
        <p:spPr>
          <a:xfrm>
            <a:off x="2590800" y="-57150"/>
            <a:ext cx="7620000" cy="461963"/>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CÂU HỎI TÌM HIỂU NỘI DUNG III. Các nhóm chú ý</a:t>
            </a:r>
            <a:endParaRPr lang="en-US" altLang="en-US" sz="2400" b="1" i="1" dirty="0">
              <a:solidFill>
                <a:srgbClr val="0070C0"/>
              </a:solidFill>
              <a:latin typeface="Arial" panose="020B0604020202020204" pitchFamily="34" charset="0"/>
            </a:endParaRPr>
          </a:p>
        </p:txBody>
      </p:sp>
      <p:pic>
        <p:nvPicPr>
          <p:cNvPr id="5" name="Picture 4"/>
          <p:cNvPicPr>
            <a:picLocks noChangeAspect="1"/>
          </p:cNvPicPr>
          <p:nvPr/>
        </p:nvPicPr>
        <p:blipFill>
          <a:blip r:embed="rId3"/>
          <a:srcRect b="57346"/>
          <a:stretch>
            <a:fillRect/>
          </a:stretch>
        </p:blipFill>
        <p:spPr>
          <a:xfrm>
            <a:off x="1524000" y="2465388"/>
            <a:ext cx="8839200" cy="4279900"/>
          </a:xfrm>
          <a:prstGeom prst="rect">
            <a:avLst/>
          </a:prstGeom>
          <a:noFill/>
          <a:ln w="9525">
            <a:noFill/>
          </a:ln>
        </p:spPr>
      </p:pic>
      <p:sp>
        <p:nvSpPr>
          <p:cNvPr id="7" name="TextBox 6"/>
          <p:cNvSpPr txBox="1"/>
          <p:nvPr/>
        </p:nvSpPr>
        <p:spPr>
          <a:xfrm>
            <a:off x="101600" y="434975"/>
            <a:ext cx="11982450" cy="20002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vi-VN" altLang="en-US" b="1" dirty="0">
                <a:solidFill>
                  <a:srgbClr val="000000"/>
                </a:solidFill>
                <a:latin typeface="Times New Roman" panose="02020603050405020304" pitchFamily="18" charset="0"/>
                <a:cs typeface="Times New Roman" panose="02020603050405020304" pitchFamily="18" charset="0"/>
              </a:rPr>
              <a:t>Nhóm 1: Tìm hiểu ảnh hưởng của ánh sáng tới quang hợp.</a:t>
            </a:r>
            <a:endParaRPr lang="en-US" altLang="en-US" b="1" dirty="0">
              <a:solidFill>
                <a:srgbClr val="000000"/>
              </a:solidFill>
              <a:latin typeface="Times New Roman" panose="02020603050405020304" pitchFamily="18" charset="0"/>
              <a:cs typeface="Times New Roman" panose="02020603050405020304" pitchFamily="18" charset="0"/>
            </a:endParaRPr>
          </a:p>
          <a:p>
            <a:pPr marL="0" lvl="0" indent="0" eaLnBrk="1" hangingPunct="1">
              <a:lnSpc>
                <a:spcPct val="100000"/>
              </a:lnSpc>
              <a:spcBef>
                <a:spcPct val="0"/>
              </a:spcBef>
              <a:buFontTx/>
              <a:buNone/>
            </a:pPr>
            <a:r>
              <a:rPr lang="vi-VN" altLang="en-US" sz="2400" dirty="0">
                <a:solidFill>
                  <a:srgbClr val="006600"/>
                </a:solidFill>
                <a:latin typeface="Times New Roman" panose="02020603050405020304" pitchFamily="18" charset="0"/>
                <a:cs typeface="Times New Roman" panose="02020603050405020304" pitchFamily="18" charset="0"/>
              </a:rPr>
              <a:t>Phân tích ảnh hưởng của ánh sáng tới hiệu quả quang hợp.</a:t>
            </a:r>
            <a:endParaRPr lang="en-US" altLang="en-US" sz="2400" dirty="0">
              <a:solidFill>
                <a:srgbClr val="006600"/>
              </a:solidFill>
              <a:latin typeface="Times New Roman" panose="02020603050405020304" pitchFamily="18" charset="0"/>
              <a:cs typeface="Times New Roman" panose="02020603050405020304" pitchFamily="18" charset="0"/>
            </a:endParaRPr>
          </a:p>
          <a:p>
            <a:pPr marL="0" lvl="0" indent="0" eaLnBrk="1" hangingPunct="1">
              <a:lnSpc>
                <a:spcPct val="100000"/>
              </a:lnSpc>
              <a:spcBef>
                <a:spcPct val="0"/>
              </a:spcBef>
              <a:buFontTx/>
              <a:buNone/>
            </a:pPr>
            <a:r>
              <a:rPr lang="vi-VN" altLang="en-US" sz="2400" dirty="0">
                <a:solidFill>
                  <a:srgbClr val="006600"/>
                </a:solidFill>
                <a:latin typeface="Times New Roman" panose="02020603050405020304" pitchFamily="18" charset="0"/>
                <a:cs typeface="Times New Roman" panose="02020603050405020304" pitchFamily="18" charset="0"/>
              </a:rPr>
              <a:t> + Điểm bù ánh sáng l</a:t>
            </a:r>
            <a:r>
              <a:rPr lang="vi-VN" altLang="en-US" sz="2400" dirty="0">
                <a:solidFill>
                  <a:srgbClr val="006600"/>
                </a:solidFill>
                <a:latin typeface="Times New Roman" panose="02020603050405020304" pitchFamily="18" charset="0"/>
                <a:ea typeface="Times New Roman" panose="02020603050405020304" pitchFamily="18" charset="0"/>
              </a:rPr>
              <a:t>à</a:t>
            </a:r>
            <a:r>
              <a:rPr lang="vi-VN" altLang="en-US" sz="2400" dirty="0">
                <a:solidFill>
                  <a:srgbClr val="006600"/>
                </a:solidFill>
                <a:latin typeface="Times New Roman" panose="02020603050405020304" pitchFamily="18" charset="0"/>
                <a:cs typeface="Times New Roman" panose="02020603050405020304" pitchFamily="18" charset="0"/>
              </a:rPr>
              <a:t> gì?</a:t>
            </a:r>
            <a:endParaRPr lang="en-US" altLang="en-US" sz="2400" dirty="0">
              <a:solidFill>
                <a:srgbClr val="006600"/>
              </a:solidFill>
              <a:latin typeface="Times New Roman" panose="02020603050405020304" pitchFamily="18" charset="0"/>
              <a:cs typeface="Times New Roman" panose="02020603050405020304" pitchFamily="18" charset="0"/>
            </a:endParaRPr>
          </a:p>
          <a:p>
            <a:pPr marL="0" lvl="0" indent="0" eaLnBrk="1" hangingPunct="1">
              <a:lnSpc>
                <a:spcPct val="100000"/>
              </a:lnSpc>
              <a:spcBef>
                <a:spcPct val="0"/>
              </a:spcBef>
              <a:buFontTx/>
              <a:buNone/>
            </a:pPr>
            <a:r>
              <a:rPr lang="vi-VN" altLang="en-US" sz="2400" dirty="0">
                <a:solidFill>
                  <a:srgbClr val="006600"/>
                </a:solidFill>
                <a:latin typeface="Times New Roman" panose="02020603050405020304" pitchFamily="18" charset="0"/>
                <a:cs typeface="Times New Roman" panose="02020603050405020304" pitchFamily="18" charset="0"/>
              </a:rPr>
              <a:t>+ Điểm bão hòa ánh sáng l</a:t>
            </a:r>
            <a:r>
              <a:rPr lang="vi-VN" altLang="en-US" sz="2400" dirty="0">
                <a:solidFill>
                  <a:srgbClr val="006600"/>
                </a:solidFill>
                <a:latin typeface="Times New Roman" panose="02020603050405020304" pitchFamily="18" charset="0"/>
                <a:ea typeface="Times New Roman" panose="02020603050405020304" pitchFamily="18" charset="0"/>
              </a:rPr>
              <a:t>à</a:t>
            </a:r>
            <a:r>
              <a:rPr lang="vi-VN" altLang="en-US" sz="2400" dirty="0">
                <a:solidFill>
                  <a:srgbClr val="006600"/>
                </a:solidFill>
                <a:latin typeface="Times New Roman" panose="02020603050405020304" pitchFamily="18" charset="0"/>
                <a:cs typeface="Times New Roman" panose="02020603050405020304" pitchFamily="18" charset="0"/>
              </a:rPr>
              <a:t> gì?</a:t>
            </a:r>
            <a:endParaRPr lang="en-US" altLang="en-US" sz="2400" dirty="0">
              <a:solidFill>
                <a:srgbClr val="006600"/>
              </a:solidFill>
              <a:latin typeface="Times New Roman" panose="02020603050405020304" pitchFamily="18" charset="0"/>
              <a:cs typeface="Times New Roman" panose="02020603050405020304" pitchFamily="18" charset="0"/>
            </a:endParaRPr>
          </a:p>
          <a:p>
            <a:pPr marL="0" lvl="0" indent="0" eaLnBrk="1" hangingPunct="1">
              <a:lnSpc>
                <a:spcPct val="100000"/>
              </a:lnSpc>
              <a:spcBef>
                <a:spcPct val="0"/>
              </a:spcBef>
              <a:buFontTx/>
              <a:buNone/>
            </a:pPr>
            <a:r>
              <a:rPr lang="en-US" altLang="en-US" sz="2400" dirty="0">
                <a:solidFill>
                  <a:srgbClr val="006600"/>
                </a:solidFill>
                <a:latin typeface="Times New Roman" panose="02020603050405020304" pitchFamily="18" charset="0"/>
                <a:cs typeface="Times New Roman" panose="02020603050405020304" pitchFamily="18" charset="0"/>
              </a:rPr>
              <a:t>+ Dựa v</a:t>
            </a:r>
            <a:r>
              <a:rPr lang="en-US" altLang="en-US" sz="2400" dirty="0">
                <a:solidFill>
                  <a:srgbClr val="006600"/>
                </a:solidFill>
                <a:latin typeface="Times New Roman" panose="02020603050405020304" pitchFamily="18" charset="0"/>
                <a:ea typeface="Times New Roman" panose="02020603050405020304" pitchFamily="18" charset="0"/>
              </a:rPr>
              <a:t>à</a:t>
            </a:r>
            <a:r>
              <a:rPr lang="en-US" altLang="en-US" sz="2400" dirty="0">
                <a:solidFill>
                  <a:srgbClr val="006600"/>
                </a:solidFill>
                <a:latin typeface="Times New Roman" panose="02020603050405020304" pitchFamily="18" charset="0"/>
                <a:cs typeface="Times New Roman" panose="02020603050405020304" pitchFamily="18" charset="0"/>
              </a:rPr>
              <a:t>o ánh sáng chia TV l</a:t>
            </a:r>
            <a:r>
              <a:rPr lang="en-US" altLang="en-US" sz="2400" dirty="0">
                <a:solidFill>
                  <a:srgbClr val="006600"/>
                </a:solidFill>
                <a:latin typeface="Times New Roman" panose="02020603050405020304" pitchFamily="18" charset="0"/>
                <a:ea typeface="Times New Roman" panose="02020603050405020304" pitchFamily="18" charset="0"/>
              </a:rPr>
              <a:t>à</a:t>
            </a:r>
            <a:r>
              <a:rPr lang="en-US" altLang="en-US" sz="2400" dirty="0">
                <a:solidFill>
                  <a:srgbClr val="006600"/>
                </a:solidFill>
                <a:latin typeface="Times New Roman" panose="02020603050405020304" pitchFamily="18" charset="0"/>
                <a:cs typeface="Times New Roman" panose="02020603050405020304" pitchFamily="18" charset="0"/>
              </a:rPr>
              <a:t>m mấy nhóm, đó l</a:t>
            </a:r>
            <a:r>
              <a:rPr lang="en-US" altLang="en-US" sz="2400" dirty="0">
                <a:solidFill>
                  <a:srgbClr val="006600"/>
                </a:solidFill>
                <a:latin typeface="Times New Roman" panose="02020603050405020304" pitchFamily="18" charset="0"/>
                <a:ea typeface="Times New Roman" panose="02020603050405020304" pitchFamily="18" charset="0"/>
              </a:rPr>
              <a:t>à</a:t>
            </a:r>
            <a:r>
              <a:rPr lang="en-US" altLang="en-US" sz="2400" dirty="0">
                <a:solidFill>
                  <a:srgbClr val="006600"/>
                </a:solidFill>
                <a:latin typeface="Times New Roman" panose="02020603050405020304" pitchFamily="18" charset="0"/>
                <a:cs typeface="Times New Roman" panose="02020603050405020304" pitchFamily="18" charset="0"/>
              </a:rPr>
              <a:t> nhóm n</a:t>
            </a:r>
            <a:r>
              <a:rPr lang="en-US" altLang="en-US" sz="2400" dirty="0">
                <a:solidFill>
                  <a:srgbClr val="006600"/>
                </a:solidFill>
                <a:latin typeface="Times New Roman" panose="02020603050405020304" pitchFamily="18" charset="0"/>
                <a:ea typeface="Times New Roman" panose="02020603050405020304" pitchFamily="18" charset="0"/>
              </a:rPr>
              <a:t>à</a:t>
            </a:r>
            <a:r>
              <a:rPr lang="en-US" altLang="en-US" sz="2400" dirty="0">
                <a:solidFill>
                  <a:srgbClr val="006600"/>
                </a:solidFill>
                <a:latin typeface="Times New Roman" panose="02020603050405020304" pitchFamily="18" charset="0"/>
                <a:cs typeface="Times New Roman" panose="02020603050405020304" pitchFamily="18" charset="0"/>
              </a:rPr>
              <a:t>o?</a:t>
            </a:r>
            <a:endParaRPr lang="en-US" altLang="en-US" sz="2400" dirty="0">
              <a:solidFill>
                <a:srgbClr val="006600"/>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left)">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left)">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14"/>
          <p:cNvGrpSpPr/>
          <p:nvPr/>
        </p:nvGrpSpPr>
        <p:grpSpPr>
          <a:xfrm>
            <a:off x="0" y="-26987"/>
            <a:ext cx="12192000" cy="6888162"/>
            <a:chOff x="-9684" y="-27337"/>
            <a:chExt cx="9155305" cy="6888385"/>
          </a:xfrm>
        </p:grpSpPr>
        <p:sp>
          <p:nvSpPr>
            <p:cNvPr id="77836"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77838"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77839"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graphicFrame>
        <p:nvGraphicFramePr>
          <p:cNvPr id="2" name="Table 2"/>
          <p:cNvGraphicFramePr>
            <a:graphicFrameLocks noGrp="1"/>
          </p:cNvGraphicFramePr>
          <p:nvPr/>
        </p:nvGraphicFramePr>
        <p:xfrm>
          <a:off x="106363" y="373063"/>
          <a:ext cx="12072938" cy="6418263"/>
        </p:xfrm>
        <a:graphic>
          <a:graphicData uri="http://schemas.openxmlformats.org/drawingml/2006/table">
            <a:tbl>
              <a:tblPr firstRow="1" bandRow="1">
                <a:tableStyleId>{5C22544A-7EE6-4342-B048-85BDC9FD1C3A}</a:tableStyleId>
              </a:tblPr>
              <a:tblGrid>
                <a:gridCol w="12072937"/>
              </a:tblGrid>
              <a:tr h="6418262">
                <a:tc>
                  <a:txBody>
                    <a:bodyPr/>
                    <a:lstStyle/>
                    <a:p>
                      <a:endParaRPr lang="en-US" sz="2000" b="0" kern="1200">
                        <a:solidFill>
                          <a:srgbClr val="006600"/>
                        </a:solidFill>
                        <a:effectLst/>
                        <a:latin typeface="Times New Roman" panose="02020603050405020304" pitchFamily="18" charset="0"/>
                        <a:ea typeface="+mn-ea"/>
                        <a:cs typeface="Times New Roman" panose="02020603050405020304" pitchFamily="18" charset="0"/>
                      </a:endParaRPr>
                    </a:p>
                  </a:txBody>
                  <a:tcPr marL="91436" marR="91436" marT="45715" marB="45715">
                    <a:solidFill>
                      <a:schemeClr val="accent5">
                        <a:lumMod val="20000"/>
                        <a:lumOff val="80000"/>
                      </a:schemeClr>
                    </a:solidFill>
                  </a:tcPr>
                </a:tc>
              </a:tr>
            </a:tbl>
          </a:graphicData>
        </a:graphic>
      </p:graphicFrame>
      <p:sp>
        <p:nvSpPr>
          <p:cNvPr id="77833" name="Text Box 8"/>
          <p:cNvSpPr txBox="1"/>
          <p:nvPr/>
        </p:nvSpPr>
        <p:spPr>
          <a:xfrm>
            <a:off x="2590800" y="-57150"/>
            <a:ext cx="7620000" cy="461963"/>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CÂU HỎI TÌM HIỂU NỘI DUNG III. Các nhóm chú ý</a:t>
            </a:r>
            <a:endParaRPr lang="en-US" altLang="en-US" sz="2400" b="1" i="1" dirty="0">
              <a:solidFill>
                <a:srgbClr val="0070C0"/>
              </a:solidFill>
              <a:latin typeface="Arial" panose="020B0604020202020204" pitchFamily="34" charset="0"/>
            </a:endParaRPr>
          </a:p>
        </p:txBody>
      </p:sp>
      <p:pic>
        <p:nvPicPr>
          <p:cNvPr id="77834" name="Picture 5"/>
          <p:cNvPicPr>
            <a:picLocks noChangeAspect="1"/>
          </p:cNvPicPr>
          <p:nvPr/>
        </p:nvPicPr>
        <p:blipFill>
          <a:blip r:embed="rId3"/>
          <a:srcRect t="46234"/>
          <a:stretch>
            <a:fillRect/>
          </a:stretch>
        </p:blipFill>
        <p:spPr>
          <a:xfrm>
            <a:off x="3124200" y="455613"/>
            <a:ext cx="6561138" cy="4003675"/>
          </a:xfrm>
          <a:prstGeom prst="rect">
            <a:avLst/>
          </a:prstGeom>
          <a:noFill/>
          <a:ln w="9525">
            <a:noFill/>
          </a:ln>
        </p:spPr>
      </p:pic>
      <p:sp>
        <p:nvSpPr>
          <p:cNvPr id="8" name="TextBox 7"/>
          <p:cNvSpPr txBox="1"/>
          <p:nvPr/>
        </p:nvSpPr>
        <p:spPr>
          <a:xfrm>
            <a:off x="150813" y="4537075"/>
            <a:ext cx="11890375" cy="224631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vi-VN" altLang="en-US" sz="2000" b="1" dirty="0">
                <a:solidFill>
                  <a:srgbClr val="000000"/>
                </a:solidFill>
                <a:latin typeface="Times New Roman" panose="02020603050405020304" pitchFamily="18" charset="0"/>
                <a:cs typeface="Times New Roman" panose="02020603050405020304" pitchFamily="18" charset="0"/>
              </a:rPr>
              <a:t>Nhóm 2: Tìm hiểu ảnh hưởng của nồng độ CO</a:t>
            </a:r>
            <a:r>
              <a:rPr lang="vi-VN" altLang="en-US" sz="2000" b="1" baseline="-25000" dirty="0">
                <a:solidFill>
                  <a:srgbClr val="000000"/>
                </a:solidFill>
                <a:latin typeface="Times New Roman" panose="02020603050405020304" pitchFamily="18" charset="0"/>
                <a:cs typeface="Times New Roman" panose="02020603050405020304" pitchFamily="18" charset="0"/>
              </a:rPr>
              <a:t>2</a:t>
            </a:r>
            <a:r>
              <a:rPr lang="vi-VN" altLang="en-US" sz="2000" b="1" dirty="0">
                <a:solidFill>
                  <a:srgbClr val="000000"/>
                </a:solidFill>
                <a:latin typeface="Times New Roman" panose="02020603050405020304" pitchFamily="18" charset="0"/>
                <a:cs typeface="Times New Roman" panose="02020603050405020304" pitchFamily="18" charset="0"/>
              </a:rPr>
              <a:t> tới quang hợp.</a:t>
            </a:r>
            <a:endParaRPr lang="en-US" altLang="en-US" sz="2000" dirty="0">
              <a:solidFill>
                <a:srgbClr val="000000"/>
              </a:solidFill>
              <a:latin typeface="Times New Roman" panose="02020603050405020304" pitchFamily="18" charset="0"/>
              <a:cs typeface="Times New Roman" panose="02020603050405020304" pitchFamily="18" charset="0"/>
            </a:endParaRPr>
          </a:p>
          <a:p>
            <a:pPr marL="0" lvl="0" indent="0">
              <a:lnSpc>
                <a:spcPct val="100000"/>
              </a:lnSpc>
              <a:spcBef>
                <a:spcPct val="0"/>
              </a:spcBef>
              <a:buFontTx/>
              <a:buNone/>
            </a:pPr>
            <a:r>
              <a:rPr lang="vi-VN" altLang="en-US" sz="2400" dirty="0">
                <a:solidFill>
                  <a:srgbClr val="006600"/>
                </a:solidFill>
                <a:latin typeface="Times New Roman" panose="02020603050405020304" pitchFamily="18" charset="0"/>
                <a:cs typeface="Times New Roman" panose="02020603050405020304" pitchFamily="18" charset="0"/>
              </a:rPr>
              <a:t>Phân tích mối quan hệ giữa nồng độ CO</a:t>
            </a:r>
            <a:r>
              <a:rPr lang="vi-VN" altLang="en-US" sz="2400" baseline="-25000" dirty="0">
                <a:solidFill>
                  <a:srgbClr val="006600"/>
                </a:solidFill>
                <a:latin typeface="Times New Roman" panose="02020603050405020304" pitchFamily="18" charset="0"/>
                <a:cs typeface="Times New Roman" panose="02020603050405020304" pitchFamily="18" charset="0"/>
              </a:rPr>
              <a:t>2</a:t>
            </a:r>
            <a:r>
              <a:rPr lang="vi-VN" altLang="en-US" sz="2400" dirty="0">
                <a:solidFill>
                  <a:srgbClr val="006600"/>
                </a:solidFill>
                <a:latin typeface="Times New Roman" panose="02020603050405020304" pitchFamily="18" charset="0"/>
                <a:cs typeface="Times New Roman" panose="02020603050405020304" pitchFamily="18" charset="0"/>
              </a:rPr>
              <a:t> v</a:t>
            </a:r>
            <a:r>
              <a:rPr lang="vi-VN" altLang="en-US" sz="2400" dirty="0">
                <a:solidFill>
                  <a:srgbClr val="006600"/>
                </a:solidFill>
                <a:latin typeface="Times New Roman" panose="02020603050405020304" pitchFamily="18" charset="0"/>
                <a:ea typeface="Times New Roman" panose="02020603050405020304" pitchFamily="18" charset="0"/>
              </a:rPr>
              <a:t>à</a:t>
            </a:r>
            <a:r>
              <a:rPr lang="vi-VN" altLang="en-US" sz="2400" dirty="0">
                <a:solidFill>
                  <a:srgbClr val="006600"/>
                </a:solidFill>
                <a:latin typeface="Times New Roman" panose="02020603050405020304" pitchFamily="18" charset="0"/>
                <a:cs typeface="Times New Roman" panose="02020603050405020304" pitchFamily="18" charset="0"/>
              </a:rPr>
              <a:t> cường độ quang hợp. Điểm bù CO</a:t>
            </a:r>
            <a:r>
              <a:rPr lang="vi-VN" altLang="en-US" sz="2400" baseline="-25000" dirty="0">
                <a:solidFill>
                  <a:srgbClr val="006600"/>
                </a:solidFill>
                <a:latin typeface="Times New Roman" panose="02020603050405020304" pitchFamily="18" charset="0"/>
                <a:cs typeface="Times New Roman" panose="02020603050405020304" pitchFamily="18" charset="0"/>
              </a:rPr>
              <a:t>2</a:t>
            </a:r>
            <a:r>
              <a:rPr lang="vi-VN" altLang="en-US" sz="2400" dirty="0">
                <a:solidFill>
                  <a:srgbClr val="006600"/>
                </a:solidFill>
                <a:latin typeface="Times New Roman" panose="02020603050405020304" pitchFamily="18" charset="0"/>
                <a:cs typeface="Times New Roman" panose="02020603050405020304" pitchFamily="18" charset="0"/>
              </a:rPr>
              <a:t> được xác định như thế n</a:t>
            </a:r>
            <a:r>
              <a:rPr lang="vi-VN" altLang="en-US" sz="2400" dirty="0">
                <a:solidFill>
                  <a:srgbClr val="006600"/>
                </a:solidFill>
                <a:latin typeface="Times New Roman" panose="02020603050405020304" pitchFamily="18" charset="0"/>
                <a:ea typeface="Times New Roman" panose="02020603050405020304" pitchFamily="18" charset="0"/>
              </a:rPr>
              <a:t>à</a:t>
            </a:r>
            <a:r>
              <a:rPr lang="vi-VN" altLang="en-US" sz="2400" dirty="0">
                <a:solidFill>
                  <a:srgbClr val="006600"/>
                </a:solidFill>
                <a:latin typeface="Times New Roman" panose="02020603050405020304" pitchFamily="18" charset="0"/>
                <a:cs typeface="Times New Roman" panose="02020603050405020304" pitchFamily="18" charset="0"/>
              </a:rPr>
              <a:t>o? </a:t>
            </a:r>
            <a:endParaRPr lang="en-US" altLang="en-US" sz="2400" dirty="0">
              <a:solidFill>
                <a:srgbClr val="006600"/>
              </a:solidFill>
              <a:latin typeface="Times New Roman" panose="02020603050405020304" pitchFamily="18" charset="0"/>
              <a:cs typeface="Times New Roman" panose="02020603050405020304" pitchFamily="18" charset="0"/>
            </a:endParaRPr>
          </a:p>
          <a:p>
            <a:pPr marL="0" lvl="0" indent="0">
              <a:lnSpc>
                <a:spcPct val="100000"/>
              </a:lnSpc>
              <a:spcBef>
                <a:spcPct val="0"/>
              </a:spcBef>
              <a:buFontTx/>
              <a:buNone/>
            </a:pPr>
            <a:r>
              <a:rPr lang="en-US" altLang="en-US" sz="2400" dirty="0">
                <a:solidFill>
                  <a:srgbClr val="006600"/>
                </a:solidFill>
                <a:latin typeface="Times New Roman" panose="02020603050405020304" pitchFamily="18" charset="0"/>
                <a:cs typeface="Times New Roman" panose="02020603050405020304" pitchFamily="18" charset="0"/>
              </a:rPr>
              <a:t>**  Thực vật C4 có</a:t>
            </a:r>
          </a:p>
          <a:p>
            <a:pPr marL="0" lvl="0" indent="0">
              <a:lnSpc>
                <a:spcPct val="100000"/>
              </a:lnSpc>
              <a:spcBef>
                <a:spcPct val="0"/>
              </a:spcBef>
              <a:buFontTx/>
              <a:buNone/>
            </a:pPr>
            <a:r>
              <a:rPr lang="en-US" altLang="en-US" sz="2400" dirty="0">
                <a:solidFill>
                  <a:srgbClr val="006600"/>
                </a:solidFill>
                <a:latin typeface="Times New Roman" panose="02020603050405020304" pitchFamily="18" charset="0"/>
                <a:cs typeface="Times New Roman" panose="02020603050405020304" pitchFamily="18" charset="0"/>
              </a:rPr>
              <a:t>   + Điểm bão hòa CO2 như thế n</a:t>
            </a:r>
            <a:r>
              <a:rPr lang="en-US" altLang="en-US" sz="2400" dirty="0">
                <a:solidFill>
                  <a:srgbClr val="006600"/>
                </a:solidFill>
                <a:latin typeface="Times New Roman" panose="02020603050405020304" pitchFamily="18" charset="0"/>
                <a:ea typeface="Times New Roman" panose="02020603050405020304" pitchFamily="18" charset="0"/>
              </a:rPr>
              <a:t>à</a:t>
            </a:r>
            <a:r>
              <a:rPr lang="en-US" altLang="en-US" sz="2400" dirty="0">
                <a:solidFill>
                  <a:srgbClr val="006600"/>
                </a:solidFill>
                <a:latin typeface="Times New Roman" panose="02020603050405020304" pitchFamily="18" charset="0"/>
                <a:cs typeface="Times New Roman" panose="02020603050405020304" pitchFamily="18" charset="0"/>
              </a:rPr>
              <a:t>o sơ với C3?</a:t>
            </a:r>
          </a:p>
          <a:p>
            <a:pPr marL="0" lvl="0" indent="0">
              <a:lnSpc>
                <a:spcPct val="100000"/>
              </a:lnSpc>
              <a:spcBef>
                <a:spcPct val="0"/>
              </a:spcBef>
              <a:buFontTx/>
              <a:buNone/>
            </a:pPr>
            <a:r>
              <a:rPr lang="en-US" altLang="en-US" sz="2400" dirty="0">
                <a:solidFill>
                  <a:srgbClr val="006600"/>
                </a:solidFill>
                <a:latin typeface="Times New Roman" panose="02020603050405020304" pitchFamily="18" charset="0"/>
                <a:cs typeface="Times New Roman" panose="02020603050405020304" pitchFamily="18" charset="0"/>
              </a:rPr>
              <a:t>   + Điểm bù CO2 như thế n</a:t>
            </a:r>
            <a:r>
              <a:rPr lang="en-US" altLang="en-US" sz="2400" dirty="0">
                <a:solidFill>
                  <a:srgbClr val="006600"/>
                </a:solidFill>
                <a:latin typeface="Times New Roman" panose="02020603050405020304" pitchFamily="18" charset="0"/>
                <a:ea typeface="Times New Roman" panose="02020603050405020304" pitchFamily="18" charset="0"/>
              </a:rPr>
              <a:t>à</a:t>
            </a:r>
            <a:r>
              <a:rPr lang="en-US" altLang="en-US" sz="2400" dirty="0">
                <a:solidFill>
                  <a:srgbClr val="006600"/>
                </a:solidFill>
                <a:latin typeface="Times New Roman" panose="02020603050405020304" pitchFamily="18" charset="0"/>
                <a:cs typeface="Times New Roman" panose="02020603050405020304" pitchFamily="18" charset="0"/>
              </a:rPr>
              <a:t>o sơ với C3?</a:t>
            </a:r>
            <a:endParaRPr lang="en-US" altLang="en-US" sz="2400" dirty="0">
              <a:solidFill>
                <a:srgbClr val="006600"/>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8"/>
          <p:cNvSpPr txBox="1"/>
          <p:nvPr/>
        </p:nvSpPr>
        <p:spPr>
          <a:xfrm>
            <a:off x="184150" y="350838"/>
            <a:ext cx="10106025"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en-US" sz="2400" b="1" dirty="0">
                <a:solidFill>
                  <a:srgbClr val="C00000"/>
                </a:solidFill>
                <a:latin typeface="Times New Roman" panose="02020603050405020304" pitchFamily="18" charset="0"/>
                <a:cs typeface="Times New Roman" panose="02020603050405020304" pitchFamily="18" charset="0"/>
              </a:rPr>
              <a:t>III. </a:t>
            </a:r>
            <a:r>
              <a:rPr lang="vi-VN" altLang="en-US" sz="2400" b="1" dirty="0">
                <a:solidFill>
                  <a:srgbClr val="C00000"/>
                </a:solidFill>
                <a:latin typeface="Times New Roman" panose="02020603050405020304" pitchFamily="18" charset="0"/>
                <a:cs typeface="Times New Roman" panose="02020603050405020304" pitchFamily="18" charset="0"/>
              </a:rPr>
              <a:t>ẢNH HƯỞNG CỦA CÁC YẾU TỐ NGOẠI CẢNH ĐẾN QUANG HỢP</a:t>
            </a:r>
            <a:endParaRPr lang="en-US" altLang="en-US" sz="4800" b="1" i="1" dirty="0">
              <a:solidFill>
                <a:srgbClr val="0070C0"/>
              </a:solidFill>
              <a:latin typeface="Arial" panose="020B0604020202020204" pitchFamily="34" charset="0"/>
            </a:endParaRPr>
          </a:p>
        </p:txBody>
      </p:sp>
      <p:grpSp>
        <p:nvGrpSpPr>
          <p:cNvPr id="79875" name="Group 14"/>
          <p:cNvGrpSpPr/>
          <p:nvPr/>
        </p:nvGrpSpPr>
        <p:grpSpPr>
          <a:xfrm>
            <a:off x="0" y="-26987"/>
            <a:ext cx="12192000" cy="6888162"/>
            <a:chOff x="-9684" y="-27337"/>
            <a:chExt cx="9155305" cy="6888385"/>
          </a:xfrm>
        </p:grpSpPr>
        <p:sp>
          <p:nvSpPr>
            <p:cNvPr id="79879"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79881"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79882"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79876" name="Text Box 8"/>
          <p:cNvSpPr txBox="1"/>
          <p:nvPr/>
        </p:nvSpPr>
        <p:spPr>
          <a:xfrm>
            <a:off x="2590800" y="-57150"/>
            <a:ext cx="7620000" cy="461963"/>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CÂU HỎI TÌM HIỂU NỘI DUNG III. Các nhóm chú ý</a:t>
            </a:r>
            <a:endParaRPr lang="en-US" altLang="en-US" sz="2400" b="1" i="1" dirty="0">
              <a:solidFill>
                <a:srgbClr val="0070C0"/>
              </a:solidFill>
              <a:latin typeface="Arial" panose="020B0604020202020204" pitchFamily="34" charset="0"/>
            </a:endParaRPr>
          </a:p>
        </p:txBody>
      </p:sp>
      <p:pic>
        <p:nvPicPr>
          <p:cNvPr id="79877" name="Picture 3"/>
          <p:cNvPicPr>
            <a:picLocks noChangeAspect="1"/>
          </p:cNvPicPr>
          <p:nvPr/>
        </p:nvPicPr>
        <p:blipFill>
          <a:blip r:embed="rId3"/>
          <a:srcRect b="13681"/>
          <a:stretch>
            <a:fillRect/>
          </a:stretch>
        </p:blipFill>
        <p:spPr>
          <a:xfrm>
            <a:off x="5680075" y="847725"/>
            <a:ext cx="6324600" cy="3941763"/>
          </a:xfrm>
          <a:prstGeom prst="rect">
            <a:avLst/>
          </a:prstGeom>
          <a:noFill/>
          <a:ln w="9525">
            <a:noFill/>
          </a:ln>
        </p:spPr>
      </p:pic>
      <p:sp>
        <p:nvSpPr>
          <p:cNvPr id="6" name="TextBox 5"/>
          <p:cNvSpPr txBox="1">
            <a:spLocks noChangeArrowheads="1"/>
          </p:cNvSpPr>
          <p:nvPr/>
        </p:nvSpPr>
        <p:spPr bwMode="auto">
          <a:xfrm>
            <a:off x="187325" y="850900"/>
            <a:ext cx="5405438" cy="5570538"/>
          </a:xfrm>
          <a:prstGeom prst="rect">
            <a:avLst/>
          </a:prstGeom>
          <a:solidFill>
            <a:schemeClr val="accent5">
              <a:lumMod val="20000"/>
              <a:lumOff val="80000"/>
            </a:schemeClr>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00000"/>
              </a:lnSpc>
              <a:spcBef>
                <a:spcPct val="0"/>
              </a:spcBef>
              <a:buFontTx/>
              <a:buNone/>
            </a:pPr>
            <a:r>
              <a:rPr lang="vi-VN" altLang="en-US" sz="2400" b="1" dirty="0">
                <a:solidFill>
                  <a:srgbClr val="000000"/>
                </a:solidFill>
                <a:latin typeface="Times New Roman" panose="02020603050405020304" pitchFamily="18" charset="0"/>
                <a:cs typeface="Times New Roman" panose="02020603050405020304" pitchFamily="18" charset="0"/>
              </a:rPr>
              <a:t>Nhóm </a:t>
            </a:r>
            <a:r>
              <a:rPr lang="en-US" altLang="en-US" sz="2400" b="1" dirty="0">
                <a:solidFill>
                  <a:srgbClr val="000000"/>
                </a:solidFill>
                <a:latin typeface="Times New Roman" panose="02020603050405020304" pitchFamily="18" charset="0"/>
                <a:cs typeface="Times New Roman" panose="02020603050405020304" pitchFamily="18" charset="0"/>
              </a:rPr>
              <a:t>3</a:t>
            </a:r>
            <a:r>
              <a:rPr lang="vi-VN" altLang="en-US" sz="2400" b="1" dirty="0">
                <a:solidFill>
                  <a:srgbClr val="000000"/>
                </a:solidFill>
                <a:latin typeface="Times New Roman" panose="02020603050405020304" pitchFamily="18" charset="0"/>
                <a:cs typeface="Times New Roman" panose="02020603050405020304" pitchFamily="18" charset="0"/>
              </a:rPr>
              <a:t>: Tìm hiểu ảnh hưởng của nhiệt độ tới quang hợp.</a:t>
            </a:r>
            <a:endParaRPr lang="en-US" altLang="en-US" sz="2400" b="1" dirty="0">
              <a:solidFill>
                <a:srgbClr val="0070C0"/>
              </a:solidFill>
              <a:latin typeface="Times New Roman" panose="02020603050405020304" pitchFamily="18" charset="0"/>
              <a:cs typeface="Times New Roman" panose="02020603050405020304" pitchFamily="18" charset="0"/>
            </a:endParaRPr>
          </a:p>
          <a:p>
            <a:pPr marL="0" lvl="0" indent="0" eaLnBrk="1" hangingPunct="1">
              <a:lnSpc>
                <a:spcPct val="100000"/>
              </a:lnSpc>
              <a:spcBef>
                <a:spcPct val="0"/>
              </a:spcBef>
              <a:buFontTx/>
              <a:buNone/>
            </a:pPr>
            <a:r>
              <a:rPr lang="en-US" altLang="en-US" dirty="0">
                <a:solidFill>
                  <a:srgbClr val="006600"/>
                </a:solidFill>
                <a:latin typeface="Times New Roman" panose="02020603050405020304" pitchFamily="18" charset="0"/>
                <a:cs typeface="Times New Roman" panose="02020603050405020304" pitchFamily="18" charset="0"/>
              </a:rPr>
              <a:t>Quan sát Hình hãy phân tích sự ảnh hưởng của nhiệt độ môi trường đến quá trình quang hợp ở thực vật C3 v</a:t>
            </a:r>
            <a:r>
              <a:rPr lang="en-US" altLang="en-US" dirty="0">
                <a:solidFill>
                  <a:srgbClr val="006600"/>
                </a:solidFill>
                <a:latin typeface="Times New Roman" panose="02020603050405020304" pitchFamily="18" charset="0"/>
                <a:ea typeface="Times New Roman" panose="02020603050405020304" pitchFamily="18" charset="0"/>
              </a:rPr>
              <a:t>à</a:t>
            </a:r>
            <a:r>
              <a:rPr lang="en-US" altLang="en-US" dirty="0">
                <a:solidFill>
                  <a:srgbClr val="006600"/>
                </a:solidFill>
                <a:latin typeface="Times New Roman" panose="02020603050405020304" pitchFamily="18" charset="0"/>
                <a:cs typeface="Times New Roman" panose="02020603050405020304" pitchFamily="18" charset="0"/>
              </a:rPr>
              <a:t> C4.</a:t>
            </a:r>
          </a:p>
          <a:p>
            <a:pPr marL="0" lvl="0" indent="0" eaLnBrk="1" hangingPunct="1">
              <a:lnSpc>
                <a:spcPct val="100000"/>
              </a:lnSpc>
              <a:spcBef>
                <a:spcPct val="0"/>
              </a:spcBef>
              <a:buFontTx/>
              <a:buNone/>
            </a:pPr>
            <a:r>
              <a:rPr lang="en-US" altLang="en-US" dirty="0">
                <a:solidFill>
                  <a:srgbClr val="006600"/>
                </a:solidFill>
                <a:latin typeface="Times New Roman" panose="02020603050405020304" pitchFamily="18" charset="0"/>
                <a:cs typeface="Times New Roman" panose="02020603050405020304" pitchFamily="18" charset="0"/>
              </a:rPr>
              <a:t>Nhiệt độ tối ưu cho quá trình quang hợp phụ thuộc ?</a:t>
            </a:r>
          </a:p>
          <a:p>
            <a:pPr marL="0" lvl="0" indent="0" eaLnBrk="1" hangingPunct="1">
              <a:lnSpc>
                <a:spcPct val="100000"/>
              </a:lnSpc>
              <a:spcBef>
                <a:spcPct val="0"/>
              </a:spcBef>
              <a:buFontTx/>
              <a:buNone/>
            </a:pPr>
            <a:r>
              <a:rPr lang="en-US" altLang="en-US" dirty="0">
                <a:solidFill>
                  <a:srgbClr val="006600"/>
                </a:solidFill>
                <a:latin typeface="Times New Roman" panose="02020603050405020304" pitchFamily="18" charset="0"/>
                <a:cs typeface="Times New Roman" panose="02020603050405020304" pitchFamily="18" charset="0"/>
              </a:rPr>
              <a:t>	Ngưỡng nhiệt tối ưu của thực vật C3 dao động trong </a:t>
            </a:r>
            <a:r>
              <a:rPr lang="en-US" altLang="en-US" dirty="0">
                <a:solidFill>
                  <a:srgbClr val="006600"/>
                </a:solidFill>
                <a:latin typeface="Times New Roman" panose="02020603050405020304" pitchFamily="18" charset="0"/>
                <a:ea typeface="Times New Roman" panose="02020603050405020304" pitchFamily="18" charset="0"/>
              </a:rPr>
              <a:t>……………</a:t>
            </a:r>
            <a:r>
              <a:rPr lang="en-US" altLang="en-US" dirty="0">
                <a:solidFill>
                  <a:srgbClr val="006600"/>
                </a:solidFill>
                <a:latin typeface="Times New Roman" panose="02020603050405020304" pitchFamily="18" charset="0"/>
                <a:cs typeface="Times New Roman" panose="02020603050405020304" pitchFamily="18" charset="0"/>
              </a:rPr>
              <a:t>.</a:t>
            </a:r>
          </a:p>
          <a:p>
            <a:pPr marL="0" lvl="0" indent="0" eaLnBrk="1" hangingPunct="1">
              <a:lnSpc>
                <a:spcPct val="100000"/>
              </a:lnSpc>
              <a:spcBef>
                <a:spcPct val="0"/>
              </a:spcBef>
              <a:buFontTx/>
              <a:buNone/>
            </a:pPr>
            <a:r>
              <a:rPr lang="en-US" altLang="en-US" dirty="0">
                <a:solidFill>
                  <a:srgbClr val="006600"/>
                </a:solidFill>
                <a:latin typeface="Times New Roman" panose="02020603050405020304" pitchFamily="18" charset="0"/>
                <a:cs typeface="Times New Roman" panose="02020603050405020304" pitchFamily="18" charset="0"/>
              </a:rPr>
              <a:t>	Ngưỡng nhiệt tối ưu của thực vật C4 , thực vật CAM ường độ quang hợp đạt cực đại ở</a:t>
            </a:r>
            <a:r>
              <a:rPr lang="en-US" altLang="en-US" dirty="0">
                <a:solidFill>
                  <a:srgbClr val="006600"/>
                </a:solidFill>
                <a:latin typeface="Times New Roman" panose="02020603050405020304" pitchFamily="18" charset="0"/>
                <a:ea typeface="Times New Roman" panose="02020603050405020304" pitchFamily="18" charset="0"/>
              </a:rPr>
              <a:t>…………</a:t>
            </a:r>
            <a:r>
              <a:rPr lang="en-US" altLang="en-US" dirty="0">
                <a:solidFill>
                  <a:srgbClr val="006600"/>
                </a:solidFill>
                <a:latin typeface="Times New Roman" panose="02020603050405020304" pitchFamily="18" charset="0"/>
                <a:cs typeface="Times New Roman" panose="02020603050405020304" pitchFamily="18" charset="0"/>
              </a:rPr>
              <a:t>..</a:t>
            </a:r>
            <a:endParaRPr lang="en-US" altLang="en-US" sz="24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8"/>
          <p:cNvSpPr txBox="1"/>
          <p:nvPr/>
        </p:nvSpPr>
        <p:spPr>
          <a:xfrm>
            <a:off x="228600" y="350838"/>
            <a:ext cx="105918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en-US" sz="2400" b="1" dirty="0">
                <a:solidFill>
                  <a:srgbClr val="C00000"/>
                </a:solidFill>
                <a:latin typeface="Times New Roman" panose="02020603050405020304" pitchFamily="18" charset="0"/>
                <a:cs typeface="Times New Roman" panose="02020603050405020304" pitchFamily="18" charset="0"/>
              </a:rPr>
              <a:t>III. </a:t>
            </a:r>
            <a:r>
              <a:rPr lang="vi-VN" altLang="en-US" sz="2400" b="1" dirty="0">
                <a:solidFill>
                  <a:srgbClr val="C00000"/>
                </a:solidFill>
                <a:latin typeface="Times New Roman" panose="02020603050405020304" pitchFamily="18" charset="0"/>
                <a:cs typeface="Times New Roman" panose="02020603050405020304" pitchFamily="18" charset="0"/>
              </a:rPr>
              <a:t>ẢNH HƯỞNG CỦA CÁC YẾU TỐ NGOẠI CẢNH ĐẾN QUANG HỢP</a:t>
            </a:r>
            <a:endParaRPr lang="en-US" altLang="en-US" sz="4800" b="1" i="1" dirty="0">
              <a:solidFill>
                <a:srgbClr val="0070C0"/>
              </a:solidFill>
              <a:latin typeface="Arial" panose="020B0604020202020204" pitchFamily="34" charset="0"/>
            </a:endParaRPr>
          </a:p>
        </p:txBody>
      </p:sp>
      <p:grpSp>
        <p:nvGrpSpPr>
          <p:cNvPr id="81923" name="Group 14"/>
          <p:cNvGrpSpPr/>
          <p:nvPr/>
        </p:nvGrpSpPr>
        <p:grpSpPr>
          <a:xfrm>
            <a:off x="0" y="-26987"/>
            <a:ext cx="12192000" cy="6888162"/>
            <a:chOff x="-9684" y="-27337"/>
            <a:chExt cx="9155305" cy="6888385"/>
          </a:xfrm>
        </p:grpSpPr>
        <p:sp>
          <p:nvSpPr>
            <p:cNvPr id="81926"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81928"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81929"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81924" name="Text Box 8"/>
          <p:cNvSpPr txBox="1"/>
          <p:nvPr/>
        </p:nvSpPr>
        <p:spPr>
          <a:xfrm>
            <a:off x="2590800" y="-57150"/>
            <a:ext cx="7620000" cy="461963"/>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CÂU HỎI TÌM HIỂU NỘI DUNG III. Các nhóm chú ý</a:t>
            </a:r>
            <a:endParaRPr lang="en-US" altLang="en-US" sz="2400" b="1" i="1" dirty="0">
              <a:solidFill>
                <a:srgbClr val="0070C0"/>
              </a:solidFill>
              <a:latin typeface="Arial" panose="020B0604020202020204" pitchFamily="34" charset="0"/>
            </a:endParaRPr>
          </a:p>
        </p:txBody>
      </p:sp>
      <p:sp>
        <p:nvSpPr>
          <p:cNvPr id="5" name="TextBox 4"/>
          <p:cNvSpPr txBox="1"/>
          <p:nvPr/>
        </p:nvSpPr>
        <p:spPr>
          <a:xfrm>
            <a:off x="762000" y="769938"/>
            <a:ext cx="10820400" cy="3921125"/>
          </a:xfrm>
          <a:prstGeom prst="rect">
            <a:avLst/>
          </a:prstGeom>
          <a:noFill/>
        </p:spPr>
        <p:txBody>
          <a:bodyPr>
            <a:spAutoFit/>
          </a:bodyPr>
          <a:lstStyle/>
          <a:p>
            <a:pPr algn="just" eaLnBrk="1" hangingPunct="1">
              <a:buNone/>
            </a:pPr>
            <a:r>
              <a:rPr lang="vi-VN" altLang="x-none" sz="2400" b="1" dirty="0">
                <a:solidFill>
                  <a:srgbClr val="000000"/>
                </a:solidFill>
                <a:latin typeface="Times New Roman" panose="02020603050405020304" pitchFamily="18" charset="0"/>
                <a:cs typeface="Times New Roman" panose="02020603050405020304" pitchFamily="18" charset="0"/>
              </a:rPr>
              <a:t>Nhóm</a:t>
            </a:r>
            <a:r>
              <a:rPr sz="2400" b="1" dirty="0">
                <a:solidFill>
                  <a:srgbClr val="000000"/>
                </a:solidFill>
                <a:latin typeface="Times New Roman" panose="02020603050405020304" pitchFamily="18" charset="0"/>
                <a:cs typeface="Times New Roman" panose="02020603050405020304" pitchFamily="18" charset="0"/>
              </a:rPr>
              <a:t> 4</a:t>
            </a:r>
            <a:r>
              <a:rPr lang="vi-VN" altLang="x-none" sz="2400" b="1" dirty="0">
                <a:solidFill>
                  <a:srgbClr val="000000"/>
                </a:solidFill>
                <a:latin typeface="Times New Roman" panose="02020603050405020304" pitchFamily="18" charset="0"/>
                <a:cs typeface="Times New Roman" panose="02020603050405020304" pitchFamily="18" charset="0"/>
              </a:rPr>
              <a:t>: </a:t>
            </a:r>
            <a:r>
              <a:rPr lang="vi-VN" altLang="x-none" sz="3200" dirty="0">
                <a:solidFill>
                  <a:srgbClr val="006600"/>
                </a:solidFill>
                <a:latin typeface="Times New Roman" panose="02020603050405020304" pitchFamily="18" charset="0"/>
                <a:cs typeface="Times New Roman" panose="02020603050405020304" pitchFamily="18" charset="0"/>
              </a:rPr>
              <a:t>Nêu các biện pháp kĩ thuật v</a:t>
            </a:r>
            <a:r>
              <a:rPr lang="vi-VN" altLang="x-none" sz="3200" dirty="0">
                <a:solidFill>
                  <a:srgbClr val="006600"/>
                </a:solidFill>
                <a:latin typeface="Times New Roman" panose="02020603050405020304" pitchFamily="18" charset="0"/>
                <a:ea typeface="Times New Roman" panose="02020603050405020304" pitchFamily="18" charset="0"/>
              </a:rPr>
              <a:t>à</a:t>
            </a:r>
            <a:r>
              <a:rPr lang="vi-VN" altLang="x-none" sz="3200" dirty="0">
                <a:solidFill>
                  <a:srgbClr val="006600"/>
                </a:solidFill>
                <a:latin typeface="Times New Roman" panose="02020603050405020304" pitchFamily="18" charset="0"/>
                <a:cs typeface="Times New Roman" panose="02020603050405020304" pitchFamily="18" charset="0"/>
              </a:rPr>
              <a:t> công nghệ nâng cao năng suất cây trồng dựa trên cơ sở cải tạo điều kiện môi trường sống.</a:t>
            </a:r>
            <a:endParaRPr sz="3200" dirty="0">
              <a:solidFill>
                <a:srgbClr val="006600"/>
              </a:solidFill>
              <a:latin typeface="Times New Roman" panose="02020603050405020304" pitchFamily="18" charset="0"/>
              <a:cs typeface="Times New Roman" panose="02020603050405020304" pitchFamily="18" charset="0"/>
            </a:endParaRPr>
          </a:p>
          <a:p>
            <a:pPr algn="just" eaLnBrk="1" hangingPunct="1">
              <a:buNone/>
            </a:pPr>
            <a:endParaRPr sz="2800" dirty="0">
              <a:solidFill>
                <a:srgbClr val="006600"/>
              </a:solidFill>
              <a:latin typeface="Times New Roman" panose="02020603050405020304" pitchFamily="18" charset="0"/>
              <a:cs typeface="Times New Roman" panose="02020603050405020304" pitchFamily="18" charset="0"/>
            </a:endParaRPr>
          </a:p>
          <a:p>
            <a:pPr algn="just">
              <a:lnSpc>
                <a:spcPct val="130000"/>
              </a:lnSpc>
              <a:buNone/>
            </a:pPr>
            <a:r>
              <a:rPr sz="3200" b="1" dirty="0">
                <a:solidFill>
                  <a:srgbClr val="006600"/>
                </a:solidFill>
                <a:latin typeface="Times New Roman" panose="02020603050405020304" pitchFamily="18" charset="0"/>
                <a:cs typeface="Arial" panose="020B0604020202020204" pitchFamily="34" charset="0"/>
              </a:rPr>
              <a:t>Yêu cầu:</a:t>
            </a:r>
          </a:p>
          <a:p>
            <a:pPr algn="just">
              <a:lnSpc>
                <a:spcPct val="130000"/>
              </a:lnSpc>
              <a:buNone/>
            </a:pPr>
            <a:r>
              <a:rPr sz="3200" dirty="0">
                <a:solidFill>
                  <a:srgbClr val="006600"/>
                </a:solidFill>
                <a:latin typeface="Times New Roman" panose="02020603050405020304" pitchFamily="18" charset="0"/>
                <a:cs typeface="Arial" panose="020B0604020202020204" pitchFamily="34" charset="0"/>
              </a:rPr>
              <a:t>	Cải tạo tiềm năng của cây trồng?</a:t>
            </a:r>
          </a:p>
          <a:p>
            <a:pPr algn="just">
              <a:lnSpc>
                <a:spcPct val="130000"/>
              </a:lnSpc>
              <a:buNone/>
            </a:pPr>
            <a:r>
              <a:rPr sz="3200" dirty="0">
                <a:solidFill>
                  <a:srgbClr val="006600"/>
                </a:solidFill>
                <a:latin typeface="Times New Roman" panose="02020603050405020304" pitchFamily="18" charset="0"/>
                <a:cs typeface="Arial" panose="020B0604020202020204" pitchFamily="34" charset="0"/>
              </a:rPr>
              <a:t>	Tăng diện tích lá?</a:t>
            </a:r>
          </a:p>
          <a:p>
            <a:pPr>
              <a:buNone/>
            </a:pPr>
            <a:r>
              <a:rPr sz="3200" dirty="0">
                <a:solidFill>
                  <a:srgbClr val="006600"/>
                </a:solidFill>
                <a:latin typeface="Times New Roman" panose="02020603050405020304" pitchFamily="18" charset="0"/>
                <a:cs typeface="Arial" panose="020B0604020202020204" pitchFamily="34" charset="0"/>
              </a:rPr>
              <a:t>	Sử dụng hiệu quả nguồn sáng?</a:t>
            </a:r>
            <a:endParaRPr sz="3200" dirty="0">
              <a:solidFill>
                <a:srgbClr val="006600"/>
              </a:solidFill>
              <a:latin typeface="Times New Roman" panose="02020603050405020304" pitchFamily="18" charset="0"/>
              <a:ea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Group 14"/>
          <p:cNvGrpSpPr/>
          <p:nvPr/>
        </p:nvGrpSpPr>
        <p:grpSpPr>
          <a:xfrm>
            <a:off x="0" y="-26987"/>
            <a:ext cx="12192000" cy="6888162"/>
            <a:chOff x="-9684" y="-27337"/>
            <a:chExt cx="9155305" cy="6888385"/>
          </a:xfrm>
        </p:grpSpPr>
        <p:sp>
          <p:nvSpPr>
            <p:cNvPr id="83973"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83975"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83976"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83971" name="Text Box 8"/>
          <p:cNvSpPr txBox="1"/>
          <p:nvPr/>
        </p:nvSpPr>
        <p:spPr>
          <a:xfrm>
            <a:off x="1752600" y="-65087"/>
            <a:ext cx="8777288" cy="460375"/>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TRẢ LỜI CÂU HỎI Ở NỘI DUNG III/KIẾN THỨC GHI NHỚ</a:t>
            </a:r>
            <a:endParaRPr lang="en-US" altLang="en-US" sz="2400" b="1" i="1" dirty="0">
              <a:solidFill>
                <a:srgbClr val="0070C0"/>
              </a:solidFill>
              <a:latin typeface="Arial" panose="020B0604020202020204" pitchFamily="34" charset="0"/>
            </a:endParaRPr>
          </a:p>
        </p:txBody>
      </p:sp>
      <p:sp>
        <p:nvSpPr>
          <p:cNvPr id="4" name="TextBox 3"/>
          <p:cNvSpPr txBox="1"/>
          <p:nvPr/>
        </p:nvSpPr>
        <p:spPr>
          <a:xfrm>
            <a:off x="373063" y="434975"/>
            <a:ext cx="11514137" cy="65563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vi-VN" altLang="en-US" sz="2700" b="1" dirty="0">
                <a:solidFill>
                  <a:srgbClr val="C00000"/>
                </a:solidFill>
                <a:latin typeface="Times New Roman" panose="02020603050405020304" pitchFamily="18" charset="0"/>
                <a:cs typeface="Times New Roman" panose="02020603050405020304" pitchFamily="18" charset="0"/>
              </a:rPr>
              <a:t>I</a:t>
            </a:r>
            <a:r>
              <a:rPr lang="en-US" altLang="en-US" sz="2700" b="1" dirty="0">
                <a:solidFill>
                  <a:srgbClr val="C00000"/>
                </a:solidFill>
                <a:latin typeface="Times New Roman" panose="02020603050405020304" pitchFamily="18" charset="0"/>
                <a:cs typeface="Times New Roman" panose="02020603050405020304" pitchFamily="18" charset="0"/>
              </a:rPr>
              <a:t>II</a:t>
            </a:r>
            <a:r>
              <a:rPr lang="vi-VN" altLang="en-US" sz="2700" b="1" dirty="0">
                <a:solidFill>
                  <a:srgbClr val="C00000"/>
                </a:solidFill>
                <a:latin typeface="Times New Roman" panose="02020603050405020304" pitchFamily="18" charset="0"/>
                <a:cs typeface="Times New Roman" panose="02020603050405020304" pitchFamily="18" charset="0"/>
              </a:rPr>
              <a:t>. </a:t>
            </a:r>
            <a:r>
              <a:rPr lang="en-US" altLang="en-US" sz="2700" b="1" dirty="0">
                <a:solidFill>
                  <a:srgbClr val="C00000"/>
                </a:solidFill>
                <a:latin typeface="Times New Roman" panose="02020603050405020304" pitchFamily="18" charset="0"/>
                <a:cs typeface="Times New Roman" panose="02020603050405020304" pitchFamily="18" charset="0"/>
              </a:rPr>
              <a:t>VAI TRÒ</a:t>
            </a:r>
            <a:r>
              <a:rPr lang="vi-VN" altLang="en-US" sz="2700" b="1" dirty="0">
                <a:solidFill>
                  <a:srgbClr val="C00000"/>
                </a:solidFill>
                <a:latin typeface="Times New Roman" panose="02020603050405020304" pitchFamily="18" charset="0"/>
                <a:cs typeface="Times New Roman" panose="02020603050405020304" pitchFamily="18" charset="0"/>
              </a:rPr>
              <a:t> QUANG HỢP Ở THỰC VẬT</a:t>
            </a:r>
            <a:endParaRPr lang="en-US" altLang="en-US" sz="2700" dirty="0">
              <a:latin typeface="Times New Roman" panose="02020603050405020304" pitchFamily="18" charset="0"/>
              <a:cs typeface="Arial" panose="020B0604020202020204" pitchFamily="34" charset="0"/>
            </a:endParaRPr>
          </a:p>
          <a:p>
            <a:pPr marL="0" lvl="0" indent="0" algn="just">
              <a:lnSpc>
                <a:spcPct val="100000"/>
              </a:lnSpc>
              <a:spcBef>
                <a:spcPct val="0"/>
              </a:spcBef>
              <a:buFontTx/>
              <a:buNone/>
            </a:pPr>
            <a:r>
              <a:rPr lang="en-US" altLang="en-US" sz="2700" b="1" dirty="0">
                <a:solidFill>
                  <a:srgbClr val="C00000"/>
                </a:solidFill>
                <a:latin typeface="Times New Roman" panose="02020603050405020304" pitchFamily="18" charset="0"/>
                <a:cs typeface="Times New Roman" panose="02020603050405020304" pitchFamily="18" charset="0"/>
              </a:rPr>
              <a:t>1. ánh sáng   (CH1)</a:t>
            </a:r>
            <a:endParaRPr lang="en-US" altLang="en-US" sz="2700" dirty="0">
              <a:solidFill>
                <a:srgbClr val="1C8C55"/>
              </a:solidFill>
              <a:latin typeface="Times New Roman" panose="02020603050405020304" pitchFamily="18" charset="0"/>
              <a:cs typeface="Arial" panose="020B0604020202020204" pitchFamily="34" charset="0"/>
            </a:endParaRPr>
          </a:p>
          <a:p>
            <a:pPr marL="0" lvl="0" indent="0" algn="just">
              <a:lnSpc>
                <a:spcPct val="100000"/>
              </a:lnSpc>
              <a:spcBef>
                <a:spcPct val="0"/>
              </a:spcBef>
              <a:buFontTx/>
              <a:buNone/>
            </a:pPr>
            <a:r>
              <a:rPr lang="vi-VN" altLang="en-US" sz="2700" dirty="0">
                <a:solidFill>
                  <a:srgbClr val="333333"/>
                </a:solidFill>
                <a:latin typeface="Times New Roman" panose="02020603050405020304" pitchFamily="18" charset="0"/>
                <a:cs typeface="Times New Roman" panose="02020603050405020304" pitchFamily="18" charset="0"/>
              </a:rPr>
              <a:t>Ánh sáng ảnh hưởng trực tiếp v</a:t>
            </a:r>
            <a:r>
              <a:rPr lang="vi-VN" altLang="en-US" sz="2700" dirty="0">
                <a:solidFill>
                  <a:srgbClr val="333333"/>
                </a:solidFill>
                <a:latin typeface="Times New Roman" panose="02020603050405020304" pitchFamily="18" charset="0"/>
                <a:ea typeface="Times New Roman" panose="02020603050405020304" pitchFamily="18" charset="0"/>
              </a:rPr>
              <a:t>à</a:t>
            </a:r>
            <a:r>
              <a:rPr lang="vi-VN" altLang="en-US" sz="2700" dirty="0">
                <a:solidFill>
                  <a:srgbClr val="333333"/>
                </a:solidFill>
                <a:latin typeface="Times New Roman" panose="02020603050405020304" pitchFamily="18" charset="0"/>
                <a:cs typeface="Times New Roman" panose="02020603050405020304" pitchFamily="18" charset="0"/>
              </a:rPr>
              <a:t> gián tiếp đến quá trình quang hợp. </a:t>
            </a:r>
            <a:endParaRPr lang="en-US" altLang="en-US" sz="2700" dirty="0">
              <a:latin typeface="Times New Roman" panose="02020603050405020304" pitchFamily="18" charset="0"/>
              <a:cs typeface="Times New Roman" panose="02020603050405020304" pitchFamily="18" charset="0"/>
            </a:endParaRPr>
          </a:p>
          <a:p>
            <a:pPr marL="0" lvl="0" indent="0" algn="just">
              <a:lnSpc>
                <a:spcPct val="100000"/>
              </a:lnSpc>
              <a:spcBef>
                <a:spcPct val="0"/>
              </a:spcBef>
              <a:buFontTx/>
              <a:buNone/>
            </a:pPr>
            <a:r>
              <a:rPr lang="en-US" altLang="en-US" sz="2700" dirty="0">
                <a:solidFill>
                  <a:srgbClr val="333333"/>
                </a:solidFill>
                <a:latin typeface="Times New Roman" panose="02020603050405020304" pitchFamily="18" charset="0"/>
                <a:cs typeface="Times New Roman" panose="02020603050405020304" pitchFamily="18" charset="0"/>
              </a:rPr>
              <a:t>	+ </a:t>
            </a:r>
            <a:r>
              <a:rPr lang="vi-VN" altLang="en-US" sz="2700" dirty="0">
                <a:solidFill>
                  <a:srgbClr val="333333"/>
                </a:solidFill>
                <a:latin typeface="Times New Roman" panose="02020603050405020304" pitchFamily="18" charset="0"/>
                <a:cs typeface="Times New Roman" panose="02020603050405020304" pitchFamily="18" charset="0"/>
              </a:rPr>
              <a:t>Trực tiếp đến phản ứng phân li nước v</a:t>
            </a:r>
            <a:r>
              <a:rPr lang="vi-VN" altLang="en-US" sz="2700" dirty="0">
                <a:solidFill>
                  <a:srgbClr val="333333"/>
                </a:solidFill>
                <a:latin typeface="Times New Roman" panose="02020603050405020304" pitchFamily="18" charset="0"/>
                <a:ea typeface="Times New Roman" panose="02020603050405020304" pitchFamily="18" charset="0"/>
              </a:rPr>
              <a:t>à</a:t>
            </a:r>
            <a:r>
              <a:rPr lang="vi-VN" altLang="en-US" sz="2700" dirty="0">
                <a:solidFill>
                  <a:srgbClr val="333333"/>
                </a:solidFill>
                <a:latin typeface="Times New Roman" panose="02020603050405020304" pitchFamily="18" charset="0"/>
                <a:cs typeface="Times New Roman" panose="02020603050405020304" pitchFamily="18" charset="0"/>
              </a:rPr>
              <a:t> mức độ kích thích của các phân tử diệp lục</a:t>
            </a:r>
            <a:endParaRPr lang="en-US" altLang="en-US" sz="2700" dirty="0">
              <a:latin typeface="Times New Roman" panose="02020603050405020304" pitchFamily="18" charset="0"/>
              <a:cs typeface="Times New Roman" panose="02020603050405020304" pitchFamily="18" charset="0"/>
            </a:endParaRPr>
          </a:p>
          <a:p>
            <a:pPr marL="0" lvl="0" indent="0" algn="just">
              <a:lnSpc>
                <a:spcPct val="100000"/>
              </a:lnSpc>
              <a:spcBef>
                <a:spcPct val="0"/>
              </a:spcBef>
              <a:buFontTx/>
              <a:buNone/>
            </a:pPr>
            <a:r>
              <a:rPr lang="vi-VN" altLang="en-US" sz="2700" dirty="0">
                <a:solidFill>
                  <a:srgbClr val="333333"/>
                </a:solidFill>
                <a:latin typeface="Times New Roman" panose="02020603050405020304" pitchFamily="18" charset="0"/>
                <a:cs typeface="Times New Roman" panose="02020603050405020304" pitchFamily="18" charset="0"/>
              </a:rPr>
              <a:t>	</a:t>
            </a:r>
            <a:r>
              <a:rPr lang="en-US" altLang="en-US" sz="2700" dirty="0">
                <a:solidFill>
                  <a:srgbClr val="333333"/>
                </a:solidFill>
                <a:latin typeface="Times New Roman" panose="02020603050405020304" pitchFamily="18" charset="0"/>
                <a:cs typeface="Times New Roman" panose="02020603050405020304" pitchFamily="18" charset="0"/>
              </a:rPr>
              <a:t>+</a:t>
            </a:r>
            <a:r>
              <a:rPr lang="vi-VN" altLang="en-US" sz="2700" dirty="0">
                <a:solidFill>
                  <a:srgbClr val="333333"/>
                </a:solidFill>
                <a:latin typeface="Times New Roman" panose="02020603050405020304" pitchFamily="18" charset="0"/>
                <a:cs typeface="Times New Roman" panose="02020603050405020304" pitchFamily="18" charset="0"/>
              </a:rPr>
              <a:t> Gián tiếp ảnh hưởng đến h</a:t>
            </a:r>
            <a:r>
              <a:rPr lang="vi-VN" altLang="en-US" sz="2700" dirty="0">
                <a:solidFill>
                  <a:srgbClr val="333333"/>
                </a:solidFill>
                <a:latin typeface="Times New Roman" panose="02020603050405020304" pitchFamily="18" charset="0"/>
                <a:ea typeface="Times New Roman" panose="02020603050405020304" pitchFamily="18" charset="0"/>
              </a:rPr>
              <a:t>à</a:t>
            </a:r>
            <a:r>
              <a:rPr lang="vi-VN" altLang="en-US" sz="2700" dirty="0">
                <a:solidFill>
                  <a:srgbClr val="333333"/>
                </a:solidFill>
                <a:latin typeface="Times New Roman" panose="02020603050405020304" pitchFamily="18" charset="0"/>
                <a:cs typeface="Times New Roman" panose="02020603050405020304" pitchFamily="18" charset="0"/>
              </a:rPr>
              <a:t>m lượng CO</a:t>
            </a:r>
            <a:r>
              <a:rPr lang="vi-VN" altLang="en-US" sz="2700" baseline="-25000" dirty="0">
                <a:solidFill>
                  <a:srgbClr val="333333"/>
                </a:solidFill>
                <a:latin typeface="Times New Roman" panose="02020603050405020304" pitchFamily="18" charset="0"/>
                <a:cs typeface="Times New Roman" panose="02020603050405020304" pitchFamily="18" charset="0"/>
              </a:rPr>
              <a:t>2</a:t>
            </a:r>
            <a:r>
              <a:rPr lang="vi-VN" altLang="en-US" sz="2700" dirty="0">
                <a:solidFill>
                  <a:srgbClr val="333333"/>
                </a:solidFill>
                <a:latin typeface="Times New Roman" panose="02020603050405020304" pitchFamily="18" charset="0"/>
                <a:cs typeface="Times New Roman" panose="02020603050405020304" pitchFamily="18" charset="0"/>
              </a:rPr>
              <a:t> trong tế b</a:t>
            </a:r>
            <a:r>
              <a:rPr lang="vi-VN" altLang="en-US" sz="2700" dirty="0">
                <a:solidFill>
                  <a:srgbClr val="333333"/>
                </a:solidFill>
                <a:latin typeface="Times New Roman" panose="02020603050405020304" pitchFamily="18" charset="0"/>
                <a:ea typeface="Times New Roman" panose="02020603050405020304" pitchFamily="18" charset="0"/>
              </a:rPr>
              <a:t>à</a:t>
            </a:r>
            <a:r>
              <a:rPr lang="vi-VN" altLang="en-US" sz="2700" dirty="0">
                <a:solidFill>
                  <a:srgbClr val="333333"/>
                </a:solidFill>
                <a:latin typeface="Times New Roman" panose="02020603050405020304" pitchFamily="18" charset="0"/>
                <a:cs typeface="Times New Roman" panose="02020603050405020304" pitchFamily="18" charset="0"/>
              </a:rPr>
              <a:t>o</a:t>
            </a:r>
            <a:r>
              <a:rPr lang="en-US" altLang="en-US" sz="2700" dirty="0">
                <a:solidFill>
                  <a:srgbClr val="333333"/>
                </a:solidFill>
                <a:latin typeface="Times New Roman" panose="02020603050405020304" pitchFamily="18" charset="0"/>
                <a:cs typeface="Times New Roman" panose="02020603050405020304" pitchFamily="18" charset="0"/>
              </a:rPr>
              <a:t> (</a:t>
            </a:r>
            <a:r>
              <a:rPr lang="vi-VN" altLang="en-US" sz="2700" dirty="0">
                <a:solidFill>
                  <a:srgbClr val="333333"/>
                </a:solidFill>
                <a:latin typeface="Times New Roman" panose="02020603050405020304" pitchFamily="18" charset="0"/>
                <a:cs typeface="Times New Roman" panose="02020603050405020304" pitchFamily="18" charset="0"/>
              </a:rPr>
              <a:t>Ảnh hưởng đến sự đóng mở của khí khổng)</a:t>
            </a:r>
            <a:endParaRPr lang="en-US" altLang="en-US" sz="2700" dirty="0">
              <a:latin typeface="Times New Roman" panose="02020603050405020304" pitchFamily="18" charset="0"/>
              <a:cs typeface="Times New Roman" panose="02020603050405020304" pitchFamily="18" charset="0"/>
            </a:endParaRPr>
          </a:p>
          <a:p>
            <a:pPr marL="0" lvl="0" indent="0" algn="just">
              <a:lnSpc>
                <a:spcPct val="100000"/>
              </a:lnSpc>
              <a:spcBef>
                <a:spcPct val="0"/>
              </a:spcBef>
              <a:buFontTx/>
              <a:buNone/>
            </a:pPr>
            <a:r>
              <a:rPr lang="vi-VN" altLang="en-US" sz="2700" dirty="0">
                <a:solidFill>
                  <a:srgbClr val="333333"/>
                </a:solidFill>
                <a:latin typeface="Times New Roman" panose="02020603050405020304" pitchFamily="18" charset="0"/>
                <a:cs typeface="Times New Roman" panose="02020603050405020304" pitchFamily="18" charset="0"/>
              </a:rPr>
              <a:t>	Cường độ ánh sáng, th</a:t>
            </a:r>
            <a:r>
              <a:rPr lang="vi-VN" altLang="en-US" sz="2700" dirty="0">
                <a:solidFill>
                  <a:srgbClr val="333333"/>
                </a:solidFill>
                <a:latin typeface="Times New Roman" panose="02020603050405020304" pitchFamily="18" charset="0"/>
                <a:ea typeface="Times New Roman" panose="02020603050405020304" pitchFamily="18" charset="0"/>
              </a:rPr>
              <a:t>à</a:t>
            </a:r>
            <a:r>
              <a:rPr lang="vi-VN" altLang="en-US" sz="2700" dirty="0">
                <a:solidFill>
                  <a:srgbClr val="333333"/>
                </a:solidFill>
                <a:latin typeface="Times New Roman" panose="02020603050405020304" pitchFamily="18" charset="0"/>
                <a:cs typeface="Times New Roman" panose="02020603050405020304" pitchFamily="18" charset="0"/>
              </a:rPr>
              <a:t>nh phần quang phổ v</a:t>
            </a:r>
            <a:r>
              <a:rPr lang="vi-VN" altLang="en-US" sz="2700" dirty="0">
                <a:solidFill>
                  <a:srgbClr val="333333"/>
                </a:solidFill>
                <a:latin typeface="Times New Roman" panose="02020603050405020304" pitchFamily="18" charset="0"/>
                <a:ea typeface="Times New Roman" panose="02020603050405020304" pitchFamily="18" charset="0"/>
              </a:rPr>
              <a:t>à</a:t>
            </a:r>
            <a:r>
              <a:rPr lang="vi-VN" altLang="en-US" sz="2700" dirty="0">
                <a:solidFill>
                  <a:srgbClr val="333333"/>
                </a:solidFill>
                <a:latin typeface="Times New Roman" panose="02020603050405020304" pitchFamily="18" charset="0"/>
                <a:cs typeface="Times New Roman" panose="02020603050405020304" pitchFamily="18" charset="0"/>
              </a:rPr>
              <a:t> thời gian chiếu sáng đều ảnh hưởng đến quá trình quang hợp ở thực vật. </a:t>
            </a:r>
            <a:endParaRPr lang="en-US" altLang="en-US" sz="2700" dirty="0">
              <a:latin typeface="Times New Roman" panose="02020603050405020304" pitchFamily="18" charset="0"/>
              <a:cs typeface="Times New Roman" panose="02020603050405020304" pitchFamily="18" charset="0"/>
            </a:endParaRPr>
          </a:p>
          <a:p>
            <a:pPr marL="0" lvl="0" indent="0" algn="just">
              <a:lnSpc>
                <a:spcPct val="100000"/>
              </a:lnSpc>
              <a:spcBef>
                <a:spcPct val="0"/>
              </a:spcBef>
              <a:buFontTx/>
              <a:buNone/>
            </a:pPr>
            <a:r>
              <a:rPr lang="vi-VN" altLang="en-US" sz="2700" dirty="0">
                <a:solidFill>
                  <a:srgbClr val="333333"/>
                </a:solidFill>
                <a:latin typeface="Times New Roman" panose="02020603050405020304" pitchFamily="18" charset="0"/>
                <a:cs typeface="Times New Roman" panose="02020603050405020304" pitchFamily="18" charset="0"/>
              </a:rPr>
              <a:t>	</a:t>
            </a:r>
            <a:r>
              <a:rPr lang="en-US" altLang="en-US" sz="2700" dirty="0">
                <a:solidFill>
                  <a:srgbClr val="333333"/>
                </a:solidFill>
                <a:latin typeface="Times New Roman" panose="02020603050405020304" pitchFamily="18" charset="0"/>
                <a:cs typeface="Times New Roman" panose="02020603050405020304" pitchFamily="18" charset="0"/>
              </a:rPr>
              <a:t>* </a:t>
            </a:r>
            <a:r>
              <a:rPr lang="vi-VN" altLang="en-US" sz="2700" dirty="0">
                <a:solidFill>
                  <a:srgbClr val="333333"/>
                </a:solidFill>
                <a:latin typeface="Times New Roman" panose="02020603050405020304" pitchFamily="18" charset="0"/>
                <a:cs typeface="Times New Roman" panose="02020603050405020304" pitchFamily="18" charset="0"/>
              </a:rPr>
              <a:t>Ở cường độ ánh sáng m</a:t>
            </a:r>
            <a:r>
              <a:rPr lang="vi-VN" altLang="en-US" sz="2700" dirty="0">
                <a:solidFill>
                  <a:srgbClr val="333333"/>
                </a:solidFill>
                <a:latin typeface="Times New Roman" panose="02020603050405020304" pitchFamily="18" charset="0"/>
                <a:ea typeface="Times New Roman" panose="02020603050405020304" pitchFamily="18" charset="0"/>
              </a:rPr>
              <a:t>à</a:t>
            </a:r>
            <a:r>
              <a:rPr lang="vi-VN" altLang="en-US" sz="2700" dirty="0">
                <a:solidFill>
                  <a:srgbClr val="333333"/>
                </a:solidFill>
                <a:latin typeface="Times New Roman" panose="02020603050405020304" pitchFamily="18" charset="0"/>
                <a:cs typeface="Times New Roman" panose="02020603050405020304" pitchFamily="18" charset="0"/>
              </a:rPr>
              <a:t> cường độ quang hợp v</a:t>
            </a:r>
            <a:r>
              <a:rPr lang="vi-VN" altLang="en-US" sz="2700" dirty="0">
                <a:solidFill>
                  <a:srgbClr val="333333"/>
                </a:solidFill>
                <a:latin typeface="Times New Roman" panose="02020603050405020304" pitchFamily="18" charset="0"/>
                <a:ea typeface="Times New Roman" panose="02020603050405020304" pitchFamily="18" charset="0"/>
              </a:rPr>
              <a:t>à</a:t>
            </a:r>
            <a:r>
              <a:rPr lang="vi-VN" altLang="en-US" sz="2700" dirty="0">
                <a:solidFill>
                  <a:srgbClr val="333333"/>
                </a:solidFill>
                <a:latin typeface="Times New Roman" panose="02020603050405020304" pitchFamily="18" charset="0"/>
                <a:cs typeface="Times New Roman" panose="02020603050405020304" pitchFamily="18" charset="0"/>
              </a:rPr>
              <a:t> hô hấp bằng nhau thì gọi l</a:t>
            </a:r>
            <a:r>
              <a:rPr lang="vi-VN" altLang="en-US" sz="2700" dirty="0">
                <a:solidFill>
                  <a:srgbClr val="333333"/>
                </a:solidFill>
                <a:latin typeface="Times New Roman" panose="02020603050405020304" pitchFamily="18" charset="0"/>
                <a:ea typeface="Times New Roman" panose="02020603050405020304" pitchFamily="18" charset="0"/>
              </a:rPr>
              <a:t>à</a:t>
            </a:r>
            <a:r>
              <a:rPr lang="vi-VN" altLang="en-US" sz="2700" dirty="0">
                <a:solidFill>
                  <a:srgbClr val="333333"/>
                </a:solidFill>
                <a:latin typeface="Times New Roman" panose="02020603050405020304" pitchFamily="18" charset="0"/>
                <a:cs typeface="Times New Roman" panose="02020603050405020304" pitchFamily="18" charset="0"/>
              </a:rPr>
              <a:t> </a:t>
            </a:r>
            <a:r>
              <a:rPr lang="vi-VN" altLang="en-US" sz="2700" b="1" i="1" dirty="0">
                <a:solidFill>
                  <a:srgbClr val="333333"/>
                </a:solidFill>
                <a:latin typeface="Times New Roman" panose="02020603050405020304" pitchFamily="18" charset="0"/>
                <a:cs typeface="Times New Roman" panose="02020603050405020304" pitchFamily="18" charset="0"/>
              </a:rPr>
              <a:t>điểm bù ánh sáng.</a:t>
            </a:r>
            <a:r>
              <a:rPr lang="vi-VN" altLang="en-US" sz="2700" dirty="0">
                <a:solidFill>
                  <a:srgbClr val="333333"/>
                </a:solidFill>
                <a:latin typeface="Times New Roman" panose="02020603050405020304" pitchFamily="18" charset="0"/>
                <a:cs typeface="Times New Roman" panose="02020603050405020304" pitchFamily="18" charset="0"/>
              </a:rPr>
              <a:t> </a:t>
            </a:r>
            <a:endParaRPr lang="en-US" altLang="en-US" sz="2700" dirty="0">
              <a:latin typeface="Times New Roman" panose="02020603050405020304" pitchFamily="18" charset="0"/>
              <a:cs typeface="Times New Roman" panose="02020603050405020304" pitchFamily="18" charset="0"/>
            </a:endParaRPr>
          </a:p>
          <a:p>
            <a:pPr marL="0" lvl="0" indent="0" algn="just">
              <a:lnSpc>
                <a:spcPct val="100000"/>
              </a:lnSpc>
              <a:spcBef>
                <a:spcPct val="0"/>
              </a:spcBef>
              <a:buFontTx/>
              <a:buNone/>
            </a:pPr>
            <a:r>
              <a:rPr lang="vi-VN" altLang="en-US" sz="2700" dirty="0">
                <a:solidFill>
                  <a:srgbClr val="333333"/>
                </a:solidFill>
                <a:latin typeface="Times New Roman" panose="02020603050405020304" pitchFamily="18" charset="0"/>
                <a:cs typeface="Times New Roman" panose="02020603050405020304" pitchFamily="18" charset="0"/>
              </a:rPr>
              <a:t>	</a:t>
            </a:r>
            <a:r>
              <a:rPr lang="en-US" altLang="en-US" sz="2700" dirty="0">
                <a:solidFill>
                  <a:srgbClr val="333333"/>
                </a:solidFill>
                <a:latin typeface="Times New Roman" panose="02020603050405020304" pitchFamily="18" charset="0"/>
                <a:cs typeface="Times New Roman" panose="02020603050405020304" pitchFamily="18" charset="0"/>
              </a:rPr>
              <a:t>* </a:t>
            </a:r>
            <a:r>
              <a:rPr lang="vi-VN" altLang="en-US" sz="2700" dirty="0">
                <a:solidFill>
                  <a:srgbClr val="333333"/>
                </a:solidFill>
                <a:latin typeface="Times New Roman" panose="02020603050405020304" pitchFamily="18" charset="0"/>
                <a:cs typeface="Times New Roman" panose="02020603050405020304" pitchFamily="18" charset="0"/>
              </a:rPr>
              <a:t>Hiệu quả của quang hợp tăng khi tăng cường độ ánh sáng v</a:t>
            </a:r>
            <a:r>
              <a:rPr lang="vi-VN" altLang="en-US" sz="2700" dirty="0">
                <a:solidFill>
                  <a:srgbClr val="333333"/>
                </a:solidFill>
                <a:latin typeface="Times New Roman" panose="02020603050405020304" pitchFamily="18" charset="0"/>
                <a:ea typeface="Times New Roman" panose="02020603050405020304" pitchFamily="18" charset="0"/>
              </a:rPr>
              <a:t>à</a:t>
            </a:r>
            <a:r>
              <a:rPr lang="vi-VN" altLang="en-US" sz="2700" dirty="0">
                <a:solidFill>
                  <a:srgbClr val="333333"/>
                </a:solidFill>
                <a:latin typeface="Times New Roman" panose="02020603050405020304" pitchFamily="18" charset="0"/>
                <a:cs typeface="Times New Roman" panose="02020603050405020304" pitchFamily="18" charset="0"/>
              </a:rPr>
              <a:t> </a:t>
            </a:r>
            <a:r>
              <a:rPr lang="vi-VN" altLang="en-US" sz="2700" b="1" i="1" dirty="0">
                <a:solidFill>
                  <a:srgbClr val="333333"/>
                </a:solidFill>
                <a:latin typeface="Times New Roman" panose="02020603050405020304" pitchFamily="18" charset="0"/>
                <a:cs typeface="Times New Roman" panose="02020603050405020304" pitchFamily="18" charset="0"/>
              </a:rPr>
              <a:t>đạt giá trị cực đại ở điểm bão hòa ánh sáng</a:t>
            </a:r>
            <a:r>
              <a:rPr lang="vi-VN" altLang="en-US" sz="2700" dirty="0">
                <a:solidFill>
                  <a:srgbClr val="333333"/>
                </a:solidFill>
                <a:latin typeface="Times New Roman" panose="02020603050405020304" pitchFamily="18" charset="0"/>
                <a:cs typeface="Times New Roman" panose="02020603050405020304" pitchFamily="18" charset="0"/>
              </a:rPr>
              <a:t>, </a:t>
            </a:r>
            <a:r>
              <a:rPr lang="en-US" altLang="en-US" sz="2700" i="1" dirty="0">
                <a:solidFill>
                  <a:srgbClr val="333333"/>
                </a:solidFill>
                <a:latin typeface="Times New Roman" panose="02020603050405020304" pitchFamily="18" charset="0"/>
                <a:cs typeface="Times New Roman" panose="02020603050405020304" pitchFamily="18" charset="0"/>
              </a:rPr>
              <a:t>(nếu </a:t>
            </a:r>
            <a:r>
              <a:rPr lang="vi-VN" altLang="en-US" sz="2700" i="1" dirty="0">
                <a:solidFill>
                  <a:srgbClr val="333333"/>
                </a:solidFill>
                <a:latin typeface="Times New Roman" panose="02020603050405020304" pitchFamily="18" charset="0"/>
                <a:cs typeface="Times New Roman" panose="02020603050405020304" pitchFamily="18" charset="0"/>
              </a:rPr>
              <a:t>vượt qua điểm bão hòa ánh sáng, cường độ quang hợp không tăng m</a:t>
            </a:r>
            <a:r>
              <a:rPr lang="vi-VN" altLang="en-US" sz="2700" i="1" dirty="0">
                <a:solidFill>
                  <a:srgbClr val="333333"/>
                </a:solidFill>
                <a:latin typeface="Times New Roman" panose="02020603050405020304" pitchFamily="18" charset="0"/>
                <a:ea typeface="Times New Roman" panose="02020603050405020304" pitchFamily="18" charset="0"/>
              </a:rPr>
              <a:t>à</a:t>
            </a:r>
            <a:r>
              <a:rPr lang="vi-VN" altLang="en-US" sz="2700" i="1" dirty="0">
                <a:solidFill>
                  <a:srgbClr val="333333"/>
                </a:solidFill>
                <a:latin typeface="Times New Roman" panose="02020603050405020304" pitchFamily="18" charset="0"/>
                <a:cs typeface="Times New Roman" panose="02020603050405020304" pitchFamily="18" charset="0"/>
              </a:rPr>
              <a:t> có thể bị giảm</a:t>
            </a:r>
            <a:r>
              <a:rPr lang="en-US" altLang="en-US" sz="2700" i="1" dirty="0">
                <a:solidFill>
                  <a:srgbClr val="333333"/>
                </a:solidFill>
                <a:latin typeface="Times New Roman" panose="02020603050405020304" pitchFamily="18" charset="0"/>
                <a:cs typeface="Times New Roman" panose="02020603050405020304" pitchFamily="18" charset="0"/>
              </a:rPr>
              <a:t>)</a:t>
            </a:r>
            <a:endParaRPr lang="en-US" altLang="en-US" sz="2700" dirty="0">
              <a:latin typeface="Times New Roman" panose="02020603050405020304" pitchFamily="18" charset="0"/>
              <a:cs typeface="Times New Roman" panose="02020603050405020304" pitchFamily="18" charset="0"/>
            </a:endParaRPr>
          </a:p>
          <a:p>
            <a:pPr marL="0" lvl="0" indent="0" algn="just">
              <a:lnSpc>
                <a:spcPct val="100000"/>
              </a:lnSpc>
              <a:spcBef>
                <a:spcPct val="0"/>
              </a:spcBef>
              <a:buFontTx/>
              <a:buNone/>
            </a:pPr>
            <a:r>
              <a:rPr lang="en-US" altLang="en-US" sz="2700" dirty="0">
                <a:solidFill>
                  <a:srgbClr val="333333"/>
                </a:solidFill>
                <a:latin typeface="Times New Roman" panose="02020603050405020304" pitchFamily="18" charset="0"/>
                <a:cs typeface="Arial" panose="020B0604020202020204" pitchFamily="34" charset="0"/>
              </a:rPr>
              <a:t>* Chia TV l</a:t>
            </a:r>
            <a:r>
              <a:rPr lang="en-US" altLang="en-US" sz="2700" dirty="0">
                <a:solidFill>
                  <a:srgbClr val="333333"/>
                </a:solidFill>
                <a:latin typeface="Times New Roman" panose="02020603050405020304" pitchFamily="18" charset="0"/>
                <a:ea typeface="Arial" panose="020B0604020202020204" pitchFamily="34" charset="0"/>
              </a:rPr>
              <a:t>à</a:t>
            </a:r>
            <a:r>
              <a:rPr lang="en-US" altLang="en-US" sz="2700" dirty="0">
                <a:solidFill>
                  <a:srgbClr val="333333"/>
                </a:solidFill>
                <a:latin typeface="Times New Roman" panose="02020603050405020304" pitchFamily="18" charset="0"/>
                <a:cs typeface="Arial" panose="020B0604020202020204" pitchFamily="34" charset="0"/>
              </a:rPr>
              <a:t>m 2 nhóm: nhóm ưa sáng, nhóm ưa bóng.</a:t>
            </a:r>
            <a:endParaRPr lang="en-US" altLang="en-US" sz="2700" dirty="0">
              <a:latin typeface="Times New Roman" panose="02020603050405020304" pitchFamily="18" charset="0"/>
              <a:ea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left)">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left)">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ipe(left)">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Group 14"/>
          <p:cNvGrpSpPr/>
          <p:nvPr/>
        </p:nvGrpSpPr>
        <p:grpSpPr>
          <a:xfrm>
            <a:off x="0" y="-26987"/>
            <a:ext cx="12192000" cy="6888162"/>
            <a:chOff x="-9684" y="-27337"/>
            <a:chExt cx="9155305" cy="6888385"/>
          </a:xfrm>
        </p:grpSpPr>
        <p:sp>
          <p:nvSpPr>
            <p:cNvPr id="86021"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86023"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86024"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86019" name="Text Box 8"/>
          <p:cNvSpPr txBox="1"/>
          <p:nvPr/>
        </p:nvSpPr>
        <p:spPr>
          <a:xfrm>
            <a:off x="1752600" y="-65087"/>
            <a:ext cx="8777288" cy="460375"/>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TRẢ LỜI CÂU HỎI Ở NỘI DUNG III/KIẾN THỨC GHI NHỚ</a:t>
            </a:r>
            <a:endParaRPr lang="en-US" altLang="en-US" sz="2400" b="1" i="1" dirty="0">
              <a:solidFill>
                <a:srgbClr val="0070C0"/>
              </a:solidFill>
              <a:latin typeface="Arial" panose="020B0604020202020204" pitchFamily="34" charset="0"/>
            </a:endParaRPr>
          </a:p>
        </p:txBody>
      </p:sp>
      <p:sp>
        <p:nvSpPr>
          <p:cNvPr id="4" name="TextBox 3"/>
          <p:cNvSpPr txBox="1"/>
          <p:nvPr/>
        </p:nvSpPr>
        <p:spPr>
          <a:xfrm>
            <a:off x="279400" y="434975"/>
            <a:ext cx="11590338" cy="61245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vi-VN" altLang="en-US" b="1" dirty="0">
                <a:solidFill>
                  <a:srgbClr val="C00000"/>
                </a:solidFill>
                <a:latin typeface="Times New Roman" panose="02020603050405020304" pitchFamily="18" charset="0"/>
                <a:cs typeface="Times New Roman" panose="02020603050405020304" pitchFamily="18" charset="0"/>
              </a:rPr>
              <a:t>I</a:t>
            </a:r>
            <a:r>
              <a:rPr lang="en-US" altLang="en-US" b="1" dirty="0">
                <a:solidFill>
                  <a:srgbClr val="C00000"/>
                </a:solidFill>
                <a:latin typeface="Times New Roman" panose="02020603050405020304" pitchFamily="18" charset="0"/>
                <a:cs typeface="Times New Roman" panose="02020603050405020304" pitchFamily="18" charset="0"/>
              </a:rPr>
              <a:t>II</a:t>
            </a:r>
            <a:r>
              <a:rPr lang="vi-VN" altLang="en-US" b="1" dirty="0">
                <a:solidFill>
                  <a:srgbClr val="C00000"/>
                </a:solidFill>
                <a:latin typeface="Times New Roman" panose="02020603050405020304" pitchFamily="18" charset="0"/>
                <a:cs typeface="Times New Roman" panose="02020603050405020304" pitchFamily="18" charset="0"/>
              </a:rPr>
              <a:t>. </a:t>
            </a:r>
            <a:r>
              <a:rPr lang="en-US" altLang="en-US" b="1" dirty="0">
                <a:solidFill>
                  <a:srgbClr val="C00000"/>
                </a:solidFill>
                <a:latin typeface="Times New Roman" panose="02020603050405020304" pitchFamily="18" charset="0"/>
                <a:cs typeface="Times New Roman" panose="02020603050405020304" pitchFamily="18" charset="0"/>
              </a:rPr>
              <a:t>VAI TRÒ</a:t>
            </a:r>
            <a:r>
              <a:rPr lang="vi-VN" altLang="en-US" b="1" dirty="0">
                <a:solidFill>
                  <a:srgbClr val="C00000"/>
                </a:solidFill>
                <a:latin typeface="Times New Roman" panose="02020603050405020304" pitchFamily="18" charset="0"/>
                <a:cs typeface="Times New Roman" panose="02020603050405020304" pitchFamily="18" charset="0"/>
              </a:rPr>
              <a:t> QUANG HỢP Ở THỰC VẬT</a:t>
            </a:r>
            <a:endParaRPr lang="en-US" altLang="en-US" dirty="0">
              <a:latin typeface="Times New Roman" panose="02020603050405020304" pitchFamily="18" charset="0"/>
              <a:cs typeface="Arial" panose="020B0604020202020204" pitchFamily="34" charset="0"/>
            </a:endParaRPr>
          </a:p>
          <a:p>
            <a:pPr marL="0" lvl="0" indent="0" algn="just">
              <a:lnSpc>
                <a:spcPct val="100000"/>
              </a:lnSpc>
              <a:spcBef>
                <a:spcPct val="0"/>
              </a:spcBef>
              <a:buFontTx/>
              <a:buNone/>
            </a:pPr>
            <a:r>
              <a:rPr lang="en-US" altLang="en-US" b="1" dirty="0">
                <a:solidFill>
                  <a:srgbClr val="C00000"/>
                </a:solidFill>
                <a:latin typeface="Times New Roman" panose="02020603050405020304" pitchFamily="18" charset="0"/>
                <a:cs typeface="Times New Roman" panose="02020603050405020304" pitchFamily="18" charset="0"/>
              </a:rPr>
              <a:t>2. Nồng độ CO</a:t>
            </a:r>
            <a:r>
              <a:rPr lang="en-US" altLang="en-US" b="1" baseline="-25000" dirty="0">
                <a:solidFill>
                  <a:srgbClr val="C00000"/>
                </a:solidFill>
                <a:latin typeface="Times New Roman" panose="02020603050405020304" pitchFamily="18" charset="0"/>
                <a:cs typeface="Times New Roman" panose="02020603050405020304" pitchFamily="18" charset="0"/>
              </a:rPr>
              <a:t>2  </a:t>
            </a:r>
            <a:r>
              <a:rPr lang="en-US" altLang="en-US" b="1" dirty="0">
                <a:solidFill>
                  <a:srgbClr val="C00000"/>
                </a:solidFill>
                <a:latin typeface="Times New Roman" panose="02020603050405020304" pitchFamily="18" charset="0"/>
                <a:cs typeface="Times New Roman" panose="02020603050405020304" pitchFamily="18" charset="0"/>
              </a:rPr>
              <a:t>(CH2)</a:t>
            </a:r>
            <a:endParaRPr lang="en-US" altLang="en-US" dirty="0">
              <a:solidFill>
                <a:srgbClr val="1C8C55"/>
              </a:solidFill>
              <a:latin typeface="Times New Roman" panose="02020603050405020304" pitchFamily="18" charset="0"/>
              <a:cs typeface="Arial" panose="020B0604020202020204" pitchFamily="34" charset="0"/>
            </a:endParaRPr>
          </a:p>
          <a:p>
            <a:pPr marL="0" lvl="0" indent="0" algn="just">
              <a:lnSpc>
                <a:spcPct val="100000"/>
              </a:lnSpc>
              <a:spcBef>
                <a:spcPct val="0"/>
              </a:spcBef>
              <a:buFontTx/>
              <a:buNone/>
            </a:pPr>
            <a:r>
              <a:rPr lang="vi-VN" altLang="en-US" dirty="0">
                <a:solidFill>
                  <a:srgbClr val="333333"/>
                </a:solidFill>
                <a:latin typeface="Times New Roman" panose="02020603050405020304" pitchFamily="18" charset="0"/>
                <a:cs typeface="Times New Roman" panose="02020603050405020304" pitchFamily="18" charset="0"/>
              </a:rPr>
              <a:t>Mối quan hệ giữa nồng độ CO</a:t>
            </a:r>
            <a:r>
              <a:rPr lang="vi-VN" altLang="en-US" baseline="-25000" dirty="0">
                <a:solidFill>
                  <a:srgbClr val="333333"/>
                </a:solidFill>
                <a:latin typeface="Times New Roman" panose="02020603050405020304" pitchFamily="18" charset="0"/>
                <a:cs typeface="Times New Roman" panose="02020603050405020304" pitchFamily="18" charset="0"/>
              </a:rPr>
              <a:t>2</a:t>
            </a:r>
            <a:r>
              <a:rPr lang="vi-VN" altLang="en-US" dirty="0">
                <a:solidFill>
                  <a:srgbClr val="333333"/>
                </a:solidFill>
                <a:latin typeface="Times New Roman" panose="02020603050405020304" pitchFamily="18" charset="0"/>
                <a:cs typeface="Times New Roman" panose="02020603050405020304" pitchFamily="18" charset="0"/>
              </a:rPr>
              <a:t> với cường độ quang hợp:</a:t>
            </a:r>
            <a:endParaRPr lang="en-US" altLang="en-US" dirty="0">
              <a:latin typeface="Times New Roman" panose="02020603050405020304" pitchFamily="18" charset="0"/>
              <a:cs typeface="Times New Roman" panose="02020603050405020304" pitchFamily="18" charset="0"/>
            </a:endParaRPr>
          </a:p>
          <a:p>
            <a:pPr marL="0" lvl="0" indent="0" algn="just">
              <a:lnSpc>
                <a:spcPct val="100000"/>
              </a:lnSpc>
              <a:spcBef>
                <a:spcPct val="0"/>
              </a:spcBef>
              <a:buFontTx/>
              <a:buNone/>
            </a:pPr>
            <a:r>
              <a:rPr lang="vi-VN" altLang="en-US" dirty="0">
                <a:solidFill>
                  <a:srgbClr val="333333"/>
                </a:solidFill>
                <a:latin typeface="Times New Roman" panose="02020603050405020304" pitchFamily="18" charset="0"/>
                <a:cs typeface="Times New Roman" panose="02020603050405020304" pitchFamily="18" charset="0"/>
              </a:rPr>
              <a:t>	</a:t>
            </a:r>
            <a:r>
              <a:rPr lang="en-US" altLang="en-US" dirty="0">
                <a:solidFill>
                  <a:srgbClr val="333333"/>
                </a:solidFill>
                <a:latin typeface="Times New Roman" panose="02020603050405020304" pitchFamily="18" charset="0"/>
                <a:cs typeface="Times New Roman" panose="02020603050405020304" pitchFamily="18" charset="0"/>
              </a:rPr>
              <a:t>+ </a:t>
            </a:r>
            <a:r>
              <a:rPr lang="vi-VN" altLang="en-US" dirty="0">
                <a:solidFill>
                  <a:srgbClr val="333333"/>
                </a:solidFill>
                <a:latin typeface="Times New Roman" panose="02020603050405020304" pitchFamily="18" charset="0"/>
                <a:cs typeface="Times New Roman" panose="02020603050405020304" pitchFamily="18" charset="0"/>
              </a:rPr>
              <a:t>Khi tăng nồng độ CO</a:t>
            </a:r>
            <a:r>
              <a:rPr lang="vi-VN" altLang="en-US" baseline="-25000" dirty="0">
                <a:solidFill>
                  <a:srgbClr val="333333"/>
                </a:solidFill>
                <a:latin typeface="Times New Roman" panose="02020603050405020304" pitchFamily="18" charset="0"/>
                <a:cs typeface="Times New Roman" panose="02020603050405020304" pitchFamily="18" charset="0"/>
              </a:rPr>
              <a:t>2</a:t>
            </a:r>
            <a:r>
              <a:rPr lang="vi-VN" altLang="en-US" dirty="0">
                <a:solidFill>
                  <a:srgbClr val="333333"/>
                </a:solidFill>
                <a:latin typeface="Times New Roman" panose="02020603050405020304" pitchFamily="18" charset="0"/>
                <a:cs typeface="Times New Roman" panose="02020603050405020304" pitchFamily="18" charset="0"/>
              </a:rPr>
              <a:t> thì cường độ quang hợp cũng tăng tỉ lệ thuận, sau đó tăng chậm cho tới khi đến giá trị bão hòa (nồng độ CO</a:t>
            </a:r>
            <a:r>
              <a:rPr lang="vi-VN" altLang="en-US" baseline="-25000" dirty="0">
                <a:solidFill>
                  <a:srgbClr val="333333"/>
                </a:solidFill>
                <a:latin typeface="Times New Roman" panose="02020603050405020304" pitchFamily="18" charset="0"/>
                <a:cs typeface="Times New Roman" panose="02020603050405020304" pitchFamily="18" charset="0"/>
              </a:rPr>
              <a:t>2</a:t>
            </a:r>
            <a:r>
              <a:rPr lang="vi-VN" altLang="en-US" dirty="0">
                <a:solidFill>
                  <a:srgbClr val="333333"/>
                </a:solidFill>
                <a:latin typeface="Times New Roman" panose="02020603050405020304" pitchFamily="18" charset="0"/>
                <a:cs typeface="Times New Roman" panose="02020603050405020304" pitchFamily="18" charset="0"/>
              </a:rPr>
              <a:t> khoảng 0,06 - 0,1%).</a:t>
            </a:r>
            <a:endParaRPr lang="en-US" altLang="en-US" dirty="0">
              <a:latin typeface="Times New Roman" panose="02020603050405020304" pitchFamily="18" charset="0"/>
              <a:cs typeface="Times New Roman" panose="02020603050405020304" pitchFamily="18" charset="0"/>
            </a:endParaRPr>
          </a:p>
          <a:p>
            <a:pPr marL="0" lvl="0" indent="0" algn="just">
              <a:lnSpc>
                <a:spcPct val="100000"/>
              </a:lnSpc>
              <a:spcBef>
                <a:spcPct val="0"/>
              </a:spcBef>
              <a:buFontTx/>
              <a:buNone/>
            </a:pP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b="1" i="1" dirty="0">
                <a:solidFill>
                  <a:srgbClr val="333333"/>
                </a:solidFill>
                <a:latin typeface="Times New Roman" panose="02020603050405020304" pitchFamily="18" charset="0"/>
                <a:cs typeface="Times New Roman" panose="02020603050405020304" pitchFamily="18" charset="0"/>
              </a:rPr>
              <a:t>CĐ QH</a:t>
            </a:r>
            <a:r>
              <a:rPr lang="en-US" altLang="en-US" b="1" i="1" baseline="-25000" dirty="0">
                <a:solidFill>
                  <a:srgbClr val="333333"/>
                </a:solidFill>
                <a:latin typeface="Times New Roman" panose="02020603050405020304" pitchFamily="18" charset="0"/>
                <a:cs typeface="Times New Roman" panose="02020603050405020304" pitchFamily="18" charset="0"/>
              </a:rPr>
              <a:t>max</a:t>
            </a:r>
            <a:r>
              <a:rPr lang="en-US" altLang="en-US" b="1" i="1" dirty="0">
                <a:solidFill>
                  <a:srgbClr val="333333"/>
                </a:solidFill>
                <a:latin typeface="Times New Roman" panose="02020603050405020304" pitchFamily="18" charset="0"/>
                <a:cs typeface="Times New Roman" panose="02020603050405020304" pitchFamily="18" charset="0"/>
              </a:rPr>
              <a:t> khi tăng nồng độ CO</a:t>
            </a:r>
            <a:r>
              <a:rPr lang="en-US" altLang="en-US" b="1" i="1" baseline="-25000" dirty="0">
                <a:solidFill>
                  <a:srgbClr val="333333"/>
                </a:solidFill>
                <a:latin typeface="Times New Roman" panose="02020603050405020304" pitchFamily="18" charset="0"/>
                <a:cs typeface="Times New Roman" panose="02020603050405020304" pitchFamily="18" charset="0"/>
              </a:rPr>
              <a:t>2</a:t>
            </a:r>
            <a:r>
              <a:rPr lang="en-US" altLang="en-US" b="1" i="1" dirty="0">
                <a:solidFill>
                  <a:srgbClr val="333333"/>
                </a:solidFill>
                <a:latin typeface="Times New Roman" panose="02020603050405020304" pitchFamily="18" charset="0"/>
                <a:cs typeface="Times New Roman" panose="02020603050405020304" pitchFamily="18" charset="0"/>
              </a:rPr>
              <a:t> v</a:t>
            </a:r>
            <a:r>
              <a:rPr lang="en-US" altLang="en-US" b="1" i="1" dirty="0">
                <a:solidFill>
                  <a:srgbClr val="333333"/>
                </a:solidFill>
                <a:latin typeface="Times New Roman" panose="02020603050405020304" pitchFamily="18" charset="0"/>
                <a:ea typeface="Times New Roman" panose="02020603050405020304" pitchFamily="18" charset="0"/>
              </a:rPr>
              <a:t>à</a:t>
            </a:r>
            <a:r>
              <a:rPr lang="en-US" altLang="en-US" b="1" i="1" dirty="0">
                <a:solidFill>
                  <a:srgbClr val="333333"/>
                </a:solidFill>
                <a:latin typeface="Times New Roman" panose="02020603050405020304" pitchFamily="18" charset="0"/>
                <a:cs typeface="Times New Roman" panose="02020603050405020304" pitchFamily="18" charset="0"/>
              </a:rPr>
              <a:t> khi đó CĐ QH sẽ không tăng nữa dù có tăng CO</a:t>
            </a:r>
            <a:r>
              <a:rPr lang="en-US" altLang="en-US" b="1" i="1" baseline="-25000" dirty="0">
                <a:solidFill>
                  <a:srgbClr val="333333"/>
                </a:solidFill>
                <a:latin typeface="Times New Roman" panose="02020603050405020304" pitchFamily="18" charset="0"/>
                <a:cs typeface="Times New Roman" panose="02020603050405020304" pitchFamily="18" charset="0"/>
              </a:rPr>
              <a:t>2</a:t>
            </a:r>
            <a:endParaRPr lang="en-US" altLang="en-US" dirty="0">
              <a:latin typeface="Times New Roman" panose="02020603050405020304" pitchFamily="18" charset="0"/>
              <a:cs typeface="Times New Roman" panose="02020603050405020304" pitchFamily="18" charset="0"/>
            </a:endParaRPr>
          </a:p>
          <a:p>
            <a:pPr marL="0" lvl="0" indent="0" algn="just">
              <a:lnSpc>
                <a:spcPct val="100000"/>
              </a:lnSpc>
              <a:spcBef>
                <a:spcPct val="0"/>
              </a:spcBef>
              <a:buFontTx/>
              <a:buNone/>
            </a:pPr>
            <a:r>
              <a:rPr lang="vi-VN" altLang="en-US" dirty="0">
                <a:solidFill>
                  <a:srgbClr val="333333"/>
                </a:solidFill>
                <a:latin typeface="Times New Roman" panose="02020603050405020304" pitchFamily="18" charset="0"/>
                <a:cs typeface="Times New Roman" panose="02020603050405020304" pitchFamily="18" charset="0"/>
              </a:rPr>
              <a:t>	Điểm bù CO</a:t>
            </a:r>
            <a:r>
              <a:rPr lang="vi-VN" altLang="en-US" baseline="-25000" dirty="0">
                <a:solidFill>
                  <a:srgbClr val="333333"/>
                </a:solidFill>
                <a:latin typeface="Times New Roman" panose="02020603050405020304" pitchFamily="18" charset="0"/>
                <a:cs typeface="Times New Roman" panose="02020603050405020304" pitchFamily="18" charset="0"/>
              </a:rPr>
              <a:t>2</a:t>
            </a:r>
            <a:r>
              <a:rPr lang="vi-VN" altLang="en-US" dirty="0">
                <a:solidFill>
                  <a:srgbClr val="333333"/>
                </a:solidFill>
                <a:latin typeface="Times New Roman" panose="02020603050405020304" pitchFamily="18" charset="0"/>
                <a:cs typeface="Times New Roman" panose="02020603050405020304" pitchFamily="18" charset="0"/>
              </a:rPr>
              <a:t> l</a:t>
            </a:r>
            <a:r>
              <a:rPr lang="vi-VN" altLang="en-US" dirty="0">
                <a:solidFill>
                  <a:srgbClr val="333333"/>
                </a:solidFill>
                <a:latin typeface="Times New Roman" panose="02020603050405020304" pitchFamily="18" charset="0"/>
                <a:ea typeface="Times New Roman" panose="02020603050405020304" pitchFamily="18" charset="0"/>
              </a:rPr>
              <a:t>à</a:t>
            </a:r>
            <a:r>
              <a:rPr lang="vi-VN" altLang="en-US" dirty="0">
                <a:solidFill>
                  <a:srgbClr val="333333"/>
                </a:solidFill>
                <a:latin typeface="Times New Roman" panose="02020603050405020304" pitchFamily="18" charset="0"/>
                <a:cs typeface="Times New Roman" panose="02020603050405020304" pitchFamily="18" charset="0"/>
              </a:rPr>
              <a:t> nồng độ CO</a:t>
            </a:r>
            <a:r>
              <a:rPr lang="vi-VN" altLang="en-US" baseline="-25000" dirty="0">
                <a:solidFill>
                  <a:srgbClr val="333333"/>
                </a:solidFill>
                <a:latin typeface="Times New Roman" panose="02020603050405020304" pitchFamily="18" charset="0"/>
                <a:cs typeface="Times New Roman" panose="02020603050405020304" pitchFamily="18" charset="0"/>
              </a:rPr>
              <a:t>2</a:t>
            </a:r>
            <a:r>
              <a:rPr lang="vi-VN" altLang="en-US" dirty="0">
                <a:solidFill>
                  <a:srgbClr val="333333"/>
                </a:solidFill>
                <a:latin typeface="Times New Roman" panose="02020603050405020304" pitchFamily="18" charset="0"/>
                <a:cs typeface="Times New Roman" panose="02020603050405020304" pitchFamily="18" charset="0"/>
              </a:rPr>
              <a:t> m</a:t>
            </a:r>
            <a:r>
              <a:rPr lang="vi-VN" altLang="en-US" dirty="0">
                <a:solidFill>
                  <a:srgbClr val="333333"/>
                </a:solidFill>
                <a:latin typeface="Times New Roman" panose="02020603050405020304" pitchFamily="18" charset="0"/>
                <a:ea typeface="Times New Roman" panose="02020603050405020304" pitchFamily="18" charset="0"/>
              </a:rPr>
              <a:t>à</a:t>
            </a:r>
            <a:r>
              <a:rPr lang="vi-VN" altLang="en-US" dirty="0">
                <a:solidFill>
                  <a:srgbClr val="333333"/>
                </a:solidFill>
                <a:latin typeface="Times New Roman" panose="02020603050405020304" pitchFamily="18" charset="0"/>
                <a:cs typeface="Times New Roman" panose="02020603050405020304" pitchFamily="18" charset="0"/>
              </a:rPr>
              <a:t> tại đó lượng CO</a:t>
            </a:r>
            <a:r>
              <a:rPr lang="vi-VN" altLang="en-US" baseline="-25000" dirty="0">
                <a:solidFill>
                  <a:srgbClr val="333333"/>
                </a:solidFill>
                <a:latin typeface="Times New Roman" panose="02020603050405020304" pitchFamily="18" charset="0"/>
                <a:cs typeface="Times New Roman" panose="02020603050405020304" pitchFamily="18" charset="0"/>
              </a:rPr>
              <a:t>2</a:t>
            </a:r>
            <a:r>
              <a:rPr lang="vi-VN" altLang="en-US" dirty="0">
                <a:solidFill>
                  <a:srgbClr val="333333"/>
                </a:solidFill>
                <a:latin typeface="Times New Roman" panose="02020603050405020304" pitchFamily="18" charset="0"/>
                <a:cs typeface="Times New Roman" panose="02020603050405020304" pitchFamily="18" charset="0"/>
              </a:rPr>
              <a:t> sử dụng cho quá trình quang hợp tương đương với lượng CO</a:t>
            </a:r>
            <a:r>
              <a:rPr lang="vi-VN" altLang="en-US" baseline="-25000" dirty="0">
                <a:solidFill>
                  <a:srgbClr val="333333"/>
                </a:solidFill>
                <a:latin typeface="Times New Roman" panose="02020603050405020304" pitchFamily="18" charset="0"/>
                <a:cs typeface="Times New Roman" panose="02020603050405020304" pitchFamily="18" charset="0"/>
              </a:rPr>
              <a:t>2</a:t>
            </a:r>
            <a:r>
              <a:rPr lang="vi-VN" altLang="en-US" dirty="0">
                <a:solidFill>
                  <a:srgbClr val="333333"/>
                </a:solidFill>
                <a:latin typeface="Times New Roman" panose="02020603050405020304" pitchFamily="18" charset="0"/>
                <a:cs typeface="Times New Roman" panose="02020603050405020304" pitchFamily="18" charset="0"/>
              </a:rPr>
              <a:t> tạo ra trong quá trình hô hấp.</a:t>
            </a:r>
            <a:endParaRPr lang="en-US" altLang="en-US" dirty="0">
              <a:latin typeface="Times New Roman" panose="02020603050405020304" pitchFamily="18" charset="0"/>
              <a:cs typeface="Times New Roman" panose="02020603050405020304" pitchFamily="18" charset="0"/>
            </a:endParaRPr>
          </a:p>
          <a:p>
            <a:pPr marL="0" lvl="0" indent="0" algn="just">
              <a:lnSpc>
                <a:spcPct val="100000"/>
              </a:lnSpc>
              <a:spcBef>
                <a:spcPct val="0"/>
              </a:spcBef>
              <a:buFontTx/>
              <a:buNone/>
            </a:pPr>
            <a:r>
              <a:rPr lang="vi-VN" altLang="en-US" dirty="0">
                <a:solidFill>
                  <a:srgbClr val="333333"/>
                </a:solidFill>
                <a:latin typeface="Times New Roman" panose="02020603050405020304" pitchFamily="18" charset="0"/>
                <a:cs typeface="Times New Roman" panose="02020603050405020304" pitchFamily="18" charset="0"/>
              </a:rPr>
              <a:t>		</a:t>
            </a:r>
            <a:r>
              <a:rPr lang="en-US" altLang="en-US" b="1" i="1" dirty="0">
                <a:solidFill>
                  <a:srgbClr val="333333"/>
                </a:solidFill>
                <a:latin typeface="Times New Roman" panose="02020603050405020304" pitchFamily="18" charset="0"/>
                <a:cs typeface="Times New Roman" panose="02020603050405020304" pitchFamily="18" charset="0"/>
              </a:rPr>
              <a:t>CĐ QH sử dụng CO</a:t>
            </a:r>
            <a:r>
              <a:rPr lang="en-US" altLang="en-US" b="1" i="1" baseline="-25000" dirty="0">
                <a:solidFill>
                  <a:srgbClr val="333333"/>
                </a:solidFill>
                <a:latin typeface="Times New Roman" panose="02020603050405020304" pitchFamily="18" charset="0"/>
                <a:cs typeface="Times New Roman" panose="02020603050405020304" pitchFamily="18" charset="0"/>
              </a:rPr>
              <a:t>2</a:t>
            </a:r>
            <a:r>
              <a:rPr lang="en-US" altLang="en-US" b="1" i="1" dirty="0">
                <a:solidFill>
                  <a:srgbClr val="333333"/>
                </a:solidFill>
                <a:latin typeface="Times New Roman" panose="02020603050405020304" pitchFamily="18" charset="0"/>
                <a:cs typeface="Times New Roman" panose="02020603050405020304" pitchFamily="18" charset="0"/>
              </a:rPr>
              <a:t>  = CĐ HH thải CO</a:t>
            </a:r>
            <a:r>
              <a:rPr lang="en-US" altLang="en-US" b="1" i="1" baseline="-25000" dirty="0">
                <a:solidFill>
                  <a:srgbClr val="333333"/>
                </a:solidFill>
                <a:latin typeface="Times New Roman" panose="02020603050405020304" pitchFamily="18" charset="0"/>
                <a:cs typeface="Times New Roman" panose="02020603050405020304" pitchFamily="18" charset="0"/>
              </a:rPr>
              <a:t>2</a:t>
            </a:r>
            <a:r>
              <a:rPr lang="en-US" altLang="en-US" b="1" i="1" dirty="0">
                <a:solidFill>
                  <a:srgbClr val="333333"/>
                </a:solidFill>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a:p>
            <a:pPr marL="0" lvl="0" indent="0" algn="just">
              <a:lnSpc>
                <a:spcPct val="100000"/>
              </a:lnSpc>
              <a:spcBef>
                <a:spcPct val="0"/>
              </a:spcBef>
              <a:buFontTx/>
              <a:buNone/>
            </a:pPr>
            <a:r>
              <a:rPr lang="en-US" altLang="en-US" b="1" i="1" dirty="0">
                <a:solidFill>
                  <a:srgbClr val="333333"/>
                </a:solidFill>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a:p>
            <a:pPr marL="0" lvl="0" indent="0" algn="just">
              <a:lnSpc>
                <a:spcPct val="100000"/>
              </a:lnSpc>
              <a:spcBef>
                <a:spcPct val="0"/>
              </a:spcBef>
              <a:buFontTx/>
              <a:buNone/>
            </a:pPr>
            <a:r>
              <a:rPr lang="en-US" altLang="en-US" dirty="0">
                <a:solidFill>
                  <a:srgbClr val="333333"/>
                </a:solidFill>
                <a:latin typeface="Times New Roman" panose="02020603050405020304" pitchFamily="18" charset="0"/>
                <a:cs typeface="Times New Roman" panose="02020603050405020304" pitchFamily="18" charset="0"/>
              </a:rPr>
              <a:t>** Thực vật C4 có điểm bão hòa CO2 thấp hơn C3, điểm bù CO2 thấp hơn C3 dẫn đến cường độ quang hợp cao hơn</a:t>
            </a:r>
            <a:endParaRPr lang="en-US" altLang="en-US" dirty="0">
              <a:latin typeface="Times New Roman" panose="02020603050405020304" pitchFamily="18" charset="0"/>
              <a:ea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left)">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left)">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ipe(left)">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14"/>
          <p:cNvGrpSpPr/>
          <p:nvPr/>
        </p:nvGrpSpPr>
        <p:grpSpPr>
          <a:xfrm>
            <a:off x="0" y="-26987"/>
            <a:ext cx="12192000" cy="6888162"/>
            <a:chOff x="-9684" y="-27337"/>
            <a:chExt cx="9155305" cy="6888385"/>
          </a:xfrm>
        </p:grpSpPr>
        <p:sp>
          <p:nvSpPr>
            <p:cNvPr id="88069"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88071"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88072"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88067" name="Text Box 8"/>
          <p:cNvSpPr txBox="1"/>
          <p:nvPr/>
        </p:nvSpPr>
        <p:spPr>
          <a:xfrm>
            <a:off x="1752600" y="-65087"/>
            <a:ext cx="8777288" cy="460375"/>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TRẢ LỜI CÂU HỎI Ở NỘI DUNG III/KIẾN THỨC GHI NHỚ</a:t>
            </a:r>
            <a:endParaRPr lang="en-US" altLang="en-US" sz="2400" b="1" i="1" dirty="0">
              <a:solidFill>
                <a:srgbClr val="0070C0"/>
              </a:solidFill>
              <a:latin typeface="Arial" panose="020B0604020202020204" pitchFamily="34" charset="0"/>
            </a:endParaRPr>
          </a:p>
        </p:txBody>
      </p:sp>
      <p:sp>
        <p:nvSpPr>
          <p:cNvPr id="4" name="TextBox 3"/>
          <p:cNvSpPr txBox="1"/>
          <p:nvPr/>
        </p:nvSpPr>
        <p:spPr>
          <a:xfrm>
            <a:off x="381000" y="434975"/>
            <a:ext cx="11353800" cy="56721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vi-VN" altLang="en-US" sz="2400" b="1" dirty="0">
                <a:solidFill>
                  <a:srgbClr val="C00000"/>
                </a:solidFill>
                <a:latin typeface="Times New Roman" panose="02020603050405020304" pitchFamily="18" charset="0"/>
                <a:cs typeface="Times New Roman" panose="02020603050405020304" pitchFamily="18" charset="0"/>
              </a:rPr>
              <a:t>I</a:t>
            </a:r>
            <a:r>
              <a:rPr lang="en-US" altLang="en-US" sz="2400" b="1" dirty="0">
                <a:solidFill>
                  <a:srgbClr val="C00000"/>
                </a:solidFill>
                <a:latin typeface="Times New Roman" panose="02020603050405020304" pitchFamily="18" charset="0"/>
                <a:cs typeface="Times New Roman" panose="02020603050405020304" pitchFamily="18" charset="0"/>
              </a:rPr>
              <a:t>II</a:t>
            </a:r>
            <a:r>
              <a:rPr lang="vi-VN"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a:solidFill>
                  <a:srgbClr val="C00000"/>
                </a:solidFill>
                <a:latin typeface="Times New Roman" panose="02020603050405020304" pitchFamily="18" charset="0"/>
                <a:cs typeface="Times New Roman" panose="02020603050405020304" pitchFamily="18" charset="0"/>
              </a:rPr>
              <a:t>VAI TRÒ</a:t>
            </a:r>
            <a:r>
              <a:rPr lang="vi-VN" altLang="en-US" sz="2400" b="1" dirty="0">
                <a:solidFill>
                  <a:srgbClr val="C00000"/>
                </a:solidFill>
                <a:latin typeface="Times New Roman" panose="02020603050405020304" pitchFamily="18" charset="0"/>
                <a:cs typeface="Times New Roman" panose="02020603050405020304" pitchFamily="18" charset="0"/>
              </a:rPr>
              <a:t> QUANG HỢP Ở THỰC VẬT</a:t>
            </a:r>
            <a:endParaRPr lang="en-US" altLang="en-US" sz="2400" dirty="0">
              <a:latin typeface="Times New Roman" panose="02020603050405020304" pitchFamily="18" charset="0"/>
              <a:cs typeface="Arial" panose="020B0604020202020204" pitchFamily="34" charset="0"/>
            </a:endParaRPr>
          </a:p>
          <a:p>
            <a:pPr marL="0" lvl="0" indent="0" algn="just">
              <a:lnSpc>
                <a:spcPct val="130000"/>
              </a:lnSpc>
              <a:spcBef>
                <a:spcPct val="0"/>
              </a:spcBef>
              <a:spcAft>
                <a:spcPts val="1000"/>
              </a:spcAft>
              <a:buFontTx/>
              <a:buNone/>
            </a:pPr>
            <a:r>
              <a:rPr lang="en-US" altLang="en-US" sz="2000" b="1" dirty="0">
                <a:solidFill>
                  <a:srgbClr val="C00000"/>
                </a:solidFill>
                <a:latin typeface="Times New Roman" panose="02020603050405020304" pitchFamily="18" charset="0"/>
                <a:cs typeface="Times New Roman" panose="02020603050405020304" pitchFamily="18" charset="0"/>
              </a:rPr>
              <a:t>3. Nhiệt độ  (CH3)</a:t>
            </a:r>
            <a:endParaRPr lang="en-US" altLang="en-US" sz="2000" dirty="0">
              <a:latin typeface="Arial" panose="020B0604020202020204" pitchFamily="34" charset="0"/>
              <a:cs typeface="Arial" panose="020B0604020202020204" pitchFamily="34" charset="0"/>
            </a:endParaRPr>
          </a:p>
          <a:p>
            <a:pPr marL="0" lvl="0" indent="0" algn="just">
              <a:lnSpc>
                <a:spcPct val="130000"/>
              </a:lnSpc>
              <a:spcBef>
                <a:spcPct val="0"/>
              </a:spcBef>
              <a:spcAft>
                <a:spcPts val="1000"/>
              </a:spcAft>
              <a:buFontTx/>
              <a:buNone/>
            </a:pPr>
            <a:r>
              <a:rPr lang="en-US" altLang="en-US" dirty="0">
                <a:solidFill>
                  <a:srgbClr val="006600"/>
                </a:solidFill>
                <a:latin typeface="Times New Roman" panose="02020603050405020304" pitchFamily="18" charset="0"/>
                <a:cs typeface="Times New Roman" panose="02020603050405020304" pitchFamily="18" charset="0"/>
              </a:rPr>
              <a:t>Nhiệt độ tối ưu cho quá trình quang hợp phụ thuộc v</a:t>
            </a:r>
            <a:r>
              <a:rPr lang="en-US" altLang="en-US" dirty="0">
                <a:solidFill>
                  <a:srgbClr val="006600"/>
                </a:solidFill>
                <a:latin typeface="Times New Roman" panose="02020603050405020304" pitchFamily="18" charset="0"/>
                <a:ea typeface="Times New Roman" panose="02020603050405020304" pitchFamily="18" charset="0"/>
              </a:rPr>
              <a:t>à</a:t>
            </a:r>
            <a:r>
              <a:rPr lang="en-US" altLang="en-US" dirty="0">
                <a:solidFill>
                  <a:srgbClr val="006600"/>
                </a:solidFill>
                <a:latin typeface="Times New Roman" panose="02020603050405020304" pitchFamily="18" charset="0"/>
                <a:cs typeface="Times New Roman" panose="02020603050405020304" pitchFamily="18" charset="0"/>
              </a:rPr>
              <a:t>o lo</a:t>
            </a:r>
            <a:r>
              <a:rPr lang="en-US" altLang="en-US" dirty="0">
                <a:solidFill>
                  <a:srgbClr val="006600"/>
                </a:solidFill>
                <a:latin typeface="Times New Roman" panose="02020603050405020304" pitchFamily="18" charset="0"/>
                <a:ea typeface="Times New Roman" panose="02020603050405020304" pitchFamily="18" charset="0"/>
              </a:rPr>
              <a:t>à</a:t>
            </a:r>
            <a:r>
              <a:rPr lang="en-US" altLang="en-US" dirty="0">
                <a:solidFill>
                  <a:srgbClr val="006600"/>
                </a:solidFill>
                <a:latin typeface="Times New Roman" panose="02020603050405020304" pitchFamily="18" charset="0"/>
                <a:cs typeface="Times New Roman" panose="02020603050405020304" pitchFamily="18" charset="0"/>
              </a:rPr>
              <a:t>i thực vật v</a:t>
            </a:r>
            <a:r>
              <a:rPr lang="en-US" altLang="en-US" dirty="0">
                <a:solidFill>
                  <a:srgbClr val="006600"/>
                </a:solidFill>
                <a:latin typeface="Times New Roman" panose="02020603050405020304" pitchFamily="18" charset="0"/>
                <a:ea typeface="Times New Roman" panose="02020603050405020304" pitchFamily="18" charset="0"/>
              </a:rPr>
              <a:t>à</a:t>
            </a:r>
            <a:r>
              <a:rPr lang="en-US" altLang="en-US" dirty="0">
                <a:solidFill>
                  <a:srgbClr val="006600"/>
                </a:solidFill>
                <a:latin typeface="Times New Roman" panose="02020603050405020304" pitchFamily="18" charset="0"/>
                <a:cs typeface="Times New Roman" panose="02020603050405020304" pitchFamily="18" charset="0"/>
              </a:rPr>
              <a:t> môi trường sống của chúng. Thông thường, khi các nhân tố môi trường khác ở điều kiện thuận lợi, cường độ quang hợp tăng khi tăng nhiệt độ. Khi vượt qua ngưỡng nhiệt tối ưu, cường độ quang hợp bắt đầu giảm. </a:t>
            </a:r>
            <a:endParaRPr lang="en-US" altLang="en-US" dirty="0">
              <a:solidFill>
                <a:srgbClr val="006600"/>
              </a:solidFill>
              <a:latin typeface="Times New Roman" panose="02020603050405020304" pitchFamily="18" charset="0"/>
              <a:cs typeface="Arial" panose="020B0604020202020204" pitchFamily="34" charset="0"/>
            </a:endParaRPr>
          </a:p>
          <a:p>
            <a:pPr marL="0" lvl="0" indent="0">
              <a:lnSpc>
                <a:spcPct val="130000"/>
              </a:lnSpc>
              <a:spcBef>
                <a:spcPct val="0"/>
              </a:spcBef>
              <a:spcAft>
                <a:spcPts val="1000"/>
              </a:spcAft>
              <a:buFontTx/>
              <a:buNone/>
            </a:pPr>
            <a:r>
              <a:rPr lang="en-US" altLang="en-US" dirty="0">
                <a:solidFill>
                  <a:srgbClr val="006600"/>
                </a:solidFill>
                <a:latin typeface="Times New Roman" panose="02020603050405020304" pitchFamily="18" charset="0"/>
                <a:cs typeface="Times New Roman" panose="02020603050405020304" pitchFamily="18" charset="0"/>
              </a:rPr>
              <a:t>	Ngưỡng nhiệt tối ưu của thực vật C3 dao động trong (khoảng 25 – 30</a:t>
            </a:r>
            <a:r>
              <a:rPr lang="en-US" altLang="en-US" baseline="30000" dirty="0">
                <a:solidFill>
                  <a:srgbClr val="006600"/>
                </a:solidFill>
                <a:latin typeface="Times New Roman" panose="02020603050405020304" pitchFamily="18" charset="0"/>
                <a:cs typeface="Times New Roman" panose="02020603050405020304" pitchFamily="18" charset="0"/>
              </a:rPr>
              <a:t>o</a:t>
            </a:r>
            <a:r>
              <a:rPr lang="en-US" altLang="en-US" dirty="0">
                <a:solidFill>
                  <a:srgbClr val="006600"/>
                </a:solidFill>
                <a:latin typeface="Times New Roman" panose="02020603050405020304" pitchFamily="18" charset="0"/>
                <a:cs typeface="Times New Roman" panose="02020603050405020304" pitchFamily="18" charset="0"/>
              </a:rPr>
              <a:t>C)</a:t>
            </a:r>
            <a:endParaRPr lang="en-US" altLang="en-US" dirty="0">
              <a:solidFill>
                <a:srgbClr val="006600"/>
              </a:solidFill>
              <a:latin typeface="Times New Roman" panose="02020603050405020304" pitchFamily="18" charset="0"/>
              <a:cs typeface="Arial" panose="020B0604020202020204" pitchFamily="34" charset="0"/>
            </a:endParaRPr>
          </a:p>
          <a:p>
            <a:pPr marL="0" lvl="0" indent="0" algn="just">
              <a:lnSpc>
                <a:spcPct val="130000"/>
              </a:lnSpc>
              <a:spcBef>
                <a:spcPct val="0"/>
              </a:spcBef>
              <a:spcAft>
                <a:spcPts val="1000"/>
              </a:spcAft>
              <a:buFontTx/>
              <a:buNone/>
            </a:pPr>
            <a:r>
              <a:rPr lang="en-US" altLang="en-US" dirty="0">
                <a:solidFill>
                  <a:srgbClr val="006600"/>
                </a:solidFill>
                <a:latin typeface="Times New Roman" panose="02020603050405020304" pitchFamily="18" charset="0"/>
                <a:cs typeface="Times New Roman" panose="02020603050405020304" pitchFamily="18" charset="0"/>
              </a:rPr>
              <a:t>	Ngưỡng nhiệt tối ưu của thực vật C4 , thực vật CAM ường độ quang hợp đạt cực đại ở nhiệt độ cao hơn 40</a:t>
            </a:r>
            <a:r>
              <a:rPr lang="en-US" altLang="en-US" baseline="30000" dirty="0">
                <a:solidFill>
                  <a:srgbClr val="006600"/>
                </a:solidFill>
                <a:latin typeface="Times New Roman" panose="02020603050405020304" pitchFamily="18" charset="0"/>
                <a:cs typeface="Times New Roman" panose="02020603050405020304" pitchFamily="18" charset="0"/>
              </a:rPr>
              <a:t>o</a:t>
            </a:r>
            <a:r>
              <a:rPr lang="en-US" altLang="en-US" dirty="0">
                <a:solidFill>
                  <a:srgbClr val="006600"/>
                </a:solidFill>
                <a:latin typeface="Times New Roman" panose="02020603050405020304" pitchFamily="18" charset="0"/>
                <a:cs typeface="Times New Roman" panose="02020603050405020304" pitchFamily="18" charset="0"/>
              </a:rPr>
              <a:t>C</a:t>
            </a:r>
            <a:endParaRPr lang="en-US" altLang="en-US" dirty="0">
              <a:solidFill>
                <a:srgbClr val="006600"/>
              </a:solidFill>
              <a:latin typeface="Times New Roman" panose="02020603050405020304" pitchFamily="18" charset="0"/>
              <a:ea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4" name="Group 14"/>
          <p:cNvGrpSpPr/>
          <p:nvPr/>
        </p:nvGrpSpPr>
        <p:grpSpPr>
          <a:xfrm>
            <a:off x="0" y="-26987"/>
            <a:ext cx="12192000" cy="6888162"/>
            <a:chOff x="-9684" y="-27337"/>
            <a:chExt cx="9155305" cy="6888385"/>
          </a:xfrm>
        </p:grpSpPr>
        <p:sp>
          <p:nvSpPr>
            <p:cNvPr id="90117"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90119"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90120"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90115" name="Text Box 8"/>
          <p:cNvSpPr txBox="1"/>
          <p:nvPr/>
        </p:nvSpPr>
        <p:spPr>
          <a:xfrm>
            <a:off x="1752600" y="-65087"/>
            <a:ext cx="8777288" cy="460375"/>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TRẢ LỜI CÂU HỎI Ở NỘI DUNG III/KIẾN THỨC GHI NHỚ</a:t>
            </a:r>
            <a:endParaRPr lang="en-US" altLang="en-US" sz="2400" b="1" i="1" dirty="0">
              <a:solidFill>
                <a:srgbClr val="0070C0"/>
              </a:solidFill>
              <a:latin typeface="Arial" panose="020B0604020202020204" pitchFamily="34" charset="0"/>
            </a:endParaRPr>
          </a:p>
        </p:txBody>
      </p:sp>
      <p:sp>
        <p:nvSpPr>
          <p:cNvPr id="4" name="TextBox 3"/>
          <p:cNvSpPr txBox="1"/>
          <p:nvPr/>
        </p:nvSpPr>
        <p:spPr>
          <a:xfrm>
            <a:off x="185738" y="434975"/>
            <a:ext cx="11777662" cy="62833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vi-VN" altLang="en-US" sz="2400" b="1" dirty="0">
                <a:solidFill>
                  <a:srgbClr val="C00000"/>
                </a:solidFill>
                <a:latin typeface="Times New Roman" panose="02020603050405020304" pitchFamily="18" charset="0"/>
                <a:cs typeface="Times New Roman" panose="02020603050405020304" pitchFamily="18" charset="0"/>
              </a:rPr>
              <a:t>I</a:t>
            </a:r>
            <a:r>
              <a:rPr lang="en-US" altLang="en-US" sz="2400" b="1" dirty="0">
                <a:solidFill>
                  <a:srgbClr val="C00000"/>
                </a:solidFill>
                <a:latin typeface="Times New Roman" panose="02020603050405020304" pitchFamily="18" charset="0"/>
                <a:cs typeface="Times New Roman" panose="02020603050405020304" pitchFamily="18" charset="0"/>
              </a:rPr>
              <a:t>II</a:t>
            </a:r>
            <a:r>
              <a:rPr lang="vi-VN"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a:solidFill>
                  <a:srgbClr val="C00000"/>
                </a:solidFill>
                <a:latin typeface="Times New Roman" panose="02020603050405020304" pitchFamily="18" charset="0"/>
                <a:cs typeface="Times New Roman" panose="02020603050405020304" pitchFamily="18" charset="0"/>
              </a:rPr>
              <a:t>VAI TRÒ</a:t>
            </a:r>
            <a:r>
              <a:rPr lang="vi-VN" altLang="en-US" sz="2400" b="1" dirty="0">
                <a:solidFill>
                  <a:srgbClr val="C00000"/>
                </a:solidFill>
                <a:latin typeface="Times New Roman" panose="02020603050405020304" pitchFamily="18" charset="0"/>
                <a:cs typeface="Times New Roman" panose="02020603050405020304" pitchFamily="18" charset="0"/>
              </a:rPr>
              <a:t> QUANG HỢP Ở THỰC VẬT</a:t>
            </a:r>
            <a:endParaRPr lang="en-US" altLang="en-US" sz="2400" dirty="0">
              <a:latin typeface="Times New Roman" panose="02020603050405020304" pitchFamily="18" charset="0"/>
              <a:cs typeface="Arial" panose="020B0604020202020204" pitchFamily="34" charset="0"/>
            </a:endParaRPr>
          </a:p>
          <a:p>
            <a:pPr marL="0" lvl="0" indent="0" algn="just">
              <a:lnSpc>
                <a:spcPct val="130000"/>
              </a:lnSpc>
              <a:spcBef>
                <a:spcPct val="0"/>
              </a:spcBef>
              <a:spcAft>
                <a:spcPts val="1000"/>
              </a:spcAft>
              <a:buFontTx/>
              <a:buNone/>
            </a:pPr>
            <a:r>
              <a:rPr lang="en-US" altLang="en-US" sz="2400" b="1" dirty="0">
                <a:solidFill>
                  <a:srgbClr val="C00000"/>
                </a:solidFill>
                <a:latin typeface="Times New Roman" panose="02020603050405020304" pitchFamily="18" charset="0"/>
                <a:cs typeface="Times New Roman" panose="02020603050405020304" pitchFamily="18" charset="0"/>
              </a:rPr>
              <a:t>4. Biện pháp kĩ thuật v</a:t>
            </a:r>
            <a:r>
              <a:rPr lang="en-US" altLang="en-US" sz="2400" b="1" dirty="0">
                <a:solidFill>
                  <a:srgbClr val="C00000"/>
                </a:solidFill>
                <a:latin typeface="Times New Roman" panose="02020603050405020304" pitchFamily="18" charset="0"/>
                <a:ea typeface="Times New Roman" panose="02020603050405020304" pitchFamily="18" charset="0"/>
              </a:rPr>
              <a:t>à</a:t>
            </a:r>
            <a:r>
              <a:rPr lang="en-US" altLang="en-US" sz="2400" b="1" dirty="0">
                <a:solidFill>
                  <a:srgbClr val="C00000"/>
                </a:solidFill>
                <a:latin typeface="Times New Roman" panose="02020603050405020304" pitchFamily="18" charset="0"/>
                <a:cs typeface="Times New Roman" panose="02020603050405020304" pitchFamily="18" charset="0"/>
              </a:rPr>
              <a:t> công nghệ nâng cao năng suất cây trồng  (CH4)</a:t>
            </a:r>
            <a:endParaRPr lang="en-US" altLang="en-US" sz="2400" dirty="0">
              <a:latin typeface="Times New Roman" panose="02020603050405020304" pitchFamily="18" charset="0"/>
              <a:cs typeface="Arial" panose="020B0604020202020204" pitchFamily="34" charset="0"/>
            </a:endParaRPr>
          </a:p>
          <a:p>
            <a:pPr marL="0" lvl="0" indent="0" algn="just">
              <a:lnSpc>
                <a:spcPct val="130000"/>
              </a:lnSpc>
              <a:spcBef>
                <a:spcPct val="0"/>
              </a:spcBef>
              <a:buFontTx/>
              <a:buNone/>
            </a:pPr>
            <a:r>
              <a:rPr lang="en-US" altLang="en-US" sz="2400" b="1" dirty="0">
                <a:latin typeface="Times New Roman" panose="02020603050405020304" pitchFamily="18" charset="0"/>
                <a:cs typeface="Arial" panose="020B0604020202020204" pitchFamily="34" charset="0"/>
              </a:rPr>
              <a:t>	</a:t>
            </a:r>
            <a:r>
              <a:rPr lang="en-US" altLang="en-US" b="1" dirty="0">
                <a:solidFill>
                  <a:srgbClr val="006600"/>
                </a:solidFill>
                <a:latin typeface="Times New Roman" panose="02020603050405020304" pitchFamily="18" charset="0"/>
                <a:cs typeface="Arial" panose="020B0604020202020204" pitchFamily="34" charset="0"/>
              </a:rPr>
              <a:t>Cải tạo tiềm năng của cây trồng:</a:t>
            </a:r>
            <a:r>
              <a:rPr lang="en-US" altLang="en-US" dirty="0">
                <a:solidFill>
                  <a:srgbClr val="006600"/>
                </a:solidFill>
                <a:latin typeface="Times New Roman" panose="02020603050405020304" pitchFamily="18" charset="0"/>
                <a:cs typeface="Times New Roman" panose="02020603050405020304" pitchFamily="18" charset="0"/>
              </a:rPr>
              <a:t> Tăng hiệu suất quang hợp bằng cách chọn tạo giống có cường độ quang hợp cao, chọn tạo giống cây kết hợp với biện pháp canh tác để sản phẩm quang hợp phân bố chủ yếu v</a:t>
            </a:r>
            <a:r>
              <a:rPr lang="en-US" altLang="en-US" dirty="0">
                <a:solidFill>
                  <a:srgbClr val="006600"/>
                </a:solidFill>
                <a:latin typeface="Times New Roman" panose="02020603050405020304" pitchFamily="18" charset="0"/>
                <a:ea typeface="Times New Roman" panose="02020603050405020304" pitchFamily="18" charset="0"/>
              </a:rPr>
              <a:t>à</a:t>
            </a:r>
            <a:r>
              <a:rPr lang="en-US" altLang="en-US" dirty="0">
                <a:solidFill>
                  <a:srgbClr val="006600"/>
                </a:solidFill>
                <a:latin typeface="Times New Roman" panose="02020603050405020304" pitchFamily="18" charset="0"/>
                <a:cs typeface="Times New Roman" panose="02020603050405020304" pitchFamily="18" charset="0"/>
              </a:rPr>
              <a:t>o các bộ phận giá trị kinh tế (hạt, củ, hoặc thân, ...)</a:t>
            </a:r>
            <a:endParaRPr lang="en-US" altLang="en-US" dirty="0">
              <a:solidFill>
                <a:srgbClr val="006600"/>
              </a:solidFill>
              <a:latin typeface="Times New Roman" panose="02020603050405020304" pitchFamily="18" charset="0"/>
              <a:cs typeface="Arial" panose="020B0604020202020204" pitchFamily="34" charset="0"/>
            </a:endParaRPr>
          </a:p>
          <a:p>
            <a:pPr marL="0" lvl="0" indent="0" algn="just">
              <a:lnSpc>
                <a:spcPct val="130000"/>
              </a:lnSpc>
              <a:spcBef>
                <a:spcPct val="0"/>
              </a:spcBef>
              <a:buFontTx/>
              <a:buNone/>
            </a:pPr>
            <a:r>
              <a:rPr lang="en-US" altLang="en-US" b="1" dirty="0">
                <a:solidFill>
                  <a:srgbClr val="006600"/>
                </a:solidFill>
                <a:latin typeface="Times New Roman" panose="02020603050405020304" pitchFamily="18" charset="0"/>
                <a:cs typeface="Arial" panose="020B0604020202020204" pitchFamily="34" charset="0"/>
              </a:rPr>
              <a:t>	Tăng diện tích lá:</a:t>
            </a:r>
            <a:r>
              <a:rPr lang="en-US" altLang="en-US" dirty="0">
                <a:solidFill>
                  <a:srgbClr val="006600"/>
                </a:solidFill>
                <a:latin typeface="Times New Roman" panose="02020603050405020304" pitchFamily="18" charset="0"/>
                <a:cs typeface="Times New Roman" panose="02020603050405020304" pitchFamily="18" charset="0"/>
              </a:rPr>
              <a:t> Thực hiện biện pháp như tưới nước v</a:t>
            </a:r>
            <a:r>
              <a:rPr lang="en-US" altLang="en-US" dirty="0">
                <a:solidFill>
                  <a:srgbClr val="006600"/>
                </a:solidFill>
                <a:latin typeface="Times New Roman" panose="02020603050405020304" pitchFamily="18" charset="0"/>
                <a:ea typeface="Times New Roman" panose="02020603050405020304" pitchFamily="18" charset="0"/>
              </a:rPr>
              <a:t>à</a:t>
            </a:r>
            <a:r>
              <a:rPr lang="en-US" altLang="en-US" dirty="0">
                <a:solidFill>
                  <a:srgbClr val="006600"/>
                </a:solidFill>
                <a:latin typeface="Times New Roman" panose="02020603050405020304" pitchFamily="18" charset="0"/>
                <a:cs typeface="Times New Roman" panose="02020603050405020304" pitchFamily="18" charset="0"/>
              </a:rPr>
              <a:t> bón phân hợp lí để lá sinh trưởng tốt, kết hợp với việc chăm sóc v</a:t>
            </a:r>
            <a:r>
              <a:rPr lang="en-US" altLang="en-US" dirty="0">
                <a:solidFill>
                  <a:srgbClr val="006600"/>
                </a:solidFill>
                <a:latin typeface="Times New Roman" panose="02020603050405020304" pitchFamily="18" charset="0"/>
                <a:ea typeface="Times New Roman" panose="02020603050405020304" pitchFamily="18" charset="0"/>
              </a:rPr>
              <a:t>à</a:t>
            </a:r>
            <a:r>
              <a:rPr lang="en-US" altLang="en-US" dirty="0">
                <a:solidFill>
                  <a:srgbClr val="006600"/>
                </a:solidFill>
                <a:latin typeface="Times New Roman" panose="02020603050405020304" pitchFamily="18" charset="0"/>
                <a:cs typeface="Times New Roman" panose="02020603050405020304" pitchFamily="18" charset="0"/>
              </a:rPr>
              <a:t> loại bỏ sự cạnh tranh dinh dưỡng của những lo</a:t>
            </a:r>
            <a:r>
              <a:rPr lang="en-US" altLang="en-US" dirty="0">
                <a:solidFill>
                  <a:srgbClr val="006600"/>
                </a:solidFill>
                <a:latin typeface="Times New Roman" panose="02020603050405020304" pitchFamily="18" charset="0"/>
                <a:ea typeface="Times New Roman" panose="02020603050405020304" pitchFamily="18" charset="0"/>
              </a:rPr>
              <a:t>à</a:t>
            </a:r>
            <a:r>
              <a:rPr lang="en-US" altLang="en-US" dirty="0">
                <a:solidFill>
                  <a:srgbClr val="006600"/>
                </a:solidFill>
                <a:latin typeface="Times New Roman" panose="02020603050405020304" pitchFamily="18" charset="0"/>
                <a:cs typeface="Times New Roman" panose="02020603050405020304" pitchFamily="18" charset="0"/>
              </a:rPr>
              <a:t>i cỏ dại, các lo</a:t>
            </a:r>
            <a:r>
              <a:rPr lang="en-US" altLang="en-US" dirty="0">
                <a:solidFill>
                  <a:srgbClr val="006600"/>
                </a:solidFill>
                <a:latin typeface="Times New Roman" panose="02020603050405020304" pitchFamily="18" charset="0"/>
                <a:ea typeface="Times New Roman" panose="02020603050405020304" pitchFamily="18" charset="0"/>
              </a:rPr>
              <a:t>à</a:t>
            </a:r>
            <a:r>
              <a:rPr lang="en-US" altLang="en-US" dirty="0">
                <a:solidFill>
                  <a:srgbClr val="006600"/>
                </a:solidFill>
                <a:latin typeface="Times New Roman" panose="02020603050405020304" pitchFamily="18" charset="0"/>
                <a:cs typeface="Times New Roman" panose="02020603050405020304" pitchFamily="18" charset="0"/>
              </a:rPr>
              <a:t>i sinh vật ăn lá hoặc gây bệnh cho lá.</a:t>
            </a:r>
            <a:endParaRPr lang="en-US" altLang="en-US" dirty="0">
              <a:solidFill>
                <a:srgbClr val="006600"/>
              </a:solidFill>
              <a:latin typeface="Times New Roman" panose="02020603050405020304" pitchFamily="18" charset="0"/>
              <a:cs typeface="Arial" panose="020B0604020202020204" pitchFamily="34" charset="0"/>
            </a:endParaRPr>
          </a:p>
          <a:p>
            <a:pPr marL="0" lvl="0" indent="0">
              <a:lnSpc>
                <a:spcPct val="100000"/>
              </a:lnSpc>
              <a:spcBef>
                <a:spcPct val="0"/>
              </a:spcBef>
              <a:buFontTx/>
              <a:buNone/>
            </a:pPr>
            <a:r>
              <a:rPr lang="en-US" altLang="en-US" b="1" dirty="0">
                <a:solidFill>
                  <a:srgbClr val="006600"/>
                </a:solidFill>
                <a:latin typeface="Times New Roman" panose="02020603050405020304" pitchFamily="18" charset="0"/>
                <a:cs typeface="Arial" panose="020B0604020202020204" pitchFamily="34" charset="0"/>
              </a:rPr>
              <a:t>	Sử dụng hiệu quả nguồn sáng:</a:t>
            </a:r>
            <a:r>
              <a:rPr lang="en-US" altLang="en-US" dirty="0">
                <a:solidFill>
                  <a:srgbClr val="006600"/>
                </a:solidFill>
                <a:latin typeface="Times New Roman" panose="02020603050405020304" pitchFamily="18" charset="0"/>
                <a:cs typeface="Times New Roman" panose="02020603050405020304" pitchFamily="18" charset="0"/>
              </a:rPr>
              <a:t> Chọn giống cây có thời gian sinh trưởng phù hợp với thời gian chiếu sáng v</a:t>
            </a:r>
            <a:r>
              <a:rPr lang="en-US" altLang="en-US" dirty="0">
                <a:solidFill>
                  <a:srgbClr val="006600"/>
                </a:solidFill>
                <a:latin typeface="Times New Roman" panose="02020603050405020304" pitchFamily="18" charset="0"/>
                <a:ea typeface="Times New Roman" panose="02020603050405020304" pitchFamily="18" charset="0"/>
              </a:rPr>
              <a:t>à</a:t>
            </a:r>
            <a:r>
              <a:rPr lang="en-US" altLang="en-US" dirty="0">
                <a:solidFill>
                  <a:srgbClr val="006600"/>
                </a:solidFill>
                <a:latin typeface="Times New Roman" panose="02020603050405020304" pitchFamily="18" charset="0"/>
                <a:cs typeface="Times New Roman" panose="02020603050405020304" pitchFamily="18" charset="0"/>
              </a:rPr>
              <a:t> nhiệt độ ở các mùa khác nhau. Tăng diện tích tiếp xúc của lá cây với ánh sáng bằng cách bố trí h</a:t>
            </a:r>
            <a:r>
              <a:rPr lang="en-US" altLang="en-US" dirty="0">
                <a:solidFill>
                  <a:srgbClr val="006600"/>
                </a:solidFill>
                <a:latin typeface="Times New Roman" panose="02020603050405020304" pitchFamily="18" charset="0"/>
                <a:ea typeface="Times New Roman" panose="02020603050405020304" pitchFamily="18" charset="0"/>
              </a:rPr>
              <a:t>à</a:t>
            </a:r>
            <a:r>
              <a:rPr lang="en-US" altLang="en-US" dirty="0">
                <a:solidFill>
                  <a:srgbClr val="006600"/>
                </a:solidFill>
                <a:latin typeface="Times New Roman" panose="02020603050405020304" pitchFamily="18" charset="0"/>
                <a:cs typeface="Times New Roman" panose="02020603050405020304" pitchFamily="18" charset="0"/>
              </a:rPr>
              <a:t>ng, luống phù hợp.</a:t>
            </a:r>
            <a:endParaRPr lang="en-US" altLang="en-US" dirty="0">
              <a:solidFill>
                <a:srgbClr val="006600"/>
              </a:solidFill>
              <a:latin typeface="Times New Roman" panose="02020603050405020304" pitchFamily="18" charset="0"/>
              <a:ea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006013" y="66992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39</a:t>
            </a:fld>
            <a:endParaRPr lang="en-US" altLang="en-US" sz="2800" dirty="0">
              <a:solidFill>
                <a:srgbClr val="FFFFFF"/>
              </a:solidFill>
            </a:endParaRPr>
          </a:p>
        </p:txBody>
      </p:sp>
      <p:sp>
        <p:nvSpPr>
          <p:cNvPr id="3" name="TextBox 2"/>
          <p:cNvSpPr txBox="1"/>
          <p:nvPr/>
        </p:nvSpPr>
        <p:spPr>
          <a:xfrm>
            <a:off x="1654175" y="427038"/>
            <a:ext cx="8648700" cy="1631950"/>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1:</a:t>
            </a:r>
          </a:p>
          <a:p>
            <a:pPr marL="0" lvl="0" indent="0" algn="just" defTabSz="914400">
              <a:spcBef>
                <a:spcPct val="0"/>
              </a:spcBef>
              <a:spcAft>
                <a:spcPts val="600"/>
              </a:spcAft>
              <a:buClrTx/>
              <a:buSzTx/>
              <a:buNone/>
            </a:pPr>
            <a:r>
              <a:rPr lang="en-US" altLang="en-US" sz="2400" b="1" dirty="0">
                <a:latin typeface="Times New Roman" panose="02020603050405020304" pitchFamily="18" charset="0"/>
                <a:cs typeface="Times New Roman" panose="02020603050405020304" pitchFamily="18" charset="0"/>
              </a:rPr>
              <a:t>Yếu tố ngoại cảnh (nhiệt độ) ảnh hưởng đến cường độ quang hợp, có bao nhiêu phát biểu đúng về tác động của nhiệt độ đến quang hợp?</a:t>
            </a:r>
            <a:endParaRPr lang="en-US" altLang="en-US" sz="2400" b="1" dirty="0">
              <a:latin typeface="Times New Roman" panose="02020603050405020304" pitchFamily="18" charset="0"/>
              <a:ea typeface="Times New Roman" panose="02020603050405020304" pitchFamily="18" charset="0"/>
            </a:endParaRPr>
          </a:p>
        </p:txBody>
      </p:sp>
      <p:sp>
        <p:nvSpPr>
          <p:cNvPr id="5" name="TextBox 4"/>
          <p:cNvSpPr txBox="1">
            <a:spLocks noChangeArrowheads="1"/>
          </p:cNvSpPr>
          <p:nvPr/>
        </p:nvSpPr>
        <p:spPr bwMode="auto">
          <a:xfrm>
            <a:off x="2286000" y="2362200"/>
            <a:ext cx="8116888" cy="3724275"/>
          </a:xfrm>
          <a:prstGeom prst="rect">
            <a:avLst/>
          </a:prstGeom>
          <a:noFill/>
          <a:ln>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63855" lvl="0" indent="-363855" algn="just" defTabSz="914400">
              <a:spcBef>
                <a:spcPct val="0"/>
              </a:spcBef>
              <a:spcAft>
                <a:spcPts val="600"/>
              </a:spcAft>
              <a:buClrTx/>
              <a:buSzTx/>
              <a:buNone/>
            </a:pPr>
            <a:r>
              <a:rPr sz="2400" b="1" dirty="0">
                <a:solidFill>
                  <a:srgbClr val="FFFF00"/>
                </a:solidFill>
                <a:latin typeface="Times New Roman" panose="02020603050405020304" pitchFamily="18" charset="0"/>
                <a:cs typeface="Times New Roman" panose="02020603050405020304" pitchFamily="18" charset="0"/>
              </a:rPr>
              <a:t>I. Nhiệt độ tăng thì cường độ quang hợp tăng v</a:t>
            </a:r>
            <a:r>
              <a:rPr sz="2400" b="1" dirty="0">
                <a:solidFill>
                  <a:srgbClr val="FFFF00"/>
                </a:solidFill>
                <a:latin typeface="Times New Roman" panose="02020603050405020304" pitchFamily="18" charset="0"/>
                <a:ea typeface="Times New Roman" panose="02020603050405020304" pitchFamily="18" charset="0"/>
              </a:rPr>
              <a:t>à</a:t>
            </a:r>
            <a:r>
              <a:rPr sz="2400" b="1" dirty="0">
                <a:solidFill>
                  <a:srgbClr val="FFFF00"/>
                </a:solidFill>
                <a:latin typeface="Times New Roman" panose="02020603050405020304" pitchFamily="18" charset="0"/>
                <a:cs typeface="Times New Roman" panose="02020603050405020304" pitchFamily="18" charset="0"/>
              </a:rPr>
              <a:t> không có giới hạn.</a:t>
            </a:r>
          </a:p>
          <a:p>
            <a:pPr marL="363855" lvl="0" indent="-363855" algn="just" defTabSz="914400">
              <a:spcBef>
                <a:spcPct val="0"/>
              </a:spcBef>
              <a:spcAft>
                <a:spcPts val="600"/>
              </a:spcAft>
              <a:buClrTx/>
              <a:buSzTx/>
              <a:buNone/>
            </a:pPr>
            <a:r>
              <a:rPr sz="2400" b="1" dirty="0">
                <a:solidFill>
                  <a:srgbClr val="FFFF00"/>
                </a:solidFill>
                <a:latin typeface="Times New Roman" panose="02020603050405020304" pitchFamily="18" charset="0"/>
                <a:cs typeface="Times New Roman" panose="02020603050405020304" pitchFamily="18" charset="0"/>
              </a:rPr>
              <a:t>II. Tất cả các loại thực vật điều có khả năng thích nghi nhiệt độ giống nhau.</a:t>
            </a:r>
          </a:p>
          <a:p>
            <a:pPr marL="363855" lvl="0" indent="-363855" algn="just" defTabSz="914400">
              <a:spcBef>
                <a:spcPct val="0"/>
              </a:spcBef>
              <a:spcAft>
                <a:spcPts val="600"/>
              </a:spcAft>
              <a:buClrTx/>
              <a:buSzTx/>
              <a:buNone/>
            </a:pPr>
            <a:r>
              <a:rPr sz="2400" b="1" dirty="0">
                <a:solidFill>
                  <a:srgbClr val="FFFF00"/>
                </a:solidFill>
                <a:latin typeface="Times New Roman" panose="02020603050405020304" pitchFamily="18" charset="0"/>
                <a:cs typeface="Times New Roman" panose="02020603050405020304" pitchFamily="18" charset="0"/>
              </a:rPr>
              <a:t>III. Cường độ quang hợp tăng v</a:t>
            </a:r>
            <a:r>
              <a:rPr sz="2400" b="1" dirty="0">
                <a:solidFill>
                  <a:srgbClr val="FFFF00"/>
                </a:solidFill>
                <a:latin typeface="Times New Roman" panose="02020603050405020304" pitchFamily="18" charset="0"/>
                <a:ea typeface="Times New Roman" panose="02020603050405020304" pitchFamily="18" charset="0"/>
              </a:rPr>
              <a:t>à</a:t>
            </a:r>
            <a:r>
              <a:rPr sz="2400" b="1" dirty="0">
                <a:solidFill>
                  <a:srgbClr val="FFFF00"/>
                </a:solidFill>
                <a:latin typeface="Times New Roman" panose="02020603050405020304" pitchFamily="18" charset="0"/>
                <a:cs typeface="Times New Roman" panose="02020603050405020304" pitchFamily="18" charset="0"/>
              </a:rPr>
              <a:t> thường đạt cực đại khi nhiệt độ tăng v</a:t>
            </a:r>
            <a:r>
              <a:rPr sz="2400" b="1" dirty="0">
                <a:solidFill>
                  <a:srgbClr val="FFFF00"/>
                </a:solidFill>
                <a:latin typeface="Times New Roman" panose="02020603050405020304" pitchFamily="18" charset="0"/>
                <a:ea typeface="Times New Roman" panose="02020603050405020304" pitchFamily="18" charset="0"/>
              </a:rPr>
              <a:t>à</a:t>
            </a:r>
            <a:r>
              <a:rPr sz="2400" b="1" dirty="0">
                <a:solidFill>
                  <a:srgbClr val="FFFF00"/>
                </a:solidFill>
                <a:latin typeface="Times New Roman" panose="02020603050405020304" pitchFamily="18" charset="0"/>
                <a:cs typeface="Times New Roman" panose="02020603050405020304" pitchFamily="18" charset="0"/>
              </a:rPr>
              <a:t> đạt nhiệt độ tối ưu, sau đó giảm dần.</a:t>
            </a:r>
          </a:p>
          <a:p>
            <a:pPr marL="363855" lvl="0" indent="-363855" algn="just" defTabSz="914400">
              <a:spcBef>
                <a:spcPct val="0"/>
              </a:spcBef>
              <a:spcAft>
                <a:spcPts val="600"/>
              </a:spcAft>
              <a:buClrTx/>
              <a:buSzTx/>
              <a:buNone/>
            </a:pPr>
            <a:r>
              <a:rPr sz="2400" b="1" dirty="0">
                <a:solidFill>
                  <a:srgbClr val="FFFF00"/>
                </a:solidFill>
                <a:latin typeface="Times New Roman" panose="02020603050405020304" pitchFamily="18" charset="0"/>
                <a:cs typeface="Times New Roman" panose="02020603050405020304" pitchFamily="18" charset="0"/>
              </a:rPr>
              <a:t>IV. Cường độ quang hợp các nhóm thực vật giống nhau khi thay đổi nhiệt độ.</a:t>
            </a:r>
          </a:p>
          <a:p>
            <a:pPr marL="363855" lvl="0" indent="-363855" algn="just" defTabSz="914400">
              <a:spcBef>
                <a:spcPct val="0"/>
              </a:spcBef>
              <a:spcAft>
                <a:spcPts val="600"/>
              </a:spcAft>
              <a:buClrTx/>
              <a:buSzTx/>
              <a:buNone/>
            </a:pPr>
            <a:r>
              <a:rPr sz="2400" b="1" dirty="0">
                <a:solidFill>
                  <a:srgbClr val="FFFF00"/>
                </a:solidFill>
                <a:latin typeface="Times New Roman" panose="02020603050405020304" pitchFamily="18" charset="0"/>
                <a:cs typeface="Times New Roman" panose="02020603050405020304" pitchFamily="18" charset="0"/>
              </a:rPr>
              <a:t>A. 1. 	B. 2. 	C. 3. 	D. 4.</a:t>
            </a:r>
            <a:endParaRPr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2044700" y="4071938"/>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Shape 6"/>
          <p:cNvSpPr/>
          <p:nvPr/>
        </p:nvSpPr>
        <p:spPr>
          <a:xfrm>
            <a:off x="2270125" y="5749925"/>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8"/>
          <p:cNvSpPr txBox="1">
            <a:spLocks noChangeArrowheads="1"/>
          </p:cNvSpPr>
          <p:nvPr/>
        </p:nvSpPr>
        <p:spPr bwMode="auto">
          <a:xfrm>
            <a:off x="533400" y="1213330"/>
            <a:ext cx="10754056" cy="2369880"/>
          </a:xfrm>
          <a:prstGeom prst="rect">
            <a:avLst/>
          </a:prstGeom>
          <a:solidFill>
            <a:schemeClr val="accent6">
              <a:lumMod val="20000"/>
              <a:lumOff val="80000"/>
            </a:schemeClr>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defRPr/>
            </a:pPr>
            <a:r>
              <a:rPr kumimoji="0" lang="en-US" altLang="en-US" sz="3600" b="1" i="0" u="none" strike="noStrike" kern="1200" cap="none" spc="0" normalizeH="0" baseline="0" noProof="0">
                <a:ln>
                  <a:noFill/>
                </a:ln>
                <a:solidFill>
                  <a:srgbClr val="0070C0"/>
                </a:solidFill>
                <a:effectLst/>
                <a:highlight>
                  <a:srgbClr val="FFFF00"/>
                </a:highlight>
                <a:uLnTx/>
                <a:uFillTx/>
                <a:latin typeface="Arial" panose="020B0604020202020204" pitchFamily="34" charset="0"/>
                <a:ea typeface="+mn-ea"/>
                <a:cs typeface="+mn-cs"/>
                <a:sym typeface="Webdings" panose="05030102010509060703" pitchFamily="18" charset="2"/>
              </a:rPr>
              <a:t></a:t>
            </a:r>
            <a:r>
              <a:rPr kumimoji="0" lang="en-US" altLang="en-US" sz="3600" b="1" i="0" u="none" strike="noStrike" kern="1200" cap="none" spc="0" normalizeH="0" baseline="0" noProof="0">
                <a:ln>
                  <a:noFill/>
                </a:ln>
                <a:solidFill>
                  <a:srgbClr val="0070C0"/>
                </a:solidFill>
                <a:effectLst/>
                <a:uLnTx/>
                <a:uFillTx/>
                <a:latin typeface="Arial" panose="020B0604020202020204" pitchFamily="34" charset="0"/>
                <a:ea typeface="+mn-ea"/>
                <a:cs typeface="+mn-cs"/>
                <a:sym typeface="Wingdings" panose="05000000000000000000" pitchFamily="2" charset="2"/>
              </a:rPr>
              <a:t> </a:t>
            </a:r>
            <a:r>
              <a:rPr kumimoji="0" lang="en-US" sz="28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3</a:t>
            </a:r>
            <a:r>
              <a:rPr kumimoji="0" lang="vi-VN" sz="28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 Trong nông nghiệp, để tiết kiệm diện tích đất trồng, thời gian thu hoạch, đồng thời tăng năng suất cây trồng và đem lại hiệu quả kinh tế cao, người ta đã áp dụng mô hình trồng xen canh các loài cây khác nhau (ví dụ: xen canh giữa ngô với các cây bí đỏ, rau dền). Mô hình trồng xen canh được thực hiện dựa trên cơ sở nào?</a:t>
            </a:r>
            <a:endParaRPr kumimoji="0" lang="en-US" sz="24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6148" name="Text Box 8"/>
          <p:cNvSpPr txBox="1"/>
          <p:nvPr/>
        </p:nvSpPr>
        <p:spPr>
          <a:xfrm>
            <a:off x="1889125" y="385763"/>
            <a:ext cx="3411538" cy="646112"/>
          </a:xfrm>
          <a:prstGeom prst="rect">
            <a:avLst/>
          </a:prstGeom>
          <a:solidFill>
            <a:srgbClr val="CCFF66"/>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vi-VN" altLang="en-US" sz="3600" b="1" dirty="0">
                <a:solidFill>
                  <a:srgbClr val="0070C0"/>
                </a:solidFill>
                <a:latin typeface="Times New Roman" panose="02020603050405020304" pitchFamily="18" charset="0"/>
                <a:cs typeface="Arial" panose="020B0604020202020204" pitchFamily="34" charset="0"/>
              </a:rPr>
              <a:t>“</a:t>
            </a:r>
            <a:r>
              <a:rPr lang="en-US" altLang="en-US" sz="3600" b="1" dirty="0">
                <a:solidFill>
                  <a:srgbClr val="0070C0"/>
                </a:solidFill>
                <a:latin typeface="Times New Roman" panose="02020603050405020304" pitchFamily="18" charset="0"/>
                <a:cs typeface="Arial" panose="020B0604020202020204" pitchFamily="34" charset="0"/>
              </a:rPr>
              <a:t>SUY NGẪM</a:t>
            </a:r>
            <a:r>
              <a:rPr lang="vi-VN" altLang="en-US" sz="3600" b="1" dirty="0">
                <a:solidFill>
                  <a:srgbClr val="0070C0"/>
                </a:solidFill>
                <a:latin typeface="Times New Roman" panose="02020603050405020304" pitchFamily="18" charset="0"/>
                <a:cs typeface="Arial" panose="020B0604020202020204" pitchFamily="34" charset="0"/>
              </a:rPr>
              <a:t>”</a:t>
            </a:r>
            <a:endParaRPr lang="en-US" altLang="en-US" sz="4800" b="1" i="1" dirty="0">
              <a:solidFill>
                <a:srgbClr val="0070C0"/>
              </a:solidFill>
              <a:latin typeface="Arial" panose="020B0604020202020204" pitchFamily="34" charset="0"/>
            </a:endParaRPr>
          </a:p>
        </p:txBody>
      </p:sp>
      <p:grpSp>
        <p:nvGrpSpPr>
          <p:cNvPr id="31748" name="Group 14"/>
          <p:cNvGrpSpPr/>
          <p:nvPr/>
        </p:nvGrpSpPr>
        <p:grpSpPr>
          <a:xfrm>
            <a:off x="0" y="-26987"/>
            <a:ext cx="12192000" cy="6888162"/>
            <a:chOff x="-9684" y="-27337"/>
            <a:chExt cx="9155305" cy="6888385"/>
          </a:xfrm>
        </p:grpSpPr>
        <p:sp>
          <p:nvSpPr>
            <p:cNvPr id="31750"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752"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31753"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3" name="TextBox 2"/>
          <p:cNvSpPr txBox="1"/>
          <p:nvPr/>
        </p:nvSpPr>
        <p:spPr>
          <a:xfrm>
            <a:off x="4071938" y="3902075"/>
            <a:ext cx="7215188" cy="1042988"/>
          </a:xfrm>
          <a:prstGeom prst="rect">
            <a:avLst/>
          </a:prstGeom>
          <a:solidFill>
            <a:schemeClr val="accent5">
              <a:lumMod val="40000"/>
              <a:lumOff val="60000"/>
            </a:schemeClr>
          </a:solidFill>
        </p:spPr>
        <p:txBody>
          <a:bodyPr>
            <a:spAutoFit/>
          </a:bodyPr>
          <a:lstStyle/>
          <a:p>
            <a:pPr algn="ctr">
              <a:lnSpc>
                <a:spcPct val="115000"/>
              </a:lnSpc>
              <a:buNone/>
            </a:pPr>
            <a:r>
              <a:rPr sz="2800" b="1" dirty="0">
                <a:solidFill>
                  <a:srgbClr val="FF0000"/>
                </a:solidFill>
                <a:latin typeface="Times New Roman" panose="02020603050405020304" pitchFamily="18" charset="0"/>
                <a:cs typeface="Times New Roman" panose="02020603050405020304" pitchFamily="18" charset="0"/>
              </a:rPr>
              <a:t>C</a:t>
            </a:r>
            <a:r>
              <a:rPr lang="vi-VN" altLang="x-none" sz="2800" b="1" dirty="0">
                <a:solidFill>
                  <a:srgbClr val="FF0000"/>
                </a:solidFill>
                <a:latin typeface="Times New Roman" panose="02020603050405020304" pitchFamily="18" charset="0"/>
                <a:cs typeface="Times New Roman" panose="02020603050405020304" pitchFamily="18" charset="0"/>
              </a:rPr>
              <a:t>huyển giao nhiệm vụ:</a:t>
            </a:r>
            <a:endParaRPr sz="2800" b="1" dirty="0">
              <a:solidFill>
                <a:srgbClr val="FF0000"/>
              </a:solidFill>
              <a:latin typeface="Times New Roman" panose="02020603050405020304" pitchFamily="18" charset="0"/>
              <a:cs typeface="Times New Roman" panose="02020603050405020304" pitchFamily="18" charset="0"/>
            </a:endParaRPr>
          </a:p>
          <a:p>
            <a:pPr algn="just">
              <a:lnSpc>
                <a:spcPct val="115000"/>
              </a:lnSpc>
              <a:buNone/>
            </a:pPr>
            <a:r>
              <a:rPr sz="2800" b="1" dirty="0">
                <a:solidFill>
                  <a:srgbClr val="00B050"/>
                </a:solidFill>
                <a:latin typeface="Times New Roman" panose="02020603050405020304" pitchFamily="18" charset="0"/>
                <a:cs typeface="Times New Roman" panose="02020603050405020304" pitchFamily="18" charset="0"/>
              </a:rPr>
              <a:t>Nhóm 4: Tìm hiểu v</a:t>
            </a:r>
            <a:r>
              <a:rPr sz="2800" b="1" dirty="0">
                <a:solidFill>
                  <a:srgbClr val="00B050"/>
                </a:solidFill>
                <a:latin typeface="Times New Roman" panose="02020603050405020304" pitchFamily="18" charset="0"/>
                <a:ea typeface="Times New Roman" panose="02020603050405020304" pitchFamily="18" charset="0"/>
              </a:rPr>
              <a:t>à</a:t>
            </a:r>
            <a:r>
              <a:rPr sz="2800" b="1" dirty="0">
                <a:solidFill>
                  <a:srgbClr val="00B050"/>
                </a:solidFill>
                <a:latin typeface="Times New Roman" panose="02020603050405020304" pitchFamily="18" charset="0"/>
                <a:cs typeface="Times New Roman" panose="02020603050405020304" pitchFamily="18" charset="0"/>
              </a:rPr>
              <a:t> trả lời câu hỏi 2.</a:t>
            </a:r>
            <a:endParaRPr sz="2800" b="1" dirty="0">
              <a:solidFill>
                <a:srgbClr val="00B050"/>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left)">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40</a:t>
            </a:fld>
            <a:endParaRPr lang="en-US" altLang="en-US" sz="2800" dirty="0">
              <a:solidFill>
                <a:srgbClr val="FFFFFF"/>
              </a:solidFill>
            </a:endParaRPr>
          </a:p>
        </p:txBody>
      </p:sp>
      <p:sp>
        <p:nvSpPr>
          <p:cNvPr id="3" name="TextBox 2"/>
          <p:cNvSpPr txBox="1"/>
          <p:nvPr/>
        </p:nvSpPr>
        <p:spPr>
          <a:xfrm>
            <a:off x="1604963" y="655638"/>
            <a:ext cx="8648700" cy="1262062"/>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2:</a:t>
            </a:r>
          </a:p>
          <a:p>
            <a:pPr marL="0" lvl="0" indent="0" algn="just" defTabSz="914400">
              <a:spcBef>
                <a:spcPct val="0"/>
              </a:spcBef>
              <a:spcAft>
                <a:spcPts val="600"/>
              </a:spcAft>
              <a:buClrTx/>
              <a:buSzTx/>
              <a:buNone/>
            </a:pPr>
            <a:r>
              <a:rPr lang="en-US" altLang="en-US" sz="2400" b="1" dirty="0">
                <a:latin typeface="Times New Roman" panose="02020603050405020304" pitchFamily="18" charset="0"/>
                <a:cs typeface="Times New Roman" panose="02020603050405020304" pitchFamily="18" charset="0"/>
              </a:rPr>
              <a:t>Yếu tố ngoại cảnh (CO</a:t>
            </a:r>
            <a:r>
              <a:rPr lang="en-US" altLang="en-US" sz="2400" b="1" baseline="-25000" dirty="0">
                <a:latin typeface="Times New Roman" panose="02020603050405020304" pitchFamily="18" charset="0"/>
                <a:cs typeface="Times New Roman" panose="02020603050405020304" pitchFamily="18" charset="0"/>
              </a:rPr>
              <a:t>2</a:t>
            </a:r>
            <a:r>
              <a:rPr lang="en-US" altLang="en-US" sz="2400" b="1" dirty="0">
                <a:latin typeface="Times New Roman" panose="02020603050405020304" pitchFamily="18" charset="0"/>
                <a:cs typeface="Times New Roman" panose="02020603050405020304" pitchFamily="18" charset="0"/>
              </a:rPr>
              <a:t>) ảnh hưởng đến cường độ quang hợp, có bao nhiêu phát biểu đúng về tác động của CO</a:t>
            </a:r>
            <a:r>
              <a:rPr lang="en-US" altLang="en-US" sz="2400" b="1" baseline="-25000" dirty="0">
                <a:latin typeface="Times New Roman" panose="02020603050405020304" pitchFamily="18" charset="0"/>
                <a:cs typeface="Times New Roman" panose="02020603050405020304" pitchFamily="18" charset="0"/>
              </a:rPr>
              <a:t>2</a:t>
            </a:r>
            <a:r>
              <a:rPr lang="en-US" altLang="en-US" sz="2400" b="1" dirty="0">
                <a:latin typeface="Times New Roman" panose="02020603050405020304" pitchFamily="18" charset="0"/>
                <a:cs typeface="Times New Roman" panose="02020603050405020304" pitchFamily="18" charset="0"/>
              </a:rPr>
              <a:t> đến quang hợp?</a:t>
            </a:r>
            <a:endParaRPr lang="en-US" altLang="en-US" sz="24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2209800" y="2209800"/>
            <a:ext cx="8305800" cy="3559175"/>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63855" lvl="0" indent="-363855"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 Nồng độ CO</a:t>
            </a:r>
            <a:r>
              <a:rPr lang="en-US" altLang="en-US" sz="2400" b="1" baseline="-25000" dirty="0">
                <a:solidFill>
                  <a:srgbClr val="FFFF00"/>
                </a:solidFill>
                <a:latin typeface="Times New Roman" panose="02020603050405020304" pitchFamily="18" charset="0"/>
                <a:cs typeface="Times New Roman" panose="02020603050405020304" pitchFamily="18" charset="0"/>
              </a:rPr>
              <a:t>2</a:t>
            </a:r>
            <a:r>
              <a:rPr lang="en-US" altLang="en-US" sz="2400" b="1" dirty="0">
                <a:solidFill>
                  <a:srgbClr val="FFFF00"/>
                </a:solidFill>
                <a:latin typeface="Times New Roman" panose="02020603050405020304" pitchFamily="18" charset="0"/>
                <a:cs typeface="Times New Roman" panose="02020603050405020304" pitchFamily="18" charset="0"/>
              </a:rPr>
              <a:t> tỉ lệ thuận với cường độ quang hợp.</a:t>
            </a:r>
          </a:p>
          <a:p>
            <a:pPr marL="363855" lvl="0" indent="-363855"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II. Điểm bão ho</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CO</a:t>
            </a:r>
            <a:r>
              <a:rPr lang="en-US" altLang="en-US" sz="2400" b="1" baseline="-25000" dirty="0">
                <a:solidFill>
                  <a:srgbClr val="FFFF00"/>
                </a:solidFill>
                <a:latin typeface="Times New Roman" panose="02020603050405020304" pitchFamily="18" charset="0"/>
                <a:cs typeface="Times New Roman" panose="02020603050405020304" pitchFamily="18" charset="0"/>
              </a:rPr>
              <a:t>2</a:t>
            </a:r>
            <a:r>
              <a:rPr lang="en-US" altLang="en-US" sz="2400" b="1" dirty="0">
                <a:solidFill>
                  <a:srgbClr val="FFFF00"/>
                </a:solidFill>
                <a:latin typeface="Times New Roman" panose="02020603050405020304" pitchFamily="18" charset="0"/>
                <a:cs typeface="Times New Roman" panose="02020603050405020304" pitchFamily="18" charset="0"/>
              </a:rPr>
              <a:t>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điểm m</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ở đó nếu nồng độ CO</a:t>
            </a:r>
            <a:r>
              <a:rPr lang="en-US" altLang="en-US" sz="2400" b="1" baseline="-25000" dirty="0">
                <a:solidFill>
                  <a:srgbClr val="FFFF00"/>
                </a:solidFill>
                <a:latin typeface="Times New Roman" panose="02020603050405020304" pitchFamily="18" charset="0"/>
                <a:cs typeface="Times New Roman" panose="02020603050405020304" pitchFamily="18" charset="0"/>
              </a:rPr>
              <a:t>2</a:t>
            </a:r>
            <a:r>
              <a:rPr lang="en-US" altLang="en-US" sz="2400" b="1" dirty="0">
                <a:solidFill>
                  <a:srgbClr val="FFFF00"/>
                </a:solidFill>
                <a:latin typeface="Times New Roman" panose="02020603050405020304" pitchFamily="18" charset="0"/>
                <a:cs typeface="Times New Roman" panose="02020603050405020304" pitchFamily="18" charset="0"/>
              </a:rPr>
              <a:t> tăng lên thì cường độ quang hợp cũng tăng.</a:t>
            </a:r>
          </a:p>
          <a:p>
            <a:pPr marL="363855" lvl="0" indent="-363855"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III. Điểm bù CO</a:t>
            </a:r>
            <a:r>
              <a:rPr lang="en-US" altLang="en-US" sz="2400" b="1" baseline="-25000" dirty="0">
                <a:solidFill>
                  <a:srgbClr val="FFFF00"/>
                </a:solidFill>
                <a:latin typeface="Times New Roman" panose="02020603050405020304" pitchFamily="18" charset="0"/>
                <a:cs typeface="Times New Roman" panose="02020603050405020304" pitchFamily="18" charset="0"/>
              </a:rPr>
              <a:t>2</a:t>
            </a:r>
            <a:r>
              <a:rPr lang="en-US" altLang="en-US" sz="2400" b="1" dirty="0">
                <a:solidFill>
                  <a:srgbClr val="FFFF00"/>
                </a:solidFill>
                <a:latin typeface="Times New Roman" panose="02020603050405020304" pitchFamily="18" charset="0"/>
                <a:cs typeface="Times New Roman" panose="02020603050405020304" pitchFamily="18" charset="0"/>
              </a:rPr>
              <a:t>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nồng độ CO</a:t>
            </a:r>
            <a:r>
              <a:rPr lang="en-US" altLang="en-US" sz="2400" b="1" baseline="-25000" dirty="0">
                <a:solidFill>
                  <a:srgbClr val="FFFF00"/>
                </a:solidFill>
                <a:latin typeface="Times New Roman" panose="02020603050405020304" pitchFamily="18" charset="0"/>
                <a:cs typeface="Times New Roman" panose="02020603050405020304" pitchFamily="18" charset="0"/>
              </a:rPr>
              <a:t>2</a:t>
            </a:r>
            <a:r>
              <a:rPr lang="en-US" altLang="en-US" sz="2400" b="1" dirty="0">
                <a:solidFill>
                  <a:srgbClr val="FFFF00"/>
                </a:solidFill>
                <a:latin typeface="Times New Roman" panose="02020603050405020304" pitchFamily="18" charset="0"/>
                <a:cs typeface="Times New Roman" panose="02020603050405020304" pitchFamily="18" charset="0"/>
              </a:rPr>
              <a:t> tối thiểu m</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tại đó cường độ quang hợp bằng cường độ hô hấp.</a:t>
            </a:r>
          </a:p>
          <a:p>
            <a:pPr marL="363855" lvl="0" indent="-363855"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IV. Tất cả các loại thực vật điều có điểm bảo hòa v</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điểm bu CO</a:t>
            </a:r>
            <a:r>
              <a:rPr lang="en-US" altLang="en-US" sz="2400" b="1" baseline="-25000" dirty="0">
                <a:solidFill>
                  <a:srgbClr val="FFFF00"/>
                </a:solidFill>
                <a:latin typeface="Times New Roman" panose="02020603050405020304" pitchFamily="18" charset="0"/>
                <a:cs typeface="Times New Roman" panose="02020603050405020304" pitchFamily="18" charset="0"/>
              </a:rPr>
              <a:t>2</a:t>
            </a:r>
            <a:r>
              <a:rPr lang="en-US" altLang="en-US" sz="2400" b="1" dirty="0">
                <a:solidFill>
                  <a:srgbClr val="FFFF00"/>
                </a:solidFill>
                <a:latin typeface="Times New Roman" panose="02020603050405020304" pitchFamily="18" charset="0"/>
                <a:cs typeface="Times New Roman" panose="02020603050405020304" pitchFamily="18" charset="0"/>
              </a:rPr>
              <a:t> giống nhau.</a:t>
            </a:r>
          </a:p>
          <a:p>
            <a:pPr marL="363855" lvl="0" indent="-363855"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A. 1. 	B. 2. 	C. 3. 	D. 4.</a:t>
            </a: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1943100" y="2286000"/>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Shape 6"/>
          <p:cNvSpPr/>
          <p:nvPr/>
        </p:nvSpPr>
        <p:spPr>
          <a:xfrm>
            <a:off x="1943100" y="3660775"/>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Shape 7"/>
          <p:cNvSpPr/>
          <p:nvPr/>
        </p:nvSpPr>
        <p:spPr>
          <a:xfrm>
            <a:off x="3114675" y="5334000"/>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41</a:t>
            </a:fld>
            <a:endParaRPr lang="en-US" altLang="en-US" sz="2800" dirty="0">
              <a:solidFill>
                <a:srgbClr val="FFFFFF"/>
              </a:solidFill>
            </a:endParaRPr>
          </a:p>
        </p:txBody>
      </p:sp>
      <p:sp>
        <p:nvSpPr>
          <p:cNvPr id="3" name="TextBox 2"/>
          <p:cNvSpPr txBox="1"/>
          <p:nvPr/>
        </p:nvSpPr>
        <p:spPr>
          <a:xfrm>
            <a:off x="1338263" y="747713"/>
            <a:ext cx="8648700" cy="1631950"/>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3:</a:t>
            </a:r>
          </a:p>
          <a:p>
            <a:pPr marL="0" lvl="0" indent="0" algn="just" defTabSz="914400">
              <a:spcBef>
                <a:spcPct val="0"/>
              </a:spcBef>
              <a:spcAft>
                <a:spcPts val="600"/>
              </a:spcAft>
              <a:buClrTx/>
              <a:buSzTx/>
              <a:buNone/>
            </a:pPr>
            <a:r>
              <a:rPr lang="en-US" altLang="en-US" sz="2400" b="1" dirty="0">
                <a:latin typeface="Times New Roman" panose="02020603050405020304" pitchFamily="18" charset="0"/>
                <a:cs typeface="Times New Roman" panose="02020603050405020304" pitchFamily="18" charset="0"/>
              </a:rPr>
              <a:t>Yếu tố ngoại cảnh (ánh sáng) ảnh hưởng đến cường độ quang hợp, có bao nhiêu phát biểu đúng về tác động của ánh sáng đến quang hợp?</a:t>
            </a:r>
            <a:endParaRPr lang="en-US" altLang="en-US" sz="24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1943100" y="2301875"/>
            <a:ext cx="8305800" cy="3929063"/>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63855" lvl="0" indent="-363855"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 Điểm bù ánh sáng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cường độ ánh sáng m</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tại đó cường độ quang hợp bằng cường độ hô hấp</a:t>
            </a:r>
          </a:p>
          <a:p>
            <a:pPr marL="363855" lvl="0" indent="-363855"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II. Điểm bão ho</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ánh sáng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cường độ ánh sáng m</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tại đó cường độ quang hợp đạt cao nhất.</a:t>
            </a:r>
          </a:p>
          <a:p>
            <a:pPr marL="363855" lvl="0" indent="-363855"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III. Tia sáng có độ d</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i bước sóng khác nhau sẽ không có ảnh hưởng đến cường độ quang hợp.</a:t>
            </a:r>
          </a:p>
          <a:p>
            <a:pPr marL="363855" lvl="0" indent="-363855"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IV. Cường độ ánh sáng c</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ng cao thì hiệu suất quang hợp c</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ng tăng.</a:t>
            </a:r>
          </a:p>
          <a:p>
            <a:pPr marL="363855" lvl="0" indent="-363855"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A. 1. 	B. 2. 	C. 3. 	D. 4.</a:t>
            </a: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1676400" y="2378075"/>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Shape 6"/>
          <p:cNvSpPr/>
          <p:nvPr/>
        </p:nvSpPr>
        <p:spPr>
          <a:xfrm>
            <a:off x="1676400" y="3292475"/>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Shape 7"/>
          <p:cNvSpPr/>
          <p:nvPr/>
        </p:nvSpPr>
        <p:spPr>
          <a:xfrm>
            <a:off x="2847975" y="5926138"/>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3200" dirty="0"/>
              <a:t>42</a:t>
            </a:fld>
            <a:endParaRPr lang="en-US" altLang="en-US" sz="3200" dirty="0"/>
          </a:p>
        </p:txBody>
      </p:sp>
      <p:sp>
        <p:nvSpPr>
          <p:cNvPr id="95235" name="TextBox 3"/>
          <p:cNvSpPr txBox="1"/>
          <p:nvPr/>
        </p:nvSpPr>
        <p:spPr>
          <a:xfrm>
            <a:off x="1676400" y="4724400"/>
            <a:ext cx="3962400" cy="1171575"/>
          </a:xfrm>
          <a:prstGeom prst="rect">
            <a:avLst/>
          </a:prstGeom>
          <a:solidFill>
            <a:srgbClr val="FFFF00"/>
          </a:solidFill>
          <a:ln w="9525">
            <a:noFill/>
          </a:ln>
        </p:spPr>
        <p:txBody>
          <a:bodyPr>
            <a:spAutoFit/>
          </a:bodyPr>
          <a:lstStyle/>
          <a:p>
            <a:pPr algn="ctr" eaLnBrk="1" hangingPunct="1">
              <a:spcBef>
                <a:spcPct val="50000"/>
              </a:spcBef>
            </a:pPr>
            <a:r>
              <a:rPr lang="en-US" altLang="en-US" sz="2800" b="1" dirty="0">
                <a:solidFill>
                  <a:srgbClr val="0000FF"/>
                </a:solidFill>
                <a:latin typeface="Times New Roman" panose="02020603050405020304" pitchFamily="18" charset="0"/>
                <a:cs typeface="Times New Roman" panose="02020603050405020304" pitchFamily="18" charset="0"/>
              </a:rPr>
              <a:t>TÌM HIỂU</a:t>
            </a:r>
          </a:p>
          <a:p>
            <a:pPr algn="ctr">
              <a:lnSpc>
                <a:spcPct val="130000"/>
              </a:lnSpc>
              <a:spcAft>
                <a:spcPts val="1000"/>
              </a:spcAft>
            </a:pPr>
            <a:r>
              <a:rPr lang="en-US" altLang="en-US" sz="3600" b="1" dirty="0">
                <a:solidFill>
                  <a:srgbClr val="C00000"/>
                </a:solidFill>
                <a:latin typeface="Times New Roman" panose="02020603050405020304" pitchFamily="18" charset="0"/>
                <a:cs typeface="Times New Roman" panose="02020603050405020304" pitchFamily="18" charset="0"/>
              </a:rPr>
              <a:t>V. </a:t>
            </a:r>
            <a:r>
              <a:rPr lang="vi-VN" altLang="en-US" sz="3600" b="1" dirty="0">
                <a:solidFill>
                  <a:srgbClr val="C00000"/>
                </a:solidFill>
                <a:latin typeface="Times New Roman" panose="02020603050405020304" pitchFamily="18" charset="0"/>
                <a:cs typeface="Times New Roman" panose="02020603050405020304" pitchFamily="18" charset="0"/>
              </a:rPr>
              <a:t>THỰC HÀNH</a:t>
            </a:r>
            <a:endParaRPr lang="en-US" altLang="en-US" sz="3600" b="1" dirty="0">
              <a:solidFill>
                <a:srgbClr val="C00000"/>
              </a:solidFill>
              <a:latin typeface="Times New Roman" panose="02020603050405020304" pitchFamily="18" charset="0"/>
              <a:ea typeface="Times New Roman" panose="02020603050405020304" pitchFamily="18" charset="0"/>
            </a:endParaRPr>
          </a:p>
        </p:txBody>
      </p:sp>
      <p:pic>
        <p:nvPicPr>
          <p:cNvPr id="95236" name="Picture 6" descr="Sinh 11 Bài 11: Quang Hợp Và Năng Suất Cây Trồng - Lý Thuyết, Bài Tập Trắc  Nghiệm"/>
          <p:cNvPicPr>
            <a:picLocks noChangeAspect="1"/>
          </p:cNvPicPr>
          <p:nvPr/>
        </p:nvPicPr>
        <p:blipFill>
          <a:blip r:embed="rId2"/>
          <a:stretch>
            <a:fillRect/>
          </a:stretch>
        </p:blipFill>
        <p:spPr>
          <a:xfrm>
            <a:off x="3505200" y="304800"/>
            <a:ext cx="6892925" cy="4038600"/>
          </a:xfrm>
          <a:prstGeom prst="rect">
            <a:avLst/>
          </a:prstGeom>
          <a:noFill/>
          <a:ln w="9525">
            <a:noFill/>
          </a:ln>
        </p:spPr>
      </p:pic>
    </p:spTree>
  </p:cSld>
  <p:clrMapOvr>
    <a:masterClrMapping/>
  </p:clrMapOvr>
  <p:transition spd="slow">
    <p:circl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8" name="Group 14"/>
          <p:cNvGrpSpPr/>
          <p:nvPr/>
        </p:nvGrpSpPr>
        <p:grpSpPr>
          <a:xfrm>
            <a:off x="0" y="-26987"/>
            <a:ext cx="12192000" cy="6888162"/>
            <a:chOff x="-9684" y="-27337"/>
            <a:chExt cx="9155305" cy="6888385"/>
          </a:xfrm>
        </p:grpSpPr>
        <p:sp>
          <p:nvSpPr>
            <p:cNvPr id="96282"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96284"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96285"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96259" name="Text Box 8"/>
          <p:cNvSpPr txBox="1"/>
          <p:nvPr/>
        </p:nvSpPr>
        <p:spPr>
          <a:xfrm>
            <a:off x="2590800" y="-39687"/>
            <a:ext cx="7620000" cy="460375"/>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Thí nghiệm các nhóm lần lượt l</a:t>
            </a:r>
            <a:r>
              <a:rPr lang="en-US" altLang="en-US" sz="2400" b="1" i="1" dirty="0">
                <a:solidFill>
                  <a:srgbClr val="C00000"/>
                </a:solidFill>
                <a:latin typeface="Times New Roman" panose="02020603050405020304" pitchFamily="18" charset="0"/>
                <a:ea typeface="Times New Roman" panose="02020603050405020304" pitchFamily="18" charset="0"/>
              </a:rPr>
              <a:t>à</a:t>
            </a:r>
            <a:r>
              <a:rPr lang="en-US" altLang="en-US" sz="2400" b="1" i="1" dirty="0">
                <a:solidFill>
                  <a:srgbClr val="C00000"/>
                </a:solidFill>
                <a:latin typeface="Times New Roman" panose="02020603050405020304" pitchFamily="18" charset="0"/>
                <a:cs typeface="Times New Roman" panose="02020603050405020304" pitchFamily="18" charset="0"/>
              </a:rPr>
              <a:t>m đủ 4 thí nghiệm</a:t>
            </a:r>
            <a:endParaRPr lang="en-US" altLang="en-US" sz="2400" b="1" i="1" dirty="0">
              <a:solidFill>
                <a:srgbClr val="0070C0"/>
              </a:solidFill>
              <a:latin typeface="Arial" panose="020B0604020202020204" pitchFamily="34" charset="0"/>
            </a:endParaRPr>
          </a:p>
        </p:txBody>
      </p:sp>
      <p:graphicFrame>
        <p:nvGraphicFramePr>
          <p:cNvPr id="2" name="Table 1"/>
          <p:cNvGraphicFramePr>
            <a:graphicFrameLocks noGrp="1"/>
          </p:cNvGraphicFramePr>
          <p:nvPr/>
        </p:nvGraphicFramePr>
        <p:xfrm>
          <a:off x="457200" y="1219200"/>
          <a:ext cx="11430000" cy="5033964"/>
        </p:xfrm>
        <a:graphic>
          <a:graphicData uri="http://schemas.openxmlformats.org/drawingml/2006/table">
            <a:tbl>
              <a:tblPr/>
              <a:tblGrid>
                <a:gridCol w="794114"/>
                <a:gridCol w="10635886"/>
              </a:tblGrid>
              <a:tr h="1085239">
                <a:tc>
                  <a:txBody>
                    <a:bodyPr/>
                    <a:lstStyle>
                      <a:lvl1pPr>
                        <a:spcBef>
                          <a:spcPct val="20000"/>
                        </a:spcBef>
                        <a:tabLst>
                          <a:tab pos="88900" algn="l"/>
                        </a:tabLst>
                        <a:defRPr sz="2800">
                          <a:solidFill>
                            <a:schemeClr val="tx1"/>
                          </a:solidFill>
                          <a:latin typeface="Arial" panose="020B0604020202020204" pitchFamily="34" charset="0"/>
                        </a:defRPr>
                      </a:lvl1pPr>
                      <a:lvl2pPr marL="742950" indent="-285750">
                        <a:spcBef>
                          <a:spcPct val="20000"/>
                        </a:spcBef>
                        <a:tabLst>
                          <a:tab pos="88900" algn="l"/>
                        </a:tabLst>
                        <a:defRPr sz="2400">
                          <a:solidFill>
                            <a:schemeClr val="tx1"/>
                          </a:solidFill>
                          <a:latin typeface="Arial" panose="020B0604020202020204" pitchFamily="34" charset="0"/>
                        </a:defRPr>
                      </a:lvl2pPr>
                      <a:lvl3pPr marL="1143000" indent="-228600">
                        <a:spcBef>
                          <a:spcPct val="20000"/>
                        </a:spcBef>
                        <a:tabLst>
                          <a:tab pos="88900" algn="l"/>
                        </a:tabLst>
                        <a:defRPr sz="2000">
                          <a:solidFill>
                            <a:schemeClr val="tx1"/>
                          </a:solidFill>
                          <a:latin typeface="Arial" panose="020B0604020202020204" pitchFamily="34" charset="0"/>
                        </a:defRPr>
                      </a:lvl3pPr>
                      <a:lvl4pPr marL="1600200" indent="-228600">
                        <a:spcBef>
                          <a:spcPct val="20000"/>
                        </a:spcBef>
                        <a:tabLst>
                          <a:tab pos="88900" algn="l"/>
                        </a:tabLst>
                        <a:defRPr>
                          <a:solidFill>
                            <a:schemeClr val="tx1"/>
                          </a:solidFill>
                          <a:latin typeface="Arial" panose="020B0604020202020204" pitchFamily="34" charset="0"/>
                        </a:defRPr>
                      </a:lvl4pPr>
                      <a:lvl5pPr marL="2057400" indent="-228600">
                        <a:spcBef>
                          <a:spcPct val="20000"/>
                        </a:spcBef>
                        <a:tabLst>
                          <a:tab pos="889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ts val="200"/>
                        </a:spcBef>
                        <a:spcAft>
                          <a:spcPct val="0"/>
                        </a:spcAft>
                        <a:buClrTx/>
                        <a:buSzTx/>
                        <a:buFontTx/>
                        <a:buNone/>
                        <a:tabLst>
                          <a:tab pos="88900" algn="l"/>
                        </a:tabLst>
                      </a:pPr>
                      <a:r>
                        <a:rPr kumimoji="0" lang="en-US" altLang="en-US" sz="18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TN1</a:t>
                      </a:r>
                    </a:p>
                    <a:p>
                      <a:pPr marL="0" marR="0" lvl="0" indent="0" algn="just" defTabSz="914400" rtl="0" eaLnBrk="1" fontAlgn="base" latinLnBrk="0" hangingPunct="1">
                        <a:lnSpc>
                          <a:spcPct val="130000"/>
                        </a:lnSpc>
                        <a:spcBef>
                          <a:spcPts val="200"/>
                        </a:spcBef>
                        <a:spcAft>
                          <a:spcPct val="0"/>
                        </a:spcAft>
                        <a:buClrTx/>
                        <a:buSzTx/>
                        <a:buFontTx/>
                        <a:buNone/>
                        <a:tabLst>
                          <a:tab pos="88900" algn="l"/>
                        </a:tabLst>
                      </a:pPr>
                      <a:endParaRPr kumimoji="0" lang="en-US" altLang="en-US" sz="18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30000"/>
                        </a:lnSpc>
                        <a:spcBef>
                          <a:spcPts val="200"/>
                        </a:spcBef>
                        <a:spcAft>
                          <a:spcPct val="0"/>
                        </a:spcAft>
                        <a:buClrTx/>
                        <a:buSzTx/>
                        <a:buFontTx/>
                        <a:buNone/>
                        <a:tabLst>
                          <a:tab pos="88900" algn="l"/>
                        </a:tabLst>
                      </a:pPr>
                      <a:endParaRPr kumimoji="0" lang="en-US" altLang="en-US" sz="18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tabLst>
                          <a:tab pos="88900" algn="l"/>
                        </a:tabLst>
                        <a:defRPr sz="2800">
                          <a:solidFill>
                            <a:schemeClr val="tx1"/>
                          </a:solidFill>
                          <a:latin typeface="Arial" panose="020B0604020202020204" pitchFamily="34" charset="0"/>
                        </a:defRPr>
                      </a:lvl1pPr>
                      <a:lvl2pPr marL="742950" indent="-285750">
                        <a:spcBef>
                          <a:spcPct val="20000"/>
                        </a:spcBef>
                        <a:tabLst>
                          <a:tab pos="88900" algn="l"/>
                        </a:tabLst>
                        <a:defRPr sz="2400">
                          <a:solidFill>
                            <a:schemeClr val="tx1"/>
                          </a:solidFill>
                          <a:latin typeface="Arial" panose="020B0604020202020204" pitchFamily="34" charset="0"/>
                        </a:defRPr>
                      </a:lvl2pPr>
                      <a:lvl3pPr marL="1143000" indent="-228600">
                        <a:spcBef>
                          <a:spcPct val="20000"/>
                        </a:spcBef>
                        <a:tabLst>
                          <a:tab pos="88900" algn="l"/>
                        </a:tabLst>
                        <a:defRPr sz="2000">
                          <a:solidFill>
                            <a:schemeClr val="tx1"/>
                          </a:solidFill>
                          <a:latin typeface="Arial" panose="020B0604020202020204" pitchFamily="34" charset="0"/>
                        </a:defRPr>
                      </a:lvl3pPr>
                      <a:lvl4pPr marL="1600200" indent="-228600">
                        <a:spcBef>
                          <a:spcPct val="20000"/>
                        </a:spcBef>
                        <a:tabLst>
                          <a:tab pos="88900" algn="l"/>
                        </a:tabLst>
                        <a:defRPr>
                          <a:solidFill>
                            <a:schemeClr val="tx1"/>
                          </a:solidFill>
                          <a:latin typeface="Arial" panose="020B0604020202020204" pitchFamily="34" charset="0"/>
                        </a:defRPr>
                      </a:lvl4pPr>
                      <a:lvl5pPr marL="2057400" indent="-228600">
                        <a:spcBef>
                          <a:spcPct val="20000"/>
                        </a:spcBef>
                        <a:tabLst>
                          <a:tab pos="889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ts val="200"/>
                        </a:spcBef>
                        <a:spcAft>
                          <a:spcPts val="1000"/>
                        </a:spcAft>
                        <a:buClrTx/>
                        <a:buSzTx/>
                        <a:buFontTx/>
                        <a:buNone/>
                        <a:tabLst>
                          <a:tab pos="88900" algn="l"/>
                        </a:tabLst>
                      </a:pPr>
                      <a:endParaRPr kumimoji="0" lang="en-US" altLang="en-US" sz="2400" b="0"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5">
                        <a:lumMod val="20000"/>
                        <a:lumOff val="80000"/>
                      </a:schemeClr>
                    </a:solidFill>
                  </a:tcPr>
                </a:tc>
              </a:tr>
              <a:tr h="1085239">
                <a:tc>
                  <a:txBody>
                    <a:bodyPr/>
                    <a:lstStyle>
                      <a:lvl1pPr indent="-38100">
                        <a:spcBef>
                          <a:spcPct val="20000"/>
                        </a:spcBef>
                        <a:tabLst>
                          <a:tab pos="88900" algn="l"/>
                        </a:tabLst>
                        <a:defRPr sz="2800">
                          <a:solidFill>
                            <a:schemeClr val="tx1"/>
                          </a:solidFill>
                          <a:latin typeface="Arial" panose="020B0604020202020204" pitchFamily="34" charset="0"/>
                        </a:defRPr>
                      </a:lvl1pPr>
                      <a:lvl2pPr marL="742950" indent="-285750">
                        <a:spcBef>
                          <a:spcPct val="20000"/>
                        </a:spcBef>
                        <a:tabLst>
                          <a:tab pos="88900" algn="l"/>
                        </a:tabLst>
                        <a:defRPr sz="2400">
                          <a:solidFill>
                            <a:schemeClr val="tx1"/>
                          </a:solidFill>
                          <a:latin typeface="Arial" panose="020B0604020202020204" pitchFamily="34" charset="0"/>
                        </a:defRPr>
                      </a:lvl2pPr>
                      <a:lvl3pPr marL="1143000" indent="-228600">
                        <a:spcBef>
                          <a:spcPct val="20000"/>
                        </a:spcBef>
                        <a:tabLst>
                          <a:tab pos="88900" algn="l"/>
                        </a:tabLst>
                        <a:defRPr sz="2000">
                          <a:solidFill>
                            <a:schemeClr val="tx1"/>
                          </a:solidFill>
                          <a:latin typeface="Arial" panose="020B0604020202020204" pitchFamily="34" charset="0"/>
                        </a:defRPr>
                      </a:lvl3pPr>
                      <a:lvl4pPr marL="1600200" indent="-228600">
                        <a:spcBef>
                          <a:spcPct val="20000"/>
                        </a:spcBef>
                        <a:tabLst>
                          <a:tab pos="88900" algn="l"/>
                        </a:tabLst>
                        <a:defRPr>
                          <a:solidFill>
                            <a:schemeClr val="tx1"/>
                          </a:solidFill>
                          <a:latin typeface="Arial" panose="020B0604020202020204" pitchFamily="34" charset="0"/>
                        </a:defRPr>
                      </a:lvl4pPr>
                      <a:lvl5pPr marL="2057400" indent="-228600">
                        <a:spcBef>
                          <a:spcPct val="20000"/>
                        </a:spcBef>
                        <a:tabLst>
                          <a:tab pos="889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9pPr>
                    </a:lstStyle>
                    <a:p>
                      <a:pPr marL="0" marR="0" lvl="0" indent="-38100" algn="just" defTabSz="914400" rtl="0" eaLnBrk="1" fontAlgn="base" latinLnBrk="0" hangingPunct="1">
                        <a:lnSpc>
                          <a:spcPct val="130000"/>
                        </a:lnSpc>
                        <a:spcBef>
                          <a:spcPts val="200"/>
                        </a:spcBef>
                        <a:spcAft>
                          <a:spcPct val="0"/>
                        </a:spcAft>
                        <a:buClrTx/>
                        <a:buSzTx/>
                        <a:buFontTx/>
                        <a:buNone/>
                        <a:tabLst>
                          <a:tab pos="88900" algn="l"/>
                        </a:tabLst>
                      </a:pPr>
                      <a:r>
                        <a:rPr kumimoji="0" lang="en-US" altLang="en-US" sz="18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TN2</a:t>
                      </a:r>
                    </a:p>
                    <a:p>
                      <a:pPr marL="0" marR="0" lvl="0" indent="-38100" algn="just" defTabSz="914400" rtl="0" eaLnBrk="1" fontAlgn="base" latinLnBrk="0" hangingPunct="1">
                        <a:lnSpc>
                          <a:spcPct val="130000"/>
                        </a:lnSpc>
                        <a:spcBef>
                          <a:spcPts val="200"/>
                        </a:spcBef>
                        <a:spcAft>
                          <a:spcPct val="0"/>
                        </a:spcAft>
                        <a:buClrTx/>
                        <a:buSzTx/>
                        <a:buFontTx/>
                        <a:buNone/>
                        <a:tabLst>
                          <a:tab pos="88900" algn="l"/>
                        </a:tabLst>
                      </a:pPr>
                      <a:endParaRPr kumimoji="0" lang="en-US" altLang="en-US" sz="18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p>
                      <a:pPr marL="0" marR="0" lvl="0" indent="-38100" algn="just" defTabSz="914400" rtl="0" eaLnBrk="1" fontAlgn="base" latinLnBrk="0" hangingPunct="1">
                        <a:lnSpc>
                          <a:spcPct val="130000"/>
                        </a:lnSpc>
                        <a:spcBef>
                          <a:spcPts val="200"/>
                        </a:spcBef>
                        <a:spcAft>
                          <a:spcPct val="0"/>
                        </a:spcAft>
                        <a:buClrTx/>
                        <a:buSzTx/>
                        <a:buFontTx/>
                        <a:buNone/>
                        <a:tabLst>
                          <a:tab pos="88900" algn="l"/>
                        </a:tabLst>
                      </a:pPr>
                      <a:endParaRPr kumimoji="0" lang="en-US" altLang="en-US" sz="18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tabLst>
                          <a:tab pos="88900" algn="l"/>
                        </a:tabLst>
                        <a:defRPr sz="2800">
                          <a:solidFill>
                            <a:schemeClr val="tx1"/>
                          </a:solidFill>
                          <a:latin typeface="Arial" panose="020B0604020202020204" pitchFamily="34" charset="0"/>
                        </a:defRPr>
                      </a:lvl1pPr>
                      <a:lvl2pPr marL="742950" indent="-285750">
                        <a:spcBef>
                          <a:spcPct val="20000"/>
                        </a:spcBef>
                        <a:tabLst>
                          <a:tab pos="88900" algn="l"/>
                        </a:tabLst>
                        <a:defRPr sz="2400">
                          <a:solidFill>
                            <a:schemeClr val="tx1"/>
                          </a:solidFill>
                          <a:latin typeface="Arial" panose="020B0604020202020204" pitchFamily="34" charset="0"/>
                        </a:defRPr>
                      </a:lvl2pPr>
                      <a:lvl3pPr marL="1143000" indent="-228600">
                        <a:spcBef>
                          <a:spcPct val="20000"/>
                        </a:spcBef>
                        <a:tabLst>
                          <a:tab pos="88900" algn="l"/>
                        </a:tabLst>
                        <a:defRPr sz="2000">
                          <a:solidFill>
                            <a:schemeClr val="tx1"/>
                          </a:solidFill>
                          <a:latin typeface="Arial" panose="020B0604020202020204" pitchFamily="34" charset="0"/>
                        </a:defRPr>
                      </a:lvl3pPr>
                      <a:lvl4pPr marL="1600200" indent="-228600">
                        <a:spcBef>
                          <a:spcPct val="20000"/>
                        </a:spcBef>
                        <a:tabLst>
                          <a:tab pos="88900" algn="l"/>
                        </a:tabLst>
                        <a:defRPr>
                          <a:solidFill>
                            <a:schemeClr val="tx1"/>
                          </a:solidFill>
                          <a:latin typeface="Arial" panose="020B0604020202020204" pitchFamily="34" charset="0"/>
                        </a:defRPr>
                      </a:lvl4pPr>
                      <a:lvl5pPr marL="2057400" indent="-228600">
                        <a:spcBef>
                          <a:spcPct val="20000"/>
                        </a:spcBef>
                        <a:tabLst>
                          <a:tab pos="889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ts val="200"/>
                        </a:spcBef>
                        <a:spcAft>
                          <a:spcPts val="1000"/>
                        </a:spcAft>
                        <a:buClrTx/>
                        <a:buSzTx/>
                        <a:buFontTx/>
                        <a:buNone/>
                        <a:tabLst>
                          <a:tab pos="88900" algn="l"/>
                        </a:tabLst>
                      </a:pPr>
                      <a:endParaRPr kumimoji="0" lang="en-US" altLang="en-US" sz="2400" b="0"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5">
                        <a:lumMod val="20000"/>
                        <a:lumOff val="80000"/>
                      </a:schemeClr>
                    </a:solidFill>
                  </a:tcPr>
                </a:tc>
              </a:tr>
              <a:tr h="1085239">
                <a:tc>
                  <a:txBody>
                    <a:bodyPr/>
                    <a:lstStyle>
                      <a:lvl1pPr>
                        <a:spcBef>
                          <a:spcPct val="20000"/>
                        </a:spcBef>
                        <a:tabLst>
                          <a:tab pos="88900" algn="l"/>
                        </a:tabLst>
                        <a:defRPr sz="2800">
                          <a:solidFill>
                            <a:schemeClr val="tx1"/>
                          </a:solidFill>
                          <a:latin typeface="Arial" panose="020B0604020202020204" pitchFamily="34" charset="0"/>
                        </a:defRPr>
                      </a:lvl1pPr>
                      <a:lvl2pPr marL="742950" indent="-285750">
                        <a:spcBef>
                          <a:spcPct val="20000"/>
                        </a:spcBef>
                        <a:tabLst>
                          <a:tab pos="88900" algn="l"/>
                        </a:tabLst>
                        <a:defRPr sz="2400">
                          <a:solidFill>
                            <a:schemeClr val="tx1"/>
                          </a:solidFill>
                          <a:latin typeface="Arial" panose="020B0604020202020204" pitchFamily="34" charset="0"/>
                        </a:defRPr>
                      </a:lvl2pPr>
                      <a:lvl3pPr marL="1143000" indent="-228600">
                        <a:spcBef>
                          <a:spcPct val="20000"/>
                        </a:spcBef>
                        <a:tabLst>
                          <a:tab pos="88900" algn="l"/>
                        </a:tabLst>
                        <a:defRPr sz="2000">
                          <a:solidFill>
                            <a:schemeClr val="tx1"/>
                          </a:solidFill>
                          <a:latin typeface="Arial" panose="020B0604020202020204" pitchFamily="34" charset="0"/>
                        </a:defRPr>
                      </a:lvl3pPr>
                      <a:lvl4pPr marL="1600200" indent="-228600">
                        <a:spcBef>
                          <a:spcPct val="20000"/>
                        </a:spcBef>
                        <a:tabLst>
                          <a:tab pos="88900" algn="l"/>
                        </a:tabLst>
                        <a:defRPr>
                          <a:solidFill>
                            <a:schemeClr val="tx1"/>
                          </a:solidFill>
                          <a:latin typeface="Arial" panose="020B0604020202020204" pitchFamily="34" charset="0"/>
                        </a:defRPr>
                      </a:lvl4pPr>
                      <a:lvl5pPr marL="2057400" indent="-228600">
                        <a:spcBef>
                          <a:spcPct val="20000"/>
                        </a:spcBef>
                        <a:tabLst>
                          <a:tab pos="889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ts val="200"/>
                        </a:spcBef>
                        <a:spcAft>
                          <a:spcPct val="0"/>
                        </a:spcAft>
                        <a:buClrTx/>
                        <a:buSzTx/>
                        <a:buFontTx/>
                        <a:buNone/>
                        <a:tabLst>
                          <a:tab pos="88900" algn="l"/>
                        </a:tabLst>
                      </a:pPr>
                      <a:r>
                        <a:rPr kumimoji="0" lang="en-US" altLang="en-US" sz="18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TN3</a:t>
                      </a:r>
                    </a:p>
                    <a:p>
                      <a:pPr marL="0" marR="0" lvl="0" indent="0" algn="just" defTabSz="914400" rtl="0" eaLnBrk="1" fontAlgn="base" latinLnBrk="0" hangingPunct="1">
                        <a:lnSpc>
                          <a:spcPct val="130000"/>
                        </a:lnSpc>
                        <a:spcBef>
                          <a:spcPts val="200"/>
                        </a:spcBef>
                        <a:spcAft>
                          <a:spcPct val="0"/>
                        </a:spcAft>
                        <a:buClrTx/>
                        <a:buSzTx/>
                        <a:buFontTx/>
                        <a:buNone/>
                        <a:tabLst>
                          <a:tab pos="88900" algn="l"/>
                        </a:tabLst>
                      </a:pPr>
                      <a:endParaRPr kumimoji="0" lang="en-US" altLang="en-US" sz="18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30000"/>
                        </a:lnSpc>
                        <a:spcBef>
                          <a:spcPts val="200"/>
                        </a:spcBef>
                        <a:spcAft>
                          <a:spcPct val="0"/>
                        </a:spcAft>
                        <a:buClrTx/>
                        <a:buSzTx/>
                        <a:buFontTx/>
                        <a:buNone/>
                        <a:tabLst>
                          <a:tab pos="88900" algn="l"/>
                        </a:tabLst>
                      </a:pPr>
                      <a:endParaRPr kumimoji="0" lang="en-US" altLang="en-US" sz="18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tabLst>
                          <a:tab pos="88900" algn="l"/>
                        </a:tabLst>
                        <a:defRPr sz="2800">
                          <a:solidFill>
                            <a:schemeClr val="tx1"/>
                          </a:solidFill>
                          <a:latin typeface="Arial" panose="020B0604020202020204" pitchFamily="34" charset="0"/>
                        </a:defRPr>
                      </a:lvl1pPr>
                      <a:lvl2pPr marL="742950" indent="-285750">
                        <a:spcBef>
                          <a:spcPct val="20000"/>
                        </a:spcBef>
                        <a:tabLst>
                          <a:tab pos="88900" algn="l"/>
                        </a:tabLst>
                        <a:defRPr sz="2400">
                          <a:solidFill>
                            <a:schemeClr val="tx1"/>
                          </a:solidFill>
                          <a:latin typeface="Arial" panose="020B0604020202020204" pitchFamily="34" charset="0"/>
                        </a:defRPr>
                      </a:lvl2pPr>
                      <a:lvl3pPr marL="1143000" indent="-228600">
                        <a:spcBef>
                          <a:spcPct val="20000"/>
                        </a:spcBef>
                        <a:tabLst>
                          <a:tab pos="88900" algn="l"/>
                        </a:tabLst>
                        <a:defRPr sz="2000">
                          <a:solidFill>
                            <a:schemeClr val="tx1"/>
                          </a:solidFill>
                          <a:latin typeface="Arial" panose="020B0604020202020204" pitchFamily="34" charset="0"/>
                        </a:defRPr>
                      </a:lvl3pPr>
                      <a:lvl4pPr marL="1600200" indent="-228600">
                        <a:spcBef>
                          <a:spcPct val="20000"/>
                        </a:spcBef>
                        <a:tabLst>
                          <a:tab pos="88900" algn="l"/>
                        </a:tabLst>
                        <a:defRPr>
                          <a:solidFill>
                            <a:schemeClr val="tx1"/>
                          </a:solidFill>
                          <a:latin typeface="Arial" panose="020B0604020202020204" pitchFamily="34" charset="0"/>
                        </a:defRPr>
                      </a:lvl4pPr>
                      <a:lvl5pPr marL="2057400" indent="-228600">
                        <a:spcBef>
                          <a:spcPct val="20000"/>
                        </a:spcBef>
                        <a:tabLst>
                          <a:tab pos="889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ts val="200"/>
                        </a:spcBef>
                        <a:spcAft>
                          <a:spcPct val="0"/>
                        </a:spcAft>
                        <a:buClrTx/>
                        <a:buSzTx/>
                        <a:buFontTx/>
                        <a:buNone/>
                        <a:tabLst>
                          <a:tab pos="88900" algn="l"/>
                        </a:tabLst>
                      </a:pPr>
                      <a:endParaRPr kumimoji="0" lang="en-US" altLang="en-US" sz="2400" b="0"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5">
                        <a:lumMod val="20000"/>
                        <a:lumOff val="80000"/>
                      </a:schemeClr>
                    </a:solidFill>
                  </a:tcPr>
                </a:tc>
              </a:tr>
              <a:tr h="1778247">
                <a:tc>
                  <a:txBody>
                    <a:bodyPr/>
                    <a:lstStyle>
                      <a:lvl1pPr>
                        <a:spcBef>
                          <a:spcPct val="20000"/>
                        </a:spcBef>
                        <a:tabLst>
                          <a:tab pos="88900" algn="l"/>
                        </a:tabLst>
                        <a:defRPr sz="2800">
                          <a:solidFill>
                            <a:schemeClr val="tx1"/>
                          </a:solidFill>
                          <a:latin typeface="Arial" panose="020B0604020202020204" pitchFamily="34" charset="0"/>
                        </a:defRPr>
                      </a:lvl1pPr>
                      <a:lvl2pPr marL="742950" indent="-285750">
                        <a:spcBef>
                          <a:spcPct val="20000"/>
                        </a:spcBef>
                        <a:tabLst>
                          <a:tab pos="88900" algn="l"/>
                        </a:tabLst>
                        <a:defRPr sz="2400">
                          <a:solidFill>
                            <a:schemeClr val="tx1"/>
                          </a:solidFill>
                          <a:latin typeface="Arial" panose="020B0604020202020204" pitchFamily="34" charset="0"/>
                        </a:defRPr>
                      </a:lvl2pPr>
                      <a:lvl3pPr marL="1143000" indent="-228600">
                        <a:spcBef>
                          <a:spcPct val="20000"/>
                        </a:spcBef>
                        <a:tabLst>
                          <a:tab pos="88900" algn="l"/>
                        </a:tabLst>
                        <a:defRPr sz="2000">
                          <a:solidFill>
                            <a:schemeClr val="tx1"/>
                          </a:solidFill>
                          <a:latin typeface="Arial" panose="020B0604020202020204" pitchFamily="34" charset="0"/>
                        </a:defRPr>
                      </a:lvl3pPr>
                      <a:lvl4pPr marL="1600200" indent="-228600">
                        <a:spcBef>
                          <a:spcPct val="20000"/>
                        </a:spcBef>
                        <a:tabLst>
                          <a:tab pos="88900" algn="l"/>
                        </a:tabLst>
                        <a:defRPr>
                          <a:solidFill>
                            <a:schemeClr val="tx1"/>
                          </a:solidFill>
                          <a:latin typeface="Arial" panose="020B0604020202020204" pitchFamily="34" charset="0"/>
                        </a:defRPr>
                      </a:lvl4pPr>
                      <a:lvl5pPr marL="2057400" indent="-228600">
                        <a:spcBef>
                          <a:spcPct val="20000"/>
                        </a:spcBef>
                        <a:tabLst>
                          <a:tab pos="889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ts val="200"/>
                        </a:spcBef>
                        <a:spcAft>
                          <a:spcPct val="0"/>
                        </a:spcAft>
                        <a:buClrTx/>
                        <a:buSzTx/>
                        <a:buFontTx/>
                        <a:buNone/>
                        <a:tabLst>
                          <a:tab pos="88900" algn="l"/>
                        </a:tabLst>
                      </a:pPr>
                      <a:r>
                        <a:rPr kumimoji="0" lang="en-US" altLang="en-US" sz="18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TN4</a:t>
                      </a:r>
                    </a:p>
                  </a:txBody>
                  <a:tcPr marL="68580" marR="68580" marT="0" marB="0"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tabLst>
                          <a:tab pos="88900" algn="l"/>
                        </a:tabLst>
                        <a:defRPr sz="2800">
                          <a:solidFill>
                            <a:schemeClr val="tx1"/>
                          </a:solidFill>
                          <a:latin typeface="Arial" panose="020B0604020202020204" pitchFamily="34" charset="0"/>
                        </a:defRPr>
                      </a:lvl1pPr>
                      <a:lvl2pPr marL="742950" indent="-285750">
                        <a:spcBef>
                          <a:spcPct val="20000"/>
                        </a:spcBef>
                        <a:tabLst>
                          <a:tab pos="88900" algn="l"/>
                        </a:tabLst>
                        <a:defRPr sz="2400">
                          <a:solidFill>
                            <a:schemeClr val="tx1"/>
                          </a:solidFill>
                          <a:latin typeface="Arial" panose="020B0604020202020204" pitchFamily="34" charset="0"/>
                        </a:defRPr>
                      </a:lvl2pPr>
                      <a:lvl3pPr marL="1143000" indent="-228600">
                        <a:spcBef>
                          <a:spcPct val="20000"/>
                        </a:spcBef>
                        <a:tabLst>
                          <a:tab pos="88900" algn="l"/>
                        </a:tabLst>
                        <a:defRPr sz="2000">
                          <a:solidFill>
                            <a:schemeClr val="tx1"/>
                          </a:solidFill>
                          <a:latin typeface="Arial" panose="020B0604020202020204" pitchFamily="34" charset="0"/>
                        </a:defRPr>
                      </a:lvl3pPr>
                      <a:lvl4pPr marL="1600200" indent="-228600">
                        <a:spcBef>
                          <a:spcPct val="20000"/>
                        </a:spcBef>
                        <a:tabLst>
                          <a:tab pos="88900" algn="l"/>
                        </a:tabLst>
                        <a:defRPr>
                          <a:solidFill>
                            <a:schemeClr val="tx1"/>
                          </a:solidFill>
                          <a:latin typeface="Arial" panose="020B0604020202020204" pitchFamily="34" charset="0"/>
                        </a:defRPr>
                      </a:lvl4pPr>
                      <a:lvl5pPr marL="2057400" indent="-228600">
                        <a:spcBef>
                          <a:spcPct val="20000"/>
                        </a:spcBef>
                        <a:tabLst>
                          <a:tab pos="889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ts val="200"/>
                        </a:spcBef>
                        <a:spcAft>
                          <a:spcPct val="0"/>
                        </a:spcAft>
                        <a:buClrTx/>
                        <a:buSzTx/>
                        <a:buFontTx/>
                        <a:buNone/>
                        <a:tabLst>
                          <a:tab pos="88900" algn="l"/>
                        </a:tabLst>
                      </a:pPr>
                      <a:endParaRPr kumimoji="0" lang="en-US" altLang="en-US" sz="2400" b="0" i="0" u="none" strike="noStrike" cap="none" normalizeH="0" baseline="0">
                        <a:ln>
                          <a:noFill/>
                        </a:ln>
                        <a:solidFill>
                          <a:srgbClr val="0066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96277" name="TextBox 13"/>
          <p:cNvSpPr txBox="1">
            <a:spLocks noChangeArrowheads="1"/>
          </p:cNvSpPr>
          <p:nvPr/>
        </p:nvSpPr>
        <p:spPr bwMode="auto">
          <a:xfrm>
            <a:off x="433388" y="561975"/>
            <a:ext cx="11199813" cy="547688"/>
          </a:xfrm>
          <a:prstGeom prst="rect">
            <a:avLst/>
          </a:prstGeom>
          <a:solidFill>
            <a:schemeClr val="accent5">
              <a:lumMod val="20000"/>
              <a:lumOff val="80000"/>
            </a:schemeClr>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120650" lvl="0" indent="0" algn="just" defTabSz="914400">
              <a:lnSpc>
                <a:spcPct val="115000"/>
              </a:lnSpc>
              <a:spcBef>
                <a:spcPts val="200"/>
              </a:spcBef>
              <a:spcAft>
                <a:spcPts val="200"/>
              </a:spcAft>
              <a:buFontTx/>
              <a:buNone/>
              <a:tabLst>
                <a:tab pos="808355" algn="l"/>
              </a:tabLst>
            </a:pPr>
            <a:r>
              <a:rPr lang="vi-VN" altLang="en-US" b="1" dirty="0">
                <a:solidFill>
                  <a:srgbClr val="FF0000"/>
                </a:solidFill>
                <a:latin typeface="Times New Roman" panose="02020603050405020304" pitchFamily="18" charset="0"/>
                <a:cs typeface="Arial" panose="020B0604020202020204" pitchFamily="34" charset="0"/>
              </a:rPr>
              <a:t>GV cho HS tiến h</a:t>
            </a:r>
            <a:r>
              <a:rPr lang="vi-VN" altLang="en-US" b="1" dirty="0">
                <a:solidFill>
                  <a:srgbClr val="FF0000"/>
                </a:solidFill>
                <a:latin typeface="Times New Roman" panose="02020603050405020304" pitchFamily="18" charset="0"/>
                <a:ea typeface="Arial" panose="020B0604020202020204" pitchFamily="34" charset="0"/>
              </a:rPr>
              <a:t>à</a:t>
            </a:r>
            <a:r>
              <a:rPr lang="vi-VN" altLang="en-US" b="1" dirty="0">
                <a:solidFill>
                  <a:srgbClr val="FF0000"/>
                </a:solidFill>
                <a:latin typeface="Times New Roman" panose="02020603050405020304" pitchFamily="18" charset="0"/>
                <a:cs typeface="Arial" panose="020B0604020202020204" pitchFamily="34" charset="0"/>
              </a:rPr>
              <a:t>nh các bước thí nghiệm theo hướng dẫn SGK.</a:t>
            </a:r>
            <a:endParaRPr lang="en-US" altLang="en-US" sz="2000" b="1" dirty="0">
              <a:solidFill>
                <a:srgbClr val="FF0000"/>
              </a:solidFill>
              <a:latin typeface="Arial" panose="020B0604020202020204" pitchFamily="34" charset="0"/>
              <a:ea typeface="Arial" panose="020B0604020202020204" pitchFamily="34" charset="0"/>
            </a:endParaRPr>
          </a:p>
        </p:txBody>
      </p:sp>
      <p:sp>
        <p:nvSpPr>
          <p:cNvPr id="16" name="TextBox 15"/>
          <p:cNvSpPr txBox="1">
            <a:spLocks noChangeArrowheads="1"/>
          </p:cNvSpPr>
          <p:nvPr/>
        </p:nvSpPr>
        <p:spPr bwMode="auto">
          <a:xfrm>
            <a:off x="1409700" y="1533525"/>
            <a:ext cx="9577388" cy="523875"/>
          </a:xfrm>
          <a:prstGeom prst="rect">
            <a:avLst/>
          </a:prstGeom>
          <a:solidFill>
            <a:schemeClr val="accent5">
              <a:lumMod val="20000"/>
              <a:lumOff val="80000"/>
            </a:schemeClr>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eaLnBrk="1" hangingPunct="1">
              <a:lnSpc>
                <a:spcPct val="130000"/>
              </a:lnSpc>
              <a:spcBef>
                <a:spcPts val="200"/>
              </a:spcBef>
              <a:spcAft>
                <a:spcPts val="1000"/>
              </a:spcAft>
              <a:buFontTx/>
              <a:buNone/>
              <a:tabLst>
                <a:tab pos="88900" algn="l"/>
              </a:tabLst>
            </a:pPr>
            <a:r>
              <a:rPr lang="en-US" altLang="en-US" sz="2400" b="1" dirty="0">
                <a:solidFill>
                  <a:srgbClr val="006600"/>
                </a:solidFill>
                <a:latin typeface="Times New Roman" panose="02020603050405020304" pitchFamily="18" charset="0"/>
                <a:cs typeface="Times New Roman" panose="02020603050405020304" pitchFamily="18" charset="0"/>
              </a:rPr>
              <a:t>Thí nghiệm 1: </a:t>
            </a:r>
            <a:r>
              <a:rPr lang="vi-VN" altLang="en-US" sz="2400" b="1" dirty="0">
                <a:solidFill>
                  <a:srgbClr val="006600"/>
                </a:solidFill>
                <a:latin typeface="Times New Roman" panose="02020603050405020304" pitchFamily="18" charset="0"/>
                <a:cs typeface="Times New Roman" panose="02020603050405020304" pitchFamily="18" charset="0"/>
              </a:rPr>
              <a:t>Quan sát được lục lạp trong tế b</a:t>
            </a:r>
            <a:r>
              <a:rPr lang="vi-VN" altLang="en-US" sz="2400" b="1" dirty="0">
                <a:solidFill>
                  <a:srgbClr val="006600"/>
                </a:solidFill>
                <a:latin typeface="Times New Roman" panose="02020603050405020304" pitchFamily="18" charset="0"/>
                <a:ea typeface="Times New Roman" panose="02020603050405020304" pitchFamily="18" charset="0"/>
              </a:rPr>
              <a:t>à</a:t>
            </a:r>
            <a:r>
              <a:rPr lang="vi-VN" altLang="en-US" sz="2400" b="1" dirty="0">
                <a:solidFill>
                  <a:srgbClr val="006600"/>
                </a:solidFill>
                <a:latin typeface="Times New Roman" panose="02020603050405020304" pitchFamily="18" charset="0"/>
                <a:cs typeface="Times New Roman" panose="02020603050405020304" pitchFamily="18" charset="0"/>
              </a:rPr>
              <a:t>o thực vật</a:t>
            </a:r>
            <a:endParaRPr lang="en-US" altLang="en-US" sz="2400" b="1" dirty="0">
              <a:solidFill>
                <a:srgbClr val="006600"/>
              </a:solidFill>
              <a:latin typeface="Times New Roman" panose="02020603050405020304" pitchFamily="18" charset="0"/>
              <a:ea typeface="Times New Roman" panose="02020603050405020304" pitchFamily="18" charset="0"/>
            </a:endParaRPr>
          </a:p>
        </p:txBody>
      </p:sp>
      <p:sp>
        <p:nvSpPr>
          <p:cNvPr id="18" name="TextBox 17"/>
          <p:cNvSpPr txBox="1">
            <a:spLocks noChangeArrowheads="1"/>
          </p:cNvSpPr>
          <p:nvPr/>
        </p:nvSpPr>
        <p:spPr bwMode="auto">
          <a:xfrm>
            <a:off x="1404938" y="2613025"/>
            <a:ext cx="9390063" cy="523875"/>
          </a:xfrm>
          <a:prstGeom prst="rect">
            <a:avLst/>
          </a:prstGeom>
          <a:solidFill>
            <a:schemeClr val="accent5">
              <a:lumMod val="20000"/>
              <a:lumOff val="80000"/>
            </a:schemeClr>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eaLnBrk="1" hangingPunct="1">
              <a:lnSpc>
                <a:spcPct val="130000"/>
              </a:lnSpc>
              <a:spcBef>
                <a:spcPts val="200"/>
              </a:spcBef>
              <a:spcAft>
                <a:spcPts val="1000"/>
              </a:spcAft>
              <a:buFontTx/>
              <a:buNone/>
              <a:tabLst>
                <a:tab pos="88900" algn="l"/>
              </a:tabLst>
            </a:pPr>
            <a:r>
              <a:rPr lang="en-US" altLang="en-US" sz="2400" b="1" dirty="0">
                <a:solidFill>
                  <a:srgbClr val="006600"/>
                </a:solidFill>
                <a:latin typeface="Times New Roman" panose="02020603050405020304" pitchFamily="18" charset="0"/>
                <a:cs typeface="Times New Roman" panose="02020603050405020304" pitchFamily="18" charset="0"/>
              </a:rPr>
              <a:t>Thí nghiệm 2: </a:t>
            </a:r>
            <a:r>
              <a:rPr lang="vi-VN" altLang="en-US" sz="2400" b="1" dirty="0">
                <a:solidFill>
                  <a:srgbClr val="006600"/>
                </a:solidFill>
                <a:latin typeface="Times New Roman" panose="02020603050405020304" pitchFamily="18" charset="0"/>
                <a:cs typeface="Times New Roman" panose="02020603050405020304" pitchFamily="18" charset="0"/>
              </a:rPr>
              <a:t>Nhận biết tách chiết các sắc tố trong lá cây</a:t>
            </a:r>
            <a:endParaRPr lang="en-US" altLang="en-US" sz="2400" b="1" dirty="0">
              <a:solidFill>
                <a:srgbClr val="006600"/>
              </a:solidFill>
              <a:latin typeface="Times New Roman" panose="02020603050405020304" pitchFamily="18" charset="0"/>
              <a:ea typeface="Times New Roman" panose="02020603050405020304" pitchFamily="18" charset="0"/>
            </a:endParaRPr>
          </a:p>
        </p:txBody>
      </p:sp>
      <p:sp>
        <p:nvSpPr>
          <p:cNvPr id="20" name="TextBox 19"/>
          <p:cNvSpPr txBox="1">
            <a:spLocks noChangeArrowheads="1"/>
          </p:cNvSpPr>
          <p:nvPr/>
        </p:nvSpPr>
        <p:spPr bwMode="auto">
          <a:xfrm>
            <a:off x="1371600" y="3486150"/>
            <a:ext cx="10220325" cy="1004888"/>
          </a:xfrm>
          <a:prstGeom prst="rect">
            <a:avLst/>
          </a:prstGeom>
          <a:solidFill>
            <a:schemeClr val="accent5">
              <a:lumMod val="20000"/>
              <a:lumOff val="80000"/>
            </a:schemeClr>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eaLnBrk="1" hangingPunct="1">
              <a:lnSpc>
                <a:spcPct val="130000"/>
              </a:lnSpc>
              <a:spcBef>
                <a:spcPts val="200"/>
              </a:spcBef>
              <a:spcAft>
                <a:spcPts val="1000"/>
              </a:spcAft>
              <a:buFontTx/>
              <a:buNone/>
              <a:tabLst>
                <a:tab pos="88900" algn="l"/>
              </a:tabLst>
            </a:pPr>
            <a:r>
              <a:rPr lang="en-US" altLang="en-US" sz="2400" b="1" dirty="0">
                <a:solidFill>
                  <a:srgbClr val="006600"/>
                </a:solidFill>
                <a:latin typeface="Times New Roman" panose="02020603050405020304" pitchFamily="18" charset="0"/>
                <a:cs typeface="Times New Roman" panose="02020603050405020304" pitchFamily="18" charset="0"/>
              </a:rPr>
              <a:t>Thí nghiệm 3: </a:t>
            </a:r>
            <a:r>
              <a:rPr lang="vi-VN" altLang="en-US" sz="2400" b="1" dirty="0">
                <a:solidFill>
                  <a:srgbClr val="006600"/>
                </a:solidFill>
                <a:latin typeface="Times New Roman" panose="02020603050405020304" pitchFamily="18" charset="0"/>
                <a:cs typeface="Times New Roman" panose="02020603050405020304" pitchFamily="18" charset="0"/>
              </a:rPr>
              <a:t>Thí nghiệm tìm hiếu sự hình th</a:t>
            </a:r>
            <a:r>
              <a:rPr lang="vi-VN" altLang="en-US" sz="2400" b="1" dirty="0">
                <a:solidFill>
                  <a:srgbClr val="006600"/>
                </a:solidFill>
                <a:latin typeface="Times New Roman" panose="02020603050405020304" pitchFamily="18" charset="0"/>
                <a:ea typeface="Times New Roman" panose="02020603050405020304" pitchFamily="18" charset="0"/>
              </a:rPr>
              <a:t>à</a:t>
            </a:r>
            <a:r>
              <a:rPr lang="vi-VN" altLang="en-US" sz="2400" b="1" dirty="0">
                <a:solidFill>
                  <a:srgbClr val="006600"/>
                </a:solidFill>
                <a:latin typeface="Times New Roman" panose="02020603050405020304" pitchFamily="18" charset="0"/>
                <a:cs typeface="Times New Roman" panose="02020603050405020304" pitchFamily="18" charset="0"/>
              </a:rPr>
              <a:t>nh tinh bột trong quá trình quang hợp</a:t>
            </a:r>
            <a:endParaRPr lang="en-US" altLang="en-US" sz="2400" b="1" dirty="0">
              <a:solidFill>
                <a:srgbClr val="006600"/>
              </a:solidFill>
              <a:latin typeface="Times New Roman" panose="02020603050405020304" pitchFamily="18" charset="0"/>
              <a:ea typeface="Times New Roman" panose="02020603050405020304" pitchFamily="18" charset="0"/>
            </a:endParaRPr>
          </a:p>
        </p:txBody>
      </p:sp>
      <p:sp>
        <p:nvSpPr>
          <p:cNvPr id="22" name="TextBox 21"/>
          <p:cNvSpPr txBox="1">
            <a:spLocks noChangeArrowheads="1"/>
          </p:cNvSpPr>
          <p:nvPr/>
        </p:nvSpPr>
        <p:spPr bwMode="auto">
          <a:xfrm>
            <a:off x="1376363" y="4559300"/>
            <a:ext cx="10215563" cy="1004888"/>
          </a:xfrm>
          <a:prstGeom prst="rect">
            <a:avLst/>
          </a:prstGeom>
          <a:solidFill>
            <a:schemeClr val="accent5">
              <a:lumMod val="20000"/>
              <a:lumOff val="80000"/>
            </a:schemeClr>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eaLnBrk="1" hangingPunct="1">
              <a:lnSpc>
                <a:spcPct val="130000"/>
              </a:lnSpc>
              <a:spcBef>
                <a:spcPts val="200"/>
              </a:spcBef>
              <a:spcAft>
                <a:spcPts val="1000"/>
              </a:spcAft>
              <a:buFontTx/>
              <a:buNone/>
              <a:tabLst>
                <a:tab pos="88900" algn="l"/>
              </a:tabLst>
            </a:pPr>
            <a:r>
              <a:rPr lang="en-US" altLang="en-US" sz="2400" b="1" dirty="0">
                <a:solidFill>
                  <a:srgbClr val="006600"/>
                </a:solidFill>
                <a:latin typeface="Times New Roman" panose="02020603050405020304" pitchFamily="18" charset="0"/>
                <a:cs typeface="Times New Roman" panose="02020603050405020304" pitchFamily="18" charset="0"/>
              </a:rPr>
              <a:t>Thí nghiệm 4: </a:t>
            </a:r>
            <a:r>
              <a:rPr lang="vi-VN" altLang="en-US" sz="2400" b="1" dirty="0">
                <a:solidFill>
                  <a:srgbClr val="006600"/>
                </a:solidFill>
                <a:latin typeface="Times New Roman" panose="02020603050405020304" pitchFamily="18" charset="0"/>
                <a:cs typeface="Times New Roman" panose="02020603050405020304" pitchFamily="18" charset="0"/>
              </a:rPr>
              <a:t>Thí nghiệm tìm hiểu sự thải oxygen trong quá trình quang hợp</a:t>
            </a:r>
            <a:endParaRPr lang="en-US" altLang="en-US" sz="2400" b="1" dirty="0">
              <a:solidFill>
                <a:srgbClr val="006600"/>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14"/>
          <p:cNvGrpSpPr/>
          <p:nvPr/>
        </p:nvGrpSpPr>
        <p:grpSpPr>
          <a:xfrm>
            <a:off x="0" y="-26987"/>
            <a:ext cx="12192000" cy="6888162"/>
            <a:chOff x="-9684" y="-27337"/>
            <a:chExt cx="9155305" cy="6888385"/>
          </a:xfrm>
        </p:grpSpPr>
        <p:sp>
          <p:nvSpPr>
            <p:cNvPr id="98327"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98329"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98330"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98307" name="Text Box 8"/>
          <p:cNvSpPr txBox="1"/>
          <p:nvPr/>
        </p:nvSpPr>
        <p:spPr>
          <a:xfrm>
            <a:off x="2590800" y="-39687"/>
            <a:ext cx="7620000" cy="460375"/>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HƯỚNG DẪN TỪNG THÍ NGHIỆM</a:t>
            </a:r>
            <a:endParaRPr lang="en-US" altLang="en-US" sz="2400" b="1" i="1" dirty="0">
              <a:solidFill>
                <a:srgbClr val="0070C0"/>
              </a:solidFill>
              <a:latin typeface="Arial" panose="020B0604020202020204" pitchFamily="34" charset="0"/>
            </a:endParaRPr>
          </a:p>
        </p:txBody>
      </p:sp>
      <p:graphicFrame>
        <p:nvGraphicFramePr>
          <p:cNvPr id="98308" name="Table 98307"/>
          <p:cNvGraphicFramePr/>
          <p:nvPr/>
        </p:nvGraphicFramePr>
        <p:xfrm>
          <a:off x="185738" y="533400"/>
          <a:ext cx="11803063" cy="6308725"/>
        </p:xfrm>
        <a:graphic>
          <a:graphicData uri="http://schemas.openxmlformats.org/drawingml/2006/table">
            <a:tbl>
              <a:tblPr/>
              <a:tblGrid>
                <a:gridCol w="1639888"/>
                <a:gridCol w="1662112"/>
                <a:gridCol w="6053138"/>
                <a:gridCol w="2447925"/>
              </a:tblGrid>
              <a:tr h="11445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30000"/>
                        </a:lnSpc>
                        <a:spcAft>
                          <a:spcPts val="1000"/>
                        </a:spcAft>
                        <a:buNone/>
                      </a:pPr>
                      <a:r>
                        <a:rPr sz="2400" b="1" dirty="0">
                          <a:solidFill>
                            <a:srgbClr val="006600"/>
                          </a:solidFill>
                          <a:latin typeface="Times New Roman" panose="02020603050405020304" pitchFamily="18" charset="0"/>
                          <a:cs typeface="Times New Roman" panose="02020603050405020304" pitchFamily="18" charset="0"/>
                        </a:rPr>
                        <a:t>Thí nghiệm</a:t>
                      </a:r>
                      <a:endParaRPr lang="en-US" sz="2400" b="1" dirty="0">
                        <a:solidFill>
                          <a:srgbClr val="006600"/>
                        </a:solidFill>
                        <a:latin typeface="Times New Roman" panose="02020603050405020304" pitchFamily="18" charset="0"/>
                        <a:ea typeface="Arial" panose="020B0604020202020204" pitchFamily="34" charset="0"/>
                      </a:endParaRPr>
                    </a:p>
                  </a:txBody>
                  <a:tcPr marL="68583" marR="68583"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0000"/>
                        </a:lnSpc>
                        <a:spcAft>
                          <a:spcPts val="300"/>
                        </a:spcAft>
                        <a:buNone/>
                        <a:tabLst>
                          <a:tab pos="111125" algn="l"/>
                        </a:tabLst>
                      </a:pPr>
                      <a:r>
                        <a:rPr sz="2400" b="1" dirty="0">
                          <a:solidFill>
                            <a:srgbClr val="006600"/>
                          </a:solidFill>
                          <a:latin typeface="Times New Roman" panose="02020603050405020304" pitchFamily="18" charset="0"/>
                          <a:cs typeface="Times New Roman" panose="02020603050405020304" pitchFamily="18" charset="0"/>
                        </a:rPr>
                        <a:t>Phân chia thực h</a:t>
                      </a:r>
                      <a:r>
                        <a:rPr sz="2400" b="1" dirty="0">
                          <a:solidFill>
                            <a:srgbClr val="006600"/>
                          </a:solidFill>
                          <a:latin typeface="Times New Roman" panose="02020603050405020304" pitchFamily="18" charset="0"/>
                          <a:ea typeface="Times New Roman" panose="02020603050405020304" pitchFamily="18" charset="0"/>
                        </a:rPr>
                        <a:t>à</a:t>
                      </a:r>
                      <a:r>
                        <a:rPr sz="2400" b="1" dirty="0">
                          <a:solidFill>
                            <a:srgbClr val="006600"/>
                          </a:solidFill>
                          <a:latin typeface="Times New Roman" panose="02020603050405020304" pitchFamily="18" charset="0"/>
                          <a:cs typeface="Times New Roman" panose="02020603050405020304" pitchFamily="18" charset="0"/>
                        </a:rPr>
                        <a:t>nh</a:t>
                      </a:r>
                      <a:endParaRPr lang="en-US" sz="2400" b="1" dirty="0">
                        <a:solidFill>
                          <a:srgbClr val="006600"/>
                        </a:solidFill>
                        <a:latin typeface="Times New Roman" panose="02020603050405020304" pitchFamily="18" charset="0"/>
                        <a:ea typeface="Segoe UI" panose="020B0502040204020203" pitchFamily="34" charset="0"/>
                      </a:endParaRPr>
                    </a:p>
                  </a:txBody>
                  <a:tcPr marL="68583" marR="68583" marT="0" marB="0"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30000"/>
                        </a:lnSpc>
                        <a:spcAft>
                          <a:spcPts val="1000"/>
                        </a:spcAft>
                        <a:buNone/>
                      </a:pPr>
                      <a:r>
                        <a:rPr sz="2400" b="1" dirty="0">
                          <a:solidFill>
                            <a:srgbClr val="006600"/>
                          </a:solidFill>
                          <a:latin typeface="Times New Roman" panose="02020603050405020304" pitchFamily="18" charset="0"/>
                          <a:cs typeface="Times New Roman" panose="02020603050405020304" pitchFamily="18" charset="0"/>
                        </a:rPr>
                        <a:t>Cách tiến h</a:t>
                      </a:r>
                      <a:r>
                        <a:rPr sz="2400" b="1" dirty="0">
                          <a:solidFill>
                            <a:srgbClr val="006600"/>
                          </a:solidFill>
                          <a:latin typeface="Times New Roman" panose="02020603050405020304" pitchFamily="18" charset="0"/>
                          <a:ea typeface="Times New Roman" panose="02020603050405020304" pitchFamily="18" charset="0"/>
                        </a:rPr>
                        <a:t>à</a:t>
                      </a:r>
                      <a:r>
                        <a:rPr sz="2400" b="1" dirty="0">
                          <a:solidFill>
                            <a:srgbClr val="006600"/>
                          </a:solidFill>
                          <a:latin typeface="Times New Roman" panose="02020603050405020304" pitchFamily="18" charset="0"/>
                          <a:cs typeface="Times New Roman" panose="02020603050405020304" pitchFamily="18" charset="0"/>
                        </a:rPr>
                        <a:t>nh</a:t>
                      </a:r>
                      <a:endParaRPr lang="en-US" sz="2400" b="1" dirty="0">
                        <a:solidFill>
                          <a:srgbClr val="006600"/>
                        </a:solidFill>
                        <a:latin typeface="Times New Roman" panose="02020603050405020304" pitchFamily="18" charset="0"/>
                        <a:ea typeface="Arial" panose="020B0604020202020204" pitchFamily="34" charset="0"/>
                      </a:endParaRPr>
                    </a:p>
                  </a:txBody>
                  <a:tcPr marL="68583" marR="68583"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30000"/>
                        </a:lnSpc>
                        <a:spcAft>
                          <a:spcPts val="1000"/>
                        </a:spcAft>
                        <a:buNone/>
                      </a:pPr>
                      <a:r>
                        <a:rPr sz="2400" b="1" dirty="0">
                          <a:solidFill>
                            <a:srgbClr val="006600"/>
                          </a:solidFill>
                          <a:latin typeface="Times New Roman" panose="02020603050405020304" pitchFamily="18" charset="0"/>
                          <a:cs typeface="Times New Roman" panose="02020603050405020304" pitchFamily="18" charset="0"/>
                        </a:rPr>
                        <a:t>Báo cáo kết quả</a:t>
                      </a:r>
                      <a:endParaRPr lang="en-US" sz="2400" b="1" dirty="0">
                        <a:solidFill>
                          <a:srgbClr val="006600"/>
                        </a:solidFill>
                        <a:latin typeface="Times New Roman" panose="02020603050405020304" pitchFamily="18" charset="0"/>
                        <a:ea typeface="Arial" panose="020B0604020202020204" pitchFamily="34" charset="0"/>
                      </a:endParaRPr>
                    </a:p>
                  </a:txBody>
                  <a:tcPr marL="68583" marR="68583"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r h="51641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30000"/>
                        </a:lnSpc>
                        <a:spcAft>
                          <a:spcPts val="1000"/>
                        </a:spcAft>
                        <a:buNone/>
                      </a:pPr>
                      <a:r>
                        <a:rPr sz="2400" b="1" dirty="0">
                          <a:solidFill>
                            <a:srgbClr val="006600"/>
                          </a:solidFill>
                          <a:latin typeface="Times New Roman" panose="02020603050405020304" pitchFamily="18" charset="0"/>
                          <a:cs typeface="Times New Roman" panose="02020603050405020304" pitchFamily="18" charset="0"/>
                        </a:rPr>
                        <a:t>Thí nghiệm 1: Quan sát được lục lạp trong tế b</a:t>
                      </a:r>
                      <a:r>
                        <a:rPr sz="2400" b="1" dirty="0">
                          <a:solidFill>
                            <a:srgbClr val="006600"/>
                          </a:solidFill>
                          <a:latin typeface="Times New Roman" panose="02020603050405020304" pitchFamily="18" charset="0"/>
                          <a:ea typeface="Times New Roman" panose="02020603050405020304" pitchFamily="18" charset="0"/>
                        </a:rPr>
                        <a:t>à</a:t>
                      </a:r>
                      <a:r>
                        <a:rPr sz="2400" b="1" dirty="0">
                          <a:solidFill>
                            <a:srgbClr val="006600"/>
                          </a:solidFill>
                          <a:latin typeface="Times New Roman" panose="02020603050405020304" pitchFamily="18" charset="0"/>
                          <a:cs typeface="Times New Roman" panose="02020603050405020304" pitchFamily="18" charset="0"/>
                        </a:rPr>
                        <a:t>o thực vật</a:t>
                      </a:r>
                      <a:endParaRPr lang="en-US" sz="2400" b="1" dirty="0">
                        <a:solidFill>
                          <a:srgbClr val="006600"/>
                        </a:solidFill>
                        <a:latin typeface="Times New Roman" panose="02020603050405020304" pitchFamily="18" charset="0"/>
                        <a:ea typeface="Arial" panose="020B0604020202020204" pitchFamily="34" charset="0"/>
                      </a:endParaRPr>
                    </a:p>
                  </a:txBody>
                  <a:tcPr marL="68583" marR="68583"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0000"/>
                        </a:lnSpc>
                        <a:spcAft>
                          <a:spcPts val="300"/>
                        </a:spcAft>
                        <a:buNone/>
                        <a:tabLst>
                          <a:tab pos="111125" algn="l"/>
                        </a:tabLst>
                      </a:pPr>
                      <a:r>
                        <a:rPr sz="2400" dirty="0">
                          <a:solidFill>
                            <a:srgbClr val="000000"/>
                          </a:solidFill>
                          <a:latin typeface="Times New Roman" panose="02020603050405020304" pitchFamily="18" charset="0"/>
                          <a:cs typeface="Times New Roman" panose="02020603050405020304" pitchFamily="18" charset="0"/>
                        </a:rPr>
                        <a:t>Từng nhóm l</a:t>
                      </a:r>
                      <a:r>
                        <a:rPr sz="2400" dirty="0">
                          <a:solidFill>
                            <a:srgbClr val="000000"/>
                          </a:solidFill>
                          <a:latin typeface="Times New Roman" panose="02020603050405020304" pitchFamily="18" charset="0"/>
                          <a:ea typeface="Times New Roman" panose="02020603050405020304" pitchFamily="18" charset="0"/>
                        </a:rPr>
                        <a:t>à</a:t>
                      </a:r>
                      <a:r>
                        <a:rPr sz="2400" dirty="0">
                          <a:solidFill>
                            <a:srgbClr val="000000"/>
                          </a:solidFill>
                          <a:latin typeface="Times New Roman" panose="02020603050405020304" pitchFamily="18" charset="0"/>
                          <a:cs typeface="Times New Roman" panose="02020603050405020304" pitchFamily="18" charset="0"/>
                        </a:rPr>
                        <a:t>m</a:t>
                      </a:r>
                      <a:endParaRPr lang="en-US" sz="2400" dirty="0">
                        <a:solidFill>
                          <a:srgbClr val="000000"/>
                        </a:solidFill>
                        <a:latin typeface="Times New Roman" panose="02020603050405020304" pitchFamily="18" charset="0"/>
                        <a:ea typeface="Segoe UI" panose="020B0502040204020203" pitchFamily="34" charset="0"/>
                      </a:endParaRPr>
                    </a:p>
                  </a:txBody>
                  <a:tcPr marL="68583" marR="68583" marT="0" marB="0"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30000"/>
                        </a:lnSpc>
                        <a:spcAft>
                          <a:spcPts val="1000"/>
                        </a:spcAft>
                        <a:buNone/>
                      </a:pPr>
                      <a:endParaRPr lang="en-US" sz="2400" dirty="0">
                        <a:solidFill>
                          <a:srgbClr val="000000"/>
                        </a:solidFill>
                        <a:latin typeface="Times New Roman" panose="02020603050405020304" pitchFamily="18" charset="0"/>
                        <a:ea typeface="Arial" panose="020B0604020202020204" pitchFamily="34" charset="0"/>
                      </a:endParaRPr>
                    </a:p>
                  </a:txBody>
                  <a:tcPr marL="68583" marR="68583"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30000"/>
                        </a:lnSpc>
                        <a:spcAft>
                          <a:spcPts val="1000"/>
                        </a:spcAft>
                        <a:buNone/>
                      </a:pPr>
                      <a:r>
                        <a:rPr sz="2400" dirty="0">
                          <a:solidFill>
                            <a:srgbClr val="000000"/>
                          </a:solidFill>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Arial" panose="020B0604020202020204" pitchFamily="34" charset="0"/>
                      </a:endParaRPr>
                    </a:p>
                  </a:txBody>
                  <a:tcPr marL="68583" marR="68583"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bl>
          </a:graphicData>
        </a:graphic>
      </p:graphicFrame>
      <p:sp>
        <p:nvSpPr>
          <p:cNvPr id="5" name="TextBox 4"/>
          <p:cNvSpPr txBox="1"/>
          <p:nvPr/>
        </p:nvSpPr>
        <p:spPr>
          <a:xfrm>
            <a:off x="3429000" y="1743075"/>
            <a:ext cx="6040438" cy="487838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30000"/>
              </a:lnSpc>
              <a:spcBef>
                <a:spcPct val="0"/>
              </a:spcBef>
              <a:spcAft>
                <a:spcPts val="1000"/>
              </a:spcAft>
              <a:buFontTx/>
              <a:buNone/>
            </a:pPr>
            <a:r>
              <a:rPr lang="en-US" altLang="en-US" sz="2400" dirty="0">
                <a:latin typeface="Times New Roman" panose="02020603050405020304" pitchFamily="18" charset="0"/>
                <a:cs typeface="Times New Roman" panose="02020603050405020304" pitchFamily="18" charset="0"/>
              </a:rPr>
              <a:t>- Nhỏ một giọt nước lên lam kính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dãn mỏng.</a:t>
            </a:r>
          </a:p>
          <a:p>
            <a:pPr marL="0" lvl="0" indent="0" algn="just">
              <a:lnSpc>
                <a:spcPct val="130000"/>
              </a:lnSpc>
              <a:spcBef>
                <a:spcPct val="0"/>
              </a:spcBef>
              <a:spcAft>
                <a:spcPts val="1000"/>
              </a:spcAft>
              <a:buFontTx/>
              <a:buNone/>
            </a:pPr>
            <a:r>
              <a:rPr lang="en-US" altLang="en-US" sz="2400" dirty="0">
                <a:latin typeface="Times New Roman" panose="02020603050405020304" pitchFamily="18" charset="0"/>
                <a:cs typeface="Times New Roman" panose="02020603050405020304" pitchFamily="18" charset="0"/>
              </a:rPr>
              <a:t>- Dùng panh  lấy lá rong cho lên lam kính chỗ giọt nước được dãn mỏng.</a:t>
            </a:r>
          </a:p>
          <a:p>
            <a:pPr marL="0" lvl="0" indent="0" algn="just">
              <a:lnSpc>
                <a:spcPct val="130000"/>
              </a:lnSpc>
              <a:spcBef>
                <a:spcPct val="0"/>
              </a:spcBef>
              <a:spcAft>
                <a:spcPts val="1000"/>
              </a:spcAft>
              <a:buFontTx/>
              <a:buNone/>
            </a:pPr>
            <a:r>
              <a:rPr lang="en-US" altLang="en-US" sz="2400" dirty="0">
                <a:latin typeface="Times New Roman" panose="02020603050405020304" pitchFamily="18" charset="0"/>
                <a:cs typeface="Times New Roman" panose="02020603050405020304" pitchFamily="18" charset="0"/>
              </a:rPr>
              <a:t>- Quan sát ở vật kính 10X sau đó chuyển sang vật kính 40X</a:t>
            </a:r>
          </a:p>
          <a:p>
            <a:pPr marL="0" lvl="0" indent="0" algn="just">
              <a:lnSpc>
                <a:spcPct val="130000"/>
              </a:lnSpc>
              <a:spcBef>
                <a:spcPct val="0"/>
              </a:spcBef>
              <a:spcAft>
                <a:spcPts val="1000"/>
              </a:spcAft>
              <a:buFontTx/>
              <a:buNone/>
            </a:pPr>
            <a:r>
              <a:rPr lang="en-US" altLang="en-US" sz="2400" dirty="0">
                <a:latin typeface="Times New Roman" panose="02020603050405020304" pitchFamily="18" charset="0"/>
                <a:cs typeface="Times New Roman" panose="02020603050405020304" pitchFamily="18" charset="0"/>
              </a:rPr>
              <a:t>- Để quan sát lục lạp trong tế b</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o lá rong cúc (hình 4.10).</a:t>
            </a:r>
          </a:p>
          <a:p>
            <a:pPr marL="0" lvl="0" indent="0" algn="just">
              <a:lnSpc>
                <a:spcPct val="130000"/>
              </a:lnSpc>
              <a:spcBef>
                <a:spcPct val="0"/>
              </a:spcBef>
              <a:spcAft>
                <a:spcPts val="1000"/>
              </a:spcAft>
              <a:buFontTx/>
              <a:buNone/>
            </a:pPr>
            <a:r>
              <a:rPr lang="en-US" altLang="en-US" sz="2400" dirty="0">
                <a:latin typeface="Times New Roman" panose="02020603050405020304" pitchFamily="18" charset="0"/>
                <a:cs typeface="Times New Roman" panose="02020603050405020304" pitchFamily="18" charset="0"/>
              </a:rPr>
              <a:t>- Về hình ảnh quan sát được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o vở hoặc chụp ảnh kết </a:t>
            </a:r>
            <a:endParaRPr lang="en-US" altLang="en-US" sz="2400" dirty="0">
              <a:latin typeface="Times New Roman" panose="02020603050405020304" pitchFamily="18" charset="0"/>
              <a:ea typeface="Arial" panose="020B0604020202020204" pitchFamily="34" charset="0"/>
            </a:endParaRPr>
          </a:p>
        </p:txBody>
      </p:sp>
      <p:sp>
        <p:nvSpPr>
          <p:cNvPr id="7" name="TextBox 6"/>
          <p:cNvSpPr txBox="1"/>
          <p:nvPr/>
        </p:nvSpPr>
        <p:spPr>
          <a:xfrm>
            <a:off x="9469438" y="1808163"/>
            <a:ext cx="2411412" cy="193833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2400" dirty="0">
                <a:latin typeface="Times New Roman" panose="02020603050405020304" pitchFamily="18" charset="0"/>
                <a:cs typeface="Times New Roman" panose="02020603050405020304" pitchFamily="18" charset="0"/>
              </a:rPr>
              <a:t>Học sinh trình b</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y (hình vẽ hoặc ảnh chụp)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giải thíchcác kết qủa thu được </a:t>
            </a:r>
            <a:endParaRPr lang="en-US" altLang="en-US" sz="2400" dirty="0">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Group 14"/>
          <p:cNvGrpSpPr/>
          <p:nvPr/>
        </p:nvGrpSpPr>
        <p:grpSpPr>
          <a:xfrm>
            <a:off x="0" y="-26987"/>
            <a:ext cx="12192000" cy="6888162"/>
            <a:chOff x="-9684" y="-27337"/>
            <a:chExt cx="9155305" cy="6888385"/>
          </a:xfrm>
        </p:grpSpPr>
        <p:sp>
          <p:nvSpPr>
            <p:cNvPr id="100375"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100377"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00378"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100355" name="Text Box 8"/>
          <p:cNvSpPr txBox="1"/>
          <p:nvPr/>
        </p:nvSpPr>
        <p:spPr>
          <a:xfrm>
            <a:off x="2590800" y="-39687"/>
            <a:ext cx="7620000" cy="460375"/>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HƯỚNG DẪN TỪNG THÍ NGHIỆM</a:t>
            </a:r>
            <a:endParaRPr lang="en-US" altLang="en-US" sz="2400" b="1" i="1" dirty="0">
              <a:solidFill>
                <a:srgbClr val="0070C0"/>
              </a:solidFill>
              <a:latin typeface="Arial" panose="020B0604020202020204" pitchFamily="34" charset="0"/>
            </a:endParaRPr>
          </a:p>
        </p:txBody>
      </p:sp>
      <p:graphicFrame>
        <p:nvGraphicFramePr>
          <p:cNvPr id="100356" name="Table 100355"/>
          <p:cNvGraphicFramePr/>
          <p:nvPr/>
        </p:nvGraphicFramePr>
        <p:xfrm>
          <a:off x="185738" y="452438"/>
          <a:ext cx="11777663" cy="6338888"/>
        </p:xfrm>
        <a:graphic>
          <a:graphicData uri="http://schemas.openxmlformats.org/drawingml/2006/table">
            <a:tbl>
              <a:tblPr/>
              <a:tblGrid>
                <a:gridCol w="1636713"/>
                <a:gridCol w="1530350"/>
                <a:gridCol w="6167437"/>
                <a:gridCol w="2443163"/>
              </a:tblGrid>
              <a:tr h="8159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30000"/>
                        </a:lnSpc>
                        <a:spcAft>
                          <a:spcPts val="1000"/>
                        </a:spcAft>
                        <a:buNone/>
                      </a:pPr>
                      <a:r>
                        <a:rPr sz="2400" b="1" dirty="0">
                          <a:solidFill>
                            <a:srgbClr val="006600"/>
                          </a:solidFill>
                          <a:latin typeface="Times New Roman" panose="02020603050405020304" pitchFamily="18" charset="0"/>
                          <a:cs typeface="Times New Roman" panose="02020603050405020304" pitchFamily="18" charset="0"/>
                        </a:rPr>
                        <a:t>Thí nghiệm</a:t>
                      </a:r>
                      <a:endParaRPr lang="en-US" sz="2400" b="1" dirty="0">
                        <a:solidFill>
                          <a:srgbClr val="006600"/>
                        </a:solidFill>
                        <a:latin typeface="Times New Roman" panose="02020603050405020304" pitchFamily="18" charset="0"/>
                        <a:ea typeface="Arial" panose="020B0604020202020204" pitchFamily="34" charset="0"/>
                      </a:endParaRPr>
                    </a:p>
                  </a:txBody>
                  <a:tcPr marL="68584" marR="68584"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0000"/>
                        </a:lnSpc>
                        <a:spcAft>
                          <a:spcPts val="300"/>
                        </a:spcAft>
                        <a:buNone/>
                        <a:tabLst>
                          <a:tab pos="111125" algn="l"/>
                        </a:tabLst>
                      </a:pPr>
                      <a:r>
                        <a:rPr sz="2400" b="1" dirty="0">
                          <a:solidFill>
                            <a:srgbClr val="006600"/>
                          </a:solidFill>
                          <a:latin typeface="Times New Roman" panose="02020603050405020304" pitchFamily="18" charset="0"/>
                          <a:cs typeface="Times New Roman" panose="02020603050405020304" pitchFamily="18" charset="0"/>
                        </a:rPr>
                        <a:t>Phân chia thực h</a:t>
                      </a:r>
                      <a:r>
                        <a:rPr sz="2400" b="1" dirty="0">
                          <a:solidFill>
                            <a:srgbClr val="006600"/>
                          </a:solidFill>
                          <a:latin typeface="Times New Roman" panose="02020603050405020304" pitchFamily="18" charset="0"/>
                          <a:ea typeface="Times New Roman" panose="02020603050405020304" pitchFamily="18" charset="0"/>
                        </a:rPr>
                        <a:t>à</a:t>
                      </a:r>
                      <a:r>
                        <a:rPr sz="2400" b="1" dirty="0">
                          <a:solidFill>
                            <a:srgbClr val="006600"/>
                          </a:solidFill>
                          <a:latin typeface="Times New Roman" panose="02020603050405020304" pitchFamily="18" charset="0"/>
                          <a:cs typeface="Times New Roman" panose="02020603050405020304" pitchFamily="18" charset="0"/>
                        </a:rPr>
                        <a:t>nh</a:t>
                      </a:r>
                      <a:endParaRPr lang="en-US" sz="2400" b="1" dirty="0">
                        <a:solidFill>
                          <a:srgbClr val="006600"/>
                        </a:solidFill>
                        <a:latin typeface="Times New Roman" panose="02020603050405020304" pitchFamily="18" charset="0"/>
                        <a:ea typeface="Segoe UI" panose="020B0502040204020203" pitchFamily="34" charset="0"/>
                      </a:endParaRPr>
                    </a:p>
                  </a:txBody>
                  <a:tcPr marL="68584" marR="68584" marT="0" marB="0"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30000"/>
                        </a:lnSpc>
                        <a:spcAft>
                          <a:spcPts val="1000"/>
                        </a:spcAft>
                        <a:buNone/>
                      </a:pPr>
                      <a:r>
                        <a:rPr sz="2400" b="1" dirty="0">
                          <a:solidFill>
                            <a:srgbClr val="006600"/>
                          </a:solidFill>
                          <a:latin typeface="Times New Roman" panose="02020603050405020304" pitchFamily="18" charset="0"/>
                          <a:cs typeface="Times New Roman" panose="02020603050405020304" pitchFamily="18" charset="0"/>
                        </a:rPr>
                        <a:t>Cách tiến h</a:t>
                      </a:r>
                      <a:r>
                        <a:rPr sz="2400" b="1" dirty="0">
                          <a:solidFill>
                            <a:srgbClr val="006600"/>
                          </a:solidFill>
                          <a:latin typeface="Times New Roman" panose="02020603050405020304" pitchFamily="18" charset="0"/>
                          <a:ea typeface="Times New Roman" panose="02020603050405020304" pitchFamily="18" charset="0"/>
                        </a:rPr>
                        <a:t>à</a:t>
                      </a:r>
                      <a:r>
                        <a:rPr sz="2400" b="1" dirty="0">
                          <a:solidFill>
                            <a:srgbClr val="006600"/>
                          </a:solidFill>
                          <a:latin typeface="Times New Roman" panose="02020603050405020304" pitchFamily="18" charset="0"/>
                          <a:cs typeface="Times New Roman" panose="02020603050405020304" pitchFamily="18" charset="0"/>
                        </a:rPr>
                        <a:t>nh</a:t>
                      </a:r>
                      <a:endParaRPr lang="en-US" sz="2400" b="1" dirty="0">
                        <a:solidFill>
                          <a:srgbClr val="006600"/>
                        </a:solidFill>
                        <a:latin typeface="Times New Roman" panose="02020603050405020304" pitchFamily="18" charset="0"/>
                        <a:ea typeface="Arial" panose="020B0604020202020204" pitchFamily="34" charset="0"/>
                      </a:endParaRPr>
                    </a:p>
                  </a:txBody>
                  <a:tcPr marL="68584" marR="68584"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30000"/>
                        </a:lnSpc>
                        <a:spcAft>
                          <a:spcPts val="1000"/>
                        </a:spcAft>
                        <a:buNone/>
                      </a:pPr>
                      <a:r>
                        <a:rPr sz="2400" b="1" dirty="0">
                          <a:solidFill>
                            <a:srgbClr val="006600"/>
                          </a:solidFill>
                          <a:latin typeface="Times New Roman" panose="02020603050405020304" pitchFamily="18" charset="0"/>
                          <a:cs typeface="Times New Roman" panose="02020603050405020304" pitchFamily="18" charset="0"/>
                        </a:rPr>
                        <a:t>Báo cáo kết quả</a:t>
                      </a:r>
                      <a:endParaRPr lang="en-US" sz="2400" b="1" dirty="0">
                        <a:solidFill>
                          <a:srgbClr val="006600"/>
                        </a:solidFill>
                        <a:latin typeface="Times New Roman" panose="02020603050405020304" pitchFamily="18" charset="0"/>
                        <a:ea typeface="Arial" panose="020B0604020202020204" pitchFamily="34" charset="0"/>
                      </a:endParaRPr>
                    </a:p>
                  </a:txBody>
                  <a:tcPr marL="68584" marR="68584"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r h="55229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30000"/>
                        </a:lnSpc>
                        <a:spcAft>
                          <a:spcPts val="1000"/>
                        </a:spcAft>
                        <a:buNone/>
                      </a:pPr>
                      <a:r>
                        <a:rPr sz="2400" b="1" dirty="0">
                          <a:solidFill>
                            <a:srgbClr val="006600"/>
                          </a:solidFill>
                          <a:latin typeface="Times New Roman" panose="02020603050405020304" pitchFamily="18" charset="0"/>
                          <a:cs typeface="Times New Roman" panose="02020603050405020304" pitchFamily="18" charset="0"/>
                        </a:rPr>
                        <a:t>Thí nghiệm 2: Nhận biết tách chiết các sắc tố trong lá cây</a:t>
                      </a:r>
                      <a:endParaRPr lang="en-US" sz="2400" b="1" dirty="0">
                        <a:solidFill>
                          <a:srgbClr val="006600"/>
                        </a:solidFill>
                        <a:latin typeface="Times New Roman" panose="02020603050405020304" pitchFamily="18" charset="0"/>
                        <a:ea typeface="Times New Roman" panose="02020603050405020304" pitchFamily="18" charset="0"/>
                      </a:endParaRPr>
                    </a:p>
                  </a:txBody>
                  <a:tcPr marL="68584" marR="68584"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0000"/>
                        </a:lnSpc>
                        <a:spcAft>
                          <a:spcPts val="300"/>
                        </a:spcAft>
                        <a:buNone/>
                        <a:tabLst>
                          <a:tab pos="111125" algn="l"/>
                        </a:tabLst>
                      </a:pPr>
                      <a:r>
                        <a:rPr sz="2400" dirty="0">
                          <a:solidFill>
                            <a:srgbClr val="000000"/>
                          </a:solidFill>
                          <a:latin typeface="Times New Roman" panose="02020603050405020304" pitchFamily="18" charset="0"/>
                          <a:cs typeface="Times New Roman" panose="02020603050405020304" pitchFamily="18" charset="0"/>
                        </a:rPr>
                        <a:t>Từng nhóm l</a:t>
                      </a:r>
                      <a:r>
                        <a:rPr sz="2400" dirty="0">
                          <a:solidFill>
                            <a:srgbClr val="000000"/>
                          </a:solidFill>
                          <a:latin typeface="Times New Roman" panose="02020603050405020304" pitchFamily="18" charset="0"/>
                          <a:ea typeface="Times New Roman" panose="02020603050405020304" pitchFamily="18" charset="0"/>
                        </a:rPr>
                        <a:t>à</a:t>
                      </a:r>
                      <a:r>
                        <a:rPr sz="2400" dirty="0">
                          <a:solidFill>
                            <a:srgbClr val="000000"/>
                          </a:solidFill>
                          <a:latin typeface="Times New Roman" panose="02020603050405020304" pitchFamily="18" charset="0"/>
                          <a:cs typeface="Times New Roman" panose="02020603050405020304" pitchFamily="18" charset="0"/>
                        </a:rPr>
                        <a:t>m</a:t>
                      </a:r>
                      <a:endParaRPr lang="en-US" sz="2400" dirty="0">
                        <a:solidFill>
                          <a:srgbClr val="000000"/>
                        </a:solidFill>
                        <a:latin typeface="Times New Roman" panose="02020603050405020304" pitchFamily="18" charset="0"/>
                        <a:ea typeface="Segoe UI" panose="020B0502040204020203" pitchFamily="34" charset="0"/>
                      </a:endParaRPr>
                    </a:p>
                  </a:txBody>
                  <a:tcPr marL="68584" marR="68584" marT="0" marB="0"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buNone/>
                        <a:tabLst>
                          <a:tab pos="111125" algn="l"/>
                        </a:tabLst>
                      </a:pPr>
                      <a:endParaRPr lang="en-US" sz="2400" dirty="0">
                        <a:solidFill>
                          <a:srgbClr val="000000"/>
                        </a:solidFill>
                        <a:latin typeface="Times New Roman" panose="02020603050405020304" pitchFamily="18" charset="0"/>
                        <a:ea typeface="Times New Roman" panose="02020603050405020304" pitchFamily="18" charset="0"/>
                      </a:endParaRPr>
                    </a:p>
                  </a:txBody>
                  <a:tcPr marL="68584" marR="68584"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buNone/>
                        <a:tabLst>
                          <a:tab pos="111125" algn="l"/>
                        </a:tabLst>
                      </a:pPr>
                      <a:endParaRPr lang="en-US" sz="2400" dirty="0">
                        <a:solidFill>
                          <a:srgbClr val="000000"/>
                        </a:solidFill>
                        <a:latin typeface="Times New Roman" panose="02020603050405020304" pitchFamily="18" charset="0"/>
                        <a:ea typeface="Times New Roman" panose="02020603050405020304" pitchFamily="18" charset="0"/>
                      </a:endParaRPr>
                    </a:p>
                  </a:txBody>
                  <a:tcPr marL="68584" marR="68584"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bl>
          </a:graphicData>
        </a:graphic>
      </p:graphicFrame>
      <p:sp>
        <p:nvSpPr>
          <p:cNvPr id="4" name="TextBox 3"/>
          <p:cNvSpPr txBox="1"/>
          <p:nvPr/>
        </p:nvSpPr>
        <p:spPr>
          <a:xfrm>
            <a:off x="3405188" y="1295400"/>
            <a:ext cx="6032500" cy="48323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eaLnBrk="1" hangingPunct="1">
              <a:lnSpc>
                <a:spcPct val="100000"/>
              </a:lnSpc>
              <a:spcBef>
                <a:spcPct val="0"/>
              </a:spcBef>
              <a:buFontTx/>
              <a:buNone/>
              <a:tabLst>
                <a:tab pos="111125" algn="l"/>
              </a:tabLst>
            </a:pPr>
            <a:r>
              <a:rPr lang="en-US" altLang="en-US" sz="2200" dirty="0">
                <a:solidFill>
                  <a:srgbClr val="000000"/>
                </a:solidFill>
                <a:latin typeface="Times New Roman" panose="02020603050405020304" pitchFamily="18" charset="0"/>
                <a:cs typeface="Times New Roman" panose="02020603050405020304" pitchFamily="18" charset="0"/>
              </a:rPr>
              <a:t>- Cân 1,5 g mẫu vật.</a:t>
            </a:r>
          </a:p>
          <a:p>
            <a:pPr marL="0" lvl="0" indent="0" algn="just" defTabSz="914400" eaLnBrk="1" hangingPunct="1">
              <a:lnSpc>
                <a:spcPct val="100000"/>
              </a:lnSpc>
              <a:spcBef>
                <a:spcPct val="0"/>
              </a:spcBef>
              <a:buFontTx/>
              <a:buNone/>
              <a:tabLst>
                <a:tab pos="111125" algn="l"/>
              </a:tabLst>
            </a:pPr>
            <a:r>
              <a:rPr lang="en-US" altLang="en-US" sz="2200" dirty="0">
                <a:solidFill>
                  <a:srgbClr val="000000"/>
                </a:solidFill>
                <a:latin typeface="Times New Roman" panose="02020603050405020304" pitchFamily="18" charset="0"/>
                <a:cs typeface="Times New Roman" panose="02020603050405020304" pitchFamily="18" charset="0"/>
              </a:rPr>
              <a:t>- Dùng kéo cắt nhỏ mẫu vật.</a:t>
            </a:r>
          </a:p>
          <a:p>
            <a:pPr marL="0" lvl="0" indent="0" algn="just" defTabSz="914400" eaLnBrk="1" hangingPunct="1">
              <a:lnSpc>
                <a:spcPct val="100000"/>
              </a:lnSpc>
              <a:spcBef>
                <a:spcPct val="0"/>
              </a:spcBef>
              <a:buFontTx/>
              <a:buNone/>
              <a:tabLst>
                <a:tab pos="111125" algn="l"/>
              </a:tabLst>
            </a:pPr>
            <a:r>
              <a:rPr lang="en-US" altLang="en-US" sz="2200" dirty="0">
                <a:solidFill>
                  <a:srgbClr val="000000"/>
                </a:solidFill>
                <a:latin typeface="Times New Roman" panose="02020603050405020304" pitchFamily="18" charset="0"/>
                <a:cs typeface="Times New Roman" panose="02020603050405020304" pitchFamily="18" charset="0"/>
              </a:rPr>
              <a:t>- Cho mẫu lá cắt nhỏ v</a:t>
            </a:r>
            <a:r>
              <a:rPr lang="en-US" altLang="en-US" sz="2200" dirty="0">
                <a:solidFill>
                  <a:srgbClr val="000000"/>
                </a:solidFill>
                <a:latin typeface="Times New Roman" panose="02020603050405020304" pitchFamily="18" charset="0"/>
                <a:ea typeface="Times New Roman" panose="02020603050405020304" pitchFamily="18" charset="0"/>
              </a:rPr>
              <a:t>à</a:t>
            </a:r>
            <a:r>
              <a:rPr lang="en-US" altLang="en-US" sz="2200" dirty="0">
                <a:solidFill>
                  <a:srgbClr val="000000"/>
                </a:solidFill>
                <a:latin typeface="Times New Roman" panose="02020603050405020304" pitchFamily="18" charset="0"/>
                <a:cs typeface="Times New Roman" panose="02020603050405020304" pitchFamily="18" charset="0"/>
              </a:rPr>
              <a:t>o cối v</a:t>
            </a:r>
            <a:r>
              <a:rPr lang="en-US" altLang="en-US" sz="2200" dirty="0">
                <a:solidFill>
                  <a:srgbClr val="000000"/>
                </a:solidFill>
                <a:latin typeface="Times New Roman" panose="02020603050405020304" pitchFamily="18" charset="0"/>
                <a:ea typeface="Times New Roman" panose="02020603050405020304" pitchFamily="18" charset="0"/>
              </a:rPr>
              <a:t>à</a:t>
            </a:r>
            <a:r>
              <a:rPr lang="en-US" altLang="en-US" sz="2200" dirty="0">
                <a:solidFill>
                  <a:srgbClr val="000000"/>
                </a:solidFill>
                <a:latin typeface="Times New Roman" panose="02020603050405020304" pitchFamily="18" charset="0"/>
                <a:cs typeface="Times New Roman" panose="02020603050405020304" pitchFamily="18" charset="0"/>
              </a:rPr>
              <a:t> nghiền nát bằng ch</a:t>
            </a:r>
            <a:r>
              <a:rPr lang="en-US" altLang="en-US" sz="2200" dirty="0">
                <a:solidFill>
                  <a:srgbClr val="000000"/>
                </a:solidFill>
                <a:latin typeface="Times New Roman" panose="02020603050405020304" pitchFamily="18" charset="0"/>
                <a:ea typeface="Times New Roman" panose="02020603050405020304" pitchFamily="18" charset="0"/>
              </a:rPr>
              <a:t>à</a:t>
            </a:r>
            <a:r>
              <a:rPr lang="en-US" altLang="en-US" sz="2200" dirty="0">
                <a:solidFill>
                  <a:srgbClr val="000000"/>
                </a:solidFill>
                <a:latin typeface="Times New Roman" panose="02020603050405020304" pitchFamily="18" charset="0"/>
                <a:cs typeface="Times New Roman" panose="02020603050405020304" pitchFamily="18" charset="0"/>
              </a:rPr>
              <a:t>y.</a:t>
            </a:r>
          </a:p>
          <a:p>
            <a:pPr marL="0" lvl="0" indent="0" algn="just" defTabSz="914400" eaLnBrk="1" hangingPunct="1">
              <a:lnSpc>
                <a:spcPct val="100000"/>
              </a:lnSpc>
              <a:spcBef>
                <a:spcPct val="0"/>
              </a:spcBef>
              <a:buFontTx/>
              <a:buNone/>
              <a:tabLst>
                <a:tab pos="111125" algn="l"/>
              </a:tabLst>
            </a:pPr>
            <a:r>
              <a:rPr lang="en-US" altLang="en-US" sz="2200" dirty="0">
                <a:solidFill>
                  <a:srgbClr val="000000"/>
                </a:solidFill>
                <a:latin typeface="Times New Roman" panose="02020603050405020304" pitchFamily="18" charset="0"/>
                <a:cs typeface="Times New Roman" panose="02020603050405020304" pitchFamily="18" charset="0"/>
              </a:rPr>
              <a:t>- Bổ sung 15 mL dung môi ethanol 90% v</a:t>
            </a:r>
            <a:r>
              <a:rPr lang="en-US" altLang="en-US" sz="2200" dirty="0">
                <a:solidFill>
                  <a:srgbClr val="000000"/>
                </a:solidFill>
                <a:latin typeface="Times New Roman" panose="02020603050405020304" pitchFamily="18" charset="0"/>
                <a:ea typeface="Times New Roman" panose="02020603050405020304" pitchFamily="18" charset="0"/>
              </a:rPr>
              <a:t>à</a:t>
            </a:r>
            <a:r>
              <a:rPr lang="en-US" altLang="en-US" sz="2200" dirty="0">
                <a:solidFill>
                  <a:srgbClr val="000000"/>
                </a:solidFill>
                <a:latin typeface="Times New Roman" panose="02020603050405020304" pitchFamily="18" charset="0"/>
                <a:cs typeface="Times New Roman" panose="02020603050405020304" pitchFamily="18" charset="0"/>
              </a:rPr>
              <a:t>o mẫu thí nghiệm v</a:t>
            </a:r>
            <a:r>
              <a:rPr lang="en-US" altLang="en-US" sz="2200" dirty="0">
                <a:solidFill>
                  <a:srgbClr val="000000"/>
                </a:solidFill>
                <a:latin typeface="Times New Roman" panose="02020603050405020304" pitchFamily="18" charset="0"/>
                <a:ea typeface="Times New Roman" panose="02020603050405020304" pitchFamily="18" charset="0"/>
              </a:rPr>
              <a:t>à</a:t>
            </a:r>
            <a:r>
              <a:rPr lang="en-US" altLang="en-US" sz="2200" dirty="0">
                <a:solidFill>
                  <a:srgbClr val="000000"/>
                </a:solidFill>
                <a:latin typeface="Times New Roman" panose="02020603050405020304" pitchFamily="18" charset="0"/>
                <a:cs typeface="Times New Roman" panose="02020603050405020304" pitchFamily="18" charset="0"/>
              </a:rPr>
              <a:t> 15 mL nước cất v</a:t>
            </a:r>
            <a:r>
              <a:rPr lang="en-US" altLang="en-US" sz="2200" dirty="0">
                <a:solidFill>
                  <a:srgbClr val="000000"/>
                </a:solidFill>
                <a:latin typeface="Times New Roman" panose="02020603050405020304" pitchFamily="18" charset="0"/>
                <a:ea typeface="Times New Roman" panose="02020603050405020304" pitchFamily="18" charset="0"/>
              </a:rPr>
              <a:t>à</a:t>
            </a:r>
            <a:r>
              <a:rPr lang="en-US" altLang="en-US" sz="2200" dirty="0">
                <a:solidFill>
                  <a:srgbClr val="000000"/>
                </a:solidFill>
                <a:latin typeface="Times New Roman" panose="02020603050405020304" pitchFamily="18" charset="0"/>
                <a:cs typeface="Times New Roman" panose="02020603050405020304" pitchFamily="18" charset="0"/>
              </a:rPr>
              <a:t>o mẫu đối chứng.</a:t>
            </a:r>
          </a:p>
          <a:p>
            <a:pPr marL="0" lvl="0" indent="0" algn="just" defTabSz="914400" eaLnBrk="1" hangingPunct="1">
              <a:lnSpc>
                <a:spcPct val="100000"/>
              </a:lnSpc>
              <a:spcBef>
                <a:spcPct val="0"/>
              </a:spcBef>
              <a:buFontTx/>
              <a:buNone/>
              <a:tabLst>
                <a:tab pos="111125" algn="l"/>
              </a:tabLst>
            </a:pPr>
            <a:r>
              <a:rPr lang="en-US" altLang="en-US" sz="2200" dirty="0">
                <a:solidFill>
                  <a:srgbClr val="000000"/>
                </a:solidFill>
                <a:latin typeface="Times New Roman" panose="02020603050405020304" pitchFamily="18" charset="0"/>
                <a:cs typeface="Times New Roman" panose="02020603050405020304" pitchFamily="18" charset="0"/>
              </a:rPr>
              <a:t>- Lọc qua phễu v</a:t>
            </a:r>
            <a:r>
              <a:rPr lang="en-US" altLang="en-US" sz="2200" dirty="0">
                <a:solidFill>
                  <a:srgbClr val="000000"/>
                </a:solidFill>
                <a:latin typeface="Times New Roman" panose="02020603050405020304" pitchFamily="18" charset="0"/>
                <a:ea typeface="Times New Roman" panose="02020603050405020304" pitchFamily="18" charset="0"/>
              </a:rPr>
              <a:t>à</a:t>
            </a:r>
            <a:r>
              <a:rPr lang="en-US" altLang="en-US" sz="2200" dirty="0">
                <a:solidFill>
                  <a:srgbClr val="000000"/>
                </a:solidFill>
                <a:latin typeface="Times New Roman" panose="02020603050405020304" pitchFamily="18" charset="0"/>
                <a:cs typeface="Times New Roman" panose="02020603050405020304" pitchFamily="18" charset="0"/>
              </a:rPr>
              <a:t> thu dịch qua lọc bằng cốc đong.</a:t>
            </a:r>
          </a:p>
          <a:p>
            <a:pPr marL="0" lvl="0" indent="0" algn="just" defTabSz="914400" eaLnBrk="1" hangingPunct="1">
              <a:lnSpc>
                <a:spcPct val="100000"/>
              </a:lnSpc>
              <a:spcBef>
                <a:spcPct val="0"/>
              </a:spcBef>
              <a:buFontTx/>
              <a:buNone/>
              <a:tabLst>
                <a:tab pos="111125" algn="l"/>
              </a:tabLst>
            </a:pPr>
            <a:r>
              <a:rPr lang="en-US" altLang="en-US" sz="2200" dirty="0">
                <a:solidFill>
                  <a:srgbClr val="000000"/>
                </a:solidFill>
                <a:latin typeface="Times New Roman" panose="02020603050405020304" pitchFamily="18" charset="0"/>
                <a:cs typeface="Times New Roman" panose="02020603050405020304" pitchFamily="18" charset="0"/>
              </a:rPr>
              <a:t>- Cho miếng giấy lọc v</a:t>
            </a:r>
            <a:r>
              <a:rPr lang="en-US" altLang="en-US" sz="2200" dirty="0">
                <a:solidFill>
                  <a:srgbClr val="000000"/>
                </a:solidFill>
                <a:latin typeface="Times New Roman" panose="02020603050405020304" pitchFamily="18" charset="0"/>
                <a:ea typeface="Times New Roman" panose="02020603050405020304" pitchFamily="18" charset="0"/>
              </a:rPr>
              <a:t>à</a:t>
            </a:r>
            <a:r>
              <a:rPr lang="en-US" altLang="en-US" sz="2200" dirty="0">
                <a:solidFill>
                  <a:srgbClr val="000000"/>
                </a:solidFill>
                <a:latin typeface="Times New Roman" panose="02020603050405020304" pitchFamily="18" charset="0"/>
                <a:cs typeface="Times New Roman" panose="02020603050405020304" pitchFamily="18" charset="0"/>
              </a:rPr>
              <a:t>o cốc đong đựng dịch chiết mẫu thí nghiệm v</a:t>
            </a:r>
            <a:r>
              <a:rPr lang="en-US" altLang="en-US" sz="2200" dirty="0">
                <a:solidFill>
                  <a:srgbClr val="000000"/>
                </a:solidFill>
                <a:latin typeface="Times New Roman" panose="02020603050405020304" pitchFamily="18" charset="0"/>
                <a:ea typeface="Times New Roman" panose="02020603050405020304" pitchFamily="18" charset="0"/>
              </a:rPr>
              <a:t>à</a:t>
            </a:r>
            <a:r>
              <a:rPr lang="en-US" altLang="en-US" sz="2200" dirty="0">
                <a:solidFill>
                  <a:srgbClr val="000000"/>
                </a:solidFill>
                <a:latin typeface="Times New Roman" panose="02020603050405020304" pitchFamily="18" charset="0"/>
                <a:cs typeface="Times New Roman" panose="02020603050405020304" pitchFamily="18" charset="0"/>
              </a:rPr>
              <a:t> mẫu đối chứng, </a:t>
            </a:r>
          </a:p>
          <a:p>
            <a:pPr marL="0" lvl="0" indent="0" algn="just" defTabSz="914400" eaLnBrk="1" hangingPunct="1">
              <a:lnSpc>
                <a:spcPct val="100000"/>
              </a:lnSpc>
              <a:spcBef>
                <a:spcPct val="0"/>
              </a:spcBef>
              <a:buFontTx/>
              <a:buNone/>
              <a:tabLst>
                <a:tab pos="111125" algn="l"/>
              </a:tabLst>
            </a:pPr>
            <a:r>
              <a:rPr lang="en-US" altLang="en-US" sz="2200" dirty="0">
                <a:solidFill>
                  <a:srgbClr val="000000"/>
                </a:solidFill>
                <a:latin typeface="Times New Roman" panose="02020603050405020304" pitchFamily="18" charset="0"/>
                <a:cs typeface="Times New Roman" panose="02020603050405020304" pitchFamily="18" charset="0"/>
              </a:rPr>
              <a:t>- Đề khoảng 15 phút, sau đó lấy miếng giấy ra v</a:t>
            </a:r>
            <a:r>
              <a:rPr lang="en-US" altLang="en-US" sz="2200" dirty="0">
                <a:solidFill>
                  <a:srgbClr val="000000"/>
                </a:solidFill>
                <a:latin typeface="Times New Roman" panose="02020603050405020304" pitchFamily="18" charset="0"/>
                <a:ea typeface="Times New Roman" panose="02020603050405020304" pitchFamily="18" charset="0"/>
              </a:rPr>
              <a:t>à</a:t>
            </a:r>
            <a:r>
              <a:rPr lang="en-US" altLang="en-US" sz="2200" dirty="0">
                <a:solidFill>
                  <a:srgbClr val="000000"/>
                </a:solidFill>
                <a:latin typeface="Times New Roman" panose="02020603050405020304" pitchFamily="18" charset="0"/>
                <a:cs typeface="Times New Roman" panose="02020603050405020304" pitchFamily="18" charset="0"/>
              </a:rPr>
              <a:t> hong khô.</a:t>
            </a:r>
          </a:p>
          <a:p>
            <a:pPr marL="0" lvl="0" indent="0" algn="just" defTabSz="914400" eaLnBrk="1" hangingPunct="1">
              <a:lnSpc>
                <a:spcPct val="100000"/>
              </a:lnSpc>
              <a:spcBef>
                <a:spcPct val="0"/>
              </a:spcBef>
              <a:buFontTx/>
              <a:buNone/>
              <a:tabLst>
                <a:tab pos="111125" algn="l"/>
              </a:tabLst>
            </a:pPr>
            <a:r>
              <a:rPr lang="en-US" altLang="en-US" sz="2200" dirty="0">
                <a:solidFill>
                  <a:srgbClr val="000000"/>
                </a:solidFill>
                <a:latin typeface="Times New Roman" panose="02020603050405020304" pitchFamily="18" charset="0"/>
                <a:cs typeface="Times New Roman" panose="02020603050405020304" pitchFamily="18" charset="0"/>
              </a:rPr>
              <a:t>- Quan sát dịch lọc, miếng giấy lọc sau khi kết thúc thí nghiệm, chụp ảnh dịch lọc v</a:t>
            </a:r>
            <a:r>
              <a:rPr lang="en-US" altLang="en-US" sz="2200" dirty="0">
                <a:solidFill>
                  <a:srgbClr val="000000"/>
                </a:solidFill>
                <a:latin typeface="Times New Roman" panose="02020603050405020304" pitchFamily="18" charset="0"/>
                <a:ea typeface="Times New Roman" panose="02020603050405020304" pitchFamily="18" charset="0"/>
              </a:rPr>
              <a:t>à</a:t>
            </a:r>
            <a:r>
              <a:rPr lang="en-US" altLang="en-US" sz="2200" dirty="0">
                <a:solidFill>
                  <a:srgbClr val="000000"/>
                </a:solidFill>
                <a:latin typeface="Times New Roman" panose="02020603050405020304" pitchFamily="18" charset="0"/>
                <a:cs typeface="Times New Roman" panose="02020603050405020304" pitchFamily="18" charset="0"/>
              </a:rPr>
              <a:t> miếng giấy lọc thu được.</a:t>
            </a:r>
            <a:endParaRPr lang="en-US" altLang="en-US" sz="2200" dirty="0">
              <a:solidFill>
                <a:srgbClr val="000000"/>
              </a:solidFill>
              <a:latin typeface="Times New Roman" panose="02020603050405020304" pitchFamily="18" charset="0"/>
              <a:ea typeface="Times New Roman" panose="02020603050405020304" pitchFamily="18" charset="0"/>
            </a:endParaRPr>
          </a:p>
        </p:txBody>
      </p:sp>
      <p:sp>
        <p:nvSpPr>
          <p:cNvPr id="100374" name="TextBox 5"/>
          <p:cNvSpPr txBox="1"/>
          <p:nvPr/>
        </p:nvSpPr>
        <p:spPr>
          <a:xfrm>
            <a:off x="9564688" y="1414463"/>
            <a:ext cx="2322512" cy="28622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eaLnBrk="1" hangingPunct="1">
              <a:lnSpc>
                <a:spcPct val="100000"/>
              </a:lnSpc>
              <a:spcBef>
                <a:spcPct val="0"/>
              </a:spcBef>
              <a:buFontTx/>
              <a:buNone/>
              <a:tabLst>
                <a:tab pos="111125" algn="l"/>
              </a:tabLst>
            </a:pPr>
            <a:r>
              <a:rPr lang="en-US" altLang="en-US" sz="2000" dirty="0">
                <a:solidFill>
                  <a:srgbClr val="000000"/>
                </a:solidFill>
                <a:latin typeface="Times New Roman" panose="02020603050405020304" pitchFamily="18" charset="0"/>
                <a:cs typeface="Times New Roman" panose="02020603050405020304" pitchFamily="18" charset="0"/>
              </a:rPr>
              <a:t>Nhóm thí nghiệm b</a:t>
            </a:r>
            <a:r>
              <a:rPr lang="en-US" altLang="en-US" sz="2000" dirty="0">
                <a:solidFill>
                  <a:srgbClr val="000000"/>
                </a:solidFill>
                <a:latin typeface="Times New Roman" panose="02020603050405020304" pitchFamily="18" charset="0"/>
                <a:ea typeface="Times New Roman" panose="02020603050405020304" pitchFamily="18" charset="0"/>
              </a:rPr>
              <a:t>à</a:t>
            </a:r>
            <a:r>
              <a:rPr lang="en-US" altLang="en-US" sz="2000" dirty="0">
                <a:solidFill>
                  <a:srgbClr val="000000"/>
                </a:solidFill>
                <a:latin typeface="Times New Roman" panose="02020603050405020304" pitchFamily="18" charset="0"/>
                <a:cs typeface="Times New Roman" panose="02020603050405020304" pitchFamily="18" charset="0"/>
              </a:rPr>
              <a:t>y các kết quả thu được trên tìrng loại lá v</a:t>
            </a:r>
            <a:r>
              <a:rPr lang="en-US" altLang="en-US" sz="2000" dirty="0">
                <a:solidFill>
                  <a:srgbClr val="000000"/>
                </a:solidFill>
                <a:latin typeface="Times New Roman" panose="02020603050405020304" pitchFamily="18" charset="0"/>
                <a:ea typeface="Times New Roman" panose="02020603050405020304" pitchFamily="18" charset="0"/>
              </a:rPr>
              <a:t>à</a:t>
            </a:r>
            <a:r>
              <a:rPr lang="en-US" altLang="en-US" sz="2000" dirty="0">
                <a:solidFill>
                  <a:srgbClr val="000000"/>
                </a:solidFill>
                <a:latin typeface="Times New Roman" panose="02020603050405020304" pitchFamily="18" charset="0"/>
                <a:cs typeface="Times New Roman" panose="02020603050405020304" pitchFamily="18" charset="0"/>
              </a:rPr>
              <a:t> cho nhận xét về m</a:t>
            </a:r>
            <a:r>
              <a:rPr lang="en-US" altLang="en-US" sz="2000" dirty="0">
                <a:solidFill>
                  <a:srgbClr val="000000"/>
                </a:solidFill>
                <a:latin typeface="Times New Roman" panose="02020603050405020304" pitchFamily="18" charset="0"/>
                <a:ea typeface="Times New Roman" panose="02020603050405020304" pitchFamily="18" charset="0"/>
              </a:rPr>
              <a:t>à</a:t>
            </a:r>
            <a:r>
              <a:rPr lang="en-US" altLang="en-US" sz="2000" dirty="0">
                <a:solidFill>
                  <a:srgbClr val="000000"/>
                </a:solidFill>
                <a:latin typeface="Times New Roman" panose="02020603050405020304" pitchFamily="18" charset="0"/>
                <a:cs typeface="Times New Roman" panose="02020603050405020304" pitchFamily="18" charset="0"/>
              </a:rPr>
              <a:t>u sắc của các dịch lọc v</a:t>
            </a:r>
            <a:r>
              <a:rPr lang="en-US" altLang="en-US" sz="2000" dirty="0">
                <a:solidFill>
                  <a:srgbClr val="000000"/>
                </a:solidFill>
                <a:latin typeface="Times New Roman" panose="02020603050405020304" pitchFamily="18" charset="0"/>
                <a:ea typeface="Times New Roman" panose="02020603050405020304" pitchFamily="18" charset="0"/>
              </a:rPr>
              <a:t>à</a:t>
            </a:r>
            <a:r>
              <a:rPr lang="en-US" altLang="en-US" sz="2000" dirty="0">
                <a:solidFill>
                  <a:srgbClr val="000000"/>
                </a:solidFill>
                <a:latin typeface="Times New Roman" panose="02020603050405020304" pitchFamily="18" charset="0"/>
                <a:cs typeface="Times New Roman" panose="02020603050405020304" pitchFamily="18" charset="0"/>
              </a:rPr>
              <a:t> miếng giấy lọc thu được ở các mẫu thí nghiệm v</a:t>
            </a:r>
            <a:r>
              <a:rPr lang="en-US" altLang="en-US" sz="2000" dirty="0">
                <a:solidFill>
                  <a:srgbClr val="000000"/>
                </a:solidFill>
                <a:latin typeface="Times New Roman" panose="02020603050405020304" pitchFamily="18" charset="0"/>
                <a:ea typeface="Times New Roman" panose="02020603050405020304" pitchFamily="18" charset="0"/>
              </a:rPr>
              <a:t>à</a:t>
            </a:r>
            <a:r>
              <a:rPr lang="en-US" altLang="en-US" sz="2000" dirty="0">
                <a:solidFill>
                  <a:srgbClr val="000000"/>
                </a:solidFill>
                <a:latin typeface="Times New Roman" panose="02020603050405020304" pitchFamily="18" charset="0"/>
                <a:cs typeface="Times New Roman" panose="02020603050405020304" pitchFamily="18" charset="0"/>
              </a:rPr>
              <a:t> mẫu đối chứng</a:t>
            </a:r>
            <a:endParaRPr lang="en-US" altLang="en-US" sz="20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00374"/>
                                        </p:tgtEl>
                                        <p:attrNameLst>
                                          <p:attrName>style.visibility</p:attrName>
                                        </p:attrNameLst>
                                      </p:cBhvr>
                                      <p:to>
                                        <p:strVal val="visible"/>
                                      </p:to>
                                    </p:set>
                                    <p:animEffect transition="in" filter="wipe(up)">
                                      <p:cBhvr>
                                        <p:cTn id="47" dur="500"/>
                                        <p:tgtEl>
                                          <p:spTgt spid="100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7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2" name="Group 14"/>
          <p:cNvGrpSpPr/>
          <p:nvPr/>
        </p:nvGrpSpPr>
        <p:grpSpPr>
          <a:xfrm>
            <a:off x="0" y="-26987"/>
            <a:ext cx="12192000" cy="6888162"/>
            <a:chOff x="-9684" y="-27337"/>
            <a:chExt cx="9155305" cy="6888385"/>
          </a:xfrm>
        </p:grpSpPr>
        <p:sp>
          <p:nvSpPr>
            <p:cNvPr id="102423"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102425"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02426"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102403" name="Text Box 8"/>
          <p:cNvSpPr txBox="1"/>
          <p:nvPr/>
        </p:nvSpPr>
        <p:spPr>
          <a:xfrm>
            <a:off x="2590800" y="-39687"/>
            <a:ext cx="7620000" cy="460375"/>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HƯỚNG DẪN TỪNG THÍ NGHIỆM</a:t>
            </a:r>
            <a:endParaRPr lang="en-US" altLang="en-US" sz="2400" b="1" i="1" dirty="0">
              <a:solidFill>
                <a:srgbClr val="0070C0"/>
              </a:solidFill>
              <a:latin typeface="Arial" panose="020B0604020202020204" pitchFamily="34" charset="0"/>
            </a:endParaRPr>
          </a:p>
        </p:txBody>
      </p:sp>
      <p:graphicFrame>
        <p:nvGraphicFramePr>
          <p:cNvPr id="102404" name="Table 102403"/>
          <p:cNvGraphicFramePr/>
          <p:nvPr/>
        </p:nvGraphicFramePr>
        <p:xfrm>
          <a:off x="93663" y="433388"/>
          <a:ext cx="12004675" cy="6503988"/>
        </p:xfrm>
        <a:graphic>
          <a:graphicData uri="http://schemas.openxmlformats.org/drawingml/2006/table">
            <a:tbl>
              <a:tblPr/>
              <a:tblGrid>
                <a:gridCol w="1543050"/>
                <a:gridCol w="1182688"/>
                <a:gridCol w="7443787"/>
                <a:gridCol w="1835150"/>
              </a:tblGrid>
              <a:tr h="9810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30000"/>
                        </a:lnSpc>
                        <a:spcAft>
                          <a:spcPts val="1000"/>
                        </a:spcAft>
                        <a:buNone/>
                      </a:pPr>
                      <a:r>
                        <a:rPr sz="2400" b="1" dirty="0">
                          <a:solidFill>
                            <a:srgbClr val="006600"/>
                          </a:solidFill>
                          <a:latin typeface="Times New Roman" panose="02020603050405020304" pitchFamily="18" charset="0"/>
                          <a:cs typeface="Times New Roman" panose="02020603050405020304" pitchFamily="18" charset="0"/>
                        </a:rPr>
                        <a:t>Thí nghiệm</a:t>
                      </a:r>
                      <a:endParaRPr lang="en-US" sz="2400" b="1" dirty="0">
                        <a:solidFill>
                          <a:srgbClr val="006600"/>
                        </a:solidFill>
                        <a:latin typeface="Times New Roman" panose="02020603050405020304" pitchFamily="18" charset="0"/>
                        <a:ea typeface="Arial" panose="020B0604020202020204" pitchFamily="34" charset="0"/>
                      </a:endParaRPr>
                    </a:p>
                  </a:txBody>
                  <a:tcPr marL="68576" marR="68576"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0000"/>
                        </a:lnSpc>
                        <a:spcAft>
                          <a:spcPts val="300"/>
                        </a:spcAft>
                        <a:buNone/>
                        <a:tabLst>
                          <a:tab pos="111125" algn="l"/>
                        </a:tabLst>
                      </a:pPr>
                      <a:r>
                        <a:rPr sz="2400" b="1" dirty="0">
                          <a:solidFill>
                            <a:srgbClr val="006600"/>
                          </a:solidFill>
                          <a:latin typeface="Times New Roman" panose="02020603050405020304" pitchFamily="18" charset="0"/>
                          <a:cs typeface="Times New Roman" panose="02020603050405020304" pitchFamily="18" charset="0"/>
                        </a:rPr>
                        <a:t>Phân chia</a:t>
                      </a:r>
                      <a:endParaRPr lang="en-US" sz="2400" b="1" dirty="0">
                        <a:solidFill>
                          <a:srgbClr val="006600"/>
                        </a:solidFill>
                        <a:latin typeface="Times New Roman" panose="02020603050405020304" pitchFamily="18" charset="0"/>
                        <a:ea typeface="Segoe UI" panose="020B0502040204020203" pitchFamily="34" charset="0"/>
                      </a:endParaRPr>
                    </a:p>
                  </a:txBody>
                  <a:tcPr marL="68576" marR="68576" marT="0" marB="0"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30000"/>
                        </a:lnSpc>
                        <a:spcAft>
                          <a:spcPts val="1000"/>
                        </a:spcAft>
                        <a:buNone/>
                      </a:pPr>
                      <a:r>
                        <a:rPr sz="2400" b="1" dirty="0">
                          <a:solidFill>
                            <a:srgbClr val="006600"/>
                          </a:solidFill>
                          <a:latin typeface="Times New Roman" panose="02020603050405020304" pitchFamily="18" charset="0"/>
                          <a:cs typeface="Times New Roman" panose="02020603050405020304" pitchFamily="18" charset="0"/>
                        </a:rPr>
                        <a:t>Cách tiến h</a:t>
                      </a:r>
                      <a:r>
                        <a:rPr sz="2400" b="1" dirty="0">
                          <a:solidFill>
                            <a:srgbClr val="006600"/>
                          </a:solidFill>
                          <a:latin typeface="Times New Roman" panose="02020603050405020304" pitchFamily="18" charset="0"/>
                          <a:ea typeface="Times New Roman" panose="02020603050405020304" pitchFamily="18" charset="0"/>
                        </a:rPr>
                        <a:t>à</a:t>
                      </a:r>
                      <a:r>
                        <a:rPr sz="2400" b="1" dirty="0">
                          <a:solidFill>
                            <a:srgbClr val="006600"/>
                          </a:solidFill>
                          <a:latin typeface="Times New Roman" panose="02020603050405020304" pitchFamily="18" charset="0"/>
                          <a:cs typeface="Times New Roman" panose="02020603050405020304" pitchFamily="18" charset="0"/>
                        </a:rPr>
                        <a:t>nh</a:t>
                      </a:r>
                      <a:endParaRPr lang="en-US" sz="2400" b="1" dirty="0">
                        <a:solidFill>
                          <a:srgbClr val="006600"/>
                        </a:solidFill>
                        <a:latin typeface="Times New Roman" panose="02020603050405020304" pitchFamily="18" charset="0"/>
                        <a:ea typeface="Arial" panose="020B0604020202020204" pitchFamily="34" charset="0"/>
                      </a:endParaRPr>
                    </a:p>
                  </a:txBody>
                  <a:tcPr marL="68576" marR="68576"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30000"/>
                        </a:lnSpc>
                        <a:spcAft>
                          <a:spcPts val="1000"/>
                        </a:spcAft>
                        <a:buNone/>
                      </a:pPr>
                      <a:r>
                        <a:rPr sz="2400" b="1" dirty="0">
                          <a:solidFill>
                            <a:srgbClr val="006600"/>
                          </a:solidFill>
                          <a:latin typeface="Times New Roman" panose="02020603050405020304" pitchFamily="18" charset="0"/>
                          <a:cs typeface="Times New Roman" panose="02020603050405020304" pitchFamily="18" charset="0"/>
                        </a:rPr>
                        <a:t>Báo cáo kết quả</a:t>
                      </a:r>
                      <a:endParaRPr lang="en-US" sz="2400" b="1" dirty="0">
                        <a:solidFill>
                          <a:srgbClr val="006600"/>
                        </a:solidFill>
                        <a:latin typeface="Times New Roman" panose="02020603050405020304" pitchFamily="18" charset="0"/>
                        <a:ea typeface="Arial" panose="020B0604020202020204" pitchFamily="34" charset="0"/>
                      </a:endParaRPr>
                    </a:p>
                  </a:txBody>
                  <a:tcPr marL="68576" marR="68576"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r h="55229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30000"/>
                        </a:lnSpc>
                        <a:spcAft>
                          <a:spcPts val="1000"/>
                        </a:spcAft>
                        <a:buNone/>
                      </a:pPr>
                      <a:r>
                        <a:rPr sz="2400" b="1" dirty="0">
                          <a:solidFill>
                            <a:srgbClr val="006600"/>
                          </a:solidFill>
                          <a:latin typeface="Times New Roman" panose="02020603050405020304" pitchFamily="18" charset="0"/>
                          <a:cs typeface="Times New Roman" panose="02020603050405020304" pitchFamily="18" charset="0"/>
                        </a:rPr>
                        <a:t>Thí nghiệm 3: Thí nghiệm tìm hiếu sự hình th</a:t>
                      </a:r>
                      <a:r>
                        <a:rPr sz="2400" b="1" dirty="0">
                          <a:solidFill>
                            <a:srgbClr val="006600"/>
                          </a:solidFill>
                          <a:latin typeface="Times New Roman" panose="02020603050405020304" pitchFamily="18" charset="0"/>
                          <a:ea typeface="Times New Roman" panose="02020603050405020304" pitchFamily="18" charset="0"/>
                        </a:rPr>
                        <a:t>à</a:t>
                      </a:r>
                      <a:r>
                        <a:rPr sz="2400" b="1" dirty="0">
                          <a:solidFill>
                            <a:srgbClr val="006600"/>
                          </a:solidFill>
                          <a:latin typeface="Times New Roman" panose="02020603050405020304" pitchFamily="18" charset="0"/>
                          <a:cs typeface="Times New Roman" panose="02020603050405020304" pitchFamily="18" charset="0"/>
                        </a:rPr>
                        <a:t>nh tinh bột trong quá trình quang hợp</a:t>
                      </a:r>
                      <a:endParaRPr lang="en-US" sz="2400" b="1" dirty="0">
                        <a:solidFill>
                          <a:srgbClr val="006600"/>
                        </a:solidFill>
                        <a:latin typeface="Times New Roman" panose="02020603050405020304" pitchFamily="18" charset="0"/>
                        <a:ea typeface="Times New Roman" panose="02020603050405020304" pitchFamily="18" charset="0"/>
                      </a:endParaRPr>
                    </a:p>
                  </a:txBody>
                  <a:tcPr marL="68576" marR="68576"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buNone/>
                        <a:tabLst>
                          <a:tab pos="111125" algn="l"/>
                        </a:tabLst>
                      </a:pPr>
                      <a:r>
                        <a:rPr sz="2400" dirty="0">
                          <a:solidFill>
                            <a:srgbClr val="000000"/>
                          </a:solidFill>
                          <a:latin typeface="Times New Roman" panose="02020603050405020304" pitchFamily="18" charset="0"/>
                          <a:cs typeface="Times New Roman" panose="02020603050405020304" pitchFamily="18" charset="0"/>
                        </a:rPr>
                        <a:t>Nhóm 1, nhóm 2</a:t>
                      </a:r>
                      <a:endParaRPr lang="en-US" sz="2400" dirty="0">
                        <a:solidFill>
                          <a:srgbClr val="000000"/>
                        </a:solidFill>
                        <a:latin typeface="Times New Roman" panose="02020603050405020304" pitchFamily="18" charset="0"/>
                        <a:ea typeface="Times New Roman" panose="02020603050405020304" pitchFamily="18" charset="0"/>
                      </a:endParaRPr>
                    </a:p>
                  </a:txBody>
                  <a:tcPr marL="68576" marR="68576" marT="0" marB="0"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342900" algn="just" defTabSz="914400" eaLnBrk="1" hangingPunct="1">
                        <a:buClr>
                          <a:srgbClr val="000000"/>
                        </a:buClr>
                        <a:buFont typeface="Symbol" panose="05050102010706020507" pitchFamily="18" charset="2"/>
                        <a:buChar char="-"/>
                        <a:tabLst>
                          <a:tab pos="111125" algn="l"/>
                        </a:tabLst>
                      </a:pPr>
                      <a:endParaRPr lang="en-US" sz="2400" dirty="0">
                        <a:solidFill>
                          <a:srgbClr val="000000"/>
                        </a:solidFill>
                        <a:latin typeface="Times New Roman" panose="02020603050405020304" pitchFamily="18" charset="0"/>
                        <a:ea typeface="Times New Roman" panose="02020603050405020304" pitchFamily="18" charset="0"/>
                      </a:endParaRPr>
                    </a:p>
                  </a:txBody>
                  <a:tcPr marL="68576" marR="68576"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buNone/>
                        <a:tabLst>
                          <a:tab pos="111125" algn="l"/>
                        </a:tabLst>
                      </a:pPr>
                      <a:endParaRPr lang="en-US" sz="2400" dirty="0">
                        <a:solidFill>
                          <a:srgbClr val="000000"/>
                        </a:solidFill>
                        <a:latin typeface="Times New Roman" panose="02020603050405020304" pitchFamily="18" charset="0"/>
                        <a:ea typeface="Times New Roman" panose="02020603050405020304" pitchFamily="18" charset="0"/>
                      </a:endParaRPr>
                    </a:p>
                  </a:txBody>
                  <a:tcPr marL="68576" marR="68576"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bl>
          </a:graphicData>
        </a:graphic>
      </p:graphicFrame>
      <p:sp>
        <p:nvSpPr>
          <p:cNvPr id="4" name="TextBox 3"/>
          <p:cNvSpPr txBox="1"/>
          <p:nvPr/>
        </p:nvSpPr>
        <p:spPr>
          <a:xfrm>
            <a:off x="2895600" y="1390650"/>
            <a:ext cx="7221538" cy="4832350"/>
          </a:xfrm>
          <a:prstGeom prst="rect">
            <a:avLst/>
          </a:prstGeom>
          <a:noFill/>
        </p:spPr>
        <p:txBody>
          <a:bodyPr>
            <a:spAutoFit/>
          </a:bodyPr>
          <a:lstStyle/>
          <a:p>
            <a:pPr indent="-342900" algn="just" defTabSz="914400" eaLnBrk="1" hangingPunct="1">
              <a:buClr>
                <a:srgbClr val="000000"/>
              </a:buClr>
              <a:buFont typeface="Symbol" panose="05050102010706020507" pitchFamily="18" charset="2"/>
              <a:buChar char="-"/>
              <a:tabLst>
                <a:tab pos="111125" algn="l"/>
              </a:tabLst>
            </a:pPr>
            <a:r>
              <a:rPr sz="2200" dirty="0">
                <a:solidFill>
                  <a:srgbClr val="000000"/>
                </a:solidFill>
                <a:latin typeface="Times New Roman" panose="02020603050405020304" pitchFamily="18" charset="0"/>
                <a:cs typeface="Times New Roman" panose="02020603050405020304" pitchFamily="18" charset="0"/>
              </a:rPr>
              <a:t>Để chậu trồng cây khoai lang trong tối 2 ng</a:t>
            </a:r>
            <a:r>
              <a:rPr sz="2200" dirty="0">
                <a:solidFill>
                  <a:srgbClr val="000000"/>
                </a:solidFill>
                <a:latin typeface="Times New Roman" panose="02020603050405020304" pitchFamily="18" charset="0"/>
                <a:ea typeface="Times New Roman" panose="02020603050405020304" pitchFamily="18" charset="0"/>
              </a:rPr>
              <a:t>à</a:t>
            </a:r>
            <a:r>
              <a:rPr sz="2200" dirty="0">
                <a:solidFill>
                  <a:srgbClr val="000000"/>
                </a:solidFill>
                <a:latin typeface="Times New Roman" panose="02020603050405020304" pitchFamily="18" charset="0"/>
                <a:cs typeface="Times New Roman" panose="02020603050405020304" pitchFamily="18" charset="0"/>
              </a:rPr>
              <a:t>y.</a:t>
            </a:r>
          </a:p>
          <a:p>
            <a:pPr indent="-342900" algn="just" defTabSz="914400" eaLnBrk="1" hangingPunct="1">
              <a:buClr>
                <a:srgbClr val="000000"/>
              </a:buClr>
              <a:buFont typeface="Symbol" panose="05050102010706020507" pitchFamily="18" charset="2"/>
              <a:buChar char="-"/>
              <a:tabLst>
                <a:tab pos="111125" algn="l"/>
              </a:tabLst>
            </a:pPr>
            <a:r>
              <a:rPr sz="2200" dirty="0">
                <a:solidFill>
                  <a:srgbClr val="000000"/>
                </a:solidFill>
                <a:latin typeface="Times New Roman" panose="02020603050405020304" pitchFamily="18" charset="0"/>
                <a:cs typeface="Times New Roman" panose="02020603050405020304" pitchFamily="18" charset="0"/>
              </a:rPr>
              <a:t>Dùng giấy m</a:t>
            </a:r>
            <a:r>
              <a:rPr sz="2200" dirty="0">
                <a:solidFill>
                  <a:srgbClr val="000000"/>
                </a:solidFill>
                <a:latin typeface="Times New Roman" panose="02020603050405020304" pitchFamily="18" charset="0"/>
                <a:ea typeface="Times New Roman" panose="02020603050405020304" pitchFamily="18" charset="0"/>
              </a:rPr>
              <a:t>à</a:t>
            </a:r>
            <a:r>
              <a:rPr sz="2200" dirty="0">
                <a:solidFill>
                  <a:srgbClr val="000000"/>
                </a:solidFill>
                <a:latin typeface="Times New Roman" panose="02020603050405020304" pitchFamily="18" charset="0"/>
                <a:cs typeface="Times New Roman" panose="02020603050405020304" pitchFamily="18" charset="0"/>
              </a:rPr>
              <a:t>u v</a:t>
            </a:r>
            <a:r>
              <a:rPr sz="2200" dirty="0">
                <a:solidFill>
                  <a:srgbClr val="000000"/>
                </a:solidFill>
                <a:latin typeface="Times New Roman" panose="02020603050405020304" pitchFamily="18" charset="0"/>
                <a:ea typeface="Times New Roman" panose="02020603050405020304" pitchFamily="18" charset="0"/>
              </a:rPr>
              <a:t>à</a:t>
            </a:r>
            <a:r>
              <a:rPr sz="2200" dirty="0">
                <a:solidFill>
                  <a:srgbClr val="000000"/>
                </a:solidFill>
                <a:latin typeface="Times New Roman" panose="02020603050405020304" pitchFamily="18" charset="0"/>
                <a:cs typeface="Times New Roman" panose="02020603050405020304" pitchFamily="18" charset="0"/>
              </a:rPr>
              <a:t> kẹp bọc kín một phần phiến lá khoai </a:t>
            </a:r>
          </a:p>
          <a:p>
            <a:pPr indent="-342900" algn="just" defTabSz="914400" eaLnBrk="1" hangingPunct="1">
              <a:buClr>
                <a:srgbClr val="000000"/>
              </a:buClr>
              <a:buFont typeface="Symbol" panose="05050102010706020507" pitchFamily="18" charset="2"/>
              <a:buChar char="-"/>
              <a:tabLst>
                <a:tab pos="111125" algn="l"/>
              </a:tabLst>
            </a:pPr>
            <a:r>
              <a:rPr sz="2200" dirty="0">
                <a:solidFill>
                  <a:srgbClr val="000000"/>
                </a:solidFill>
                <a:latin typeface="Times New Roman" panose="02020603050405020304" pitchFamily="18" charset="0"/>
                <a:cs typeface="Times New Roman" panose="02020603050405020304" pitchFamily="18" charset="0"/>
              </a:rPr>
              <a:t>Để chậu cây ngo</a:t>
            </a:r>
            <a:r>
              <a:rPr sz="2200" dirty="0">
                <a:solidFill>
                  <a:srgbClr val="000000"/>
                </a:solidFill>
                <a:latin typeface="Times New Roman" panose="02020603050405020304" pitchFamily="18" charset="0"/>
                <a:ea typeface="Times New Roman" panose="02020603050405020304" pitchFamily="18" charset="0"/>
              </a:rPr>
              <a:t>à</a:t>
            </a:r>
            <a:r>
              <a:rPr sz="2200" dirty="0">
                <a:solidFill>
                  <a:srgbClr val="000000"/>
                </a:solidFill>
                <a:latin typeface="Times New Roman" panose="02020603050405020304" pitchFamily="18" charset="0"/>
                <a:cs typeface="Times New Roman" panose="02020603050405020304" pitchFamily="18" charset="0"/>
              </a:rPr>
              <a:t>i ánh sáng khoảng 4-6 giờ.</a:t>
            </a:r>
          </a:p>
          <a:p>
            <a:pPr indent="-342900" algn="just" defTabSz="914400" eaLnBrk="1" hangingPunct="1">
              <a:buClr>
                <a:srgbClr val="000000"/>
              </a:buClr>
              <a:buFont typeface="Symbol" panose="05050102010706020507" pitchFamily="18" charset="2"/>
              <a:buChar char="-"/>
              <a:tabLst>
                <a:tab pos="111125" algn="l"/>
              </a:tabLst>
            </a:pPr>
            <a:r>
              <a:rPr sz="2200" dirty="0">
                <a:solidFill>
                  <a:srgbClr val="000000"/>
                </a:solidFill>
                <a:latin typeface="Times New Roman" panose="02020603050405020304" pitchFamily="18" charset="0"/>
                <a:cs typeface="Times New Roman" panose="02020603050405020304" pitchFamily="18" charset="0"/>
              </a:rPr>
              <a:t>Tháo bỏ giấy m</a:t>
            </a:r>
            <a:r>
              <a:rPr sz="2200" dirty="0">
                <a:solidFill>
                  <a:srgbClr val="000000"/>
                </a:solidFill>
                <a:latin typeface="Times New Roman" panose="02020603050405020304" pitchFamily="18" charset="0"/>
                <a:ea typeface="Times New Roman" panose="02020603050405020304" pitchFamily="18" charset="0"/>
              </a:rPr>
              <a:t>à</a:t>
            </a:r>
            <a:r>
              <a:rPr sz="2200" dirty="0">
                <a:solidFill>
                  <a:srgbClr val="000000"/>
                </a:solidFill>
                <a:latin typeface="Times New Roman" panose="02020603050405020304" pitchFamily="18" charset="0"/>
                <a:cs typeface="Times New Roman" panose="02020603050405020304" pitchFamily="18" charset="0"/>
              </a:rPr>
              <a:t>u ờ lá khoai lang.</a:t>
            </a:r>
          </a:p>
          <a:p>
            <a:pPr indent="-342900" algn="just" defTabSz="914400" eaLnBrk="1" hangingPunct="1">
              <a:buNone/>
              <a:tabLst>
                <a:tab pos="111125" algn="l"/>
              </a:tabLst>
            </a:pPr>
            <a:r>
              <a:rPr sz="2200" dirty="0">
                <a:solidFill>
                  <a:srgbClr val="000000"/>
                </a:solidFill>
                <a:latin typeface="Times New Roman" panose="02020603050405020304" pitchFamily="18" charset="0"/>
                <a:cs typeface="Times New Roman" panose="02020603050405020304" pitchFamily="18" charset="0"/>
              </a:rPr>
              <a:t>- Cho lá cây (có bọc giấy m</a:t>
            </a:r>
            <a:r>
              <a:rPr sz="2200" dirty="0">
                <a:solidFill>
                  <a:srgbClr val="000000"/>
                </a:solidFill>
                <a:latin typeface="Times New Roman" panose="02020603050405020304" pitchFamily="18" charset="0"/>
                <a:ea typeface="Times New Roman" panose="02020603050405020304" pitchFamily="18" charset="0"/>
              </a:rPr>
              <a:t>à</a:t>
            </a:r>
            <a:r>
              <a:rPr sz="2200" dirty="0">
                <a:solidFill>
                  <a:srgbClr val="000000"/>
                </a:solidFill>
                <a:latin typeface="Times New Roman" panose="02020603050405020304" pitchFamily="18" charset="0"/>
                <a:cs typeface="Times New Roman" panose="02020603050405020304" pitchFamily="18" charset="0"/>
              </a:rPr>
              <a:t>u v</a:t>
            </a:r>
            <a:r>
              <a:rPr sz="2200" dirty="0">
                <a:solidFill>
                  <a:srgbClr val="000000"/>
                </a:solidFill>
                <a:latin typeface="Times New Roman" panose="02020603050405020304" pitchFamily="18" charset="0"/>
                <a:ea typeface="Times New Roman" panose="02020603050405020304" pitchFamily="18" charset="0"/>
              </a:rPr>
              <a:t>à</a:t>
            </a:r>
            <a:r>
              <a:rPr sz="2200" dirty="0">
                <a:solidFill>
                  <a:srgbClr val="000000"/>
                </a:solidFill>
                <a:latin typeface="Times New Roman" panose="02020603050405020304" pitchFamily="18" charset="0"/>
                <a:cs typeface="Times New Roman" panose="02020603050405020304" pitchFamily="18" charset="0"/>
              </a:rPr>
              <a:t> không bọc giấy m</a:t>
            </a:r>
            <a:r>
              <a:rPr sz="2200" dirty="0">
                <a:solidFill>
                  <a:srgbClr val="000000"/>
                </a:solidFill>
                <a:latin typeface="Times New Roman" panose="02020603050405020304" pitchFamily="18" charset="0"/>
                <a:ea typeface="Times New Roman" panose="02020603050405020304" pitchFamily="18" charset="0"/>
              </a:rPr>
              <a:t>à</a:t>
            </a:r>
            <a:r>
              <a:rPr sz="2200" dirty="0">
                <a:solidFill>
                  <a:srgbClr val="000000"/>
                </a:solidFill>
                <a:latin typeface="Times New Roman" panose="02020603050405020304" pitchFamily="18" charset="0"/>
                <a:cs typeface="Times New Roman" panose="02020603050405020304" pitchFamily="18" charset="0"/>
              </a:rPr>
              <a:t>u) v</a:t>
            </a:r>
            <a:r>
              <a:rPr sz="2200" dirty="0">
                <a:solidFill>
                  <a:srgbClr val="000000"/>
                </a:solidFill>
                <a:latin typeface="Times New Roman" panose="02020603050405020304" pitchFamily="18" charset="0"/>
                <a:ea typeface="Times New Roman" panose="02020603050405020304" pitchFamily="18" charset="0"/>
              </a:rPr>
              <a:t>à</a:t>
            </a:r>
            <a:r>
              <a:rPr sz="2200" dirty="0">
                <a:solidFill>
                  <a:srgbClr val="000000"/>
                </a:solidFill>
                <a:latin typeface="Times New Roman" panose="02020603050405020304" pitchFamily="18" charset="0"/>
                <a:cs typeface="Times New Roman" panose="02020603050405020304" pitchFamily="18" charset="0"/>
              </a:rPr>
              <a:t>o cốc đong loại 250 ml có chứa dung môi ethanol 90%.</a:t>
            </a:r>
          </a:p>
          <a:p>
            <a:pPr indent="-342900" algn="just" defTabSz="914400" eaLnBrk="1" hangingPunct="1">
              <a:buNone/>
              <a:tabLst>
                <a:tab pos="111125" algn="l"/>
              </a:tabLst>
            </a:pPr>
            <a:r>
              <a:rPr sz="2200" dirty="0">
                <a:solidFill>
                  <a:srgbClr val="000000"/>
                </a:solidFill>
                <a:latin typeface="Times New Roman" panose="02020603050405020304" pitchFamily="18" charset="0"/>
                <a:cs typeface="Times New Roman" panose="02020603050405020304" pitchFamily="18" charset="0"/>
              </a:rPr>
              <a:t>- Cho cốc đong 250 ml chứa dung dịch ethanol v</a:t>
            </a:r>
            <a:r>
              <a:rPr sz="2200" dirty="0">
                <a:solidFill>
                  <a:srgbClr val="000000"/>
                </a:solidFill>
                <a:latin typeface="Times New Roman" panose="02020603050405020304" pitchFamily="18" charset="0"/>
                <a:ea typeface="Times New Roman" panose="02020603050405020304" pitchFamily="18" charset="0"/>
              </a:rPr>
              <a:t>à</a:t>
            </a:r>
            <a:r>
              <a:rPr sz="2200" dirty="0">
                <a:solidFill>
                  <a:srgbClr val="000000"/>
                </a:solidFill>
                <a:latin typeface="Times New Roman" panose="02020603050405020304" pitchFamily="18" charset="0"/>
                <a:cs typeface="Times New Roman" panose="02020603050405020304" pitchFamily="18" charset="0"/>
              </a:rPr>
              <a:t> lá cây v</a:t>
            </a:r>
            <a:r>
              <a:rPr sz="2200" dirty="0">
                <a:solidFill>
                  <a:srgbClr val="000000"/>
                </a:solidFill>
                <a:latin typeface="Times New Roman" panose="02020603050405020304" pitchFamily="18" charset="0"/>
                <a:ea typeface="Times New Roman" panose="02020603050405020304" pitchFamily="18" charset="0"/>
              </a:rPr>
              <a:t>à</a:t>
            </a:r>
            <a:r>
              <a:rPr sz="2200" dirty="0">
                <a:solidFill>
                  <a:srgbClr val="000000"/>
                </a:solidFill>
                <a:latin typeface="Times New Roman" panose="02020603050405020304" pitchFamily="18" charset="0"/>
                <a:cs typeface="Times New Roman" panose="02020603050405020304" pitchFamily="18" charset="0"/>
              </a:rPr>
              <a:t>o cốc đong 500 ml chứa 200 mL nước, đặt lên giá có lưới chịu nhiệt, đun cách thuỷ trên ngọn lưa đèn cồn v</a:t>
            </a:r>
            <a:r>
              <a:rPr sz="2200" dirty="0">
                <a:solidFill>
                  <a:srgbClr val="000000"/>
                </a:solidFill>
                <a:latin typeface="Times New Roman" panose="02020603050405020304" pitchFamily="18" charset="0"/>
                <a:ea typeface="Times New Roman" panose="02020603050405020304" pitchFamily="18" charset="0"/>
              </a:rPr>
              <a:t>à</a:t>
            </a:r>
            <a:r>
              <a:rPr sz="2200" dirty="0">
                <a:solidFill>
                  <a:srgbClr val="000000"/>
                </a:solidFill>
                <a:latin typeface="Times New Roman" panose="02020603050405020304" pitchFamily="18" charset="0"/>
                <a:cs typeface="Times New Roman" panose="02020603050405020304" pitchFamily="18" charset="0"/>
              </a:rPr>
              <a:t> đê sôi trong 5 phút  </a:t>
            </a:r>
          </a:p>
          <a:p>
            <a:pPr indent="-342900" algn="just" defTabSz="914400" eaLnBrk="1" hangingPunct="1">
              <a:buClr>
                <a:srgbClr val="000000"/>
              </a:buClr>
              <a:buFont typeface="Symbol" panose="05050102010706020507" pitchFamily="18" charset="2"/>
              <a:buChar char="-"/>
              <a:tabLst>
                <a:tab pos="111125" algn="l"/>
              </a:tabLst>
            </a:pPr>
            <a:r>
              <a:rPr sz="2200" dirty="0">
                <a:solidFill>
                  <a:srgbClr val="000000"/>
                </a:solidFill>
                <a:latin typeface="Times New Roman" panose="02020603050405020304" pitchFamily="18" charset="0"/>
                <a:cs typeface="Times New Roman" panose="02020603050405020304" pitchFamily="18" charset="0"/>
              </a:rPr>
              <a:t>Lấy lá cây ra khỏi cốc v</a:t>
            </a:r>
            <a:r>
              <a:rPr sz="2200" dirty="0">
                <a:solidFill>
                  <a:srgbClr val="000000"/>
                </a:solidFill>
                <a:latin typeface="Times New Roman" panose="02020603050405020304" pitchFamily="18" charset="0"/>
                <a:ea typeface="Times New Roman" panose="02020603050405020304" pitchFamily="18" charset="0"/>
              </a:rPr>
              <a:t>à</a:t>
            </a:r>
            <a:r>
              <a:rPr sz="2200" dirty="0">
                <a:solidFill>
                  <a:srgbClr val="000000"/>
                </a:solidFill>
                <a:latin typeface="Times New Roman" panose="02020603050405020304" pitchFamily="18" charset="0"/>
                <a:cs typeface="Times New Roman" panose="02020603050405020304" pitchFamily="18" charset="0"/>
              </a:rPr>
              <a:t> rửa lá cây trong dung dịch nước ấm.</a:t>
            </a:r>
          </a:p>
          <a:p>
            <a:pPr indent="-342900" algn="just" defTabSz="914400" eaLnBrk="1" hangingPunct="1">
              <a:buClr>
                <a:srgbClr val="000000"/>
              </a:buClr>
              <a:buFont typeface="Symbol" panose="05050102010706020507" pitchFamily="18" charset="2"/>
              <a:buChar char="-"/>
              <a:tabLst>
                <a:tab pos="111125" algn="l"/>
              </a:tabLst>
            </a:pPr>
            <a:r>
              <a:rPr sz="2200" dirty="0">
                <a:solidFill>
                  <a:srgbClr val="000000"/>
                </a:solidFill>
                <a:latin typeface="Times New Roman" panose="02020603050405020304" pitchFamily="18" charset="0"/>
                <a:cs typeface="Times New Roman" panose="02020603050405020304" pitchFamily="18" charset="0"/>
              </a:rPr>
              <a:t>Cho lá cây v</a:t>
            </a:r>
            <a:r>
              <a:rPr sz="2200" dirty="0">
                <a:solidFill>
                  <a:srgbClr val="000000"/>
                </a:solidFill>
                <a:latin typeface="Times New Roman" panose="02020603050405020304" pitchFamily="18" charset="0"/>
                <a:ea typeface="Times New Roman" panose="02020603050405020304" pitchFamily="18" charset="0"/>
              </a:rPr>
              <a:t>à</a:t>
            </a:r>
            <a:r>
              <a:rPr sz="2200" dirty="0">
                <a:solidFill>
                  <a:srgbClr val="000000"/>
                </a:solidFill>
                <a:latin typeface="Times New Roman" panose="02020603050405020304" pitchFamily="18" charset="0"/>
                <a:cs typeface="Times New Roman" panose="02020603050405020304" pitchFamily="18" charset="0"/>
              </a:rPr>
              <a:t>o cốc đong có chứa dung dich 0,5% iodine.</a:t>
            </a:r>
          </a:p>
          <a:p>
            <a:pPr indent="-342900" algn="just" defTabSz="914400" eaLnBrk="1" hangingPunct="1">
              <a:buClr>
                <a:srgbClr val="000000"/>
              </a:buClr>
              <a:buFont typeface="Symbol" panose="05050102010706020507" pitchFamily="18" charset="2"/>
              <a:buChar char="-"/>
              <a:tabLst>
                <a:tab pos="111125" algn="l"/>
              </a:tabLst>
            </a:pPr>
            <a:r>
              <a:rPr sz="2200" dirty="0">
                <a:solidFill>
                  <a:srgbClr val="000000"/>
                </a:solidFill>
                <a:latin typeface="Times New Roman" panose="02020603050405020304" pitchFamily="18" charset="0"/>
                <a:cs typeface="Times New Roman" panose="02020603050405020304" pitchFamily="18" charset="0"/>
              </a:rPr>
              <a:t>Quan sát m</a:t>
            </a:r>
            <a:r>
              <a:rPr sz="2200" dirty="0">
                <a:solidFill>
                  <a:srgbClr val="000000"/>
                </a:solidFill>
                <a:latin typeface="Times New Roman" panose="02020603050405020304" pitchFamily="18" charset="0"/>
                <a:ea typeface="Times New Roman" panose="02020603050405020304" pitchFamily="18" charset="0"/>
              </a:rPr>
              <a:t>à</a:t>
            </a:r>
            <a:r>
              <a:rPr sz="2200" dirty="0">
                <a:solidFill>
                  <a:srgbClr val="000000"/>
                </a:solidFill>
                <a:latin typeface="Times New Roman" panose="02020603050405020304" pitchFamily="18" charset="0"/>
                <a:cs typeface="Times New Roman" panose="02020603050405020304" pitchFamily="18" charset="0"/>
              </a:rPr>
              <a:t>u sắc của phiến lá, chụp ảnh kết quả thu được.</a:t>
            </a:r>
            <a:endParaRPr sz="2200" dirty="0">
              <a:solidFill>
                <a:srgbClr val="000000"/>
              </a:solidFill>
              <a:latin typeface="Times New Roman" panose="02020603050405020304" pitchFamily="18" charset="0"/>
              <a:ea typeface="Times New Roman" panose="02020603050405020304" pitchFamily="18" charset="0"/>
            </a:endParaRPr>
          </a:p>
        </p:txBody>
      </p:sp>
      <p:sp>
        <p:nvSpPr>
          <p:cNvPr id="6" name="TextBox 5"/>
          <p:cNvSpPr txBox="1"/>
          <p:nvPr/>
        </p:nvSpPr>
        <p:spPr>
          <a:xfrm>
            <a:off x="10229850" y="1411288"/>
            <a:ext cx="1776413" cy="415448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eaLnBrk="1" hangingPunct="1">
              <a:lnSpc>
                <a:spcPct val="100000"/>
              </a:lnSpc>
              <a:spcBef>
                <a:spcPct val="0"/>
              </a:spcBef>
              <a:buFontTx/>
              <a:buNone/>
              <a:tabLst>
                <a:tab pos="111125" algn="l"/>
              </a:tabLst>
            </a:pPr>
            <a:r>
              <a:rPr lang="en-US" altLang="en-US" sz="2400" dirty="0">
                <a:solidFill>
                  <a:srgbClr val="000000"/>
                </a:solidFill>
                <a:latin typeface="Times New Roman" panose="02020603050405020304" pitchFamily="18" charset="0"/>
                <a:cs typeface="Times New Roman" panose="02020603050405020304" pitchFamily="18" charset="0"/>
              </a:rPr>
              <a:t>Nhóm thực hiện b</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y các kết quả thu được, nhận xét m</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u sắc của phiên lá bọc giấy m</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u v</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 không bọc giấy m</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u </a:t>
            </a:r>
          </a:p>
          <a:p>
            <a:pPr marL="0" lvl="0" indent="0" algn="just" defTabSz="914400" eaLnBrk="1" hangingPunct="1">
              <a:lnSpc>
                <a:spcPct val="100000"/>
              </a:lnSpc>
              <a:spcBef>
                <a:spcPct val="0"/>
              </a:spcBef>
              <a:buFontTx/>
              <a:buNone/>
              <a:tabLst>
                <a:tab pos="111125" algn="l"/>
              </a:tabLst>
            </a:pPr>
            <a:r>
              <a:rPr lang="en-US" altLang="en-US" sz="2400" dirty="0">
                <a:solidFill>
                  <a:srgbClr val="000000"/>
                </a:solidFill>
                <a:latin typeface="Times New Roman" panose="02020603050405020304" pitchFamily="18" charset="0"/>
                <a:cs typeface="Times New Roman" panose="02020603050405020304" pitchFamily="18" charset="0"/>
              </a:rPr>
              <a:t> </a:t>
            </a:r>
            <a:endParaRPr lang="en-US" altLang="en-US" sz="24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left)">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50" name="Group 14"/>
          <p:cNvGrpSpPr/>
          <p:nvPr/>
        </p:nvGrpSpPr>
        <p:grpSpPr>
          <a:xfrm>
            <a:off x="0" y="-26987"/>
            <a:ext cx="12192000" cy="6888162"/>
            <a:chOff x="-9684" y="-27337"/>
            <a:chExt cx="9155305" cy="6888385"/>
          </a:xfrm>
        </p:grpSpPr>
        <p:sp>
          <p:nvSpPr>
            <p:cNvPr id="104471"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104473"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04474"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104451" name="Text Box 8"/>
          <p:cNvSpPr txBox="1"/>
          <p:nvPr/>
        </p:nvSpPr>
        <p:spPr>
          <a:xfrm>
            <a:off x="2590800" y="-39687"/>
            <a:ext cx="7620000" cy="460375"/>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HƯỚNG DẪN TỪNG THÍ NGHIỆM</a:t>
            </a:r>
            <a:endParaRPr lang="en-US" altLang="en-US" sz="2400" b="1" i="1" dirty="0">
              <a:solidFill>
                <a:srgbClr val="0070C0"/>
              </a:solidFill>
              <a:latin typeface="Arial" panose="020B0604020202020204" pitchFamily="34" charset="0"/>
            </a:endParaRPr>
          </a:p>
        </p:txBody>
      </p:sp>
      <p:graphicFrame>
        <p:nvGraphicFramePr>
          <p:cNvPr id="104452" name="Table 104451"/>
          <p:cNvGraphicFramePr/>
          <p:nvPr/>
        </p:nvGraphicFramePr>
        <p:xfrm>
          <a:off x="93663" y="433388"/>
          <a:ext cx="11988800" cy="6407150"/>
        </p:xfrm>
        <a:graphic>
          <a:graphicData uri="http://schemas.openxmlformats.org/drawingml/2006/table">
            <a:tbl>
              <a:tblPr/>
              <a:tblGrid>
                <a:gridCol w="1539875"/>
                <a:gridCol w="1023938"/>
                <a:gridCol w="7804150"/>
                <a:gridCol w="1620837"/>
              </a:tblGrid>
              <a:tr h="7731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30000"/>
                        </a:lnSpc>
                        <a:spcAft>
                          <a:spcPts val="1000"/>
                        </a:spcAft>
                        <a:buNone/>
                      </a:pPr>
                      <a:r>
                        <a:rPr sz="2000" b="1" dirty="0">
                          <a:solidFill>
                            <a:srgbClr val="006600"/>
                          </a:solidFill>
                          <a:latin typeface="Times New Roman" panose="02020603050405020304" pitchFamily="18" charset="0"/>
                          <a:cs typeface="Times New Roman" panose="02020603050405020304" pitchFamily="18" charset="0"/>
                        </a:rPr>
                        <a:t>Thí nghiệm</a:t>
                      </a:r>
                      <a:endParaRPr lang="en-US" sz="2000" b="1" dirty="0">
                        <a:solidFill>
                          <a:srgbClr val="006600"/>
                        </a:solidFill>
                        <a:latin typeface="Times New Roman" panose="02020603050405020304" pitchFamily="18" charset="0"/>
                        <a:ea typeface="Arial" panose="020B0604020202020204" pitchFamily="34" charset="0"/>
                      </a:endParaRPr>
                    </a:p>
                  </a:txBody>
                  <a:tcPr marL="68581" marR="68581"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0000"/>
                        </a:lnSpc>
                        <a:spcAft>
                          <a:spcPts val="300"/>
                        </a:spcAft>
                        <a:buNone/>
                        <a:tabLst>
                          <a:tab pos="111125" algn="l"/>
                        </a:tabLst>
                      </a:pPr>
                      <a:r>
                        <a:rPr sz="2000" b="1" dirty="0">
                          <a:solidFill>
                            <a:srgbClr val="006600"/>
                          </a:solidFill>
                          <a:latin typeface="Times New Roman" panose="02020603050405020304" pitchFamily="18" charset="0"/>
                          <a:cs typeface="Times New Roman" panose="02020603050405020304" pitchFamily="18" charset="0"/>
                        </a:rPr>
                        <a:t>Phân chia TH</a:t>
                      </a:r>
                      <a:endParaRPr lang="en-US" sz="2000" b="1" dirty="0">
                        <a:solidFill>
                          <a:srgbClr val="006600"/>
                        </a:solidFill>
                        <a:latin typeface="Times New Roman" panose="02020603050405020304" pitchFamily="18" charset="0"/>
                        <a:ea typeface="Segoe UI" panose="020B0502040204020203" pitchFamily="34" charset="0"/>
                      </a:endParaRPr>
                    </a:p>
                  </a:txBody>
                  <a:tcPr marL="68581" marR="68581" marT="0" marB="0"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30000"/>
                        </a:lnSpc>
                        <a:spcAft>
                          <a:spcPts val="1000"/>
                        </a:spcAft>
                        <a:buNone/>
                      </a:pPr>
                      <a:r>
                        <a:rPr sz="2000" b="1" dirty="0">
                          <a:solidFill>
                            <a:srgbClr val="006600"/>
                          </a:solidFill>
                          <a:latin typeface="Times New Roman" panose="02020603050405020304" pitchFamily="18" charset="0"/>
                          <a:cs typeface="Times New Roman" panose="02020603050405020304" pitchFamily="18" charset="0"/>
                        </a:rPr>
                        <a:t>Cách tiến h</a:t>
                      </a:r>
                      <a:r>
                        <a:rPr sz="2000" b="1" dirty="0">
                          <a:solidFill>
                            <a:srgbClr val="006600"/>
                          </a:solidFill>
                          <a:latin typeface="Times New Roman" panose="02020603050405020304" pitchFamily="18" charset="0"/>
                          <a:ea typeface="Times New Roman" panose="02020603050405020304" pitchFamily="18" charset="0"/>
                        </a:rPr>
                        <a:t>à</a:t>
                      </a:r>
                      <a:r>
                        <a:rPr sz="2000" b="1" dirty="0">
                          <a:solidFill>
                            <a:srgbClr val="006600"/>
                          </a:solidFill>
                          <a:latin typeface="Times New Roman" panose="02020603050405020304" pitchFamily="18" charset="0"/>
                          <a:cs typeface="Times New Roman" panose="02020603050405020304" pitchFamily="18" charset="0"/>
                        </a:rPr>
                        <a:t>nh</a:t>
                      </a:r>
                      <a:endParaRPr lang="en-US" sz="2000" b="1" dirty="0">
                        <a:solidFill>
                          <a:srgbClr val="006600"/>
                        </a:solidFill>
                        <a:latin typeface="Times New Roman" panose="02020603050405020304" pitchFamily="18" charset="0"/>
                        <a:ea typeface="Arial" panose="020B0604020202020204" pitchFamily="34" charset="0"/>
                      </a:endParaRPr>
                    </a:p>
                  </a:txBody>
                  <a:tcPr marL="68581" marR="68581"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30000"/>
                        </a:lnSpc>
                        <a:spcAft>
                          <a:spcPts val="1000"/>
                        </a:spcAft>
                        <a:buNone/>
                      </a:pPr>
                      <a:r>
                        <a:rPr sz="2000" b="1" dirty="0">
                          <a:solidFill>
                            <a:srgbClr val="006600"/>
                          </a:solidFill>
                          <a:latin typeface="Times New Roman" panose="02020603050405020304" pitchFamily="18" charset="0"/>
                          <a:cs typeface="Times New Roman" panose="02020603050405020304" pitchFamily="18" charset="0"/>
                        </a:rPr>
                        <a:t>Báo cáo kết quả</a:t>
                      </a:r>
                      <a:endParaRPr lang="en-US" sz="2000" b="1" dirty="0">
                        <a:solidFill>
                          <a:srgbClr val="006600"/>
                        </a:solidFill>
                        <a:latin typeface="Times New Roman" panose="02020603050405020304" pitchFamily="18" charset="0"/>
                        <a:ea typeface="Arial" panose="020B0604020202020204" pitchFamily="34" charset="0"/>
                      </a:endParaRPr>
                    </a:p>
                  </a:txBody>
                  <a:tcPr marL="68581" marR="68581"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r h="56340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30000"/>
                        </a:lnSpc>
                        <a:spcAft>
                          <a:spcPts val="1000"/>
                        </a:spcAft>
                        <a:buNone/>
                      </a:pPr>
                      <a:r>
                        <a:rPr sz="2000" b="1" dirty="0">
                          <a:solidFill>
                            <a:srgbClr val="006600"/>
                          </a:solidFill>
                          <a:latin typeface="Times New Roman" panose="02020603050405020304" pitchFamily="18" charset="0"/>
                          <a:cs typeface="Times New Roman" panose="02020603050405020304" pitchFamily="18" charset="0"/>
                        </a:rPr>
                        <a:t>Thí nghiệm 4: Thí nghiệm tìm hiểu sự thải oxygen trong quá trình quang hợp</a:t>
                      </a:r>
                      <a:endParaRPr lang="en-US" sz="2000" b="1" dirty="0">
                        <a:solidFill>
                          <a:srgbClr val="006600"/>
                        </a:solidFill>
                        <a:latin typeface="Times New Roman" panose="02020603050405020304" pitchFamily="18" charset="0"/>
                        <a:ea typeface="Times New Roman" panose="02020603050405020304" pitchFamily="18" charset="0"/>
                      </a:endParaRPr>
                    </a:p>
                  </a:txBody>
                  <a:tcPr marL="68581" marR="68581"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0000"/>
                        </a:lnSpc>
                        <a:spcAft>
                          <a:spcPts val="300"/>
                        </a:spcAft>
                        <a:buNone/>
                        <a:tabLst>
                          <a:tab pos="111125" algn="l"/>
                        </a:tabLst>
                      </a:pPr>
                      <a:r>
                        <a:rPr sz="2000" dirty="0">
                          <a:solidFill>
                            <a:srgbClr val="000000"/>
                          </a:solidFill>
                          <a:latin typeface="Times New Roman" panose="02020603050405020304" pitchFamily="18" charset="0"/>
                          <a:cs typeface="Times New Roman" panose="02020603050405020304" pitchFamily="18" charset="0"/>
                        </a:rPr>
                        <a:t>Từng nhóm l</a:t>
                      </a:r>
                      <a:r>
                        <a:rPr sz="2000" dirty="0">
                          <a:solidFill>
                            <a:srgbClr val="000000"/>
                          </a:solidFill>
                          <a:latin typeface="Times New Roman" panose="02020603050405020304" pitchFamily="18" charset="0"/>
                          <a:ea typeface="Times New Roman" panose="02020603050405020304" pitchFamily="18" charset="0"/>
                        </a:rPr>
                        <a:t>à</a:t>
                      </a:r>
                      <a:r>
                        <a:rPr sz="2000" dirty="0">
                          <a:solidFill>
                            <a:srgbClr val="000000"/>
                          </a:solidFill>
                          <a:latin typeface="Times New Roman" panose="02020603050405020304" pitchFamily="18" charset="0"/>
                          <a:cs typeface="Times New Roman" panose="02020603050405020304" pitchFamily="18" charset="0"/>
                        </a:rPr>
                        <a:t>m</a:t>
                      </a:r>
                      <a:endParaRPr lang="en-US" sz="2000" dirty="0">
                        <a:solidFill>
                          <a:srgbClr val="000000"/>
                        </a:solidFill>
                        <a:latin typeface="Times New Roman" panose="02020603050405020304" pitchFamily="18" charset="0"/>
                        <a:ea typeface="Segoe UI" panose="020B0502040204020203" pitchFamily="34" charset="0"/>
                      </a:endParaRPr>
                    </a:p>
                  </a:txBody>
                  <a:tcPr marL="68581" marR="68581" marT="0" marB="0"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342900" algn="just" defTabSz="914400" eaLnBrk="1" hangingPunct="1">
                        <a:buClr>
                          <a:srgbClr val="000000"/>
                        </a:buClr>
                        <a:buFont typeface="Symbol" panose="05050102010706020507" pitchFamily="18" charset="2"/>
                        <a:buChar char="-"/>
                        <a:tabLst>
                          <a:tab pos="111125" algn="l"/>
                        </a:tabLst>
                      </a:pPr>
                      <a:endParaRPr lang="en-US" sz="1900" dirty="0">
                        <a:solidFill>
                          <a:srgbClr val="006600"/>
                        </a:solidFill>
                        <a:latin typeface="Times New Roman" panose="02020603050405020304" pitchFamily="18" charset="0"/>
                        <a:ea typeface="Times New Roman" panose="02020603050405020304" pitchFamily="18" charset="0"/>
                      </a:endParaRPr>
                    </a:p>
                  </a:txBody>
                  <a:tcPr marL="68581" marR="68581"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buNone/>
                        <a:tabLst>
                          <a:tab pos="111125" algn="l"/>
                        </a:tabLst>
                      </a:pPr>
                      <a:endParaRPr lang="en-US" sz="2000" dirty="0">
                        <a:solidFill>
                          <a:srgbClr val="006600"/>
                        </a:solidFill>
                        <a:latin typeface="Times New Roman" panose="02020603050405020304" pitchFamily="18" charset="0"/>
                        <a:ea typeface="Times New Roman" panose="02020603050405020304" pitchFamily="18" charset="0"/>
                      </a:endParaRPr>
                    </a:p>
                  </a:txBody>
                  <a:tcPr marL="68581" marR="68581"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bl>
          </a:graphicData>
        </a:graphic>
      </p:graphicFrame>
      <p:sp>
        <p:nvSpPr>
          <p:cNvPr id="104469" name="TextBox 3"/>
          <p:cNvSpPr txBox="1"/>
          <p:nvPr/>
        </p:nvSpPr>
        <p:spPr>
          <a:xfrm>
            <a:off x="2743200" y="1219200"/>
            <a:ext cx="7602538" cy="558641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342900" algn="just" defTabSz="914400" eaLnBrk="1" hangingPunct="1">
              <a:lnSpc>
                <a:spcPct val="100000"/>
              </a:lnSpc>
              <a:spcBef>
                <a:spcPct val="0"/>
              </a:spcBef>
              <a:buClr>
                <a:srgbClr val="000000"/>
              </a:buClr>
              <a:buFont typeface="Symbol" panose="05050102010706020507" pitchFamily="18" charset="2"/>
              <a:buChar char="-"/>
              <a:tabLst>
                <a:tab pos="111125" algn="l"/>
              </a:tabLst>
            </a:pPr>
            <a:r>
              <a:rPr lang="en-US" altLang="en-US" sz="2100" dirty="0">
                <a:solidFill>
                  <a:srgbClr val="006600"/>
                </a:solidFill>
                <a:latin typeface="Times New Roman" panose="02020603050405020304" pitchFamily="18" charset="0"/>
                <a:cs typeface="Times New Roman" panose="02020603050405020304" pitchFamily="18" charset="0"/>
              </a:rPr>
              <a:t>Cho hai c</a:t>
            </a:r>
            <a:r>
              <a:rPr lang="en-US" altLang="en-US" sz="2100" dirty="0">
                <a:solidFill>
                  <a:srgbClr val="006600"/>
                </a:solidFill>
                <a:latin typeface="Times New Roman" panose="02020603050405020304" pitchFamily="18" charset="0"/>
                <a:ea typeface="Times New Roman" panose="02020603050405020304" pitchFamily="18" charset="0"/>
              </a:rPr>
              <a:t>à</a:t>
            </a:r>
            <a:r>
              <a:rPr lang="en-US" altLang="en-US" sz="2100" dirty="0">
                <a:solidFill>
                  <a:srgbClr val="006600"/>
                </a:solidFill>
                <a:latin typeface="Times New Roman" panose="02020603050405020304" pitchFamily="18" charset="0"/>
                <a:cs typeface="Times New Roman" panose="02020603050405020304" pitchFamily="18" charset="0"/>
              </a:rPr>
              <a:t>nh rong có kích thước tương tự nhau v</a:t>
            </a:r>
            <a:r>
              <a:rPr lang="en-US" altLang="en-US" sz="2100" dirty="0">
                <a:solidFill>
                  <a:srgbClr val="006600"/>
                </a:solidFill>
                <a:latin typeface="Times New Roman" panose="02020603050405020304" pitchFamily="18" charset="0"/>
                <a:ea typeface="Times New Roman" panose="02020603050405020304" pitchFamily="18" charset="0"/>
              </a:rPr>
              <a:t>à</a:t>
            </a:r>
            <a:r>
              <a:rPr lang="en-US" altLang="en-US" sz="2100" dirty="0">
                <a:solidFill>
                  <a:srgbClr val="006600"/>
                </a:solidFill>
                <a:latin typeface="Times New Roman" panose="02020603050405020304" pitchFamily="18" charset="0"/>
                <a:cs typeface="Times New Roman" panose="02020603050405020304" pitchFamily="18" charset="0"/>
              </a:rPr>
              <a:t>o hai ống nghiệm khác nhau (Chú ý cho phần lớn c</a:t>
            </a:r>
            <a:r>
              <a:rPr lang="en-US" altLang="en-US" sz="2100" dirty="0">
                <a:solidFill>
                  <a:srgbClr val="006600"/>
                </a:solidFill>
                <a:latin typeface="Times New Roman" panose="02020603050405020304" pitchFamily="18" charset="0"/>
                <a:ea typeface="Times New Roman" panose="02020603050405020304" pitchFamily="18" charset="0"/>
              </a:rPr>
              <a:t>à</a:t>
            </a:r>
            <a:r>
              <a:rPr lang="en-US" altLang="en-US" sz="2100" dirty="0">
                <a:solidFill>
                  <a:srgbClr val="006600"/>
                </a:solidFill>
                <a:latin typeface="Times New Roman" panose="02020603050405020304" pitchFamily="18" charset="0"/>
                <a:cs typeface="Times New Roman" panose="02020603050405020304" pitchFamily="18" charset="0"/>
              </a:rPr>
              <a:t>nh rong v</a:t>
            </a:r>
            <a:r>
              <a:rPr lang="en-US" altLang="en-US" sz="2100" dirty="0">
                <a:solidFill>
                  <a:srgbClr val="006600"/>
                </a:solidFill>
                <a:latin typeface="Times New Roman" panose="02020603050405020304" pitchFamily="18" charset="0"/>
                <a:ea typeface="Times New Roman" panose="02020603050405020304" pitchFamily="18" charset="0"/>
              </a:rPr>
              <a:t>à</a:t>
            </a:r>
            <a:r>
              <a:rPr lang="en-US" altLang="en-US" sz="2100" dirty="0">
                <a:solidFill>
                  <a:srgbClr val="006600"/>
                </a:solidFill>
                <a:latin typeface="Times New Roman" panose="02020603050405020304" pitchFamily="18" charset="0"/>
                <a:cs typeface="Times New Roman" panose="02020603050405020304" pitchFamily="18" charset="0"/>
              </a:rPr>
              <a:t>o trong ống nghiệm v</a:t>
            </a:r>
            <a:r>
              <a:rPr lang="en-US" altLang="en-US" sz="2100" dirty="0">
                <a:solidFill>
                  <a:srgbClr val="006600"/>
                </a:solidFill>
                <a:latin typeface="Times New Roman" panose="02020603050405020304" pitchFamily="18" charset="0"/>
                <a:ea typeface="Times New Roman" panose="02020603050405020304" pitchFamily="18" charset="0"/>
              </a:rPr>
              <a:t>à</a:t>
            </a:r>
            <a:r>
              <a:rPr lang="en-US" altLang="en-US" sz="2100" dirty="0">
                <a:solidFill>
                  <a:srgbClr val="006600"/>
                </a:solidFill>
                <a:latin typeface="Times New Roman" panose="02020603050405020304" pitchFamily="18" charset="0"/>
                <a:cs typeface="Times New Roman" panose="02020603050405020304" pitchFamily="18" charset="0"/>
              </a:rPr>
              <a:t> để dư khoảng 1 cm bên ngo</a:t>
            </a:r>
            <a:r>
              <a:rPr lang="en-US" altLang="en-US" sz="2100" dirty="0">
                <a:solidFill>
                  <a:srgbClr val="006600"/>
                </a:solidFill>
                <a:latin typeface="Times New Roman" panose="02020603050405020304" pitchFamily="18" charset="0"/>
                <a:ea typeface="Times New Roman" panose="02020603050405020304" pitchFamily="18" charset="0"/>
              </a:rPr>
              <a:t>à</a:t>
            </a:r>
            <a:r>
              <a:rPr lang="en-US" altLang="en-US" sz="2100" dirty="0">
                <a:solidFill>
                  <a:srgbClr val="006600"/>
                </a:solidFill>
                <a:latin typeface="Times New Roman" panose="02020603050405020304" pitchFamily="18" charset="0"/>
                <a:cs typeface="Times New Roman" panose="02020603050405020304" pitchFamily="18" charset="0"/>
              </a:rPr>
              <a:t>i).</a:t>
            </a:r>
          </a:p>
          <a:p>
            <a:pPr marL="0" lvl="0" indent="-342900" algn="just" defTabSz="914400" eaLnBrk="1" hangingPunct="1">
              <a:lnSpc>
                <a:spcPct val="100000"/>
              </a:lnSpc>
              <a:spcBef>
                <a:spcPct val="0"/>
              </a:spcBef>
              <a:buClr>
                <a:srgbClr val="000000"/>
              </a:buClr>
              <a:buFont typeface="Symbol" panose="05050102010706020507" pitchFamily="18" charset="2"/>
              <a:buChar char="-"/>
              <a:tabLst>
                <a:tab pos="111125" algn="l"/>
              </a:tabLst>
            </a:pPr>
            <a:r>
              <a:rPr lang="en-US" altLang="en-US" sz="2100" dirty="0">
                <a:solidFill>
                  <a:srgbClr val="006600"/>
                </a:solidFill>
                <a:latin typeface="Times New Roman" panose="02020603050405020304" pitchFamily="18" charset="0"/>
                <a:cs typeface="Times New Roman" panose="02020603050405020304" pitchFamily="18" charset="0"/>
              </a:rPr>
              <a:t>Đổ ngập nước đến miệng ống nghiệm.</a:t>
            </a:r>
          </a:p>
          <a:p>
            <a:pPr marL="0" lvl="0" indent="-342900" algn="just" defTabSz="914400" eaLnBrk="1" hangingPunct="1">
              <a:lnSpc>
                <a:spcPct val="100000"/>
              </a:lnSpc>
              <a:spcBef>
                <a:spcPct val="0"/>
              </a:spcBef>
              <a:buClr>
                <a:srgbClr val="000000"/>
              </a:buClr>
              <a:buFont typeface="Symbol" panose="05050102010706020507" pitchFamily="18" charset="2"/>
              <a:buChar char="-"/>
              <a:tabLst>
                <a:tab pos="111125" algn="l"/>
              </a:tabLst>
            </a:pPr>
            <a:r>
              <a:rPr lang="en-US" altLang="en-US" sz="2100" dirty="0">
                <a:solidFill>
                  <a:srgbClr val="006600"/>
                </a:solidFill>
                <a:latin typeface="Times New Roman" panose="02020603050405020304" pitchFamily="18" charset="0"/>
                <a:cs typeface="Times New Roman" panose="02020603050405020304" pitchFamily="18" charset="0"/>
              </a:rPr>
              <a:t>Dùng ngón tay cái bịt chặt miệng ống nghiệm rồi úp ngược hai ống nghiệm đưa v</a:t>
            </a:r>
            <a:r>
              <a:rPr lang="en-US" altLang="en-US" sz="2100" dirty="0">
                <a:solidFill>
                  <a:srgbClr val="006600"/>
                </a:solidFill>
                <a:latin typeface="Times New Roman" panose="02020603050405020304" pitchFamily="18" charset="0"/>
                <a:ea typeface="Times New Roman" panose="02020603050405020304" pitchFamily="18" charset="0"/>
              </a:rPr>
              <a:t>à</a:t>
            </a:r>
            <a:r>
              <a:rPr lang="en-US" altLang="en-US" sz="2100" dirty="0">
                <a:solidFill>
                  <a:srgbClr val="006600"/>
                </a:solidFill>
                <a:latin typeface="Times New Roman" panose="02020603050405020304" pitchFamily="18" charset="0"/>
                <a:cs typeface="Times New Roman" panose="02020603050405020304" pitchFamily="18" charset="0"/>
              </a:rPr>
              <a:t>o hai cốc  đong, thả tay ra, tránh tạo bọt khí trong ống nghiệm  </a:t>
            </a:r>
          </a:p>
          <a:p>
            <a:pPr marL="0" lvl="0" indent="-342900" algn="just" defTabSz="914400" eaLnBrk="1" hangingPunct="1">
              <a:lnSpc>
                <a:spcPct val="100000"/>
              </a:lnSpc>
              <a:spcBef>
                <a:spcPct val="0"/>
              </a:spcBef>
              <a:buClr>
                <a:srgbClr val="000000"/>
              </a:buClr>
              <a:buFont typeface="Symbol" panose="05050102010706020507" pitchFamily="18" charset="2"/>
              <a:buChar char="-"/>
              <a:tabLst>
                <a:tab pos="111125" algn="l"/>
              </a:tabLst>
            </a:pPr>
            <a:r>
              <a:rPr lang="en-US" altLang="en-US" sz="2100" dirty="0">
                <a:solidFill>
                  <a:srgbClr val="006600"/>
                </a:solidFill>
                <a:latin typeface="Times New Roman" panose="02020603050405020304" pitchFamily="18" charset="0"/>
                <a:cs typeface="Times New Roman" panose="02020603050405020304" pitchFamily="18" charset="0"/>
              </a:rPr>
              <a:t>Để hai cốc đong chứa ống nghiệm v</a:t>
            </a:r>
            <a:r>
              <a:rPr lang="en-US" altLang="en-US" sz="2100" dirty="0">
                <a:solidFill>
                  <a:srgbClr val="006600"/>
                </a:solidFill>
                <a:latin typeface="Times New Roman" panose="02020603050405020304" pitchFamily="18" charset="0"/>
                <a:ea typeface="Times New Roman" panose="02020603050405020304" pitchFamily="18" charset="0"/>
              </a:rPr>
              <a:t>à</a:t>
            </a:r>
            <a:r>
              <a:rPr lang="en-US" altLang="en-US" sz="2100" dirty="0">
                <a:solidFill>
                  <a:srgbClr val="006600"/>
                </a:solidFill>
                <a:latin typeface="Times New Roman" panose="02020603050405020304" pitchFamily="18" charset="0"/>
                <a:cs typeface="Times New Roman" panose="02020603050405020304" pitchFamily="18" charset="0"/>
              </a:rPr>
              <a:t>o hai vị trí khác nhau, một cốc đong trong tối (cốc đối chứng), một cốc đong ngo</a:t>
            </a:r>
            <a:r>
              <a:rPr lang="en-US" altLang="en-US" sz="2100" dirty="0">
                <a:solidFill>
                  <a:srgbClr val="006600"/>
                </a:solidFill>
                <a:latin typeface="Times New Roman" panose="02020603050405020304" pitchFamily="18" charset="0"/>
                <a:ea typeface="Times New Roman" panose="02020603050405020304" pitchFamily="18" charset="0"/>
              </a:rPr>
              <a:t>à</a:t>
            </a:r>
            <a:r>
              <a:rPr lang="en-US" altLang="en-US" sz="2100" dirty="0">
                <a:solidFill>
                  <a:srgbClr val="006600"/>
                </a:solidFill>
                <a:latin typeface="Times New Roman" panose="02020603050405020304" pitchFamily="18" charset="0"/>
                <a:cs typeface="Times New Roman" panose="02020603050405020304" pitchFamily="18" charset="0"/>
              </a:rPr>
              <a:t>i ánh sáng (cốc thí nghiệm).</a:t>
            </a:r>
          </a:p>
          <a:p>
            <a:pPr marL="0" lvl="0" indent="-342900" algn="just" defTabSz="914400" eaLnBrk="1" hangingPunct="1">
              <a:lnSpc>
                <a:spcPct val="100000"/>
              </a:lnSpc>
              <a:spcBef>
                <a:spcPct val="0"/>
              </a:spcBef>
              <a:buClr>
                <a:srgbClr val="000000"/>
              </a:buClr>
              <a:buFont typeface="Symbol" panose="05050102010706020507" pitchFamily="18" charset="2"/>
              <a:buChar char="-"/>
              <a:tabLst>
                <a:tab pos="111125" algn="l"/>
              </a:tabLst>
            </a:pPr>
            <a:r>
              <a:rPr lang="en-US" altLang="en-US" sz="2100" dirty="0">
                <a:solidFill>
                  <a:srgbClr val="006600"/>
                </a:solidFill>
                <a:latin typeface="Times New Roman" panose="02020603050405020304" pitchFamily="18" charset="0"/>
                <a:cs typeface="Times New Roman" panose="02020603050405020304" pitchFamily="18" charset="0"/>
              </a:rPr>
              <a:t>Sau 5 giờ, quan sát hiện tượng xảy ra trong hai ống nghiệm, chụp ảnh kết quả thí nghiệm.</a:t>
            </a:r>
          </a:p>
          <a:p>
            <a:pPr marL="0" lvl="0" indent="-342900" algn="just" defTabSz="914400" eaLnBrk="1" hangingPunct="1">
              <a:lnSpc>
                <a:spcPct val="100000"/>
              </a:lnSpc>
              <a:spcBef>
                <a:spcPct val="0"/>
              </a:spcBef>
              <a:buClr>
                <a:srgbClr val="000000"/>
              </a:buClr>
              <a:buFont typeface="Symbol" panose="05050102010706020507" pitchFamily="18" charset="2"/>
              <a:buChar char="-"/>
              <a:tabLst>
                <a:tab pos="111125" algn="l"/>
              </a:tabLst>
            </a:pPr>
            <a:r>
              <a:rPr lang="en-US" altLang="en-US" sz="2100" dirty="0">
                <a:solidFill>
                  <a:srgbClr val="006600"/>
                </a:solidFill>
                <a:latin typeface="Times New Roman" panose="02020603050405020304" pitchFamily="18" charset="0"/>
                <a:cs typeface="Times New Roman" panose="02020603050405020304" pitchFamily="18" charset="0"/>
              </a:rPr>
              <a:t>Lấy rong ra khỏi hai ống nghiệm, dùng nút cao su bịt miệng ống nghiệm rồi lấy ra khỏi cốc nước.</a:t>
            </a:r>
          </a:p>
          <a:p>
            <a:pPr marL="0" lvl="0" indent="-342900" algn="just" defTabSz="914400" eaLnBrk="1" hangingPunct="1">
              <a:lnSpc>
                <a:spcPct val="100000"/>
              </a:lnSpc>
              <a:spcBef>
                <a:spcPct val="0"/>
              </a:spcBef>
              <a:buClr>
                <a:srgbClr val="000000"/>
              </a:buClr>
              <a:buFont typeface="Symbol" panose="05050102010706020507" pitchFamily="18" charset="2"/>
              <a:buChar char="-"/>
              <a:tabLst>
                <a:tab pos="111125" algn="l"/>
              </a:tabLst>
            </a:pPr>
            <a:r>
              <a:rPr lang="en-US" altLang="en-US" sz="2100" dirty="0">
                <a:solidFill>
                  <a:srgbClr val="006600"/>
                </a:solidFill>
                <a:latin typeface="Times New Roman" panose="02020603050405020304" pitchFamily="18" charset="0"/>
                <a:cs typeface="Times New Roman" panose="02020603050405020304" pitchFamily="18" charset="0"/>
              </a:rPr>
              <a:t>Đốt que tăm, mở nút cao su v</a:t>
            </a:r>
            <a:r>
              <a:rPr lang="en-US" altLang="en-US" sz="2100" dirty="0">
                <a:solidFill>
                  <a:srgbClr val="006600"/>
                </a:solidFill>
                <a:latin typeface="Times New Roman" panose="02020603050405020304" pitchFamily="18" charset="0"/>
                <a:ea typeface="Times New Roman" panose="02020603050405020304" pitchFamily="18" charset="0"/>
              </a:rPr>
              <a:t>à</a:t>
            </a:r>
            <a:r>
              <a:rPr lang="en-US" altLang="en-US" sz="2100" dirty="0">
                <a:solidFill>
                  <a:srgbClr val="006600"/>
                </a:solidFill>
                <a:latin typeface="Times New Roman" panose="02020603050405020304" pitchFamily="18" charset="0"/>
                <a:cs typeface="Times New Roman" panose="02020603050405020304" pitchFamily="18" charset="0"/>
              </a:rPr>
              <a:t> lập tức cho t</a:t>
            </a:r>
            <a:r>
              <a:rPr lang="en-US" altLang="en-US" sz="2100" dirty="0">
                <a:solidFill>
                  <a:srgbClr val="006600"/>
                </a:solidFill>
                <a:latin typeface="Times New Roman" panose="02020603050405020304" pitchFamily="18" charset="0"/>
                <a:ea typeface="Times New Roman" panose="02020603050405020304" pitchFamily="18" charset="0"/>
              </a:rPr>
              <a:t>à</a:t>
            </a:r>
            <a:r>
              <a:rPr lang="en-US" altLang="en-US" sz="2100" dirty="0">
                <a:solidFill>
                  <a:srgbClr val="006600"/>
                </a:solidFill>
                <a:latin typeface="Times New Roman" panose="02020603050405020304" pitchFamily="18" charset="0"/>
                <a:cs typeface="Times New Roman" panose="02020603050405020304" pitchFamily="18" charset="0"/>
              </a:rPr>
              <a:t>n lửa đỏ v</a:t>
            </a:r>
            <a:r>
              <a:rPr lang="en-US" altLang="en-US" sz="2100" dirty="0">
                <a:solidFill>
                  <a:srgbClr val="006600"/>
                </a:solidFill>
                <a:latin typeface="Times New Roman" panose="02020603050405020304" pitchFamily="18" charset="0"/>
                <a:ea typeface="Times New Roman" panose="02020603050405020304" pitchFamily="18" charset="0"/>
              </a:rPr>
              <a:t>à</a:t>
            </a:r>
            <a:r>
              <a:rPr lang="en-US" altLang="en-US" sz="2100" dirty="0">
                <a:solidFill>
                  <a:srgbClr val="006600"/>
                </a:solidFill>
                <a:latin typeface="Times New Roman" panose="02020603050405020304" pitchFamily="18" charset="0"/>
                <a:cs typeface="Times New Roman" panose="02020603050405020304" pitchFamily="18" charset="0"/>
              </a:rPr>
              <a:t>o miệng ống nghiệm.</a:t>
            </a:r>
          </a:p>
          <a:p>
            <a:pPr marL="0" lvl="0" indent="-342900" algn="just" defTabSz="914400" eaLnBrk="1" hangingPunct="1">
              <a:lnSpc>
                <a:spcPct val="100000"/>
              </a:lnSpc>
              <a:spcBef>
                <a:spcPct val="0"/>
              </a:spcBef>
              <a:buClr>
                <a:srgbClr val="000000"/>
              </a:buClr>
              <a:buFont typeface="Symbol" panose="05050102010706020507" pitchFamily="18" charset="2"/>
              <a:buChar char="-"/>
              <a:tabLst>
                <a:tab pos="111125" algn="l"/>
              </a:tabLst>
            </a:pPr>
            <a:r>
              <a:rPr lang="en-US" altLang="en-US" sz="2100" dirty="0">
                <a:solidFill>
                  <a:srgbClr val="006600"/>
                </a:solidFill>
                <a:latin typeface="Times New Roman" panose="02020603050405020304" pitchFamily="18" charset="0"/>
                <a:cs typeface="Times New Roman" panose="02020603050405020304" pitchFamily="18" charset="0"/>
              </a:rPr>
              <a:t>Quan sát hiện tượng xảy ra dổi với t</a:t>
            </a:r>
            <a:r>
              <a:rPr lang="en-US" altLang="en-US" sz="2100" dirty="0">
                <a:solidFill>
                  <a:srgbClr val="006600"/>
                </a:solidFill>
                <a:latin typeface="Times New Roman" panose="02020603050405020304" pitchFamily="18" charset="0"/>
                <a:ea typeface="Times New Roman" panose="02020603050405020304" pitchFamily="18" charset="0"/>
              </a:rPr>
              <a:t>à</a:t>
            </a:r>
            <a:r>
              <a:rPr lang="en-US" altLang="en-US" sz="2100" dirty="0">
                <a:solidFill>
                  <a:srgbClr val="006600"/>
                </a:solidFill>
                <a:latin typeface="Times New Roman" panose="02020603050405020304" pitchFamily="18" charset="0"/>
                <a:cs typeface="Times New Roman" panose="02020603050405020304" pitchFamily="18" charset="0"/>
              </a:rPr>
              <a:t>n lửa ở hai ống nghiệm.</a:t>
            </a:r>
            <a:endParaRPr lang="en-US" altLang="en-US" sz="2100" dirty="0">
              <a:solidFill>
                <a:srgbClr val="006600"/>
              </a:solidFill>
              <a:latin typeface="Times New Roman" panose="02020603050405020304" pitchFamily="18" charset="0"/>
              <a:ea typeface="Times New Roman" panose="02020603050405020304" pitchFamily="18" charset="0"/>
            </a:endParaRPr>
          </a:p>
        </p:txBody>
      </p:sp>
      <p:sp>
        <p:nvSpPr>
          <p:cNvPr id="104470" name="TextBox 5"/>
          <p:cNvSpPr txBox="1"/>
          <p:nvPr/>
        </p:nvSpPr>
        <p:spPr>
          <a:xfrm>
            <a:off x="10579100" y="1498600"/>
            <a:ext cx="1427163" cy="23082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eaLnBrk="1" hangingPunct="1">
              <a:lnSpc>
                <a:spcPct val="100000"/>
              </a:lnSpc>
              <a:spcBef>
                <a:spcPct val="0"/>
              </a:spcBef>
              <a:buFontTx/>
              <a:buNone/>
              <a:tabLst>
                <a:tab pos="111125" algn="l"/>
              </a:tabLst>
            </a:pPr>
            <a:r>
              <a:rPr lang="en-US" altLang="en-US" sz="2400" dirty="0">
                <a:solidFill>
                  <a:srgbClr val="006600"/>
                </a:solidFill>
                <a:latin typeface="Times New Roman" panose="02020603050405020304" pitchFamily="18" charset="0"/>
                <a:cs typeface="Times New Roman" panose="02020603050405020304" pitchFamily="18" charset="0"/>
              </a:rPr>
              <a:t>Học sinh trình b</a:t>
            </a:r>
            <a:r>
              <a:rPr lang="en-US" altLang="en-US" sz="2400" dirty="0">
                <a:solidFill>
                  <a:srgbClr val="006600"/>
                </a:solidFill>
                <a:latin typeface="Times New Roman" panose="02020603050405020304" pitchFamily="18" charset="0"/>
                <a:ea typeface="Times New Roman" panose="02020603050405020304" pitchFamily="18" charset="0"/>
              </a:rPr>
              <a:t>à</a:t>
            </a:r>
            <a:r>
              <a:rPr lang="en-US" altLang="en-US" sz="2400" dirty="0">
                <a:solidFill>
                  <a:srgbClr val="006600"/>
                </a:solidFill>
                <a:latin typeface="Times New Roman" panose="02020603050405020304" pitchFamily="18" charset="0"/>
                <a:cs typeface="Times New Roman" panose="02020603050405020304" pitchFamily="18" charset="0"/>
              </a:rPr>
              <a:t>y v</a:t>
            </a:r>
            <a:r>
              <a:rPr lang="en-US" altLang="en-US" sz="2400" dirty="0">
                <a:solidFill>
                  <a:srgbClr val="006600"/>
                </a:solidFill>
                <a:latin typeface="Times New Roman" panose="02020603050405020304" pitchFamily="18" charset="0"/>
                <a:ea typeface="Times New Roman" panose="02020603050405020304" pitchFamily="18" charset="0"/>
              </a:rPr>
              <a:t>à</a:t>
            </a:r>
            <a:r>
              <a:rPr lang="en-US" altLang="en-US" sz="2400" dirty="0">
                <a:solidFill>
                  <a:srgbClr val="006600"/>
                </a:solidFill>
                <a:latin typeface="Times New Roman" panose="02020603050405020304" pitchFamily="18" charset="0"/>
                <a:cs typeface="Times New Roman" panose="02020603050405020304" pitchFamily="18" charset="0"/>
              </a:rPr>
              <a:t> giải thích các kết quả thu đuợc..</a:t>
            </a:r>
            <a:endParaRPr lang="en-US" altLang="en-US" sz="2400" dirty="0">
              <a:solidFill>
                <a:srgbClr val="006600"/>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4469">
                                            <p:txEl>
                                              <p:pRg st="0" end="0"/>
                                            </p:txEl>
                                          </p:spTgt>
                                        </p:tgtEl>
                                        <p:attrNameLst>
                                          <p:attrName>style.visibility</p:attrName>
                                        </p:attrNameLst>
                                      </p:cBhvr>
                                      <p:to>
                                        <p:strVal val="visible"/>
                                      </p:to>
                                    </p:set>
                                    <p:animEffect transition="in" filter="wipe(left)">
                                      <p:cBhvr>
                                        <p:cTn id="7" dur="500"/>
                                        <p:tgtEl>
                                          <p:spTgt spid="1044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4469">
                                            <p:txEl>
                                              <p:pRg st="1" end="1"/>
                                            </p:txEl>
                                          </p:spTgt>
                                        </p:tgtEl>
                                        <p:attrNameLst>
                                          <p:attrName>style.visibility</p:attrName>
                                        </p:attrNameLst>
                                      </p:cBhvr>
                                      <p:to>
                                        <p:strVal val="visible"/>
                                      </p:to>
                                    </p:set>
                                    <p:animEffect transition="in" filter="wipe(left)">
                                      <p:cBhvr>
                                        <p:cTn id="12" dur="500"/>
                                        <p:tgtEl>
                                          <p:spTgt spid="1044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4469">
                                            <p:txEl>
                                              <p:pRg st="2" end="2"/>
                                            </p:txEl>
                                          </p:spTgt>
                                        </p:tgtEl>
                                        <p:attrNameLst>
                                          <p:attrName>style.visibility</p:attrName>
                                        </p:attrNameLst>
                                      </p:cBhvr>
                                      <p:to>
                                        <p:strVal val="visible"/>
                                      </p:to>
                                    </p:set>
                                    <p:animEffect transition="in" filter="wipe(left)">
                                      <p:cBhvr>
                                        <p:cTn id="17" dur="500"/>
                                        <p:tgtEl>
                                          <p:spTgt spid="1044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4469">
                                            <p:txEl>
                                              <p:pRg st="3" end="3"/>
                                            </p:txEl>
                                          </p:spTgt>
                                        </p:tgtEl>
                                        <p:attrNameLst>
                                          <p:attrName>style.visibility</p:attrName>
                                        </p:attrNameLst>
                                      </p:cBhvr>
                                      <p:to>
                                        <p:strVal val="visible"/>
                                      </p:to>
                                    </p:set>
                                    <p:animEffect transition="in" filter="wipe(left)">
                                      <p:cBhvr>
                                        <p:cTn id="22" dur="500"/>
                                        <p:tgtEl>
                                          <p:spTgt spid="1044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4469">
                                            <p:txEl>
                                              <p:pRg st="4" end="4"/>
                                            </p:txEl>
                                          </p:spTgt>
                                        </p:tgtEl>
                                        <p:attrNameLst>
                                          <p:attrName>style.visibility</p:attrName>
                                        </p:attrNameLst>
                                      </p:cBhvr>
                                      <p:to>
                                        <p:strVal val="visible"/>
                                      </p:to>
                                    </p:set>
                                    <p:animEffect transition="in" filter="wipe(left)">
                                      <p:cBhvr>
                                        <p:cTn id="27" dur="500"/>
                                        <p:tgtEl>
                                          <p:spTgt spid="1044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4469">
                                            <p:txEl>
                                              <p:pRg st="5" end="5"/>
                                            </p:txEl>
                                          </p:spTgt>
                                        </p:tgtEl>
                                        <p:attrNameLst>
                                          <p:attrName>style.visibility</p:attrName>
                                        </p:attrNameLst>
                                      </p:cBhvr>
                                      <p:to>
                                        <p:strVal val="visible"/>
                                      </p:to>
                                    </p:set>
                                    <p:animEffect transition="in" filter="wipe(left)">
                                      <p:cBhvr>
                                        <p:cTn id="32" dur="500"/>
                                        <p:tgtEl>
                                          <p:spTgt spid="10446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4469">
                                            <p:txEl>
                                              <p:pRg st="6" end="6"/>
                                            </p:txEl>
                                          </p:spTgt>
                                        </p:tgtEl>
                                        <p:attrNameLst>
                                          <p:attrName>style.visibility</p:attrName>
                                        </p:attrNameLst>
                                      </p:cBhvr>
                                      <p:to>
                                        <p:strVal val="visible"/>
                                      </p:to>
                                    </p:set>
                                    <p:animEffect transition="in" filter="wipe(left)">
                                      <p:cBhvr>
                                        <p:cTn id="37" dur="500"/>
                                        <p:tgtEl>
                                          <p:spTgt spid="10446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4469">
                                            <p:txEl>
                                              <p:pRg st="7" end="7"/>
                                            </p:txEl>
                                          </p:spTgt>
                                        </p:tgtEl>
                                        <p:attrNameLst>
                                          <p:attrName>style.visibility</p:attrName>
                                        </p:attrNameLst>
                                      </p:cBhvr>
                                      <p:to>
                                        <p:strVal val="visible"/>
                                      </p:to>
                                    </p:set>
                                    <p:animEffect transition="in" filter="wipe(left)">
                                      <p:cBhvr>
                                        <p:cTn id="42" dur="500"/>
                                        <p:tgtEl>
                                          <p:spTgt spid="10446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4470"/>
                                        </p:tgtEl>
                                        <p:attrNameLst>
                                          <p:attrName>style.visibility</p:attrName>
                                        </p:attrNameLst>
                                      </p:cBhvr>
                                      <p:to>
                                        <p:strVal val="visible"/>
                                      </p:to>
                                    </p:set>
                                    <p:animEffect transition="in" filter="wipe(down)">
                                      <p:cBhvr>
                                        <p:cTn id="47" dur="500"/>
                                        <p:tgtEl>
                                          <p:spTgt spid="104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7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8" name="Group 14"/>
          <p:cNvGrpSpPr/>
          <p:nvPr/>
        </p:nvGrpSpPr>
        <p:grpSpPr>
          <a:xfrm>
            <a:off x="0" y="-26987"/>
            <a:ext cx="12192000" cy="6888162"/>
            <a:chOff x="-9684" y="-27337"/>
            <a:chExt cx="9155305" cy="6888385"/>
          </a:xfrm>
        </p:grpSpPr>
        <p:sp>
          <p:nvSpPr>
            <p:cNvPr id="106510"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106512"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06513"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106499" name="Text Box 8"/>
          <p:cNvSpPr txBox="1"/>
          <p:nvPr/>
        </p:nvSpPr>
        <p:spPr>
          <a:xfrm>
            <a:off x="2514600" y="-30162"/>
            <a:ext cx="7620000" cy="460375"/>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THÍ NGHIỆM 1 &amp; KẾT LUẬN</a:t>
            </a:r>
            <a:endParaRPr lang="en-US" altLang="en-US" sz="2400" b="1" i="1" dirty="0">
              <a:solidFill>
                <a:srgbClr val="0070C0"/>
              </a:solidFill>
              <a:latin typeface="Arial" panose="020B0604020202020204" pitchFamily="34" charset="0"/>
            </a:endParaRPr>
          </a:p>
        </p:txBody>
      </p:sp>
      <p:graphicFrame>
        <p:nvGraphicFramePr>
          <p:cNvPr id="106500" name="Table 106499"/>
          <p:cNvGraphicFramePr/>
          <p:nvPr/>
        </p:nvGraphicFramePr>
        <p:xfrm>
          <a:off x="350838" y="568325"/>
          <a:ext cx="11582400" cy="6223000"/>
        </p:xfrm>
        <a:graphic>
          <a:graphicData uri="http://schemas.openxmlformats.org/drawingml/2006/table">
            <a:tbl>
              <a:tblPr/>
              <a:tblGrid>
                <a:gridCol w="804863"/>
                <a:gridCol w="10777537"/>
              </a:tblGrid>
              <a:tr h="62230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200"/>
                        </a:spcBef>
                        <a:buNone/>
                        <a:tabLst>
                          <a:tab pos="88900" algn="l"/>
                        </a:tabLst>
                      </a:pPr>
                      <a:r>
                        <a:rPr lang="en-US" altLang="en-US" sz="2400" b="1" dirty="0">
                          <a:solidFill>
                            <a:srgbClr val="002060"/>
                          </a:solidFill>
                          <a:latin typeface="Times New Roman" panose="02020603050405020304" pitchFamily="18" charset="0"/>
                          <a:cs typeface="Times New Roman" panose="02020603050405020304" pitchFamily="18" charset="0"/>
                        </a:rPr>
                        <a:t>TN1</a:t>
                      </a:r>
                      <a:endParaRPr lang="en-US" altLang="en-US" b="1"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200"/>
                        </a:spcBef>
                        <a:spcAft>
                          <a:spcPts val="1000"/>
                        </a:spcAft>
                        <a:buNone/>
                        <a:tabLst>
                          <a:tab pos="88900" algn="l"/>
                        </a:tabLst>
                      </a:pPr>
                      <a:r>
                        <a:rPr lang="en-US" altLang="en-US" sz="2400" b="1" dirty="0">
                          <a:solidFill>
                            <a:srgbClr val="006600"/>
                          </a:solidFill>
                          <a:latin typeface="Times New Roman" panose="02020603050405020304" pitchFamily="18" charset="0"/>
                          <a:cs typeface="Times New Roman" panose="02020603050405020304" pitchFamily="18" charset="0"/>
                        </a:rPr>
                        <a:t>Thí nghiệm 1: </a:t>
                      </a:r>
                      <a:r>
                        <a:rPr lang="vi-VN" altLang="en-US" sz="2400" b="1" dirty="0">
                          <a:solidFill>
                            <a:srgbClr val="006600"/>
                          </a:solidFill>
                          <a:latin typeface="Times New Roman" panose="02020603050405020304" pitchFamily="18" charset="0"/>
                          <a:cs typeface="Times New Roman" panose="02020603050405020304" pitchFamily="18" charset="0"/>
                        </a:rPr>
                        <a:t>Quan sát được lục lạp trong tế b</a:t>
                      </a:r>
                      <a:r>
                        <a:rPr lang="vi-VN" altLang="en-US" sz="2400" b="1" dirty="0">
                          <a:solidFill>
                            <a:srgbClr val="006600"/>
                          </a:solidFill>
                          <a:latin typeface="Times New Roman" panose="02020603050405020304" pitchFamily="18" charset="0"/>
                          <a:ea typeface="Times New Roman" panose="02020603050405020304" pitchFamily="18" charset="0"/>
                        </a:rPr>
                        <a:t>à</a:t>
                      </a:r>
                      <a:r>
                        <a:rPr lang="vi-VN" altLang="en-US" sz="2400" b="1" dirty="0">
                          <a:solidFill>
                            <a:srgbClr val="006600"/>
                          </a:solidFill>
                          <a:latin typeface="Times New Roman" panose="02020603050405020304" pitchFamily="18" charset="0"/>
                          <a:cs typeface="Times New Roman" panose="02020603050405020304" pitchFamily="18" charset="0"/>
                        </a:rPr>
                        <a:t>o thực vật</a:t>
                      </a:r>
                      <a:endParaRPr lang="en-US" altLang="en-US" sz="2400" b="1" dirty="0">
                        <a:solidFill>
                          <a:srgbClr val="006600"/>
                        </a:solidFill>
                        <a:latin typeface="Times New Roman" panose="02020603050405020304" pitchFamily="18" charset="0"/>
                        <a:cs typeface="Times New Roman" panose="02020603050405020304" pitchFamily="18" charset="0"/>
                      </a:endParaRPr>
                    </a:p>
                    <a:p>
                      <a:pPr lvl="0" algn="just" defTabSz="914400" eaLnBrk="1" hangingPunct="1">
                        <a:lnSpc>
                          <a:spcPct val="130000"/>
                        </a:lnSpc>
                        <a:spcBef>
                          <a:spcPts val="200"/>
                        </a:spcBef>
                        <a:spcAft>
                          <a:spcPts val="1000"/>
                        </a:spcAft>
                        <a:buNone/>
                        <a:tabLst>
                          <a:tab pos="88900" algn="l"/>
                        </a:tabLst>
                      </a:pPr>
                      <a:endParaRPr lang="en-US" altLang="en-US" sz="2400" dirty="0">
                        <a:solidFill>
                          <a:srgbClr val="006600"/>
                        </a:solidFill>
                        <a:latin typeface="Times New Roman" panose="02020603050405020304" pitchFamily="18" charset="0"/>
                        <a:cs typeface="Times New Roman" panose="02020603050405020304" pitchFamily="18" charset="0"/>
                      </a:endParaRPr>
                    </a:p>
                    <a:p>
                      <a:pPr lvl="0" algn="just" defTabSz="914400" eaLnBrk="1" hangingPunct="1">
                        <a:lnSpc>
                          <a:spcPct val="130000"/>
                        </a:lnSpc>
                        <a:spcBef>
                          <a:spcPts val="200"/>
                        </a:spcBef>
                        <a:spcAft>
                          <a:spcPts val="1000"/>
                        </a:spcAft>
                        <a:buNone/>
                        <a:tabLst>
                          <a:tab pos="88900" algn="l"/>
                        </a:tabLst>
                      </a:pPr>
                      <a:endParaRPr lang="en-US" altLang="en-US" sz="2400" dirty="0">
                        <a:solidFill>
                          <a:srgbClr val="006600"/>
                        </a:solidFill>
                        <a:latin typeface="Times New Roman" panose="02020603050405020304" pitchFamily="18" charset="0"/>
                        <a:cs typeface="Times New Roman" panose="02020603050405020304" pitchFamily="18" charset="0"/>
                      </a:endParaRPr>
                    </a:p>
                    <a:p>
                      <a:pPr lvl="0" algn="just" defTabSz="914400" eaLnBrk="1" hangingPunct="1">
                        <a:lnSpc>
                          <a:spcPct val="130000"/>
                        </a:lnSpc>
                        <a:spcBef>
                          <a:spcPts val="200"/>
                        </a:spcBef>
                        <a:spcAft>
                          <a:spcPts val="1000"/>
                        </a:spcAft>
                        <a:buNone/>
                        <a:tabLst>
                          <a:tab pos="88900" algn="l"/>
                        </a:tabLst>
                      </a:pPr>
                      <a:endParaRPr lang="en-US" altLang="en-US" sz="2400" dirty="0">
                        <a:solidFill>
                          <a:srgbClr val="006600"/>
                        </a:solidFill>
                        <a:latin typeface="Times New Roman" panose="02020603050405020304" pitchFamily="18" charset="0"/>
                        <a:cs typeface="Times New Roman" panose="02020603050405020304" pitchFamily="18" charset="0"/>
                      </a:endParaRPr>
                    </a:p>
                    <a:p>
                      <a:pPr lvl="0" algn="just" defTabSz="914400" eaLnBrk="1" hangingPunct="1">
                        <a:lnSpc>
                          <a:spcPct val="130000"/>
                        </a:lnSpc>
                        <a:spcBef>
                          <a:spcPts val="200"/>
                        </a:spcBef>
                        <a:spcAft>
                          <a:spcPts val="1000"/>
                        </a:spcAft>
                        <a:buNone/>
                        <a:tabLst>
                          <a:tab pos="88900" algn="l"/>
                        </a:tabLst>
                      </a:pPr>
                      <a:endParaRPr lang="en-US" altLang="en-US" sz="2400" dirty="0">
                        <a:solidFill>
                          <a:srgbClr val="006600"/>
                        </a:solidFill>
                        <a:latin typeface="Times New Roman" panose="02020603050405020304" pitchFamily="18" charset="0"/>
                        <a:cs typeface="Times New Roman" panose="02020603050405020304" pitchFamily="18" charset="0"/>
                      </a:endParaRPr>
                    </a:p>
                    <a:p>
                      <a:pPr lvl="0" algn="just" defTabSz="914400" eaLnBrk="1" hangingPunct="1">
                        <a:lnSpc>
                          <a:spcPct val="130000"/>
                        </a:lnSpc>
                        <a:spcBef>
                          <a:spcPts val="200"/>
                        </a:spcBef>
                        <a:spcAft>
                          <a:spcPts val="1000"/>
                        </a:spcAft>
                        <a:buNone/>
                        <a:tabLst>
                          <a:tab pos="88900" algn="l"/>
                        </a:tabLst>
                      </a:pPr>
                      <a:endParaRPr lang="en-US" altLang="en-US" sz="2400" dirty="0">
                        <a:solidFill>
                          <a:srgbClr val="006600"/>
                        </a:solidFill>
                        <a:latin typeface="Times New Roman" panose="02020603050405020304" pitchFamily="18" charset="0"/>
                        <a:cs typeface="Times New Roman" panose="02020603050405020304" pitchFamily="18" charset="0"/>
                      </a:endParaRPr>
                    </a:p>
                    <a:p>
                      <a:pPr lvl="0" algn="just" defTabSz="914400" eaLnBrk="1" hangingPunct="1">
                        <a:lnSpc>
                          <a:spcPct val="130000"/>
                        </a:lnSpc>
                        <a:spcBef>
                          <a:spcPts val="200"/>
                        </a:spcBef>
                        <a:spcAft>
                          <a:spcPts val="1000"/>
                        </a:spcAft>
                        <a:buNone/>
                        <a:tabLst>
                          <a:tab pos="88900" algn="l"/>
                        </a:tabLst>
                      </a:pPr>
                      <a:endParaRPr lang="en-US" altLang="en-US" sz="2400" dirty="0">
                        <a:solidFill>
                          <a:srgbClr val="006600"/>
                        </a:solidFill>
                        <a:latin typeface="Times New Roman" panose="02020603050405020304" pitchFamily="18" charset="0"/>
                        <a:cs typeface="Times New Roman" panose="02020603050405020304" pitchFamily="18" charset="0"/>
                      </a:endParaRPr>
                    </a:p>
                    <a:p>
                      <a:pPr lvl="0" algn="just" defTabSz="914400" eaLnBrk="1" hangingPunct="1">
                        <a:lnSpc>
                          <a:spcPct val="130000"/>
                        </a:lnSpc>
                        <a:spcBef>
                          <a:spcPts val="200"/>
                        </a:spcBef>
                        <a:spcAft>
                          <a:spcPts val="1000"/>
                        </a:spcAft>
                        <a:buNone/>
                        <a:tabLst>
                          <a:tab pos="88900" algn="l"/>
                        </a:tabLst>
                      </a:pPr>
                      <a:endParaRPr lang="en-US" altLang="en-US" sz="2400" dirty="0">
                        <a:solidFill>
                          <a:srgbClr val="006600"/>
                        </a:solidFill>
                        <a:latin typeface="Times New Roman" panose="02020603050405020304" pitchFamily="18" charset="0"/>
                        <a:cs typeface="Times New Roman" panose="02020603050405020304" pitchFamily="18" charset="0"/>
                      </a:endParaRPr>
                    </a:p>
                    <a:p>
                      <a:pPr lvl="0" algn="just" defTabSz="914400" eaLnBrk="1" hangingPunct="1">
                        <a:lnSpc>
                          <a:spcPct val="130000"/>
                        </a:lnSpc>
                        <a:spcBef>
                          <a:spcPts val="200"/>
                        </a:spcBef>
                        <a:spcAft>
                          <a:spcPts val="1000"/>
                        </a:spcAft>
                        <a:buNone/>
                        <a:tabLst>
                          <a:tab pos="88900" algn="l"/>
                        </a:tabLst>
                      </a:pPr>
                      <a:endParaRPr lang="en-US" altLang="en-US" sz="2400" dirty="0">
                        <a:solidFill>
                          <a:srgbClr val="006600"/>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bl>
          </a:graphicData>
        </a:graphic>
      </p:graphicFrame>
      <p:pic>
        <p:nvPicPr>
          <p:cNvPr id="106508" name="Picture 2"/>
          <p:cNvPicPr>
            <a:picLocks noChangeAspect="1"/>
          </p:cNvPicPr>
          <p:nvPr/>
        </p:nvPicPr>
        <p:blipFill>
          <a:blip r:embed="rId3"/>
          <a:stretch>
            <a:fillRect/>
          </a:stretch>
        </p:blipFill>
        <p:spPr>
          <a:xfrm>
            <a:off x="3657600" y="1074738"/>
            <a:ext cx="5105400" cy="4678362"/>
          </a:xfrm>
          <a:prstGeom prst="rect">
            <a:avLst/>
          </a:prstGeom>
          <a:noFill/>
          <a:ln w="9525">
            <a:noFill/>
          </a:ln>
        </p:spPr>
      </p:pic>
      <p:sp>
        <p:nvSpPr>
          <p:cNvPr id="5" name="TextBox 4"/>
          <p:cNvSpPr txBox="1"/>
          <p:nvPr/>
        </p:nvSpPr>
        <p:spPr>
          <a:xfrm>
            <a:off x="1447800" y="5783263"/>
            <a:ext cx="10210800" cy="95408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vi-VN" altLang="en-US" b="1" dirty="0">
                <a:solidFill>
                  <a:srgbClr val="006600"/>
                </a:solidFill>
                <a:latin typeface="Times New Roman" panose="02020603050405020304" pitchFamily="18" charset="0"/>
                <a:cs typeface="Arial" panose="020B0604020202020204" pitchFamily="34" charset="0"/>
              </a:rPr>
              <a:t>Học sinh trình b</a:t>
            </a:r>
            <a:r>
              <a:rPr lang="vi-VN" altLang="en-US" b="1" dirty="0">
                <a:solidFill>
                  <a:srgbClr val="006600"/>
                </a:solidFill>
                <a:latin typeface="Times New Roman" panose="02020603050405020304" pitchFamily="18" charset="0"/>
                <a:ea typeface="Arial" panose="020B0604020202020204" pitchFamily="34" charset="0"/>
              </a:rPr>
              <a:t>à</a:t>
            </a:r>
            <a:r>
              <a:rPr lang="vi-VN" altLang="en-US" b="1" dirty="0">
                <a:solidFill>
                  <a:srgbClr val="006600"/>
                </a:solidFill>
                <a:latin typeface="Times New Roman" panose="02020603050405020304" pitchFamily="18" charset="0"/>
                <a:cs typeface="Arial" panose="020B0604020202020204" pitchFamily="34" charset="0"/>
              </a:rPr>
              <a:t>y (hình vẽ hoặc ảnh chụp) v</a:t>
            </a:r>
            <a:r>
              <a:rPr lang="vi-VN" altLang="en-US" b="1" dirty="0">
                <a:solidFill>
                  <a:srgbClr val="006600"/>
                </a:solidFill>
                <a:latin typeface="Times New Roman" panose="02020603050405020304" pitchFamily="18" charset="0"/>
                <a:ea typeface="Arial" panose="020B0604020202020204" pitchFamily="34" charset="0"/>
              </a:rPr>
              <a:t>à</a:t>
            </a:r>
            <a:r>
              <a:rPr lang="vi-VN" altLang="en-US" b="1" dirty="0">
                <a:solidFill>
                  <a:srgbClr val="006600"/>
                </a:solidFill>
                <a:latin typeface="Times New Roman" panose="02020603050405020304" pitchFamily="18" charset="0"/>
                <a:cs typeface="Arial" panose="020B0604020202020204" pitchFamily="34" charset="0"/>
              </a:rPr>
              <a:t> giải thích các kết quả thu được</a:t>
            </a:r>
            <a:r>
              <a:rPr lang="en-US" altLang="en-US" b="1" dirty="0">
                <a:solidFill>
                  <a:srgbClr val="006600"/>
                </a:solidFill>
                <a:latin typeface="Times New Roman" panose="02020603050405020304" pitchFamily="18" charset="0"/>
                <a:cs typeface="Arial" panose="020B0604020202020204" pitchFamily="34" charset="0"/>
              </a:rPr>
              <a:t> qua thí nghiêm</a:t>
            </a:r>
            <a:endParaRPr lang="en-US" altLang="en-US" b="1" dirty="0">
              <a:solidFill>
                <a:srgbClr val="006600"/>
              </a:solidFill>
              <a:latin typeface="Times New Roman" panose="02020603050405020304" pitchFamily="18" charset="0"/>
              <a:ea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546" name="Group 14"/>
          <p:cNvGrpSpPr/>
          <p:nvPr/>
        </p:nvGrpSpPr>
        <p:grpSpPr>
          <a:xfrm>
            <a:off x="0" y="-26987"/>
            <a:ext cx="12192000" cy="6888162"/>
            <a:chOff x="-9684" y="-27337"/>
            <a:chExt cx="9155305" cy="6888385"/>
          </a:xfrm>
        </p:grpSpPr>
        <p:sp>
          <p:nvSpPr>
            <p:cNvPr id="108557"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108559"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08560"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graphicFrame>
        <p:nvGraphicFramePr>
          <p:cNvPr id="108547" name="Table 108546"/>
          <p:cNvGraphicFramePr/>
          <p:nvPr/>
        </p:nvGraphicFramePr>
        <p:xfrm>
          <a:off x="93663" y="650875"/>
          <a:ext cx="11996738" cy="6140450"/>
        </p:xfrm>
        <a:graphic>
          <a:graphicData uri="http://schemas.openxmlformats.org/drawingml/2006/table">
            <a:tbl>
              <a:tblPr/>
              <a:tblGrid>
                <a:gridCol w="833438"/>
                <a:gridCol w="11163300"/>
              </a:tblGrid>
              <a:tr h="61404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38100" algn="just" defTabSz="914400" eaLnBrk="1" hangingPunct="1">
                        <a:lnSpc>
                          <a:spcPct val="130000"/>
                        </a:lnSpc>
                        <a:spcBef>
                          <a:spcPts val="200"/>
                        </a:spcBef>
                        <a:buNone/>
                        <a:tabLst>
                          <a:tab pos="88900" algn="l"/>
                        </a:tabLst>
                      </a:pPr>
                      <a:r>
                        <a:rPr lang="en-US" altLang="en-US" sz="2400" b="1" dirty="0">
                          <a:solidFill>
                            <a:srgbClr val="002060"/>
                          </a:solidFill>
                          <a:latin typeface="Times New Roman" panose="02020603050405020304" pitchFamily="18" charset="0"/>
                          <a:cs typeface="Times New Roman" panose="02020603050405020304" pitchFamily="18" charset="0"/>
                        </a:rPr>
                        <a:t>TN2</a:t>
                      </a:r>
                      <a:endParaRPr lang="en-US" altLang="en-US" b="1" dirty="0">
                        <a:solidFill>
                          <a:srgbClr val="002060"/>
                        </a:solidFill>
                        <a:latin typeface="Times New Roman" panose="02020603050405020304" pitchFamily="18" charset="0"/>
                        <a:ea typeface="Times New Roman" panose="02020603050405020304" pitchFamily="18" charset="0"/>
                      </a:endParaRPr>
                    </a:p>
                  </a:txBody>
                  <a:tcPr marL="68576" marR="68576"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200"/>
                        </a:spcBef>
                        <a:spcAft>
                          <a:spcPts val="1000"/>
                        </a:spcAft>
                        <a:buNone/>
                        <a:tabLst>
                          <a:tab pos="88900" algn="l"/>
                        </a:tabLst>
                      </a:pPr>
                      <a:r>
                        <a:rPr lang="en-US" altLang="en-US" sz="2800" b="1" dirty="0">
                          <a:solidFill>
                            <a:srgbClr val="006600"/>
                          </a:solidFill>
                          <a:latin typeface="Times New Roman" panose="02020603050405020304" pitchFamily="18" charset="0"/>
                          <a:cs typeface="Times New Roman" panose="02020603050405020304" pitchFamily="18" charset="0"/>
                        </a:rPr>
                        <a:t>Thí nghiệm 2: </a:t>
                      </a:r>
                      <a:r>
                        <a:rPr lang="vi-VN" altLang="en-US" sz="2800" b="1" dirty="0">
                          <a:solidFill>
                            <a:srgbClr val="006600"/>
                          </a:solidFill>
                          <a:latin typeface="Times New Roman" panose="02020603050405020304" pitchFamily="18" charset="0"/>
                          <a:cs typeface="Times New Roman" panose="02020603050405020304" pitchFamily="18" charset="0"/>
                        </a:rPr>
                        <a:t>Nhận biết tách chiết các sắc tố trong lá cây</a:t>
                      </a:r>
                      <a:endParaRPr lang="en-US" altLang="en-US" sz="2800" b="1" dirty="0">
                        <a:solidFill>
                          <a:srgbClr val="006600"/>
                        </a:solidFill>
                        <a:latin typeface="Times New Roman" panose="02020603050405020304" pitchFamily="18" charset="0"/>
                        <a:cs typeface="Times New Roman" panose="02020603050405020304" pitchFamily="18" charset="0"/>
                      </a:endParaRPr>
                    </a:p>
                    <a:p>
                      <a:pPr lvl="0" algn="just" defTabSz="914400" eaLnBrk="1" hangingPunct="1">
                        <a:lnSpc>
                          <a:spcPct val="130000"/>
                        </a:lnSpc>
                        <a:spcBef>
                          <a:spcPts val="200"/>
                        </a:spcBef>
                        <a:spcAft>
                          <a:spcPts val="1000"/>
                        </a:spcAft>
                        <a:buNone/>
                        <a:tabLst>
                          <a:tab pos="88900" algn="l"/>
                        </a:tabLst>
                      </a:pPr>
                      <a:endParaRPr lang="en-US" altLang="en-US" sz="2400" dirty="0">
                        <a:solidFill>
                          <a:srgbClr val="006600"/>
                        </a:solidFill>
                        <a:latin typeface="Times New Roman" panose="02020603050405020304" pitchFamily="18" charset="0"/>
                        <a:ea typeface="Times New Roman" panose="02020603050405020304" pitchFamily="18" charset="0"/>
                      </a:endParaRPr>
                    </a:p>
                  </a:txBody>
                  <a:tcPr marL="68576" marR="68576"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bl>
          </a:graphicData>
        </a:graphic>
      </p:graphicFrame>
      <p:sp>
        <p:nvSpPr>
          <p:cNvPr id="5" name="TextBox 4"/>
          <p:cNvSpPr txBox="1"/>
          <p:nvPr/>
        </p:nvSpPr>
        <p:spPr>
          <a:xfrm>
            <a:off x="1066800" y="1382713"/>
            <a:ext cx="10820400" cy="45243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a:lnSpc>
                <a:spcPct val="100000"/>
              </a:lnSpc>
              <a:spcBef>
                <a:spcPct val="0"/>
              </a:spcBef>
              <a:buFontTx/>
              <a:buNone/>
              <a:tabLst>
                <a:tab pos="88900" algn="l"/>
              </a:tabLst>
            </a:pPr>
            <a:r>
              <a:rPr lang="vi-VN" altLang="en-US" sz="3200" dirty="0">
                <a:solidFill>
                  <a:srgbClr val="006600"/>
                </a:solidFill>
                <a:latin typeface="Times New Roman" panose="02020603050405020304" pitchFamily="18" charset="0"/>
                <a:cs typeface="Times New Roman" panose="02020603050405020304" pitchFamily="18" charset="0"/>
              </a:rPr>
              <a:t>Học sinh trình b</a:t>
            </a:r>
            <a:r>
              <a:rPr lang="vi-VN" altLang="en-US" sz="3200" dirty="0">
                <a:solidFill>
                  <a:srgbClr val="006600"/>
                </a:solidFill>
                <a:latin typeface="Times New Roman" panose="02020603050405020304" pitchFamily="18" charset="0"/>
                <a:ea typeface="Times New Roman" panose="02020603050405020304" pitchFamily="18" charset="0"/>
              </a:rPr>
              <a:t>à</a:t>
            </a:r>
            <a:r>
              <a:rPr lang="vi-VN" altLang="en-US" sz="3200" dirty="0">
                <a:solidFill>
                  <a:srgbClr val="006600"/>
                </a:solidFill>
                <a:latin typeface="Times New Roman" panose="02020603050405020304" pitchFamily="18" charset="0"/>
                <a:cs typeface="Times New Roman" panose="02020603050405020304" pitchFamily="18" charset="0"/>
              </a:rPr>
              <a:t>y các kết quả thu được trên từng loại lá v</a:t>
            </a:r>
            <a:r>
              <a:rPr lang="vi-VN" altLang="en-US" sz="3200" dirty="0">
                <a:solidFill>
                  <a:srgbClr val="006600"/>
                </a:solidFill>
                <a:latin typeface="Times New Roman" panose="02020603050405020304" pitchFamily="18" charset="0"/>
                <a:ea typeface="Times New Roman" panose="02020603050405020304" pitchFamily="18" charset="0"/>
              </a:rPr>
              <a:t>à</a:t>
            </a:r>
            <a:r>
              <a:rPr lang="vi-VN" altLang="en-US" sz="3200" dirty="0">
                <a:solidFill>
                  <a:srgbClr val="006600"/>
                </a:solidFill>
                <a:latin typeface="Times New Roman" panose="02020603050405020304" pitchFamily="18" charset="0"/>
                <a:cs typeface="Times New Roman" panose="02020603050405020304" pitchFamily="18" charset="0"/>
              </a:rPr>
              <a:t> cho nhận xét về m</a:t>
            </a:r>
            <a:r>
              <a:rPr lang="vi-VN" altLang="en-US" sz="3200" dirty="0">
                <a:solidFill>
                  <a:srgbClr val="006600"/>
                </a:solidFill>
                <a:latin typeface="Times New Roman" panose="02020603050405020304" pitchFamily="18" charset="0"/>
                <a:ea typeface="Times New Roman" panose="02020603050405020304" pitchFamily="18" charset="0"/>
              </a:rPr>
              <a:t>à</a:t>
            </a:r>
            <a:r>
              <a:rPr lang="vi-VN" altLang="en-US" sz="3200" dirty="0">
                <a:solidFill>
                  <a:srgbClr val="006600"/>
                </a:solidFill>
                <a:latin typeface="Times New Roman" panose="02020603050405020304" pitchFamily="18" charset="0"/>
                <a:cs typeface="Times New Roman" panose="02020603050405020304" pitchFamily="18" charset="0"/>
              </a:rPr>
              <a:t>u sắc của các dịch lọc v</a:t>
            </a:r>
            <a:r>
              <a:rPr lang="vi-VN" altLang="en-US" sz="3200" dirty="0">
                <a:solidFill>
                  <a:srgbClr val="006600"/>
                </a:solidFill>
                <a:latin typeface="Times New Roman" panose="02020603050405020304" pitchFamily="18" charset="0"/>
                <a:ea typeface="Times New Roman" panose="02020603050405020304" pitchFamily="18" charset="0"/>
              </a:rPr>
              <a:t>à</a:t>
            </a:r>
            <a:r>
              <a:rPr lang="vi-VN" altLang="en-US" sz="3200" dirty="0">
                <a:solidFill>
                  <a:srgbClr val="006600"/>
                </a:solidFill>
                <a:latin typeface="Times New Roman" panose="02020603050405020304" pitchFamily="18" charset="0"/>
                <a:cs typeface="Times New Roman" panose="02020603050405020304" pitchFamily="18" charset="0"/>
              </a:rPr>
              <a:t> miếng giấy lọc thu được ở các mẫu thí nghiệm v</a:t>
            </a:r>
            <a:r>
              <a:rPr lang="vi-VN" altLang="en-US" sz="3200" dirty="0">
                <a:solidFill>
                  <a:srgbClr val="006600"/>
                </a:solidFill>
                <a:latin typeface="Times New Roman" panose="02020603050405020304" pitchFamily="18" charset="0"/>
                <a:ea typeface="Times New Roman" panose="02020603050405020304" pitchFamily="18" charset="0"/>
              </a:rPr>
              <a:t>à</a:t>
            </a:r>
            <a:r>
              <a:rPr lang="vi-VN" altLang="en-US" sz="3200" dirty="0">
                <a:solidFill>
                  <a:srgbClr val="006600"/>
                </a:solidFill>
                <a:latin typeface="Times New Roman" panose="02020603050405020304" pitchFamily="18" charset="0"/>
                <a:cs typeface="Times New Roman" panose="02020603050405020304" pitchFamily="18" charset="0"/>
              </a:rPr>
              <a:t> mẫu đối chứng</a:t>
            </a:r>
            <a:endParaRPr lang="en-US" altLang="en-US" sz="3200" dirty="0">
              <a:solidFill>
                <a:srgbClr val="006600"/>
              </a:solidFill>
              <a:latin typeface="Times New Roman" panose="02020603050405020304" pitchFamily="18" charset="0"/>
              <a:cs typeface="Times New Roman" panose="02020603050405020304" pitchFamily="18" charset="0"/>
            </a:endParaRPr>
          </a:p>
          <a:p>
            <a:pPr marL="0" lvl="0" indent="0" algn="just" defTabSz="914400">
              <a:lnSpc>
                <a:spcPct val="100000"/>
              </a:lnSpc>
              <a:spcBef>
                <a:spcPct val="0"/>
              </a:spcBef>
              <a:buFontTx/>
              <a:buNone/>
              <a:tabLst>
                <a:tab pos="88900" algn="l"/>
              </a:tabLst>
            </a:pPr>
            <a:r>
              <a:rPr lang="vi-VN"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a:solidFill>
                  <a:srgbClr val="006600"/>
                </a:solidFill>
                <a:latin typeface="Times New Roman" panose="02020603050405020304" pitchFamily="18" charset="0"/>
                <a:cs typeface="Arial" panose="020B0604020202020204" pitchFamily="34" charset="0"/>
              </a:rPr>
              <a:t>	Kết quả v</a:t>
            </a:r>
            <a:r>
              <a:rPr lang="en-US" altLang="en-US" sz="3200" dirty="0">
                <a:solidFill>
                  <a:srgbClr val="006600"/>
                </a:solidFill>
                <a:latin typeface="Times New Roman" panose="02020603050405020304" pitchFamily="18" charset="0"/>
                <a:ea typeface="Arial" panose="020B0604020202020204" pitchFamily="34" charset="0"/>
              </a:rPr>
              <a:t>à</a:t>
            </a:r>
            <a:r>
              <a:rPr lang="en-US" altLang="en-US" sz="3200" dirty="0">
                <a:solidFill>
                  <a:srgbClr val="006600"/>
                </a:solidFill>
                <a:latin typeface="Times New Roman" panose="02020603050405020304" pitchFamily="18" charset="0"/>
                <a:cs typeface="Arial" panose="020B0604020202020204" pitchFamily="34" charset="0"/>
              </a:rPr>
              <a:t> thảo luận: Miếng giấy lọc ở cốc đong đựng mẫu thí nghiệm có xuất hiện m</a:t>
            </a:r>
            <a:r>
              <a:rPr lang="en-US" altLang="en-US" sz="3200" dirty="0">
                <a:solidFill>
                  <a:srgbClr val="006600"/>
                </a:solidFill>
                <a:latin typeface="Times New Roman" panose="02020603050405020304" pitchFamily="18" charset="0"/>
                <a:ea typeface="Arial" panose="020B0604020202020204" pitchFamily="34" charset="0"/>
              </a:rPr>
              <a:t>à</a:t>
            </a:r>
            <a:r>
              <a:rPr lang="en-US" altLang="en-US" sz="3200" dirty="0">
                <a:solidFill>
                  <a:srgbClr val="006600"/>
                </a:solidFill>
                <a:latin typeface="Times New Roman" panose="02020603050405020304" pitchFamily="18" charset="0"/>
                <a:cs typeface="Arial" panose="020B0604020202020204" pitchFamily="34" charset="0"/>
              </a:rPr>
              <a:t>u xanh, miếng giấy lọc ở cốc đong đựng mẫu đối chứng không dính m</a:t>
            </a:r>
            <a:r>
              <a:rPr lang="en-US" altLang="en-US" sz="3200" dirty="0">
                <a:solidFill>
                  <a:srgbClr val="006600"/>
                </a:solidFill>
                <a:latin typeface="Times New Roman" panose="02020603050405020304" pitchFamily="18" charset="0"/>
                <a:ea typeface="Arial" panose="020B0604020202020204" pitchFamily="34" charset="0"/>
              </a:rPr>
              <a:t>à</a:t>
            </a:r>
            <a:r>
              <a:rPr lang="en-US" altLang="en-US" sz="3200" dirty="0">
                <a:solidFill>
                  <a:srgbClr val="006600"/>
                </a:solidFill>
                <a:latin typeface="Times New Roman" panose="02020603050405020304" pitchFamily="18" charset="0"/>
                <a:cs typeface="Arial" panose="020B0604020202020204" pitchFamily="34" charset="0"/>
              </a:rPr>
              <a:t>u</a:t>
            </a:r>
            <a:endParaRPr lang="en-US" altLang="en-US" dirty="0">
              <a:solidFill>
                <a:srgbClr val="006600"/>
              </a:solidFill>
              <a:latin typeface="Arial" panose="020B0604020202020204" pitchFamily="34" charset="0"/>
              <a:cs typeface="Arial" panose="020B0604020202020204" pitchFamily="34" charset="0"/>
            </a:endParaRPr>
          </a:p>
          <a:p>
            <a:pPr marL="0" lvl="0" indent="0" defTabSz="914400">
              <a:lnSpc>
                <a:spcPct val="100000"/>
              </a:lnSpc>
              <a:spcBef>
                <a:spcPct val="0"/>
              </a:spcBef>
              <a:buFontTx/>
              <a:buNone/>
              <a:tabLst>
                <a:tab pos="88900" algn="l"/>
              </a:tabLst>
            </a:pPr>
            <a:r>
              <a:rPr lang="en-US" altLang="en-US" sz="3200" dirty="0">
                <a:solidFill>
                  <a:srgbClr val="006600"/>
                </a:solidFill>
                <a:latin typeface="Times New Roman" panose="02020603050405020304" pitchFamily="18" charset="0"/>
                <a:cs typeface="Arial" panose="020B0604020202020204" pitchFamily="34" charset="0"/>
              </a:rPr>
              <a:t>	Kết luận: trong cốc cồn (thí nghiệm) có m</a:t>
            </a:r>
            <a:r>
              <a:rPr lang="en-US" altLang="en-US" sz="3200" dirty="0">
                <a:solidFill>
                  <a:srgbClr val="006600"/>
                </a:solidFill>
                <a:latin typeface="Times New Roman" panose="02020603050405020304" pitchFamily="18" charset="0"/>
                <a:ea typeface="Arial" panose="020B0604020202020204" pitchFamily="34" charset="0"/>
              </a:rPr>
              <a:t>à</a:t>
            </a:r>
            <a:r>
              <a:rPr lang="en-US" altLang="en-US" sz="3200" dirty="0">
                <a:solidFill>
                  <a:srgbClr val="006600"/>
                </a:solidFill>
                <a:latin typeface="Times New Roman" panose="02020603050405020304" pitchFamily="18" charset="0"/>
                <a:cs typeface="Arial" panose="020B0604020202020204" pitchFamily="34" charset="0"/>
              </a:rPr>
              <a:t>u sắc đậm hơn chứng tỏ độ hòa tan của các sắc tố trong cồn mạnh hơn l</a:t>
            </a:r>
            <a:r>
              <a:rPr lang="en-US" altLang="en-US" sz="3200" dirty="0">
                <a:solidFill>
                  <a:srgbClr val="006600"/>
                </a:solidFill>
                <a:latin typeface="Times New Roman" panose="02020603050405020304" pitchFamily="18" charset="0"/>
                <a:ea typeface="Arial" panose="020B0604020202020204" pitchFamily="34" charset="0"/>
              </a:rPr>
              <a:t>à</a:t>
            </a:r>
            <a:r>
              <a:rPr lang="en-US" altLang="en-US" sz="3200" dirty="0">
                <a:solidFill>
                  <a:srgbClr val="006600"/>
                </a:solidFill>
                <a:latin typeface="Times New Roman" panose="02020603050405020304" pitchFamily="18" charset="0"/>
                <a:cs typeface="Arial" panose="020B0604020202020204" pitchFamily="34" charset="0"/>
              </a:rPr>
              <a:t> độ hòa tan các sắc tố trong nước</a:t>
            </a:r>
            <a:endParaRPr lang="en-US" altLang="en-US" sz="3200" dirty="0">
              <a:solidFill>
                <a:srgbClr val="006600"/>
              </a:solidFill>
              <a:latin typeface="Arial" panose="020B0604020202020204" pitchFamily="34" charset="0"/>
            </a:endParaRPr>
          </a:p>
        </p:txBody>
      </p:sp>
      <p:sp>
        <p:nvSpPr>
          <p:cNvPr id="108556" name="Text Box 8"/>
          <p:cNvSpPr txBox="1"/>
          <p:nvPr/>
        </p:nvSpPr>
        <p:spPr>
          <a:xfrm>
            <a:off x="2514600" y="-30162"/>
            <a:ext cx="7620000" cy="460375"/>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THÍ NGHIỆM 2 &amp; KẾT LUẬN</a:t>
            </a:r>
            <a:endParaRPr lang="en-US" altLang="en-US" sz="2400" b="1" i="1" dirty="0">
              <a:solidFill>
                <a:srgbClr val="0070C0"/>
              </a:solidFill>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8"/>
          <p:cNvSpPr txBox="1">
            <a:spLocks noChangeArrowheads="1"/>
          </p:cNvSpPr>
          <p:nvPr/>
        </p:nvSpPr>
        <p:spPr bwMode="auto">
          <a:xfrm>
            <a:off x="206375" y="430213"/>
            <a:ext cx="7302500" cy="1322388"/>
          </a:xfrm>
          <a:prstGeom prst="rect">
            <a:avLst/>
          </a:prstGeom>
          <a:solidFill>
            <a:schemeClr val="accent6">
              <a:lumMod val="20000"/>
              <a:lumOff val="80000"/>
            </a:schemeClr>
          </a:solidFill>
          <a:ln>
            <a:noFill/>
          </a:ln>
          <a:effectLst/>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50000"/>
              </a:spcBef>
              <a:buFontTx/>
              <a:buNone/>
            </a:pPr>
            <a:r>
              <a:rPr lang="en-US" altLang="en-US" sz="2000" b="1" dirty="0">
                <a:solidFill>
                  <a:srgbClr val="0070C0"/>
                </a:solidFill>
                <a:latin typeface="Arial" panose="020B0604020202020204" pitchFamily="34" charset="0"/>
                <a:sym typeface="Webdings" panose="05030102010509060703" pitchFamily="18" charset="2"/>
              </a:rPr>
              <a:t></a:t>
            </a:r>
            <a:r>
              <a:rPr lang="en-US" altLang="en-US" sz="2000" b="1" dirty="0">
                <a:solidFill>
                  <a:srgbClr val="0070C0"/>
                </a:solidFill>
                <a:latin typeface="Arial" panose="020B0604020202020204" pitchFamily="34" charset="0"/>
                <a:sym typeface="Wingdings" panose="05000000000000000000" pitchFamily="2" charset="2"/>
              </a:rPr>
              <a:t> </a:t>
            </a:r>
            <a:r>
              <a:rPr lang="vi-VN" altLang="x-none" sz="2000" b="1" dirty="0">
                <a:solidFill>
                  <a:srgbClr val="0070C0"/>
                </a:solidFill>
                <a:latin typeface="Arial" panose="020B0604020202020204" pitchFamily="34" charset="0"/>
              </a:rPr>
              <a:t>1. Quang hợp ở thực vật có vai trò gì đối với thực vật và với các  sinh vật khác trên Trái Đất? Có phải quá trình quang hợp ở các cây trong hình 4.1 đã diễn ra theo cơ chế giống nhau?</a:t>
            </a:r>
            <a:endParaRPr sz="2000" b="1" dirty="0">
              <a:solidFill>
                <a:srgbClr val="0070C0"/>
              </a:solidFill>
              <a:latin typeface="Arial" panose="020B0604020202020204" pitchFamily="34" charset="0"/>
            </a:endParaRPr>
          </a:p>
        </p:txBody>
      </p:sp>
      <p:grpSp>
        <p:nvGrpSpPr>
          <p:cNvPr id="33795" name="Group 14"/>
          <p:cNvGrpSpPr/>
          <p:nvPr/>
        </p:nvGrpSpPr>
        <p:grpSpPr>
          <a:xfrm>
            <a:off x="0" y="0"/>
            <a:ext cx="12192000" cy="6888163"/>
            <a:chOff x="-9684" y="-27337"/>
            <a:chExt cx="9155305" cy="6888385"/>
          </a:xfrm>
        </p:grpSpPr>
        <p:sp>
          <p:nvSpPr>
            <p:cNvPr id="33802"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3"/>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3804"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33805"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11" name="Text Box 8"/>
          <p:cNvSpPr txBox="1">
            <a:spLocks noChangeArrowheads="1"/>
          </p:cNvSpPr>
          <p:nvPr/>
        </p:nvSpPr>
        <p:spPr bwMode="auto">
          <a:xfrm>
            <a:off x="7743825" y="419100"/>
            <a:ext cx="4279900" cy="1347788"/>
          </a:xfrm>
          <a:prstGeom prst="rect">
            <a:avLst/>
          </a:prstGeom>
          <a:solidFill>
            <a:schemeClr val="accent4">
              <a:lumMod val="20000"/>
              <a:lumOff val="80000"/>
            </a:schemeClr>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00000"/>
              </a:lnSpc>
              <a:spcBef>
                <a:spcPct val="20000"/>
              </a:spcBef>
              <a:buFontTx/>
              <a:buChar char="•"/>
            </a:pPr>
            <a:r>
              <a:rPr sz="2400" dirty="0">
                <a:solidFill>
                  <a:srgbClr val="00B050"/>
                </a:solidFill>
                <a:latin typeface="Times New Roman" panose="02020603050405020304" pitchFamily="18" charset="0"/>
                <a:cs typeface="Times New Roman" panose="02020603050405020304" pitchFamily="18" charset="0"/>
              </a:rPr>
              <a:t> </a:t>
            </a:r>
            <a:r>
              <a:rPr lang="vi-VN" altLang="x-none" sz="2400" dirty="0">
                <a:solidFill>
                  <a:srgbClr val="00B050"/>
                </a:solidFill>
                <a:latin typeface="Times New Roman" panose="02020603050405020304" pitchFamily="18" charset="0"/>
                <a:cs typeface="Times New Roman" panose="02020603050405020304" pitchFamily="18" charset="0"/>
              </a:rPr>
              <a:t>Tổng hợp chất hữu cơ</a:t>
            </a:r>
            <a:endParaRPr sz="2400" dirty="0">
              <a:solidFill>
                <a:srgbClr val="00B050"/>
              </a:solidFill>
              <a:latin typeface="Times New Roman" panose="02020603050405020304" pitchFamily="18" charset="0"/>
              <a:cs typeface="Times New Roman" panose="02020603050405020304" pitchFamily="18" charset="0"/>
            </a:endParaRPr>
          </a:p>
          <a:p>
            <a:pPr marL="0" lvl="0" indent="0" algn="just">
              <a:lnSpc>
                <a:spcPct val="100000"/>
              </a:lnSpc>
              <a:spcBef>
                <a:spcPct val="20000"/>
              </a:spcBef>
              <a:buFontTx/>
              <a:buChar char="•"/>
            </a:pPr>
            <a:r>
              <a:rPr sz="2400" dirty="0">
                <a:solidFill>
                  <a:srgbClr val="00B050"/>
                </a:solidFill>
                <a:latin typeface="Times New Roman" panose="02020603050405020304" pitchFamily="18" charset="0"/>
                <a:cs typeface="Times New Roman" panose="02020603050405020304" pitchFamily="18" charset="0"/>
              </a:rPr>
              <a:t> </a:t>
            </a:r>
            <a:r>
              <a:rPr lang="vi-VN" altLang="x-none" sz="2400" dirty="0">
                <a:solidFill>
                  <a:srgbClr val="00B050"/>
                </a:solidFill>
                <a:latin typeface="Times New Roman" panose="02020603050405020304" pitchFamily="18" charset="0"/>
                <a:cs typeface="Times New Roman" panose="02020603050405020304" pitchFamily="18" charset="0"/>
              </a:rPr>
              <a:t>Cung cấp năng lượng</a:t>
            </a:r>
            <a:endParaRPr sz="2400" dirty="0">
              <a:solidFill>
                <a:srgbClr val="00B050"/>
              </a:solidFill>
              <a:latin typeface="Times New Roman" panose="02020603050405020304" pitchFamily="18" charset="0"/>
              <a:cs typeface="Times New Roman" panose="02020603050405020304" pitchFamily="18" charset="0"/>
            </a:endParaRPr>
          </a:p>
          <a:p>
            <a:pPr marL="0" lvl="0" indent="0" algn="just">
              <a:lnSpc>
                <a:spcPct val="100000"/>
              </a:lnSpc>
              <a:spcBef>
                <a:spcPct val="20000"/>
              </a:spcBef>
              <a:buFontTx/>
              <a:buChar char="•"/>
            </a:pPr>
            <a:r>
              <a:rPr sz="2400" dirty="0">
                <a:solidFill>
                  <a:srgbClr val="00B050"/>
                </a:solidFill>
                <a:latin typeface="Times New Roman" panose="02020603050405020304" pitchFamily="18" charset="0"/>
                <a:cs typeface="Times New Roman" panose="02020603050405020304" pitchFamily="18" charset="0"/>
              </a:rPr>
              <a:t> </a:t>
            </a:r>
            <a:r>
              <a:rPr lang="vi-VN" altLang="x-none" sz="2400" dirty="0">
                <a:solidFill>
                  <a:srgbClr val="00B050"/>
                </a:solidFill>
                <a:latin typeface="Times New Roman" panose="02020603050405020304" pitchFamily="18" charset="0"/>
                <a:cs typeface="Times New Roman" panose="02020603050405020304" pitchFamily="18" charset="0"/>
              </a:rPr>
              <a:t>Cung cấp O</a:t>
            </a:r>
            <a:r>
              <a:rPr lang="vi-VN" altLang="x-none" sz="2400" baseline="-25000" dirty="0">
                <a:solidFill>
                  <a:srgbClr val="00B050"/>
                </a:solidFill>
                <a:latin typeface="Times New Roman" panose="02020603050405020304" pitchFamily="18" charset="0"/>
                <a:cs typeface="Times New Roman" panose="02020603050405020304" pitchFamily="18" charset="0"/>
              </a:rPr>
              <a:t>2</a:t>
            </a:r>
            <a:endParaRPr lang="en-US" altLang="en-US" sz="2400" b="1" baseline="-25000" dirty="0">
              <a:solidFill>
                <a:srgbClr val="00B050"/>
              </a:solidFill>
              <a:latin typeface="Times New Roman" panose="02020603050405020304" pitchFamily="18" charset="0"/>
              <a:ea typeface="Times New Roman" panose="02020603050405020304" pitchFamily="18" charset="0"/>
            </a:endParaRPr>
          </a:p>
        </p:txBody>
      </p:sp>
      <p:sp>
        <p:nvSpPr>
          <p:cNvPr id="6148" name="Text Box 8"/>
          <p:cNvSpPr txBox="1"/>
          <p:nvPr/>
        </p:nvSpPr>
        <p:spPr>
          <a:xfrm>
            <a:off x="3352800" y="-42862"/>
            <a:ext cx="4953000" cy="461962"/>
          </a:xfrm>
          <a:prstGeom prst="rect">
            <a:avLst/>
          </a:prstGeom>
          <a:solidFill>
            <a:srgbClr val="CCFF66"/>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vi-VN" altLang="en-US" sz="2400" b="1" dirty="0">
                <a:solidFill>
                  <a:srgbClr val="0070C0"/>
                </a:solidFill>
                <a:latin typeface="Times New Roman" panose="02020603050405020304" pitchFamily="18" charset="0"/>
                <a:cs typeface="Arial" panose="020B0604020202020204" pitchFamily="34" charset="0"/>
              </a:rPr>
              <a:t>“</a:t>
            </a:r>
            <a:r>
              <a:rPr lang="en-US" altLang="en-US" sz="2400" b="1" dirty="0">
                <a:solidFill>
                  <a:srgbClr val="0070C0"/>
                </a:solidFill>
                <a:latin typeface="Times New Roman" panose="02020603050405020304" pitchFamily="18" charset="0"/>
                <a:cs typeface="Arial" panose="020B0604020202020204" pitchFamily="34" charset="0"/>
              </a:rPr>
              <a:t>ĐÁP ÁN</a:t>
            </a:r>
            <a:r>
              <a:rPr lang="vi-VN" altLang="en-US" sz="2400" b="1" dirty="0">
                <a:solidFill>
                  <a:srgbClr val="0070C0"/>
                </a:solidFill>
                <a:latin typeface="Times New Roman" panose="02020603050405020304" pitchFamily="18" charset="0"/>
                <a:cs typeface="Arial" panose="020B0604020202020204" pitchFamily="34" charset="0"/>
              </a:rPr>
              <a:t>”</a:t>
            </a:r>
            <a:endParaRPr lang="en-US" altLang="en-US" sz="3600" b="1" i="1" dirty="0">
              <a:solidFill>
                <a:srgbClr val="0070C0"/>
              </a:solidFill>
              <a:latin typeface="Arial" panose="020B0604020202020204" pitchFamily="34" charset="0"/>
            </a:endParaRPr>
          </a:p>
        </p:txBody>
      </p:sp>
      <p:sp>
        <p:nvSpPr>
          <p:cNvPr id="2" name="TextBox 1"/>
          <p:cNvSpPr txBox="1"/>
          <p:nvPr/>
        </p:nvSpPr>
        <p:spPr>
          <a:xfrm>
            <a:off x="184150" y="1955800"/>
            <a:ext cx="7302500" cy="1479550"/>
          </a:xfrm>
          <a:prstGeom prst="rect">
            <a:avLst/>
          </a:prstGeom>
          <a:solidFill>
            <a:schemeClr val="accent5">
              <a:lumMod val="40000"/>
              <a:lumOff val="60000"/>
            </a:schemeClr>
          </a:solidFill>
        </p:spPr>
        <p:txBody>
          <a:bodyPr>
            <a:spAutoFit/>
          </a:bodyPr>
          <a:lstStyle/>
          <a:p>
            <a:pPr>
              <a:lnSpc>
                <a:spcPct val="115000"/>
              </a:lnSpc>
              <a:buNone/>
            </a:pPr>
            <a:r>
              <a:rPr sz="2000" b="1" dirty="0">
                <a:solidFill>
                  <a:srgbClr val="FF0000"/>
                </a:solidFill>
                <a:latin typeface="Times New Roman" panose="02020603050405020304" pitchFamily="18" charset="0"/>
                <a:cs typeface="Times New Roman" panose="02020603050405020304" pitchFamily="18" charset="0"/>
              </a:rPr>
              <a:t>2 </a:t>
            </a:r>
            <a:r>
              <a:rPr sz="2000" b="1" dirty="0">
                <a:solidFill>
                  <a:srgbClr val="00B050"/>
                </a:solidFill>
                <a:latin typeface="Times New Roman" panose="02020603050405020304" pitchFamily="18" charset="0"/>
                <a:cs typeface="Times New Roman" panose="02020603050405020304" pitchFamily="18" charset="0"/>
              </a:rPr>
              <a:t>+ </a:t>
            </a:r>
            <a:r>
              <a:rPr lang="vi-VN" altLang="x-none" sz="2000" b="1" dirty="0">
                <a:solidFill>
                  <a:srgbClr val="00B050"/>
                </a:solidFill>
                <a:latin typeface="Times New Roman" panose="02020603050405020304" pitchFamily="18" charset="0"/>
                <a:cs typeface="Times New Roman" panose="02020603050405020304" pitchFamily="18" charset="0"/>
              </a:rPr>
              <a:t>Con chuột trong bình không có cây xanh vì sao chết sau 5 phút? </a:t>
            </a:r>
            <a:endParaRPr sz="2000" b="1" dirty="0">
              <a:solidFill>
                <a:srgbClr val="00B050"/>
              </a:solidFill>
              <a:latin typeface="Times New Roman" panose="02020603050405020304" pitchFamily="18" charset="0"/>
              <a:cs typeface="Times New Roman" panose="02020603050405020304" pitchFamily="18" charset="0"/>
            </a:endParaRPr>
          </a:p>
          <a:p>
            <a:pPr algn="just">
              <a:lnSpc>
                <a:spcPct val="115000"/>
              </a:lnSpc>
              <a:buNone/>
            </a:pPr>
            <a:r>
              <a:rPr lang="vi-VN" altLang="x-none" sz="2000" b="1" dirty="0">
                <a:solidFill>
                  <a:srgbClr val="00B050"/>
                </a:solidFill>
                <a:latin typeface="Times New Roman" panose="02020603050405020304" pitchFamily="18" charset="0"/>
                <a:cs typeface="Times New Roman" panose="02020603050405020304" pitchFamily="18" charset="0"/>
              </a:rPr>
              <a:t> </a:t>
            </a:r>
            <a:r>
              <a:rPr sz="2000" b="1" dirty="0">
                <a:solidFill>
                  <a:srgbClr val="00B050"/>
                </a:solidFill>
                <a:latin typeface="Times New Roman" panose="02020603050405020304" pitchFamily="18" charset="0"/>
                <a:cs typeface="Times New Roman" panose="02020603050405020304" pitchFamily="18" charset="0"/>
              </a:rPr>
              <a:t>+ </a:t>
            </a:r>
            <a:r>
              <a:rPr lang="vi-VN" altLang="x-none" sz="2000" b="1" dirty="0">
                <a:solidFill>
                  <a:srgbClr val="00B050"/>
                </a:solidFill>
                <a:latin typeface="Times New Roman" panose="02020603050405020304" pitchFamily="18" charset="0"/>
                <a:cs typeface="Times New Roman" panose="02020603050405020304" pitchFamily="18" charset="0"/>
              </a:rPr>
              <a:t>Con chuột trong bình có cây vì sao </a:t>
            </a:r>
            <a:r>
              <a:rPr sz="2000" b="1" dirty="0">
                <a:solidFill>
                  <a:srgbClr val="00B050"/>
                </a:solidFill>
                <a:latin typeface="Times New Roman" panose="02020603050405020304" pitchFamily="18" charset="0"/>
                <a:cs typeface="Times New Roman" panose="02020603050405020304" pitchFamily="18" charset="0"/>
              </a:rPr>
              <a:t>chúng sống</a:t>
            </a:r>
            <a:r>
              <a:rPr lang="vi-VN" altLang="x-none" sz="2000" b="1" dirty="0">
                <a:solidFill>
                  <a:srgbClr val="00B050"/>
                </a:solidFill>
                <a:latin typeface="Times New Roman" panose="02020603050405020304" pitchFamily="18" charset="0"/>
                <a:cs typeface="Times New Roman" panose="02020603050405020304" pitchFamily="18" charset="0"/>
              </a:rPr>
              <a:t>?</a:t>
            </a:r>
            <a:endParaRPr sz="2000" b="1" dirty="0">
              <a:solidFill>
                <a:srgbClr val="00B050"/>
              </a:solidFill>
              <a:latin typeface="Times New Roman" panose="02020603050405020304" pitchFamily="18" charset="0"/>
              <a:cs typeface="Times New Roman" panose="02020603050405020304" pitchFamily="18" charset="0"/>
            </a:endParaRPr>
          </a:p>
          <a:p>
            <a:pPr algn="just">
              <a:lnSpc>
                <a:spcPct val="115000"/>
              </a:lnSpc>
              <a:buNone/>
            </a:pPr>
            <a:r>
              <a:rPr sz="2000" b="1" dirty="0">
                <a:solidFill>
                  <a:srgbClr val="00B050"/>
                </a:solidFill>
                <a:latin typeface="Times New Roman" panose="02020603050405020304" pitchFamily="18" charset="0"/>
                <a:cs typeface="Times New Roman" panose="02020603050405020304" pitchFamily="18" charset="0"/>
              </a:rPr>
              <a:t>+</a:t>
            </a:r>
            <a:r>
              <a:rPr lang="vi-VN" altLang="x-none" sz="2000" b="1" dirty="0">
                <a:solidFill>
                  <a:srgbClr val="00B050"/>
                </a:solidFill>
                <a:latin typeface="Times New Roman" panose="02020603050405020304" pitchFamily="18" charset="0"/>
                <a:cs typeface="Times New Roman" panose="02020603050405020304" pitchFamily="18" charset="0"/>
              </a:rPr>
              <a:t> Có phải cây thải Oxi</a:t>
            </a:r>
            <a:r>
              <a:rPr sz="2000" b="1" dirty="0">
                <a:solidFill>
                  <a:srgbClr val="00B050"/>
                </a:solidFill>
                <a:latin typeface="Times New Roman" panose="02020603050405020304" pitchFamily="18" charset="0"/>
                <a:cs typeface="Times New Roman" panose="02020603050405020304" pitchFamily="18" charset="0"/>
              </a:rPr>
              <a:t> </a:t>
            </a:r>
            <a:r>
              <a:rPr lang="vi-VN" altLang="x-none" sz="2000" b="1" dirty="0">
                <a:solidFill>
                  <a:srgbClr val="00B050"/>
                </a:solidFill>
                <a:latin typeface="Times New Roman" panose="02020603050405020304" pitchFamily="18" charset="0"/>
                <a:cs typeface="Times New Roman" panose="02020603050405020304" pitchFamily="18" charset="0"/>
              </a:rPr>
              <a:t>thông qua quang hợp</a:t>
            </a:r>
            <a:r>
              <a:rPr sz="2000" b="1" dirty="0">
                <a:solidFill>
                  <a:srgbClr val="00B050"/>
                </a:solidFill>
                <a:latin typeface="Times New Roman" panose="02020603050405020304" pitchFamily="18" charset="0"/>
                <a:cs typeface="Times New Roman" panose="02020603050405020304" pitchFamily="18" charset="0"/>
              </a:rPr>
              <a:t>?</a:t>
            </a:r>
            <a:endParaRPr sz="2000" b="1" dirty="0">
              <a:solidFill>
                <a:srgbClr val="00B050"/>
              </a:solidFill>
              <a:latin typeface="Times New Roman" panose="02020603050405020304" pitchFamily="18" charset="0"/>
              <a:ea typeface="Times New Roman" panose="02020603050405020304" pitchFamily="18" charset="0"/>
            </a:endParaRPr>
          </a:p>
        </p:txBody>
      </p:sp>
      <p:sp>
        <p:nvSpPr>
          <p:cNvPr id="5" name="Text Box 8"/>
          <p:cNvSpPr txBox="1"/>
          <p:nvPr/>
        </p:nvSpPr>
        <p:spPr>
          <a:xfrm>
            <a:off x="7716838" y="2068513"/>
            <a:ext cx="4373562" cy="1331912"/>
          </a:xfrm>
          <a:prstGeom prst="rect">
            <a:avLst/>
          </a:prstGeom>
          <a:solidFill>
            <a:srgbClr val="CCFF66"/>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15000"/>
              </a:lnSpc>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1. Thiếu oxygen</a:t>
            </a:r>
          </a:p>
          <a:p>
            <a:pPr marL="0" lvl="0" indent="0">
              <a:lnSpc>
                <a:spcPct val="115000"/>
              </a:lnSpc>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2. Có oxygen do cây xanh tạo ra</a:t>
            </a:r>
          </a:p>
          <a:p>
            <a:pPr marL="0" lvl="0" indent="0">
              <a:lnSpc>
                <a:spcPct val="115000"/>
              </a:lnSpc>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3. Cây xanh đã thải ra </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6" name="Text Box 8"/>
          <p:cNvSpPr txBox="1">
            <a:spLocks noChangeArrowheads="1"/>
          </p:cNvSpPr>
          <p:nvPr/>
        </p:nvSpPr>
        <p:spPr bwMode="auto">
          <a:xfrm>
            <a:off x="211138" y="3608388"/>
            <a:ext cx="5616575" cy="3048000"/>
          </a:xfrm>
          <a:prstGeom prst="rect">
            <a:avLst/>
          </a:prstGeom>
          <a:solidFill>
            <a:schemeClr val="accent6">
              <a:lumMod val="20000"/>
              <a:lumOff val="80000"/>
            </a:schemeClr>
          </a:solidFill>
          <a:ln>
            <a:noFill/>
          </a:ln>
          <a:effectLst/>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50000"/>
              </a:spcBef>
              <a:buFontTx/>
              <a:buNone/>
            </a:pPr>
            <a:r>
              <a:rPr sz="2400" b="1" dirty="0">
                <a:solidFill>
                  <a:srgbClr val="0070C0"/>
                </a:solidFill>
                <a:latin typeface="Times New Roman" panose="02020603050405020304" pitchFamily="18" charset="0"/>
                <a:cs typeface="Times New Roman" panose="02020603050405020304" pitchFamily="18" charset="0"/>
              </a:rPr>
              <a:t>3</a:t>
            </a:r>
            <a:r>
              <a:rPr lang="vi-VN" altLang="x-none" sz="2400" b="1" dirty="0">
                <a:solidFill>
                  <a:srgbClr val="0070C0"/>
                </a:solidFill>
                <a:latin typeface="Times New Roman" panose="02020603050405020304" pitchFamily="18" charset="0"/>
                <a:cs typeface="Times New Roman" panose="02020603050405020304" pitchFamily="18" charset="0"/>
              </a:rPr>
              <a:t>. Trong nông nghiệp, để tiết kiệm diện tích đất trồng, thời gian thu hoạch, đồng thời tăng năng suất cây trồng v</a:t>
            </a:r>
            <a:r>
              <a:rPr lang="vi-VN" altLang="x-none" sz="2400" b="1" dirty="0">
                <a:solidFill>
                  <a:srgbClr val="0070C0"/>
                </a:solidFill>
                <a:latin typeface="Times New Roman" panose="02020603050405020304" pitchFamily="18" charset="0"/>
                <a:ea typeface="Times New Roman" panose="02020603050405020304" pitchFamily="18" charset="0"/>
              </a:rPr>
              <a:t>à</a:t>
            </a:r>
            <a:r>
              <a:rPr lang="vi-VN" altLang="x-none" sz="2400" b="1" dirty="0">
                <a:solidFill>
                  <a:srgbClr val="0070C0"/>
                </a:solidFill>
                <a:latin typeface="Times New Roman" panose="02020603050405020304" pitchFamily="18" charset="0"/>
                <a:cs typeface="Times New Roman" panose="02020603050405020304" pitchFamily="18" charset="0"/>
              </a:rPr>
              <a:t> đem lại hiệu quả kinh tế cao, người ta đã áp dụng mô hình trồng xen canh các lo</a:t>
            </a:r>
            <a:r>
              <a:rPr lang="vi-VN" altLang="x-none" sz="2400" b="1" dirty="0">
                <a:solidFill>
                  <a:srgbClr val="0070C0"/>
                </a:solidFill>
                <a:latin typeface="Times New Roman" panose="02020603050405020304" pitchFamily="18" charset="0"/>
                <a:ea typeface="Times New Roman" panose="02020603050405020304" pitchFamily="18" charset="0"/>
              </a:rPr>
              <a:t>à</a:t>
            </a:r>
            <a:r>
              <a:rPr lang="vi-VN" altLang="x-none" sz="2400" b="1" dirty="0">
                <a:solidFill>
                  <a:srgbClr val="0070C0"/>
                </a:solidFill>
                <a:latin typeface="Times New Roman" panose="02020603050405020304" pitchFamily="18" charset="0"/>
                <a:cs typeface="Times New Roman" panose="02020603050405020304" pitchFamily="18" charset="0"/>
              </a:rPr>
              <a:t>i cây khác nhau (ví dụ: xen canh giữa ngô với các cây bí đỏ, rau dền). Mô hình trồng xen canh được thực hiện dựa trên cơ sở n</a:t>
            </a:r>
            <a:r>
              <a:rPr lang="vi-VN" altLang="x-none" sz="2400" b="1" dirty="0">
                <a:solidFill>
                  <a:srgbClr val="0070C0"/>
                </a:solidFill>
                <a:latin typeface="Times New Roman" panose="02020603050405020304" pitchFamily="18" charset="0"/>
                <a:ea typeface="Times New Roman" panose="02020603050405020304" pitchFamily="18" charset="0"/>
              </a:rPr>
              <a:t>à</a:t>
            </a:r>
            <a:r>
              <a:rPr lang="vi-VN" altLang="x-none" sz="2400" b="1" dirty="0">
                <a:solidFill>
                  <a:srgbClr val="0070C0"/>
                </a:solidFill>
                <a:latin typeface="Times New Roman" panose="02020603050405020304" pitchFamily="18" charset="0"/>
                <a:cs typeface="Times New Roman" panose="02020603050405020304" pitchFamily="18" charset="0"/>
              </a:rPr>
              <a:t>o?</a:t>
            </a:r>
            <a:endParaRPr sz="2000" b="1" dirty="0">
              <a:solidFill>
                <a:srgbClr val="0070C0"/>
              </a:solidFill>
              <a:latin typeface="Times New Roman" panose="02020603050405020304" pitchFamily="18" charset="0"/>
              <a:ea typeface="Times New Roman" panose="02020603050405020304" pitchFamily="18" charset="0"/>
            </a:endParaRPr>
          </a:p>
        </p:txBody>
      </p:sp>
      <p:sp>
        <p:nvSpPr>
          <p:cNvPr id="7" name="Text Box 8"/>
          <p:cNvSpPr txBox="1"/>
          <p:nvPr/>
        </p:nvSpPr>
        <p:spPr>
          <a:xfrm>
            <a:off x="6089650" y="3748088"/>
            <a:ext cx="5934075" cy="2895600"/>
          </a:xfrm>
          <a:prstGeom prst="rect">
            <a:avLst/>
          </a:prstGeom>
          <a:solidFill>
            <a:srgbClr val="CCFF66"/>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15000"/>
              </a:lnSpc>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3</a:t>
            </a:r>
            <a:r>
              <a:rPr lang="vi-VN" altLang="en-US" sz="2000" b="1" dirty="0">
                <a:solidFill>
                  <a:srgbClr val="FF0000"/>
                </a:solidFill>
                <a:latin typeface="Times New Roman" panose="02020603050405020304" pitchFamily="18" charset="0"/>
                <a:cs typeface="Times New Roman" panose="02020603050405020304" pitchFamily="18" charset="0"/>
              </a:rPr>
              <a:t>. Khi bạn trồng xen nhiều loại rau khác nhau điều đầu tiên đó l</a:t>
            </a:r>
            <a:r>
              <a:rPr lang="vi-VN" altLang="en-US" sz="2000" b="1" dirty="0">
                <a:solidFill>
                  <a:srgbClr val="FF0000"/>
                </a:solidFill>
                <a:latin typeface="Times New Roman" panose="02020603050405020304" pitchFamily="18" charset="0"/>
                <a:ea typeface="Times New Roman" panose="02020603050405020304" pitchFamily="18" charset="0"/>
              </a:rPr>
              <a:t>à</a:t>
            </a:r>
            <a:r>
              <a:rPr lang="vi-VN" altLang="en-US" sz="2000" b="1" dirty="0">
                <a:solidFill>
                  <a:srgbClr val="FF0000"/>
                </a:solidFill>
                <a:latin typeface="Times New Roman" panose="02020603050405020304" pitchFamily="18" charset="0"/>
                <a:cs typeface="Times New Roman" panose="02020603050405020304" pitchFamily="18" charset="0"/>
              </a:rPr>
              <a:t> bạn sẽ có được đa dạng các loại rau xanh cho gia đình ăn hằng ng</a:t>
            </a:r>
            <a:r>
              <a:rPr lang="vi-VN" altLang="en-US" sz="2000" b="1" dirty="0">
                <a:solidFill>
                  <a:srgbClr val="FF0000"/>
                </a:solidFill>
                <a:latin typeface="Times New Roman" panose="02020603050405020304" pitchFamily="18" charset="0"/>
                <a:ea typeface="Times New Roman" panose="02020603050405020304" pitchFamily="18" charset="0"/>
              </a:rPr>
              <a:t>à</a:t>
            </a:r>
            <a:r>
              <a:rPr lang="vi-VN" altLang="en-US" sz="2000" b="1" dirty="0">
                <a:solidFill>
                  <a:srgbClr val="FF0000"/>
                </a:solidFill>
                <a:latin typeface="Times New Roman" panose="02020603050405020304" pitchFamily="18" charset="0"/>
                <a:cs typeface="Times New Roman" panose="02020603050405020304" pitchFamily="18" charset="0"/>
              </a:rPr>
              <a:t>y. Ngo</a:t>
            </a:r>
            <a:r>
              <a:rPr lang="vi-VN" altLang="en-US" sz="2000" b="1" dirty="0">
                <a:solidFill>
                  <a:srgbClr val="FF0000"/>
                </a:solidFill>
                <a:latin typeface="Times New Roman" panose="02020603050405020304" pitchFamily="18" charset="0"/>
                <a:ea typeface="Times New Roman" panose="02020603050405020304" pitchFamily="18" charset="0"/>
              </a:rPr>
              <a:t>à</a:t>
            </a:r>
            <a:r>
              <a:rPr lang="vi-VN" altLang="en-US" sz="2000" b="1" dirty="0">
                <a:solidFill>
                  <a:srgbClr val="FF0000"/>
                </a:solidFill>
                <a:latin typeface="Times New Roman" panose="02020603050405020304" pitchFamily="18" charset="0"/>
                <a:cs typeface="Times New Roman" panose="02020603050405020304" pitchFamily="18" charset="0"/>
              </a:rPr>
              <a:t>i ra, khi trồng xen canh các loại rau sẽ giúp tận dụng diện tích đất trống, cũng như tận dụng ánh sáng, có cây ưa sáng v</a:t>
            </a:r>
            <a:r>
              <a:rPr lang="vi-VN" altLang="en-US" sz="2000" b="1" dirty="0">
                <a:solidFill>
                  <a:srgbClr val="FF0000"/>
                </a:solidFill>
                <a:latin typeface="Times New Roman" panose="02020603050405020304" pitchFamily="18" charset="0"/>
                <a:ea typeface="Times New Roman" panose="02020603050405020304" pitchFamily="18" charset="0"/>
              </a:rPr>
              <a:t>à</a:t>
            </a:r>
            <a:r>
              <a:rPr lang="vi-VN" altLang="en-US" sz="2000" b="1" dirty="0">
                <a:solidFill>
                  <a:srgbClr val="FF0000"/>
                </a:solidFill>
                <a:latin typeface="Times New Roman" panose="02020603050405020304" pitchFamily="18" charset="0"/>
                <a:cs typeface="Times New Roman" panose="02020603050405020304" pitchFamily="18" charset="0"/>
              </a:rPr>
              <a:t> có cây ưa bóng. Ngo</a:t>
            </a:r>
            <a:r>
              <a:rPr lang="vi-VN" altLang="en-US" sz="2000" b="1" dirty="0">
                <a:solidFill>
                  <a:srgbClr val="FF0000"/>
                </a:solidFill>
                <a:latin typeface="Times New Roman" panose="02020603050405020304" pitchFamily="18" charset="0"/>
                <a:ea typeface="Times New Roman" panose="02020603050405020304" pitchFamily="18" charset="0"/>
              </a:rPr>
              <a:t>à</a:t>
            </a:r>
            <a:r>
              <a:rPr lang="vi-VN" altLang="en-US" sz="2000" b="1" dirty="0">
                <a:solidFill>
                  <a:srgbClr val="FF0000"/>
                </a:solidFill>
                <a:latin typeface="Times New Roman" panose="02020603050405020304" pitchFamily="18" charset="0"/>
                <a:cs typeface="Times New Roman" panose="02020603050405020304" pitchFamily="18" charset="0"/>
              </a:rPr>
              <a:t>i ra chiều cao của các cây xen kẽ nhau cũng ảnh hưởng đến việc lấy ánh sáng khác nhau.</a:t>
            </a:r>
            <a:endParaRPr lang="en-US" altLang="en-US" sz="20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left)">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left)">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148" grpId="0" animBg="1"/>
      <p:bldP spid="5"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4" name="Group 14"/>
          <p:cNvGrpSpPr/>
          <p:nvPr/>
        </p:nvGrpSpPr>
        <p:grpSpPr>
          <a:xfrm>
            <a:off x="0" y="-26987"/>
            <a:ext cx="12192000" cy="6888162"/>
            <a:chOff x="-9684" y="-27337"/>
            <a:chExt cx="9155305" cy="6888385"/>
          </a:xfrm>
        </p:grpSpPr>
        <p:sp>
          <p:nvSpPr>
            <p:cNvPr id="110605"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110607"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10608"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graphicFrame>
        <p:nvGraphicFramePr>
          <p:cNvPr id="110595" name="Table 110594"/>
          <p:cNvGraphicFramePr/>
          <p:nvPr/>
        </p:nvGraphicFramePr>
        <p:xfrm>
          <a:off x="93663" y="642938"/>
          <a:ext cx="11988800" cy="6148388"/>
        </p:xfrm>
        <a:graphic>
          <a:graphicData uri="http://schemas.openxmlformats.org/drawingml/2006/table">
            <a:tbl>
              <a:tblPr/>
              <a:tblGrid>
                <a:gridCol w="833438"/>
                <a:gridCol w="11155362"/>
              </a:tblGrid>
              <a:tr h="61483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200"/>
                        </a:spcBef>
                        <a:buNone/>
                        <a:tabLst>
                          <a:tab pos="88900" algn="l"/>
                        </a:tabLst>
                      </a:pPr>
                      <a:r>
                        <a:rPr lang="en-US" altLang="en-US" sz="2400" b="1" dirty="0">
                          <a:solidFill>
                            <a:srgbClr val="002060"/>
                          </a:solidFill>
                          <a:latin typeface="Times New Roman" panose="02020603050405020304" pitchFamily="18" charset="0"/>
                          <a:cs typeface="Times New Roman" panose="02020603050405020304" pitchFamily="18" charset="0"/>
                        </a:rPr>
                        <a:t>TN3</a:t>
                      </a:r>
                      <a:endParaRPr lang="en-US" altLang="en-US" sz="2400" b="1" dirty="0">
                        <a:solidFill>
                          <a:srgbClr val="002060"/>
                        </a:solidFill>
                        <a:latin typeface="Times New Roman" panose="02020603050405020304" pitchFamily="18" charset="0"/>
                        <a:ea typeface="Times New Roman" panose="02020603050405020304" pitchFamily="18" charset="0"/>
                      </a:endParaRPr>
                    </a:p>
                  </a:txBody>
                  <a:tcPr marL="68579" marR="68579"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200"/>
                        </a:spcBef>
                        <a:buNone/>
                        <a:tabLst>
                          <a:tab pos="88900" algn="l"/>
                        </a:tabLst>
                      </a:pPr>
                      <a:r>
                        <a:rPr lang="en-US" altLang="en-US" sz="2400" b="1" dirty="0">
                          <a:solidFill>
                            <a:srgbClr val="006600"/>
                          </a:solidFill>
                          <a:latin typeface="Times New Roman" panose="02020603050405020304" pitchFamily="18" charset="0"/>
                          <a:cs typeface="Times New Roman" panose="02020603050405020304" pitchFamily="18" charset="0"/>
                        </a:rPr>
                        <a:t>Thí nghiệm 3: </a:t>
                      </a:r>
                      <a:r>
                        <a:rPr lang="vi-VN" altLang="en-US" sz="2400" b="1" dirty="0">
                          <a:solidFill>
                            <a:srgbClr val="006600"/>
                          </a:solidFill>
                          <a:latin typeface="Times New Roman" panose="02020603050405020304" pitchFamily="18" charset="0"/>
                          <a:cs typeface="Times New Roman" panose="02020603050405020304" pitchFamily="18" charset="0"/>
                        </a:rPr>
                        <a:t>Thí nghiệm tìm hiếu sự hình th</a:t>
                      </a:r>
                      <a:r>
                        <a:rPr lang="vi-VN" altLang="en-US" sz="2400" b="1" dirty="0">
                          <a:solidFill>
                            <a:srgbClr val="006600"/>
                          </a:solidFill>
                          <a:latin typeface="Times New Roman" panose="02020603050405020304" pitchFamily="18" charset="0"/>
                          <a:ea typeface="Times New Roman" panose="02020603050405020304" pitchFamily="18" charset="0"/>
                        </a:rPr>
                        <a:t>à</a:t>
                      </a:r>
                      <a:r>
                        <a:rPr lang="vi-VN" altLang="en-US" sz="2400" b="1" dirty="0">
                          <a:solidFill>
                            <a:srgbClr val="006600"/>
                          </a:solidFill>
                          <a:latin typeface="Times New Roman" panose="02020603050405020304" pitchFamily="18" charset="0"/>
                          <a:cs typeface="Times New Roman" panose="02020603050405020304" pitchFamily="18" charset="0"/>
                        </a:rPr>
                        <a:t>nh tinh bột trong quá trình quang hợp</a:t>
                      </a:r>
                      <a:endParaRPr lang="en-US" altLang="en-US" sz="2400" b="1" dirty="0">
                        <a:solidFill>
                          <a:srgbClr val="006600"/>
                        </a:solidFill>
                        <a:latin typeface="Times New Roman" panose="02020603050405020304" pitchFamily="18" charset="0"/>
                        <a:cs typeface="Times New Roman" panose="02020603050405020304" pitchFamily="18" charset="0"/>
                      </a:endParaRPr>
                    </a:p>
                    <a:p>
                      <a:pPr lvl="0" algn="just" defTabSz="914400" eaLnBrk="1" hangingPunct="1">
                        <a:lnSpc>
                          <a:spcPct val="130000"/>
                        </a:lnSpc>
                        <a:spcBef>
                          <a:spcPts val="200"/>
                        </a:spcBef>
                        <a:buNone/>
                        <a:tabLst>
                          <a:tab pos="88900" algn="l"/>
                        </a:tabLst>
                      </a:pPr>
                      <a:endParaRPr lang="en-US" altLang="en-US" sz="2400" dirty="0">
                        <a:solidFill>
                          <a:srgbClr val="006600"/>
                        </a:solidFill>
                        <a:latin typeface="Times New Roman" panose="02020603050405020304" pitchFamily="18" charset="0"/>
                        <a:ea typeface="Times New Roman" panose="02020603050405020304" pitchFamily="18" charset="0"/>
                      </a:endParaRPr>
                    </a:p>
                  </a:txBody>
                  <a:tcPr marL="68579" marR="68579"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bl>
          </a:graphicData>
        </a:graphic>
      </p:graphicFrame>
      <p:sp>
        <p:nvSpPr>
          <p:cNvPr id="4" name="TextBox 3"/>
          <p:cNvSpPr txBox="1"/>
          <p:nvPr/>
        </p:nvSpPr>
        <p:spPr>
          <a:xfrm>
            <a:off x="990600" y="1692275"/>
            <a:ext cx="10896600" cy="44005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00000"/>
              </a:lnSpc>
              <a:spcBef>
                <a:spcPct val="0"/>
              </a:spcBef>
              <a:buFontTx/>
              <a:buNone/>
            </a:pPr>
            <a:r>
              <a:rPr lang="en-US" altLang="en-US" dirty="0">
                <a:solidFill>
                  <a:srgbClr val="006600"/>
                </a:solidFill>
                <a:latin typeface="Times New Roman" panose="02020603050405020304" pitchFamily="18" charset="0"/>
                <a:cs typeface="Arial" panose="020B0604020202020204" pitchFamily="34" charset="0"/>
              </a:rPr>
              <a:t>Kết quả sự tạo th</a:t>
            </a:r>
            <a:r>
              <a:rPr lang="en-US" altLang="en-US" dirty="0">
                <a:solidFill>
                  <a:srgbClr val="006600"/>
                </a:solidFill>
                <a:latin typeface="Times New Roman" panose="02020603050405020304" pitchFamily="18" charset="0"/>
                <a:ea typeface="Arial" panose="020B0604020202020204" pitchFamily="34" charset="0"/>
              </a:rPr>
              <a:t>à</a:t>
            </a:r>
            <a:r>
              <a:rPr lang="en-US" altLang="en-US" dirty="0">
                <a:solidFill>
                  <a:srgbClr val="006600"/>
                </a:solidFill>
                <a:latin typeface="Times New Roman" panose="02020603050405020304" pitchFamily="18" charset="0"/>
                <a:cs typeface="Arial" panose="020B0604020202020204" pitchFamily="34" charset="0"/>
              </a:rPr>
              <a:t>nh tinh bột: Phần lá bị bịt giấy đen không có phản ứng đổi m</a:t>
            </a:r>
            <a:r>
              <a:rPr lang="en-US" altLang="en-US" dirty="0">
                <a:solidFill>
                  <a:srgbClr val="006600"/>
                </a:solidFill>
                <a:latin typeface="Times New Roman" panose="02020603050405020304" pitchFamily="18" charset="0"/>
                <a:ea typeface="Arial" panose="020B0604020202020204" pitchFamily="34" charset="0"/>
              </a:rPr>
              <a:t>à</a:t>
            </a:r>
            <a:r>
              <a:rPr lang="en-US" altLang="en-US" dirty="0">
                <a:solidFill>
                  <a:srgbClr val="006600"/>
                </a:solidFill>
                <a:latin typeface="Times New Roman" panose="02020603050405020304" pitchFamily="18" charset="0"/>
                <a:cs typeface="Arial" panose="020B0604020202020204" pitchFamily="34" charset="0"/>
              </a:rPr>
              <a:t>u với dung dịch iodine, phần lá không bị bịt giấy đen có phản ứng đổi m</a:t>
            </a:r>
            <a:r>
              <a:rPr lang="en-US" altLang="en-US" dirty="0">
                <a:solidFill>
                  <a:srgbClr val="006600"/>
                </a:solidFill>
                <a:latin typeface="Times New Roman" panose="02020603050405020304" pitchFamily="18" charset="0"/>
                <a:ea typeface="Arial" panose="020B0604020202020204" pitchFamily="34" charset="0"/>
              </a:rPr>
              <a:t>à</a:t>
            </a:r>
            <a:r>
              <a:rPr lang="en-US" altLang="en-US" dirty="0">
                <a:solidFill>
                  <a:srgbClr val="006600"/>
                </a:solidFill>
                <a:latin typeface="Times New Roman" panose="02020603050405020304" pitchFamily="18" charset="0"/>
                <a:cs typeface="Arial" panose="020B0604020202020204" pitchFamily="34" charset="0"/>
              </a:rPr>
              <a:t>u với dung dịch iodine.</a:t>
            </a:r>
            <a:endParaRPr lang="en-US" altLang="en-US" dirty="0">
              <a:solidFill>
                <a:srgbClr val="006600"/>
              </a:solidFill>
              <a:latin typeface="Arial" panose="020B0604020202020204" pitchFamily="34" charset="0"/>
              <a:cs typeface="Arial" panose="020B0604020202020204" pitchFamily="34" charset="0"/>
            </a:endParaRPr>
          </a:p>
          <a:p>
            <a:pPr marL="0" lvl="0" indent="0" algn="just">
              <a:lnSpc>
                <a:spcPct val="100000"/>
              </a:lnSpc>
              <a:spcBef>
                <a:spcPct val="0"/>
              </a:spcBef>
              <a:buFontTx/>
              <a:buNone/>
            </a:pPr>
            <a:r>
              <a:rPr lang="en-US" altLang="en-US" dirty="0">
                <a:solidFill>
                  <a:srgbClr val="006600"/>
                </a:solidFill>
                <a:latin typeface="Times New Roman" panose="02020603050405020304" pitchFamily="18" charset="0"/>
                <a:cs typeface="Arial" panose="020B0604020202020204" pitchFamily="34" charset="0"/>
              </a:rPr>
              <a:t>Giải thích: Tiến h</a:t>
            </a:r>
            <a:r>
              <a:rPr lang="en-US" altLang="en-US" dirty="0">
                <a:solidFill>
                  <a:srgbClr val="006600"/>
                </a:solidFill>
                <a:latin typeface="Times New Roman" panose="02020603050405020304" pitchFamily="18" charset="0"/>
                <a:ea typeface="Arial" panose="020B0604020202020204" pitchFamily="34" charset="0"/>
              </a:rPr>
              <a:t>à</a:t>
            </a:r>
            <a:r>
              <a:rPr lang="en-US" altLang="en-US" dirty="0">
                <a:solidFill>
                  <a:srgbClr val="006600"/>
                </a:solidFill>
                <a:latin typeface="Times New Roman" panose="02020603050405020304" pitchFamily="18" charset="0"/>
                <a:cs typeface="Arial" panose="020B0604020202020204" pitchFamily="34" charset="0"/>
              </a:rPr>
              <a:t>nh bịt một phần lá thí nghiệm bằng băng giấy m</a:t>
            </a:r>
            <a:r>
              <a:rPr lang="en-US" altLang="en-US" dirty="0">
                <a:solidFill>
                  <a:srgbClr val="006600"/>
                </a:solidFill>
                <a:latin typeface="Times New Roman" panose="02020603050405020304" pitchFamily="18" charset="0"/>
                <a:ea typeface="Arial" panose="020B0604020202020204" pitchFamily="34" charset="0"/>
              </a:rPr>
              <a:t>à</a:t>
            </a:r>
            <a:r>
              <a:rPr lang="en-US" altLang="en-US" dirty="0">
                <a:solidFill>
                  <a:srgbClr val="006600"/>
                </a:solidFill>
                <a:latin typeface="Times New Roman" panose="02020603050405020304" pitchFamily="18" charset="0"/>
                <a:cs typeface="Arial" panose="020B0604020202020204" pitchFamily="34" charset="0"/>
              </a:rPr>
              <a:t>u đen nhằm: ngăn cản quá trình quang hợp ở phần lá bị bịt băng đen.</a:t>
            </a:r>
            <a:endParaRPr lang="en-US" altLang="en-US" dirty="0">
              <a:solidFill>
                <a:srgbClr val="006600"/>
              </a:solidFill>
              <a:latin typeface="Arial" panose="020B0604020202020204" pitchFamily="34" charset="0"/>
              <a:cs typeface="Arial" panose="020B0604020202020204" pitchFamily="34" charset="0"/>
            </a:endParaRPr>
          </a:p>
          <a:p>
            <a:pPr marL="0" lvl="0" indent="0" algn="just">
              <a:lnSpc>
                <a:spcPct val="100000"/>
              </a:lnSpc>
              <a:spcBef>
                <a:spcPct val="0"/>
              </a:spcBef>
              <a:buFontTx/>
              <a:buNone/>
            </a:pPr>
            <a:r>
              <a:rPr lang="en-US" altLang="en-US" dirty="0">
                <a:solidFill>
                  <a:srgbClr val="006600"/>
                </a:solidFill>
                <a:latin typeface="Times New Roman" panose="02020603050405020304" pitchFamily="18" charset="0"/>
                <a:cs typeface="Arial" panose="020B0604020202020204" pitchFamily="34" charset="0"/>
              </a:rPr>
              <a:t>Phần lá bị bịt giấy đen: lá không thể quang hợp, tổng hợp chất hữu cơ. Lá không tích trữ được tinh bột nên không có phản ứng đổi m</a:t>
            </a:r>
            <a:r>
              <a:rPr lang="en-US" altLang="en-US" dirty="0">
                <a:solidFill>
                  <a:srgbClr val="006600"/>
                </a:solidFill>
                <a:latin typeface="Times New Roman" panose="02020603050405020304" pitchFamily="18" charset="0"/>
                <a:ea typeface="Arial" panose="020B0604020202020204" pitchFamily="34" charset="0"/>
              </a:rPr>
              <a:t>à</a:t>
            </a:r>
            <a:r>
              <a:rPr lang="en-US" altLang="en-US" dirty="0">
                <a:solidFill>
                  <a:srgbClr val="006600"/>
                </a:solidFill>
                <a:latin typeface="Times New Roman" panose="02020603050405020304" pitchFamily="18" charset="0"/>
                <a:cs typeface="Arial" panose="020B0604020202020204" pitchFamily="34" charset="0"/>
              </a:rPr>
              <a:t>u với dung dịch iodine.</a:t>
            </a:r>
            <a:endParaRPr lang="en-US" altLang="en-US" dirty="0">
              <a:solidFill>
                <a:srgbClr val="006600"/>
              </a:solidFill>
              <a:latin typeface="Arial" panose="020B0604020202020204" pitchFamily="34" charset="0"/>
              <a:cs typeface="Arial" panose="020B0604020202020204" pitchFamily="34" charset="0"/>
            </a:endParaRPr>
          </a:p>
          <a:p>
            <a:pPr marL="0" lvl="0" indent="0">
              <a:lnSpc>
                <a:spcPct val="100000"/>
              </a:lnSpc>
              <a:spcBef>
                <a:spcPct val="0"/>
              </a:spcBef>
              <a:buFontTx/>
              <a:buNone/>
            </a:pPr>
            <a:r>
              <a:rPr lang="en-US" altLang="en-US" dirty="0">
                <a:solidFill>
                  <a:srgbClr val="006600"/>
                </a:solidFill>
                <a:latin typeface="Times New Roman" panose="02020603050405020304" pitchFamily="18" charset="0"/>
                <a:cs typeface="Arial" panose="020B0604020202020204" pitchFamily="34" charset="0"/>
              </a:rPr>
              <a:t>Phần lá không bị bịt giấy đen: lá có thể quang hợp, tổng hợp chất hữu cơ. Lá tích trữ được tinh bột nên có phản ứng đổi m</a:t>
            </a:r>
            <a:r>
              <a:rPr lang="en-US" altLang="en-US" dirty="0">
                <a:solidFill>
                  <a:srgbClr val="006600"/>
                </a:solidFill>
                <a:latin typeface="Times New Roman" panose="02020603050405020304" pitchFamily="18" charset="0"/>
                <a:ea typeface="Arial" panose="020B0604020202020204" pitchFamily="34" charset="0"/>
              </a:rPr>
              <a:t>à</a:t>
            </a:r>
            <a:r>
              <a:rPr lang="en-US" altLang="en-US" dirty="0">
                <a:solidFill>
                  <a:srgbClr val="006600"/>
                </a:solidFill>
                <a:latin typeface="Times New Roman" panose="02020603050405020304" pitchFamily="18" charset="0"/>
                <a:cs typeface="Arial" panose="020B0604020202020204" pitchFamily="34" charset="0"/>
              </a:rPr>
              <a:t>u với dung dịch iodine.</a:t>
            </a:r>
            <a:endParaRPr lang="en-US" altLang="en-US" dirty="0">
              <a:solidFill>
                <a:srgbClr val="006600"/>
              </a:solidFill>
              <a:latin typeface="Arial" panose="020B0604020202020204" pitchFamily="34" charset="0"/>
              <a:ea typeface="Arial" panose="020B0604020202020204" pitchFamily="34" charset="0"/>
            </a:endParaRPr>
          </a:p>
        </p:txBody>
      </p:sp>
      <p:sp>
        <p:nvSpPr>
          <p:cNvPr id="110604" name="Text Box 8"/>
          <p:cNvSpPr txBox="1"/>
          <p:nvPr/>
        </p:nvSpPr>
        <p:spPr>
          <a:xfrm>
            <a:off x="2514600" y="-30162"/>
            <a:ext cx="7620000" cy="460375"/>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THÍ NGHIỆM 3 &amp; KẾT LUẬN</a:t>
            </a:r>
            <a:endParaRPr lang="en-US" altLang="en-US" sz="2400" b="1" i="1" dirty="0">
              <a:solidFill>
                <a:srgbClr val="0070C0"/>
              </a:solidFill>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2" name="Group 14"/>
          <p:cNvGrpSpPr/>
          <p:nvPr/>
        </p:nvGrpSpPr>
        <p:grpSpPr>
          <a:xfrm>
            <a:off x="0" y="-26987"/>
            <a:ext cx="12192000" cy="6888162"/>
            <a:chOff x="-9684" y="-27337"/>
            <a:chExt cx="9155305" cy="6888385"/>
          </a:xfrm>
        </p:grpSpPr>
        <p:sp>
          <p:nvSpPr>
            <p:cNvPr id="112653"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112655"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12656"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graphicFrame>
        <p:nvGraphicFramePr>
          <p:cNvPr id="112643" name="Table 112642"/>
          <p:cNvGraphicFramePr/>
          <p:nvPr/>
        </p:nvGraphicFramePr>
        <p:xfrm>
          <a:off x="84138" y="723900"/>
          <a:ext cx="12014200" cy="6275388"/>
        </p:xfrm>
        <a:graphic>
          <a:graphicData uri="http://schemas.openxmlformats.org/drawingml/2006/table">
            <a:tbl>
              <a:tblPr/>
              <a:tblGrid>
                <a:gridCol w="835025"/>
                <a:gridCol w="11179175"/>
              </a:tblGrid>
              <a:tr h="62753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200"/>
                        </a:spcBef>
                        <a:buNone/>
                        <a:tabLst>
                          <a:tab pos="88900" algn="l"/>
                        </a:tabLst>
                      </a:pPr>
                      <a:r>
                        <a:rPr lang="en-US" altLang="en-US" sz="2000" b="1" dirty="0">
                          <a:solidFill>
                            <a:srgbClr val="002060"/>
                          </a:solidFill>
                          <a:latin typeface="Times New Roman" panose="02020603050405020304" pitchFamily="18" charset="0"/>
                          <a:cs typeface="Times New Roman" panose="02020603050405020304" pitchFamily="18" charset="0"/>
                        </a:rPr>
                        <a:t>TN4</a:t>
                      </a:r>
                      <a:endParaRPr lang="en-US" altLang="en-US" sz="2000" b="1" dirty="0">
                        <a:solidFill>
                          <a:srgbClr val="002060"/>
                        </a:solidFill>
                        <a:latin typeface="Times New Roman" panose="02020603050405020304" pitchFamily="18" charset="0"/>
                        <a:ea typeface="Times New Roman" panose="02020603050405020304" pitchFamily="18" charset="0"/>
                      </a:endParaRPr>
                    </a:p>
                  </a:txBody>
                  <a:tcPr marL="68581" marR="68581"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30000"/>
                        </a:lnSpc>
                        <a:spcBef>
                          <a:spcPts val="200"/>
                        </a:spcBef>
                        <a:buNone/>
                        <a:tabLst>
                          <a:tab pos="88900" algn="l"/>
                        </a:tabLst>
                      </a:pPr>
                      <a:r>
                        <a:rPr lang="en-US" altLang="en-US" sz="2800" b="1" dirty="0">
                          <a:solidFill>
                            <a:srgbClr val="006600"/>
                          </a:solidFill>
                          <a:latin typeface="Times New Roman" panose="02020603050405020304" pitchFamily="18" charset="0"/>
                          <a:cs typeface="Times New Roman" panose="02020603050405020304" pitchFamily="18" charset="0"/>
                        </a:rPr>
                        <a:t>Thí nghiệm 4: </a:t>
                      </a:r>
                      <a:r>
                        <a:rPr lang="vi-VN" altLang="en-US" sz="2800" b="1" dirty="0">
                          <a:solidFill>
                            <a:srgbClr val="006600"/>
                          </a:solidFill>
                          <a:latin typeface="Times New Roman" panose="02020603050405020304" pitchFamily="18" charset="0"/>
                          <a:cs typeface="Times New Roman" panose="02020603050405020304" pitchFamily="18" charset="0"/>
                        </a:rPr>
                        <a:t>Thí nghiệm tìm hiểu sự thải oxygen trong quá trình quang hợp</a:t>
                      </a:r>
                      <a:endParaRPr lang="en-US" altLang="en-US" sz="2800" b="1" dirty="0">
                        <a:solidFill>
                          <a:srgbClr val="006600"/>
                        </a:solidFill>
                        <a:latin typeface="Times New Roman" panose="02020603050405020304" pitchFamily="18" charset="0"/>
                        <a:cs typeface="Times New Roman" panose="02020603050405020304" pitchFamily="18" charset="0"/>
                      </a:endParaRPr>
                    </a:p>
                    <a:p>
                      <a:pPr lvl="0" algn="just" defTabSz="914400" eaLnBrk="1" hangingPunct="1">
                        <a:lnSpc>
                          <a:spcPct val="130000"/>
                        </a:lnSpc>
                        <a:spcBef>
                          <a:spcPts val="200"/>
                        </a:spcBef>
                        <a:buNone/>
                        <a:tabLst>
                          <a:tab pos="88900" algn="l"/>
                        </a:tabLst>
                      </a:pPr>
                      <a:endParaRPr lang="en-US" altLang="en-US" sz="2800" dirty="0">
                        <a:solidFill>
                          <a:srgbClr val="006600"/>
                        </a:solidFill>
                        <a:latin typeface="Times New Roman" panose="02020603050405020304" pitchFamily="18" charset="0"/>
                        <a:cs typeface="Times New Roman" panose="02020603050405020304" pitchFamily="18" charset="0"/>
                      </a:endParaRPr>
                    </a:p>
                    <a:p>
                      <a:pPr lvl="0" algn="just" defTabSz="914400" eaLnBrk="1" hangingPunct="1">
                        <a:lnSpc>
                          <a:spcPct val="130000"/>
                        </a:lnSpc>
                        <a:spcBef>
                          <a:spcPts val="200"/>
                        </a:spcBef>
                        <a:buNone/>
                        <a:tabLst>
                          <a:tab pos="88900" algn="l"/>
                        </a:tabLst>
                      </a:pPr>
                      <a:endParaRPr lang="en-US" altLang="en-US" sz="2800" dirty="0">
                        <a:solidFill>
                          <a:srgbClr val="006600"/>
                        </a:solidFill>
                        <a:latin typeface="Times New Roman" panose="02020603050405020304" pitchFamily="18" charset="0"/>
                        <a:cs typeface="Times New Roman" panose="02020603050405020304" pitchFamily="18" charset="0"/>
                      </a:endParaRPr>
                    </a:p>
                    <a:p>
                      <a:pPr lvl="0" algn="just" defTabSz="914400" eaLnBrk="1" hangingPunct="1">
                        <a:lnSpc>
                          <a:spcPct val="130000"/>
                        </a:lnSpc>
                        <a:spcBef>
                          <a:spcPts val="200"/>
                        </a:spcBef>
                        <a:buNone/>
                        <a:tabLst>
                          <a:tab pos="88900" algn="l"/>
                        </a:tabLst>
                      </a:pPr>
                      <a:endParaRPr lang="en-US" altLang="en-US" sz="2800" dirty="0">
                        <a:solidFill>
                          <a:srgbClr val="006600"/>
                        </a:solidFill>
                        <a:latin typeface="Times New Roman" panose="02020603050405020304" pitchFamily="18" charset="0"/>
                        <a:cs typeface="Times New Roman" panose="02020603050405020304" pitchFamily="18" charset="0"/>
                      </a:endParaRPr>
                    </a:p>
                    <a:p>
                      <a:pPr lvl="0" algn="just" defTabSz="914400" eaLnBrk="1" hangingPunct="1">
                        <a:lnSpc>
                          <a:spcPct val="130000"/>
                        </a:lnSpc>
                        <a:spcBef>
                          <a:spcPts val="200"/>
                        </a:spcBef>
                        <a:buNone/>
                        <a:tabLst>
                          <a:tab pos="88900" algn="l"/>
                        </a:tabLst>
                      </a:pPr>
                      <a:endParaRPr lang="en-US" altLang="en-US" sz="2800" dirty="0">
                        <a:solidFill>
                          <a:srgbClr val="006600"/>
                        </a:solidFill>
                        <a:latin typeface="Times New Roman" panose="02020603050405020304" pitchFamily="18" charset="0"/>
                        <a:cs typeface="Times New Roman" panose="02020603050405020304" pitchFamily="18" charset="0"/>
                      </a:endParaRPr>
                    </a:p>
                    <a:p>
                      <a:pPr lvl="0" algn="just" defTabSz="914400" eaLnBrk="1" hangingPunct="1">
                        <a:lnSpc>
                          <a:spcPct val="130000"/>
                        </a:lnSpc>
                        <a:spcBef>
                          <a:spcPts val="200"/>
                        </a:spcBef>
                        <a:buNone/>
                        <a:tabLst>
                          <a:tab pos="88900" algn="l"/>
                        </a:tabLst>
                      </a:pPr>
                      <a:endParaRPr lang="en-US" altLang="en-US" sz="2800" dirty="0">
                        <a:solidFill>
                          <a:srgbClr val="006600"/>
                        </a:solidFill>
                        <a:latin typeface="Times New Roman" panose="02020603050405020304" pitchFamily="18" charset="0"/>
                        <a:cs typeface="Times New Roman" panose="02020603050405020304" pitchFamily="18" charset="0"/>
                      </a:endParaRPr>
                    </a:p>
                    <a:p>
                      <a:pPr lvl="0" algn="just" defTabSz="914400" eaLnBrk="1" hangingPunct="1">
                        <a:lnSpc>
                          <a:spcPct val="130000"/>
                        </a:lnSpc>
                        <a:spcBef>
                          <a:spcPts val="200"/>
                        </a:spcBef>
                        <a:buNone/>
                        <a:tabLst>
                          <a:tab pos="88900" algn="l"/>
                        </a:tabLst>
                      </a:pPr>
                      <a:endParaRPr lang="en-US" altLang="en-US" sz="2800" dirty="0">
                        <a:solidFill>
                          <a:srgbClr val="006600"/>
                        </a:solidFill>
                        <a:latin typeface="Times New Roman" panose="02020603050405020304" pitchFamily="18" charset="0"/>
                        <a:cs typeface="Times New Roman" panose="02020603050405020304" pitchFamily="18" charset="0"/>
                      </a:endParaRPr>
                    </a:p>
                    <a:p>
                      <a:pPr lvl="0" algn="just" defTabSz="914400" eaLnBrk="1" hangingPunct="1">
                        <a:lnSpc>
                          <a:spcPct val="130000"/>
                        </a:lnSpc>
                        <a:spcBef>
                          <a:spcPts val="200"/>
                        </a:spcBef>
                        <a:buNone/>
                        <a:tabLst>
                          <a:tab pos="88900" algn="l"/>
                        </a:tabLst>
                      </a:pPr>
                      <a:endParaRPr lang="en-US" altLang="en-US" sz="2800" dirty="0">
                        <a:solidFill>
                          <a:srgbClr val="006600"/>
                        </a:solidFill>
                        <a:latin typeface="Times New Roman" panose="02020603050405020304" pitchFamily="18" charset="0"/>
                        <a:cs typeface="Times New Roman" panose="02020603050405020304" pitchFamily="18" charset="0"/>
                      </a:endParaRPr>
                    </a:p>
                    <a:p>
                      <a:pPr lvl="0" algn="just" defTabSz="914400" eaLnBrk="1" hangingPunct="1">
                        <a:lnSpc>
                          <a:spcPct val="130000"/>
                        </a:lnSpc>
                        <a:spcBef>
                          <a:spcPts val="200"/>
                        </a:spcBef>
                        <a:buNone/>
                        <a:tabLst>
                          <a:tab pos="88900" algn="l"/>
                        </a:tabLst>
                      </a:pPr>
                      <a:endParaRPr lang="en-US" altLang="en-US" sz="2800" dirty="0">
                        <a:solidFill>
                          <a:srgbClr val="006600"/>
                        </a:solidFill>
                        <a:latin typeface="Times New Roman" panose="02020603050405020304" pitchFamily="18" charset="0"/>
                        <a:cs typeface="Times New Roman" panose="02020603050405020304" pitchFamily="18" charset="0"/>
                      </a:endParaRPr>
                    </a:p>
                    <a:p>
                      <a:pPr lvl="0" algn="just" defTabSz="914400" eaLnBrk="1" hangingPunct="1">
                        <a:lnSpc>
                          <a:spcPct val="130000"/>
                        </a:lnSpc>
                        <a:spcBef>
                          <a:spcPts val="200"/>
                        </a:spcBef>
                        <a:buNone/>
                        <a:tabLst>
                          <a:tab pos="88900" algn="l"/>
                        </a:tabLst>
                      </a:pPr>
                      <a:endParaRPr lang="en-US" altLang="en-US" sz="2800" dirty="0">
                        <a:solidFill>
                          <a:srgbClr val="006600"/>
                        </a:solidFill>
                        <a:latin typeface="Times New Roman" panose="02020603050405020304" pitchFamily="18" charset="0"/>
                        <a:ea typeface="Times New Roman" panose="02020603050405020304" pitchFamily="18" charset="0"/>
                      </a:endParaRPr>
                    </a:p>
                  </a:txBody>
                  <a:tcPr marL="68581" marR="68581"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bl>
          </a:graphicData>
        </a:graphic>
      </p:graphicFrame>
      <p:sp>
        <p:nvSpPr>
          <p:cNvPr id="4" name="TextBox 3"/>
          <p:cNvSpPr txBox="1"/>
          <p:nvPr/>
        </p:nvSpPr>
        <p:spPr>
          <a:xfrm>
            <a:off x="1103313" y="2001838"/>
            <a:ext cx="10896600" cy="334168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30000"/>
              </a:lnSpc>
              <a:spcBef>
                <a:spcPct val="0"/>
              </a:spcBef>
              <a:buFontTx/>
              <a:buNone/>
            </a:pPr>
            <a:r>
              <a:rPr lang="en-US" altLang="en-US" sz="3200" dirty="0">
                <a:solidFill>
                  <a:srgbClr val="006600"/>
                </a:solidFill>
                <a:latin typeface="Times New Roman" panose="02020603050405020304" pitchFamily="18" charset="0"/>
                <a:cs typeface="Times New Roman" panose="02020603050405020304" pitchFamily="18" charset="0"/>
              </a:rPr>
              <a:t>Kết quả sự thải oxygen: Ống nghiệm ở ngo</a:t>
            </a:r>
            <a:r>
              <a:rPr lang="en-US" altLang="en-US" sz="3200" dirty="0">
                <a:solidFill>
                  <a:srgbClr val="006600"/>
                </a:solidFill>
                <a:latin typeface="Times New Roman" panose="02020603050405020304" pitchFamily="18" charset="0"/>
                <a:ea typeface="Times New Roman" panose="02020603050405020304" pitchFamily="18" charset="0"/>
              </a:rPr>
              <a:t>à</a:t>
            </a:r>
            <a:r>
              <a:rPr lang="en-US" altLang="en-US" sz="3200" dirty="0">
                <a:solidFill>
                  <a:srgbClr val="006600"/>
                </a:solidFill>
                <a:latin typeface="Times New Roman" panose="02020603050405020304" pitchFamily="18" charset="0"/>
                <a:cs typeface="Times New Roman" panose="02020603050405020304" pitchFamily="18" charset="0"/>
              </a:rPr>
              <a:t>i sáng có xuất hiện bọt khí, ống nghiệm ở trong tối không có bọt khí</a:t>
            </a:r>
          </a:p>
          <a:p>
            <a:pPr marL="0" lvl="0" indent="0" algn="just">
              <a:lnSpc>
                <a:spcPct val="100000"/>
              </a:lnSpc>
              <a:spcBef>
                <a:spcPct val="0"/>
              </a:spcBef>
              <a:buFontTx/>
              <a:buNone/>
            </a:pPr>
            <a:r>
              <a:rPr lang="en-US" altLang="en-US" sz="3200" dirty="0">
                <a:solidFill>
                  <a:srgbClr val="006600"/>
                </a:solidFill>
                <a:latin typeface="Times New Roman" panose="02020603050405020304" pitchFamily="18" charset="0"/>
                <a:cs typeface="Times New Roman" panose="02020603050405020304" pitchFamily="18" charset="0"/>
              </a:rPr>
              <a:t>Giải thích: Chất khí được thải ra chính l</a:t>
            </a:r>
            <a:r>
              <a:rPr lang="en-US" altLang="en-US" sz="3200" dirty="0">
                <a:solidFill>
                  <a:srgbClr val="006600"/>
                </a:solidFill>
                <a:latin typeface="Times New Roman" panose="02020603050405020304" pitchFamily="18" charset="0"/>
                <a:ea typeface="Times New Roman" panose="02020603050405020304" pitchFamily="18" charset="0"/>
              </a:rPr>
              <a:t>à</a:t>
            </a:r>
            <a:r>
              <a:rPr lang="en-US" altLang="en-US" sz="3200" dirty="0">
                <a:solidFill>
                  <a:srgbClr val="006600"/>
                </a:solidFill>
                <a:latin typeface="Times New Roman" panose="02020603050405020304" pitchFamily="18" charset="0"/>
                <a:cs typeface="Times New Roman" panose="02020603050405020304" pitchFamily="18" charset="0"/>
              </a:rPr>
              <a:t> khí oxygen. Do cốc thuỷ tinh được chiếu ánh sáng nên c</a:t>
            </a:r>
            <a:r>
              <a:rPr lang="en-US" altLang="en-US" sz="3200" dirty="0">
                <a:solidFill>
                  <a:srgbClr val="006600"/>
                </a:solidFill>
                <a:latin typeface="Times New Roman" panose="02020603050405020304" pitchFamily="18" charset="0"/>
                <a:ea typeface="Times New Roman" panose="02020603050405020304" pitchFamily="18" charset="0"/>
              </a:rPr>
              <a:t>à</a:t>
            </a:r>
            <a:r>
              <a:rPr lang="en-US" altLang="en-US" sz="3200" dirty="0">
                <a:solidFill>
                  <a:srgbClr val="006600"/>
                </a:solidFill>
                <a:latin typeface="Times New Roman" panose="02020603050405020304" pitchFamily="18" charset="0"/>
                <a:cs typeface="Times New Roman" panose="02020603050405020304" pitchFamily="18" charset="0"/>
              </a:rPr>
              <a:t>nh rong đuôi chó ở cốc đó sẽ tiến h</a:t>
            </a:r>
            <a:r>
              <a:rPr lang="en-US" altLang="en-US" sz="3200" dirty="0">
                <a:solidFill>
                  <a:srgbClr val="006600"/>
                </a:solidFill>
                <a:latin typeface="Times New Roman" panose="02020603050405020304" pitchFamily="18" charset="0"/>
                <a:ea typeface="Times New Roman" panose="02020603050405020304" pitchFamily="18" charset="0"/>
              </a:rPr>
              <a:t>à</a:t>
            </a:r>
            <a:r>
              <a:rPr lang="en-US" altLang="en-US" sz="3200" dirty="0">
                <a:solidFill>
                  <a:srgbClr val="006600"/>
                </a:solidFill>
                <a:latin typeface="Times New Roman" panose="02020603050405020304" pitchFamily="18" charset="0"/>
                <a:cs typeface="Times New Roman" panose="02020603050405020304" pitchFamily="18" charset="0"/>
              </a:rPr>
              <a:t>nh quang hợp thải ra khí oxygen. Oxygen nhẹ hơn nước nên sẽ tạo th</a:t>
            </a:r>
            <a:r>
              <a:rPr lang="en-US" altLang="en-US" sz="3200" dirty="0">
                <a:solidFill>
                  <a:srgbClr val="006600"/>
                </a:solidFill>
                <a:latin typeface="Times New Roman" panose="02020603050405020304" pitchFamily="18" charset="0"/>
                <a:ea typeface="Times New Roman" panose="02020603050405020304" pitchFamily="18" charset="0"/>
              </a:rPr>
              <a:t>à</a:t>
            </a:r>
            <a:r>
              <a:rPr lang="en-US" altLang="en-US" sz="3200" dirty="0">
                <a:solidFill>
                  <a:srgbClr val="006600"/>
                </a:solidFill>
                <a:latin typeface="Times New Roman" panose="02020603050405020304" pitchFamily="18" charset="0"/>
                <a:cs typeface="Times New Roman" panose="02020603050405020304" pitchFamily="18" charset="0"/>
              </a:rPr>
              <a:t>nh bọt khí nổi lên trên.</a:t>
            </a:r>
            <a:endParaRPr lang="en-US" altLang="en-US" sz="3200" dirty="0">
              <a:solidFill>
                <a:srgbClr val="006600"/>
              </a:solidFill>
              <a:latin typeface="Times New Roman" panose="02020603050405020304" pitchFamily="18" charset="0"/>
              <a:ea typeface="Times New Roman" panose="02020603050405020304" pitchFamily="18" charset="0"/>
            </a:endParaRPr>
          </a:p>
        </p:txBody>
      </p:sp>
      <p:sp>
        <p:nvSpPr>
          <p:cNvPr id="112652" name="Text Box 8"/>
          <p:cNvSpPr txBox="1"/>
          <p:nvPr/>
        </p:nvSpPr>
        <p:spPr>
          <a:xfrm>
            <a:off x="2514600" y="-30162"/>
            <a:ext cx="7620000" cy="460375"/>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THÍ NGHIỆM 4 &amp; KẾT LUẬN</a:t>
            </a:r>
            <a:endParaRPr lang="en-US" altLang="en-US" sz="2400" b="1" i="1" dirty="0">
              <a:solidFill>
                <a:srgbClr val="0070C0"/>
              </a:solidFill>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3200" dirty="0"/>
              <a:t>52</a:t>
            </a:fld>
            <a:endParaRPr lang="en-US" altLang="en-US" sz="3200" dirty="0"/>
          </a:p>
        </p:txBody>
      </p:sp>
      <p:sp>
        <p:nvSpPr>
          <p:cNvPr id="3" name="Rectangle 2"/>
          <p:cNvSpPr/>
          <p:nvPr/>
        </p:nvSpPr>
        <p:spPr>
          <a:xfrm>
            <a:off x="2667001" y="1447800"/>
            <a:ext cx="7168301" cy="3046988"/>
          </a:xfrm>
          <a:prstGeom prst="rect">
            <a:avLst/>
          </a:prstGeom>
          <a:solidFill>
            <a:srgbClr val="FFFF00"/>
          </a:solidFill>
        </p:spPr>
        <p:txBody>
          <a:bodyPr>
            <a:spAutoFit/>
            <a:scene3d>
              <a:camera prst="perspectiveRight"/>
              <a:lightRig rig="threePt" dir="t"/>
            </a:scene3d>
          </a:bodyPr>
          <a:lstStyle/>
          <a:p>
            <a:pPr marL="266700" marR="0" lvl="0" indent="-266700" algn="ctr" defTabSz="914400" rtl="0" eaLnBrk="1" fontAlgn="base" latinLnBrk="0" hangingPunct="1">
              <a:lnSpc>
                <a:spcPct val="100000"/>
              </a:lnSpc>
              <a:spcBef>
                <a:spcPct val="50000"/>
              </a:spcBef>
              <a:spcAft>
                <a:spcPct val="0"/>
              </a:spcAft>
              <a:buClrTx/>
              <a:buSzTx/>
              <a:buFontTx/>
              <a:buNone/>
              <a:defRPr/>
            </a:pPr>
            <a:r>
              <a:rPr kumimoji="0" lang="en-US" sz="9600" b="1" i="0" u="none" strike="noStrike" kern="1200" cap="none" spc="0" normalizeH="0" baseline="0" noProof="0">
                <a:ln>
                  <a:solidFill>
                    <a:srgbClr val="FF0000"/>
                  </a:solidFill>
                </a:ln>
                <a:solidFill>
                  <a:srgbClr val="0000FF"/>
                </a:solidFill>
                <a:effectLst/>
                <a:uLnTx/>
                <a:uFillTx/>
                <a:latin typeface="Times New Roman" panose="02020603050405020304" pitchFamily="18" charset="0"/>
                <a:ea typeface="+mn-ea"/>
                <a:cs typeface="Times New Roman" panose="02020603050405020304" pitchFamily="18" charset="0"/>
              </a:rPr>
              <a:t>LUYỆN TẬP</a:t>
            </a:r>
            <a:endParaRPr kumimoji="0" lang="en-US" altLang="en-US" sz="9600" b="1" i="0" u="none" strike="noStrike" kern="1200" cap="none" spc="0" normalizeH="0" baseline="0" noProof="0">
              <a:ln>
                <a:solidFill>
                  <a:srgbClr val="FF0000"/>
                </a:solid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circl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53</a:t>
            </a:fld>
            <a:endParaRPr lang="en-US" altLang="en-US" sz="2800" dirty="0">
              <a:solidFill>
                <a:srgbClr val="FFFFFF"/>
              </a:solidFill>
            </a:endParaRPr>
          </a:p>
        </p:txBody>
      </p:sp>
      <p:sp>
        <p:nvSpPr>
          <p:cNvPr id="3" name="TextBox 2"/>
          <p:cNvSpPr txBox="1"/>
          <p:nvPr/>
        </p:nvSpPr>
        <p:spPr>
          <a:xfrm>
            <a:off x="1731963" y="241300"/>
            <a:ext cx="8648700" cy="969963"/>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2:</a:t>
            </a:r>
          </a:p>
          <a:p>
            <a:pPr marL="0" lvl="0" indent="0" defTabSz="914400">
              <a:spcBef>
                <a:spcPts val="600"/>
              </a:spcBef>
              <a:spcAft>
                <a:spcPts val="600"/>
              </a:spcAft>
              <a:buClrTx/>
              <a:buSzTx/>
              <a:buNone/>
            </a:pPr>
            <a:r>
              <a:rPr lang="vi-VN" altLang="en-US" sz="2400" b="1" dirty="0">
                <a:latin typeface="Times New Roman" panose="02020603050405020304" pitchFamily="18" charset="0"/>
                <a:cs typeface="Times New Roman" panose="02020603050405020304" pitchFamily="18" charset="0"/>
              </a:rPr>
              <a:t>Khái niệm quang hợp n</a:t>
            </a:r>
            <a:r>
              <a:rPr lang="vi-VN" altLang="en-US" sz="2400" b="1" dirty="0">
                <a:latin typeface="Times New Roman" panose="02020603050405020304" pitchFamily="18" charset="0"/>
                <a:ea typeface="Times New Roman" panose="02020603050405020304" pitchFamily="18" charset="0"/>
              </a:rPr>
              <a:t>à</a:t>
            </a:r>
            <a:r>
              <a:rPr lang="vi-VN" altLang="en-US" sz="2400" b="1" dirty="0">
                <a:latin typeface="Times New Roman" panose="02020603050405020304" pitchFamily="18" charset="0"/>
                <a:cs typeface="Times New Roman" panose="02020603050405020304" pitchFamily="18" charset="0"/>
              </a:rPr>
              <a:t>o dưới đây l</a:t>
            </a:r>
            <a:r>
              <a:rPr lang="vi-VN" altLang="en-US" sz="2400" b="1" dirty="0">
                <a:latin typeface="Times New Roman" panose="02020603050405020304" pitchFamily="18" charset="0"/>
                <a:ea typeface="Times New Roman" panose="02020603050405020304" pitchFamily="18" charset="0"/>
              </a:rPr>
              <a:t>à</a:t>
            </a:r>
            <a:r>
              <a:rPr lang="vi-VN" altLang="en-US" sz="2400" b="1" dirty="0">
                <a:latin typeface="Times New Roman" panose="02020603050405020304" pitchFamily="18" charset="0"/>
                <a:cs typeface="Times New Roman" panose="02020603050405020304" pitchFamily="18" charset="0"/>
              </a:rPr>
              <a:t> đúng?</a:t>
            </a:r>
            <a:endParaRPr lang="en-US" altLang="en-US" sz="24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2038350" y="1524000"/>
            <a:ext cx="8594725" cy="4986338"/>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vi-VN" altLang="en-US" sz="2400" dirty="0">
                <a:solidFill>
                  <a:srgbClr val="FFFF00"/>
                </a:solidFill>
                <a:latin typeface="Times New Roman" panose="02020603050405020304" pitchFamily="18" charset="0"/>
                <a:cs typeface="Times New Roman" panose="02020603050405020304" pitchFamily="18" charset="0"/>
              </a:rPr>
              <a:t>A.  Quang hợp l</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 quá trình m</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 thực vật sử dụng năng lượng ánh sáng mặt trời để tổng hợp chất hữu cơ (đường glucôzơ) từ chất vô cơ (chất khoáng v</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 nước).</a:t>
            </a:r>
            <a:endParaRPr lang="en-US" altLang="en-US" sz="2400"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400" dirty="0">
                <a:solidFill>
                  <a:srgbClr val="FFFF00"/>
                </a:solidFill>
                <a:latin typeface="Times New Roman" panose="02020603050405020304" pitchFamily="18" charset="0"/>
                <a:cs typeface="Times New Roman" panose="02020603050405020304" pitchFamily="18" charset="0"/>
              </a:rPr>
              <a:t>B. Quang hợp l</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 quá trình m</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 thực vật có hoa sử dụng năng lượng ánh sáng mặt trời để tổng hợp chất hữu cơ (đường glucôzơ) từ chất vô cơ (CO</a:t>
            </a:r>
            <a:r>
              <a:rPr lang="vi-VN" altLang="en-US" sz="2400" baseline="-25000" dirty="0">
                <a:solidFill>
                  <a:srgbClr val="FFFF00"/>
                </a:solidFill>
                <a:latin typeface="Times New Roman" panose="02020603050405020304" pitchFamily="18" charset="0"/>
                <a:cs typeface="Times New Roman" panose="02020603050405020304" pitchFamily="18" charset="0"/>
              </a:rPr>
              <a:t>2</a:t>
            </a:r>
            <a:r>
              <a:rPr lang="vi-VN" altLang="en-US" sz="2400" dirty="0">
                <a:solidFill>
                  <a:srgbClr val="FFFF00"/>
                </a:solidFill>
                <a:latin typeface="Times New Roman" panose="02020603050405020304" pitchFamily="18" charset="0"/>
                <a:cs typeface="Times New Roman" panose="02020603050405020304" pitchFamily="18" charset="0"/>
              </a:rPr>
              <a:t> v</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 nước).</a:t>
            </a:r>
            <a:endParaRPr lang="en-US" altLang="en-US" sz="2400"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400" dirty="0">
                <a:solidFill>
                  <a:srgbClr val="FFFF00"/>
                </a:solidFill>
                <a:latin typeface="Times New Roman" panose="02020603050405020304" pitchFamily="18" charset="0"/>
                <a:cs typeface="Times New Roman" panose="02020603050405020304" pitchFamily="18" charset="0"/>
              </a:rPr>
              <a:t>C. Quang hợp l</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 quá trình m</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 thực vật sử dụng năng lượng ánh sáng mặt trời để tổng hợp chất hữu cơ (đường galactôzơ) từ chất vô cơ (CO</a:t>
            </a:r>
            <a:r>
              <a:rPr lang="vi-VN" altLang="en-US" sz="2400" baseline="-25000" dirty="0">
                <a:solidFill>
                  <a:srgbClr val="FFFF00"/>
                </a:solidFill>
                <a:latin typeface="Times New Roman" panose="02020603050405020304" pitchFamily="18" charset="0"/>
                <a:cs typeface="Times New Roman" panose="02020603050405020304" pitchFamily="18" charset="0"/>
              </a:rPr>
              <a:t>2</a:t>
            </a:r>
            <a:r>
              <a:rPr lang="vi-VN" altLang="en-US" sz="2400" dirty="0">
                <a:solidFill>
                  <a:srgbClr val="FFFF00"/>
                </a:solidFill>
                <a:latin typeface="Times New Roman" panose="02020603050405020304" pitchFamily="18" charset="0"/>
                <a:cs typeface="Times New Roman" panose="02020603050405020304" pitchFamily="18" charset="0"/>
              </a:rPr>
              <a:t> v</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 nước).</a:t>
            </a:r>
            <a:endParaRPr lang="en-US" altLang="en-US" sz="2400"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400" dirty="0">
                <a:solidFill>
                  <a:srgbClr val="FFFF00"/>
                </a:solidFill>
                <a:latin typeface="Times New Roman" panose="02020603050405020304" pitchFamily="18" charset="0"/>
                <a:cs typeface="Times New Roman" panose="02020603050405020304" pitchFamily="18" charset="0"/>
              </a:rPr>
              <a:t>D.</a:t>
            </a:r>
            <a:r>
              <a:rPr lang="en-US" altLang="en-US" sz="2400" dirty="0">
                <a:solidFill>
                  <a:srgbClr val="FFFF00"/>
                </a:solidFill>
                <a:latin typeface="Times New Roman" panose="02020603050405020304" pitchFamily="18" charset="0"/>
                <a:cs typeface="Times New Roman" panose="02020603050405020304" pitchFamily="18" charset="0"/>
              </a:rPr>
              <a:t> </a:t>
            </a:r>
            <a:r>
              <a:rPr lang="vi-VN" altLang="en-US" sz="2400" dirty="0">
                <a:solidFill>
                  <a:srgbClr val="FFFF00"/>
                </a:solidFill>
                <a:latin typeface="Times New Roman" panose="02020603050405020304" pitchFamily="18" charset="0"/>
                <a:cs typeface="Times New Roman" panose="02020603050405020304" pitchFamily="18" charset="0"/>
              </a:rPr>
              <a:t>Quang hợp l</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 quá trình sử dụng năng lượng ánh sáng mặt trời được diệp lục hấp thụ để tổng hợp chất hữu cơ (đường glucôzơ) từ chất vô cơ (CO</a:t>
            </a:r>
            <a:r>
              <a:rPr lang="vi-VN" altLang="en-US" sz="2400" baseline="-25000" dirty="0">
                <a:solidFill>
                  <a:srgbClr val="FFFF00"/>
                </a:solidFill>
                <a:latin typeface="Times New Roman" panose="02020603050405020304" pitchFamily="18" charset="0"/>
                <a:cs typeface="Times New Roman" panose="02020603050405020304" pitchFamily="18" charset="0"/>
              </a:rPr>
              <a:t>2</a:t>
            </a:r>
            <a:r>
              <a:rPr lang="vi-VN" altLang="en-US" sz="2400" dirty="0">
                <a:solidFill>
                  <a:srgbClr val="FFFF00"/>
                </a:solidFill>
                <a:latin typeface="Times New Roman" panose="02020603050405020304" pitchFamily="18" charset="0"/>
                <a:cs typeface="Times New Roman" panose="02020603050405020304" pitchFamily="18" charset="0"/>
              </a:rPr>
              <a:t> v</a:t>
            </a:r>
            <a:r>
              <a:rPr lang="vi-VN" altLang="en-US" sz="2400" dirty="0">
                <a:solidFill>
                  <a:srgbClr val="FFFF00"/>
                </a:solidFill>
                <a:latin typeface="Times New Roman" panose="02020603050405020304" pitchFamily="18" charset="0"/>
                <a:ea typeface="Times New Roman" panose="02020603050405020304" pitchFamily="18" charset="0"/>
              </a:rPr>
              <a:t>à</a:t>
            </a:r>
            <a:r>
              <a:rPr lang="vi-VN" altLang="en-US" sz="2400" dirty="0">
                <a:solidFill>
                  <a:srgbClr val="FFFF00"/>
                </a:solidFill>
                <a:latin typeface="Times New Roman" panose="02020603050405020304" pitchFamily="18" charset="0"/>
                <a:cs typeface="Times New Roman" panose="02020603050405020304" pitchFamily="18" charset="0"/>
              </a:rPr>
              <a:t> nước), đồng thời giải phóng O</a:t>
            </a:r>
            <a:r>
              <a:rPr lang="vi-VN" altLang="en-US" sz="2400" baseline="-25000" dirty="0">
                <a:solidFill>
                  <a:srgbClr val="FFFF00"/>
                </a:solidFill>
                <a:latin typeface="Times New Roman" panose="02020603050405020304" pitchFamily="18" charset="0"/>
                <a:cs typeface="Times New Roman" panose="02020603050405020304" pitchFamily="18" charset="0"/>
              </a:rPr>
              <a:t>2</a:t>
            </a:r>
            <a:r>
              <a:rPr lang="vi-VN" altLang="en-US" sz="2400" dirty="0">
                <a:solidFill>
                  <a:srgbClr val="FFFF00"/>
                </a:solidFill>
                <a:latin typeface="Times New Roman" panose="02020603050405020304" pitchFamily="18" charset="0"/>
                <a:cs typeface="Times New Roman" panose="02020603050405020304" pitchFamily="18" charset="0"/>
              </a:rPr>
              <a:t>.</a:t>
            </a:r>
            <a:endParaRPr lang="en-US" altLang="en-US" sz="2400"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1771650" y="5376863"/>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54</a:t>
            </a:fld>
            <a:endParaRPr lang="en-US" altLang="en-US" sz="2800" dirty="0">
              <a:solidFill>
                <a:srgbClr val="FFFFFF"/>
              </a:solidFill>
            </a:endParaRPr>
          </a:p>
        </p:txBody>
      </p:sp>
      <p:sp>
        <p:nvSpPr>
          <p:cNvPr id="3" name="TextBox 2"/>
          <p:cNvSpPr txBox="1"/>
          <p:nvPr/>
        </p:nvSpPr>
        <p:spPr>
          <a:xfrm>
            <a:off x="2055813" y="774700"/>
            <a:ext cx="8648700" cy="1092200"/>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3200" b="1" u="sng" dirty="0">
                <a:solidFill>
                  <a:srgbClr val="FFFF00"/>
                </a:solidFill>
                <a:latin typeface="Times New Roman" panose="02020603050405020304" pitchFamily="18" charset="0"/>
                <a:cs typeface="Times New Roman" panose="02020603050405020304" pitchFamily="18" charset="0"/>
              </a:rPr>
              <a:t>Câu hỏi 2:</a:t>
            </a:r>
          </a:p>
          <a:p>
            <a:pPr marL="0" lvl="0" indent="0" defTabSz="914400">
              <a:spcBef>
                <a:spcPts val="600"/>
              </a:spcBef>
              <a:spcAft>
                <a:spcPts val="600"/>
              </a:spcAft>
              <a:buClrTx/>
              <a:buSzTx/>
              <a:buNone/>
            </a:pPr>
            <a:r>
              <a:rPr lang="vi-VN" altLang="en-US" sz="2800" b="1" dirty="0">
                <a:latin typeface="Times New Roman" panose="02020603050405020304" pitchFamily="18" charset="0"/>
                <a:cs typeface="Times New Roman" panose="02020603050405020304" pitchFamily="18" charset="0"/>
              </a:rPr>
              <a:t>Các t</a:t>
            </a:r>
            <a:r>
              <a:rPr lang="en-US" altLang="en-US" sz="2800" b="1" dirty="0">
                <a:latin typeface="Times New Roman" panose="02020603050405020304" pitchFamily="18" charset="0"/>
                <a:cs typeface="Times New Roman" panose="02020603050405020304" pitchFamily="18" charset="0"/>
              </a:rPr>
              <a:t>hy</a:t>
            </a:r>
            <a:r>
              <a:rPr lang="vi-VN" altLang="en-US" sz="2800" b="1" dirty="0">
                <a:latin typeface="Times New Roman" panose="02020603050405020304" pitchFamily="18" charset="0"/>
                <a:cs typeface="Times New Roman" panose="02020603050405020304" pitchFamily="18" charset="0"/>
              </a:rPr>
              <a:t>lac</a:t>
            </a:r>
            <a:r>
              <a:rPr lang="en-US" altLang="en-US" sz="2800" b="1" dirty="0">
                <a:latin typeface="Times New Roman" panose="02020603050405020304" pitchFamily="18" charset="0"/>
                <a:cs typeface="Times New Roman" panose="02020603050405020304" pitchFamily="18" charset="0"/>
              </a:rPr>
              <a:t>oid</a:t>
            </a:r>
            <a:r>
              <a:rPr lang="vi-VN" altLang="en-US" sz="2800" b="1" dirty="0">
                <a:latin typeface="Times New Roman" panose="02020603050405020304" pitchFamily="18" charset="0"/>
                <a:cs typeface="Times New Roman" panose="02020603050405020304" pitchFamily="18" charset="0"/>
              </a:rPr>
              <a:t> không chứa</a:t>
            </a:r>
            <a:r>
              <a:rPr lang="en-US" altLang="en-US" sz="2800" b="1" dirty="0">
                <a:latin typeface="Times New Roman" panose="02020603050405020304" pitchFamily="18" charset="0"/>
                <a:cs typeface="Times New Roman" panose="02020603050405020304" pitchFamily="18" charset="0"/>
              </a:rPr>
              <a:t>?</a:t>
            </a:r>
            <a:endParaRPr lang="en-US" altLang="en-US" sz="28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2362200" y="2057400"/>
            <a:ext cx="8594725" cy="2278063"/>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vi-VN" altLang="en-US" sz="2800" dirty="0">
                <a:solidFill>
                  <a:srgbClr val="FFFF00"/>
                </a:solidFill>
                <a:latin typeface="Times New Roman" panose="02020603050405020304" pitchFamily="18" charset="0"/>
                <a:cs typeface="Times New Roman" panose="02020603050405020304" pitchFamily="18" charset="0"/>
              </a:rPr>
              <a:t>A. Hệ các sắc tố. </a:t>
            </a:r>
            <a:endParaRPr lang="en-US" altLang="en-US" sz="2800"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800" dirty="0">
                <a:solidFill>
                  <a:srgbClr val="FFFF00"/>
                </a:solidFill>
                <a:latin typeface="Times New Roman" panose="02020603050405020304" pitchFamily="18" charset="0"/>
                <a:cs typeface="Times New Roman" panose="02020603050405020304" pitchFamily="18" charset="0"/>
              </a:rPr>
              <a:t>B.</a:t>
            </a:r>
            <a:r>
              <a:rPr lang="en-US" altLang="en-US" sz="2800" dirty="0">
                <a:solidFill>
                  <a:srgbClr val="FFFF00"/>
                </a:solidFill>
                <a:latin typeface="Times New Roman" panose="02020603050405020304" pitchFamily="18" charset="0"/>
                <a:cs typeface="Times New Roman" panose="02020603050405020304" pitchFamily="18" charset="0"/>
              </a:rPr>
              <a:t> </a:t>
            </a:r>
            <a:r>
              <a:rPr lang="vi-VN" altLang="en-US" sz="2800" dirty="0">
                <a:solidFill>
                  <a:srgbClr val="FFFF00"/>
                </a:solidFill>
                <a:latin typeface="Times New Roman" panose="02020603050405020304" pitchFamily="18" charset="0"/>
                <a:cs typeface="Times New Roman" panose="02020603050405020304" pitchFamily="18" charset="0"/>
              </a:rPr>
              <a:t>Các trung tâm phản ứng.  </a:t>
            </a:r>
            <a:endParaRPr lang="en-US" altLang="en-US" sz="2800"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800" dirty="0">
                <a:solidFill>
                  <a:srgbClr val="FFFF00"/>
                </a:solidFill>
                <a:latin typeface="Times New Roman" panose="02020603050405020304" pitchFamily="18" charset="0"/>
                <a:cs typeface="Times New Roman" panose="02020603050405020304" pitchFamily="18" charset="0"/>
              </a:rPr>
              <a:t>C.</a:t>
            </a:r>
            <a:r>
              <a:rPr lang="en-US" altLang="en-US" sz="2800" dirty="0">
                <a:solidFill>
                  <a:srgbClr val="FFFF00"/>
                </a:solidFill>
                <a:latin typeface="Times New Roman" panose="02020603050405020304" pitchFamily="18" charset="0"/>
                <a:cs typeface="Times New Roman" panose="02020603050405020304" pitchFamily="18" charset="0"/>
              </a:rPr>
              <a:t> </a:t>
            </a:r>
            <a:r>
              <a:rPr lang="vi-VN" altLang="en-US" sz="2800" dirty="0">
                <a:solidFill>
                  <a:srgbClr val="FFFF00"/>
                </a:solidFill>
                <a:latin typeface="Times New Roman" panose="02020603050405020304" pitchFamily="18" charset="0"/>
                <a:cs typeface="Times New Roman" panose="02020603050405020304" pitchFamily="18" charset="0"/>
              </a:rPr>
              <a:t>Các chất chuyền điện tử. 	</a:t>
            </a:r>
            <a:endParaRPr lang="en-US" altLang="en-US" sz="2800"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800" dirty="0">
                <a:solidFill>
                  <a:srgbClr val="FFFF00"/>
                </a:solidFill>
                <a:latin typeface="Times New Roman" panose="02020603050405020304" pitchFamily="18" charset="0"/>
                <a:cs typeface="Times New Roman" panose="02020603050405020304" pitchFamily="18" charset="0"/>
              </a:rPr>
              <a:t>D. Enz</a:t>
            </a:r>
            <a:r>
              <a:rPr lang="en-US" altLang="en-US" sz="2800" dirty="0">
                <a:solidFill>
                  <a:srgbClr val="FFFF00"/>
                </a:solidFill>
                <a:latin typeface="Times New Roman" panose="02020603050405020304" pitchFamily="18" charset="0"/>
                <a:cs typeface="Times New Roman" panose="02020603050405020304" pitchFamily="18" charset="0"/>
              </a:rPr>
              <a:t>y</a:t>
            </a:r>
            <a:r>
              <a:rPr lang="vi-VN" altLang="en-US" sz="2800" dirty="0">
                <a:solidFill>
                  <a:srgbClr val="FFFF00"/>
                </a:solidFill>
                <a:latin typeface="Times New Roman" panose="02020603050405020304" pitchFamily="18" charset="0"/>
                <a:cs typeface="Times New Roman" panose="02020603050405020304" pitchFamily="18" charset="0"/>
              </a:rPr>
              <a:t>m</a:t>
            </a:r>
            <a:r>
              <a:rPr lang="en-US" altLang="en-US" sz="2800" dirty="0">
                <a:solidFill>
                  <a:srgbClr val="FFFF00"/>
                </a:solidFill>
                <a:latin typeface="Times New Roman" panose="02020603050405020304" pitchFamily="18" charset="0"/>
                <a:cs typeface="Times New Roman" panose="02020603050405020304" pitchFamily="18" charset="0"/>
              </a:rPr>
              <a:t>e</a:t>
            </a:r>
            <a:r>
              <a:rPr lang="vi-VN" altLang="en-US" sz="2800" dirty="0">
                <a:solidFill>
                  <a:srgbClr val="FFFF00"/>
                </a:solidFill>
                <a:latin typeface="Times New Roman" panose="02020603050405020304" pitchFamily="18" charset="0"/>
                <a:cs typeface="Times New Roman" panose="02020603050405020304" pitchFamily="18" charset="0"/>
              </a:rPr>
              <a:t> c</a:t>
            </a:r>
            <a:r>
              <a:rPr lang="en-US" altLang="en-US" sz="2800" dirty="0">
                <a:solidFill>
                  <a:srgbClr val="FFFF00"/>
                </a:solidFill>
                <a:latin typeface="Times New Roman" panose="02020603050405020304" pitchFamily="18" charset="0"/>
                <a:cs typeface="Times New Roman" panose="02020603050405020304" pitchFamily="18" charset="0"/>
              </a:rPr>
              <a:t>ar</a:t>
            </a:r>
            <a:r>
              <a:rPr lang="vi-VN" altLang="en-US" sz="2800" dirty="0">
                <a:solidFill>
                  <a:srgbClr val="FFFF00"/>
                </a:solidFill>
                <a:latin typeface="Times New Roman" panose="02020603050405020304" pitchFamily="18" charset="0"/>
                <a:cs typeface="Times New Roman" panose="02020603050405020304" pitchFamily="18" charset="0"/>
              </a:rPr>
              <a:t>b</a:t>
            </a:r>
            <a:r>
              <a:rPr lang="en-US" altLang="en-US" sz="2800" dirty="0">
                <a:solidFill>
                  <a:srgbClr val="FFFF00"/>
                </a:solidFill>
                <a:latin typeface="Times New Roman" panose="02020603050405020304" pitchFamily="18" charset="0"/>
                <a:cs typeface="Times New Roman" panose="02020603050405020304" pitchFamily="18" charset="0"/>
              </a:rPr>
              <a:t>o</a:t>
            </a:r>
            <a:r>
              <a:rPr lang="vi-VN" altLang="en-US" sz="2800" dirty="0">
                <a:solidFill>
                  <a:srgbClr val="FFFF00"/>
                </a:solidFill>
                <a:latin typeface="Times New Roman" panose="02020603050405020304" pitchFamily="18" charset="0"/>
                <a:cs typeface="Times New Roman" panose="02020603050405020304" pitchFamily="18" charset="0"/>
              </a:rPr>
              <a:t>x</a:t>
            </a:r>
            <a:r>
              <a:rPr lang="en-US" altLang="en-US" sz="2800" dirty="0">
                <a:solidFill>
                  <a:srgbClr val="FFFF00"/>
                </a:solidFill>
                <a:latin typeface="Times New Roman" panose="02020603050405020304" pitchFamily="18" charset="0"/>
                <a:cs typeface="Times New Roman" panose="02020603050405020304" pitchFamily="18" charset="0"/>
              </a:rPr>
              <a:t>y</a:t>
            </a:r>
            <a:r>
              <a:rPr lang="vi-VN" altLang="en-US" sz="2800" dirty="0">
                <a:solidFill>
                  <a:srgbClr val="FFFF00"/>
                </a:solidFill>
                <a:latin typeface="Times New Roman" panose="02020603050405020304" pitchFamily="18" charset="0"/>
                <a:cs typeface="Times New Roman" panose="02020603050405020304" pitchFamily="18" charset="0"/>
              </a:rPr>
              <a:t> hoá.</a:t>
            </a:r>
            <a:endParaRPr lang="en-US" altLang="en-US" sz="2800"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2095500" y="3886200"/>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55</a:t>
            </a:fld>
            <a:endParaRPr lang="en-US" altLang="en-US" sz="2800" dirty="0">
              <a:solidFill>
                <a:srgbClr val="FFFFFF"/>
              </a:solidFill>
            </a:endParaRPr>
          </a:p>
        </p:txBody>
      </p:sp>
      <p:sp>
        <p:nvSpPr>
          <p:cNvPr id="3" name="TextBox 2"/>
          <p:cNvSpPr txBox="1"/>
          <p:nvPr/>
        </p:nvSpPr>
        <p:spPr>
          <a:xfrm>
            <a:off x="1674813" y="1130300"/>
            <a:ext cx="9967912" cy="1093788"/>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3200" b="1" u="sng" dirty="0">
                <a:solidFill>
                  <a:srgbClr val="FFFF00"/>
                </a:solidFill>
                <a:latin typeface="Times New Roman" panose="02020603050405020304" pitchFamily="18" charset="0"/>
                <a:cs typeface="Times New Roman" panose="02020603050405020304" pitchFamily="18" charset="0"/>
              </a:rPr>
              <a:t>Câu hỏi 3:</a:t>
            </a:r>
          </a:p>
          <a:p>
            <a:pPr marL="0" lvl="0" indent="0" defTabSz="914400">
              <a:spcBef>
                <a:spcPts val="600"/>
              </a:spcBef>
              <a:spcAft>
                <a:spcPts val="600"/>
              </a:spcAft>
              <a:buClrTx/>
              <a:buSzTx/>
              <a:buNone/>
            </a:pPr>
            <a:r>
              <a:rPr lang="vi-VN" altLang="en-US" sz="2800" b="1" dirty="0">
                <a:latin typeface="Times New Roman" panose="02020603050405020304" pitchFamily="18" charset="0"/>
                <a:cs typeface="Times New Roman" panose="02020603050405020304" pitchFamily="18" charset="0"/>
              </a:rPr>
              <a:t>Vì sao lá cây có m</a:t>
            </a:r>
            <a:r>
              <a:rPr lang="vi-VN" altLang="en-US" sz="2800" b="1" dirty="0">
                <a:latin typeface="Times New Roman" panose="02020603050405020304" pitchFamily="18" charset="0"/>
                <a:ea typeface="Times New Roman" panose="02020603050405020304" pitchFamily="18" charset="0"/>
              </a:rPr>
              <a:t>à</a:t>
            </a:r>
            <a:r>
              <a:rPr lang="vi-VN" altLang="en-US" sz="2800" b="1" dirty="0">
                <a:latin typeface="Times New Roman" panose="02020603050405020304" pitchFamily="18" charset="0"/>
                <a:cs typeface="Times New Roman" panose="02020603050405020304" pitchFamily="18" charset="0"/>
              </a:rPr>
              <a:t>u xanh lục?</a:t>
            </a:r>
            <a:endParaRPr lang="en-US" altLang="en-US" sz="28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1981200" y="2414588"/>
            <a:ext cx="9906000" cy="2276475"/>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vi-VN" altLang="en-US" sz="2800" dirty="0">
                <a:solidFill>
                  <a:srgbClr val="FFFF00"/>
                </a:solidFill>
                <a:latin typeface="Times New Roman" panose="02020603050405020304" pitchFamily="18" charset="0"/>
                <a:cs typeface="Times New Roman" panose="02020603050405020304" pitchFamily="18" charset="0"/>
              </a:rPr>
              <a:t>A.</a:t>
            </a:r>
            <a:r>
              <a:rPr lang="en-US" altLang="en-US" sz="2800" dirty="0">
                <a:solidFill>
                  <a:srgbClr val="FFFF00"/>
                </a:solidFill>
                <a:latin typeface="Times New Roman" panose="02020603050405020304" pitchFamily="18" charset="0"/>
                <a:cs typeface="Times New Roman" panose="02020603050405020304" pitchFamily="18" charset="0"/>
              </a:rPr>
              <a:t> </a:t>
            </a:r>
            <a:r>
              <a:rPr lang="vi-VN" altLang="en-US" sz="2800" dirty="0">
                <a:solidFill>
                  <a:srgbClr val="FFFF00"/>
                </a:solidFill>
                <a:latin typeface="Times New Roman" panose="02020603050405020304" pitchFamily="18" charset="0"/>
                <a:cs typeface="Times New Roman" panose="02020603050405020304" pitchFamily="18" charset="0"/>
              </a:rPr>
              <a:t>Vì diệp lục a hấp thụ ánh sáng m</a:t>
            </a:r>
            <a:r>
              <a:rPr lang="vi-VN" altLang="en-US" sz="2800" dirty="0">
                <a:solidFill>
                  <a:srgbClr val="FFFF00"/>
                </a:solidFill>
                <a:latin typeface="Times New Roman" panose="02020603050405020304" pitchFamily="18" charset="0"/>
                <a:ea typeface="Times New Roman" panose="02020603050405020304" pitchFamily="18" charset="0"/>
              </a:rPr>
              <a:t>à</a:t>
            </a:r>
            <a:r>
              <a:rPr lang="vi-VN" altLang="en-US" sz="2800" dirty="0">
                <a:solidFill>
                  <a:srgbClr val="FFFF00"/>
                </a:solidFill>
                <a:latin typeface="Times New Roman" panose="02020603050405020304" pitchFamily="18" charset="0"/>
                <a:cs typeface="Times New Roman" panose="02020603050405020304" pitchFamily="18" charset="0"/>
              </a:rPr>
              <a:t>u xanh lục.</a:t>
            </a:r>
            <a:endParaRPr lang="en-US" altLang="en-US" sz="2800"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800" dirty="0">
                <a:solidFill>
                  <a:srgbClr val="FFFF00"/>
                </a:solidFill>
                <a:latin typeface="Times New Roman" panose="02020603050405020304" pitchFamily="18" charset="0"/>
                <a:cs typeface="Times New Roman" panose="02020603050405020304" pitchFamily="18" charset="0"/>
              </a:rPr>
              <a:t>B.</a:t>
            </a:r>
            <a:r>
              <a:rPr lang="en-US" altLang="en-US" sz="2800" dirty="0">
                <a:solidFill>
                  <a:srgbClr val="FFFF00"/>
                </a:solidFill>
                <a:latin typeface="Times New Roman" panose="02020603050405020304" pitchFamily="18" charset="0"/>
                <a:cs typeface="Times New Roman" panose="02020603050405020304" pitchFamily="18" charset="0"/>
              </a:rPr>
              <a:t> </a:t>
            </a:r>
            <a:r>
              <a:rPr lang="vi-VN" altLang="en-US" sz="2800" dirty="0">
                <a:solidFill>
                  <a:srgbClr val="FFFF00"/>
                </a:solidFill>
                <a:latin typeface="Times New Roman" panose="02020603050405020304" pitchFamily="18" charset="0"/>
                <a:cs typeface="Times New Roman" panose="02020603050405020304" pitchFamily="18" charset="0"/>
              </a:rPr>
              <a:t>Vì diệp lục b hấp thụ ánh sáng m</a:t>
            </a:r>
            <a:r>
              <a:rPr lang="vi-VN" altLang="en-US" sz="2800" dirty="0">
                <a:solidFill>
                  <a:srgbClr val="FFFF00"/>
                </a:solidFill>
                <a:latin typeface="Times New Roman" panose="02020603050405020304" pitchFamily="18" charset="0"/>
                <a:ea typeface="Times New Roman" panose="02020603050405020304" pitchFamily="18" charset="0"/>
              </a:rPr>
              <a:t>à</a:t>
            </a:r>
            <a:r>
              <a:rPr lang="vi-VN" altLang="en-US" sz="2800" dirty="0">
                <a:solidFill>
                  <a:srgbClr val="FFFF00"/>
                </a:solidFill>
                <a:latin typeface="Times New Roman" panose="02020603050405020304" pitchFamily="18" charset="0"/>
                <a:cs typeface="Times New Roman" panose="02020603050405020304" pitchFamily="18" charset="0"/>
              </a:rPr>
              <a:t>u xanh lục.</a:t>
            </a:r>
            <a:endParaRPr lang="en-US" altLang="en-US" sz="2800"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800" dirty="0">
                <a:solidFill>
                  <a:srgbClr val="FFFF00"/>
                </a:solidFill>
                <a:latin typeface="Times New Roman" panose="02020603050405020304" pitchFamily="18" charset="0"/>
                <a:cs typeface="Times New Roman" panose="02020603050405020304" pitchFamily="18" charset="0"/>
              </a:rPr>
              <a:t>C.</a:t>
            </a:r>
            <a:r>
              <a:rPr lang="en-US" altLang="en-US" sz="2800" dirty="0">
                <a:solidFill>
                  <a:srgbClr val="FFFF00"/>
                </a:solidFill>
                <a:latin typeface="Times New Roman" panose="02020603050405020304" pitchFamily="18" charset="0"/>
                <a:cs typeface="Times New Roman" panose="02020603050405020304" pitchFamily="18" charset="0"/>
              </a:rPr>
              <a:t> </a:t>
            </a:r>
            <a:r>
              <a:rPr lang="vi-VN" altLang="en-US" sz="2800" dirty="0">
                <a:solidFill>
                  <a:srgbClr val="FFFF00"/>
                </a:solidFill>
                <a:latin typeface="Times New Roman" panose="02020603050405020304" pitchFamily="18" charset="0"/>
                <a:cs typeface="Times New Roman" panose="02020603050405020304" pitchFamily="18" charset="0"/>
              </a:rPr>
              <a:t>Vì nhóm sắc tố phụ (carot</a:t>
            </a:r>
            <a:r>
              <a:rPr lang="en-US" altLang="en-US" sz="2800" dirty="0">
                <a:solidFill>
                  <a:srgbClr val="FFFF00"/>
                </a:solidFill>
                <a:latin typeface="Times New Roman" panose="02020603050405020304" pitchFamily="18" charset="0"/>
                <a:cs typeface="Times New Roman" panose="02020603050405020304" pitchFamily="18" charset="0"/>
              </a:rPr>
              <a:t>e</a:t>
            </a:r>
            <a:r>
              <a:rPr lang="vi-VN" altLang="en-US" sz="2800" dirty="0">
                <a:solidFill>
                  <a:srgbClr val="FFFF00"/>
                </a:solidFill>
                <a:latin typeface="Times New Roman" panose="02020603050405020304" pitchFamily="18" charset="0"/>
                <a:cs typeface="Times New Roman" panose="02020603050405020304" pitchFamily="18" charset="0"/>
              </a:rPr>
              <a:t>n</a:t>
            </a:r>
            <a:r>
              <a:rPr lang="en-US" altLang="en-US" sz="2800" dirty="0">
                <a:solidFill>
                  <a:srgbClr val="FFFF00"/>
                </a:solidFill>
                <a:latin typeface="Times New Roman" panose="02020603050405020304" pitchFamily="18" charset="0"/>
                <a:cs typeface="Times New Roman" panose="02020603050405020304" pitchFamily="18" charset="0"/>
              </a:rPr>
              <a:t>o</a:t>
            </a:r>
            <a:r>
              <a:rPr lang="vi-VN" altLang="en-US" sz="2800" dirty="0">
                <a:solidFill>
                  <a:srgbClr val="FFFF00"/>
                </a:solidFill>
                <a:latin typeface="Times New Roman" panose="02020603050405020304" pitchFamily="18" charset="0"/>
                <a:cs typeface="Times New Roman" panose="02020603050405020304" pitchFamily="18" charset="0"/>
              </a:rPr>
              <a:t>i</a:t>
            </a:r>
            <a:r>
              <a:rPr lang="en-US" altLang="en-US" sz="2800" dirty="0">
                <a:solidFill>
                  <a:srgbClr val="FFFF00"/>
                </a:solidFill>
                <a:latin typeface="Times New Roman" panose="02020603050405020304" pitchFamily="18" charset="0"/>
                <a:cs typeface="Times New Roman" panose="02020603050405020304" pitchFamily="18" charset="0"/>
              </a:rPr>
              <a:t>d</a:t>
            </a:r>
            <a:r>
              <a:rPr lang="vi-VN" altLang="en-US" sz="2800" dirty="0">
                <a:solidFill>
                  <a:srgbClr val="FFFF00"/>
                </a:solidFill>
                <a:latin typeface="Times New Roman" panose="02020603050405020304" pitchFamily="18" charset="0"/>
                <a:cs typeface="Times New Roman" panose="02020603050405020304" pitchFamily="18" charset="0"/>
              </a:rPr>
              <a:t>) hấp thụ ánh sáng m</a:t>
            </a:r>
            <a:r>
              <a:rPr lang="vi-VN" altLang="en-US" sz="2800" dirty="0">
                <a:solidFill>
                  <a:srgbClr val="FFFF00"/>
                </a:solidFill>
                <a:latin typeface="Times New Roman" panose="02020603050405020304" pitchFamily="18" charset="0"/>
                <a:ea typeface="Times New Roman" panose="02020603050405020304" pitchFamily="18" charset="0"/>
              </a:rPr>
              <a:t>à</a:t>
            </a:r>
            <a:r>
              <a:rPr lang="vi-VN" altLang="en-US" sz="2800" dirty="0">
                <a:solidFill>
                  <a:srgbClr val="FFFF00"/>
                </a:solidFill>
                <a:latin typeface="Times New Roman" panose="02020603050405020304" pitchFamily="18" charset="0"/>
                <a:cs typeface="Times New Roman" panose="02020603050405020304" pitchFamily="18" charset="0"/>
              </a:rPr>
              <a:t>u xanh lục.</a:t>
            </a:r>
            <a:endParaRPr lang="en-US" altLang="en-US" sz="2800"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800" dirty="0">
                <a:solidFill>
                  <a:srgbClr val="FFFF00"/>
                </a:solidFill>
                <a:latin typeface="Times New Roman" panose="02020603050405020304" pitchFamily="18" charset="0"/>
                <a:cs typeface="Times New Roman" panose="02020603050405020304" pitchFamily="18" charset="0"/>
              </a:rPr>
              <a:t>D.</a:t>
            </a:r>
            <a:r>
              <a:rPr lang="en-US" altLang="en-US" sz="2800" dirty="0">
                <a:solidFill>
                  <a:srgbClr val="FFFF00"/>
                </a:solidFill>
                <a:latin typeface="Times New Roman" panose="02020603050405020304" pitchFamily="18" charset="0"/>
                <a:cs typeface="Times New Roman" panose="02020603050405020304" pitchFamily="18" charset="0"/>
              </a:rPr>
              <a:t> </a:t>
            </a:r>
            <a:r>
              <a:rPr lang="vi-VN" altLang="en-US" sz="2800" dirty="0">
                <a:solidFill>
                  <a:srgbClr val="FFFF00"/>
                </a:solidFill>
                <a:latin typeface="Times New Roman" panose="02020603050405020304" pitchFamily="18" charset="0"/>
                <a:cs typeface="Times New Roman" panose="02020603050405020304" pitchFamily="18" charset="0"/>
              </a:rPr>
              <a:t>Vì hệ sắc tố không hấp thụ ánh sáng m</a:t>
            </a:r>
            <a:r>
              <a:rPr lang="vi-VN" altLang="en-US" sz="2800" dirty="0">
                <a:solidFill>
                  <a:srgbClr val="FFFF00"/>
                </a:solidFill>
                <a:latin typeface="Times New Roman" panose="02020603050405020304" pitchFamily="18" charset="0"/>
                <a:ea typeface="Times New Roman" panose="02020603050405020304" pitchFamily="18" charset="0"/>
              </a:rPr>
              <a:t>à</a:t>
            </a:r>
            <a:r>
              <a:rPr lang="vi-VN" altLang="en-US" sz="2800" dirty="0">
                <a:solidFill>
                  <a:srgbClr val="FFFF00"/>
                </a:solidFill>
                <a:latin typeface="Times New Roman" panose="02020603050405020304" pitchFamily="18" charset="0"/>
                <a:cs typeface="Times New Roman" panose="02020603050405020304" pitchFamily="18" charset="0"/>
              </a:rPr>
              <a:t>u xanh lục.</a:t>
            </a:r>
            <a:endParaRPr lang="en-US" altLang="en-US" sz="2800"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1674813" y="4191000"/>
            <a:ext cx="30797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56</a:t>
            </a:fld>
            <a:endParaRPr lang="en-US" altLang="en-US" sz="2800" dirty="0">
              <a:solidFill>
                <a:srgbClr val="FFFFFF"/>
              </a:solidFill>
            </a:endParaRPr>
          </a:p>
        </p:txBody>
      </p:sp>
      <p:sp>
        <p:nvSpPr>
          <p:cNvPr id="3" name="TextBox 2"/>
          <p:cNvSpPr txBox="1"/>
          <p:nvPr/>
        </p:nvSpPr>
        <p:spPr>
          <a:xfrm>
            <a:off x="1766888" y="-30162"/>
            <a:ext cx="8648700" cy="969962"/>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4:</a:t>
            </a:r>
          </a:p>
          <a:p>
            <a:pPr marL="0" lvl="0" indent="0" defTabSz="914400">
              <a:spcBef>
                <a:spcPts val="600"/>
              </a:spcBef>
              <a:spcAft>
                <a:spcPts val="600"/>
              </a:spcAft>
              <a:buClrTx/>
              <a:buSzTx/>
              <a:buNone/>
            </a:pPr>
            <a:r>
              <a:rPr lang="vi-VN" altLang="en-US" sz="2400" b="1" dirty="0">
                <a:latin typeface="Times New Roman" panose="02020603050405020304" pitchFamily="18" charset="0"/>
                <a:cs typeface="Times New Roman" panose="02020603050405020304" pitchFamily="18" charset="0"/>
              </a:rPr>
              <a:t>Trong quá trình quang hợp, cây lấy nước chủ yếu từ:</a:t>
            </a:r>
            <a:endParaRPr lang="en-US" altLang="en-US" sz="24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2073275" y="1252538"/>
            <a:ext cx="8594725" cy="2400300"/>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ts val="600"/>
              </a:spcBef>
              <a:spcAft>
                <a:spcPts val="600"/>
              </a:spcAft>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A.</a:t>
            </a:r>
            <a:r>
              <a:rPr lang="en-US" altLang="en-US" sz="2400" b="1" dirty="0">
                <a:solidFill>
                  <a:srgbClr val="FFFF00"/>
                </a:solidFill>
                <a:latin typeface="Times New Roman" panose="02020603050405020304" pitchFamily="18" charset="0"/>
                <a:cs typeface="Times New Roman" panose="02020603050405020304" pitchFamily="18" charset="0"/>
              </a:rPr>
              <a:t> </a:t>
            </a:r>
            <a:r>
              <a:rPr lang="vi-VN" altLang="en-US" sz="2400" b="1" dirty="0">
                <a:solidFill>
                  <a:srgbClr val="FFFF00"/>
                </a:solidFill>
                <a:latin typeface="Times New Roman" panose="02020603050405020304" pitchFamily="18" charset="0"/>
                <a:cs typeface="Times New Roman" panose="02020603050405020304" pitchFamily="18" charset="0"/>
              </a:rPr>
              <a:t>Nước thoát ra ngo</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i theo lỗ khí được hấp thụ lại.</a:t>
            </a:r>
            <a:endParaRPr lang="en-US" altLang="en-US" sz="2400" b="1"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B.</a:t>
            </a:r>
            <a:r>
              <a:rPr lang="en-US" altLang="en-US" sz="2400" b="1" dirty="0">
                <a:solidFill>
                  <a:srgbClr val="FFFF00"/>
                </a:solidFill>
                <a:latin typeface="Times New Roman" panose="02020603050405020304" pitchFamily="18" charset="0"/>
                <a:cs typeface="Times New Roman" panose="02020603050405020304" pitchFamily="18" charset="0"/>
              </a:rPr>
              <a:t> </a:t>
            </a:r>
            <a:r>
              <a:rPr lang="vi-VN" altLang="en-US" sz="2400" b="1" dirty="0">
                <a:solidFill>
                  <a:srgbClr val="FFFF00"/>
                </a:solidFill>
                <a:latin typeface="Times New Roman" panose="02020603050405020304" pitchFamily="18" charset="0"/>
                <a:cs typeface="Times New Roman" panose="02020603050405020304" pitchFamily="18" charset="0"/>
              </a:rPr>
              <a:t>Nước được rễ cây hút từ đất đưa lên lá qua mạch gỗ của thân v</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 gân lá.</a:t>
            </a:r>
            <a:endParaRPr lang="en-US" altLang="en-US" sz="2400" b="1"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C.</a:t>
            </a:r>
            <a:r>
              <a:rPr lang="en-US" altLang="en-US" sz="2400" b="1" dirty="0">
                <a:solidFill>
                  <a:srgbClr val="FFFF00"/>
                </a:solidFill>
                <a:latin typeface="Times New Roman" panose="02020603050405020304" pitchFamily="18" charset="0"/>
                <a:cs typeface="Times New Roman" panose="02020603050405020304" pitchFamily="18" charset="0"/>
              </a:rPr>
              <a:t> </a:t>
            </a:r>
            <a:r>
              <a:rPr lang="vi-VN" altLang="en-US" sz="2400" b="1" dirty="0">
                <a:solidFill>
                  <a:srgbClr val="FFFF00"/>
                </a:solidFill>
                <a:latin typeface="Times New Roman" panose="02020603050405020304" pitchFamily="18" charset="0"/>
                <a:cs typeface="Times New Roman" panose="02020603050405020304" pitchFamily="18" charset="0"/>
              </a:rPr>
              <a:t>Nước được tưới lên lá thẩm thấu qua lớp tế b</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o biểu bì v</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o lá</a:t>
            </a:r>
            <a:endParaRPr lang="en-US" altLang="en-US" sz="2400" b="1" dirty="0">
              <a:solidFill>
                <a:srgbClr val="FFFF00"/>
              </a:solidFill>
              <a:latin typeface="Times New Roman" panose="02020603050405020304" pitchFamily="18" charset="0"/>
              <a:cs typeface="Times New Roman" panose="02020603050405020304" pitchFamily="18" charset="0"/>
            </a:endParaRPr>
          </a:p>
          <a:p>
            <a:pPr marL="0" lvl="0" indent="0" defTabSz="914400">
              <a:spcBef>
                <a:spcPts val="600"/>
              </a:spcBef>
              <a:spcAft>
                <a:spcPts val="600"/>
              </a:spcAft>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D.</a:t>
            </a:r>
            <a:r>
              <a:rPr lang="en-US" altLang="en-US" sz="2400" b="1" dirty="0">
                <a:solidFill>
                  <a:srgbClr val="FFFF00"/>
                </a:solidFill>
                <a:latin typeface="Times New Roman" panose="02020603050405020304" pitchFamily="18" charset="0"/>
                <a:cs typeface="Times New Roman" panose="02020603050405020304" pitchFamily="18" charset="0"/>
              </a:rPr>
              <a:t> </a:t>
            </a:r>
            <a:r>
              <a:rPr lang="vi-VN" altLang="en-US" sz="2400" b="1" dirty="0">
                <a:solidFill>
                  <a:srgbClr val="FFFF00"/>
                </a:solidFill>
                <a:latin typeface="Times New Roman" panose="02020603050405020304" pitchFamily="18" charset="0"/>
                <a:cs typeface="Times New Roman" panose="02020603050405020304" pitchFamily="18" charset="0"/>
              </a:rPr>
              <a:t>Hơi nước trong không khí được hấp thụ v</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o lá qua lỗ khí.</a:t>
            </a: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1819275" y="1928813"/>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ph type="sldNum" sz="quarter" idx="12"/>
          </p:nvPr>
        </p:nvSpPr>
        <p:spPr bwMode="gray">
          <a:xfrm>
            <a:off x="10118725" y="6242050"/>
            <a:ext cx="514350" cy="615950"/>
          </a:xfrm>
          <a:noFill/>
        </p:spPr>
        <p:txBody>
          <a:bodyPr vert="horz" lIns="91440" tIns="45720" rIns="91440" bIns="45720" rtlCol="0"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fld id="{9A0DB2DC-4C9A-4742-B13C-FB6460FD3503}" type="slidenum">
              <a:rPr lang="en-US" altLang="en-US" dirty="0">
                <a:solidFill>
                  <a:srgbClr val="FFFFFF"/>
                </a:solidFill>
              </a:rPr>
              <a:t>57</a:t>
            </a:fld>
            <a:endParaRPr lang="en-US" altLang="en-US" sz="2800" dirty="0">
              <a:solidFill>
                <a:srgbClr val="FFFFFF"/>
              </a:solidFill>
            </a:endParaRPr>
          </a:p>
        </p:txBody>
      </p:sp>
      <p:sp>
        <p:nvSpPr>
          <p:cNvPr id="3" name="TextBox 2"/>
          <p:cNvSpPr txBox="1"/>
          <p:nvPr/>
        </p:nvSpPr>
        <p:spPr>
          <a:xfrm>
            <a:off x="1433513" y="533400"/>
            <a:ext cx="9277350" cy="1631950"/>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defTabSz="914400">
              <a:spcBef>
                <a:spcPct val="0"/>
              </a:spcBef>
              <a:buClrTx/>
              <a:buSzTx/>
              <a:buFont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4:</a:t>
            </a:r>
          </a:p>
          <a:p>
            <a:pPr marL="0" lvl="0" indent="0" algn="just" defTabSz="914400">
              <a:spcBef>
                <a:spcPct val="0"/>
              </a:spcBef>
              <a:spcAft>
                <a:spcPts val="600"/>
              </a:spcAft>
              <a:buClrTx/>
              <a:buSzTx/>
              <a:buNone/>
            </a:pPr>
            <a:r>
              <a:rPr lang="en-US" altLang="en-US" sz="2400" b="1" dirty="0">
                <a:latin typeface="Times New Roman" panose="02020603050405020304" pitchFamily="18" charset="0"/>
                <a:cs typeface="Times New Roman" panose="02020603050405020304" pitchFamily="18" charset="0"/>
              </a:rPr>
              <a:t>Cây xương rồng, thuốc bỏng, ... thường sinh trưởng v</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phát triển chậm hơn so với các cây thuộc nhóm thực vật C</a:t>
            </a:r>
            <a:r>
              <a:rPr lang="en-US" altLang="en-US" sz="2400" b="1" baseline="-25000" dirty="0">
                <a:latin typeface="Times New Roman" panose="02020603050405020304" pitchFamily="18" charset="0"/>
                <a:cs typeface="Times New Roman" panose="02020603050405020304" pitchFamily="18" charset="0"/>
              </a:rPr>
              <a:t>3</a:t>
            </a:r>
            <a:r>
              <a:rPr lang="en-US" altLang="en-US" sz="2400" b="1" dirty="0">
                <a:latin typeface="Times New Roman" panose="02020603050405020304" pitchFamily="18" charset="0"/>
                <a:cs typeface="Times New Roman" panose="02020603050405020304" pitchFamily="18" charset="0"/>
              </a:rPr>
              <a:t>, C</a:t>
            </a:r>
            <a:r>
              <a:rPr lang="en-US" altLang="en-US" sz="2400" b="1" baseline="-25000" dirty="0">
                <a:latin typeface="Times New Roman" panose="02020603050405020304" pitchFamily="18" charset="0"/>
                <a:cs typeface="Times New Roman" panose="02020603050405020304" pitchFamily="18" charset="0"/>
              </a:rPr>
              <a:t>4</a:t>
            </a:r>
            <a:r>
              <a:rPr lang="en-US" altLang="en-US" sz="2400" b="1" dirty="0">
                <a:latin typeface="Times New Roman" panose="02020603050405020304" pitchFamily="18" charset="0"/>
                <a:cs typeface="Times New Roman" panose="02020603050405020304" pitchFamily="18" charset="0"/>
              </a:rPr>
              <a:t>. Có bao nhiêu giải thích sau đây đúng?</a:t>
            </a:r>
            <a:endParaRPr lang="en-US" altLang="en-US" sz="2400" b="1" dirty="0">
              <a:latin typeface="Times New Roman" panose="02020603050405020304" pitchFamily="18" charset="0"/>
              <a:ea typeface="Times New Roman" panose="02020603050405020304" pitchFamily="18" charset="0"/>
            </a:endParaRPr>
          </a:p>
        </p:txBody>
      </p:sp>
      <p:sp>
        <p:nvSpPr>
          <p:cNvPr id="5" name="TextBox 4"/>
          <p:cNvSpPr txBox="1"/>
          <p:nvPr/>
        </p:nvSpPr>
        <p:spPr>
          <a:xfrm>
            <a:off x="1752600" y="2133600"/>
            <a:ext cx="9218613" cy="3559175"/>
          </a:xfrm>
          <a:prstGeom prst="rect">
            <a:avLst/>
          </a:prstGeom>
          <a:noFill/>
          <a:ln w="9525">
            <a:noFill/>
          </a:ln>
        </p:spPr>
        <p:txBody>
          <a:bodyPr>
            <a:spAutoFit/>
          </a:bodyPr>
          <a:lstStyle>
            <a:lvl1pPr marL="342900" indent="-342900" algn="l" defTabSz="457200" rtl="0" fontAlgn="base">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63855" lvl="0" indent="-363855" algn="just"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 Điều kiện sống của chúng quá khắc nghiệt do vậy chúng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các loại cây phát triển chậm khi so sánh với các lo</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i thực vật khác. </a:t>
            </a:r>
          </a:p>
          <a:p>
            <a:pPr marL="363855" lvl="0" indent="-363855" algn="just"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II.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thực vật C</a:t>
            </a:r>
            <a:r>
              <a:rPr lang="en-US" altLang="en-US" sz="2400" b="1" baseline="-25000" dirty="0">
                <a:solidFill>
                  <a:srgbClr val="FFFF00"/>
                </a:solidFill>
                <a:latin typeface="Times New Roman" panose="02020603050405020304" pitchFamily="18" charset="0"/>
                <a:cs typeface="Times New Roman" panose="02020603050405020304" pitchFamily="18" charset="0"/>
              </a:rPr>
              <a:t>3</a:t>
            </a:r>
            <a:r>
              <a:rPr lang="en-US" altLang="en-US" sz="2400" b="1" dirty="0">
                <a:solidFill>
                  <a:srgbClr val="FFFF00"/>
                </a:solidFill>
                <a:latin typeface="Times New Roman" panose="02020603050405020304" pitchFamily="18" charset="0"/>
                <a:cs typeface="Times New Roman" panose="02020603050405020304" pitchFamily="18" charset="0"/>
              </a:rPr>
              <a:t> nên khả năng đồng hóa Carbon chậm hơn.</a:t>
            </a:r>
          </a:p>
          <a:p>
            <a:pPr marL="363855" lvl="0" indent="-363855" algn="just"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III.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thực vật C</a:t>
            </a:r>
            <a:r>
              <a:rPr lang="en-US" altLang="en-US" sz="2400" b="1" baseline="-25000" dirty="0">
                <a:solidFill>
                  <a:srgbClr val="FFFF00"/>
                </a:solidFill>
                <a:latin typeface="Times New Roman" panose="02020603050405020304" pitchFamily="18" charset="0"/>
                <a:cs typeface="Times New Roman" panose="02020603050405020304" pitchFamily="18" charset="0"/>
              </a:rPr>
              <a:t>4</a:t>
            </a:r>
            <a:r>
              <a:rPr lang="en-US" altLang="en-US" sz="2400" b="1" dirty="0">
                <a:solidFill>
                  <a:srgbClr val="FFFF00"/>
                </a:solidFill>
                <a:latin typeface="Times New Roman" panose="02020603050405020304" pitchFamily="18" charset="0"/>
                <a:cs typeface="Times New Roman" panose="02020603050405020304" pitchFamily="18" charset="0"/>
              </a:rPr>
              <a:t> nên khả năng đồng hóa Carbon chậm hơn.</a:t>
            </a:r>
          </a:p>
          <a:p>
            <a:pPr marL="363855" lvl="0" indent="-363855" algn="just"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IV. Thuộc loại thực vật CAM có khả năng giữ nước rất tốt, có quá trình quang hợp gần giống với thực vật C</a:t>
            </a:r>
            <a:r>
              <a:rPr lang="en-US" altLang="en-US" sz="2400" b="1" baseline="-25000" dirty="0">
                <a:solidFill>
                  <a:srgbClr val="FFFF00"/>
                </a:solidFill>
                <a:latin typeface="Times New Roman" panose="02020603050405020304" pitchFamily="18" charset="0"/>
                <a:cs typeface="Times New Roman" panose="02020603050405020304" pitchFamily="18" charset="0"/>
              </a:rPr>
              <a:t>4</a:t>
            </a:r>
            <a:r>
              <a:rPr lang="en-US" altLang="en-US" sz="2400" b="1" dirty="0">
                <a:solidFill>
                  <a:srgbClr val="FFFF00"/>
                </a:solidFill>
                <a:latin typeface="Times New Roman" panose="02020603050405020304" pitchFamily="18" charset="0"/>
                <a:cs typeface="Times New Roman" panose="02020603050405020304" pitchFamily="18" charset="0"/>
              </a:rPr>
              <a:t> nhưng l</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 các loại cây phát triển chậm khi so sánh với các lo</a:t>
            </a:r>
            <a:r>
              <a:rPr lang="en-US" altLang="en-US" sz="2400" b="1" dirty="0">
                <a:solidFill>
                  <a:srgbClr val="FFFF00"/>
                </a:solidFill>
                <a:latin typeface="Times New Roman" panose="02020603050405020304" pitchFamily="18" charset="0"/>
                <a:ea typeface="Times New Roman" panose="02020603050405020304" pitchFamily="18" charset="0"/>
              </a:rPr>
              <a:t>à</a:t>
            </a:r>
            <a:r>
              <a:rPr lang="en-US" altLang="en-US" sz="2400" b="1" dirty="0">
                <a:solidFill>
                  <a:srgbClr val="FFFF00"/>
                </a:solidFill>
                <a:latin typeface="Times New Roman" panose="02020603050405020304" pitchFamily="18" charset="0"/>
                <a:cs typeface="Times New Roman" panose="02020603050405020304" pitchFamily="18" charset="0"/>
              </a:rPr>
              <a:t>i thực vật khác.</a:t>
            </a:r>
          </a:p>
          <a:p>
            <a:pPr marL="363855" lvl="0" indent="-363855" algn="just" defTabSz="914400">
              <a:buNone/>
            </a:pPr>
            <a:r>
              <a:rPr lang="en-US" altLang="en-US" sz="2400" b="1" dirty="0">
                <a:solidFill>
                  <a:srgbClr val="FFFF00"/>
                </a:solidFill>
                <a:latin typeface="Times New Roman" panose="02020603050405020304" pitchFamily="18" charset="0"/>
                <a:cs typeface="Times New Roman" panose="02020603050405020304" pitchFamily="18" charset="0"/>
              </a:rPr>
              <a:t>A. 1. 	B. 2. 	C. 3. 	D. 4.</a:t>
            </a: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8" name="Freeform: Shape 17"/>
          <p:cNvSpPr/>
          <p:nvPr/>
        </p:nvSpPr>
        <p:spPr>
          <a:xfrm>
            <a:off x="1485900" y="2230438"/>
            <a:ext cx="28575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Freeform: Shape 3"/>
          <p:cNvSpPr/>
          <p:nvPr/>
        </p:nvSpPr>
        <p:spPr>
          <a:xfrm>
            <a:off x="1655763" y="4135438"/>
            <a:ext cx="28575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Shape 5"/>
          <p:cNvSpPr/>
          <p:nvPr/>
        </p:nvSpPr>
        <p:spPr>
          <a:xfrm>
            <a:off x="2667000" y="5387975"/>
            <a:ext cx="28575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chemeClr val="tx1"/>
            </a:solidFill>
          </a:ln>
        </p:spPr>
        <p:style>
          <a:lnRef idx="3">
            <a:schemeClr val="accent3"/>
          </a:lnRef>
          <a:fillRef idx="0">
            <a:schemeClr val="accent3"/>
          </a:fillRef>
          <a:effectRef idx="2">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1"/>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3200" dirty="0"/>
              <a:t>58</a:t>
            </a:fld>
            <a:endParaRPr lang="en-US" altLang="en-US" sz="3200" dirty="0"/>
          </a:p>
        </p:txBody>
      </p:sp>
      <p:sp>
        <p:nvSpPr>
          <p:cNvPr id="3" name="Rectangle 2"/>
          <p:cNvSpPr/>
          <p:nvPr/>
        </p:nvSpPr>
        <p:spPr>
          <a:xfrm>
            <a:off x="2667001" y="1447800"/>
            <a:ext cx="7168301" cy="1569659"/>
          </a:xfrm>
          <a:prstGeom prst="rect">
            <a:avLst/>
          </a:prstGeom>
          <a:solidFill>
            <a:srgbClr val="FFFF00"/>
          </a:solidFill>
        </p:spPr>
        <p:txBody>
          <a:bodyPr>
            <a:spAutoFit/>
            <a:scene3d>
              <a:camera prst="perspectiveRight"/>
              <a:lightRig rig="threePt" dir="t"/>
            </a:scene3d>
          </a:bodyPr>
          <a:lstStyle/>
          <a:p>
            <a:pPr marL="266700" marR="0" lvl="0" indent="-266700" algn="ctr" defTabSz="914400" rtl="0" eaLnBrk="1" fontAlgn="base" latinLnBrk="0" hangingPunct="1">
              <a:lnSpc>
                <a:spcPct val="100000"/>
              </a:lnSpc>
              <a:spcBef>
                <a:spcPct val="50000"/>
              </a:spcBef>
              <a:spcAft>
                <a:spcPct val="0"/>
              </a:spcAft>
              <a:buClrTx/>
              <a:buSzTx/>
              <a:buFontTx/>
              <a:buNone/>
              <a:defRPr/>
            </a:pPr>
            <a:r>
              <a:rPr kumimoji="0" lang="en-US" sz="9600" b="1" i="0" u="none" strike="noStrike" kern="1200" cap="none" spc="0" normalizeH="0" baseline="0" noProof="0">
                <a:ln>
                  <a:solidFill>
                    <a:srgbClr val="FF0000"/>
                  </a:solidFill>
                </a:ln>
                <a:solidFill>
                  <a:srgbClr val="0000FF"/>
                </a:solidFill>
                <a:effectLst/>
                <a:uLnTx/>
                <a:uFillTx/>
                <a:latin typeface="Times New Roman" panose="02020603050405020304" pitchFamily="18" charset="0"/>
                <a:ea typeface="+mn-ea"/>
                <a:cs typeface="Times New Roman" panose="02020603050405020304" pitchFamily="18" charset="0"/>
              </a:rPr>
              <a:t>VẬN DỤNG</a:t>
            </a:r>
            <a:endParaRPr kumimoji="0" lang="en-US" altLang="en-US" sz="9600" b="1" i="0" u="none" strike="noStrike" kern="1200" cap="none" spc="0" normalizeH="0" baseline="0" noProof="0">
              <a:ln>
                <a:solidFill>
                  <a:srgbClr val="FF0000"/>
                </a:solid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circl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Kỹ thuật trồng và chăm sóc cà chua trái vụ đạt năng suất cao - VƯỜN SINH  THÁI"/>
          <p:cNvPicPr>
            <a:picLocks noChangeAspect="1"/>
          </p:cNvPicPr>
          <p:nvPr/>
        </p:nvPicPr>
        <p:blipFill>
          <a:blip r:embed="rId3"/>
          <a:stretch>
            <a:fillRect/>
          </a:stretch>
        </p:blipFill>
        <p:spPr>
          <a:xfrm>
            <a:off x="0" y="385763"/>
            <a:ext cx="12190413" cy="6515100"/>
          </a:xfrm>
          <a:prstGeom prst="rect">
            <a:avLst/>
          </a:prstGeom>
          <a:noFill/>
          <a:ln w="9525">
            <a:noFill/>
          </a:ln>
        </p:spPr>
      </p:pic>
      <p:grpSp>
        <p:nvGrpSpPr>
          <p:cNvPr id="121859" name="Group 14"/>
          <p:cNvGrpSpPr/>
          <p:nvPr/>
        </p:nvGrpSpPr>
        <p:grpSpPr>
          <a:xfrm>
            <a:off x="0" y="-26987"/>
            <a:ext cx="12192000" cy="6888162"/>
            <a:chOff x="-9684" y="-27337"/>
            <a:chExt cx="9155305" cy="6888385"/>
          </a:xfrm>
        </p:grpSpPr>
        <p:sp>
          <p:nvSpPr>
            <p:cNvPr id="121861"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p>
              <a:pPr algn="ctr" eaLnBrk="1" hangingPunct="1"/>
              <a:endParaRPr lang="en-US" altLang="en-US"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p>
              <a:pPr algn="ctr" eaLnBrk="1" hangingPunct="1">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121863"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p>
              <a:pPr algn="ctr" eaLnBrk="1" hangingPunct="1"/>
              <a:endParaRPr lang="en-US" altLang="en-US" dirty="0">
                <a:solidFill>
                  <a:srgbClr val="008000"/>
                </a:solidFill>
                <a:latin typeface="Arial" panose="020B0604020202020204" pitchFamily="34" charset="0"/>
              </a:endParaRPr>
            </a:p>
          </p:txBody>
        </p:sp>
        <p:sp>
          <p:nvSpPr>
            <p:cNvPr id="121864"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p>
              <a:pPr algn="ctr" eaLnBrk="1" hangingPunct="1"/>
              <a:endParaRPr lang="en-US" altLang="en-US" dirty="0">
                <a:solidFill>
                  <a:srgbClr val="008000"/>
                </a:solidFill>
                <a:latin typeface="Arial" panose="020B0604020202020204" pitchFamily="34" charset="0"/>
              </a:endParaRPr>
            </a:p>
          </p:txBody>
        </p:sp>
      </p:grpSp>
      <p:sp>
        <p:nvSpPr>
          <p:cNvPr id="121860" name="Text Box 8"/>
          <p:cNvSpPr txBox="1"/>
          <p:nvPr/>
        </p:nvSpPr>
        <p:spPr>
          <a:xfrm>
            <a:off x="1624013" y="750888"/>
            <a:ext cx="8864600" cy="4972050"/>
          </a:xfrm>
          <a:prstGeom prst="rect">
            <a:avLst/>
          </a:prstGeom>
          <a:solidFill>
            <a:srgbClr val="FFFF00"/>
          </a:solidFill>
          <a:ln w="9525">
            <a:noFill/>
          </a:ln>
        </p:spPr>
        <p:txBody>
          <a:bodyPr>
            <a:spAutoFit/>
          </a:bodyPr>
          <a:lstStyle/>
          <a:p>
            <a:pPr algn="just" defTabSz="914400">
              <a:lnSpc>
                <a:spcPct val="130000"/>
              </a:lnSpc>
              <a:spcBef>
                <a:spcPct val="20000"/>
              </a:spcBef>
              <a:spcAft>
                <a:spcPts val="1000"/>
              </a:spcAft>
              <a:buNone/>
              <a:tabLst>
                <a:tab pos="136525" algn="l"/>
                <a:tab pos="355600" algn="l"/>
              </a:tabLst>
            </a:pPr>
            <a:r>
              <a:rPr lang="vi-VN" altLang="en-US" sz="2400" dirty="0">
                <a:solidFill>
                  <a:srgbClr val="006600"/>
                </a:solidFill>
                <a:latin typeface="Times New Roman" panose="02020603050405020304" pitchFamily="18" charset="0"/>
                <a:cs typeface="Times New Roman" panose="02020603050405020304" pitchFamily="18" charset="0"/>
              </a:rPr>
              <a:t>GV </a:t>
            </a:r>
            <a:r>
              <a:rPr lang="vi-VN" altLang="en-US" sz="2400" b="1" dirty="0">
                <a:solidFill>
                  <a:srgbClr val="006600"/>
                </a:solidFill>
                <a:latin typeface="Times New Roman" panose="02020603050405020304" pitchFamily="18" charset="0"/>
                <a:cs typeface="Times New Roman" panose="02020603050405020304" pitchFamily="18" charset="0"/>
              </a:rPr>
              <a:t>yêu cầu HS l</a:t>
            </a:r>
            <a:r>
              <a:rPr lang="vi-VN" altLang="en-US" sz="2400" b="1" dirty="0">
                <a:solidFill>
                  <a:srgbClr val="006600"/>
                </a:solidFill>
                <a:latin typeface="Times New Roman" panose="02020603050405020304" pitchFamily="18" charset="0"/>
                <a:ea typeface="Times New Roman" panose="02020603050405020304" pitchFamily="18" charset="0"/>
              </a:rPr>
              <a:t>à</a:t>
            </a:r>
            <a:r>
              <a:rPr lang="vi-VN" altLang="en-US" sz="2400" b="1" dirty="0">
                <a:solidFill>
                  <a:srgbClr val="006600"/>
                </a:solidFill>
                <a:latin typeface="Times New Roman" panose="02020603050405020304" pitchFamily="18" charset="0"/>
                <a:cs typeface="Times New Roman" panose="02020603050405020304" pitchFamily="18" charset="0"/>
              </a:rPr>
              <a:t>m việc cá nhân để trả lời các câu hỏi cuối b</a:t>
            </a:r>
            <a:r>
              <a:rPr lang="vi-VN" altLang="en-US" sz="2400" b="1" dirty="0">
                <a:solidFill>
                  <a:srgbClr val="006600"/>
                </a:solidFill>
                <a:latin typeface="Times New Roman" panose="02020603050405020304" pitchFamily="18" charset="0"/>
                <a:ea typeface="Times New Roman" panose="02020603050405020304" pitchFamily="18" charset="0"/>
              </a:rPr>
              <a:t>à</a:t>
            </a:r>
            <a:r>
              <a:rPr lang="vi-VN" altLang="en-US" sz="2400" b="1" dirty="0">
                <a:solidFill>
                  <a:srgbClr val="006600"/>
                </a:solidFill>
                <a:latin typeface="Times New Roman" panose="02020603050405020304" pitchFamily="18" charset="0"/>
                <a:cs typeface="Times New Roman" panose="02020603050405020304" pitchFamily="18" charset="0"/>
              </a:rPr>
              <a:t>i: </a:t>
            </a:r>
            <a:endParaRPr lang="en-US" altLang="en-US" sz="2400" b="1" dirty="0">
              <a:solidFill>
                <a:srgbClr val="006600"/>
              </a:solidFill>
              <a:latin typeface="Times New Roman" panose="02020603050405020304" pitchFamily="18" charset="0"/>
              <a:cs typeface="Arial" panose="020B0604020202020204" pitchFamily="34" charset="0"/>
            </a:endParaRPr>
          </a:p>
          <a:p>
            <a:pPr algn="just" defTabSz="914400">
              <a:lnSpc>
                <a:spcPct val="130000"/>
              </a:lnSpc>
              <a:spcBef>
                <a:spcPct val="20000"/>
              </a:spcBef>
              <a:spcAft>
                <a:spcPts val="1000"/>
              </a:spcAft>
              <a:buNone/>
              <a:tabLst>
                <a:tab pos="136525" algn="l"/>
                <a:tab pos="355600" algn="l"/>
              </a:tabLst>
            </a:pPr>
            <a:r>
              <a:rPr lang="vi-VN" altLang="en-US" sz="2400" b="1" dirty="0">
                <a:solidFill>
                  <a:srgbClr val="006600"/>
                </a:solidFill>
                <a:latin typeface="Times New Roman" panose="02020603050405020304" pitchFamily="18" charset="0"/>
                <a:cs typeface="Times New Roman" panose="02020603050405020304" pitchFamily="18" charset="0"/>
              </a:rPr>
              <a:t>1.	Tại sao các cây xương rồng, thuốc bỏng,... thường sinh trưởng v</a:t>
            </a:r>
            <a:r>
              <a:rPr lang="vi-VN" altLang="en-US" sz="2400" b="1" dirty="0">
                <a:solidFill>
                  <a:srgbClr val="006600"/>
                </a:solidFill>
                <a:latin typeface="Times New Roman" panose="02020603050405020304" pitchFamily="18" charset="0"/>
                <a:ea typeface="Times New Roman" panose="02020603050405020304" pitchFamily="18" charset="0"/>
              </a:rPr>
              <a:t>à</a:t>
            </a:r>
            <a:r>
              <a:rPr lang="vi-VN" altLang="en-US" sz="2400" b="1" dirty="0">
                <a:solidFill>
                  <a:srgbClr val="006600"/>
                </a:solidFill>
                <a:latin typeface="Times New Roman" panose="02020603050405020304" pitchFamily="18" charset="0"/>
                <a:cs typeface="Times New Roman" panose="02020603050405020304" pitchFamily="18" charset="0"/>
              </a:rPr>
              <a:t> phát triển chậm hơn so với các cây thuộc nhóm thực vật C3, C4?</a:t>
            </a:r>
            <a:endParaRPr lang="en-US" altLang="en-US" sz="2400" b="1" dirty="0">
              <a:solidFill>
                <a:srgbClr val="006600"/>
              </a:solidFill>
              <a:latin typeface="Times New Roman" panose="02020603050405020304" pitchFamily="18" charset="0"/>
              <a:cs typeface="Arial" panose="020B0604020202020204" pitchFamily="34" charset="0"/>
            </a:endParaRPr>
          </a:p>
          <a:p>
            <a:pPr algn="just" defTabSz="914400">
              <a:lnSpc>
                <a:spcPct val="130000"/>
              </a:lnSpc>
              <a:spcBef>
                <a:spcPct val="20000"/>
              </a:spcBef>
              <a:spcAft>
                <a:spcPts val="1000"/>
              </a:spcAft>
              <a:buNone/>
              <a:tabLst>
                <a:tab pos="136525" algn="l"/>
                <a:tab pos="355600" algn="l"/>
              </a:tabLst>
            </a:pPr>
            <a:r>
              <a:rPr lang="vi-VN" altLang="en-US" sz="2400" b="1" dirty="0">
                <a:solidFill>
                  <a:srgbClr val="006600"/>
                </a:solidFill>
                <a:latin typeface="Times New Roman" panose="02020603050405020304" pitchFamily="18" charset="0"/>
                <a:cs typeface="Times New Roman" panose="02020603050405020304" pitchFamily="18" charset="0"/>
              </a:rPr>
              <a:t>2.	Tại sao trong trồng trọt người ta thường trồng xen cây có điểm bù ánh sáng thấp với cây có điểm bù ánh sáng cao? Lấy ví dụ.</a:t>
            </a:r>
            <a:endParaRPr lang="en-US" altLang="en-US" sz="2400" b="1" dirty="0">
              <a:solidFill>
                <a:srgbClr val="006600"/>
              </a:solidFill>
              <a:latin typeface="Times New Roman" panose="02020603050405020304" pitchFamily="18" charset="0"/>
              <a:cs typeface="Arial" panose="020B0604020202020204" pitchFamily="34" charset="0"/>
            </a:endParaRPr>
          </a:p>
          <a:p>
            <a:pPr algn="just" defTabSz="914400">
              <a:lnSpc>
                <a:spcPct val="130000"/>
              </a:lnSpc>
              <a:spcBef>
                <a:spcPct val="20000"/>
              </a:spcBef>
              <a:spcAft>
                <a:spcPts val="1000"/>
              </a:spcAft>
              <a:buNone/>
              <a:tabLst>
                <a:tab pos="136525" algn="l"/>
                <a:tab pos="355600" algn="l"/>
              </a:tabLst>
            </a:pPr>
            <a:r>
              <a:rPr lang="vi-VN" altLang="en-US" sz="2400" b="1" dirty="0">
                <a:solidFill>
                  <a:srgbClr val="006600"/>
                </a:solidFill>
                <a:latin typeface="Times New Roman" panose="02020603050405020304" pitchFamily="18" charset="0"/>
                <a:cs typeface="Times New Roman" panose="02020603050405020304" pitchFamily="18" charset="0"/>
              </a:rPr>
              <a:t>3.	Trong trồng trọt, muốn tăng năng suất v</a:t>
            </a:r>
            <a:r>
              <a:rPr lang="vi-VN" altLang="en-US" sz="2400" b="1" dirty="0">
                <a:solidFill>
                  <a:srgbClr val="006600"/>
                </a:solidFill>
                <a:latin typeface="Times New Roman" panose="02020603050405020304" pitchFamily="18" charset="0"/>
                <a:ea typeface="Times New Roman" panose="02020603050405020304" pitchFamily="18" charset="0"/>
              </a:rPr>
              <a:t>à</a:t>
            </a:r>
            <a:r>
              <a:rPr lang="vi-VN" altLang="en-US" sz="2400" b="1" dirty="0">
                <a:solidFill>
                  <a:srgbClr val="006600"/>
                </a:solidFill>
                <a:latin typeface="Times New Roman" panose="02020603050405020304" pitchFamily="18" charset="0"/>
                <a:cs typeface="Times New Roman" panose="02020603050405020304" pitchFamily="18" charset="0"/>
              </a:rPr>
              <a:t> chất lượng cây trồng như khoai tây, khoai lang, sắn dây, mía, củ cải đường,... thông qua quang hợp, cần áp dụng các biện pháp kĩ thuật n</a:t>
            </a:r>
            <a:r>
              <a:rPr lang="vi-VN" altLang="en-US" sz="2400" b="1" dirty="0">
                <a:solidFill>
                  <a:srgbClr val="006600"/>
                </a:solidFill>
                <a:latin typeface="Times New Roman" panose="02020603050405020304" pitchFamily="18" charset="0"/>
                <a:ea typeface="Times New Roman" panose="02020603050405020304" pitchFamily="18" charset="0"/>
              </a:rPr>
              <a:t>à</a:t>
            </a:r>
            <a:r>
              <a:rPr lang="vi-VN" altLang="en-US" sz="2400" b="1" dirty="0">
                <a:solidFill>
                  <a:srgbClr val="006600"/>
                </a:solidFill>
                <a:latin typeface="Times New Roman" panose="02020603050405020304" pitchFamily="18" charset="0"/>
                <a:cs typeface="Times New Roman" panose="02020603050405020304" pitchFamily="18" charset="0"/>
              </a:rPr>
              <a:t>o?</a:t>
            </a:r>
            <a:endParaRPr lang="en-US" altLang="en-US" sz="2400" b="1" dirty="0">
              <a:solidFill>
                <a:srgbClr val="006600"/>
              </a:solidFill>
              <a:latin typeface="Times New Roman" panose="02020603050405020304" pitchFamily="18" charset="0"/>
              <a:ea typeface="Arial" panose="020B0604020202020204" pitchFamily="34" charset="0"/>
            </a:endParaRPr>
          </a:p>
        </p:txBody>
      </p:sp>
    </p:spTree>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3200" dirty="0"/>
              <a:t>6</a:t>
            </a:fld>
            <a:endParaRPr lang="en-US" altLang="en-US" sz="3200" dirty="0"/>
          </a:p>
        </p:txBody>
      </p:sp>
      <p:pic>
        <p:nvPicPr>
          <p:cNvPr id="35843" name="Picture 6" descr="Nhờ có ánh sáng, thực vật đã sử dụng những gì để tạo thành chất dinh dưỡng  và thải ra khí ô-xi? Quá trình đó được gọi là gì? | Khoa học"/>
          <p:cNvPicPr>
            <a:picLocks noChangeAspect="1"/>
          </p:cNvPicPr>
          <p:nvPr/>
        </p:nvPicPr>
        <p:blipFill>
          <a:blip r:embed="rId3"/>
          <a:srcRect r="2179" b="7895"/>
          <a:stretch>
            <a:fillRect/>
          </a:stretch>
        </p:blipFill>
        <p:spPr>
          <a:xfrm>
            <a:off x="1676400" y="1371600"/>
            <a:ext cx="6477000" cy="5251450"/>
          </a:xfrm>
          <a:prstGeom prst="rect">
            <a:avLst/>
          </a:prstGeom>
          <a:noFill/>
          <a:ln w="9525">
            <a:noFill/>
          </a:ln>
        </p:spPr>
      </p:pic>
      <p:sp>
        <p:nvSpPr>
          <p:cNvPr id="35844" name="TextBox 2"/>
          <p:cNvSpPr txBox="1"/>
          <p:nvPr/>
        </p:nvSpPr>
        <p:spPr>
          <a:xfrm>
            <a:off x="5791200" y="457200"/>
            <a:ext cx="4648200" cy="2646363"/>
          </a:xfrm>
          <a:prstGeom prst="rect">
            <a:avLst/>
          </a:prstGeom>
          <a:solidFill>
            <a:srgbClr val="FFFF00"/>
          </a:solidFill>
          <a:ln w="9525">
            <a:noFill/>
          </a:ln>
        </p:spPr>
        <p:txBody>
          <a:bodyPr>
            <a:spAutoFit/>
          </a:bodyPr>
          <a:lstStyle/>
          <a:p>
            <a:pPr algn="ctr" eaLnBrk="1" hangingPunct="1">
              <a:spcBef>
                <a:spcPct val="50000"/>
              </a:spcBef>
            </a:pPr>
            <a:r>
              <a:rPr lang="en-US" altLang="en-US" sz="4000" b="1" dirty="0">
                <a:solidFill>
                  <a:srgbClr val="0000FF"/>
                </a:solidFill>
                <a:latin typeface="Times New Roman" panose="02020603050405020304" pitchFamily="18" charset="0"/>
                <a:cs typeface="Times New Roman" panose="02020603050405020304" pitchFamily="18" charset="0"/>
              </a:rPr>
              <a:t>TÌM HIỂU</a:t>
            </a:r>
          </a:p>
          <a:p>
            <a:pPr algn="ctr" eaLnBrk="1" hangingPunct="1">
              <a:spcBef>
                <a:spcPct val="50000"/>
              </a:spcBef>
            </a:pPr>
            <a:r>
              <a:rPr lang="en-US" altLang="en-US" sz="3600" b="1" dirty="0">
                <a:solidFill>
                  <a:srgbClr val="C00000"/>
                </a:solidFill>
                <a:latin typeface="Times New Roman" panose="02020603050405020304" pitchFamily="18" charset="0"/>
                <a:cs typeface="Times New Roman" panose="02020603050405020304" pitchFamily="18" charset="0"/>
              </a:rPr>
              <a:t>I. </a:t>
            </a:r>
            <a:r>
              <a:rPr lang="vi-VN" altLang="en-US" sz="3600" b="1" dirty="0">
                <a:solidFill>
                  <a:srgbClr val="C00000"/>
                </a:solidFill>
                <a:latin typeface="Times New Roman" panose="02020603050405020304" pitchFamily="18" charset="0"/>
                <a:cs typeface="Times New Roman" panose="02020603050405020304" pitchFamily="18" charset="0"/>
              </a:rPr>
              <a:t>KHÁI QUÁT VỀ QUANG HỢP Ở THỰC VẬT</a:t>
            </a:r>
            <a:endParaRPr lang="en-US" altLang="en-US" sz="3600" b="1"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Kỹ thuật trồng và chăm sóc cà chua trái vụ đạt năng suất cao - VƯỜN SINH  THÁI"/>
          <p:cNvPicPr>
            <a:picLocks noChangeAspect="1"/>
          </p:cNvPicPr>
          <p:nvPr/>
        </p:nvPicPr>
        <p:blipFill>
          <a:blip r:embed="rId3"/>
          <a:stretch>
            <a:fillRect/>
          </a:stretch>
        </p:blipFill>
        <p:spPr>
          <a:xfrm>
            <a:off x="93663" y="385763"/>
            <a:ext cx="12077700" cy="6515100"/>
          </a:xfrm>
          <a:prstGeom prst="rect">
            <a:avLst/>
          </a:prstGeom>
          <a:noFill/>
          <a:ln w="9525">
            <a:noFill/>
          </a:ln>
        </p:spPr>
      </p:pic>
      <p:grpSp>
        <p:nvGrpSpPr>
          <p:cNvPr id="123907" name="Group 14"/>
          <p:cNvGrpSpPr/>
          <p:nvPr/>
        </p:nvGrpSpPr>
        <p:grpSpPr>
          <a:xfrm>
            <a:off x="0" y="-26987"/>
            <a:ext cx="12192000" cy="6888162"/>
            <a:chOff x="-9684" y="-27337"/>
            <a:chExt cx="9155305" cy="6888385"/>
          </a:xfrm>
        </p:grpSpPr>
        <p:sp>
          <p:nvSpPr>
            <p:cNvPr id="123909"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123911"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3912"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sp>
        <p:nvSpPr>
          <p:cNvPr id="123908" name="Text Box 8"/>
          <p:cNvSpPr txBox="1"/>
          <p:nvPr/>
        </p:nvSpPr>
        <p:spPr>
          <a:xfrm>
            <a:off x="201613" y="719138"/>
            <a:ext cx="11791950" cy="5848350"/>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a:lnSpc>
                <a:spcPct val="100000"/>
              </a:lnSpc>
              <a:spcBef>
                <a:spcPct val="0"/>
              </a:spcBef>
              <a:buFontTx/>
              <a:buNone/>
              <a:tabLst>
                <a:tab pos="136525" algn="l"/>
              </a:tabLst>
            </a:pPr>
            <a:r>
              <a:rPr lang="vi-VN" altLang="en-US" sz="2200" b="1" dirty="0">
                <a:latin typeface="Times New Roman" panose="02020603050405020304" pitchFamily="18" charset="0"/>
                <a:cs typeface="Times New Roman" panose="02020603050405020304" pitchFamily="18" charset="0"/>
              </a:rPr>
              <a:t>1. Các cây xương rồng, thuốc bỏng,</a:t>
            </a:r>
            <a:r>
              <a:rPr lang="vi-VN" altLang="en-US" sz="2200" b="1" dirty="0">
                <a:latin typeface="Times New Roman" panose="02020603050405020304" pitchFamily="18" charset="0"/>
                <a:ea typeface="Times New Roman" panose="02020603050405020304" pitchFamily="18" charset="0"/>
              </a:rPr>
              <a:t>…</a:t>
            </a:r>
            <a:r>
              <a:rPr lang="vi-VN" altLang="en-US" sz="2200" b="1" dirty="0">
                <a:latin typeface="Times New Roman" panose="02020603050405020304" pitchFamily="18" charset="0"/>
                <a:cs typeface="Times New Roman" panose="02020603050405020304" pitchFamily="18" charset="0"/>
              </a:rPr>
              <a:t>sống ở điều kiện khí hậu khô hạn. Để hạn chế sự thoát hơi nước, khí khổng của các thực vật n</a:t>
            </a:r>
            <a:r>
              <a:rPr lang="vi-VN" altLang="en-US" sz="2200" b="1" dirty="0">
                <a:latin typeface="Times New Roman" panose="02020603050405020304" pitchFamily="18" charset="0"/>
                <a:ea typeface="Times New Roman" panose="02020603050405020304" pitchFamily="18" charset="0"/>
              </a:rPr>
              <a:t>à</a:t>
            </a:r>
            <a:r>
              <a:rPr lang="vi-VN" altLang="en-US" sz="2200" b="1" dirty="0">
                <a:latin typeface="Times New Roman" panose="02020603050405020304" pitchFamily="18" charset="0"/>
                <a:cs typeface="Times New Roman" panose="02020603050405020304" pitchFamily="18" charset="0"/>
              </a:rPr>
              <a:t>y sẽ đóng v</a:t>
            </a:r>
            <a:r>
              <a:rPr lang="vi-VN" altLang="en-US" sz="2200" b="1" dirty="0">
                <a:latin typeface="Times New Roman" panose="02020603050405020304" pitchFamily="18" charset="0"/>
                <a:ea typeface="Times New Roman" panose="02020603050405020304" pitchFamily="18" charset="0"/>
              </a:rPr>
              <a:t>à</a:t>
            </a:r>
            <a:r>
              <a:rPr lang="vi-VN" altLang="en-US" sz="2200" b="1" dirty="0">
                <a:latin typeface="Times New Roman" panose="02020603050405020304" pitchFamily="18" charset="0"/>
                <a:cs typeface="Times New Roman" panose="02020603050405020304" pitchFamily="18" charset="0"/>
              </a:rPr>
              <a:t>o ban ng</a:t>
            </a:r>
            <a:r>
              <a:rPr lang="vi-VN" altLang="en-US" sz="2200" b="1" dirty="0">
                <a:latin typeface="Times New Roman" panose="02020603050405020304" pitchFamily="18" charset="0"/>
                <a:ea typeface="Times New Roman" panose="02020603050405020304" pitchFamily="18" charset="0"/>
              </a:rPr>
              <a:t>à</a:t>
            </a:r>
            <a:r>
              <a:rPr lang="vi-VN" altLang="en-US" sz="2200" b="1" dirty="0">
                <a:latin typeface="Times New Roman" panose="02020603050405020304" pitchFamily="18" charset="0"/>
                <a:cs typeface="Times New Roman" panose="02020603050405020304" pitchFamily="18" charset="0"/>
              </a:rPr>
              <a:t>y v</a:t>
            </a:r>
            <a:r>
              <a:rPr lang="vi-VN" altLang="en-US" sz="2200" b="1" dirty="0">
                <a:latin typeface="Times New Roman" panose="02020603050405020304" pitchFamily="18" charset="0"/>
                <a:ea typeface="Times New Roman" panose="02020603050405020304" pitchFamily="18" charset="0"/>
              </a:rPr>
              <a:t>à</a:t>
            </a:r>
            <a:r>
              <a:rPr lang="vi-VN" altLang="en-US" sz="2200" b="1" dirty="0">
                <a:latin typeface="Times New Roman" panose="02020603050405020304" pitchFamily="18" charset="0"/>
                <a:cs typeface="Times New Roman" panose="02020603050405020304" pitchFamily="18" charset="0"/>
              </a:rPr>
              <a:t> mở v</a:t>
            </a:r>
            <a:r>
              <a:rPr lang="vi-VN" altLang="en-US" sz="2200" b="1" dirty="0">
                <a:latin typeface="Times New Roman" panose="02020603050405020304" pitchFamily="18" charset="0"/>
                <a:ea typeface="Times New Roman" panose="02020603050405020304" pitchFamily="18" charset="0"/>
              </a:rPr>
              <a:t>à</a:t>
            </a:r>
            <a:r>
              <a:rPr lang="vi-VN" altLang="en-US" sz="2200" b="1" dirty="0">
                <a:latin typeface="Times New Roman" panose="02020603050405020304" pitchFamily="18" charset="0"/>
                <a:cs typeface="Times New Roman" panose="02020603050405020304" pitchFamily="18" charset="0"/>
              </a:rPr>
              <a:t>o ban đêm để CO</a:t>
            </a:r>
            <a:r>
              <a:rPr lang="vi-VN" altLang="en-US" sz="2200" b="1" baseline="-25000" dirty="0">
                <a:latin typeface="Times New Roman" panose="02020603050405020304" pitchFamily="18" charset="0"/>
                <a:cs typeface="Times New Roman" panose="02020603050405020304" pitchFamily="18" charset="0"/>
              </a:rPr>
              <a:t>2</a:t>
            </a:r>
            <a:r>
              <a:rPr lang="vi-VN" altLang="en-US" sz="2200" b="1" dirty="0">
                <a:latin typeface="Times New Roman" panose="02020603050405020304" pitchFamily="18" charset="0"/>
                <a:cs typeface="Times New Roman" panose="02020603050405020304" pitchFamily="18" charset="0"/>
              </a:rPr>
              <a:t> khuếch tán v</a:t>
            </a:r>
            <a:r>
              <a:rPr lang="vi-VN" altLang="en-US" sz="2200" b="1" dirty="0">
                <a:latin typeface="Times New Roman" panose="02020603050405020304" pitchFamily="18" charset="0"/>
                <a:ea typeface="Times New Roman" panose="02020603050405020304" pitchFamily="18" charset="0"/>
              </a:rPr>
              <a:t>à</a:t>
            </a:r>
            <a:r>
              <a:rPr lang="vi-VN" altLang="en-US" sz="2200" b="1" dirty="0">
                <a:latin typeface="Times New Roman" panose="02020603050405020304" pitchFamily="18" charset="0"/>
                <a:cs typeface="Times New Roman" panose="02020603050405020304" pitchFamily="18" charset="0"/>
              </a:rPr>
              <a:t>o bên trong tế b</a:t>
            </a:r>
            <a:r>
              <a:rPr lang="vi-VN" altLang="en-US" sz="2200" b="1" dirty="0">
                <a:latin typeface="Times New Roman" panose="02020603050405020304" pitchFamily="18" charset="0"/>
                <a:ea typeface="Times New Roman" panose="02020603050405020304" pitchFamily="18" charset="0"/>
              </a:rPr>
              <a:t>à</a:t>
            </a:r>
            <a:r>
              <a:rPr lang="vi-VN" altLang="en-US" sz="2200" b="1" dirty="0">
                <a:latin typeface="Times New Roman" panose="02020603050405020304" pitchFamily="18" charset="0"/>
                <a:cs typeface="Times New Roman" panose="02020603050405020304" pitchFamily="18" charset="0"/>
              </a:rPr>
              <a:t>o thịt lá. Vì vậy năng suất sinh học các cây n</a:t>
            </a:r>
            <a:r>
              <a:rPr lang="vi-VN" altLang="en-US" sz="2200" b="1" dirty="0">
                <a:latin typeface="Times New Roman" panose="02020603050405020304" pitchFamily="18" charset="0"/>
                <a:ea typeface="Times New Roman" panose="02020603050405020304" pitchFamily="18" charset="0"/>
              </a:rPr>
              <a:t>à</a:t>
            </a:r>
            <a:r>
              <a:rPr lang="vi-VN" altLang="en-US" sz="2200" b="1" dirty="0">
                <a:latin typeface="Times New Roman" panose="02020603050405020304" pitchFamily="18" charset="0"/>
                <a:cs typeface="Times New Roman" panose="02020603050405020304" pitchFamily="18" charset="0"/>
              </a:rPr>
              <a:t>y thấp, dẫn đến chúng sinh trưởng v</a:t>
            </a:r>
            <a:r>
              <a:rPr lang="vi-VN" altLang="en-US" sz="2200" b="1" dirty="0">
                <a:latin typeface="Times New Roman" panose="02020603050405020304" pitchFamily="18" charset="0"/>
                <a:ea typeface="Times New Roman" panose="02020603050405020304" pitchFamily="18" charset="0"/>
              </a:rPr>
              <a:t>à</a:t>
            </a:r>
            <a:r>
              <a:rPr lang="vi-VN" altLang="en-US" sz="2200" b="1" dirty="0">
                <a:latin typeface="Times New Roman" panose="02020603050405020304" pitchFamily="18" charset="0"/>
                <a:cs typeface="Times New Roman" panose="02020603050405020304" pitchFamily="18" charset="0"/>
              </a:rPr>
              <a:t> phát triển chậm hơn so với các cây thuộc nhóm thực vật C3, C4</a:t>
            </a:r>
            <a:endParaRPr lang="en-US" altLang="en-US" sz="2200" b="1" dirty="0">
              <a:latin typeface="Arial" panose="020B0604020202020204" pitchFamily="34" charset="0"/>
              <a:cs typeface="Arial" panose="020B0604020202020204" pitchFamily="34" charset="0"/>
            </a:endParaRPr>
          </a:p>
          <a:p>
            <a:pPr marL="0" lvl="0" indent="0" algn="just" defTabSz="914400">
              <a:lnSpc>
                <a:spcPct val="100000"/>
              </a:lnSpc>
              <a:spcBef>
                <a:spcPct val="0"/>
              </a:spcBef>
              <a:buFontTx/>
              <a:buNone/>
              <a:tabLst>
                <a:tab pos="136525" algn="l"/>
              </a:tabLst>
            </a:pPr>
            <a:r>
              <a:rPr lang="vi-VN" altLang="en-US" sz="2200" b="1" dirty="0">
                <a:latin typeface="Times New Roman" panose="02020603050405020304" pitchFamily="18" charset="0"/>
                <a:cs typeface="Times New Roman" panose="02020603050405020304" pitchFamily="18" charset="0"/>
              </a:rPr>
              <a:t>2. Việc trồng xen canh các cây ưa sáng v</a:t>
            </a:r>
            <a:r>
              <a:rPr lang="vi-VN" altLang="en-US" sz="2200" b="1" dirty="0">
                <a:latin typeface="Times New Roman" panose="02020603050405020304" pitchFamily="18" charset="0"/>
                <a:ea typeface="Times New Roman" panose="02020603050405020304" pitchFamily="18" charset="0"/>
              </a:rPr>
              <a:t>à</a:t>
            </a:r>
            <a:r>
              <a:rPr lang="vi-VN" altLang="en-US" sz="2200" b="1" dirty="0">
                <a:latin typeface="Times New Roman" panose="02020603050405020304" pitchFamily="18" charset="0"/>
                <a:cs typeface="Times New Roman" panose="02020603050405020304" pitchFamily="18" charset="0"/>
              </a:rPr>
              <a:t> cây ưa bóng sẽ giúp tận dụng tối đa nguồn ánh sáng, chất dinh dưỡng trên một diện tích trồng trọt mà vẫn đảm bảo năng suất do cây ưa sáng cần nhiều ánh sáng sẽ ở phía tầng trên còn cây ưa bóng cần ít ánh sáng hơn sẽ ở tầng dưới. </a:t>
            </a:r>
            <a:endParaRPr lang="en-US" altLang="en-US" sz="2200" b="1" dirty="0">
              <a:latin typeface="Arial" panose="020B0604020202020204" pitchFamily="34" charset="0"/>
              <a:cs typeface="Arial" panose="020B0604020202020204" pitchFamily="34" charset="0"/>
            </a:endParaRPr>
          </a:p>
          <a:p>
            <a:pPr marL="0" lvl="0" indent="0" algn="just" defTabSz="914400">
              <a:lnSpc>
                <a:spcPct val="100000"/>
              </a:lnSpc>
              <a:spcBef>
                <a:spcPct val="0"/>
              </a:spcBef>
              <a:buFontTx/>
              <a:buNone/>
              <a:tabLst>
                <a:tab pos="136525" algn="l"/>
              </a:tabLst>
            </a:pPr>
            <a:r>
              <a:rPr lang="vi-VN" altLang="en-US" sz="2200" b="1" dirty="0">
                <a:latin typeface="Times New Roman" panose="02020603050405020304" pitchFamily="18" charset="0"/>
                <a:cs typeface="Times New Roman" panose="02020603050405020304" pitchFamily="18" charset="0"/>
              </a:rPr>
              <a:t>VD: trồng xen giữa cây ngô v</a:t>
            </a:r>
            <a:r>
              <a:rPr lang="vi-VN" altLang="en-US" sz="2200" b="1" dirty="0">
                <a:latin typeface="Times New Roman" panose="02020603050405020304" pitchFamily="18" charset="0"/>
                <a:ea typeface="Times New Roman" panose="02020603050405020304" pitchFamily="18" charset="0"/>
              </a:rPr>
              <a:t>à</a:t>
            </a:r>
            <a:r>
              <a:rPr lang="vi-VN" altLang="en-US" sz="2200" b="1" dirty="0">
                <a:latin typeface="Times New Roman" panose="02020603050405020304" pitchFamily="18" charset="0"/>
                <a:cs typeface="Times New Roman" panose="02020603050405020304" pitchFamily="18" charset="0"/>
              </a:rPr>
              <a:t> cây đậu.</a:t>
            </a:r>
            <a:endParaRPr lang="en-US" altLang="en-US" sz="2200" b="1" dirty="0">
              <a:latin typeface="Arial" panose="020B0604020202020204" pitchFamily="34" charset="0"/>
              <a:cs typeface="Arial" panose="020B0604020202020204" pitchFamily="34" charset="0"/>
            </a:endParaRPr>
          </a:p>
          <a:p>
            <a:pPr marL="0" lvl="0" indent="0" algn="just" defTabSz="914400">
              <a:lnSpc>
                <a:spcPct val="100000"/>
              </a:lnSpc>
              <a:spcBef>
                <a:spcPct val="0"/>
              </a:spcBef>
              <a:buFontTx/>
              <a:buNone/>
              <a:tabLst>
                <a:tab pos="136525" algn="l"/>
              </a:tabLst>
            </a:pPr>
            <a:r>
              <a:rPr lang="vi-VN" altLang="en-US" sz="2200" b="1" dirty="0">
                <a:latin typeface="Times New Roman" panose="02020603050405020304" pitchFamily="18" charset="0"/>
                <a:cs typeface="Times New Roman" panose="02020603050405020304" pitchFamily="18" charset="0"/>
              </a:rPr>
              <a:t>3. Các biện pháp tăng năng suất cây trồng thông qua điều khiển quá trình quang hợp:</a:t>
            </a:r>
            <a:endParaRPr lang="en-US" altLang="en-US" sz="2200" b="1" dirty="0">
              <a:latin typeface="Arial" panose="020B0604020202020204" pitchFamily="34" charset="0"/>
              <a:cs typeface="Arial" panose="020B0604020202020204" pitchFamily="34" charset="0"/>
            </a:endParaRPr>
          </a:p>
          <a:p>
            <a:pPr marL="0" lvl="0" indent="0" algn="just" defTabSz="914400">
              <a:lnSpc>
                <a:spcPct val="100000"/>
              </a:lnSpc>
              <a:spcBef>
                <a:spcPct val="0"/>
              </a:spcBef>
              <a:buFontTx/>
              <a:buNone/>
              <a:tabLst>
                <a:tab pos="136525" algn="l"/>
              </a:tabLst>
            </a:pPr>
            <a:r>
              <a:rPr lang="vi-VN" altLang="en-US" sz="2200" b="1" dirty="0">
                <a:latin typeface="Times New Roman" panose="02020603050405020304" pitchFamily="18" charset="0"/>
                <a:cs typeface="Times New Roman" panose="02020603050405020304" pitchFamily="18" charset="0"/>
              </a:rPr>
              <a:t>    - Tăng diện tích lá (tăng diện tích tiếp nhận ánh sáng): bón phân tưới nước hợp lí, sử dụng kĩ thuật chăm sóc phù hợp cho từng loại cây trồng.</a:t>
            </a:r>
            <a:endParaRPr lang="en-US" altLang="en-US" sz="2200" b="1" dirty="0">
              <a:latin typeface="Arial" panose="020B0604020202020204" pitchFamily="34" charset="0"/>
              <a:cs typeface="Arial" panose="020B0604020202020204" pitchFamily="34" charset="0"/>
            </a:endParaRPr>
          </a:p>
          <a:p>
            <a:pPr marL="0" lvl="0" indent="0" algn="just" defTabSz="914400">
              <a:lnSpc>
                <a:spcPct val="100000"/>
              </a:lnSpc>
              <a:spcBef>
                <a:spcPct val="0"/>
              </a:spcBef>
              <a:buFontTx/>
              <a:buNone/>
              <a:tabLst>
                <a:tab pos="136525" algn="l"/>
              </a:tabLst>
            </a:pPr>
            <a:r>
              <a:rPr lang="vi-VN" altLang="en-US" sz="2200" b="1" dirty="0">
                <a:latin typeface="Times New Roman" panose="02020603050405020304" pitchFamily="18" charset="0"/>
                <a:cs typeface="Times New Roman" panose="02020603050405020304" pitchFamily="18" charset="0"/>
              </a:rPr>
              <a:t>    - Tăng cường độ quang hợp: cung cấp nước, bón phân, chăm sóc hợp lí tạo điều kiện cho cây hấp thụ v</a:t>
            </a:r>
            <a:r>
              <a:rPr lang="vi-VN" altLang="en-US" sz="2200" b="1" dirty="0">
                <a:latin typeface="Times New Roman" panose="02020603050405020304" pitchFamily="18" charset="0"/>
                <a:ea typeface="Times New Roman" panose="02020603050405020304" pitchFamily="18" charset="0"/>
              </a:rPr>
              <a:t>à</a:t>
            </a:r>
            <a:r>
              <a:rPr lang="vi-VN" altLang="en-US" sz="2200" b="1" dirty="0">
                <a:latin typeface="Times New Roman" panose="02020603050405020304" pitchFamily="18" charset="0"/>
                <a:cs typeface="Times New Roman" panose="02020603050405020304" pitchFamily="18" charset="0"/>
              </a:rPr>
              <a:t> chuyển hóa năng lượng mặt trời một cách có hiệu quả.</a:t>
            </a:r>
            <a:endParaRPr lang="en-US" altLang="en-US" sz="2200" b="1" dirty="0">
              <a:latin typeface="Arial" panose="020B0604020202020204" pitchFamily="34" charset="0"/>
              <a:cs typeface="Arial" panose="020B0604020202020204" pitchFamily="34" charset="0"/>
            </a:endParaRPr>
          </a:p>
          <a:p>
            <a:pPr marL="0" lvl="0" indent="0" algn="just" defTabSz="914400">
              <a:lnSpc>
                <a:spcPct val="100000"/>
              </a:lnSpc>
              <a:spcBef>
                <a:spcPct val="0"/>
              </a:spcBef>
              <a:buFontTx/>
              <a:buNone/>
              <a:tabLst>
                <a:tab pos="136525" algn="l"/>
              </a:tabLst>
            </a:pPr>
            <a:r>
              <a:rPr lang="vi-VN" altLang="en-US" sz="2200" b="1" dirty="0">
                <a:latin typeface="Times New Roman" panose="02020603050405020304" pitchFamily="18" charset="0"/>
                <a:cs typeface="Times New Roman" panose="02020603050405020304" pitchFamily="18" charset="0"/>
              </a:rPr>
              <a:t>    - Tăng hệ số kinh tế:</a:t>
            </a:r>
            <a:endParaRPr lang="en-US" altLang="en-US" sz="2200" b="1" dirty="0">
              <a:latin typeface="Arial" panose="020B0604020202020204" pitchFamily="34" charset="0"/>
              <a:cs typeface="Arial" panose="020B0604020202020204" pitchFamily="34" charset="0"/>
            </a:endParaRPr>
          </a:p>
          <a:p>
            <a:pPr marL="0" lvl="0" indent="0" algn="just" defTabSz="914400">
              <a:lnSpc>
                <a:spcPct val="100000"/>
              </a:lnSpc>
              <a:spcBef>
                <a:spcPct val="0"/>
              </a:spcBef>
              <a:buFontTx/>
              <a:buNone/>
              <a:tabLst>
                <a:tab pos="136525" algn="l"/>
              </a:tabLst>
            </a:pPr>
            <a:r>
              <a:rPr lang="vi-VN" altLang="en-US" sz="2200" b="1" dirty="0">
                <a:latin typeface="Times New Roman" panose="02020603050405020304" pitchFamily="18" charset="0"/>
                <a:cs typeface="Times New Roman" panose="02020603050405020304" pitchFamily="18" charset="0"/>
              </a:rPr>
              <a:t>      + Chọn giống cây có sự phân bố sản phẩm quang hợp v</a:t>
            </a:r>
            <a:r>
              <a:rPr lang="vi-VN" altLang="en-US" sz="2200" b="1" dirty="0">
                <a:latin typeface="Times New Roman" panose="02020603050405020304" pitchFamily="18" charset="0"/>
                <a:ea typeface="Times New Roman" panose="02020603050405020304" pitchFamily="18" charset="0"/>
              </a:rPr>
              <a:t>à</a:t>
            </a:r>
            <a:r>
              <a:rPr lang="vi-VN" altLang="en-US" sz="2200" b="1" dirty="0">
                <a:latin typeface="Times New Roman" panose="02020603050405020304" pitchFamily="18" charset="0"/>
                <a:cs typeface="Times New Roman" panose="02020603050405020304" pitchFamily="18" charset="0"/>
              </a:rPr>
              <a:t>o các bộ phận có giá trị kinh tế (hạt, củ,</a:t>
            </a:r>
            <a:r>
              <a:rPr lang="vi-VN" altLang="en-US" sz="2200" b="1" dirty="0">
                <a:latin typeface="Times New Roman" panose="02020603050405020304" pitchFamily="18" charset="0"/>
                <a:ea typeface="Times New Roman" panose="02020603050405020304" pitchFamily="18" charset="0"/>
              </a:rPr>
              <a:t>…</a:t>
            </a:r>
            <a:r>
              <a:rPr lang="vi-VN" altLang="en-US" sz="2200" b="1" dirty="0">
                <a:latin typeface="Times New Roman" panose="02020603050405020304" pitchFamily="18" charset="0"/>
                <a:cs typeface="Times New Roman" panose="02020603050405020304" pitchFamily="18" charset="0"/>
              </a:rPr>
              <a:t>) với tỉ lệ cao.</a:t>
            </a:r>
            <a:endParaRPr lang="en-US" altLang="en-US" sz="2200" b="1" dirty="0">
              <a:latin typeface="Arial" panose="020B0604020202020204" pitchFamily="34" charset="0"/>
              <a:cs typeface="Arial" panose="020B0604020202020204" pitchFamily="34" charset="0"/>
            </a:endParaRPr>
          </a:p>
          <a:p>
            <a:pPr marL="0" lvl="0" indent="0" algn="just" defTabSz="914400">
              <a:lnSpc>
                <a:spcPct val="100000"/>
              </a:lnSpc>
              <a:spcBef>
                <a:spcPct val="0"/>
              </a:spcBef>
              <a:buFontTx/>
              <a:buNone/>
              <a:tabLst>
                <a:tab pos="136525" algn="l"/>
              </a:tabLst>
            </a:pPr>
            <a:r>
              <a:rPr lang="vi-VN" altLang="en-US" sz="2200" b="1" dirty="0">
                <a:latin typeface="Times New Roman" panose="02020603050405020304" pitchFamily="18" charset="0"/>
                <a:cs typeface="Times New Roman" panose="02020603050405020304" pitchFamily="18" charset="0"/>
              </a:rPr>
              <a:t>      + Bón phân hợp lí.</a:t>
            </a:r>
            <a:endParaRPr lang="en-US" altLang="en-US" sz="2200" b="1" dirty="0">
              <a:latin typeface="Arial" panose="020B0604020202020204" pitchFamily="34" charset="0"/>
              <a:ea typeface="Arial" panose="020B0604020202020204" pitchFamily="34" charset="0"/>
            </a:endParaRPr>
          </a:p>
        </p:txBody>
      </p:sp>
    </p:spTree>
  </p:cSld>
  <p:clrMapOvr>
    <a:masterClrMapping/>
  </p:clrMapOvr>
  <p:transition spd="slow">
    <p:circl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1"/>
          <p:cNvSpPr txBox="1">
            <a:spLocks noGrp="1"/>
          </p:cNvSpPr>
          <p:nvPr>
            <p:ph type="sldNum" sz="quarter" idx="12"/>
          </p:nvPr>
        </p:nvSpPr>
        <p:spPr>
          <a:noFill/>
          <a:ln>
            <a:noFill/>
          </a:ln>
        </p:spPr>
        <p:txBody>
          <a:bodyPr anchor="ctr" anchorCtr="0"/>
          <a:lstStyle/>
          <a:p>
            <a:pPr marL="0" indent="0" algn="r">
              <a:lnSpc>
                <a:spcPct val="100000"/>
              </a:lnSpc>
              <a:spcBef>
                <a:spcPct val="0"/>
              </a:spcBef>
              <a:buFontTx/>
              <a:buNone/>
            </a:pPr>
            <a:fld id="{9A0DB2DC-4C9A-4742-B13C-FB6460FD3503}" type="slidenum">
              <a:rPr lang="en-US" altLang="en-US" sz="1400" dirty="0">
                <a:latin typeface="Arial" panose="020B0604020202020204" pitchFamily="34" charset="0"/>
              </a:rPr>
              <a:t>61</a:t>
            </a:fld>
            <a:endParaRPr lang="en-US" altLang="en-US" sz="1400" dirty="0">
              <a:latin typeface="Arial" panose="020B0604020202020204" pitchFamily="34" charset="0"/>
            </a:endParaRPr>
          </a:p>
        </p:txBody>
      </p:sp>
      <p:pic>
        <p:nvPicPr>
          <p:cNvPr id="125955" name="Picture 5"/>
          <p:cNvPicPr>
            <a:picLocks noChangeAspect="1"/>
          </p:cNvPicPr>
          <p:nvPr/>
        </p:nvPicPr>
        <p:blipFill>
          <a:blip r:embed="rId2"/>
          <a:stretch>
            <a:fillRect/>
          </a:stretch>
        </p:blipFill>
        <p:spPr>
          <a:xfrm>
            <a:off x="838200" y="136525"/>
            <a:ext cx="9813925" cy="6251575"/>
          </a:xfrm>
          <a:prstGeom prst="rect">
            <a:avLst/>
          </a:prstGeom>
          <a:noFill/>
          <a:ln w="9525">
            <a:noFill/>
          </a:ln>
        </p:spPr>
      </p:pic>
      <p:sp>
        <p:nvSpPr>
          <p:cNvPr id="2" name="Arrow: Left 1">
            <a:hlinkClick r:id="rId3" action="ppaction://hlinksldjump"/>
          </p:cNvPr>
          <p:cNvSpPr/>
          <p:nvPr/>
        </p:nvSpPr>
        <p:spPr>
          <a:xfrm>
            <a:off x="1539875" y="6156325"/>
            <a:ext cx="2209800" cy="685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FFFFF"/>
                </a:solidFill>
                <a:effectLst/>
                <a:uLnTx/>
                <a:uFillTx/>
                <a:latin typeface="+mn-lt"/>
                <a:ea typeface="+mn-ea"/>
                <a:cs typeface="+mn-cs"/>
              </a:rPr>
              <a:t>BẤM TRỞ LẠI</a:t>
            </a:r>
          </a:p>
        </p:txBody>
      </p:sp>
    </p:spTree>
  </p:cSld>
  <p:clrMapOvr>
    <a:masterClrMapping/>
  </p:clrMapOvr>
  <p:transition spd="slow">
    <p:split orient="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1"/>
          <p:cNvSpPr txBox="1">
            <a:spLocks noGrp="1"/>
          </p:cNvSpPr>
          <p:nvPr>
            <p:ph type="sldNum" sz="quarter" idx="12"/>
          </p:nvPr>
        </p:nvSpPr>
        <p:spPr>
          <a:noFill/>
          <a:ln>
            <a:noFill/>
          </a:ln>
        </p:spPr>
        <p:txBody>
          <a:bodyPr anchor="ctr" anchorCtr="0"/>
          <a:lstStyle/>
          <a:p>
            <a:pPr marL="0" indent="0" algn="r">
              <a:lnSpc>
                <a:spcPct val="100000"/>
              </a:lnSpc>
              <a:spcBef>
                <a:spcPct val="0"/>
              </a:spcBef>
              <a:buFontTx/>
              <a:buNone/>
            </a:pPr>
            <a:fld id="{9A0DB2DC-4C9A-4742-B13C-FB6460FD3503}" type="slidenum">
              <a:rPr lang="en-US" altLang="en-US" sz="1400" dirty="0">
                <a:latin typeface="Arial" panose="020B0604020202020204" pitchFamily="34" charset="0"/>
              </a:rPr>
              <a:t>62</a:t>
            </a:fld>
            <a:endParaRPr lang="en-US" altLang="en-US" sz="1400" dirty="0">
              <a:latin typeface="Arial" panose="020B0604020202020204" pitchFamily="34" charset="0"/>
            </a:endParaRPr>
          </a:p>
        </p:txBody>
      </p:sp>
      <p:pic>
        <p:nvPicPr>
          <p:cNvPr id="126979" name="Picture 5"/>
          <p:cNvPicPr>
            <a:picLocks noChangeAspect="1"/>
          </p:cNvPicPr>
          <p:nvPr/>
        </p:nvPicPr>
        <p:blipFill>
          <a:blip r:embed="rId2"/>
          <a:stretch>
            <a:fillRect/>
          </a:stretch>
        </p:blipFill>
        <p:spPr>
          <a:xfrm>
            <a:off x="914400" y="136525"/>
            <a:ext cx="10058400" cy="6100763"/>
          </a:xfrm>
          <a:prstGeom prst="rect">
            <a:avLst/>
          </a:prstGeom>
          <a:noFill/>
          <a:ln w="9525">
            <a:noFill/>
          </a:ln>
        </p:spPr>
      </p:pic>
      <p:sp>
        <p:nvSpPr>
          <p:cNvPr id="7" name="Arrow: Left 6">
            <a:hlinkClick r:id="rId3" action="ppaction://hlinksldjump"/>
          </p:cNvPr>
          <p:cNvSpPr/>
          <p:nvPr/>
        </p:nvSpPr>
        <p:spPr>
          <a:xfrm>
            <a:off x="1539875" y="6156325"/>
            <a:ext cx="2209800" cy="685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FFFFF"/>
                </a:solidFill>
                <a:effectLst/>
                <a:uLnTx/>
                <a:uFillTx/>
                <a:latin typeface="+mn-lt"/>
                <a:ea typeface="+mn-ea"/>
                <a:cs typeface="+mn-cs"/>
              </a:rPr>
              <a:t>BẤM TRỞ LẠI</a:t>
            </a:r>
          </a:p>
        </p:txBody>
      </p:sp>
    </p:spTree>
  </p:cSld>
  <p:clrMapOvr>
    <a:masterClrMapping/>
  </p:clrMapOvr>
  <p:transition spd="slow">
    <p:split orient="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1"/>
          <p:cNvSpPr txBox="1">
            <a:spLocks noGrp="1"/>
          </p:cNvSpPr>
          <p:nvPr>
            <p:ph type="sldNum" sz="quarter" idx="12"/>
          </p:nvPr>
        </p:nvSpPr>
        <p:spPr>
          <a:noFill/>
          <a:ln>
            <a:noFill/>
          </a:ln>
        </p:spPr>
        <p:txBody>
          <a:bodyPr anchor="ctr" anchorCtr="0"/>
          <a:lstStyle/>
          <a:p>
            <a:pPr marL="0" indent="0" algn="r">
              <a:lnSpc>
                <a:spcPct val="100000"/>
              </a:lnSpc>
              <a:spcBef>
                <a:spcPct val="0"/>
              </a:spcBef>
              <a:buFontTx/>
              <a:buNone/>
            </a:pPr>
            <a:fld id="{9A0DB2DC-4C9A-4742-B13C-FB6460FD3503}" type="slidenum">
              <a:rPr lang="en-US" altLang="en-US" sz="1400" dirty="0">
                <a:latin typeface="Arial" panose="020B0604020202020204" pitchFamily="34" charset="0"/>
              </a:rPr>
              <a:t>63</a:t>
            </a:fld>
            <a:endParaRPr lang="en-US" altLang="en-US" sz="1400" dirty="0">
              <a:latin typeface="Arial" panose="020B0604020202020204" pitchFamily="34" charset="0"/>
            </a:endParaRPr>
          </a:p>
        </p:txBody>
      </p:sp>
      <p:sp>
        <p:nvSpPr>
          <p:cNvPr id="5" name="Arrow: Left 4">
            <a:hlinkClick r:id="rId2" action="ppaction://hlinksldjump"/>
          </p:cNvPr>
          <p:cNvSpPr/>
          <p:nvPr/>
        </p:nvSpPr>
        <p:spPr>
          <a:xfrm>
            <a:off x="1539875" y="6156325"/>
            <a:ext cx="2209800" cy="685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FFFFF"/>
                </a:solidFill>
                <a:effectLst/>
                <a:uLnTx/>
                <a:uFillTx/>
                <a:latin typeface="+mn-lt"/>
                <a:ea typeface="+mn-ea"/>
                <a:cs typeface="+mn-cs"/>
              </a:rPr>
              <a:t>BẤM TRỞ LẠI</a:t>
            </a:r>
          </a:p>
        </p:txBody>
      </p:sp>
      <p:pic>
        <p:nvPicPr>
          <p:cNvPr id="128004" name="Picture 6"/>
          <p:cNvPicPr>
            <a:picLocks noChangeAspect="1"/>
          </p:cNvPicPr>
          <p:nvPr/>
        </p:nvPicPr>
        <p:blipFill>
          <a:blip r:embed="rId3"/>
          <a:stretch>
            <a:fillRect/>
          </a:stretch>
        </p:blipFill>
        <p:spPr>
          <a:xfrm>
            <a:off x="3779838" y="-15875"/>
            <a:ext cx="5695950" cy="6858000"/>
          </a:xfrm>
          <a:prstGeom prst="rect">
            <a:avLst/>
          </a:prstGeom>
          <a:noFill/>
          <a:ln w="9525">
            <a:noFill/>
          </a:ln>
        </p:spPr>
      </p:pic>
    </p:spTree>
  </p:cSld>
  <p:clrMapOvr>
    <a:masterClrMapping/>
  </p:clrMapOvr>
  <p:transition spd="slow">
    <p:split orient="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1"/>
          <p:cNvSpPr txBox="1">
            <a:spLocks noGrp="1"/>
          </p:cNvSpPr>
          <p:nvPr>
            <p:ph type="sldNum" sz="quarter" idx="12"/>
          </p:nvPr>
        </p:nvSpPr>
        <p:spPr>
          <a:noFill/>
          <a:ln>
            <a:noFill/>
          </a:ln>
        </p:spPr>
        <p:txBody>
          <a:bodyPr anchor="ctr" anchorCtr="0"/>
          <a:lstStyle/>
          <a:p>
            <a:pPr marL="0" indent="0" algn="r">
              <a:lnSpc>
                <a:spcPct val="100000"/>
              </a:lnSpc>
              <a:spcBef>
                <a:spcPct val="0"/>
              </a:spcBef>
              <a:buFontTx/>
              <a:buNone/>
            </a:pPr>
            <a:fld id="{9A0DB2DC-4C9A-4742-B13C-FB6460FD3503}" type="slidenum">
              <a:rPr lang="en-US" altLang="en-US" sz="1400" dirty="0">
                <a:latin typeface="Arial" panose="020B0604020202020204" pitchFamily="34" charset="0"/>
              </a:rPr>
              <a:t>64</a:t>
            </a:fld>
            <a:endParaRPr lang="en-US" altLang="en-US" sz="1400" dirty="0">
              <a:latin typeface="Arial" panose="020B0604020202020204" pitchFamily="34" charset="0"/>
            </a:endParaRPr>
          </a:p>
        </p:txBody>
      </p:sp>
      <p:pic>
        <p:nvPicPr>
          <p:cNvPr id="129027" name="Picture 5"/>
          <p:cNvPicPr>
            <a:picLocks noChangeAspect="1"/>
          </p:cNvPicPr>
          <p:nvPr/>
        </p:nvPicPr>
        <p:blipFill>
          <a:blip r:embed="rId2"/>
          <a:stretch>
            <a:fillRect/>
          </a:stretch>
        </p:blipFill>
        <p:spPr>
          <a:xfrm>
            <a:off x="914400" y="15875"/>
            <a:ext cx="10210800" cy="6284913"/>
          </a:xfrm>
          <a:prstGeom prst="rect">
            <a:avLst/>
          </a:prstGeom>
          <a:noFill/>
          <a:ln w="9525">
            <a:noFill/>
          </a:ln>
        </p:spPr>
      </p:pic>
      <p:sp>
        <p:nvSpPr>
          <p:cNvPr id="7" name="Arrow: Left 6">
            <a:hlinkClick r:id="rId3" action="ppaction://hlinksldjump"/>
          </p:cNvPr>
          <p:cNvSpPr/>
          <p:nvPr/>
        </p:nvSpPr>
        <p:spPr>
          <a:xfrm>
            <a:off x="1539875" y="6156325"/>
            <a:ext cx="2209800" cy="685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FFFFF"/>
                </a:solidFill>
                <a:effectLst/>
                <a:uLnTx/>
                <a:uFillTx/>
                <a:latin typeface="+mn-lt"/>
                <a:ea typeface="+mn-ea"/>
                <a:cs typeface="+mn-cs"/>
              </a:rPr>
              <a:t>BẤM TRỞ LẠI</a:t>
            </a:r>
          </a:p>
        </p:txBody>
      </p:sp>
    </p:spTree>
  </p:cSld>
  <p:clrMapOvr>
    <a:masterClrMapping/>
  </p:clrMapOvr>
  <p:transition spd="slow">
    <p:split orient="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1"/>
          <p:cNvSpPr txBox="1">
            <a:spLocks noGrp="1"/>
          </p:cNvSpPr>
          <p:nvPr>
            <p:ph type="sldNum" sz="quarter" idx="12"/>
          </p:nvPr>
        </p:nvSpPr>
        <p:spPr>
          <a:noFill/>
          <a:ln>
            <a:noFill/>
          </a:ln>
        </p:spPr>
        <p:txBody>
          <a:bodyPr anchor="ctr" anchorCtr="0"/>
          <a:lstStyle/>
          <a:p>
            <a:pPr marL="0" indent="0" algn="r">
              <a:lnSpc>
                <a:spcPct val="100000"/>
              </a:lnSpc>
              <a:spcBef>
                <a:spcPct val="0"/>
              </a:spcBef>
              <a:buFontTx/>
              <a:buNone/>
            </a:pPr>
            <a:fld id="{9A0DB2DC-4C9A-4742-B13C-FB6460FD3503}" type="slidenum">
              <a:rPr lang="en-US" altLang="en-US" sz="1400" dirty="0">
                <a:latin typeface="Arial" panose="020B0604020202020204" pitchFamily="34" charset="0"/>
              </a:rPr>
              <a:t>65</a:t>
            </a:fld>
            <a:endParaRPr lang="en-US" altLang="en-US" sz="1400" dirty="0">
              <a:latin typeface="Arial" panose="020B0604020202020204" pitchFamily="34" charset="0"/>
            </a:endParaRPr>
          </a:p>
        </p:txBody>
      </p:sp>
      <p:pic>
        <p:nvPicPr>
          <p:cNvPr id="130051" name="Picture 5"/>
          <p:cNvPicPr>
            <a:picLocks noChangeAspect="1"/>
          </p:cNvPicPr>
          <p:nvPr/>
        </p:nvPicPr>
        <p:blipFill>
          <a:blip r:embed="rId2"/>
          <a:stretch>
            <a:fillRect/>
          </a:stretch>
        </p:blipFill>
        <p:spPr>
          <a:xfrm>
            <a:off x="838200" y="136525"/>
            <a:ext cx="10287000" cy="6062663"/>
          </a:xfrm>
          <a:prstGeom prst="rect">
            <a:avLst/>
          </a:prstGeom>
          <a:noFill/>
          <a:ln w="9525">
            <a:noFill/>
          </a:ln>
        </p:spPr>
      </p:pic>
      <p:sp>
        <p:nvSpPr>
          <p:cNvPr id="7" name="Arrow: Left 6">
            <a:hlinkClick r:id="rId3" action="ppaction://hlinksldjump"/>
          </p:cNvPr>
          <p:cNvSpPr/>
          <p:nvPr/>
        </p:nvSpPr>
        <p:spPr>
          <a:xfrm>
            <a:off x="1539875" y="6156325"/>
            <a:ext cx="2209800" cy="685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FFFFF"/>
                </a:solidFill>
                <a:effectLst/>
                <a:uLnTx/>
                <a:uFillTx/>
                <a:latin typeface="+mn-lt"/>
                <a:ea typeface="+mn-ea"/>
                <a:cs typeface="+mn-cs"/>
              </a:rPr>
              <a:t>BẤM TRỞ LẠI</a:t>
            </a:r>
          </a:p>
        </p:txBody>
      </p:sp>
    </p:spTree>
  </p:cSld>
  <p:clrMapOvr>
    <a:masterClrMapping/>
  </p:clrMapOvr>
  <p:transition spd="slow">
    <p:split orient="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1"/>
          <p:cNvSpPr txBox="1">
            <a:spLocks noGrp="1"/>
          </p:cNvSpPr>
          <p:nvPr>
            <p:ph type="sldNum" sz="quarter" idx="12"/>
          </p:nvPr>
        </p:nvSpPr>
        <p:spPr>
          <a:noFill/>
          <a:ln>
            <a:noFill/>
          </a:ln>
        </p:spPr>
        <p:txBody>
          <a:bodyPr anchor="ctr" anchorCtr="0"/>
          <a:lstStyle/>
          <a:p>
            <a:pPr marL="0" indent="0" algn="r">
              <a:lnSpc>
                <a:spcPct val="100000"/>
              </a:lnSpc>
              <a:spcBef>
                <a:spcPct val="0"/>
              </a:spcBef>
              <a:buFontTx/>
              <a:buNone/>
            </a:pPr>
            <a:fld id="{9A0DB2DC-4C9A-4742-B13C-FB6460FD3503}" type="slidenum">
              <a:rPr lang="en-US" altLang="en-US" sz="1400" dirty="0">
                <a:latin typeface="Arial" panose="020B0604020202020204" pitchFamily="34" charset="0"/>
              </a:rPr>
              <a:t>66</a:t>
            </a:fld>
            <a:endParaRPr lang="en-US" altLang="en-US" sz="1400" dirty="0">
              <a:latin typeface="Arial" panose="020B0604020202020204" pitchFamily="34" charset="0"/>
            </a:endParaRPr>
          </a:p>
        </p:txBody>
      </p:sp>
      <p:sp>
        <p:nvSpPr>
          <p:cNvPr id="4" name="Arrow: Left 3">
            <a:hlinkClick r:id="rId2" action="ppaction://hlinksldjump"/>
          </p:cNvPr>
          <p:cNvSpPr/>
          <p:nvPr/>
        </p:nvSpPr>
        <p:spPr>
          <a:xfrm>
            <a:off x="1539875" y="6156325"/>
            <a:ext cx="2209800" cy="685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FFFFF"/>
                </a:solidFill>
                <a:effectLst/>
                <a:uLnTx/>
                <a:uFillTx/>
                <a:latin typeface="+mn-lt"/>
                <a:ea typeface="+mn-ea"/>
                <a:cs typeface="+mn-cs"/>
              </a:rPr>
              <a:t>BẤM TRỞ LẠI</a:t>
            </a:r>
          </a:p>
        </p:txBody>
      </p:sp>
      <p:pic>
        <p:nvPicPr>
          <p:cNvPr id="131076" name="Picture 5"/>
          <p:cNvPicPr>
            <a:picLocks noChangeAspect="1"/>
          </p:cNvPicPr>
          <p:nvPr/>
        </p:nvPicPr>
        <p:blipFill>
          <a:blip r:embed="rId3"/>
          <a:stretch>
            <a:fillRect/>
          </a:stretch>
        </p:blipFill>
        <p:spPr>
          <a:xfrm>
            <a:off x="838200" y="762000"/>
            <a:ext cx="10872788" cy="4343400"/>
          </a:xfrm>
          <a:prstGeom prst="rect">
            <a:avLst/>
          </a:prstGeom>
          <a:noFill/>
          <a:ln w="9525">
            <a:noFill/>
          </a:ln>
        </p:spPr>
      </p:pic>
    </p:spTree>
  </p:cSld>
  <p:clrMapOvr>
    <a:masterClrMapping/>
  </p:clrMapOvr>
  <p:transition spd="slow">
    <p:split orient="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1"/>
          <p:cNvSpPr txBox="1">
            <a:spLocks noGrp="1"/>
          </p:cNvSpPr>
          <p:nvPr>
            <p:ph type="sldNum" sz="quarter" idx="12"/>
          </p:nvPr>
        </p:nvSpPr>
        <p:spPr>
          <a:noFill/>
          <a:ln>
            <a:noFill/>
          </a:ln>
        </p:spPr>
        <p:txBody>
          <a:bodyPr anchor="ctr" anchorCtr="0"/>
          <a:lstStyle/>
          <a:p>
            <a:pPr marL="0" indent="0" algn="r">
              <a:lnSpc>
                <a:spcPct val="100000"/>
              </a:lnSpc>
              <a:spcBef>
                <a:spcPct val="0"/>
              </a:spcBef>
              <a:buFontTx/>
              <a:buNone/>
            </a:pPr>
            <a:fld id="{9A0DB2DC-4C9A-4742-B13C-FB6460FD3503}" type="slidenum">
              <a:rPr lang="en-US" altLang="en-US" sz="1200" dirty="0">
                <a:latin typeface="Arial" panose="020B0604020202020204" pitchFamily="34" charset="0"/>
              </a:rPr>
              <a:t>67</a:t>
            </a:fld>
            <a:endParaRPr lang="en-US" altLang="en-US" sz="1200" dirty="0">
              <a:latin typeface="Arial" panose="020B0604020202020204" pitchFamily="34" charset="0"/>
            </a:endParaRPr>
          </a:p>
        </p:txBody>
      </p:sp>
      <p:sp>
        <p:nvSpPr>
          <p:cNvPr id="5" name="Arrow: Left 4">
            <a:hlinkClick r:id="rId2" action="ppaction://hlinksldjump"/>
          </p:cNvPr>
          <p:cNvSpPr/>
          <p:nvPr/>
        </p:nvSpPr>
        <p:spPr>
          <a:xfrm>
            <a:off x="1539875" y="6156325"/>
            <a:ext cx="2209800" cy="685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FFFFFF"/>
                </a:solidFill>
                <a:effectLst/>
                <a:uLnTx/>
                <a:uFillTx/>
                <a:latin typeface="+mn-lt"/>
                <a:ea typeface="+mn-ea"/>
                <a:cs typeface="+mn-cs"/>
              </a:rPr>
              <a:t>BẤM TRỞ LẠI</a:t>
            </a:r>
          </a:p>
        </p:txBody>
      </p:sp>
      <p:pic>
        <p:nvPicPr>
          <p:cNvPr id="132100" name="Picture 6"/>
          <p:cNvPicPr>
            <a:picLocks noChangeAspect="1"/>
          </p:cNvPicPr>
          <p:nvPr/>
        </p:nvPicPr>
        <p:blipFill>
          <a:blip r:embed="rId3"/>
          <a:stretch>
            <a:fillRect/>
          </a:stretch>
        </p:blipFill>
        <p:spPr>
          <a:xfrm>
            <a:off x="3962400" y="31750"/>
            <a:ext cx="6043613" cy="6858000"/>
          </a:xfrm>
          <a:prstGeom prst="rect">
            <a:avLst/>
          </a:prstGeom>
          <a:noFill/>
          <a:ln w="9525">
            <a:noFill/>
          </a:ln>
        </p:spPr>
      </p:pic>
    </p:spTree>
  </p:cSld>
  <p:clrMapOvr>
    <a:masterClrMapping/>
  </p:clrMapOvr>
  <p:transition spd="slow">
    <p:split orient="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1"/>
          <p:cNvSpPr txBox="1">
            <a:spLocks noGrp="1"/>
          </p:cNvSpPr>
          <p:nvPr>
            <p:ph type="sldNum" sz="quarter" idx="12"/>
          </p:nvPr>
        </p:nvSpPr>
        <p:spPr>
          <a:noFill/>
          <a:ln>
            <a:noFill/>
          </a:ln>
        </p:spPr>
        <p:txBody>
          <a:bodyPr anchor="ctr" anchorCtr="0"/>
          <a:lstStyle/>
          <a:p>
            <a:pPr marL="0" indent="0" algn="r">
              <a:lnSpc>
                <a:spcPct val="100000"/>
              </a:lnSpc>
              <a:spcBef>
                <a:spcPct val="0"/>
              </a:spcBef>
              <a:buFontTx/>
              <a:buNone/>
            </a:pPr>
            <a:fld id="{9A0DB2DC-4C9A-4742-B13C-FB6460FD3503}" type="slidenum">
              <a:rPr lang="en-US" altLang="en-US" sz="1200" dirty="0">
                <a:latin typeface="Arial" panose="020B0604020202020204" pitchFamily="34" charset="0"/>
              </a:rPr>
              <a:t>68</a:t>
            </a:fld>
            <a:endParaRPr lang="en-US" altLang="en-US" sz="1200" dirty="0">
              <a:latin typeface="Arial" panose="020B0604020202020204" pitchFamily="34" charset="0"/>
            </a:endParaRPr>
          </a:p>
        </p:txBody>
      </p:sp>
      <p:pic>
        <p:nvPicPr>
          <p:cNvPr id="133123" name="Picture 5"/>
          <p:cNvPicPr>
            <a:picLocks noChangeAspect="1"/>
          </p:cNvPicPr>
          <p:nvPr/>
        </p:nvPicPr>
        <p:blipFill>
          <a:blip r:embed="rId2"/>
          <a:stretch>
            <a:fillRect/>
          </a:stretch>
        </p:blipFill>
        <p:spPr>
          <a:xfrm>
            <a:off x="2400300" y="136525"/>
            <a:ext cx="7391400" cy="6780213"/>
          </a:xfrm>
          <a:prstGeom prst="rect">
            <a:avLst/>
          </a:prstGeom>
          <a:noFill/>
          <a:ln w="9525">
            <a:noFill/>
          </a:ln>
        </p:spPr>
      </p:pic>
    </p:spTree>
  </p:cSld>
  <p:clrMapOvr>
    <a:masterClrMapping/>
  </p:clrMapOvr>
  <p:transition spd="slow">
    <p:split orient="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1"/>
          <p:cNvSpPr txBox="1">
            <a:spLocks noGrp="1"/>
          </p:cNvSpPr>
          <p:nvPr>
            <p:ph type="sldNum" sz="quarter" idx="12"/>
          </p:nvPr>
        </p:nvSpPr>
        <p:spPr>
          <a:noFill/>
          <a:ln>
            <a:noFill/>
          </a:ln>
        </p:spPr>
        <p:txBody>
          <a:bodyPr anchor="ctr" anchorCtr="0"/>
          <a:lstStyle/>
          <a:p>
            <a:pPr marL="0" indent="0" algn="r">
              <a:lnSpc>
                <a:spcPct val="100000"/>
              </a:lnSpc>
              <a:spcBef>
                <a:spcPct val="0"/>
              </a:spcBef>
              <a:buFontTx/>
              <a:buNone/>
            </a:pPr>
            <a:fld id="{9A0DB2DC-4C9A-4742-B13C-FB6460FD3503}" type="slidenum">
              <a:rPr lang="en-US" altLang="en-US" sz="1200" dirty="0">
                <a:latin typeface="Arial" panose="020B0604020202020204" pitchFamily="34" charset="0"/>
              </a:rPr>
              <a:t>69</a:t>
            </a:fld>
            <a:endParaRPr lang="en-US" altLang="en-US" sz="1200" dirty="0">
              <a:latin typeface="Arial" panose="020B0604020202020204" pitchFamily="34" charset="0"/>
            </a:endParaRPr>
          </a:p>
        </p:txBody>
      </p:sp>
      <p:pic>
        <p:nvPicPr>
          <p:cNvPr id="134147" name="Picture 5"/>
          <p:cNvPicPr>
            <a:picLocks noChangeAspect="1"/>
          </p:cNvPicPr>
          <p:nvPr/>
        </p:nvPicPr>
        <p:blipFill>
          <a:blip r:embed="rId2"/>
          <a:stretch>
            <a:fillRect/>
          </a:stretch>
        </p:blipFill>
        <p:spPr>
          <a:xfrm>
            <a:off x="1447800" y="309563"/>
            <a:ext cx="9677400" cy="6080125"/>
          </a:xfrm>
          <a:prstGeom prst="rect">
            <a:avLst/>
          </a:prstGeom>
          <a:noFill/>
          <a:ln w="9525">
            <a:noFill/>
          </a:ln>
        </p:spPr>
      </p:pic>
    </p:spTree>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8"/>
          <p:cNvSpPr txBox="1"/>
          <p:nvPr/>
        </p:nvSpPr>
        <p:spPr>
          <a:xfrm>
            <a:off x="244475" y="420688"/>
            <a:ext cx="8442325" cy="4159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120650" lvl="0" indent="0" algn="just" defTabSz="914400" eaLnBrk="1" hangingPunct="1">
              <a:lnSpc>
                <a:spcPct val="115000"/>
              </a:lnSpc>
              <a:spcBef>
                <a:spcPct val="50000"/>
              </a:spcBef>
              <a:buFontTx/>
              <a:buNone/>
              <a:tabLst>
                <a:tab pos="808355" algn="l"/>
              </a:tabLst>
            </a:pPr>
            <a:r>
              <a:rPr lang="en-US" altLang="en-US" sz="2000" b="1" dirty="0">
                <a:solidFill>
                  <a:srgbClr val="FF0000"/>
                </a:solidFill>
                <a:latin typeface="Arial" panose="020B0604020202020204" pitchFamily="34" charset="0"/>
              </a:rPr>
              <a:t>I. </a:t>
            </a:r>
            <a:r>
              <a:rPr lang="vi-VN" altLang="en-US" sz="2000" b="1" dirty="0">
                <a:solidFill>
                  <a:srgbClr val="FF0000"/>
                </a:solidFill>
                <a:latin typeface="Arial" panose="020B0604020202020204" pitchFamily="34" charset="0"/>
              </a:rPr>
              <a:t>KHÁI QUÁT VỀ QUANG HỢP Ở THỰC VẬT</a:t>
            </a:r>
            <a:endParaRPr lang="en-US" altLang="en-US" sz="2000" b="1" dirty="0">
              <a:solidFill>
                <a:srgbClr val="FF0000"/>
              </a:solidFill>
              <a:latin typeface="Arial" panose="020B0604020202020204" pitchFamily="34" charset="0"/>
            </a:endParaRPr>
          </a:p>
        </p:txBody>
      </p:sp>
      <p:grpSp>
        <p:nvGrpSpPr>
          <p:cNvPr id="37891" name="Group 14"/>
          <p:cNvGrpSpPr/>
          <p:nvPr/>
        </p:nvGrpSpPr>
        <p:grpSpPr>
          <a:xfrm>
            <a:off x="0" y="-65087"/>
            <a:ext cx="12192000" cy="6888162"/>
            <a:chOff x="-9684" y="-27337"/>
            <a:chExt cx="9155305" cy="6888385"/>
          </a:xfrm>
        </p:grpSpPr>
        <p:sp>
          <p:nvSpPr>
            <p:cNvPr id="37919"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7921"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37922"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pic>
        <p:nvPicPr>
          <p:cNvPr id="2" name="Online Media 1" title="SINH HỌC 10, 11| KHTN 7| QUANG HỢP Ở THỰC VẬT| DIỆP LỤC| TẾ BÀO THỰC VẬT| QUANG NĂNG bài học thú vị">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5"/>
          <a:stretch>
            <a:fillRect/>
          </a:stretch>
        </p:blipFill>
        <p:spPr>
          <a:xfrm>
            <a:off x="6034088" y="477838"/>
            <a:ext cx="5940425" cy="2822575"/>
          </a:xfrm>
          <a:prstGeom prst="rect">
            <a:avLst/>
          </a:prstGeom>
        </p:spPr>
      </p:pic>
      <p:sp>
        <p:nvSpPr>
          <p:cNvPr id="34821" name="TextBox 3"/>
          <p:cNvSpPr txBox="1"/>
          <p:nvPr/>
        </p:nvSpPr>
        <p:spPr>
          <a:xfrm>
            <a:off x="279400" y="804863"/>
            <a:ext cx="5710238" cy="10160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120650" lvl="0" indent="0" algn="just" defTabSz="914400" eaLnBrk="1" hangingPunct="1">
              <a:lnSpc>
                <a:spcPct val="100000"/>
              </a:lnSpc>
              <a:spcBef>
                <a:spcPct val="0"/>
              </a:spcBef>
              <a:buFontTx/>
              <a:buNone/>
              <a:tabLst>
                <a:tab pos="808355" algn="l"/>
              </a:tabLst>
            </a:pPr>
            <a:r>
              <a:rPr lang="en-US" altLang="en-US" sz="2000" b="1" dirty="0">
                <a:solidFill>
                  <a:srgbClr val="002060"/>
                </a:solidFill>
                <a:latin typeface="Arial" panose="020B0604020202020204" pitchFamily="34" charset="0"/>
              </a:rPr>
              <a:t>XEM </a:t>
            </a:r>
            <a:r>
              <a:rPr lang="vi-VN" altLang="en-US" sz="2000" b="1" dirty="0">
                <a:solidFill>
                  <a:srgbClr val="002060"/>
                </a:solidFill>
                <a:latin typeface="Arial" panose="020B0604020202020204" pitchFamily="34" charset="0"/>
              </a:rPr>
              <a:t>ĐOẠN PHIM VỀ QUÁ TRÌNH QUANG HỢP Ở CÂY XANH</a:t>
            </a:r>
            <a:endParaRPr lang="en-US" altLang="en-US" sz="2000" b="1" dirty="0">
              <a:solidFill>
                <a:srgbClr val="002060"/>
              </a:solidFill>
              <a:latin typeface="Arial" panose="020B0604020202020204" pitchFamily="34" charset="0"/>
            </a:endParaRPr>
          </a:p>
          <a:p>
            <a:pPr marL="120650" lvl="0" indent="0" algn="just" defTabSz="914400" eaLnBrk="1" hangingPunct="1">
              <a:lnSpc>
                <a:spcPct val="100000"/>
              </a:lnSpc>
              <a:spcBef>
                <a:spcPct val="0"/>
              </a:spcBef>
              <a:buFontTx/>
              <a:buNone/>
              <a:tabLst>
                <a:tab pos="808355" algn="l"/>
              </a:tabLst>
            </a:pPr>
            <a:r>
              <a:rPr lang="en-US" altLang="en-US" sz="2000" b="1" dirty="0">
                <a:solidFill>
                  <a:srgbClr val="00B050"/>
                </a:solidFill>
                <a:latin typeface="Arial" panose="020B0604020202020204" pitchFamily="34" charset="0"/>
              </a:rPr>
              <a:t>Các nhóm quan sát và thực hiện nhiệm vụ:</a:t>
            </a:r>
          </a:p>
        </p:txBody>
      </p:sp>
      <p:sp>
        <p:nvSpPr>
          <p:cNvPr id="34822" name="Text Box 8"/>
          <p:cNvSpPr txBox="1"/>
          <p:nvPr/>
        </p:nvSpPr>
        <p:spPr>
          <a:xfrm>
            <a:off x="474663" y="1931988"/>
            <a:ext cx="5524500" cy="830262"/>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CÂU HỎI CÁC NHÓM CẦN NGHIÊN CỨU TRẢ LỜI (mỗi nhóm 1 câu)</a:t>
            </a:r>
            <a:endParaRPr lang="en-US" altLang="en-US" sz="2400" b="1" i="1" dirty="0">
              <a:solidFill>
                <a:srgbClr val="0070C0"/>
              </a:solidFill>
              <a:latin typeface="Arial" panose="020B0604020202020204" pitchFamily="34" charset="0"/>
            </a:endParaRPr>
          </a:p>
        </p:txBody>
      </p:sp>
      <p:graphicFrame>
        <p:nvGraphicFramePr>
          <p:cNvPr id="3" name="Table 2"/>
          <p:cNvGraphicFramePr>
            <a:graphicFrameLocks noGrp="1"/>
          </p:cNvGraphicFramePr>
          <p:nvPr/>
        </p:nvGraphicFramePr>
        <p:xfrm>
          <a:off x="209550" y="3505200"/>
          <a:ext cx="11755438" cy="3184524"/>
        </p:xfrm>
        <a:graphic>
          <a:graphicData uri="http://schemas.openxmlformats.org/drawingml/2006/table">
            <a:tbl>
              <a:tblPr/>
              <a:tblGrid>
                <a:gridCol w="1119265"/>
                <a:gridCol w="10636173"/>
              </a:tblGrid>
              <a:tr h="786868">
                <a:tc>
                  <a:txBody>
                    <a:bodyPr/>
                    <a:lstStyle>
                      <a:lvl1pPr>
                        <a:spcBef>
                          <a:spcPct val="20000"/>
                        </a:spcBef>
                        <a:tabLst>
                          <a:tab pos="88900" algn="l"/>
                        </a:tabLst>
                        <a:defRPr sz="2800">
                          <a:solidFill>
                            <a:schemeClr val="tx1"/>
                          </a:solidFill>
                          <a:latin typeface="Arial" panose="020B0604020202020204" pitchFamily="34" charset="0"/>
                        </a:defRPr>
                      </a:lvl1pPr>
                      <a:lvl2pPr marL="742950" indent="-285750">
                        <a:spcBef>
                          <a:spcPct val="20000"/>
                        </a:spcBef>
                        <a:tabLst>
                          <a:tab pos="88900" algn="l"/>
                        </a:tabLst>
                        <a:defRPr sz="2400">
                          <a:solidFill>
                            <a:schemeClr val="tx1"/>
                          </a:solidFill>
                          <a:latin typeface="Arial" panose="020B0604020202020204" pitchFamily="34" charset="0"/>
                        </a:defRPr>
                      </a:lvl2pPr>
                      <a:lvl3pPr marL="1143000" indent="-228600">
                        <a:spcBef>
                          <a:spcPct val="20000"/>
                        </a:spcBef>
                        <a:tabLst>
                          <a:tab pos="88900" algn="l"/>
                        </a:tabLst>
                        <a:defRPr sz="2000">
                          <a:solidFill>
                            <a:schemeClr val="tx1"/>
                          </a:solidFill>
                          <a:latin typeface="Arial" panose="020B0604020202020204" pitchFamily="34" charset="0"/>
                        </a:defRPr>
                      </a:lvl3pPr>
                      <a:lvl4pPr marL="1600200" indent="-228600">
                        <a:spcBef>
                          <a:spcPct val="20000"/>
                        </a:spcBef>
                        <a:tabLst>
                          <a:tab pos="88900" algn="l"/>
                        </a:tabLst>
                        <a:defRPr>
                          <a:solidFill>
                            <a:schemeClr val="tx1"/>
                          </a:solidFill>
                          <a:latin typeface="Arial" panose="020B0604020202020204" pitchFamily="34" charset="0"/>
                        </a:defRPr>
                      </a:lvl4pPr>
                      <a:lvl5pPr marL="2057400" indent="-228600">
                        <a:spcBef>
                          <a:spcPct val="20000"/>
                        </a:spcBef>
                        <a:tabLst>
                          <a:tab pos="889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ts val="200"/>
                        </a:spcBef>
                        <a:spcAft>
                          <a:spcPct val="0"/>
                        </a:spcAft>
                        <a:buClrTx/>
                        <a:buSzTx/>
                        <a:buFontTx/>
                        <a:buNone/>
                        <a:tabLst>
                          <a:tab pos="88900" algn="l"/>
                        </a:tabLst>
                      </a:pPr>
                      <a:r>
                        <a:rPr kumimoji="0" lang="en-US" altLang="en-US" sz="18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CH1</a:t>
                      </a:r>
                    </a:p>
                  </a:txBody>
                  <a:tcPr marL="68583" marR="68583" marT="0" marB="0"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a:spcBef>
                          <a:spcPct val="20000"/>
                        </a:spcBef>
                        <a:tabLst>
                          <a:tab pos="88900" algn="l"/>
                        </a:tabLst>
                        <a:defRPr sz="2800">
                          <a:solidFill>
                            <a:schemeClr val="tx1"/>
                          </a:solidFill>
                          <a:latin typeface="Arial" panose="020B0604020202020204" pitchFamily="34" charset="0"/>
                        </a:defRPr>
                      </a:lvl1pPr>
                      <a:lvl2pPr marL="742950" indent="-285750">
                        <a:spcBef>
                          <a:spcPct val="20000"/>
                        </a:spcBef>
                        <a:tabLst>
                          <a:tab pos="88900" algn="l"/>
                        </a:tabLst>
                        <a:defRPr sz="2400">
                          <a:solidFill>
                            <a:schemeClr val="tx1"/>
                          </a:solidFill>
                          <a:latin typeface="Arial" panose="020B0604020202020204" pitchFamily="34" charset="0"/>
                        </a:defRPr>
                      </a:lvl2pPr>
                      <a:lvl3pPr marL="1143000" indent="-228600">
                        <a:spcBef>
                          <a:spcPct val="20000"/>
                        </a:spcBef>
                        <a:tabLst>
                          <a:tab pos="88900" algn="l"/>
                        </a:tabLst>
                        <a:defRPr sz="2000">
                          <a:solidFill>
                            <a:schemeClr val="tx1"/>
                          </a:solidFill>
                          <a:latin typeface="Arial" panose="020B0604020202020204" pitchFamily="34" charset="0"/>
                        </a:defRPr>
                      </a:lvl3pPr>
                      <a:lvl4pPr marL="1600200" indent="-228600">
                        <a:spcBef>
                          <a:spcPct val="20000"/>
                        </a:spcBef>
                        <a:tabLst>
                          <a:tab pos="88900" algn="l"/>
                        </a:tabLst>
                        <a:defRPr>
                          <a:solidFill>
                            <a:schemeClr val="tx1"/>
                          </a:solidFill>
                          <a:latin typeface="Arial" panose="020B0604020202020204" pitchFamily="34" charset="0"/>
                        </a:defRPr>
                      </a:lvl4pPr>
                      <a:lvl5pPr marL="2057400" indent="-228600">
                        <a:spcBef>
                          <a:spcPct val="20000"/>
                        </a:spcBef>
                        <a:tabLst>
                          <a:tab pos="889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ts val="200"/>
                        </a:spcBef>
                        <a:spcAft>
                          <a:spcPct val="0"/>
                        </a:spcAft>
                        <a:buClrTx/>
                        <a:buSzTx/>
                        <a:buFontTx/>
                        <a:buNone/>
                        <a:tabLst>
                          <a:tab pos="88900" algn="l"/>
                        </a:tabLst>
                      </a:pPr>
                      <a:endParaRPr kumimoji="0" lang="en-US" altLang="en-US" sz="20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5">
                        <a:lumMod val="20000"/>
                        <a:lumOff val="80000"/>
                      </a:schemeClr>
                    </a:solidFill>
                  </a:tcPr>
                </a:tc>
              </a:tr>
              <a:tr h="823920">
                <a:tc>
                  <a:txBody>
                    <a:bodyPr/>
                    <a:lstStyle>
                      <a:lvl1pPr>
                        <a:spcBef>
                          <a:spcPct val="20000"/>
                        </a:spcBef>
                        <a:tabLst>
                          <a:tab pos="88900" algn="l"/>
                        </a:tabLst>
                        <a:defRPr sz="2800">
                          <a:solidFill>
                            <a:schemeClr val="tx1"/>
                          </a:solidFill>
                          <a:latin typeface="Arial" panose="020B0604020202020204" pitchFamily="34" charset="0"/>
                        </a:defRPr>
                      </a:lvl1pPr>
                      <a:lvl2pPr marL="742950" indent="-285750">
                        <a:spcBef>
                          <a:spcPct val="20000"/>
                        </a:spcBef>
                        <a:tabLst>
                          <a:tab pos="88900" algn="l"/>
                        </a:tabLst>
                        <a:defRPr sz="2400">
                          <a:solidFill>
                            <a:schemeClr val="tx1"/>
                          </a:solidFill>
                          <a:latin typeface="Arial" panose="020B0604020202020204" pitchFamily="34" charset="0"/>
                        </a:defRPr>
                      </a:lvl2pPr>
                      <a:lvl3pPr marL="1143000" indent="-228600">
                        <a:spcBef>
                          <a:spcPct val="20000"/>
                        </a:spcBef>
                        <a:tabLst>
                          <a:tab pos="88900" algn="l"/>
                        </a:tabLst>
                        <a:defRPr sz="2000">
                          <a:solidFill>
                            <a:schemeClr val="tx1"/>
                          </a:solidFill>
                          <a:latin typeface="Arial" panose="020B0604020202020204" pitchFamily="34" charset="0"/>
                        </a:defRPr>
                      </a:lvl3pPr>
                      <a:lvl4pPr marL="1600200" indent="-228600">
                        <a:spcBef>
                          <a:spcPct val="20000"/>
                        </a:spcBef>
                        <a:tabLst>
                          <a:tab pos="88900" algn="l"/>
                        </a:tabLst>
                        <a:defRPr>
                          <a:solidFill>
                            <a:schemeClr val="tx1"/>
                          </a:solidFill>
                          <a:latin typeface="Arial" panose="020B0604020202020204" pitchFamily="34" charset="0"/>
                        </a:defRPr>
                      </a:lvl4pPr>
                      <a:lvl5pPr marL="2057400" indent="-228600">
                        <a:spcBef>
                          <a:spcPct val="20000"/>
                        </a:spcBef>
                        <a:tabLst>
                          <a:tab pos="889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ts val="200"/>
                        </a:spcBef>
                        <a:spcAft>
                          <a:spcPct val="0"/>
                        </a:spcAft>
                        <a:buClrTx/>
                        <a:buSzTx/>
                        <a:buFontTx/>
                        <a:buNone/>
                        <a:tabLst>
                          <a:tab pos="88900" algn="l"/>
                        </a:tabLst>
                      </a:pPr>
                      <a:r>
                        <a:rPr kumimoji="0" lang="en-US" altLang="en-US" sz="18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CH2</a:t>
                      </a:r>
                    </a:p>
                  </a:txBody>
                  <a:tcPr marL="68583" marR="68583" marT="0" marB="0"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a:spcBef>
                          <a:spcPct val="20000"/>
                        </a:spcBef>
                        <a:tabLst>
                          <a:tab pos="88900" algn="l"/>
                        </a:tabLst>
                        <a:defRPr sz="2800">
                          <a:solidFill>
                            <a:schemeClr val="tx1"/>
                          </a:solidFill>
                          <a:latin typeface="Arial" panose="020B0604020202020204" pitchFamily="34" charset="0"/>
                        </a:defRPr>
                      </a:lvl1pPr>
                      <a:lvl2pPr marL="742950" indent="-285750">
                        <a:spcBef>
                          <a:spcPct val="20000"/>
                        </a:spcBef>
                        <a:tabLst>
                          <a:tab pos="88900" algn="l"/>
                        </a:tabLst>
                        <a:defRPr sz="2400">
                          <a:solidFill>
                            <a:schemeClr val="tx1"/>
                          </a:solidFill>
                          <a:latin typeface="Arial" panose="020B0604020202020204" pitchFamily="34" charset="0"/>
                        </a:defRPr>
                      </a:lvl2pPr>
                      <a:lvl3pPr marL="1143000" indent="-228600">
                        <a:spcBef>
                          <a:spcPct val="20000"/>
                        </a:spcBef>
                        <a:tabLst>
                          <a:tab pos="88900" algn="l"/>
                        </a:tabLst>
                        <a:defRPr sz="2000">
                          <a:solidFill>
                            <a:schemeClr val="tx1"/>
                          </a:solidFill>
                          <a:latin typeface="Arial" panose="020B0604020202020204" pitchFamily="34" charset="0"/>
                        </a:defRPr>
                      </a:lvl3pPr>
                      <a:lvl4pPr marL="1600200" indent="-228600">
                        <a:spcBef>
                          <a:spcPct val="20000"/>
                        </a:spcBef>
                        <a:tabLst>
                          <a:tab pos="88900" algn="l"/>
                        </a:tabLst>
                        <a:defRPr>
                          <a:solidFill>
                            <a:schemeClr val="tx1"/>
                          </a:solidFill>
                          <a:latin typeface="Arial" panose="020B0604020202020204" pitchFamily="34" charset="0"/>
                        </a:defRPr>
                      </a:lvl4pPr>
                      <a:lvl5pPr marL="2057400" indent="-228600">
                        <a:spcBef>
                          <a:spcPct val="20000"/>
                        </a:spcBef>
                        <a:tabLst>
                          <a:tab pos="889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ts val="200"/>
                        </a:spcBef>
                        <a:spcAft>
                          <a:spcPct val="0"/>
                        </a:spcAft>
                        <a:buClrTx/>
                        <a:buSzTx/>
                        <a:buFontTx/>
                        <a:buNone/>
                        <a:tabLst>
                          <a:tab pos="88900" algn="l"/>
                        </a:tabLst>
                      </a:pPr>
                      <a:endParaRPr kumimoji="0" lang="en-US" altLang="en-US" sz="20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E7F3F4"/>
                    </a:solidFill>
                  </a:tcPr>
                </a:tc>
              </a:tr>
              <a:tr h="786868">
                <a:tc>
                  <a:txBody>
                    <a:bodyPr/>
                    <a:lstStyle>
                      <a:lvl1pPr>
                        <a:spcBef>
                          <a:spcPct val="20000"/>
                        </a:spcBef>
                        <a:tabLst>
                          <a:tab pos="88900" algn="l"/>
                        </a:tabLst>
                        <a:defRPr sz="2800">
                          <a:solidFill>
                            <a:schemeClr val="tx1"/>
                          </a:solidFill>
                          <a:latin typeface="Arial" panose="020B0604020202020204" pitchFamily="34" charset="0"/>
                        </a:defRPr>
                      </a:lvl1pPr>
                      <a:lvl2pPr marL="742950" indent="-285750">
                        <a:spcBef>
                          <a:spcPct val="20000"/>
                        </a:spcBef>
                        <a:tabLst>
                          <a:tab pos="88900" algn="l"/>
                        </a:tabLst>
                        <a:defRPr sz="2400">
                          <a:solidFill>
                            <a:schemeClr val="tx1"/>
                          </a:solidFill>
                          <a:latin typeface="Arial" panose="020B0604020202020204" pitchFamily="34" charset="0"/>
                        </a:defRPr>
                      </a:lvl2pPr>
                      <a:lvl3pPr marL="1143000" indent="-228600">
                        <a:spcBef>
                          <a:spcPct val="20000"/>
                        </a:spcBef>
                        <a:tabLst>
                          <a:tab pos="88900" algn="l"/>
                        </a:tabLst>
                        <a:defRPr sz="2000">
                          <a:solidFill>
                            <a:schemeClr val="tx1"/>
                          </a:solidFill>
                          <a:latin typeface="Arial" panose="020B0604020202020204" pitchFamily="34" charset="0"/>
                        </a:defRPr>
                      </a:lvl3pPr>
                      <a:lvl4pPr marL="1600200" indent="-228600">
                        <a:spcBef>
                          <a:spcPct val="20000"/>
                        </a:spcBef>
                        <a:tabLst>
                          <a:tab pos="88900" algn="l"/>
                        </a:tabLst>
                        <a:defRPr>
                          <a:solidFill>
                            <a:schemeClr val="tx1"/>
                          </a:solidFill>
                          <a:latin typeface="Arial" panose="020B0604020202020204" pitchFamily="34" charset="0"/>
                        </a:defRPr>
                      </a:lvl4pPr>
                      <a:lvl5pPr marL="2057400" indent="-228600">
                        <a:spcBef>
                          <a:spcPct val="20000"/>
                        </a:spcBef>
                        <a:tabLst>
                          <a:tab pos="889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ts val="200"/>
                        </a:spcBef>
                        <a:spcAft>
                          <a:spcPct val="0"/>
                        </a:spcAft>
                        <a:buClrTx/>
                        <a:buSzTx/>
                        <a:buFontTx/>
                        <a:buNone/>
                        <a:tabLst>
                          <a:tab pos="88900" algn="l"/>
                        </a:tabLst>
                      </a:pPr>
                      <a:r>
                        <a:rPr kumimoji="0" lang="en-US" altLang="en-US" sz="18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CH3</a:t>
                      </a:r>
                    </a:p>
                  </a:txBody>
                  <a:tcPr marL="68583" marR="68583" marT="0" marB="0"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pPr>
                      <a:r>
                        <a:rPr kumimoji="0" lang="en-US" altLang="en-US" sz="20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n-US" altLang="en-US" sz="2000" b="0" i="0" u="none" strike="noStrike" cap="none" normalizeH="0" baseline="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3" marR="68583" marT="0" marB="0"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F3F9FA"/>
                    </a:solidFill>
                  </a:tcPr>
                </a:tc>
              </a:tr>
              <a:tr h="786868">
                <a:tc>
                  <a:txBody>
                    <a:bodyPr/>
                    <a:lstStyle>
                      <a:lvl1pPr>
                        <a:spcBef>
                          <a:spcPct val="20000"/>
                        </a:spcBef>
                        <a:tabLst>
                          <a:tab pos="88900" algn="l"/>
                        </a:tabLst>
                        <a:defRPr sz="2800">
                          <a:solidFill>
                            <a:schemeClr val="tx1"/>
                          </a:solidFill>
                          <a:latin typeface="Arial" panose="020B0604020202020204" pitchFamily="34" charset="0"/>
                        </a:defRPr>
                      </a:lvl1pPr>
                      <a:lvl2pPr marL="742950" indent="-285750">
                        <a:spcBef>
                          <a:spcPct val="20000"/>
                        </a:spcBef>
                        <a:tabLst>
                          <a:tab pos="88900" algn="l"/>
                        </a:tabLst>
                        <a:defRPr sz="2400">
                          <a:solidFill>
                            <a:schemeClr val="tx1"/>
                          </a:solidFill>
                          <a:latin typeface="Arial" panose="020B0604020202020204" pitchFamily="34" charset="0"/>
                        </a:defRPr>
                      </a:lvl2pPr>
                      <a:lvl3pPr marL="1143000" indent="-228600">
                        <a:spcBef>
                          <a:spcPct val="20000"/>
                        </a:spcBef>
                        <a:tabLst>
                          <a:tab pos="88900" algn="l"/>
                        </a:tabLst>
                        <a:defRPr sz="2000">
                          <a:solidFill>
                            <a:schemeClr val="tx1"/>
                          </a:solidFill>
                          <a:latin typeface="Arial" panose="020B0604020202020204" pitchFamily="34" charset="0"/>
                        </a:defRPr>
                      </a:lvl3pPr>
                      <a:lvl4pPr marL="1600200" indent="-228600">
                        <a:spcBef>
                          <a:spcPct val="20000"/>
                        </a:spcBef>
                        <a:tabLst>
                          <a:tab pos="88900" algn="l"/>
                        </a:tabLst>
                        <a:defRPr>
                          <a:solidFill>
                            <a:schemeClr val="tx1"/>
                          </a:solidFill>
                          <a:latin typeface="Arial" panose="020B0604020202020204" pitchFamily="34" charset="0"/>
                        </a:defRPr>
                      </a:lvl4pPr>
                      <a:lvl5pPr marL="2057400" indent="-228600">
                        <a:spcBef>
                          <a:spcPct val="20000"/>
                        </a:spcBef>
                        <a:tabLst>
                          <a:tab pos="889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ts val="200"/>
                        </a:spcBef>
                        <a:spcAft>
                          <a:spcPct val="0"/>
                        </a:spcAft>
                        <a:buClrTx/>
                        <a:buSzTx/>
                        <a:buFontTx/>
                        <a:buNone/>
                        <a:tabLst>
                          <a:tab pos="88900" algn="l"/>
                        </a:tabLst>
                      </a:pPr>
                      <a:r>
                        <a:rPr kumimoji="0" lang="en-US" altLang="en-US" sz="18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CH4</a:t>
                      </a:r>
                    </a:p>
                  </a:txBody>
                  <a:tcPr marL="68583" marR="68583" marT="0" marB="0"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lvl1pPr>
                        <a:spcBef>
                          <a:spcPct val="20000"/>
                        </a:spcBef>
                        <a:tabLst>
                          <a:tab pos="88900" algn="l"/>
                        </a:tabLst>
                        <a:defRPr sz="2800">
                          <a:solidFill>
                            <a:schemeClr val="tx1"/>
                          </a:solidFill>
                          <a:latin typeface="Arial" panose="020B0604020202020204" pitchFamily="34" charset="0"/>
                        </a:defRPr>
                      </a:lvl1pPr>
                      <a:lvl2pPr marL="742950" indent="-285750">
                        <a:spcBef>
                          <a:spcPct val="20000"/>
                        </a:spcBef>
                        <a:tabLst>
                          <a:tab pos="88900" algn="l"/>
                        </a:tabLst>
                        <a:defRPr sz="2400">
                          <a:solidFill>
                            <a:schemeClr val="tx1"/>
                          </a:solidFill>
                          <a:latin typeface="Arial" panose="020B0604020202020204" pitchFamily="34" charset="0"/>
                        </a:defRPr>
                      </a:lvl2pPr>
                      <a:lvl3pPr marL="1143000" indent="-228600">
                        <a:spcBef>
                          <a:spcPct val="20000"/>
                        </a:spcBef>
                        <a:tabLst>
                          <a:tab pos="88900" algn="l"/>
                        </a:tabLst>
                        <a:defRPr sz="2000">
                          <a:solidFill>
                            <a:schemeClr val="tx1"/>
                          </a:solidFill>
                          <a:latin typeface="Arial" panose="020B0604020202020204" pitchFamily="34" charset="0"/>
                        </a:defRPr>
                      </a:lvl3pPr>
                      <a:lvl4pPr marL="1600200" indent="-228600">
                        <a:spcBef>
                          <a:spcPct val="20000"/>
                        </a:spcBef>
                        <a:tabLst>
                          <a:tab pos="88900" algn="l"/>
                        </a:tabLst>
                        <a:defRPr>
                          <a:solidFill>
                            <a:schemeClr val="tx1"/>
                          </a:solidFill>
                          <a:latin typeface="Arial" panose="020B0604020202020204" pitchFamily="34" charset="0"/>
                        </a:defRPr>
                      </a:lvl4pPr>
                      <a:lvl5pPr marL="2057400" indent="-228600">
                        <a:spcBef>
                          <a:spcPct val="20000"/>
                        </a:spcBef>
                        <a:tabLst>
                          <a:tab pos="889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ts val="200"/>
                        </a:spcBef>
                        <a:spcAft>
                          <a:spcPct val="0"/>
                        </a:spcAft>
                        <a:buClrTx/>
                        <a:buSzTx/>
                        <a:buFontTx/>
                        <a:buNone/>
                        <a:tabLst>
                          <a:tab pos="88900" algn="l"/>
                        </a:tabLst>
                      </a:pPr>
                      <a:endParaRPr kumimoji="0" lang="en-US" altLang="en-US" sz="20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68583" marR="68583" marT="0" marB="0"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rgbClr val="E7F3F4"/>
                    </a:solidFill>
                  </a:tcPr>
                </a:tc>
              </a:tr>
            </a:tbl>
          </a:graphicData>
        </a:graphic>
      </p:graphicFrame>
      <p:pic>
        <p:nvPicPr>
          <p:cNvPr id="5" name="Picture 4">
            <a:hlinkClick r:id="rId6" action="ppaction://hlinksldjump"/>
          </p:cNvPr>
          <p:cNvPicPr>
            <a:picLocks noChangeAspect="1"/>
          </p:cNvPicPr>
          <p:nvPr/>
        </p:nvPicPr>
        <p:blipFill>
          <a:blip r:embed="rId7"/>
          <a:stretch>
            <a:fillRect/>
          </a:stretch>
        </p:blipFill>
        <p:spPr>
          <a:xfrm>
            <a:off x="10445750" y="4330700"/>
            <a:ext cx="1365250" cy="690563"/>
          </a:xfrm>
          <a:prstGeom prst="rect">
            <a:avLst/>
          </a:prstGeom>
          <a:noFill/>
          <a:ln w="9525">
            <a:noFill/>
          </a:ln>
        </p:spPr>
      </p:pic>
      <p:pic>
        <p:nvPicPr>
          <p:cNvPr id="7" name="Picture 6">
            <a:hlinkClick r:id="rId8" action="ppaction://hlinksldjump"/>
          </p:cNvPr>
          <p:cNvPicPr>
            <a:picLocks noChangeAspect="1"/>
          </p:cNvPicPr>
          <p:nvPr/>
        </p:nvPicPr>
        <p:blipFill>
          <a:blip r:embed="rId9"/>
          <a:stretch>
            <a:fillRect/>
          </a:stretch>
        </p:blipFill>
        <p:spPr>
          <a:xfrm>
            <a:off x="8723313" y="4356100"/>
            <a:ext cx="1365250" cy="690563"/>
          </a:xfrm>
          <a:prstGeom prst="rect">
            <a:avLst/>
          </a:prstGeom>
          <a:noFill/>
          <a:ln w="9525">
            <a:noFill/>
          </a:ln>
        </p:spPr>
      </p:pic>
      <p:sp>
        <p:nvSpPr>
          <p:cNvPr id="9" name="Arrow: Striped Right 8"/>
          <p:cNvSpPr/>
          <p:nvPr/>
        </p:nvSpPr>
        <p:spPr>
          <a:xfrm>
            <a:off x="8826500" y="5118100"/>
            <a:ext cx="2362200" cy="87630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bg1"/>
                </a:solidFill>
                <a:effectLst/>
                <a:uLnTx/>
                <a:uFillTx/>
                <a:latin typeface="+mn-lt"/>
                <a:ea typeface="+mn-ea"/>
                <a:cs typeface="+mn-cs"/>
              </a:rPr>
              <a:t>Hình nhỏ, đưa bàn tay bấm để xem lớn</a:t>
            </a:r>
          </a:p>
        </p:txBody>
      </p:sp>
      <p:sp>
        <p:nvSpPr>
          <p:cNvPr id="11" name="TextBox 10"/>
          <p:cNvSpPr txBox="1"/>
          <p:nvPr/>
        </p:nvSpPr>
        <p:spPr>
          <a:xfrm>
            <a:off x="1508125" y="3643313"/>
            <a:ext cx="11938000" cy="41751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a:lnSpc>
                <a:spcPct val="115000"/>
              </a:lnSpc>
              <a:spcBef>
                <a:spcPts val="200"/>
              </a:spcBef>
              <a:buFontTx/>
              <a:buNone/>
              <a:tabLst>
                <a:tab pos="88900" algn="l"/>
              </a:tabLst>
            </a:pPr>
            <a:r>
              <a:rPr lang="en-US" altLang="en-US" sz="2000" dirty="0">
                <a:solidFill>
                  <a:srgbClr val="002060"/>
                </a:solidFill>
                <a:latin typeface="Times New Roman" panose="02020603050405020304" pitchFamily="18" charset="0"/>
                <a:cs typeface="Times New Roman" panose="02020603050405020304" pitchFamily="18" charset="0"/>
              </a:rPr>
              <a:t> Dựa v</a:t>
            </a:r>
            <a:r>
              <a:rPr lang="en-US" altLang="en-US" sz="2000" dirty="0">
                <a:solidFill>
                  <a:srgbClr val="002060"/>
                </a:solidFill>
                <a:latin typeface="Times New Roman" panose="02020603050405020304" pitchFamily="18" charset="0"/>
                <a:ea typeface="Times New Roman" panose="02020603050405020304" pitchFamily="18" charset="0"/>
              </a:rPr>
              <a:t>à</a:t>
            </a:r>
            <a:r>
              <a:rPr lang="en-US" altLang="en-US" sz="2000" dirty="0">
                <a:solidFill>
                  <a:srgbClr val="002060"/>
                </a:solidFill>
                <a:latin typeface="Times New Roman" panose="02020603050405020304" pitchFamily="18" charset="0"/>
                <a:cs typeface="Times New Roman" panose="02020603050405020304" pitchFamily="18" charset="0"/>
              </a:rPr>
              <a:t>o phương trình tổng quát, hãy nêu bản chất của quá trình quang hợp ở thực vật.</a:t>
            </a:r>
            <a:endParaRPr lang="en-US" altLang="en-US" sz="2000" dirty="0">
              <a:solidFill>
                <a:srgbClr val="002060"/>
              </a:solidFill>
              <a:latin typeface="Times New Roman" panose="02020603050405020304" pitchFamily="18" charset="0"/>
              <a:ea typeface="Times New Roman" panose="02020603050405020304" pitchFamily="18" charset="0"/>
            </a:endParaRPr>
          </a:p>
        </p:txBody>
      </p:sp>
      <p:sp>
        <p:nvSpPr>
          <p:cNvPr id="14" name="TextBox 13"/>
          <p:cNvSpPr txBox="1"/>
          <p:nvPr/>
        </p:nvSpPr>
        <p:spPr>
          <a:xfrm>
            <a:off x="1582738" y="5097463"/>
            <a:ext cx="8883650" cy="7969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a:lnSpc>
                <a:spcPct val="115000"/>
              </a:lnSpc>
              <a:spcBef>
                <a:spcPts val="200"/>
              </a:spcBef>
              <a:buFontTx/>
              <a:buNone/>
              <a:tabLst>
                <a:tab pos="88900" algn="l"/>
              </a:tabLst>
            </a:pPr>
            <a:r>
              <a:rPr lang="en-US" altLang="en-US" sz="2000" dirty="0">
                <a:solidFill>
                  <a:srgbClr val="002060"/>
                </a:solidFill>
                <a:latin typeface="Times New Roman" panose="02020603050405020304" pitchFamily="18" charset="0"/>
                <a:cs typeface="Times New Roman" panose="02020603050405020304" pitchFamily="18" charset="0"/>
              </a:rPr>
              <a:t>Hệ sắc tố ở cây xanh được chia l</a:t>
            </a:r>
            <a:r>
              <a:rPr lang="en-US" altLang="en-US" sz="2000" dirty="0">
                <a:solidFill>
                  <a:srgbClr val="002060"/>
                </a:solidFill>
                <a:latin typeface="Times New Roman" panose="02020603050405020304" pitchFamily="18" charset="0"/>
                <a:ea typeface="Times New Roman" panose="02020603050405020304" pitchFamily="18" charset="0"/>
              </a:rPr>
              <a:t>à</a:t>
            </a:r>
            <a:r>
              <a:rPr lang="en-US" altLang="en-US" sz="2000" dirty="0">
                <a:solidFill>
                  <a:srgbClr val="002060"/>
                </a:solidFill>
                <a:latin typeface="Times New Roman" panose="02020603050405020304" pitchFamily="18" charset="0"/>
                <a:cs typeface="Times New Roman" panose="02020603050405020304" pitchFamily="18" charset="0"/>
              </a:rPr>
              <a:t>m mấy nhóm? </a:t>
            </a:r>
          </a:p>
          <a:p>
            <a:pPr marL="0" lvl="0" indent="0" algn="just" defTabSz="914400">
              <a:lnSpc>
                <a:spcPct val="115000"/>
              </a:lnSpc>
              <a:spcBef>
                <a:spcPts val="200"/>
              </a:spcBef>
              <a:buFontTx/>
              <a:buNone/>
              <a:tabLst>
                <a:tab pos="88900" algn="l"/>
              </a:tabLst>
            </a:pPr>
            <a:r>
              <a:rPr lang="en-US" altLang="en-US" sz="2000" dirty="0">
                <a:solidFill>
                  <a:srgbClr val="002060"/>
                </a:solidFill>
                <a:latin typeface="Times New Roman" panose="02020603050405020304" pitchFamily="18" charset="0"/>
                <a:cs typeface="Times New Roman" panose="02020603050405020304" pitchFamily="18" charset="0"/>
              </a:rPr>
              <a:t>Cho biết vai trò của các nhóm sắc tố n</a:t>
            </a:r>
            <a:r>
              <a:rPr lang="en-US" altLang="en-US" sz="2000" dirty="0">
                <a:solidFill>
                  <a:srgbClr val="002060"/>
                </a:solidFill>
                <a:latin typeface="Times New Roman" panose="02020603050405020304" pitchFamily="18" charset="0"/>
                <a:ea typeface="Times New Roman" panose="02020603050405020304" pitchFamily="18" charset="0"/>
              </a:rPr>
              <a:t>à</a:t>
            </a:r>
            <a:r>
              <a:rPr lang="en-US" altLang="en-US" sz="2000" dirty="0">
                <a:solidFill>
                  <a:srgbClr val="002060"/>
                </a:solidFill>
                <a:latin typeface="Times New Roman" panose="02020603050405020304" pitchFamily="18" charset="0"/>
                <a:cs typeface="Times New Roman" panose="02020603050405020304" pitchFamily="18" charset="0"/>
              </a:rPr>
              <a:t>y trong quang hợp.</a:t>
            </a:r>
            <a:endParaRPr lang="en-US" altLang="en-US" sz="2000" dirty="0">
              <a:solidFill>
                <a:srgbClr val="002060"/>
              </a:solidFill>
              <a:latin typeface="Times New Roman" panose="02020603050405020304" pitchFamily="18" charset="0"/>
              <a:ea typeface="Times New Roman" panose="02020603050405020304" pitchFamily="18" charset="0"/>
            </a:endParaRPr>
          </a:p>
        </p:txBody>
      </p:sp>
      <p:sp>
        <p:nvSpPr>
          <p:cNvPr id="16" name="TextBox 15"/>
          <p:cNvSpPr txBox="1"/>
          <p:nvPr/>
        </p:nvSpPr>
        <p:spPr>
          <a:xfrm>
            <a:off x="1598613" y="4325938"/>
            <a:ext cx="6940550" cy="7715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a:lnSpc>
                <a:spcPct val="115000"/>
              </a:lnSpc>
              <a:spcBef>
                <a:spcPts val="200"/>
              </a:spcBef>
              <a:buFontTx/>
              <a:buNone/>
              <a:tabLst>
                <a:tab pos="88900" algn="l"/>
              </a:tabLst>
            </a:pPr>
            <a:r>
              <a:rPr lang="en-US" altLang="en-US" sz="2000" dirty="0">
                <a:solidFill>
                  <a:srgbClr val="002060"/>
                </a:solidFill>
                <a:latin typeface="Times New Roman" panose="02020603050405020304" pitchFamily="18" charset="0"/>
                <a:cs typeface="Times New Roman" panose="02020603050405020304" pitchFamily="18" charset="0"/>
              </a:rPr>
              <a:t>Nên chiếu ánh sáng có bước sóng n</a:t>
            </a:r>
            <a:r>
              <a:rPr lang="en-US" altLang="en-US" sz="2000" dirty="0">
                <a:solidFill>
                  <a:srgbClr val="002060"/>
                </a:solidFill>
                <a:latin typeface="Times New Roman" panose="02020603050405020304" pitchFamily="18" charset="0"/>
                <a:ea typeface="Times New Roman" panose="02020603050405020304" pitchFamily="18" charset="0"/>
              </a:rPr>
              <a:t>à</a:t>
            </a:r>
            <a:r>
              <a:rPr lang="en-US" altLang="en-US" sz="2000" dirty="0">
                <a:solidFill>
                  <a:srgbClr val="002060"/>
                </a:solidFill>
                <a:latin typeface="Times New Roman" panose="02020603050405020304" pitchFamily="18" charset="0"/>
                <a:cs typeface="Times New Roman" panose="02020603050405020304" pitchFamily="18" charset="0"/>
              </a:rPr>
              <a:t>o để tăng cường hiệu quả quang hợp ở thực vật?</a:t>
            </a:r>
            <a:endParaRPr lang="en-US" altLang="en-US" sz="2000" dirty="0">
              <a:solidFill>
                <a:srgbClr val="002060"/>
              </a:solidFill>
              <a:latin typeface="Times New Roman" panose="02020603050405020304" pitchFamily="18" charset="0"/>
              <a:ea typeface="Times New Roman" panose="02020603050405020304" pitchFamily="18" charset="0"/>
            </a:endParaRPr>
          </a:p>
        </p:txBody>
      </p:sp>
      <p:sp>
        <p:nvSpPr>
          <p:cNvPr id="18" name="TextBox 17"/>
          <p:cNvSpPr txBox="1"/>
          <p:nvPr/>
        </p:nvSpPr>
        <p:spPr>
          <a:xfrm>
            <a:off x="1603375" y="5916613"/>
            <a:ext cx="6938963" cy="77311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a:lnSpc>
                <a:spcPct val="115000"/>
              </a:lnSpc>
              <a:spcBef>
                <a:spcPts val="200"/>
              </a:spcBef>
              <a:buFontTx/>
              <a:buNone/>
              <a:tabLst>
                <a:tab pos="88900" algn="l"/>
              </a:tabLst>
            </a:pPr>
            <a:r>
              <a:rPr lang="en-US" altLang="en-US" sz="2000" dirty="0">
                <a:solidFill>
                  <a:srgbClr val="002060"/>
                </a:solidFill>
                <a:latin typeface="Times New Roman" panose="02020603050405020304" pitchFamily="18" charset="0"/>
                <a:cs typeface="Times New Roman" panose="02020603050405020304" pitchFamily="18" charset="0"/>
              </a:rPr>
              <a:t>Các sắc tố quang hợp hấp thụ v</a:t>
            </a:r>
            <a:r>
              <a:rPr lang="en-US" altLang="en-US" sz="2000" dirty="0">
                <a:solidFill>
                  <a:srgbClr val="002060"/>
                </a:solidFill>
                <a:latin typeface="Times New Roman" panose="02020603050405020304" pitchFamily="18" charset="0"/>
                <a:ea typeface="Times New Roman" panose="02020603050405020304" pitchFamily="18" charset="0"/>
              </a:rPr>
              <a:t>à</a:t>
            </a:r>
            <a:r>
              <a:rPr lang="en-US" altLang="en-US" sz="2000" dirty="0">
                <a:solidFill>
                  <a:srgbClr val="002060"/>
                </a:solidFill>
                <a:latin typeface="Times New Roman" panose="02020603050405020304" pitchFamily="18" charset="0"/>
                <a:cs typeface="Times New Roman" panose="02020603050405020304" pitchFamily="18" charset="0"/>
              </a:rPr>
              <a:t> truyền năng lượng ánh sáng theo sơ đồ?</a:t>
            </a:r>
            <a:endParaRPr lang="en-US" altLang="en-US" sz="2000" dirty="0">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wipe(down)">
                                      <p:cBhvr>
                                        <p:cTn id="7" dur="500"/>
                                        <p:tgtEl>
                                          <p:spTgt spid="348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822"/>
                                        </p:tgtEl>
                                        <p:attrNameLst>
                                          <p:attrName>style.visibility</p:attrName>
                                        </p:attrNameLst>
                                      </p:cBhvr>
                                      <p:to>
                                        <p:strVal val="visible"/>
                                      </p:to>
                                    </p:set>
                                    <p:animEffect transition="in" filter="wipe(left)">
                                      <p:cBhvr>
                                        <p:cTn id="17" dur="500"/>
                                        <p:tgtEl>
                                          <p:spTgt spid="348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par>
                                <p:cTn id="33" presetID="2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P spid="34822" grpId="0" animBg="1"/>
      <p:bldP spid="34822" grpId="1" animBg="1"/>
      <p:bldP spid="9" grpId="0" animBg="1"/>
      <p:bldP spid="11" grpId="0"/>
      <p:bldP spid="14" grpId="0"/>
      <p:bldP spid="16" grpId="0"/>
      <p:bldP spid="1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1"/>
          <p:cNvSpPr txBox="1">
            <a:spLocks noGrp="1"/>
          </p:cNvSpPr>
          <p:nvPr>
            <p:ph type="sldNum" sz="quarter" idx="12"/>
          </p:nvPr>
        </p:nvSpPr>
        <p:spPr>
          <a:noFill/>
          <a:ln>
            <a:noFill/>
          </a:ln>
        </p:spPr>
        <p:txBody>
          <a:bodyPr anchor="ctr" anchorCtr="0"/>
          <a:lstStyle/>
          <a:p>
            <a:pPr marL="0" indent="0" algn="r">
              <a:lnSpc>
                <a:spcPct val="100000"/>
              </a:lnSpc>
              <a:spcBef>
                <a:spcPct val="0"/>
              </a:spcBef>
              <a:buFontTx/>
              <a:buNone/>
            </a:pPr>
            <a:fld id="{9A0DB2DC-4C9A-4742-B13C-FB6460FD3503}" type="slidenum">
              <a:rPr lang="en-US" altLang="en-US" sz="1200" dirty="0">
                <a:latin typeface="Arial" panose="020B0604020202020204" pitchFamily="34" charset="0"/>
              </a:rPr>
              <a:t>70</a:t>
            </a:fld>
            <a:endParaRPr lang="en-US" altLang="en-US" sz="1200" dirty="0">
              <a:latin typeface="Arial" panose="020B0604020202020204" pitchFamily="34" charset="0"/>
            </a:endParaRPr>
          </a:p>
        </p:txBody>
      </p:sp>
      <p:pic>
        <p:nvPicPr>
          <p:cNvPr id="135171" name="Picture 3"/>
          <p:cNvPicPr>
            <a:picLocks noChangeAspect="1"/>
          </p:cNvPicPr>
          <p:nvPr/>
        </p:nvPicPr>
        <p:blipFill>
          <a:blip r:embed="rId2"/>
          <a:stretch>
            <a:fillRect/>
          </a:stretch>
        </p:blipFill>
        <p:spPr>
          <a:xfrm>
            <a:off x="914400" y="539750"/>
            <a:ext cx="10198100" cy="4784725"/>
          </a:xfrm>
          <a:prstGeom prst="rect">
            <a:avLst/>
          </a:prstGeom>
          <a:noFill/>
          <a:ln w="9525">
            <a:noFill/>
          </a:ln>
        </p:spPr>
      </p:pic>
    </p:spTree>
  </p:cSld>
  <p:clrMapOvr>
    <a:masterClrMapping/>
  </p:clrMapOvr>
  <p:transition spd="slow">
    <p:split orient="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1"/>
          <p:cNvSpPr txBox="1">
            <a:spLocks noGrp="1"/>
          </p:cNvSpPr>
          <p:nvPr>
            <p:ph type="sldNum" sz="quarter" idx="12"/>
          </p:nvPr>
        </p:nvSpPr>
        <p:spPr>
          <a:noFill/>
          <a:ln>
            <a:noFill/>
          </a:ln>
        </p:spPr>
        <p:txBody>
          <a:bodyPr anchor="ctr" anchorCtr="0"/>
          <a:lstStyle/>
          <a:p>
            <a:pPr marL="0" indent="0" algn="r">
              <a:lnSpc>
                <a:spcPct val="100000"/>
              </a:lnSpc>
              <a:spcBef>
                <a:spcPct val="0"/>
              </a:spcBef>
              <a:buFontTx/>
              <a:buNone/>
            </a:pPr>
            <a:fld id="{9A0DB2DC-4C9A-4742-B13C-FB6460FD3503}" type="slidenum">
              <a:rPr lang="en-US" altLang="en-US" sz="1200" dirty="0">
                <a:latin typeface="Arial" panose="020B0604020202020204" pitchFamily="34" charset="0"/>
              </a:rPr>
              <a:t>71</a:t>
            </a:fld>
            <a:endParaRPr lang="en-US" altLang="en-US" sz="1200" dirty="0">
              <a:latin typeface="Arial" panose="020B0604020202020204" pitchFamily="34" charset="0"/>
            </a:endParaRPr>
          </a:p>
        </p:txBody>
      </p:sp>
      <p:pic>
        <p:nvPicPr>
          <p:cNvPr id="136195" name="Picture 3"/>
          <p:cNvPicPr>
            <a:picLocks noChangeAspect="1"/>
          </p:cNvPicPr>
          <p:nvPr/>
        </p:nvPicPr>
        <p:blipFill>
          <a:blip r:embed="rId2"/>
          <a:stretch>
            <a:fillRect/>
          </a:stretch>
        </p:blipFill>
        <p:spPr>
          <a:xfrm>
            <a:off x="2705100" y="304800"/>
            <a:ext cx="6781800" cy="6019800"/>
          </a:xfrm>
          <a:prstGeom prst="rect">
            <a:avLst/>
          </a:prstGeom>
          <a:noFill/>
          <a:ln w="9525">
            <a:noFill/>
          </a:ln>
        </p:spPr>
      </p:pic>
    </p:spTree>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14"/>
          <p:cNvGrpSpPr/>
          <p:nvPr/>
        </p:nvGrpSpPr>
        <p:grpSpPr>
          <a:xfrm>
            <a:off x="0" y="-26987"/>
            <a:ext cx="12192000" cy="6888162"/>
            <a:chOff x="-9684" y="-27337"/>
            <a:chExt cx="9155305" cy="6888385"/>
          </a:xfrm>
        </p:grpSpPr>
        <p:sp>
          <p:nvSpPr>
            <p:cNvPr id="39966"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9968"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39969"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graphicFrame>
        <p:nvGraphicFramePr>
          <p:cNvPr id="39939" name="Table 39938"/>
          <p:cNvGraphicFramePr/>
          <p:nvPr/>
        </p:nvGraphicFramePr>
        <p:xfrm>
          <a:off x="93663" y="363538"/>
          <a:ext cx="11996738" cy="6494463"/>
        </p:xfrm>
        <a:graphic>
          <a:graphicData uri="http://schemas.openxmlformats.org/drawingml/2006/table">
            <a:tbl>
              <a:tblPr/>
              <a:tblGrid>
                <a:gridCol w="790575"/>
                <a:gridCol w="5603875"/>
                <a:gridCol w="5602288"/>
              </a:tblGrid>
              <a:tr h="12700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Bef>
                          <a:spcPts val="200"/>
                        </a:spcBef>
                        <a:buNone/>
                        <a:tabLst>
                          <a:tab pos="88900" algn="l"/>
                        </a:tabLst>
                      </a:pPr>
                      <a:r>
                        <a:rPr lang="en-US" altLang="en-US" b="1" dirty="0">
                          <a:solidFill>
                            <a:srgbClr val="002060"/>
                          </a:solidFill>
                          <a:latin typeface="Times New Roman" panose="02020603050405020304" pitchFamily="18" charset="0"/>
                          <a:cs typeface="Times New Roman" panose="02020603050405020304" pitchFamily="18" charset="0"/>
                        </a:rPr>
                        <a:t>CH1</a:t>
                      </a:r>
                      <a:endParaRPr lang="en-US" altLang="en-US" b="1" dirty="0">
                        <a:solidFill>
                          <a:srgbClr val="002060"/>
                        </a:solidFill>
                        <a:latin typeface="Times New Roman" panose="02020603050405020304" pitchFamily="18" charset="0"/>
                        <a:ea typeface="Times New Roman" panose="02020603050405020304" pitchFamily="18" charset="0"/>
                      </a:endParaRPr>
                    </a:p>
                  </a:txBody>
                  <a:tcPr marL="68576" marR="68576" marT="0" marB="0"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Bef>
                          <a:spcPts val="200"/>
                        </a:spcBef>
                        <a:buNone/>
                        <a:tabLst>
                          <a:tab pos="88900" algn="l"/>
                        </a:tabLst>
                      </a:pPr>
                      <a:r>
                        <a:rPr lang="en-US" altLang="en-US" sz="2400" dirty="0">
                          <a:solidFill>
                            <a:srgbClr val="002060"/>
                          </a:solidFill>
                          <a:latin typeface="Times New Roman" panose="02020603050405020304" pitchFamily="18" charset="0"/>
                          <a:cs typeface="Times New Roman" panose="02020603050405020304" pitchFamily="18" charset="0"/>
                        </a:rPr>
                        <a:t> Dựa v</a:t>
                      </a:r>
                      <a:r>
                        <a:rPr lang="en-US" altLang="en-US" sz="2400" dirty="0">
                          <a:solidFill>
                            <a:srgbClr val="002060"/>
                          </a:solidFill>
                          <a:latin typeface="Times New Roman" panose="02020603050405020304" pitchFamily="18" charset="0"/>
                          <a:ea typeface="Times New Roman" panose="02020603050405020304" pitchFamily="18" charset="0"/>
                        </a:rPr>
                        <a:t>à</a:t>
                      </a:r>
                      <a:r>
                        <a:rPr lang="en-US" altLang="en-US" sz="2400" dirty="0">
                          <a:solidFill>
                            <a:srgbClr val="002060"/>
                          </a:solidFill>
                          <a:latin typeface="Times New Roman" panose="02020603050405020304" pitchFamily="18" charset="0"/>
                          <a:cs typeface="Times New Roman" panose="02020603050405020304" pitchFamily="18" charset="0"/>
                        </a:rPr>
                        <a:t>o phương trình tổng quát, hãy nêu bản chất của quá trình quang hợp ở thực vật.</a:t>
                      </a:r>
                      <a:endParaRPr lang="en-US" altLang="en-US" sz="2400" dirty="0">
                        <a:solidFill>
                          <a:srgbClr val="002060"/>
                        </a:solidFill>
                        <a:latin typeface="Times New Roman" panose="02020603050405020304" pitchFamily="18" charset="0"/>
                        <a:ea typeface="Times New Roman" panose="02020603050405020304" pitchFamily="18" charset="0"/>
                      </a:endParaRPr>
                    </a:p>
                  </a:txBody>
                  <a:tcPr marL="68576" marR="68576"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Bef>
                          <a:spcPts val="200"/>
                        </a:spcBef>
                        <a:buNone/>
                        <a:tabLst>
                          <a:tab pos="88900" algn="l"/>
                        </a:tabLst>
                      </a:pPr>
                      <a:endParaRPr lang="en-US" altLang="en-US" sz="2400" dirty="0">
                        <a:solidFill>
                          <a:srgbClr val="002060"/>
                        </a:solidFill>
                        <a:latin typeface="Times New Roman" panose="02020603050405020304" pitchFamily="18" charset="0"/>
                        <a:ea typeface="Times New Roman" panose="02020603050405020304" pitchFamily="18" charset="0"/>
                      </a:endParaRPr>
                    </a:p>
                  </a:txBody>
                  <a:tcPr marL="68576" marR="68576"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r>
              <a:tr h="2641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Bef>
                          <a:spcPts val="200"/>
                        </a:spcBef>
                        <a:buNone/>
                        <a:tabLst>
                          <a:tab pos="88900" algn="l"/>
                        </a:tabLst>
                      </a:pPr>
                      <a:r>
                        <a:rPr lang="en-US" altLang="en-US" b="1" dirty="0">
                          <a:solidFill>
                            <a:srgbClr val="002060"/>
                          </a:solidFill>
                          <a:latin typeface="Times New Roman" panose="02020603050405020304" pitchFamily="18" charset="0"/>
                          <a:cs typeface="Times New Roman" panose="02020603050405020304" pitchFamily="18" charset="0"/>
                        </a:rPr>
                        <a:t>CH2</a:t>
                      </a:r>
                      <a:endParaRPr lang="en-US" altLang="en-US" b="1" dirty="0">
                        <a:solidFill>
                          <a:srgbClr val="002060"/>
                        </a:solidFill>
                        <a:latin typeface="Times New Roman" panose="02020603050405020304" pitchFamily="18" charset="0"/>
                        <a:ea typeface="Times New Roman" panose="02020603050405020304" pitchFamily="18" charset="0"/>
                      </a:endParaRPr>
                    </a:p>
                  </a:txBody>
                  <a:tcPr marL="68576" marR="68576" marT="0" marB="0"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Bef>
                          <a:spcPts val="200"/>
                        </a:spcBef>
                        <a:buNone/>
                        <a:tabLst>
                          <a:tab pos="88900" algn="l"/>
                        </a:tabLst>
                      </a:pPr>
                      <a:r>
                        <a:rPr lang="en-US" altLang="en-US" sz="2400" dirty="0">
                          <a:solidFill>
                            <a:srgbClr val="002060"/>
                          </a:solidFill>
                          <a:latin typeface="Times New Roman" panose="02020603050405020304" pitchFamily="18" charset="0"/>
                          <a:cs typeface="Times New Roman" panose="02020603050405020304" pitchFamily="18" charset="0"/>
                        </a:rPr>
                        <a:t>Hệ sắc tố ở cây xanh được chia l</a:t>
                      </a:r>
                      <a:r>
                        <a:rPr lang="en-US" altLang="en-US" sz="2400" dirty="0">
                          <a:solidFill>
                            <a:srgbClr val="002060"/>
                          </a:solidFill>
                          <a:latin typeface="Times New Roman" panose="02020603050405020304" pitchFamily="18" charset="0"/>
                          <a:ea typeface="Times New Roman" panose="02020603050405020304" pitchFamily="18" charset="0"/>
                        </a:rPr>
                        <a:t>à</a:t>
                      </a:r>
                      <a:r>
                        <a:rPr lang="en-US" altLang="en-US" sz="2400" dirty="0">
                          <a:solidFill>
                            <a:srgbClr val="002060"/>
                          </a:solidFill>
                          <a:latin typeface="Times New Roman" panose="02020603050405020304" pitchFamily="18" charset="0"/>
                          <a:cs typeface="Times New Roman" panose="02020603050405020304" pitchFamily="18" charset="0"/>
                        </a:rPr>
                        <a:t>m mấy nhóm? </a:t>
                      </a:r>
                    </a:p>
                    <a:p>
                      <a:pPr lvl="0" algn="just" defTabSz="914400" eaLnBrk="1" hangingPunct="1">
                        <a:lnSpc>
                          <a:spcPct val="115000"/>
                        </a:lnSpc>
                        <a:spcBef>
                          <a:spcPts val="200"/>
                        </a:spcBef>
                        <a:buNone/>
                        <a:tabLst>
                          <a:tab pos="88900" algn="l"/>
                        </a:tabLst>
                      </a:pPr>
                      <a:r>
                        <a:rPr lang="en-US" altLang="en-US" sz="2400" dirty="0">
                          <a:solidFill>
                            <a:srgbClr val="002060"/>
                          </a:solidFill>
                          <a:latin typeface="Times New Roman" panose="02020603050405020304" pitchFamily="18" charset="0"/>
                          <a:cs typeface="Times New Roman" panose="02020603050405020304" pitchFamily="18" charset="0"/>
                        </a:rPr>
                        <a:t>Cho biết vai trò của các nhóm sắc tố n</a:t>
                      </a:r>
                      <a:r>
                        <a:rPr lang="en-US" altLang="en-US" sz="2400" dirty="0">
                          <a:solidFill>
                            <a:srgbClr val="002060"/>
                          </a:solidFill>
                          <a:latin typeface="Times New Roman" panose="02020603050405020304" pitchFamily="18" charset="0"/>
                          <a:ea typeface="Times New Roman" panose="02020603050405020304" pitchFamily="18" charset="0"/>
                        </a:rPr>
                        <a:t>à</a:t>
                      </a:r>
                      <a:r>
                        <a:rPr lang="en-US" altLang="en-US" sz="2400" dirty="0">
                          <a:solidFill>
                            <a:srgbClr val="002060"/>
                          </a:solidFill>
                          <a:latin typeface="Times New Roman" panose="02020603050405020304" pitchFamily="18" charset="0"/>
                          <a:cs typeface="Times New Roman" panose="02020603050405020304" pitchFamily="18" charset="0"/>
                        </a:rPr>
                        <a:t>y trong quang hợp.</a:t>
                      </a:r>
                    </a:p>
                    <a:p>
                      <a:pPr lvl="0" algn="just" defTabSz="914400" eaLnBrk="1" hangingPunct="1">
                        <a:lnSpc>
                          <a:spcPct val="115000"/>
                        </a:lnSpc>
                        <a:spcBef>
                          <a:spcPts val="200"/>
                        </a:spcBef>
                        <a:buNone/>
                        <a:tabLst>
                          <a:tab pos="88900" algn="l"/>
                        </a:tabLst>
                      </a:pPr>
                      <a:endParaRPr lang="en-US" altLang="en-US" sz="2400" dirty="0">
                        <a:solidFill>
                          <a:srgbClr val="002060"/>
                        </a:solidFill>
                        <a:latin typeface="Times New Roman" panose="02020603050405020304" pitchFamily="18" charset="0"/>
                        <a:cs typeface="Times New Roman" panose="02020603050405020304" pitchFamily="18" charset="0"/>
                      </a:endParaRPr>
                    </a:p>
                    <a:p>
                      <a:pPr lvl="0" algn="just" defTabSz="914400" eaLnBrk="1" hangingPunct="1">
                        <a:lnSpc>
                          <a:spcPct val="115000"/>
                        </a:lnSpc>
                        <a:spcBef>
                          <a:spcPts val="200"/>
                        </a:spcBef>
                        <a:buNone/>
                        <a:tabLst>
                          <a:tab pos="88900" algn="l"/>
                        </a:tabLst>
                      </a:pPr>
                      <a:endParaRPr lang="en-US" altLang="en-US" sz="2400" dirty="0">
                        <a:solidFill>
                          <a:srgbClr val="002060"/>
                        </a:solidFill>
                        <a:latin typeface="Times New Roman" panose="02020603050405020304" pitchFamily="18" charset="0"/>
                        <a:ea typeface="Times New Roman" panose="02020603050405020304" pitchFamily="18" charset="0"/>
                      </a:endParaRPr>
                    </a:p>
                  </a:txBody>
                  <a:tcPr marL="68576" marR="68576"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Bef>
                          <a:spcPts val="200"/>
                        </a:spcBef>
                        <a:buNone/>
                        <a:tabLst>
                          <a:tab pos="88900" algn="l"/>
                        </a:tabLst>
                      </a:pPr>
                      <a:endParaRPr lang="en-US" altLang="en-US" sz="2400" dirty="0">
                        <a:solidFill>
                          <a:srgbClr val="002060"/>
                        </a:solidFill>
                        <a:latin typeface="Times New Roman" panose="02020603050405020304" pitchFamily="18" charset="0"/>
                        <a:ea typeface="Times New Roman" panose="02020603050405020304" pitchFamily="18" charset="0"/>
                      </a:endParaRPr>
                    </a:p>
                  </a:txBody>
                  <a:tcPr marL="68576" marR="68576"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7F3F4"/>
                    </a:solidFill>
                  </a:tcPr>
                </a:tc>
              </a:tr>
              <a:tr h="17049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Bef>
                          <a:spcPts val="200"/>
                        </a:spcBef>
                        <a:buNone/>
                        <a:tabLst>
                          <a:tab pos="88900" algn="l"/>
                        </a:tabLst>
                      </a:pPr>
                      <a:r>
                        <a:rPr lang="en-US" altLang="en-US" b="1" dirty="0">
                          <a:solidFill>
                            <a:srgbClr val="002060"/>
                          </a:solidFill>
                          <a:latin typeface="Times New Roman" panose="02020603050405020304" pitchFamily="18" charset="0"/>
                          <a:cs typeface="Times New Roman" panose="02020603050405020304" pitchFamily="18" charset="0"/>
                        </a:rPr>
                        <a:t>CH3</a:t>
                      </a:r>
                      <a:endParaRPr lang="en-US" altLang="en-US" b="1" dirty="0">
                        <a:solidFill>
                          <a:srgbClr val="002060"/>
                        </a:solidFill>
                        <a:latin typeface="Times New Roman" panose="02020603050405020304" pitchFamily="18" charset="0"/>
                        <a:ea typeface="Times New Roman" panose="02020603050405020304" pitchFamily="18" charset="0"/>
                      </a:endParaRPr>
                    </a:p>
                  </a:txBody>
                  <a:tcPr marL="68576" marR="68576" marT="0" marB="0"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Bef>
                          <a:spcPts val="200"/>
                        </a:spcBef>
                        <a:buNone/>
                        <a:tabLst>
                          <a:tab pos="88900" algn="l"/>
                        </a:tabLst>
                      </a:pPr>
                      <a:r>
                        <a:rPr lang="en-US" altLang="en-US" sz="2400" dirty="0">
                          <a:solidFill>
                            <a:srgbClr val="002060"/>
                          </a:solidFill>
                          <a:latin typeface="Times New Roman" panose="02020603050405020304" pitchFamily="18" charset="0"/>
                          <a:cs typeface="Times New Roman" panose="02020603050405020304" pitchFamily="18" charset="0"/>
                        </a:rPr>
                        <a:t>Nên chiếu ánh sáng có bước sóng n</a:t>
                      </a:r>
                      <a:r>
                        <a:rPr lang="en-US" altLang="en-US" sz="2400" dirty="0">
                          <a:solidFill>
                            <a:srgbClr val="002060"/>
                          </a:solidFill>
                          <a:latin typeface="Times New Roman" panose="02020603050405020304" pitchFamily="18" charset="0"/>
                          <a:ea typeface="Times New Roman" panose="02020603050405020304" pitchFamily="18" charset="0"/>
                        </a:rPr>
                        <a:t>à</a:t>
                      </a:r>
                      <a:r>
                        <a:rPr lang="en-US" altLang="en-US" sz="2400" dirty="0">
                          <a:solidFill>
                            <a:srgbClr val="002060"/>
                          </a:solidFill>
                          <a:latin typeface="Times New Roman" panose="02020603050405020304" pitchFamily="18" charset="0"/>
                          <a:cs typeface="Times New Roman" panose="02020603050405020304" pitchFamily="18" charset="0"/>
                        </a:rPr>
                        <a:t>o để tăng cường hiệu quả quang hợp ở thực vật?</a:t>
                      </a:r>
                    </a:p>
                    <a:p>
                      <a:pPr lvl="0" algn="ctr" defTabSz="914400" eaLnBrk="1" hangingPunct="1">
                        <a:lnSpc>
                          <a:spcPct val="115000"/>
                        </a:lnSpc>
                        <a:spcAft>
                          <a:spcPts val="1000"/>
                        </a:spcAft>
                        <a:buNone/>
                        <a:tabLst>
                          <a:tab pos="88900" algn="l"/>
                        </a:tabLst>
                      </a:pPr>
                      <a:r>
                        <a:rPr lang="en-US" altLang="en-US" sz="2400" dirty="0">
                          <a:solidFill>
                            <a:srgbClr val="002060"/>
                          </a:solidFill>
                          <a:latin typeface="Times New Roman" panose="02020603050405020304" pitchFamily="18" charset="0"/>
                          <a:cs typeface="Times New Roman" panose="02020603050405020304" pitchFamily="18" charset="0"/>
                        </a:rPr>
                        <a:t> </a:t>
                      </a:r>
                      <a:endParaRPr lang="en-US" altLang="en-US" sz="2400" dirty="0">
                        <a:solidFill>
                          <a:srgbClr val="002060"/>
                        </a:solidFill>
                        <a:latin typeface="Times New Roman" panose="02020603050405020304" pitchFamily="18" charset="0"/>
                        <a:ea typeface="Arial" panose="020B0604020202020204" pitchFamily="34" charset="0"/>
                      </a:endParaRPr>
                    </a:p>
                  </a:txBody>
                  <a:tcPr marL="68576" marR="68576"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Bef>
                          <a:spcPts val="200"/>
                        </a:spcBef>
                        <a:buNone/>
                        <a:tabLst>
                          <a:tab pos="88900" algn="l"/>
                        </a:tabLst>
                      </a:pPr>
                      <a:endParaRPr lang="en-US" altLang="en-US" sz="2400" dirty="0">
                        <a:solidFill>
                          <a:srgbClr val="002060"/>
                        </a:solidFill>
                        <a:latin typeface="Times New Roman" panose="02020603050405020304" pitchFamily="18" charset="0"/>
                        <a:ea typeface="Times New Roman" panose="02020603050405020304" pitchFamily="18" charset="0"/>
                      </a:endParaRPr>
                    </a:p>
                  </a:txBody>
                  <a:tcPr marL="68576" marR="68576"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F3F9FA"/>
                    </a:solidFill>
                  </a:tcPr>
                </a:tc>
              </a:tr>
              <a:tr h="8778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914400" eaLnBrk="1" hangingPunct="1">
                        <a:lnSpc>
                          <a:spcPct val="115000"/>
                        </a:lnSpc>
                        <a:spcBef>
                          <a:spcPts val="200"/>
                        </a:spcBef>
                        <a:buNone/>
                        <a:tabLst>
                          <a:tab pos="88900" algn="l"/>
                        </a:tabLst>
                      </a:pPr>
                      <a:r>
                        <a:rPr lang="en-US" altLang="en-US" b="1" dirty="0">
                          <a:solidFill>
                            <a:srgbClr val="002060"/>
                          </a:solidFill>
                          <a:latin typeface="Times New Roman" panose="02020603050405020304" pitchFamily="18" charset="0"/>
                          <a:cs typeface="Times New Roman" panose="02020603050405020304" pitchFamily="18" charset="0"/>
                        </a:rPr>
                        <a:t>CH4</a:t>
                      </a:r>
                      <a:endParaRPr lang="en-US" altLang="en-US" b="1" dirty="0">
                        <a:solidFill>
                          <a:srgbClr val="002060"/>
                        </a:solidFill>
                        <a:latin typeface="Times New Roman" panose="02020603050405020304" pitchFamily="18" charset="0"/>
                        <a:ea typeface="Times New Roman" panose="02020603050405020304" pitchFamily="18" charset="0"/>
                      </a:endParaRPr>
                    </a:p>
                  </a:txBody>
                  <a:tcPr marL="68576" marR="68576" marT="0" marB="0" anchor="ctr">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DEEB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Bef>
                          <a:spcPts val="200"/>
                        </a:spcBef>
                        <a:buNone/>
                        <a:tabLst>
                          <a:tab pos="88900" algn="l"/>
                        </a:tabLst>
                      </a:pPr>
                      <a:r>
                        <a:rPr lang="en-US" altLang="en-US" sz="2400" dirty="0">
                          <a:solidFill>
                            <a:srgbClr val="002060"/>
                          </a:solidFill>
                          <a:latin typeface="Times New Roman" panose="02020603050405020304" pitchFamily="18" charset="0"/>
                          <a:cs typeface="Times New Roman" panose="02020603050405020304" pitchFamily="18" charset="0"/>
                        </a:rPr>
                        <a:t>Các sắc tố quang hợp hấp thụ v</a:t>
                      </a:r>
                      <a:r>
                        <a:rPr lang="en-US" altLang="en-US" sz="2400" dirty="0">
                          <a:solidFill>
                            <a:srgbClr val="002060"/>
                          </a:solidFill>
                          <a:latin typeface="Times New Roman" panose="02020603050405020304" pitchFamily="18" charset="0"/>
                          <a:ea typeface="Times New Roman" panose="02020603050405020304" pitchFamily="18" charset="0"/>
                        </a:rPr>
                        <a:t>à</a:t>
                      </a:r>
                      <a:r>
                        <a:rPr lang="en-US" altLang="en-US" sz="2400" dirty="0">
                          <a:solidFill>
                            <a:srgbClr val="002060"/>
                          </a:solidFill>
                          <a:latin typeface="Times New Roman" panose="02020603050405020304" pitchFamily="18" charset="0"/>
                          <a:cs typeface="Times New Roman" panose="02020603050405020304" pitchFamily="18" charset="0"/>
                        </a:rPr>
                        <a:t> truyền năng lượng ánh sáng theo sơ đồ?</a:t>
                      </a:r>
                      <a:endParaRPr lang="en-US" altLang="en-US" sz="2400" dirty="0">
                        <a:solidFill>
                          <a:srgbClr val="002060"/>
                        </a:solidFill>
                        <a:latin typeface="Times New Roman" panose="02020603050405020304" pitchFamily="18" charset="0"/>
                        <a:ea typeface="Times New Roman" panose="02020603050405020304" pitchFamily="18" charset="0"/>
                      </a:endParaRPr>
                    </a:p>
                  </a:txBody>
                  <a:tcPr marL="68576" marR="68576"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Bef>
                          <a:spcPts val="200"/>
                        </a:spcBef>
                        <a:buNone/>
                        <a:tabLst>
                          <a:tab pos="88900" algn="l"/>
                        </a:tabLst>
                      </a:pPr>
                      <a:endParaRPr lang="en-US" altLang="en-US" sz="2400" dirty="0">
                        <a:solidFill>
                          <a:srgbClr val="002060"/>
                        </a:solidFill>
                        <a:latin typeface="Times New Roman" panose="02020603050405020304" pitchFamily="18" charset="0"/>
                        <a:ea typeface="Times New Roman" panose="02020603050405020304" pitchFamily="18" charset="0"/>
                      </a:endParaRPr>
                    </a:p>
                  </a:txBody>
                  <a:tcPr marL="68576" marR="68576" marT="0" marB="0">
                    <a:lnL w="12700" cap="flat" cmpd="sng">
                      <a:solidFill>
                        <a:srgbClr val="7030A0"/>
                      </a:solidFill>
                      <a:prstDash val="solid"/>
                      <a:headEnd type="none" w="med" len="med"/>
                      <a:tailEnd type="none" w="med" len="med"/>
                    </a:lnL>
                    <a:lnR w="12700" cap="flat" cmpd="sng">
                      <a:solidFill>
                        <a:srgbClr val="7030A0"/>
                      </a:solidFill>
                      <a:prstDash val="solid"/>
                      <a:headEnd type="none" w="med" len="med"/>
                      <a:tailEnd type="none" w="med" len="med"/>
                    </a:lnR>
                    <a:lnT w="12700" cap="flat" cmpd="sng">
                      <a:solidFill>
                        <a:srgbClr val="7030A0"/>
                      </a:solidFill>
                      <a:prstDash val="solid"/>
                      <a:headEnd type="none" w="med" len="med"/>
                      <a:tailEnd type="none" w="med" len="med"/>
                    </a:lnT>
                    <a:lnB w="12700" cap="flat" cmpd="sng">
                      <a:solidFill>
                        <a:srgbClr val="7030A0"/>
                      </a:solidFill>
                      <a:prstDash val="solid"/>
                      <a:headEnd type="none" w="med" len="med"/>
                      <a:tailEnd type="none" w="med" len="med"/>
                    </a:lnB>
                    <a:lnTlToBr>
                      <a:noFill/>
                    </a:lnTlToBr>
                    <a:lnBlToTr>
                      <a:noFill/>
                    </a:lnBlToTr>
                    <a:solidFill>
                      <a:srgbClr val="E7F3F4"/>
                    </a:solidFill>
                  </a:tcPr>
                </a:tc>
              </a:tr>
            </a:tbl>
          </a:graphicData>
        </a:graphic>
      </p:graphicFrame>
      <p:sp>
        <p:nvSpPr>
          <p:cNvPr id="39961" name="Text Box 8"/>
          <p:cNvSpPr txBox="1"/>
          <p:nvPr/>
        </p:nvSpPr>
        <p:spPr>
          <a:xfrm>
            <a:off x="2590800" y="-57150"/>
            <a:ext cx="7620000" cy="460375"/>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HƯỚNG DẪN CHO CÁC NHÓM TÌM HIỂU TRẢ LỜI</a:t>
            </a:r>
            <a:endParaRPr lang="en-US" altLang="en-US" sz="2400" b="1" i="1" dirty="0">
              <a:solidFill>
                <a:srgbClr val="0070C0"/>
              </a:solidFill>
              <a:latin typeface="Arial" panose="020B0604020202020204" pitchFamily="34" charset="0"/>
            </a:endParaRPr>
          </a:p>
        </p:txBody>
      </p:sp>
      <p:sp>
        <p:nvSpPr>
          <p:cNvPr id="6" name="TextBox 5"/>
          <p:cNvSpPr txBox="1"/>
          <p:nvPr/>
        </p:nvSpPr>
        <p:spPr>
          <a:xfrm>
            <a:off x="6589713" y="341313"/>
            <a:ext cx="5754687" cy="132238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a:lnSpc>
                <a:spcPct val="100000"/>
              </a:lnSpc>
              <a:spcBef>
                <a:spcPct val="0"/>
              </a:spcBef>
              <a:buFontTx/>
              <a:buNone/>
              <a:tabLst>
                <a:tab pos="88900" algn="l"/>
              </a:tabLst>
            </a:pPr>
            <a:r>
              <a:rPr lang="en-US" altLang="en-US" sz="2000" dirty="0">
                <a:solidFill>
                  <a:srgbClr val="002060"/>
                </a:solidFill>
                <a:latin typeface="Times New Roman" panose="02020603050405020304" pitchFamily="18" charset="0"/>
                <a:cs typeface="Times New Roman" panose="02020603050405020304" pitchFamily="18" charset="0"/>
              </a:rPr>
              <a:t>Viết PTTQ:</a:t>
            </a:r>
          </a:p>
          <a:p>
            <a:pPr marL="0" lvl="0" indent="0" algn="just" defTabSz="914400" eaLnBrk="1" hangingPunct="1">
              <a:lnSpc>
                <a:spcPct val="100000"/>
              </a:lnSpc>
              <a:spcBef>
                <a:spcPct val="0"/>
              </a:spcBef>
              <a:buFontTx/>
              <a:buNone/>
              <a:tabLst>
                <a:tab pos="88900" algn="l"/>
              </a:tabLst>
            </a:pPr>
            <a:r>
              <a:rPr lang="vi-VN" altLang="en-US" sz="2000" dirty="0">
                <a:solidFill>
                  <a:srgbClr val="002060"/>
                </a:solidFill>
                <a:latin typeface="Times New Roman" panose="02020603050405020304" pitchFamily="18" charset="0"/>
                <a:cs typeface="Times New Roman" panose="02020603050405020304" pitchFamily="18" charset="0"/>
              </a:rPr>
              <a:t>Bản chất của quá trình quang hợp</a:t>
            </a:r>
            <a:r>
              <a:rPr lang="en-US" altLang="en-US" sz="2000" dirty="0">
                <a:solidFill>
                  <a:srgbClr val="002060"/>
                </a:solidFill>
                <a:latin typeface="Times New Roman" panose="02020603050405020304" pitchFamily="18" charset="0"/>
                <a:cs typeface="Times New Roman" panose="02020603050405020304" pitchFamily="18" charset="0"/>
              </a:rPr>
              <a:t>?</a:t>
            </a:r>
          </a:p>
          <a:p>
            <a:pPr marL="0" lvl="0" indent="0" algn="just" defTabSz="914400" eaLnBrk="1" hangingPunct="1">
              <a:lnSpc>
                <a:spcPct val="100000"/>
              </a:lnSpc>
              <a:spcBef>
                <a:spcPct val="0"/>
              </a:spcBef>
              <a:buFontTx/>
              <a:buNone/>
              <a:tabLst>
                <a:tab pos="88900" algn="l"/>
              </a:tabLst>
            </a:pPr>
            <a:r>
              <a:rPr lang="en-US" altLang="en-US" sz="2000" dirty="0">
                <a:solidFill>
                  <a:srgbClr val="002060"/>
                </a:solidFill>
                <a:latin typeface="Times New Roman" panose="02020603050405020304" pitchFamily="18" charset="0"/>
                <a:cs typeface="Times New Roman" panose="02020603050405020304" pitchFamily="18" charset="0"/>
              </a:rPr>
              <a:t>Nguyên liệu?</a:t>
            </a:r>
          </a:p>
          <a:p>
            <a:pPr marL="0" lvl="0" indent="0" algn="just" defTabSz="914400" eaLnBrk="1" hangingPunct="1">
              <a:lnSpc>
                <a:spcPct val="100000"/>
              </a:lnSpc>
              <a:spcBef>
                <a:spcPct val="0"/>
              </a:spcBef>
              <a:buFontTx/>
              <a:buNone/>
              <a:tabLst>
                <a:tab pos="88900" algn="l"/>
              </a:tabLst>
            </a:pPr>
            <a:r>
              <a:rPr lang="en-US" altLang="en-US" sz="2000" dirty="0">
                <a:solidFill>
                  <a:srgbClr val="002060"/>
                </a:solidFill>
                <a:latin typeface="Times New Roman" panose="02020603050405020304" pitchFamily="18" charset="0"/>
                <a:cs typeface="Times New Roman" panose="02020603050405020304" pitchFamily="18" charset="0"/>
              </a:rPr>
              <a:t>Sản phẩm?</a:t>
            </a:r>
            <a:endParaRPr lang="en-US" altLang="en-US" sz="2000" dirty="0">
              <a:solidFill>
                <a:srgbClr val="00206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6589713" y="1808163"/>
            <a:ext cx="5257800" cy="193833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eaLnBrk="1" hangingPunct="1">
              <a:lnSpc>
                <a:spcPct val="100000"/>
              </a:lnSpc>
              <a:spcBef>
                <a:spcPct val="0"/>
              </a:spcBef>
              <a:buFontTx/>
              <a:buNone/>
              <a:tabLst>
                <a:tab pos="88900" algn="l"/>
              </a:tabLst>
            </a:pPr>
            <a:r>
              <a:rPr lang="en-US" altLang="en-US" sz="2000" dirty="0">
                <a:solidFill>
                  <a:srgbClr val="002060"/>
                </a:solidFill>
                <a:latin typeface="Times New Roman" panose="02020603050405020304" pitchFamily="18" charset="0"/>
                <a:cs typeface="Times New Roman" panose="02020603050405020304" pitchFamily="18" charset="0"/>
              </a:rPr>
              <a:t>Gồm loại n</a:t>
            </a:r>
            <a:r>
              <a:rPr lang="en-US" altLang="en-US" sz="2000" dirty="0">
                <a:solidFill>
                  <a:srgbClr val="002060"/>
                </a:solidFill>
                <a:latin typeface="Times New Roman" panose="02020603050405020304" pitchFamily="18" charset="0"/>
                <a:ea typeface="Times New Roman" panose="02020603050405020304" pitchFamily="18" charset="0"/>
              </a:rPr>
              <a:t>à</a:t>
            </a:r>
            <a:r>
              <a:rPr lang="en-US" altLang="en-US" sz="2000" dirty="0">
                <a:solidFill>
                  <a:srgbClr val="002060"/>
                </a:solidFill>
                <a:latin typeface="Times New Roman" panose="02020603050405020304" pitchFamily="18" charset="0"/>
                <a:cs typeface="Times New Roman" panose="02020603050405020304" pitchFamily="18" charset="0"/>
              </a:rPr>
              <a:t>o?</a:t>
            </a:r>
          </a:p>
          <a:p>
            <a:pPr marL="0" lvl="0" indent="0" algn="just" defTabSz="914400" eaLnBrk="1" hangingPunct="1">
              <a:lnSpc>
                <a:spcPct val="100000"/>
              </a:lnSpc>
              <a:spcBef>
                <a:spcPct val="0"/>
              </a:spcBef>
              <a:buFontTx/>
              <a:buNone/>
              <a:tabLst>
                <a:tab pos="88900" algn="l"/>
              </a:tabLst>
            </a:pPr>
            <a:r>
              <a:rPr lang="en-US" altLang="en-US" sz="2000" dirty="0">
                <a:solidFill>
                  <a:srgbClr val="002060"/>
                </a:solidFill>
                <a:latin typeface="Times New Roman" panose="02020603050405020304" pitchFamily="18" charset="0"/>
                <a:cs typeface="Times New Roman" panose="02020603050405020304" pitchFamily="18" charset="0"/>
              </a:rPr>
              <a:t>M</a:t>
            </a:r>
            <a:r>
              <a:rPr lang="en-US" altLang="en-US" sz="2000" dirty="0">
                <a:solidFill>
                  <a:srgbClr val="002060"/>
                </a:solidFill>
                <a:latin typeface="Times New Roman" panose="02020603050405020304" pitchFamily="18" charset="0"/>
                <a:ea typeface="Times New Roman" panose="02020603050405020304" pitchFamily="18" charset="0"/>
              </a:rPr>
              <a:t>à</a:t>
            </a:r>
            <a:r>
              <a:rPr lang="en-US" altLang="en-US" sz="2000" dirty="0">
                <a:solidFill>
                  <a:srgbClr val="002060"/>
                </a:solidFill>
                <a:latin typeface="Times New Roman" panose="02020603050405020304" pitchFamily="18" charset="0"/>
                <a:cs typeface="Times New Roman" panose="02020603050405020304" pitchFamily="18" charset="0"/>
              </a:rPr>
              <a:t>u xanh lá từ đâu?</a:t>
            </a:r>
          </a:p>
          <a:p>
            <a:pPr marL="0" lvl="0" indent="0" algn="just" defTabSz="914400" eaLnBrk="1" hangingPunct="1">
              <a:lnSpc>
                <a:spcPct val="100000"/>
              </a:lnSpc>
              <a:spcBef>
                <a:spcPct val="0"/>
              </a:spcBef>
              <a:buFontTx/>
              <a:buNone/>
              <a:tabLst>
                <a:tab pos="88900" algn="l"/>
              </a:tabLst>
            </a:pPr>
            <a:r>
              <a:rPr lang="en-US" altLang="en-US" sz="2000" dirty="0">
                <a:solidFill>
                  <a:srgbClr val="002060"/>
                </a:solidFill>
                <a:latin typeface="Times New Roman" panose="02020603050405020304" pitchFamily="18" charset="0"/>
                <a:cs typeface="Times New Roman" panose="02020603050405020304" pitchFamily="18" charset="0"/>
              </a:rPr>
              <a:t>Diệp lục hấp thu ánh sáng gì?</a:t>
            </a:r>
          </a:p>
          <a:p>
            <a:pPr marL="0" lvl="0" indent="0" algn="just" defTabSz="914400" eaLnBrk="1" hangingPunct="1">
              <a:lnSpc>
                <a:spcPct val="100000"/>
              </a:lnSpc>
              <a:spcBef>
                <a:spcPct val="0"/>
              </a:spcBef>
              <a:buFontTx/>
              <a:buNone/>
              <a:tabLst>
                <a:tab pos="88900" algn="l"/>
              </a:tabLst>
            </a:pPr>
            <a:r>
              <a:rPr lang="vi-VN" altLang="en-US" sz="2000" dirty="0">
                <a:solidFill>
                  <a:srgbClr val="002060"/>
                </a:solidFill>
                <a:latin typeface="Times New Roman" panose="02020603050405020304" pitchFamily="18" charset="0"/>
                <a:cs typeface="Times New Roman" panose="02020603050405020304" pitchFamily="18" charset="0"/>
              </a:rPr>
              <a:t>Carotenoid l</a:t>
            </a:r>
            <a:r>
              <a:rPr lang="vi-VN" altLang="en-US" sz="2000" dirty="0">
                <a:solidFill>
                  <a:srgbClr val="002060"/>
                </a:solidFill>
                <a:latin typeface="Times New Roman" panose="02020603050405020304" pitchFamily="18" charset="0"/>
                <a:ea typeface="Times New Roman" panose="02020603050405020304" pitchFamily="18" charset="0"/>
              </a:rPr>
              <a:t>à</a:t>
            </a:r>
            <a:r>
              <a:rPr lang="vi-VN" altLang="en-US" sz="2000" dirty="0">
                <a:solidFill>
                  <a:srgbClr val="002060"/>
                </a:solidFill>
                <a:latin typeface="Times New Roman" panose="02020603050405020304" pitchFamily="18" charset="0"/>
                <a:cs typeface="Times New Roman" panose="02020603050405020304" pitchFamily="18" charset="0"/>
              </a:rPr>
              <a:t> nhóm sắc tố tạo</a:t>
            </a:r>
            <a:r>
              <a:rPr lang="en-US" altLang="en-US" sz="2000" dirty="0">
                <a:solidFill>
                  <a:srgbClr val="002060"/>
                </a:solidFill>
                <a:latin typeface="Times New Roman" panose="02020603050405020304" pitchFamily="18" charset="0"/>
                <a:cs typeface="Times New Roman" panose="02020603050405020304" pitchFamily="18" charset="0"/>
              </a:rPr>
              <a:t> m</a:t>
            </a:r>
            <a:r>
              <a:rPr lang="en-US" altLang="en-US" sz="2000" dirty="0">
                <a:solidFill>
                  <a:srgbClr val="002060"/>
                </a:solidFill>
                <a:latin typeface="Times New Roman" panose="02020603050405020304" pitchFamily="18" charset="0"/>
                <a:ea typeface="Times New Roman" panose="02020603050405020304" pitchFamily="18" charset="0"/>
              </a:rPr>
              <a:t>à</a:t>
            </a:r>
            <a:r>
              <a:rPr lang="en-US" altLang="en-US" sz="2000" dirty="0">
                <a:solidFill>
                  <a:srgbClr val="002060"/>
                </a:solidFill>
                <a:latin typeface="Times New Roman" panose="02020603050405020304" pitchFamily="18" charset="0"/>
                <a:cs typeface="Times New Roman" panose="02020603050405020304" pitchFamily="18" charset="0"/>
              </a:rPr>
              <a:t>u?</a:t>
            </a:r>
          </a:p>
          <a:p>
            <a:pPr marL="0" lvl="0" indent="0" algn="just" defTabSz="914400" eaLnBrk="1" hangingPunct="1">
              <a:lnSpc>
                <a:spcPct val="100000"/>
              </a:lnSpc>
              <a:spcBef>
                <a:spcPct val="0"/>
              </a:spcBef>
              <a:buFontTx/>
              <a:buNone/>
              <a:tabLst>
                <a:tab pos="88900" algn="l"/>
              </a:tabLst>
            </a:pPr>
            <a:r>
              <a:rPr lang="vi-VN" altLang="en-US" sz="2000" dirty="0">
                <a:solidFill>
                  <a:srgbClr val="002060"/>
                </a:solidFill>
                <a:latin typeface="Times New Roman" panose="02020603050405020304" pitchFamily="18" charset="0"/>
                <a:cs typeface="Times New Roman" panose="02020603050405020304" pitchFamily="18" charset="0"/>
              </a:rPr>
              <a:t>Carotenoid gồm loại </a:t>
            </a:r>
            <a:r>
              <a:rPr lang="en-US" altLang="en-US" sz="2000" dirty="0">
                <a:solidFill>
                  <a:srgbClr val="002060"/>
                </a:solidFill>
                <a:latin typeface="Times New Roman" panose="02020603050405020304" pitchFamily="18" charset="0"/>
                <a:cs typeface="Times New Roman" panose="02020603050405020304" pitchFamily="18" charset="0"/>
              </a:rPr>
              <a:t>n</a:t>
            </a:r>
            <a:r>
              <a:rPr lang="en-US" altLang="en-US" sz="2000" dirty="0">
                <a:solidFill>
                  <a:srgbClr val="002060"/>
                </a:solidFill>
                <a:latin typeface="Times New Roman" panose="02020603050405020304" pitchFamily="18" charset="0"/>
                <a:ea typeface="Times New Roman" panose="02020603050405020304" pitchFamily="18" charset="0"/>
              </a:rPr>
              <a:t>à</a:t>
            </a:r>
            <a:r>
              <a:rPr lang="en-US" altLang="en-US" sz="2000" dirty="0">
                <a:solidFill>
                  <a:srgbClr val="002060"/>
                </a:solidFill>
                <a:latin typeface="Times New Roman" panose="02020603050405020304" pitchFamily="18" charset="0"/>
                <a:cs typeface="Times New Roman" panose="02020603050405020304" pitchFamily="18" charset="0"/>
              </a:rPr>
              <a:t>o?</a:t>
            </a:r>
          </a:p>
          <a:p>
            <a:pPr marL="0" lvl="0" indent="0" algn="just" defTabSz="914400" eaLnBrk="1" hangingPunct="1">
              <a:lnSpc>
                <a:spcPct val="100000"/>
              </a:lnSpc>
              <a:spcBef>
                <a:spcPct val="0"/>
              </a:spcBef>
              <a:buFontTx/>
              <a:buNone/>
              <a:tabLst>
                <a:tab pos="88900" algn="l"/>
              </a:tabLst>
            </a:pPr>
            <a:r>
              <a:rPr lang="vi-VN" altLang="en-US" sz="2000" dirty="0">
                <a:solidFill>
                  <a:srgbClr val="002060"/>
                </a:solidFill>
                <a:latin typeface="Times New Roman" panose="02020603050405020304" pitchFamily="18" charset="0"/>
                <a:cs typeface="Times New Roman" panose="02020603050405020304" pitchFamily="18" charset="0"/>
              </a:rPr>
              <a:t>Vai trò của hệ sắc tố: </a:t>
            </a:r>
            <a:endParaRPr lang="en-US" altLang="en-US" sz="2000" dirty="0">
              <a:solidFill>
                <a:srgbClr val="002060"/>
              </a:solidFill>
              <a:latin typeface="Times New Roman" panose="02020603050405020304" pitchFamily="18" charset="0"/>
              <a:ea typeface="Times New Roman" panose="02020603050405020304" pitchFamily="18" charset="0"/>
            </a:endParaRPr>
          </a:p>
        </p:txBody>
      </p:sp>
      <p:sp>
        <p:nvSpPr>
          <p:cNvPr id="10" name="TextBox 9"/>
          <p:cNvSpPr txBox="1"/>
          <p:nvPr/>
        </p:nvSpPr>
        <p:spPr>
          <a:xfrm>
            <a:off x="6546850" y="4375150"/>
            <a:ext cx="5257800" cy="10160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eaLnBrk="1" hangingPunct="1">
              <a:lnSpc>
                <a:spcPct val="100000"/>
              </a:lnSpc>
              <a:spcBef>
                <a:spcPct val="0"/>
              </a:spcBef>
              <a:buFontTx/>
              <a:buNone/>
              <a:tabLst>
                <a:tab pos="88900" algn="l"/>
              </a:tabLst>
            </a:pPr>
            <a:r>
              <a:rPr lang="en-US" altLang="en-US" sz="2000" dirty="0">
                <a:solidFill>
                  <a:srgbClr val="002060"/>
                </a:solidFill>
                <a:latin typeface="Times New Roman" panose="02020603050405020304" pitchFamily="18" charset="0"/>
                <a:cs typeface="Times New Roman" panose="02020603050405020304" pitchFamily="18" charset="0"/>
              </a:rPr>
              <a:t>Vùng tia sáng có bước song m</a:t>
            </a:r>
            <a:r>
              <a:rPr lang="en-US" altLang="en-US" sz="2000" dirty="0">
                <a:solidFill>
                  <a:srgbClr val="002060"/>
                </a:solidFill>
                <a:latin typeface="Times New Roman" panose="02020603050405020304" pitchFamily="18" charset="0"/>
                <a:ea typeface="Times New Roman" panose="02020603050405020304" pitchFamily="18" charset="0"/>
              </a:rPr>
              <a:t>à</a:t>
            </a:r>
            <a:r>
              <a:rPr lang="en-US" altLang="en-US" sz="2000" dirty="0">
                <a:solidFill>
                  <a:srgbClr val="002060"/>
                </a:solidFill>
                <a:latin typeface="Times New Roman" panose="02020603050405020304" pitchFamily="18" charset="0"/>
                <a:cs typeface="Times New Roman" panose="02020603050405020304" pitchFamily="18" charset="0"/>
              </a:rPr>
              <a:t> sắc tố hấp thu để QH như thế n</a:t>
            </a:r>
            <a:r>
              <a:rPr lang="en-US" altLang="en-US" sz="2000" dirty="0">
                <a:solidFill>
                  <a:srgbClr val="002060"/>
                </a:solidFill>
                <a:latin typeface="Times New Roman" panose="02020603050405020304" pitchFamily="18" charset="0"/>
                <a:ea typeface="Times New Roman" panose="02020603050405020304" pitchFamily="18" charset="0"/>
              </a:rPr>
              <a:t>à</a:t>
            </a:r>
            <a:r>
              <a:rPr lang="en-US" altLang="en-US" sz="2000" dirty="0">
                <a:solidFill>
                  <a:srgbClr val="002060"/>
                </a:solidFill>
                <a:latin typeface="Times New Roman" panose="02020603050405020304" pitchFamily="18" charset="0"/>
                <a:cs typeface="Times New Roman" panose="02020603050405020304" pitchFamily="18" charset="0"/>
              </a:rPr>
              <a:t>o?</a:t>
            </a:r>
          </a:p>
          <a:p>
            <a:pPr marL="0" lvl="0" indent="0" algn="just" defTabSz="914400" eaLnBrk="1" hangingPunct="1">
              <a:lnSpc>
                <a:spcPct val="100000"/>
              </a:lnSpc>
              <a:spcBef>
                <a:spcPct val="0"/>
              </a:spcBef>
              <a:buFontTx/>
              <a:buNone/>
              <a:tabLst>
                <a:tab pos="88900" algn="l"/>
              </a:tabLst>
            </a:pPr>
            <a:r>
              <a:rPr lang="vi-VN" altLang="en-US" sz="2000" dirty="0">
                <a:solidFill>
                  <a:srgbClr val="002060"/>
                </a:solidFill>
                <a:latin typeface="Times New Roman" panose="02020603050405020304" pitchFamily="18" charset="0"/>
                <a:cs typeface="Times New Roman" panose="02020603050405020304" pitchFamily="18" charset="0"/>
              </a:rPr>
              <a:t>Phạm vi hữu ích </a:t>
            </a:r>
            <a:r>
              <a:rPr lang="en-US" altLang="en-US" sz="2000" dirty="0">
                <a:solidFill>
                  <a:srgbClr val="002060"/>
                </a:solidFill>
                <a:latin typeface="Times New Roman" panose="02020603050405020304" pitchFamily="18" charset="0"/>
                <a:cs typeface="Times New Roman" panose="02020603050405020304" pitchFamily="18" charset="0"/>
              </a:rPr>
              <a:t>hấp thụ vùng b</a:t>
            </a:r>
            <a:r>
              <a:rPr lang="vi-VN" altLang="en-US" sz="2000" dirty="0">
                <a:solidFill>
                  <a:srgbClr val="002060"/>
                </a:solidFill>
                <a:latin typeface="Times New Roman" panose="02020603050405020304" pitchFamily="18" charset="0"/>
                <a:cs typeface="Times New Roman" panose="02020603050405020304" pitchFamily="18" charset="0"/>
              </a:rPr>
              <a:t>ức xạ quang hợp</a:t>
            </a:r>
            <a:r>
              <a:rPr lang="en-US" altLang="en-US" sz="2000" dirty="0">
                <a:solidFill>
                  <a:srgbClr val="002060"/>
                </a:solidFill>
                <a:latin typeface="Times New Roman" panose="02020603050405020304" pitchFamily="18" charset="0"/>
                <a:cs typeface="Times New Roman" panose="02020603050405020304" pitchFamily="18" charset="0"/>
              </a:rPr>
              <a:t>?</a:t>
            </a:r>
            <a:endParaRPr lang="en-US" altLang="en-US" sz="2000" dirty="0">
              <a:solidFill>
                <a:srgbClr val="002060"/>
              </a:solidFill>
              <a:latin typeface="Times New Roman" panose="02020603050405020304" pitchFamily="18" charset="0"/>
              <a:ea typeface="Times New Roman" panose="02020603050405020304" pitchFamily="18" charset="0"/>
            </a:endParaRPr>
          </a:p>
        </p:txBody>
      </p:sp>
      <p:sp>
        <p:nvSpPr>
          <p:cNvPr id="13" name="TextBox 12"/>
          <p:cNvSpPr txBox="1"/>
          <p:nvPr/>
        </p:nvSpPr>
        <p:spPr>
          <a:xfrm>
            <a:off x="6578600" y="6043613"/>
            <a:ext cx="5257800" cy="7080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914400">
              <a:lnSpc>
                <a:spcPct val="100000"/>
              </a:lnSpc>
              <a:spcBef>
                <a:spcPct val="0"/>
              </a:spcBef>
              <a:buFontTx/>
              <a:buNone/>
              <a:tabLst>
                <a:tab pos="88900" algn="l"/>
              </a:tabLst>
            </a:pPr>
            <a:r>
              <a:rPr lang="en-US" altLang="en-US" sz="2000" dirty="0">
                <a:solidFill>
                  <a:srgbClr val="002060"/>
                </a:solidFill>
                <a:latin typeface="Times New Roman" panose="02020603050405020304" pitchFamily="18" charset="0"/>
                <a:cs typeface="Times New Roman" panose="02020603050405020304" pitchFamily="18" charset="0"/>
              </a:rPr>
              <a:t>Sơ đồ hấp thu v</a:t>
            </a:r>
            <a:r>
              <a:rPr lang="en-US" altLang="en-US" sz="2000" dirty="0">
                <a:solidFill>
                  <a:srgbClr val="002060"/>
                </a:solidFill>
                <a:latin typeface="Times New Roman" panose="02020603050405020304" pitchFamily="18" charset="0"/>
                <a:ea typeface="Times New Roman" panose="02020603050405020304" pitchFamily="18" charset="0"/>
              </a:rPr>
              <a:t>à</a:t>
            </a:r>
            <a:r>
              <a:rPr lang="en-US" altLang="en-US" sz="2000" dirty="0">
                <a:solidFill>
                  <a:srgbClr val="002060"/>
                </a:solidFill>
                <a:latin typeface="Times New Roman" panose="02020603050405020304" pitchFamily="18" charset="0"/>
                <a:cs typeface="Times New Roman" panose="02020603050405020304" pitchFamily="18" charset="0"/>
              </a:rPr>
              <a:t> truyền năng lượng qua các loại sắc tố?</a:t>
            </a:r>
            <a:endParaRPr lang="en-US" altLang="en-US" sz="2000" dirty="0">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left)">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wipe(left)">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wipe(left)">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wipe(left)">
                                      <p:cBhvr>
                                        <p:cTn id="47" dur="500"/>
                                        <p:tgtEl>
                                          <p:spTgt spid="8">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
                                            <p:txEl>
                                              <p:pRg st="5" end="5"/>
                                            </p:txEl>
                                          </p:spTgt>
                                        </p:tgtEl>
                                        <p:attrNameLst>
                                          <p:attrName>style.visibility</p:attrName>
                                        </p:attrNameLst>
                                      </p:cBhvr>
                                      <p:to>
                                        <p:strVal val="visible"/>
                                      </p:to>
                                    </p:set>
                                    <p:animEffect transition="in" filter="wipe(left)">
                                      <p:cBhvr>
                                        <p:cTn id="52" dur="500"/>
                                        <p:tgtEl>
                                          <p:spTgt spid="8">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Effect transition="in" filter="wipe(left)">
                                      <p:cBhvr>
                                        <p:cTn id="57" dur="500"/>
                                        <p:tgtEl>
                                          <p:spTgt spid="1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0">
                                            <p:txEl>
                                              <p:pRg st="1" end="1"/>
                                            </p:txEl>
                                          </p:spTgt>
                                        </p:tgtEl>
                                        <p:attrNameLst>
                                          <p:attrName>style.visibility</p:attrName>
                                        </p:attrNameLst>
                                      </p:cBhvr>
                                      <p:to>
                                        <p:strVal val="visible"/>
                                      </p:to>
                                    </p:set>
                                    <p:animEffect transition="in" filter="wipe(left)">
                                      <p:cBhvr>
                                        <p:cTn id="62" dur="500"/>
                                        <p:tgtEl>
                                          <p:spTgt spid="10">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wipe(left)">
                                      <p:cBhvr>
                                        <p:cTn id="6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14"/>
          <p:cNvGrpSpPr/>
          <p:nvPr/>
        </p:nvGrpSpPr>
        <p:grpSpPr>
          <a:xfrm>
            <a:off x="0" y="-26987"/>
            <a:ext cx="12192000" cy="6888162"/>
            <a:chOff x="-9684" y="-27337"/>
            <a:chExt cx="9155305" cy="6888385"/>
          </a:xfrm>
        </p:grpSpPr>
        <p:sp>
          <p:nvSpPr>
            <p:cNvPr id="42019" name="Rectangle 9"/>
            <p:cNvSpPr/>
            <p:nvPr/>
          </p:nvSpPr>
          <p:spPr>
            <a:xfrm flipV="1">
              <a:off x="60271" y="6793229"/>
              <a:ext cx="9083729" cy="66309"/>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4: </a:t>
              </a:r>
              <a:r>
                <a:rPr lang="vi-VN" altLang="x-none" sz="2000" b="1" dirty="0">
                  <a:solidFill>
                    <a:srgbClr val="FFFFFF"/>
                  </a:solidFill>
                  <a:effectLst>
                    <a:outerShdw blurRad="38100" dist="38100" dir="2700000">
                      <a:srgbClr val="C0C0C0"/>
                    </a:outerShdw>
                  </a:effectLst>
                  <a:latin typeface="Times New Roman" panose="02020603050405020304" pitchFamily="18" charset="0"/>
                  <a:cs typeface="Times New Roman" panose="02020603050405020304" pitchFamily="18" charset="0"/>
                </a:rPr>
                <a:t>QUANG HỢP Ở THỰC VẬT</a:t>
              </a:r>
              <a:endParaRPr lang="en-US" altLang="en-US" sz="2000" b="1" dirty="0">
                <a:solidFill>
                  <a:srgbClr val="FFFF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42021" name="Rectangle 9"/>
            <p:cNvSpPr/>
            <p:nvPr/>
          </p:nvSpPr>
          <p:spPr>
            <a:xfrm>
              <a:off x="9069422" y="341994"/>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sp>
          <p:nvSpPr>
            <p:cNvPr id="42022" name="Rectangle 9"/>
            <p:cNvSpPr/>
            <p:nvPr/>
          </p:nvSpPr>
          <p:spPr>
            <a:xfrm>
              <a:off x="-9684" y="345043"/>
              <a:ext cx="69955" cy="6516005"/>
            </a:xfrm>
            <a:prstGeom prst="rect">
              <a:avLst/>
            </a:prstGeom>
            <a:solidFill>
              <a:srgbClr val="006600"/>
            </a:solidFill>
            <a:ln w="9525" cap="flat" cmpd="sng">
              <a:solidFill>
                <a:srgbClr val="0066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en-US" altLang="en-US" sz="1800" dirty="0">
                <a:solidFill>
                  <a:srgbClr val="008000"/>
                </a:solidFill>
                <a:latin typeface="Arial" panose="020B0604020202020204" pitchFamily="34" charset="0"/>
              </a:endParaRPr>
            </a:p>
          </p:txBody>
        </p:sp>
      </p:grpSp>
      <p:graphicFrame>
        <p:nvGraphicFramePr>
          <p:cNvPr id="3" name="Table 2"/>
          <p:cNvGraphicFramePr>
            <a:graphicFrameLocks noGrp="1"/>
          </p:cNvGraphicFramePr>
          <p:nvPr/>
        </p:nvGraphicFramePr>
        <p:xfrm>
          <a:off x="93663" y="400050"/>
          <a:ext cx="11996737" cy="6378576"/>
        </p:xfrm>
        <a:graphic>
          <a:graphicData uri="http://schemas.openxmlformats.org/drawingml/2006/table">
            <a:tbl>
              <a:tblPr/>
              <a:tblGrid>
                <a:gridCol w="731946"/>
                <a:gridCol w="11264791"/>
              </a:tblGrid>
              <a:tr h="1576388">
                <a:tc>
                  <a:txBody>
                    <a:bodyPr/>
                    <a:lstStyle>
                      <a:lvl1pPr>
                        <a:spcBef>
                          <a:spcPct val="20000"/>
                        </a:spcBef>
                        <a:tabLst>
                          <a:tab pos="88900" algn="l"/>
                        </a:tabLst>
                        <a:defRPr sz="2800">
                          <a:solidFill>
                            <a:schemeClr val="tx1"/>
                          </a:solidFill>
                          <a:latin typeface="Arial" panose="020B0604020202020204" pitchFamily="34" charset="0"/>
                        </a:defRPr>
                      </a:lvl1pPr>
                      <a:lvl2pPr marL="742950" indent="-285750">
                        <a:spcBef>
                          <a:spcPct val="20000"/>
                        </a:spcBef>
                        <a:tabLst>
                          <a:tab pos="88900" algn="l"/>
                        </a:tabLst>
                        <a:defRPr sz="2400">
                          <a:solidFill>
                            <a:schemeClr val="tx1"/>
                          </a:solidFill>
                          <a:latin typeface="Arial" panose="020B0604020202020204" pitchFamily="34" charset="0"/>
                        </a:defRPr>
                      </a:lvl2pPr>
                      <a:lvl3pPr marL="1143000" indent="-228600">
                        <a:spcBef>
                          <a:spcPct val="20000"/>
                        </a:spcBef>
                        <a:tabLst>
                          <a:tab pos="88900" algn="l"/>
                        </a:tabLst>
                        <a:defRPr sz="2000">
                          <a:solidFill>
                            <a:schemeClr val="tx1"/>
                          </a:solidFill>
                          <a:latin typeface="Arial" panose="020B0604020202020204" pitchFamily="34" charset="0"/>
                        </a:defRPr>
                      </a:lvl3pPr>
                      <a:lvl4pPr marL="1600200" indent="-228600">
                        <a:spcBef>
                          <a:spcPct val="20000"/>
                        </a:spcBef>
                        <a:tabLst>
                          <a:tab pos="88900" algn="l"/>
                        </a:tabLst>
                        <a:defRPr>
                          <a:solidFill>
                            <a:schemeClr val="tx1"/>
                          </a:solidFill>
                          <a:latin typeface="Arial" panose="020B0604020202020204" pitchFamily="34" charset="0"/>
                        </a:defRPr>
                      </a:lvl4pPr>
                      <a:lvl5pPr marL="2057400" indent="-228600">
                        <a:spcBef>
                          <a:spcPct val="20000"/>
                        </a:spcBef>
                        <a:tabLst>
                          <a:tab pos="889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ts val="200"/>
                        </a:spcBef>
                        <a:spcAft>
                          <a:spcPct val="0"/>
                        </a:spcAft>
                        <a:buClrTx/>
                        <a:buSzTx/>
                        <a:buFontTx/>
                        <a:buNone/>
                        <a:tabLst>
                          <a:tab pos="88900" algn="l"/>
                        </a:tabLst>
                      </a:pPr>
                      <a:r>
                        <a:rPr kumimoji="0" lang="en-US" altLang="en-US" sz="18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CH1</a:t>
                      </a:r>
                    </a:p>
                    <a:p>
                      <a:pPr marL="0" marR="0" lvl="0" indent="0" algn="ctr" defTabSz="914400" rtl="0" eaLnBrk="1" fontAlgn="base" latinLnBrk="0" hangingPunct="1">
                        <a:lnSpc>
                          <a:spcPct val="115000"/>
                        </a:lnSpc>
                        <a:spcBef>
                          <a:spcPts val="200"/>
                        </a:spcBef>
                        <a:spcAft>
                          <a:spcPct val="0"/>
                        </a:spcAft>
                        <a:buClrTx/>
                        <a:buSzTx/>
                        <a:buFontTx/>
                        <a:buNone/>
                        <a:tabLst>
                          <a:tab pos="88900" algn="l"/>
                        </a:tabLst>
                      </a:pPr>
                      <a:endParaRPr kumimoji="0" lang="en-US" altLang="en-US" sz="18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200"/>
                        </a:spcBef>
                        <a:spcAft>
                          <a:spcPct val="0"/>
                        </a:spcAft>
                        <a:buClrTx/>
                        <a:buSzTx/>
                        <a:buFontTx/>
                        <a:buNone/>
                        <a:tabLst>
                          <a:tab pos="88900" algn="l"/>
                        </a:tabLst>
                      </a:pPr>
                      <a:endParaRPr kumimoji="0" lang="en-US" altLang="en-US" sz="18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200"/>
                        </a:spcBef>
                        <a:spcAft>
                          <a:spcPct val="0"/>
                        </a:spcAft>
                        <a:buClrTx/>
                        <a:buSzTx/>
                        <a:buFontTx/>
                        <a:buNone/>
                        <a:tabLst>
                          <a:tab pos="88900" algn="l"/>
                        </a:tabLst>
                      </a:pPr>
                      <a:endParaRPr kumimoji="0" lang="en-US" altLang="en-US" sz="18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68576" marR="68576" marT="0"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tabLst>
                          <a:tab pos="88900" algn="l"/>
                        </a:tabLst>
                        <a:defRPr sz="2800">
                          <a:solidFill>
                            <a:schemeClr val="tx1"/>
                          </a:solidFill>
                          <a:latin typeface="Arial" panose="020B0604020202020204" pitchFamily="34" charset="0"/>
                        </a:defRPr>
                      </a:lvl1pPr>
                      <a:lvl2pPr marL="742950" indent="-285750">
                        <a:spcBef>
                          <a:spcPct val="20000"/>
                        </a:spcBef>
                        <a:tabLst>
                          <a:tab pos="88900" algn="l"/>
                        </a:tabLst>
                        <a:defRPr sz="2400">
                          <a:solidFill>
                            <a:schemeClr val="tx1"/>
                          </a:solidFill>
                          <a:latin typeface="Arial" panose="020B0604020202020204" pitchFamily="34" charset="0"/>
                        </a:defRPr>
                      </a:lvl2pPr>
                      <a:lvl3pPr marL="1143000" indent="-228600">
                        <a:spcBef>
                          <a:spcPct val="20000"/>
                        </a:spcBef>
                        <a:tabLst>
                          <a:tab pos="88900" algn="l"/>
                        </a:tabLst>
                        <a:defRPr sz="2000">
                          <a:solidFill>
                            <a:schemeClr val="tx1"/>
                          </a:solidFill>
                          <a:latin typeface="Arial" panose="020B0604020202020204" pitchFamily="34" charset="0"/>
                        </a:defRPr>
                      </a:lvl3pPr>
                      <a:lvl4pPr marL="1600200" indent="-228600">
                        <a:spcBef>
                          <a:spcPct val="20000"/>
                        </a:spcBef>
                        <a:tabLst>
                          <a:tab pos="88900" algn="l"/>
                        </a:tabLst>
                        <a:defRPr>
                          <a:solidFill>
                            <a:schemeClr val="tx1"/>
                          </a:solidFill>
                          <a:latin typeface="Arial" panose="020B0604020202020204" pitchFamily="34" charset="0"/>
                        </a:defRPr>
                      </a:lvl4pPr>
                      <a:lvl5pPr marL="2057400" indent="-228600">
                        <a:spcBef>
                          <a:spcPct val="20000"/>
                        </a:spcBef>
                        <a:tabLst>
                          <a:tab pos="889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ts val="200"/>
                        </a:spcBef>
                        <a:spcAft>
                          <a:spcPct val="0"/>
                        </a:spcAft>
                        <a:buClrTx/>
                        <a:buSzTx/>
                        <a:buFontTx/>
                        <a:buNone/>
                        <a:tabLst>
                          <a:tab pos="88900" algn="l"/>
                        </a:tabLst>
                      </a:pPr>
                      <a:r>
                        <a:rPr kumimoji="0" lang="en-US" altLang="en-US" sz="20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p>
                  </a:txBody>
                  <a:tcPr marL="68576" marR="68576" marT="0" marB="0"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5">
                        <a:lumMod val="20000"/>
                        <a:lumOff val="80000"/>
                      </a:schemeClr>
                    </a:solidFill>
                  </a:tcPr>
                </a:tc>
              </a:tr>
              <a:tr h="2536825">
                <a:tc>
                  <a:txBody>
                    <a:bodyPr/>
                    <a:lstStyle>
                      <a:lvl1pPr>
                        <a:spcBef>
                          <a:spcPct val="20000"/>
                        </a:spcBef>
                        <a:tabLst>
                          <a:tab pos="88900" algn="l"/>
                        </a:tabLst>
                        <a:defRPr sz="2800">
                          <a:solidFill>
                            <a:schemeClr val="tx1"/>
                          </a:solidFill>
                          <a:latin typeface="Arial" panose="020B0604020202020204" pitchFamily="34" charset="0"/>
                        </a:defRPr>
                      </a:lvl1pPr>
                      <a:lvl2pPr marL="742950" indent="-285750">
                        <a:spcBef>
                          <a:spcPct val="20000"/>
                        </a:spcBef>
                        <a:tabLst>
                          <a:tab pos="88900" algn="l"/>
                        </a:tabLst>
                        <a:defRPr sz="2400">
                          <a:solidFill>
                            <a:schemeClr val="tx1"/>
                          </a:solidFill>
                          <a:latin typeface="Arial" panose="020B0604020202020204" pitchFamily="34" charset="0"/>
                        </a:defRPr>
                      </a:lvl2pPr>
                      <a:lvl3pPr marL="1143000" indent="-228600">
                        <a:spcBef>
                          <a:spcPct val="20000"/>
                        </a:spcBef>
                        <a:tabLst>
                          <a:tab pos="88900" algn="l"/>
                        </a:tabLst>
                        <a:defRPr sz="2000">
                          <a:solidFill>
                            <a:schemeClr val="tx1"/>
                          </a:solidFill>
                          <a:latin typeface="Arial" panose="020B0604020202020204" pitchFamily="34" charset="0"/>
                        </a:defRPr>
                      </a:lvl3pPr>
                      <a:lvl4pPr marL="1600200" indent="-228600">
                        <a:spcBef>
                          <a:spcPct val="20000"/>
                        </a:spcBef>
                        <a:tabLst>
                          <a:tab pos="88900" algn="l"/>
                        </a:tabLst>
                        <a:defRPr>
                          <a:solidFill>
                            <a:schemeClr val="tx1"/>
                          </a:solidFill>
                          <a:latin typeface="Arial" panose="020B0604020202020204" pitchFamily="34" charset="0"/>
                        </a:defRPr>
                      </a:lvl4pPr>
                      <a:lvl5pPr marL="2057400" indent="-228600">
                        <a:spcBef>
                          <a:spcPct val="20000"/>
                        </a:spcBef>
                        <a:tabLst>
                          <a:tab pos="889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ts val="200"/>
                        </a:spcBef>
                        <a:spcAft>
                          <a:spcPct val="0"/>
                        </a:spcAft>
                        <a:buClrTx/>
                        <a:buSzTx/>
                        <a:buFontTx/>
                        <a:buNone/>
                        <a:tabLst>
                          <a:tab pos="88900" algn="l"/>
                        </a:tabLst>
                      </a:pPr>
                      <a:r>
                        <a:rPr kumimoji="0" lang="en-US" altLang="en-US" sz="18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CH2</a:t>
                      </a:r>
                    </a:p>
                  </a:txBody>
                  <a:tcPr marL="68576" marR="68576" marT="0"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tabLst>
                          <a:tab pos="88900" algn="l"/>
                        </a:tabLst>
                        <a:defRPr sz="2800">
                          <a:solidFill>
                            <a:schemeClr val="tx1"/>
                          </a:solidFill>
                          <a:latin typeface="Arial" panose="020B0604020202020204" pitchFamily="34" charset="0"/>
                        </a:defRPr>
                      </a:lvl1pPr>
                      <a:lvl2pPr marL="742950" indent="-285750">
                        <a:spcBef>
                          <a:spcPct val="20000"/>
                        </a:spcBef>
                        <a:tabLst>
                          <a:tab pos="88900" algn="l"/>
                        </a:tabLst>
                        <a:defRPr sz="2400">
                          <a:solidFill>
                            <a:schemeClr val="tx1"/>
                          </a:solidFill>
                          <a:latin typeface="Arial" panose="020B0604020202020204" pitchFamily="34" charset="0"/>
                        </a:defRPr>
                      </a:lvl2pPr>
                      <a:lvl3pPr marL="1143000" indent="-228600">
                        <a:spcBef>
                          <a:spcPct val="20000"/>
                        </a:spcBef>
                        <a:tabLst>
                          <a:tab pos="88900" algn="l"/>
                        </a:tabLst>
                        <a:defRPr sz="2000">
                          <a:solidFill>
                            <a:schemeClr val="tx1"/>
                          </a:solidFill>
                          <a:latin typeface="Arial" panose="020B0604020202020204" pitchFamily="34" charset="0"/>
                        </a:defRPr>
                      </a:lvl3pPr>
                      <a:lvl4pPr marL="1600200" indent="-228600">
                        <a:spcBef>
                          <a:spcPct val="20000"/>
                        </a:spcBef>
                        <a:tabLst>
                          <a:tab pos="88900" algn="l"/>
                        </a:tabLst>
                        <a:defRPr>
                          <a:solidFill>
                            <a:schemeClr val="tx1"/>
                          </a:solidFill>
                          <a:latin typeface="Arial" panose="020B0604020202020204" pitchFamily="34" charset="0"/>
                        </a:defRPr>
                      </a:lvl4pPr>
                      <a:lvl5pPr marL="2057400" indent="-228600">
                        <a:spcBef>
                          <a:spcPct val="20000"/>
                        </a:spcBef>
                        <a:tabLst>
                          <a:tab pos="889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ts val="200"/>
                        </a:spcBef>
                        <a:spcAft>
                          <a:spcPct val="0"/>
                        </a:spcAft>
                        <a:buClrTx/>
                        <a:buSzTx/>
                        <a:buFontTx/>
                        <a:buNone/>
                        <a:tabLst>
                          <a:tab pos="88900" algn="l"/>
                        </a:tabLst>
                      </a:pPr>
                      <a:endParaRPr kumimoji="0" lang="en-US" altLang="en-US" sz="20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68576" marR="68576" marT="0" marB="0"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5">
                        <a:lumMod val="20000"/>
                        <a:lumOff val="80000"/>
                      </a:schemeClr>
                    </a:solidFill>
                  </a:tcPr>
                </a:tc>
              </a:tr>
              <a:tr h="1454150">
                <a:tc>
                  <a:txBody>
                    <a:bodyPr/>
                    <a:lstStyle>
                      <a:lvl1pPr>
                        <a:spcBef>
                          <a:spcPct val="20000"/>
                        </a:spcBef>
                        <a:tabLst>
                          <a:tab pos="88900" algn="l"/>
                        </a:tabLst>
                        <a:defRPr sz="2800">
                          <a:solidFill>
                            <a:schemeClr val="tx1"/>
                          </a:solidFill>
                          <a:latin typeface="Arial" panose="020B0604020202020204" pitchFamily="34" charset="0"/>
                        </a:defRPr>
                      </a:lvl1pPr>
                      <a:lvl2pPr marL="742950" indent="-285750">
                        <a:spcBef>
                          <a:spcPct val="20000"/>
                        </a:spcBef>
                        <a:tabLst>
                          <a:tab pos="88900" algn="l"/>
                        </a:tabLst>
                        <a:defRPr sz="2400">
                          <a:solidFill>
                            <a:schemeClr val="tx1"/>
                          </a:solidFill>
                          <a:latin typeface="Arial" panose="020B0604020202020204" pitchFamily="34" charset="0"/>
                        </a:defRPr>
                      </a:lvl2pPr>
                      <a:lvl3pPr marL="1143000" indent="-228600">
                        <a:spcBef>
                          <a:spcPct val="20000"/>
                        </a:spcBef>
                        <a:tabLst>
                          <a:tab pos="88900" algn="l"/>
                        </a:tabLst>
                        <a:defRPr sz="2000">
                          <a:solidFill>
                            <a:schemeClr val="tx1"/>
                          </a:solidFill>
                          <a:latin typeface="Arial" panose="020B0604020202020204" pitchFamily="34" charset="0"/>
                        </a:defRPr>
                      </a:lvl3pPr>
                      <a:lvl4pPr marL="1600200" indent="-228600">
                        <a:spcBef>
                          <a:spcPct val="20000"/>
                        </a:spcBef>
                        <a:tabLst>
                          <a:tab pos="88900" algn="l"/>
                        </a:tabLst>
                        <a:defRPr>
                          <a:solidFill>
                            <a:schemeClr val="tx1"/>
                          </a:solidFill>
                          <a:latin typeface="Arial" panose="020B0604020202020204" pitchFamily="34" charset="0"/>
                        </a:defRPr>
                      </a:lvl4pPr>
                      <a:lvl5pPr marL="2057400" indent="-228600">
                        <a:spcBef>
                          <a:spcPct val="20000"/>
                        </a:spcBef>
                        <a:tabLst>
                          <a:tab pos="889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ts val="200"/>
                        </a:spcBef>
                        <a:spcAft>
                          <a:spcPct val="0"/>
                        </a:spcAft>
                        <a:buClrTx/>
                        <a:buSzTx/>
                        <a:buFontTx/>
                        <a:buNone/>
                        <a:tabLst>
                          <a:tab pos="88900" algn="l"/>
                        </a:tabLst>
                      </a:pPr>
                      <a:r>
                        <a:rPr kumimoji="0" lang="en-US" altLang="en-US" sz="18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CH3</a:t>
                      </a:r>
                    </a:p>
                  </a:txBody>
                  <a:tcPr marL="68576" marR="68576" marT="0"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tabLst>
                          <a:tab pos="88900" algn="l"/>
                        </a:tabLst>
                        <a:defRPr sz="2800">
                          <a:solidFill>
                            <a:schemeClr val="tx1"/>
                          </a:solidFill>
                          <a:latin typeface="Arial" panose="020B0604020202020204" pitchFamily="34" charset="0"/>
                        </a:defRPr>
                      </a:lvl1pPr>
                      <a:lvl2pPr marL="742950" indent="-285750">
                        <a:spcBef>
                          <a:spcPct val="20000"/>
                        </a:spcBef>
                        <a:tabLst>
                          <a:tab pos="88900" algn="l"/>
                        </a:tabLst>
                        <a:defRPr sz="2400">
                          <a:solidFill>
                            <a:schemeClr val="tx1"/>
                          </a:solidFill>
                          <a:latin typeface="Arial" panose="020B0604020202020204" pitchFamily="34" charset="0"/>
                        </a:defRPr>
                      </a:lvl2pPr>
                      <a:lvl3pPr marL="1143000" indent="-228600">
                        <a:spcBef>
                          <a:spcPct val="20000"/>
                        </a:spcBef>
                        <a:tabLst>
                          <a:tab pos="88900" algn="l"/>
                        </a:tabLst>
                        <a:defRPr sz="2000">
                          <a:solidFill>
                            <a:schemeClr val="tx1"/>
                          </a:solidFill>
                          <a:latin typeface="Arial" panose="020B0604020202020204" pitchFamily="34" charset="0"/>
                        </a:defRPr>
                      </a:lvl3pPr>
                      <a:lvl4pPr marL="1600200" indent="-228600">
                        <a:spcBef>
                          <a:spcPct val="20000"/>
                        </a:spcBef>
                        <a:tabLst>
                          <a:tab pos="88900" algn="l"/>
                        </a:tabLst>
                        <a:defRPr>
                          <a:solidFill>
                            <a:schemeClr val="tx1"/>
                          </a:solidFill>
                          <a:latin typeface="Arial" panose="020B0604020202020204" pitchFamily="34" charset="0"/>
                        </a:defRPr>
                      </a:lvl4pPr>
                      <a:lvl5pPr marL="2057400" indent="-228600">
                        <a:spcBef>
                          <a:spcPct val="20000"/>
                        </a:spcBef>
                        <a:tabLst>
                          <a:tab pos="889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ts val="200"/>
                        </a:spcBef>
                        <a:spcAft>
                          <a:spcPct val="0"/>
                        </a:spcAft>
                        <a:buClrTx/>
                        <a:buSzTx/>
                        <a:buFontTx/>
                        <a:buNone/>
                        <a:tabLst>
                          <a:tab pos="88900" algn="l"/>
                        </a:tabLst>
                      </a:pPr>
                      <a:endParaRPr kumimoji="0" lang="en-US" altLang="en-US" sz="20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tab pos="88900" algn="l"/>
                        </a:tabLst>
                      </a:pPr>
                      <a:r>
                        <a:rPr kumimoji="0" lang="en-US" altLang="en-US" sz="20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n-US" altLang="en-US" sz="2000" b="0" i="0" u="none" strike="noStrike" cap="none" normalizeH="0" baseline="0">
                        <a:ln>
                          <a:noFill/>
                        </a:ln>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76" marR="68576" marT="0" marB="0"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5">
                        <a:lumMod val="20000"/>
                        <a:lumOff val="80000"/>
                      </a:schemeClr>
                    </a:solidFill>
                  </a:tcPr>
                </a:tc>
              </a:tr>
              <a:tr h="811213">
                <a:tc>
                  <a:txBody>
                    <a:bodyPr/>
                    <a:lstStyle>
                      <a:lvl1pPr>
                        <a:spcBef>
                          <a:spcPct val="20000"/>
                        </a:spcBef>
                        <a:tabLst>
                          <a:tab pos="88900" algn="l"/>
                        </a:tabLst>
                        <a:defRPr sz="2800">
                          <a:solidFill>
                            <a:schemeClr val="tx1"/>
                          </a:solidFill>
                          <a:latin typeface="Arial" panose="020B0604020202020204" pitchFamily="34" charset="0"/>
                        </a:defRPr>
                      </a:lvl1pPr>
                      <a:lvl2pPr marL="742950" indent="-285750">
                        <a:spcBef>
                          <a:spcPct val="20000"/>
                        </a:spcBef>
                        <a:tabLst>
                          <a:tab pos="88900" algn="l"/>
                        </a:tabLst>
                        <a:defRPr sz="2400">
                          <a:solidFill>
                            <a:schemeClr val="tx1"/>
                          </a:solidFill>
                          <a:latin typeface="Arial" panose="020B0604020202020204" pitchFamily="34" charset="0"/>
                        </a:defRPr>
                      </a:lvl2pPr>
                      <a:lvl3pPr marL="1143000" indent="-228600">
                        <a:spcBef>
                          <a:spcPct val="20000"/>
                        </a:spcBef>
                        <a:tabLst>
                          <a:tab pos="88900" algn="l"/>
                        </a:tabLst>
                        <a:defRPr sz="2000">
                          <a:solidFill>
                            <a:schemeClr val="tx1"/>
                          </a:solidFill>
                          <a:latin typeface="Arial" panose="020B0604020202020204" pitchFamily="34" charset="0"/>
                        </a:defRPr>
                      </a:lvl3pPr>
                      <a:lvl4pPr marL="1600200" indent="-228600">
                        <a:spcBef>
                          <a:spcPct val="20000"/>
                        </a:spcBef>
                        <a:tabLst>
                          <a:tab pos="88900" algn="l"/>
                        </a:tabLst>
                        <a:defRPr>
                          <a:solidFill>
                            <a:schemeClr val="tx1"/>
                          </a:solidFill>
                          <a:latin typeface="Arial" panose="020B0604020202020204" pitchFamily="34" charset="0"/>
                        </a:defRPr>
                      </a:lvl4pPr>
                      <a:lvl5pPr marL="2057400" indent="-228600">
                        <a:spcBef>
                          <a:spcPct val="20000"/>
                        </a:spcBef>
                        <a:tabLst>
                          <a:tab pos="889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ts val="200"/>
                        </a:spcBef>
                        <a:spcAft>
                          <a:spcPct val="0"/>
                        </a:spcAft>
                        <a:buClrTx/>
                        <a:buSzTx/>
                        <a:buFontTx/>
                        <a:buNone/>
                        <a:tabLst>
                          <a:tab pos="88900" algn="l"/>
                        </a:tabLst>
                      </a:pPr>
                      <a:r>
                        <a:rPr kumimoji="0" lang="en-US" altLang="en-US" sz="18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CH4</a:t>
                      </a:r>
                    </a:p>
                  </a:txBody>
                  <a:tcPr marL="68576" marR="68576" marT="0" marB="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tabLst>
                          <a:tab pos="88900" algn="l"/>
                        </a:tabLst>
                        <a:defRPr sz="2800">
                          <a:solidFill>
                            <a:schemeClr val="tx1"/>
                          </a:solidFill>
                          <a:latin typeface="Arial" panose="020B0604020202020204" pitchFamily="34" charset="0"/>
                        </a:defRPr>
                      </a:lvl1pPr>
                      <a:lvl2pPr marL="742950" indent="-285750">
                        <a:spcBef>
                          <a:spcPct val="20000"/>
                        </a:spcBef>
                        <a:tabLst>
                          <a:tab pos="88900" algn="l"/>
                        </a:tabLst>
                        <a:defRPr sz="2400">
                          <a:solidFill>
                            <a:schemeClr val="tx1"/>
                          </a:solidFill>
                          <a:latin typeface="Arial" panose="020B0604020202020204" pitchFamily="34" charset="0"/>
                        </a:defRPr>
                      </a:lvl2pPr>
                      <a:lvl3pPr marL="1143000" indent="-228600">
                        <a:spcBef>
                          <a:spcPct val="20000"/>
                        </a:spcBef>
                        <a:tabLst>
                          <a:tab pos="88900" algn="l"/>
                        </a:tabLst>
                        <a:defRPr sz="2000">
                          <a:solidFill>
                            <a:schemeClr val="tx1"/>
                          </a:solidFill>
                          <a:latin typeface="Arial" panose="020B0604020202020204" pitchFamily="34" charset="0"/>
                        </a:defRPr>
                      </a:lvl3pPr>
                      <a:lvl4pPr marL="1600200" indent="-228600">
                        <a:spcBef>
                          <a:spcPct val="20000"/>
                        </a:spcBef>
                        <a:tabLst>
                          <a:tab pos="88900" algn="l"/>
                        </a:tabLst>
                        <a:defRPr>
                          <a:solidFill>
                            <a:schemeClr val="tx1"/>
                          </a:solidFill>
                          <a:latin typeface="Arial" panose="020B0604020202020204" pitchFamily="34" charset="0"/>
                        </a:defRPr>
                      </a:lvl4pPr>
                      <a:lvl5pPr marL="2057400" indent="-228600">
                        <a:spcBef>
                          <a:spcPct val="20000"/>
                        </a:spcBef>
                        <a:tabLst>
                          <a:tab pos="889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88900" algn="l"/>
                        </a:tabLs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ts val="200"/>
                        </a:spcBef>
                        <a:spcAft>
                          <a:spcPct val="0"/>
                        </a:spcAft>
                        <a:buClrTx/>
                        <a:buSzTx/>
                        <a:buFontTx/>
                        <a:buNone/>
                        <a:tabLst>
                          <a:tab pos="88900" algn="l"/>
                        </a:tabLst>
                      </a:pPr>
                      <a:endParaRPr kumimoji="0" lang="en-US" altLang="en-US" sz="20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68576" marR="68576" marT="0" marB="0"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838200" y="2071688"/>
            <a:ext cx="11049000" cy="224631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vi-VN" altLang="en-US" sz="2000" dirty="0">
                <a:solidFill>
                  <a:srgbClr val="002060"/>
                </a:solidFill>
                <a:latin typeface="Times New Roman" panose="02020603050405020304" pitchFamily="18" charset="0"/>
                <a:cs typeface="Times New Roman" panose="02020603050405020304" pitchFamily="18" charset="0"/>
              </a:rPr>
              <a:t>- Hệ sắc tố quang hợp ở cây xanh gồm hai nhóm chính l</a:t>
            </a:r>
            <a:r>
              <a:rPr lang="vi-VN" altLang="en-US" sz="2000" dirty="0">
                <a:solidFill>
                  <a:srgbClr val="002060"/>
                </a:solidFill>
                <a:latin typeface="Times New Roman" panose="02020603050405020304" pitchFamily="18" charset="0"/>
                <a:ea typeface="Times New Roman" panose="02020603050405020304" pitchFamily="18" charset="0"/>
              </a:rPr>
              <a:t>à</a:t>
            </a:r>
            <a:r>
              <a:rPr lang="vi-VN" altLang="en-US" sz="2000" dirty="0">
                <a:solidFill>
                  <a:srgbClr val="002060"/>
                </a:solidFill>
                <a:latin typeface="Times New Roman" panose="02020603050405020304" pitchFamily="18" charset="0"/>
                <a:cs typeface="Times New Roman" panose="02020603050405020304" pitchFamily="18" charset="0"/>
              </a:rPr>
              <a:t> diệp lục (chlorophyll) v</a:t>
            </a:r>
            <a:r>
              <a:rPr lang="vi-VN" altLang="en-US" sz="2000" dirty="0">
                <a:solidFill>
                  <a:srgbClr val="002060"/>
                </a:solidFill>
                <a:latin typeface="Times New Roman" panose="02020603050405020304" pitchFamily="18" charset="0"/>
                <a:ea typeface="Times New Roman" panose="02020603050405020304" pitchFamily="18" charset="0"/>
              </a:rPr>
              <a:t>à</a:t>
            </a:r>
            <a:r>
              <a:rPr lang="vi-VN" altLang="en-US" sz="2000" dirty="0">
                <a:solidFill>
                  <a:srgbClr val="002060"/>
                </a:solidFill>
                <a:latin typeface="Times New Roman" panose="02020603050405020304" pitchFamily="18" charset="0"/>
                <a:cs typeface="Times New Roman" panose="02020603050405020304" pitchFamily="18" charset="0"/>
              </a:rPr>
              <a:t> carotenoid:</a:t>
            </a:r>
            <a:endParaRPr lang="en-US" altLang="en-US" sz="2000" dirty="0">
              <a:solidFill>
                <a:srgbClr val="002060"/>
              </a:solidFill>
              <a:latin typeface="Times New Roman" panose="02020603050405020304" pitchFamily="18" charset="0"/>
              <a:cs typeface="Times New Roman" panose="02020603050405020304" pitchFamily="18" charset="0"/>
            </a:endParaRPr>
          </a:p>
          <a:p>
            <a:pPr marL="0" lvl="0" indent="0" algn="just">
              <a:lnSpc>
                <a:spcPct val="100000"/>
              </a:lnSpc>
              <a:spcBef>
                <a:spcPct val="0"/>
              </a:spcBef>
              <a:buFontTx/>
              <a:buNone/>
            </a:pPr>
            <a:r>
              <a:rPr lang="en-US" altLang="en-US" sz="2000" dirty="0">
                <a:solidFill>
                  <a:srgbClr val="002060"/>
                </a:solidFill>
                <a:latin typeface="Times New Roman" panose="02020603050405020304" pitchFamily="18" charset="0"/>
                <a:cs typeface="Times New Roman" panose="02020603050405020304" pitchFamily="18" charset="0"/>
              </a:rPr>
              <a:t>    + </a:t>
            </a:r>
            <a:r>
              <a:rPr lang="vi-VN" altLang="en-US" sz="2000" dirty="0">
                <a:solidFill>
                  <a:srgbClr val="002060"/>
                </a:solidFill>
                <a:latin typeface="Times New Roman" panose="02020603050405020304" pitchFamily="18" charset="0"/>
                <a:cs typeface="Times New Roman" panose="02020603050405020304" pitchFamily="18" charset="0"/>
              </a:rPr>
              <a:t>Diệp lục tạo nên m</a:t>
            </a:r>
            <a:r>
              <a:rPr lang="vi-VN" altLang="en-US" sz="2000" dirty="0">
                <a:solidFill>
                  <a:srgbClr val="002060"/>
                </a:solidFill>
                <a:latin typeface="Times New Roman" panose="02020603050405020304" pitchFamily="18" charset="0"/>
                <a:ea typeface="Times New Roman" panose="02020603050405020304" pitchFamily="18" charset="0"/>
              </a:rPr>
              <a:t>à</a:t>
            </a:r>
            <a:r>
              <a:rPr lang="vi-VN" altLang="en-US" sz="2000" dirty="0">
                <a:solidFill>
                  <a:srgbClr val="002060"/>
                </a:solidFill>
                <a:latin typeface="Times New Roman" panose="02020603050405020304" pitchFamily="18" charset="0"/>
                <a:cs typeface="Times New Roman" panose="02020603050405020304" pitchFamily="18" charset="0"/>
              </a:rPr>
              <a:t>u xanh của lá v</a:t>
            </a:r>
            <a:r>
              <a:rPr lang="vi-VN" altLang="en-US" sz="2000" dirty="0">
                <a:solidFill>
                  <a:srgbClr val="002060"/>
                </a:solidFill>
                <a:latin typeface="Times New Roman" panose="02020603050405020304" pitchFamily="18" charset="0"/>
                <a:ea typeface="Times New Roman" panose="02020603050405020304" pitchFamily="18" charset="0"/>
              </a:rPr>
              <a:t>à</a:t>
            </a:r>
            <a:r>
              <a:rPr lang="vi-VN" altLang="en-US" sz="2000" dirty="0">
                <a:solidFill>
                  <a:srgbClr val="002060"/>
                </a:solidFill>
                <a:latin typeface="Times New Roman" panose="02020603050405020304" pitchFamily="18" charset="0"/>
                <a:cs typeface="Times New Roman" panose="02020603050405020304" pitchFamily="18" charset="0"/>
              </a:rPr>
              <a:t> các bộ phận có m</a:t>
            </a:r>
            <a:r>
              <a:rPr lang="vi-VN" altLang="en-US" sz="2000" dirty="0">
                <a:solidFill>
                  <a:srgbClr val="002060"/>
                </a:solidFill>
                <a:latin typeface="Times New Roman" panose="02020603050405020304" pitchFamily="18" charset="0"/>
                <a:ea typeface="Times New Roman" panose="02020603050405020304" pitchFamily="18" charset="0"/>
              </a:rPr>
              <a:t>à</a:t>
            </a:r>
            <a:r>
              <a:rPr lang="vi-VN" altLang="en-US" sz="2000" dirty="0">
                <a:solidFill>
                  <a:srgbClr val="002060"/>
                </a:solidFill>
                <a:latin typeface="Times New Roman" panose="02020603050405020304" pitchFamily="18" charset="0"/>
                <a:cs typeface="Times New Roman" panose="02020603050405020304" pitchFamily="18" charset="0"/>
              </a:rPr>
              <a:t>u xanh ở cây. Loại sắc tố chủ đạo l</a:t>
            </a:r>
            <a:r>
              <a:rPr lang="vi-VN" altLang="en-US" sz="2000" dirty="0">
                <a:solidFill>
                  <a:srgbClr val="002060"/>
                </a:solidFill>
                <a:latin typeface="Times New Roman" panose="02020603050405020304" pitchFamily="18" charset="0"/>
                <a:ea typeface="Times New Roman" panose="02020603050405020304" pitchFamily="18" charset="0"/>
              </a:rPr>
              <a:t>à</a:t>
            </a:r>
            <a:r>
              <a:rPr lang="vi-VN" altLang="en-US" sz="2000" dirty="0">
                <a:solidFill>
                  <a:srgbClr val="002060"/>
                </a:solidFill>
                <a:latin typeface="Times New Roman" panose="02020603050405020304" pitchFamily="18" charset="0"/>
                <a:cs typeface="Times New Roman" panose="02020603050405020304" pitchFamily="18" charset="0"/>
              </a:rPr>
              <a:t> diệp lục a. Diệp lục hấp thụ ánh sáng đỏ v</a:t>
            </a:r>
            <a:r>
              <a:rPr lang="vi-VN" altLang="en-US" sz="2000" dirty="0">
                <a:solidFill>
                  <a:srgbClr val="002060"/>
                </a:solidFill>
                <a:latin typeface="Times New Roman" panose="02020603050405020304" pitchFamily="18" charset="0"/>
                <a:ea typeface="Times New Roman" panose="02020603050405020304" pitchFamily="18" charset="0"/>
              </a:rPr>
              <a:t>à</a:t>
            </a:r>
            <a:r>
              <a:rPr lang="vi-VN" altLang="en-US" sz="2000" dirty="0">
                <a:solidFill>
                  <a:srgbClr val="002060"/>
                </a:solidFill>
                <a:latin typeface="Times New Roman" panose="02020603050405020304" pitchFamily="18" charset="0"/>
                <a:cs typeface="Times New Roman" panose="02020603050405020304" pitchFamily="18" charset="0"/>
              </a:rPr>
              <a:t> xanh tím. Đây l</a:t>
            </a:r>
            <a:r>
              <a:rPr lang="vi-VN" altLang="en-US" sz="2000" dirty="0">
                <a:solidFill>
                  <a:srgbClr val="002060"/>
                </a:solidFill>
                <a:latin typeface="Times New Roman" panose="02020603050405020304" pitchFamily="18" charset="0"/>
                <a:ea typeface="Times New Roman" panose="02020603050405020304" pitchFamily="18" charset="0"/>
              </a:rPr>
              <a:t>à</a:t>
            </a:r>
            <a:r>
              <a:rPr lang="vi-VN" altLang="en-US" sz="2000" dirty="0">
                <a:solidFill>
                  <a:srgbClr val="002060"/>
                </a:solidFill>
                <a:latin typeface="Times New Roman" panose="02020603050405020304" pitchFamily="18" charset="0"/>
                <a:cs typeface="Times New Roman" panose="02020603050405020304" pitchFamily="18" charset="0"/>
              </a:rPr>
              <a:t> nhóm sắc tố có vai trò quan trọng nhất trong quang hợp.</a:t>
            </a:r>
            <a:endParaRPr lang="en-US" altLang="en-US" sz="2000" dirty="0">
              <a:solidFill>
                <a:srgbClr val="002060"/>
              </a:solidFill>
              <a:latin typeface="Times New Roman" panose="02020603050405020304" pitchFamily="18" charset="0"/>
              <a:cs typeface="Arial" panose="020B0604020202020204" pitchFamily="34" charset="0"/>
            </a:endParaRPr>
          </a:p>
          <a:p>
            <a:pPr marL="0" lvl="0" indent="0" algn="just">
              <a:lnSpc>
                <a:spcPct val="100000"/>
              </a:lnSpc>
              <a:spcBef>
                <a:spcPct val="0"/>
              </a:spcBef>
              <a:buFontTx/>
              <a:buNone/>
            </a:pPr>
            <a:r>
              <a:rPr lang="en-US" altLang="en-US" sz="2000" dirty="0">
                <a:solidFill>
                  <a:srgbClr val="002060"/>
                </a:solidFill>
                <a:latin typeface="Times New Roman" panose="02020603050405020304" pitchFamily="18" charset="0"/>
                <a:cs typeface="Times New Roman" panose="02020603050405020304" pitchFamily="18" charset="0"/>
              </a:rPr>
              <a:t>    + </a:t>
            </a:r>
            <a:r>
              <a:rPr lang="vi-VN" altLang="en-US" sz="2000" dirty="0">
                <a:solidFill>
                  <a:srgbClr val="002060"/>
                </a:solidFill>
                <a:latin typeface="Times New Roman" panose="02020603050405020304" pitchFamily="18" charset="0"/>
                <a:cs typeface="Times New Roman" panose="02020603050405020304" pitchFamily="18" charset="0"/>
              </a:rPr>
              <a:t>Carotenoid l</a:t>
            </a:r>
            <a:r>
              <a:rPr lang="vi-VN" altLang="en-US" sz="2000" dirty="0">
                <a:solidFill>
                  <a:srgbClr val="002060"/>
                </a:solidFill>
                <a:latin typeface="Times New Roman" panose="02020603050405020304" pitchFamily="18" charset="0"/>
                <a:ea typeface="Times New Roman" panose="02020603050405020304" pitchFamily="18" charset="0"/>
              </a:rPr>
              <a:t>à</a:t>
            </a:r>
            <a:r>
              <a:rPr lang="vi-VN" altLang="en-US" sz="2000" dirty="0">
                <a:solidFill>
                  <a:srgbClr val="002060"/>
                </a:solidFill>
                <a:latin typeface="Times New Roman" panose="02020603050405020304" pitchFamily="18" charset="0"/>
                <a:cs typeface="Times New Roman" panose="02020603050405020304" pitchFamily="18" charset="0"/>
              </a:rPr>
              <a:t> nhóm sắc tố tạo nên m</a:t>
            </a:r>
            <a:r>
              <a:rPr lang="vi-VN" altLang="en-US" sz="2000" dirty="0">
                <a:solidFill>
                  <a:srgbClr val="002060"/>
                </a:solidFill>
                <a:latin typeface="Times New Roman" panose="02020603050405020304" pitchFamily="18" charset="0"/>
                <a:ea typeface="Times New Roman" panose="02020603050405020304" pitchFamily="18" charset="0"/>
              </a:rPr>
              <a:t>à</a:t>
            </a:r>
            <a:r>
              <a:rPr lang="vi-VN" altLang="en-US" sz="2000" dirty="0">
                <a:solidFill>
                  <a:srgbClr val="002060"/>
                </a:solidFill>
                <a:latin typeface="Times New Roman" panose="02020603050405020304" pitchFamily="18" charset="0"/>
                <a:cs typeface="Times New Roman" panose="02020603050405020304" pitchFamily="18" charset="0"/>
              </a:rPr>
              <a:t>u v</a:t>
            </a:r>
            <a:r>
              <a:rPr lang="vi-VN" altLang="en-US" sz="2000" dirty="0">
                <a:solidFill>
                  <a:srgbClr val="002060"/>
                </a:solidFill>
                <a:latin typeface="Times New Roman" panose="02020603050405020304" pitchFamily="18" charset="0"/>
                <a:ea typeface="Times New Roman" panose="02020603050405020304" pitchFamily="18" charset="0"/>
              </a:rPr>
              <a:t>à</a:t>
            </a:r>
            <a:r>
              <a:rPr lang="vi-VN" altLang="en-US" sz="2000" dirty="0">
                <a:solidFill>
                  <a:srgbClr val="002060"/>
                </a:solidFill>
                <a:latin typeface="Times New Roman" panose="02020603050405020304" pitchFamily="18" charset="0"/>
                <a:cs typeface="Times New Roman" panose="02020603050405020304" pitchFamily="18" charset="0"/>
              </a:rPr>
              <a:t>ng, đỏ, cam của lá, hoa, củ, quả ở nhiều lo</a:t>
            </a:r>
            <a:r>
              <a:rPr lang="vi-VN" altLang="en-US" sz="2000" dirty="0">
                <a:solidFill>
                  <a:srgbClr val="002060"/>
                </a:solidFill>
                <a:latin typeface="Times New Roman" panose="02020603050405020304" pitchFamily="18" charset="0"/>
                <a:ea typeface="Times New Roman" panose="02020603050405020304" pitchFamily="18" charset="0"/>
              </a:rPr>
              <a:t>à</a:t>
            </a:r>
            <a:r>
              <a:rPr lang="vi-VN" altLang="en-US" sz="2000" dirty="0">
                <a:solidFill>
                  <a:srgbClr val="002060"/>
                </a:solidFill>
                <a:latin typeface="Times New Roman" panose="02020603050405020304" pitchFamily="18" charset="0"/>
                <a:cs typeface="Times New Roman" panose="02020603050405020304" pitchFamily="18" charset="0"/>
              </a:rPr>
              <a:t>i cây như gấc, xo</a:t>
            </a:r>
            <a:r>
              <a:rPr lang="vi-VN" altLang="en-US" sz="2000" dirty="0">
                <a:solidFill>
                  <a:srgbClr val="002060"/>
                </a:solidFill>
                <a:latin typeface="Times New Roman" panose="02020603050405020304" pitchFamily="18" charset="0"/>
                <a:ea typeface="Times New Roman" panose="02020603050405020304" pitchFamily="18" charset="0"/>
              </a:rPr>
              <a:t>à</a:t>
            </a:r>
            <a:r>
              <a:rPr lang="vi-VN" altLang="en-US" sz="2000" dirty="0">
                <a:solidFill>
                  <a:srgbClr val="002060"/>
                </a:solidFill>
                <a:latin typeface="Times New Roman" panose="02020603050405020304" pitchFamily="18" charset="0"/>
                <a:cs typeface="Times New Roman" panose="02020603050405020304" pitchFamily="18" charset="0"/>
              </a:rPr>
              <a:t>i, c</a:t>
            </a:r>
            <a:r>
              <a:rPr lang="vi-VN" altLang="en-US" sz="2000" dirty="0">
                <a:solidFill>
                  <a:srgbClr val="002060"/>
                </a:solidFill>
                <a:latin typeface="Times New Roman" panose="02020603050405020304" pitchFamily="18" charset="0"/>
                <a:ea typeface="Times New Roman" panose="02020603050405020304" pitchFamily="18" charset="0"/>
              </a:rPr>
              <a:t>à</a:t>
            </a:r>
            <a:r>
              <a:rPr lang="vi-VN" altLang="en-US" sz="2000" dirty="0">
                <a:solidFill>
                  <a:srgbClr val="002060"/>
                </a:solidFill>
                <a:latin typeface="Times New Roman" panose="02020603050405020304" pitchFamily="18" charset="0"/>
                <a:cs typeface="Times New Roman" panose="02020603050405020304" pitchFamily="18" charset="0"/>
              </a:rPr>
              <a:t> rốt, ... Carotenoid gồm hai loại l</a:t>
            </a:r>
            <a:r>
              <a:rPr lang="vi-VN" altLang="en-US" sz="2000" dirty="0">
                <a:solidFill>
                  <a:srgbClr val="002060"/>
                </a:solidFill>
                <a:latin typeface="Times New Roman" panose="02020603050405020304" pitchFamily="18" charset="0"/>
                <a:ea typeface="Times New Roman" panose="02020603050405020304" pitchFamily="18" charset="0"/>
              </a:rPr>
              <a:t>à</a:t>
            </a:r>
            <a:r>
              <a:rPr lang="vi-VN" altLang="en-US" sz="2000" dirty="0">
                <a:solidFill>
                  <a:srgbClr val="002060"/>
                </a:solidFill>
                <a:latin typeface="Times New Roman" panose="02020603050405020304" pitchFamily="18" charset="0"/>
                <a:cs typeface="Times New Roman" panose="02020603050405020304" pitchFamily="18" charset="0"/>
              </a:rPr>
              <a:t> xanthophyll (có oxygen) v</a:t>
            </a:r>
            <a:r>
              <a:rPr lang="vi-VN" altLang="en-US" sz="2000" dirty="0">
                <a:solidFill>
                  <a:srgbClr val="002060"/>
                </a:solidFill>
                <a:latin typeface="Times New Roman" panose="02020603050405020304" pitchFamily="18" charset="0"/>
                <a:ea typeface="Times New Roman" panose="02020603050405020304" pitchFamily="18" charset="0"/>
              </a:rPr>
              <a:t>à</a:t>
            </a:r>
            <a:r>
              <a:rPr lang="vi-VN" altLang="en-US" sz="2000" dirty="0">
                <a:solidFill>
                  <a:srgbClr val="002060"/>
                </a:solidFill>
                <a:latin typeface="Times New Roman" panose="02020603050405020304" pitchFamily="18" charset="0"/>
                <a:cs typeface="Times New Roman" panose="02020603050405020304" pitchFamily="18" charset="0"/>
              </a:rPr>
              <a:t> carotene (không có oxygen), trong đó  β - carotene l</a:t>
            </a:r>
            <a:r>
              <a:rPr lang="vi-VN" altLang="en-US" sz="2000" dirty="0">
                <a:solidFill>
                  <a:srgbClr val="002060"/>
                </a:solidFill>
                <a:latin typeface="Times New Roman" panose="02020603050405020304" pitchFamily="18" charset="0"/>
                <a:ea typeface="Times New Roman" panose="02020603050405020304" pitchFamily="18" charset="0"/>
              </a:rPr>
              <a:t>à</a:t>
            </a:r>
            <a:r>
              <a:rPr lang="vi-VN" altLang="en-US" sz="2000" dirty="0">
                <a:solidFill>
                  <a:srgbClr val="002060"/>
                </a:solidFill>
                <a:latin typeface="Times New Roman" panose="02020603050405020304" pitchFamily="18" charset="0"/>
                <a:cs typeface="Times New Roman" panose="02020603050405020304" pitchFamily="18" charset="0"/>
              </a:rPr>
              <a:t> tiền chất của vitamin A.</a:t>
            </a:r>
            <a:endParaRPr lang="en-US" altLang="en-US" sz="2000" dirty="0">
              <a:solidFill>
                <a:srgbClr val="002060"/>
              </a:solidFill>
              <a:latin typeface="Times New Roman" panose="02020603050405020304" pitchFamily="18" charset="0"/>
              <a:cs typeface="Arial" panose="020B0604020202020204" pitchFamily="34" charset="0"/>
            </a:endParaRPr>
          </a:p>
          <a:p>
            <a:pPr marL="0" lvl="0" indent="0">
              <a:lnSpc>
                <a:spcPct val="100000"/>
              </a:lnSpc>
              <a:spcBef>
                <a:spcPct val="0"/>
              </a:spcBef>
              <a:buFontTx/>
              <a:buNone/>
            </a:pPr>
            <a:r>
              <a:rPr lang="vi-VN" altLang="en-US" sz="2000" dirty="0">
                <a:solidFill>
                  <a:srgbClr val="002060"/>
                </a:solidFill>
                <a:latin typeface="Times New Roman" panose="02020603050405020304" pitchFamily="18" charset="0"/>
                <a:cs typeface="Times New Roman" panose="02020603050405020304" pitchFamily="18" charset="0"/>
              </a:rPr>
              <a:t>- Vai trò của hệ sắc tố: hấp thụ v</a:t>
            </a:r>
            <a:r>
              <a:rPr lang="vi-VN" altLang="en-US" sz="2000" dirty="0">
                <a:solidFill>
                  <a:srgbClr val="002060"/>
                </a:solidFill>
                <a:latin typeface="Times New Roman" panose="02020603050405020304" pitchFamily="18" charset="0"/>
                <a:ea typeface="Times New Roman" panose="02020603050405020304" pitchFamily="18" charset="0"/>
              </a:rPr>
              <a:t>à</a:t>
            </a:r>
            <a:r>
              <a:rPr lang="vi-VN" altLang="en-US" sz="2000" dirty="0">
                <a:solidFill>
                  <a:srgbClr val="002060"/>
                </a:solidFill>
                <a:latin typeface="Times New Roman" panose="02020603050405020304" pitchFamily="18" charset="0"/>
                <a:cs typeface="Times New Roman" panose="02020603050405020304" pitchFamily="18" charset="0"/>
              </a:rPr>
              <a:t> biến đổi năng lượng ánh sáng th</a:t>
            </a:r>
            <a:r>
              <a:rPr lang="vi-VN" altLang="en-US" sz="2000" dirty="0">
                <a:solidFill>
                  <a:srgbClr val="002060"/>
                </a:solidFill>
                <a:latin typeface="Times New Roman" panose="02020603050405020304" pitchFamily="18" charset="0"/>
                <a:ea typeface="Times New Roman" panose="02020603050405020304" pitchFamily="18" charset="0"/>
              </a:rPr>
              <a:t>à</a:t>
            </a:r>
            <a:r>
              <a:rPr lang="vi-VN" altLang="en-US" sz="2000" dirty="0">
                <a:solidFill>
                  <a:srgbClr val="002060"/>
                </a:solidFill>
                <a:latin typeface="Times New Roman" panose="02020603050405020304" pitchFamily="18" charset="0"/>
                <a:cs typeface="Times New Roman" panose="02020603050405020304" pitchFamily="18" charset="0"/>
              </a:rPr>
              <a:t>nh dạng hóa năng.</a:t>
            </a:r>
            <a:endParaRPr lang="en-US" altLang="en-US" sz="2000" dirty="0">
              <a:solidFill>
                <a:srgbClr val="002060"/>
              </a:solidFill>
              <a:latin typeface="Times New Roman" panose="02020603050405020304" pitchFamily="18" charset="0"/>
              <a:ea typeface="Times New Roman" panose="02020603050405020304" pitchFamily="18" charset="0"/>
            </a:endParaRPr>
          </a:p>
        </p:txBody>
      </p:sp>
      <p:graphicFrame>
        <p:nvGraphicFramePr>
          <p:cNvPr id="42005" name="Table 42004"/>
          <p:cNvGraphicFramePr/>
          <p:nvPr/>
        </p:nvGraphicFramePr>
        <p:xfrm>
          <a:off x="838200" y="4718050"/>
          <a:ext cx="11049000" cy="1236663"/>
        </p:xfrm>
        <a:graphic>
          <a:graphicData uri="http://schemas.openxmlformats.org/drawingml/2006/table">
            <a:tbl>
              <a:tblPr/>
              <a:tblGrid>
                <a:gridCol w="11049000"/>
              </a:tblGrid>
              <a:tr h="12366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lang="vi-VN" altLang="x-none" sz="2000" dirty="0">
                          <a:solidFill>
                            <a:srgbClr val="002060"/>
                          </a:solidFill>
                          <a:latin typeface="Times New Roman" panose="02020603050405020304" pitchFamily="18" charset="0"/>
                          <a:cs typeface="Times New Roman" panose="02020603050405020304" pitchFamily="18" charset="0"/>
                        </a:rPr>
                        <a:t>Thực vật sử dụng các phạm vi </a:t>
                      </a:r>
                      <a:r>
                        <a:rPr sz="2000" dirty="0">
                          <a:solidFill>
                            <a:srgbClr val="002060"/>
                          </a:solidFill>
                          <a:latin typeface="Times New Roman" panose="02020603050405020304" pitchFamily="18" charset="0"/>
                          <a:cs typeface="Times New Roman" panose="02020603050405020304" pitchFamily="18" charset="0"/>
                        </a:rPr>
                        <a:t>bước sóng ánh sáng (</a:t>
                      </a:r>
                      <a:r>
                        <a:rPr lang="vi-VN" altLang="x-none" sz="2000" dirty="0">
                          <a:solidFill>
                            <a:srgbClr val="002060"/>
                          </a:solidFill>
                          <a:latin typeface="Times New Roman" panose="02020603050405020304" pitchFamily="18" charset="0"/>
                          <a:cs typeface="Times New Roman" panose="02020603050405020304" pitchFamily="18" charset="0"/>
                        </a:rPr>
                        <a:t>nanomet</a:t>
                      </a:r>
                      <a:r>
                        <a:rPr sz="2000" dirty="0">
                          <a:solidFill>
                            <a:srgbClr val="002060"/>
                          </a:solidFill>
                          <a:latin typeface="Times New Roman" panose="02020603050405020304" pitchFamily="18" charset="0"/>
                          <a:cs typeface="Times New Roman" panose="02020603050405020304" pitchFamily="18" charset="0"/>
                        </a:rPr>
                        <a:t>)</a:t>
                      </a:r>
                      <a:r>
                        <a:rPr lang="vi-VN" altLang="x-none" sz="2000" dirty="0">
                          <a:solidFill>
                            <a:srgbClr val="002060"/>
                          </a:solidFill>
                          <a:latin typeface="Times New Roman" panose="02020603050405020304" pitchFamily="18" charset="0"/>
                          <a:cs typeface="Times New Roman" panose="02020603050405020304" pitchFamily="18" charset="0"/>
                        </a:rPr>
                        <a:t> khác nhau cho các giai đoạn tăng trưởng khác nhau. Phạm vi hữu ích cho cây trồng gọi l</a:t>
                      </a:r>
                      <a:r>
                        <a:rPr lang="vi-VN" altLang="x-none" sz="2000" dirty="0">
                          <a:solidFill>
                            <a:srgbClr val="002060"/>
                          </a:solidFill>
                          <a:latin typeface="Times New Roman" panose="02020603050405020304" pitchFamily="18" charset="0"/>
                          <a:ea typeface="Times New Roman" panose="02020603050405020304" pitchFamily="18" charset="0"/>
                        </a:rPr>
                        <a:t>à</a:t>
                      </a:r>
                      <a:r>
                        <a:rPr lang="vi-VN" altLang="x-none" sz="2000" dirty="0">
                          <a:solidFill>
                            <a:srgbClr val="002060"/>
                          </a:solidFill>
                          <a:latin typeface="Times New Roman" panose="02020603050405020304" pitchFamily="18" charset="0"/>
                          <a:cs typeface="Times New Roman" panose="02020603050405020304" pitchFamily="18" charset="0"/>
                        </a:rPr>
                        <a:t> Bức xạ quang hợp – chúng có bước sóng từ 400 nm đến 700 nm (bức xạ ánh sáng nhìn thấy) có hiệu quả đối với quang hợp.</a:t>
                      </a:r>
                      <a:endParaRPr lang="en-US" sz="2000" dirty="0">
                        <a:solidFill>
                          <a:srgbClr val="002060"/>
                        </a:solidFill>
                        <a:latin typeface="Times New Roman" panose="02020603050405020304" pitchFamily="18" charset="0"/>
                        <a:ea typeface="Times New Roman" panose="02020603050405020304" pitchFamily="18" charset="0"/>
                      </a:endParaRPr>
                    </a:p>
                  </a:txBody>
                  <a:tcPr marL="68581" marR="68581"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noFill/>
                  </a:tcPr>
                </a:tc>
              </a:tr>
            </a:tbl>
          </a:graphicData>
        </a:graphic>
      </p:graphicFrame>
      <p:graphicFrame>
        <p:nvGraphicFramePr>
          <p:cNvPr id="42011" name="Table 42010"/>
          <p:cNvGraphicFramePr/>
          <p:nvPr/>
        </p:nvGraphicFramePr>
        <p:xfrm>
          <a:off x="860425" y="6121400"/>
          <a:ext cx="10944225" cy="642938"/>
        </p:xfrm>
        <a:graphic>
          <a:graphicData uri="http://schemas.openxmlformats.org/drawingml/2006/table">
            <a:tbl>
              <a:tblPr/>
              <a:tblGrid>
                <a:gridCol w="10944225"/>
              </a:tblGrid>
              <a:tr h="6429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914400" eaLnBrk="1" hangingPunct="1">
                        <a:lnSpc>
                          <a:spcPct val="115000"/>
                        </a:lnSpc>
                        <a:spcBef>
                          <a:spcPts val="200"/>
                        </a:spcBef>
                        <a:buNone/>
                        <a:tabLst>
                          <a:tab pos="88900" algn="l"/>
                        </a:tabLst>
                      </a:pPr>
                      <a:r>
                        <a:rPr lang="en-US" altLang="en-US" sz="2000" dirty="0">
                          <a:solidFill>
                            <a:srgbClr val="002060"/>
                          </a:solidFill>
                          <a:latin typeface="Times New Roman" panose="02020603050405020304" pitchFamily="18" charset="0"/>
                          <a:cs typeface="Times New Roman" panose="02020603050405020304" pitchFamily="18" charset="0"/>
                        </a:rPr>
                        <a:t>Carotenoid →  Chlorophyll b  →   Chlorophyll a  →   Chlorophyll a ở trung tâm phản ứng.</a:t>
                      </a:r>
                      <a:endParaRPr lang="en-US" altLang="en-US" sz="2000" dirty="0">
                        <a:solidFill>
                          <a:srgbClr val="002060"/>
                        </a:solidFill>
                        <a:latin typeface="Times New Roman" panose="02020603050405020304" pitchFamily="18" charset="0"/>
                        <a:ea typeface="Times New Roman" panose="02020603050405020304" pitchFamily="18" charset="0"/>
                      </a:endParaRPr>
                    </a:p>
                  </a:txBody>
                  <a:tcPr marL="68584" marR="68584"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noFill/>
                  </a:tcPr>
                </a:tc>
              </a:tr>
            </a:tbl>
          </a:graphicData>
        </a:graphic>
      </p:graphicFrame>
      <p:sp>
        <p:nvSpPr>
          <p:cNvPr id="42017" name="Text Box 8"/>
          <p:cNvSpPr txBox="1"/>
          <p:nvPr/>
        </p:nvSpPr>
        <p:spPr>
          <a:xfrm>
            <a:off x="2590800" y="-57150"/>
            <a:ext cx="7620000" cy="460375"/>
          </a:xfrm>
          <a:prstGeom prst="rect">
            <a:avLst/>
          </a:prstGeom>
          <a:solidFill>
            <a:srgbClr val="FFFF00"/>
          </a:solid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2400" b="1" i="1" dirty="0">
                <a:solidFill>
                  <a:srgbClr val="C00000"/>
                </a:solidFill>
                <a:latin typeface="Times New Roman" panose="02020603050405020304" pitchFamily="18" charset="0"/>
                <a:cs typeface="Times New Roman" panose="02020603050405020304" pitchFamily="18" charset="0"/>
              </a:rPr>
              <a:t>TRẢ LỜI CHO CÁC NHÓM TÌM HIỂU TRẢ LỜI</a:t>
            </a:r>
            <a:endParaRPr lang="en-US" altLang="en-US" sz="2400" b="1" i="1" dirty="0">
              <a:solidFill>
                <a:srgbClr val="0070C0"/>
              </a:solidFill>
              <a:latin typeface="Arial" panose="020B0604020202020204" pitchFamily="34" charset="0"/>
            </a:endParaRPr>
          </a:p>
        </p:txBody>
      </p:sp>
      <p:sp>
        <p:nvSpPr>
          <p:cNvPr id="13" name="TextBox 12"/>
          <p:cNvSpPr txBox="1"/>
          <p:nvPr/>
        </p:nvSpPr>
        <p:spPr>
          <a:xfrm>
            <a:off x="889000" y="384175"/>
            <a:ext cx="11049000" cy="15446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179705" algn="just">
              <a:lnSpc>
                <a:spcPct val="130000"/>
              </a:lnSpc>
              <a:spcBef>
                <a:spcPct val="0"/>
              </a:spcBef>
              <a:spcAft>
                <a:spcPts val="1000"/>
              </a:spcAft>
              <a:buFontTx/>
              <a:buNone/>
            </a:pPr>
            <a:r>
              <a:rPr lang="vi-VN" altLang="en-US" sz="2000" b="1" i="1" dirty="0">
                <a:solidFill>
                  <a:srgbClr val="002060"/>
                </a:solidFill>
                <a:latin typeface="Times New Roman" panose="02020603050405020304" pitchFamily="18" charset="0"/>
                <a:cs typeface="Times New Roman" panose="02020603050405020304" pitchFamily="18" charset="0"/>
              </a:rPr>
              <a:t>6 CO</a:t>
            </a:r>
            <a:r>
              <a:rPr lang="vi-VN" altLang="en-US" sz="2000" b="1" i="1" baseline="-25000" dirty="0">
                <a:solidFill>
                  <a:srgbClr val="002060"/>
                </a:solidFill>
                <a:latin typeface="Times New Roman" panose="02020603050405020304" pitchFamily="18" charset="0"/>
                <a:cs typeface="Times New Roman" panose="02020603050405020304" pitchFamily="18" charset="0"/>
              </a:rPr>
              <a:t>2</a:t>
            </a:r>
            <a:r>
              <a:rPr lang="vi-VN" altLang="en-US" sz="2000" b="1" i="1" dirty="0">
                <a:solidFill>
                  <a:srgbClr val="002060"/>
                </a:solidFill>
                <a:latin typeface="Times New Roman" panose="02020603050405020304" pitchFamily="18" charset="0"/>
                <a:cs typeface="Times New Roman" panose="02020603050405020304" pitchFamily="18" charset="0"/>
              </a:rPr>
              <a:t> + 6 H</a:t>
            </a:r>
            <a:r>
              <a:rPr lang="vi-VN" altLang="en-US" sz="2000" b="1" i="1" baseline="-25000" dirty="0">
                <a:solidFill>
                  <a:srgbClr val="002060"/>
                </a:solidFill>
                <a:latin typeface="Times New Roman" panose="02020603050405020304" pitchFamily="18" charset="0"/>
                <a:cs typeface="Times New Roman" panose="02020603050405020304" pitchFamily="18" charset="0"/>
              </a:rPr>
              <a:t>2</a:t>
            </a:r>
            <a:r>
              <a:rPr lang="vi-VN" altLang="en-US" sz="2000" b="1" i="1" dirty="0">
                <a:solidFill>
                  <a:srgbClr val="002060"/>
                </a:solidFill>
                <a:latin typeface="Times New Roman" panose="02020603050405020304" pitchFamily="18" charset="0"/>
                <a:cs typeface="Times New Roman" panose="02020603050405020304" pitchFamily="18" charset="0"/>
              </a:rPr>
              <a:t>O → C</a:t>
            </a:r>
            <a:r>
              <a:rPr lang="vi-VN" altLang="en-US" sz="2000" b="1" i="1" baseline="-25000" dirty="0">
                <a:solidFill>
                  <a:srgbClr val="002060"/>
                </a:solidFill>
                <a:latin typeface="Times New Roman" panose="02020603050405020304" pitchFamily="18" charset="0"/>
                <a:cs typeface="Times New Roman" panose="02020603050405020304" pitchFamily="18" charset="0"/>
              </a:rPr>
              <a:t>6</a:t>
            </a:r>
            <a:r>
              <a:rPr lang="vi-VN" altLang="en-US" sz="2000" b="1" i="1" dirty="0">
                <a:solidFill>
                  <a:srgbClr val="002060"/>
                </a:solidFill>
                <a:latin typeface="Times New Roman" panose="02020603050405020304" pitchFamily="18" charset="0"/>
                <a:cs typeface="Times New Roman" panose="02020603050405020304" pitchFamily="18" charset="0"/>
              </a:rPr>
              <a:t>H</a:t>
            </a:r>
            <a:r>
              <a:rPr lang="vi-VN" altLang="en-US" sz="2000" b="1" i="1" baseline="-25000" dirty="0">
                <a:solidFill>
                  <a:srgbClr val="002060"/>
                </a:solidFill>
                <a:latin typeface="Times New Roman" panose="02020603050405020304" pitchFamily="18" charset="0"/>
                <a:cs typeface="Times New Roman" panose="02020603050405020304" pitchFamily="18" charset="0"/>
              </a:rPr>
              <a:t>12</a:t>
            </a:r>
            <a:r>
              <a:rPr lang="vi-VN" altLang="en-US" sz="2000" b="1" i="1" dirty="0">
                <a:solidFill>
                  <a:srgbClr val="002060"/>
                </a:solidFill>
                <a:latin typeface="Times New Roman" panose="02020603050405020304" pitchFamily="18" charset="0"/>
                <a:cs typeface="Times New Roman" panose="02020603050405020304" pitchFamily="18" charset="0"/>
              </a:rPr>
              <a:t>O</a:t>
            </a:r>
            <a:r>
              <a:rPr lang="vi-VN" altLang="en-US" sz="2000" b="1" i="1" baseline="-25000" dirty="0">
                <a:solidFill>
                  <a:srgbClr val="002060"/>
                </a:solidFill>
                <a:latin typeface="Times New Roman" panose="02020603050405020304" pitchFamily="18" charset="0"/>
                <a:cs typeface="Times New Roman" panose="02020603050405020304" pitchFamily="18" charset="0"/>
              </a:rPr>
              <a:t>6</a:t>
            </a:r>
            <a:r>
              <a:rPr lang="vi-VN" altLang="en-US" sz="2000" b="1" i="1" dirty="0">
                <a:solidFill>
                  <a:srgbClr val="002060"/>
                </a:solidFill>
                <a:latin typeface="Times New Roman" panose="02020603050405020304" pitchFamily="18" charset="0"/>
                <a:cs typeface="Times New Roman" panose="02020603050405020304" pitchFamily="18" charset="0"/>
              </a:rPr>
              <a:t> +6O</a:t>
            </a:r>
            <a:r>
              <a:rPr lang="vi-VN" altLang="en-US" sz="2000" b="1" i="1" baseline="-25000" dirty="0">
                <a:solidFill>
                  <a:srgbClr val="002060"/>
                </a:solidFill>
                <a:latin typeface="Times New Roman" panose="02020603050405020304" pitchFamily="18" charset="0"/>
                <a:cs typeface="Times New Roman" panose="02020603050405020304" pitchFamily="18" charset="0"/>
              </a:rPr>
              <a:t>2</a:t>
            </a:r>
            <a:r>
              <a:rPr lang="vi-VN" altLang="en-US" sz="2000" b="1" i="1" dirty="0">
                <a:solidFill>
                  <a:srgbClr val="002060"/>
                </a:solidFill>
                <a:latin typeface="Times New Roman" panose="02020603050405020304" pitchFamily="18" charset="0"/>
                <a:cs typeface="Times New Roman" panose="02020603050405020304" pitchFamily="18" charset="0"/>
              </a:rPr>
              <a:t>+ 6H</a:t>
            </a:r>
            <a:r>
              <a:rPr lang="vi-VN" altLang="en-US" sz="2000" b="1" i="1" baseline="-25000" dirty="0">
                <a:solidFill>
                  <a:srgbClr val="002060"/>
                </a:solidFill>
                <a:latin typeface="Times New Roman" panose="02020603050405020304" pitchFamily="18" charset="0"/>
                <a:cs typeface="Times New Roman" panose="02020603050405020304" pitchFamily="18" charset="0"/>
              </a:rPr>
              <a:t>2</a:t>
            </a:r>
            <a:r>
              <a:rPr lang="vi-VN" altLang="en-US" sz="2000" b="1" i="1" dirty="0">
                <a:solidFill>
                  <a:srgbClr val="002060"/>
                </a:solidFill>
                <a:latin typeface="Times New Roman" panose="02020603050405020304" pitchFamily="18" charset="0"/>
                <a:cs typeface="Times New Roman" panose="02020603050405020304" pitchFamily="18" charset="0"/>
              </a:rPr>
              <a:t>O (Điều kiện: ánh sáng, lục lạp)</a:t>
            </a:r>
            <a:endParaRPr lang="en-US" altLang="en-US" sz="2000" dirty="0">
              <a:solidFill>
                <a:srgbClr val="002060"/>
              </a:solidFill>
              <a:latin typeface="Times New Roman" panose="02020603050405020304" pitchFamily="18" charset="0"/>
              <a:cs typeface="Arial" panose="020B0604020202020204" pitchFamily="34" charset="0"/>
            </a:endParaRPr>
          </a:p>
          <a:p>
            <a:pPr marL="0" lvl="0" indent="179705">
              <a:lnSpc>
                <a:spcPct val="100000"/>
              </a:lnSpc>
              <a:spcBef>
                <a:spcPct val="0"/>
              </a:spcBef>
              <a:buFontTx/>
              <a:buNone/>
            </a:pPr>
            <a:r>
              <a:rPr lang="vi-VN" altLang="en-US" sz="2000" b="1" i="1" dirty="0">
                <a:solidFill>
                  <a:srgbClr val="002060"/>
                </a:solidFill>
                <a:latin typeface="Times New Roman" panose="02020603050405020304" pitchFamily="18" charset="0"/>
                <a:cs typeface="Arial" panose="020B0604020202020204" pitchFamily="34" charset="0"/>
              </a:rPr>
              <a:t>Bản chất của quá trình quang hợp</a:t>
            </a:r>
            <a:r>
              <a:rPr lang="vi-VN" altLang="en-US" sz="2000" dirty="0">
                <a:solidFill>
                  <a:srgbClr val="002060"/>
                </a:solidFill>
                <a:latin typeface="Times New Roman" panose="02020603050405020304" pitchFamily="18" charset="0"/>
                <a:cs typeface="Arial" panose="020B0604020202020204" pitchFamily="34" charset="0"/>
              </a:rPr>
              <a:t>: Quang hợp ở thực vật l</a:t>
            </a:r>
            <a:r>
              <a:rPr lang="vi-VN" altLang="en-US" sz="2000" dirty="0">
                <a:solidFill>
                  <a:srgbClr val="002060"/>
                </a:solidFill>
                <a:latin typeface="Times New Roman" panose="02020603050405020304" pitchFamily="18" charset="0"/>
                <a:ea typeface="Arial" panose="020B0604020202020204" pitchFamily="34" charset="0"/>
              </a:rPr>
              <a:t>à</a:t>
            </a:r>
            <a:r>
              <a:rPr lang="vi-VN" altLang="en-US" sz="2000" dirty="0">
                <a:solidFill>
                  <a:srgbClr val="002060"/>
                </a:solidFill>
                <a:latin typeface="Times New Roman" panose="02020603050405020304" pitchFamily="18" charset="0"/>
                <a:cs typeface="Arial" panose="020B0604020202020204" pitchFamily="34" charset="0"/>
              </a:rPr>
              <a:t> quá trình lục lạp hấp thụ v</a:t>
            </a:r>
            <a:r>
              <a:rPr lang="vi-VN" altLang="en-US" sz="2000" dirty="0">
                <a:solidFill>
                  <a:srgbClr val="002060"/>
                </a:solidFill>
                <a:latin typeface="Times New Roman" panose="02020603050405020304" pitchFamily="18" charset="0"/>
                <a:ea typeface="Arial" panose="020B0604020202020204" pitchFamily="34" charset="0"/>
              </a:rPr>
              <a:t>à</a:t>
            </a:r>
            <a:r>
              <a:rPr lang="vi-VN" altLang="en-US" sz="2000" dirty="0">
                <a:solidFill>
                  <a:srgbClr val="002060"/>
                </a:solidFill>
                <a:latin typeface="Times New Roman" panose="02020603050405020304" pitchFamily="18" charset="0"/>
                <a:cs typeface="Arial" panose="020B0604020202020204" pitchFamily="34" charset="0"/>
              </a:rPr>
              <a:t> sử dụng năng lượng ánh sáng (NLAS) để chuyển hóa CO</a:t>
            </a:r>
            <a:r>
              <a:rPr lang="vi-VN" altLang="en-US" sz="2000" baseline="-25000" dirty="0">
                <a:solidFill>
                  <a:srgbClr val="002060"/>
                </a:solidFill>
                <a:latin typeface="Times New Roman" panose="02020603050405020304" pitchFamily="18" charset="0"/>
                <a:cs typeface="Arial" panose="020B0604020202020204" pitchFamily="34" charset="0"/>
              </a:rPr>
              <a:t>2</a:t>
            </a:r>
            <a:r>
              <a:rPr lang="vi-VN" altLang="en-US" sz="2000" dirty="0">
                <a:solidFill>
                  <a:srgbClr val="002060"/>
                </a:solidFill>
                <a:latin typeface="Times New Roman" panose="02020603050405020304" pitchFamily="18" charset="0"/>
                <a:cs typeface="Arial" panose="020B0604020202020204" pitchFamily="34" charset="0"/>
              </a:rPr>
              <a:t> v</a:t>
            </a:r>
            <a:r>
              <a:rPr lang="vi-VN" altLang="en-US" sz="2000" dirty="0">
                <a:solidFill>
                  <a:srgbClr val="002060"/>
                </a:solidFill>
                <a:latin typeface="Times New Roman" panose="02020603050405020304" pitchFamily="18" charset="0"/>
                <a:ea typeface="Arial" panose="020B0604020202020204" pitchFamily="34" charset="0"/>
              </a:rPr>
              <a:t>à</a:t>
            </a:r>
            <a:r>
              <a:rPr lang="vi-VN" altLang="en-US" sz="2000" dirty="0">
                <a:solidFill>
                  <a:srgbClr val="002060"/>
                </a:solidFill>
                <a:latin typeface="Times New Roman" panose="02020603050405020304" pitchFamily="18" charset="0"/>
                <a:cs typeface="Arial" panose="020B0604020202020204" pitchFamily="34" charset="0"/>
              </a:rPr>
              <a:t> H</a:t>
            </a:r>
            <a:r>
              <a:rPr lang="vi-VN" altLang="en-US" sz="2000" baseline="-25000" dirty="0">
                <a:solidFill>
                  <a:srgbClr val="002060"/>
                </a:solidFill>
                <a:latin typeface="Times New Roman" panose="02020603050405020304" pitchFamily="18" charset="0"/>
                <a:cs typeface="Arial" panose="020B0604020202020204" pitchFamily="34" charset="0"/>
              </a:rPr>
              <a:t>2</a:t>
            </a:r>
            <a:r>
              <a:rPr lang="vi-VN" altLang="en-US" sz="2000" dirty="0">
                <a:solidFill>
                  <a:srgbClr val="002060"/>
                </a:solidFill>
                <a:latin typeface="Times New Roman" panose="02020603050405020304" pitchFamily="18" charset="0"/>
                <a:cs typeface="Arial" panose="020B0604020202020204" pitchFamily="34" charset="0"/>
              </a:rPr>
              <a:t>O th</a:t>
            </a:r>
            <a:r>
              <a:rPr lang="vi-VN" altLang="en-US" sz="2000" dirty="0">
                <a:solidFill>
                  <a:srgbClr val="002060"/>
                </a:solidFill>
                <a:latin typeface="Times New Roman" panose="02020603050405020304" pitchFamily="18" charset="0"/>
                <a:ea typeface="Arial" panose="020B0604020202020204" pitchFamily="34" charset="0"/>
              </a:rPr>
              <a:t>à</a:t>
            </a:r>
            <a:r>
              <a:rPr lang="vi-VN" altLang="en-US" sz="2000" dirty="0">
                <a:solidFill>
                  <a:srgbClr val="002060"/>
                </a:solidFill>
                <a:latin typeface="Times New Roman" panose="02020603050405020304" pitchFamily="18" charset="0"/>
                <a:cs typeface="Arial" panose="020B0604020202020204" pitchFamily="34" charset="0"/>
              </a:rPr>
              <a:t>nh hợp chất hữu cơ (C</a:t>
            </a:r>
            <a:r>
              <a:rPr lang="vi-VN" altLang="en-US" sz="2000" baseline="-25000" dirty="0">
                <a:solidFill>
                  <a:srgbClr val="002060"/>
                </a:solidFill>
                <a:latin typeface="Times New Roman" panose="02020603050405020304" pitchFamily="18" charset="0"/>
                <a:cs typeface="Arial" panose="020B0604020202020204" pitchFamily="34" charset="0"/>
              </a:rPr>
              <a:t>6</a:t>
            </a:r>
            <a:r>
              <a:rPr lang="vi-VN" altLang="en-US" sz="2000" dirty="0">
                <a:solidFill>
                  <a:srgbClr val="002060"/>
                </a:solidFill>
                <a:latin typeface="Times New Roman" panose="02020603050405020304" pitchFamily="18" charset="0"/>
                <a:cs typeface="Arial" panose="020B0604020202020204" pitchFamily="34" charset="0"/>
              </a:rPr>
              <a:t>H</a:t>
            </a:r>
            <a:r>
              <a:rPr lang="vi-VN" altLang="en-US" sz="2000" baseline="-25000" dirty="0">
                <a:solidFill>
                  <a:srgbClr val="002060"/>
                </a:solidFill>
                <a:latin typeface="Times New Roman" panose="02020603050405020304" pitchFamily="18" charset="0"/>
                <a:cs typeface="Arial" panose="020B0604020202020204" pitchFamily="34" charset="0"/>
              </a:rPr>
              <a:t>12</a:t>
            </a:r>
            <a:r>
              <a:rPr lang="vi-VN" altLang="en-US" sz="2000" dirty="0">
                <a:solidFill>
                  <a:srgbClr val="002060"/>
                </a:solidFill>
                <a:latin typeface="Times New Roman" panose="02020603050405020304" pitchFamily="18" charset="0"/>
                <a:cs typeface="Arial" panose="020B0604020202020204" pitchFamily="34" charset="0"/>
              </a:rPr>
              <a:t>O</a:t>
            </a:r>
            <a:r>
              <a:rPr lang="vi-VN" altLang="en-US" sz="2000" baseline="-25000" dirty="0">
                <a:solidFill>
                  <a:srgbClr val="002060"/>
                </a:solidFill>
                <a:latin typeface="Times New Roman" panose="02020603050405020304" pitchFamily="18" charset="0"/>
                <a:cs typeface="Arial" panose="020B0604020202020204" pitchFamily="34" charset="0"/>
              </a:rPr>
              <a:t>6</a:t>
            </a:r>
            <a:r>
              <a:rPr lang="vi-VN" altLang="en-US" sz="2000" dirty="0">
                <a:solidFill>
                  <a:srgbClr val="002060"/>
                </a:solidFill>
                <a:latin typeface="Times New Roman" panose="02020603050405020304" pitchFamily="18" charset="0"/>
                <a:cs typeface="Arial" panose="020B0604020202020204" pitchFamily="34" charset="0"/>
              </a:rPr>
              <a:t>) đồng thời giải phóng O</a:t>
            </a:r>
            <a:r>
              <a:rPr lang="vi-VN" altLang="en-US" sz="2000" baseline="-25000" dirty="0">
                <a:solidFill>
                  <a:srgbClr val="002060"/>
                </a:solidFill>
                <a:latin typeface="Times New Roman" panose="02020603050405020304" pitchFamily="18" charset="0"/>
                <a:cs typeface="Arial" panose="020B0604020202020204" pitchFamily="34" charset="0"/>
              </a:rPr>
              <a:t>2</a:t>
            </a:r>
            <a:r>
              <a:rPr lang="vi-VN" altLang="en-US" sz="2000" dirty="0">
                <a:solidFill>
                  <a:srgbClr val="002060"/>
                </a:solidFill>
                <a:latin typeface="Times New Roman" panose="02020603050405020304" pitchFamily="18" charset="0"/>
                <a:cs typeface="Arial" panose="020B0604020202020204" pitchFamily="34" charset="0"/>
              </a:rPr>
              <a:t>, trong quá trình n</a:t>
            </a:r>
            <a:r>
              <a:rPr lang="vi-VN" altLang="en-US" sz="2000" dirty="0">
                <a:solidFill>
                  <a:srgbClr val="002060"/>
                </a:solidFill>
                <a:latin typeface="Times New Roman" panose="02020603050405020304" pitchFamily="18" charset="0"/>
                <a:ea typeface="Arial" panose="020B0604020202020204" pitchFamily="34" charset="0"/>
              </a:rPr>
              <a:t>à</a:t>
            </a:r>
            <a:r>
              <a:rPr lang="vi-VN" altLang="en-US" sz="2000" dirty="0">
                <a:solidFill>
                  <a:srgbClr val="002060"/>
                </a:solidFill>
                <a:latin typeface="Times New Roman" panose="02020603050405020304" pitchFamily="18" charset="0"/>
                <a:cs typeface="Arial" panose="020B0604020202020204" pitchFamily="34" charset="0"/>
              </a:rPr>
              <a:t>y thực vật chuyển hóa năng lượng ánh sáng th</a:t>
            </a:r>
            <a:r>
              <a:rPr lang="vi-VN" altLang="en-US" sz="2000" dirty="0">
                <a:solidFill>
                  <a:srgbClr val="002060"/>
                </a:solidFill>
                <a:latin typeface="Times New Roman" panose="02020603050405020304" pitchFamily="18" charset="0"/>
                <a:ea typeface="Arial" panose="020B0604020202020204" pitchFamily="34" charset="0"/>
              </a:rPr>
              <a:t>à</a:t>
            </a:r>
            <a:r>
              <a:rPr lang="vi-VN" altLang="en-US" sz="2000" dirty="0">
                <a:solidFill>
                  <a:srgbClr val="002060"/>
                </a:solidFill>
                <a:latin typeface="Times New Roman" panose="02020603050405020304" pitchFamily="18" charset="0"/>
                <a:cs typeface="Arial" panose="020B0604020202020204" pitchFamily="34" charset="0"/>
              </a:rPr>
              <a:t>nh năng lượng hóa học.</a:t>
            </a:r>
            <a:endParaRPr lang="en-US" altLang="en-US" sz="2000" dirty="0">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left)">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left)">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2005"/>
                                        </p:tgtEl>
                                        <p:attrNameLst>
                                          <p:attrName>style.visibility</p:attrName>
                                        </p:attrNameLst>
                                      </p:cBhvr>
                                      <p:to>
                                        <p:strVal val="visible"/>
                                      </p:to>
                                    </p:set>
                                    <p:animEffect transition="in" filter="wipe(left)">
                                      <p:cBhvr>
                                        <p:cTn id="37" dur="500"/>
                                        <p:tgtEl>
                                          <p:spTgt spid="420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2011"/>
                                        </p:tgtEl>
                                        <p:attrNameLst>
                                          <p:attrName>style.visibility</p:attrName>
                                        </p:attrNameLst>
                                      </p:cBhvr>
                                      <p:to>
                                        <p:strVal val="visible"/>
                                      </p:to>
                                    </p:set>
                                    <p:animEffect transition="in" filter="wipe(left)">
                                      <p:cBhvr>
                                        <p:cTn id="42" dur="500"/>
                                        <p:tgtEl>
                                          <p:spTgt spid="42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5.000"/>
  <p:tag name="ISPRING_PRESENTER_ID" val="{455A00FF-EE10-4109-B9C5-822D74485E4B}"/>
  <p:tag name="ISPRING_PLAYER_PLAYLIST_ID" val="2f613963f76c8d8f168fd2250e41ce499e0c9177"/>
  <p:tag name="GENSWF_SLIDE_TITLE" val="Trang nền"/>
  <p:tag name="ISPRING_SLIDE_ID_2" val="{873850E0-16AB-4425-9A1B-2E7510338CC9}"/>
</p:tagLst>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2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3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5947</Words>
  <Application>Microsoft Office PowerPoint</Application>
  <PresentationFormat>Custom</PresentationFormat>
  <Paragraphs>697</Paragraphs>
  <Slides>71</Slides>
  <Notes>38</Notes>
  <HiddenSlides>0</HiddenSlides>
  <MMClips>1</MMClips>
  <ScaleCrop>false</ScaleCrop>
  <HeadingPairs>
    <vt:vector size="6" baseType="variant">
      <vt:variant>
        <vt:lpstr>Theme</vt:lpstr>
      </vt:variant>
      <vt:variant>
        <vt:i4>7</vt:i4>
      </vt:variant>
      <vt:variant>
        <vt:lpstr>Slide Titles</vt:lpstr>
      </vt:variant>
      <vt:variant>
        <vt:i4>71</vt:i4>
      </vt:variant>
      <vt:variant>
        <vt:lpstr>Custom Shows</vt:lpstr>
      </vt:variant>
      <vt:variant>
        <vt:i4>1</vt:i4>
      </vt:variant>
    </vt:vector>
  </HeadingPairs>
  <TitlesOfParts>
    <vt:vector size="79" baseType="lpstr">
      <vt:lpstr>Slice</vt:lpstr>
      <vt:lpstr>Office Theme</vt:lpstr>
      <vt:lpstr>1_Office Theme</vt:lpstr>
      <vt:lpstr>Ion</vt:lpstr>
      <vt:lpstr>1_Ion</vt:lpstr>
      <vt:lpstr>2_Ion</vt:lpstr>
      <vt:lpstr>3_Ion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ITQuangNam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pc</cp:lastModifiedBy>
  <cp:revision>4</cp:revision>
  <dcterms:created xsi:type="dcterms:W3CDTF">2010-08-06T14:46:00Z</dcterms:created>
  <dcterms:modified xsi:type="dcterms:W3CDTF">2024-11-25T08:07:25Z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770F02355B3B416BA7B743A4B0CE675C_13</vt:lpwstr>
  </property>
  <property fmtid="{D5CDD505-2E9C-101B-9397-08002B2CF9AE}" pid="3" name="KSOProductBuildVer">
    <vt:lpwstr>1033-12.2.0.18283</vt:lpwstr>
  </property>
</Properties>
</file>