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28"/>
  </p:notesMasterIdLst>
  <p:sldIdLst>
    <p:sldId id="453" r:id="rId2"/>
    <p:sldId id="438" r:id="rId3"/>
    <p:sldId id="439" r:id="rId4"/>
    <p:sldId id="454" r:id="rId5"/>
    <p:sldId id="440" r:id="rId6"/>
    <p:sldId id="442" r:id="rId7"/>
    <p:sldId id="444" r:id="rId8"/>
    <p:sldId id="391" r:id="rId9"/>
    <p:sldId id="360" r:id="rId10"/>
    <p:sldId id="446" r:id="rId11"/>
    <p:sldId id="362" r:id="rId12"/>
    <p:sldId id="450" r:id="rId13"/>
    <p:sldId id="451" r:id="rId14"/>
    <p:sldId id="452" r:id="rId15"/>
    <p:sldId id="284" r:id="rId16"/>
    <p:sldId id="259" r:id="rId17"/>
    <p:sldId id="286" r:id="rId18"/>
    <p:sldId id="260" r:id="rId19"/>
    <p:sldId id="287" r:id="rId20"/>
    <p:sldId id="262" r:id="rId21"/>
    <p:sldId id="376" r:id="rId22"/>
    <p:sldId id="278" r:id="rId23"/>
    <p:sldId id="377" r:id="rId24"/>
    <p:sldId id="378" r:id="rId25"/>
    <p:sldId id="379" r:id="rId26"/>
    <p:sldId id="289" r:id="rId2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BC8B00"/>
    <a:srgbClr val="A50021"/>
    <a:srgbClr val="CC9900"/>
    <a:srgbClr val="336600"/>
    <a:srgbClr val="D0411A"/>
    <a:srgbClr val="FF0000"/>
    <a:srgbClr val="6600CC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16" autoAdjust="0"/>
    <p:restoredTop sz="94803" autoAdjust="0"/>
  </p:normalViewPr>
  <p:slideViewPr>
    <p:cSldViewPr>
      <p:cViewPr varScale="1">
        <p:scale>
          <a:sx n="66" d="100"/>
          <a:sy n="66" d="100"/>
        </p:scale>
        <p:origin x="788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E7C17E-6D2D-41C8-922B-370AD1DF1D56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4D7B5F4-E776-4564-9BCA-FA56B6BB99E4}">
      <dgm:prSet phldrT="[Text]" custT="1"/>
      <dgm:spPr/>
      <dgm:t>
        <a:bodyPr/>
        <a:lstStyle/>
        <a:p>
          <a:r>
            <a:rPr lang="en-US" sz="3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Nội</a:t>
          </a:r>
          <a:r>
            <a: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năng</a:t>
          </a:r>
          <a:endParaRPr lang="en-US" sz="3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4E3E62-6160-478A-BDBF-A2C78AB5B4EB}" type="parTrans" cxnId="{380D8093-210D-4744-8DCF-12306EB86B95}">
      <dgm:prSet/>
      <dgm:spPr/>
      <dgm:t>
        <a:bodyPr/>
        <a:lstStyle/>
        <a:p>
          <a:endParaRPr lang="en-US" sz="3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C51117-37C2-420F-B5C3-1FA98EE7A928}" type="sibTrans" cxnId="{380D8093-210D-4744-8DCF-12306EB86B95}">
      <dgm:prSet/>
      <dgm:spPr/>
      <dgm:t>
        <a:bodyPr/>
        <a:lstStyle/>
        <a:p>
          <a:endParaRPr lang="en-US" sz="3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4BEC5D-FA1C-4C7C-BFAA-DB553E3F3E5B}">
      <dgm:prSet phldrT="[Text]" custT="1"/>
      <dgm:spPr/>
      <dgm:t>
        <a:bodyPr/>
        <a:lstStyle/>
        <a:p>
          <a:r>
            <a:rPr lang="en-US" sz="3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Nguyên</a:t>
          </a:r>
          <a:r>
            <a: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lý</a:t>
          </a:r>
          <a:r>
            <a: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I </a:t>
          </a:r>
          <a:r>
            <a:rPr lang="en-US" sz="3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nhiệt</a:t>
          </a:r>
          <a:r>
            <a: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lực</a:t>
          </a:r>
          <a:r>
            <a: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học</a:t>
          </a:r>
          <a:endParaRPr lang="en-US" sz="3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31FC3A-B616-4CC9-9508-03254400A5DA}" type="parTrans" cxnId="{5DFB542A-D23B-474B-8183-3C5E2AACFA32}">
      <dgm:prSet/>
      <dgm:spPr/>
      <dgm:t>
        <a:bodyPr/>
        <a:lstStyle/>
        <a:p>
          <a:endParaRPr lang="en-US" sz="3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C09073-7256-43AF-8DF0-2529848DFE60}" type="sibTrans" cxnId="{5DFB542A-D23B-474B-8183-3C5E2AACFA32}">
      <dgm:prSet/>
      <dgm:spPr/>
      <dgm:t>
        <a:bodyPr/>
        <a:lstStyle/>
        <a:p>
          <a:endParaRPr lang="en-US" sz="3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A58B98-9FC9-4D88-AF7C-2B5F71EACE6A}">
      <dgm:prSet phldrT="[Text]" custT="1"/>
      <dgm:spPr/>
      <dgm:t>
        <a:bodyPr/>
        <a:lstStyle/>
        <a:p>
          <a:r>
            <a:rPr lang="en-US" sz="30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Bài</a:t>
          </a:r>
          <a:r>
            <a:rPr lang="en-US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tập</a:t>
          </a:r>
          <a:endParaRPr lang="en-US" sz="3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573813-4C51-4776-BA0E-23B82C89A023}" type="parTrans" cxnId="{F9FD5F9C-D66B-4403-AB6E-25DDC5F0C983}">
      <dgm:prSet/>
      <dgm:spPr/>
      <dgm:t>
        <a:bodyPr/>
        <a:lstStyle/>
        <a:p>
          <a:endParaRPr lang="en-US" sz="3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C3C978-1325-4F34-8A85-78BBD7ABAE6F}" type="sibTrans" cxnId="{F9FD5F9C-D66B-4403-AB6E-25DDC5F0C983}">
      <dgm:prSet/>
      <dgm:spPr/>
      <dgm:t>
        <a:bodyPr/>
        <a:lstStyle/>
        <a:p>
          <a:endParaRPr lang="en-US" sz="3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79C95A-E0A0-490F-9741-1E4AD9DF9ACC}" type="pres">
      <dgm:prSet presAssocID="{D9E7C17E-6D2D-41C8-922B-370AD1DF1D56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AADB84C9-7B1A-492B-9AAD-84EB1617387D}" type="pres">
      <dgm:prSet presAssocID="{94D7B5F4-E776-4564-9BCA-FA56B6BB99E4}" presName="composite" presStyleCnt="0"/>
      <dgm:spPr/>
    </dgm:pt>
    <dgm:pt modelId="{B9EA9A07-7D1C-4871-BE37-1C0C2C68105E}" type="pres">
      <dgm:prSet presAssocID="{94D7B5F4-E776-4564-9BCA-FA56B6BB99E4}" presName="bentUpArrow1" presStyleLbl="alignImgPlace1" presStyleIdx="0" presStyleCnt="2"/>
      <dgm:spPr/>
    </dgm:pt>
    <dgm:pt modelId="{6E655057-1774-4E64-B31E-4EA3150870E3}" type="pres">
      <dgm:prSet presAssocID="{94D7B5F4-E776-4564-9BCA-FA56B6BB99E4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F01A1A-4EB3-424A-829C-2AD8EB238A2E}" type="pres">
      <dgm:prSet presAssocID="{94D7B5F4-E776-4564-9BCA-FA56B6BB99E4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525BD632-4501-4079-8802-1CF06EB06EDF}" type="pres">
      <dgm:prSet presAssocID="{DAC51117-37C2-420F-B5C3-1FA98EE7A928}" presName="sibTrans" presStyleCnt="0"/>
      <dgm:spPr/>
    </dgm:pt>
    <dgm:pt modelId="{F1CD5892-50A2-45C3-ADFA-85AFE18CF193}" type="pres">
      <dgm:prSet presAssocID="{484BEC5D-FA1C-4C7C-BFAA-DB553E3F3E5B}" presName="composite" presStyleCnt="0"/>
      <dgm:spPr/>
    </dgm:pt>
    <dgm:pt modelId="{D1439249-A41E-4CB8-8109-2EF5826CA07F}" type="pres">
      <dgm:prSet presAssocID="{484BEC5D-FA1C-4C7C-BFAA-DB553E3F3E5B}" presName="bentUpArrow1" presStyleLbl="alignImgPlace1" presStyleIdx="1" presStyleCnt="2"/>
      <dgm:spPr/>
    </dgm:pt>
    <dgm:pt modelId="{6E3FC504-399F-4BAE-B663-F7101D109979}" type="pres">
      <dgm:prSet presAssocID="{484BEC5D-FA1C-4C7C-BFAA-DB553E3F3E5B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90478A-9044-4E9F-AEAB-C7EB92E7C2FD}" type="pres">
      <dgm:prSet presAssocID="{484BEC5D-FA1C-4C7C-BFAA-DB553E3F3E5B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0D067BA7-C18B-424B-8D80-1CACB083B775}" type="pres">
      <dgm:prSet presAssocID="{66C09073-7256-43AF-8DF0-2529848DFE60}" presName="sibTrans" presStyleCnt="0"/>
      <dgm:spPr/>
    </dgm:pt>
    <dgm:pt modelId="{DD84DED7-E1E5-4892-800F-EC0A6E3ED127}" type="pres">
      <dgm:prSet presAssocID="{DFA58B98-9FC9-4D88-AF7C-2B5F71EACE6A}" presName="composite" presStyleCnt="0"/>
      <dgm:spPr/>
    </dgm:pt>
    <dgm:pt modelId="{8B18D532-B175-4E92-96F7-4FA8DAC5E50C}" type="pres">
      <dgm:prSet presAssocID="{DFA58B98-9FC9-4D88-AF7C-2B5F71EACE6A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DFB542A-D23B-474B-8183-3C5E2AACFA32}" srcId="{D9E7C17E-6D2D-41C8-922B-370AD1DF1D56}" destId="{484BEC5D-FA1C-4C7C-BFAA-DB553E3F3E5B}" srcOrd="1" destOrd="0" parTransId="{C531FC3A-B616-4CC9-9508-03254400A5DA}" sibTransId="{66C09073-7256-43AF-8DF0-2529848DFE60}"/>
    <dgm:cxn modelId="{380D8093-210D-4744-8DCF-12306EB86B95}" srcId="{D9E7C17E-6D2D-41C8-922B-370AD1DF1D56}" destId="{94D7B5F4-E776-4564-9BCA-FA56B6BB99E4}" srcOrd="0" destOrd="0" parTransId="{694E3E62-6160-478A-BDBF-A2C78AB5B4EB}" sibTransId="{DAC51117-37C2-420F-B5C3-1FA98EE7A928}"/>
    <dgm:cxn modelId="{DEB7240A-DAA1-4C91-82DA-BE2689D4296D}" type="presOf" srcId="{94D7B5F4-E776-4564-9BCA-FA56B6BB99E4}" destId="{6E655057-1774-4E64-B31E-4EA3150870E3}" srcOrd="0" destOrd="0" presId="urn:microsoft.com/office/officeart/2005/8/layout/StepDownProcess"/>
    <dgm:cxn modelId="{F9FD5F9C-D66B-4403-AB6E-25DDC5F0C983}" srcId="{D9E7C17E-6D2D-41C8-922B-370AD1DF1D56}" destId="{DFA58B98-9FC9-4D88-AF7C-2B5F71EACE6A}" srcOrd="2" destOrd="0" parTransId="{CE573813-4C51-4776-BA0E-23B82C89A023}" sibTransId="{3DC3C978-1325-4F34-8A85-78BBD7ABAE6F}"/>
    <dgm:cxn modelId="{BF1C2307-7B66-4FFD-A273-B91567E1184F}" type="presOf" srcId="{D9E7C17E-6D2D-41C8-922B-370AD1DF1D56}" destId="{C079C95A-E0A0-490F-9741-1E4AD9DF9ACC}" srcOrd="0" destOrd="0" presId="urn:microsoft.com/office/officeart/2005/8/layout/StepDownProcess"/>
    <dgm:cxn modelId="{CD2F68E7-17EE-4144-9554-2C0CE8E1A6C4}" type="presOf" srcId="{DFA58B98-9FC9-4D88-AF7C-2B5F71EACE6A}" destId="{8B18D532-B175-4E92-96F7-4FA8DAC5E50C}" srcOrd="0" destOrd="0" presId="urn:microsoft.com/office/officeart/2005/8/layout/StepDownProcess"/>
    <dgm:cxn modelId="{DAD76CC4-5E10-4D41-8857-D5EE880598D8}" type="presOf" srcId="{484BEC5D-FA1C-4C7C-BFAA-DB553E3F3E5B}" destId="{6E3FC504-399F-4BAE-B663-F7101D109979}" srcOrd="0" destOrd="0" presId="urn:microsoft.com/office/officeart/2005/8/layout/StepDownProcess"/>
    <dgm:cxn modelId="{F31F8D0B-9968-4074-8507-7558DEEE4410}" type="presParOf" srcId="{C079C95A-E0A0-490F-9741-1E4AD9DF9ACC}" destId="{AADB84C9-7B1A-492B-9AAD-84EB1617387D}" srcOrd="0" destOrd="0" presId="urn:microsoft.com/office/officeart/2005/8/layout/StepDownProcess"/>
    <dgm:cxn modelId="{EB2B0D5C-E6D5-4D81-A128-6106871D3688}" type="presParOf" srcId="{AADB84C9-7B1A-492B-9AAD-84EB1617387D}" destId="{B9EA9A07-7D1C-4871-BE37-1C0C2C68105E}" srcOrd="0" destOrd="0" presId="urn:microsoft.com/office/officeart/2005/8/layout/StepDownProcess"/>
    <dgm:cxn modelId="{1D3D8167-B05F-4DBB-88DF-381C94506C72}" type="presParOf" srcId="{AADB84C9-7B1A-492B-9AAD-84EB1617387D}" destId="{6E655057-1774-4E64-B31E-4EA3150870E3}" srcOrd="1" destOrd="0" presId="urn:microsoft.com/office/officeart/2005/8/layout/StepDownProcess"/>
    <dgm:cxn modelId="{475A2EA6-B1AA-4E7D-892F-967A82977F63}" type="presParOf" srcId="{AADB84C9-7B1A-492B-9AAD-84EB1617387D}" destId="{E0F01A1A-4EB3-424A-829C-2AD8EB238A2E}" srcOrd="2" destOrd="0" presId="urn:microsoft.com/office/officeart/2005/8/layout/StepDownProcess"/>
    <dgm:cxn modelId="{F9EC6332-CEB7-4EC4-835D-0AB58CC4338E}" type="presParOf" srcId="{C079C95A-E0A0-490F-9741-1E4AD9DF9ACC}" destId="{525BD632-4501-4079-8802-1CF06EB06EDF}" srcOrd="1" destOrd="0" presId="urn:microsoft.com/office/officeart/2005/8/layout/StepDownProcess"/>
    <dgm:cxn modelId="{E1401D8D-4CE8-4065-8EB3-CCA809A20072}" type="presParOf" srcId="{C079C95A-E0A0-490F-9741-1E4AD9DF9ACC}" destId="{F1CD5892-50A2-45C3-ADFA-85AFE18CF193}" srcOrd="2" destOrd="0" presId="urn:microsoft.com/office/officeart/2005/8/layout/StepDownProcess"/>
    <dgm:cxn modelId="{DEC9FCAD-0DAE-42FB-9854-38B91E76EE35}" type="presParOf" srcId="{F1CD5892-50A2-45C3-ADFA-85AFE18CF193}" destId="{D1439249-A41E-4CB8-8109-2EF5826CA07F}" srcOrd="0" destOrd="0" presId="urn:microsoft.com/office/officeart/2005/8/layout/StepDownProcess"/>
    <dgm:cxn modelId="{35A76610-7D4B-4D42-8872-3E01420F4C78}" type="presParOf" srcId="{F1CD5892-50A2-45C3-ADFA-85AFE18CF193}" destId="{6E3FC504-399F-4BAE-B663-F7101D109979}" srcOrd="1" destOrd="0" presId="urn:microsoft.com/office/officeart/2005/8/layout/StepDownProcess"/>
    <dgm:cxn modelId="{953B2267-74D0-4515-963F-A275B48CD06C}" type="presParOf" srcId="{F1CD5892-50A2-45C3-ADFA-85AFE18CF193}" destId="{2590478A-9044-4E9F-AEAB-C7EB92E7C2FD}" srcOrd="2" destOrd="0" presId="urn:microsoft.com/office/officeart/2005/8/layout/StepDownProcess"/>
    <dgm:cxn modelId="{9D3EC853-9F1B-4625-855E-EA60F937DB2E}" type="presParOf" srcId="{C079C95A-E0A0-490F-9741-1E4AD9DF9ACC}" destId="{0D067BA7-C18B-424B-8D80-1CACB083B775}" srcOrd="3" destOrd="0" presId="urn:microsoft.com/office/officeart/2005/8/layout/StepDownProcess"/>
    <dgm:cxn modelId="{003E7C24-7697-407C-8E38-4E3368769A18}" type="presParOf" srcId="{C079C95A-E0A0-490F-9741-1E4AD9DF9ACC}" destId="{DD84DED7-E1E5-4892-800F-EC0A6E3ED127}" srcOrd="4" destOrd="0" presId="urn:microsoft.com/office/officeart/2005/8/layout/StepDownProcess"/>
    <dgm:cxn modelId="{9906E25C-C937-41AC-A1DC-14E4E6842A34}" type="presParOf" srcId="{DD84DED7-E1E5-4892-800F-EC0A6E3ED127}" destId="{8B18D532-B175-4E92-96F7-4FA8DAC5E50C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EA9A07-7D1C-4871-BE37-1C0C2C68105E}">
      <dsp:nvSpPr>
        <dsp:cNvPr id="0" name=""/>
        <dsp:cNvSpPr/>
      </dsp:nvSpPr>
      <dsp:spPr>
        <a:xfrm rot="5400000">
          <a:off x="1980317" y="1558430"/>
          <a:ext cx="1378297" cy="156914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655057-1774-4E64-B31E-4EA3150870E3}">
      <dsp:nvSpPr>
        <dsp:cNvPr id="0" name=""/>
        <dsp:cNvSpPr/>
      </dsp:nvSpPr>
      <dsp:spPr>
        <a:xfrm>
          <a:off x="1615152" y="30560"/>
          <a:ext cx="2320241" cy="1624093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Nội</a:t>
          </a:r>
          <a:r>
            <a:rPr lang="en-US" sz="3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năng</a:t>
          </a:r>
          <a:endParaRPr lang="en-US" sz="3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94448" y="109856"/>
        <a:ext cx="2161649" cy="1465501"/>
      </dsp:txXfrm>
    </dsp:sp>
    <dsp:sp modelId="{E0F01A1A-4EB3-424A-829C-2AD8EB238A2E}">
      <dsp:nvSpPr>
        <dsp:cNvPr id="0" name=""/>
        <dsp:cNvSpPr/>
      </dsp:nvSpPr>
      <dsp:spPr>
        <a:xfrm>
          <a:off x="3935394" y="185454"/>
          <a:ext cx="1687522" cy="1312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439249-A41E-4CB8-8109-2EF5826CA07F}">
      <dsp:nvSpPr>
        <dsp:cNvPr id="0" name=""/>
        <dsp:cNvSpPr/>
      </dsp:nvSpPr>
      <dsp:spPr>
        <a:xfrm rot="5400000">
          <a:off x="3904044" y="3382823"/>
          <a:ext cx="1378297" cy="156914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-10774846"/>
            <a:satOff val="46375"/>
            <a:lumOff val="125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3FC504-399F-4BAE-B663-F7101D109979}">
      <dsp:nvSpPr>
        <dsp:cNvPr id="0" name=""/>
        <dsp:cNvSpPr/>
      </dsp:nvSpPr>
      <dsp:spPr>
        <a:xfrm>
          <a:off x="3538879" y="1854953"/>
          <a:ext cx="2320241" cy="1624093"/>
        </a:xfrm>
        <a:prstGeom prst="roundRect">
          <a:avLst>
            <a:gd name="adj" fmla="val 1667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Nguyên</a:t>
          </a:r>
          <a:r>
            <a:rPr lang="en-US" sz="3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lý</a:t>
          </a:r>
          <a:r>
            <a:rPr lang="en-US" sz="3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I </a:t>
          </a:r>
          <a:r>
            <a:rPr lang="en-US" sz="3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nhiệt</a:t>
          </a:r>
          <a:r>
            <a:rPr lang="en-US" sz="3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3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lực</a:t>
          </a:r>
          <a:r>
            <a:rPr lang="en-US" sz="3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học</a:t>
          </a:r>
          <a:endParaRPr lang="en-US" sz="3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18175" y="1934249"/>
        <a:ext cx="2161649" cy="1465501"/>
      </dsp:txXfrm>
    </dsp:sp>
    <dsp:sp modelId="{2590478A-9044-4E9F-AEAB-C7EB92E7C2FD}">
      <dsp:nvSpPr>
        <dsp:cNvPr id="0" name=""/>
        <dsp:cNvSpPr/>
      </dsp:nvSpPr>
      <dsp:spPr>
        <a:xfrm>
          <a:off x="5859120" y="2009847"/>
          <a:ext cx="1687522" cy="1312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18D532-B175-4E92-96F7-4FA8DAC5E50C}">
      <dsp:nvSpPr>
        <dsp:cNvPr id="0" name=""/>
        <dsp:cNvSpPr/>
      </dsp:nvSpPr>
      <dsp:spPr>
        <a:xfrm>
          <a:off x="5462605" y="3679346"/>
          <a:ext cx="2320241" cy="1624093"/>
        </a:xfrm>
        <a:prstGeom prst="roundRect">
          <a:avLst>
            <a:gd name="adj" fmla="val 1667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Bài</a:t>
          </a:r>
          <a:r>
            <a:rPr lang="en-US" sz="3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tập</a:t>
          </a:r>
          <a:endParaRPr lang="en-US" sz="3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41901" y="3758642"/>
        <a:ext cx="2161649" cy="14655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8223283-BB6C-4025-B7ED-B57BCAE33946}" type="datetimeFigureOut">
              <a:rPr lang="en-US"/>
              <a:pPr>
                <a:defRPr/>
              </a:pPr>
              <a:t>9/25/2024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8D22178-4D70-4A90-B060-06483795B3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083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Theo các em, nội năng của một vật có thể thay đổi được không?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D22178-4D70-4A90-B060-06483795B35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38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F8671-B0B1-4B1E-BB54-8216F620F9B8}" type="datetimeFigureOut">
              <a:rPr lang="en-US"/>
              <a:pPr>
                <a:defRPr/>
              </a:pPr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DBA1E-6AD5-4A41-BDE5-4DDB2991BD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99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FEBA9-E752-464A-A7C9-70982948A220}" type="datetimeFigureOut">
              <a:rPr lang="en-US"/>
              <a:pPr>
                <a:defRPr/>
              </a:pPr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4225C-C5BE-492F-9B30-39E34D068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24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F5DE2-0D8E-4D80-9F41-16085DFE85A7}" type="datetimeFigureOut">
              <a:rPr lang="en-US"/>
              <a:pPr>
                <a:defRPr/>
              </a:pPr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2277A-201D-4796-A729-48389E059D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511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F4B79A-4491-4FF3-826E-3473C9283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xmlns="" id="{0B3C01D9-FAF4-4122-8F04-42FDE2580820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1576917" y="2017713"/>
            <a:ext cx="103632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2ED8CF-6574-405B-9B22-0EE24ACD8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F7A400-4906-4804-8753-3D237F7B6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C893D9-A2AA-44AF-94D1-974664C2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EBC736D3-2D54-4E20-842E-17E8047A1B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9105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B6CED0-806D-4733-91B1-2E94553F0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7530AD-7D02-42FA-9642-C7AD3320F0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C65FAF-E49A-4994-A7E4-EE97FE2747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4EAE696-F849-450F-9227-39A4E08DA9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353F04A-BC97-4ECF-9EC6-A7D875CE5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0F4E0B4-84B2-42A5-9732-541556499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00E589D-C217-433B-8375-58B76E6727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9969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C17AB-A7E7-40AB-AFD6-A66F70698BEC}" type="datetimeFigureOut">
              <a:rPr lang="en-US"/>
              <a:pPr>
                <a:defRPr/>
              </a:pPr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E3F8E-5159-4947-A847-56EBCB5A8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70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51C24-95C3-44F9-BD9F-2E0F47800E09}" type="datetimeFigureOut">
              <a:rPr lang="en-US"/>
              <a:pPr>
                <a:defRPr/>
              </a:pPr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49ED6-8953-42AF-A96C-6A7892B11C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086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8064F-41A8-492A-BF7F-F77632139F5C}" type="datetimeFigureOut">
              <a:rPr lang="en-US"/>
              <a:pPr>
                <a:defRPr/>
              </a:pPr>
              <a:t>9/25/2024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8CA58-E707-496D-B685-CD960BC4F7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13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298F9-D44C-404D-AF05-E52F0550F440}" type="datetimeFigureOut">
              <a:rPr lang="en-US"/>
              <a:pPr>
                <a:defRPr/>
              </a:pPr>
              <a:t>9/25/2024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59BD3-DADB-4AAC-ADB0-A1A8CA5C3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32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038C3-D571-408E-A25E-820F361B821C}" type="datetimeFigureOut">
              <a:rPr lang="en-US"/>
              <a:pPr>
                <a:defRPr/>
              </a:pPr>
              <a:t>9/25/2024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D2D76-C83D-434D-B9AD-3F2A77BAE4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05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DAC94-9101-48C0-A4CB-DE8C49DC4AE1}" type="datetimeFigureOut">
              <a:rPr lang="en-US"/>
              <a:pPr>
                <a:defRPr/>
              </a:pPr>
              <a:t>9/25/2024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7A03F-3DD7-46C5-94C4-E35490422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3249D-33CA-4313-AD7F-A9A0CFC9AEC1}" type="datetimeFigureOut">
              <a:rPr lang="en-US"/>
              <a:pPr>
                <a:defRPr/>
              </a:pPr>
              <a:t>9/25/2024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0580D-9306-4F33-A603-2235B6A3E5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87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07AD6-1C9D-473E-A7C9-6200E0E581EB}" type="datetimeFigureOut">
              <a:rPr lang="en-US"/>
              <a:pPr>
                <a:defRPr/>
              </a:pPr>
              <a:t>9/25/2024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A1DD2-E43E-464A-99B2-FB04EDAA9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25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EACBCBD-9AF0-4B91-B130-EE970F5ABCF2}" type="datetimeFigureOut">
              <a:rPr lang="en-US"/>
              <a:pPr>
                <a:defRPr/>
              </a:pPr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995DBF2-3F81-40AE-9AB1-788AD6449B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8" r:id="rId2"/>
    <p:sldLayoutId id="2147483697" r:id="rId3"/>
    <p:sldLayoutId id="2147483696" r:id="rId4"/>
    <p:sldLayoutId id="2147483695" r:id="rId5"/>
    <p:sldLayoutId id="2147483694" r:id="rId6"/>
    <p:sldLayoutId id="2147483693" r:id="rId7"/>
    <p:sldLayoutId id="2147483692" r:id="rId8"/>
    <p:sldLayoutId id="2147483691" r:id="rId9"/>
    <p:sldLayoutId id="2147483690" r:id="rId10"/>
    <p:sldLayoutId id="2147483689" r:id="rId11"/>
    <p:sldLayoutId id="2147483700" r:id="rId12"/>
    <p:sldLayoutId id="214748370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tmjpainandtreatment.com/2014/09/answers-to-questions-about-tmj-disorder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tmjpainandtreatment.com/2014/09/answers-to-questions-about-tmj-disorder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tmjpainandtreatment.com/2014/09/answers-to-questions-about-tmj-disorder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4.png"/><Relationship Id="rId2" Type="http://schemas.openxmlformats.org/officeDocument/2006/relationships/hyperlink" Target="http://tmjpainandtreatment.com/2014/09/answers-to-questions-about-tmj-disorder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tmjpainandtreatment.com/2014/09/answers-to-questions-about-tmj-disorders/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0.pn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tmjpainandtreatment.com/2014/09/answers-to-questions-about-tmj-disorders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2" Type="http://schemas.openxmlformats.org/officeDocument/2006/relationships/hyperlink" Target="http://tmjpainandtreatment.com/2014/09/answers-to-questions-about-tmj-disorders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tmjpainandtreatment.com/2014/09/answers-to-questions-about-tmj-disorders/" TargetMode="Externa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tmjpainandtreatment.com/2014/09/answers-to-questions-about-tmj-disorders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tmjpainandtreatment.com/2014/09/answers-to-questions-about-tmj-disorders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13.png"/><Relationship Id="rId2" Type="http://schemas.openxmlformats.org/officeDocument/2006/relationships/hyperlink" Target="http://tmjpainandtreatment.com/2014/09/answers-to-questions-about-tmj-disorder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://tmjpainandtreatment.com/2014/09/answers-to-questions-about-tmj-disorders/" TargetMode="External"/><Relationship Id="rId7" Type="http://schemas.openxmlformats.org/officeDocument/2006/relationships/hyperlink" Target="https://phet.colorado.edu/sims/html/states-of-matter/latest/states-of-matter_all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807C272F-066F-4E13-D496-E1824B91343C}"/>
              </a:ext>
            </a:extLst>
          </p:cNvPr>
          <p:cNvSpPr/>
          <p:nvPr/>
        </p:nvSpPr>
        <p:spPr>
          <a:xfrm>
            <a:off x="2209800" y="304800"/>
            <a:ext cx="8001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SỞ GIÁO DỤC VÀ ĐÀO TẠO BÌNH ĐỊNH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1600200"/>
            <a:ext cx="98298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PTDTNT THCS &amp; THPT VÂN CANH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600" y="3008531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VÕ THỊ HOA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135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xmlns="" id="{9A3F1AE5-B181-4999-BA66-91957C294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913091"/>
            <a:ext cx="81534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5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Giải thích vì sao khi bơm xe được một lúc thì ống bơm bị nóng lên?</a:t>
            </a:r>
            <a:endParaRPr lang="en-US" sz="2500">
              <a:solidFill>
                <a:srgbClr val="0070C0"/>
              </a:solidFill>
            </a:endParaRPr>
          </a:p>
        </p:txBody>
      </p:sp>
      <p:pic>
        <p:nvPicPr>
          <p:cNvPr id="5" name="Picture 14" descr="http://tmjpainandtreatment.com/wp-content/uploads/2014/09/little-man-with-red-question-mark.jpg">
            <a:hlinkClick r:id="rId2"/>
            <a:extLst>
              <a:ext uri="{FF2B5EF4-FFF2-40B4-BE49-F238E27FC236}">
                <a16:creationId xmlns:a16="http://schemas.microsoft.com/office/drawing/2014/main" xmlns="" id="{40E64139-B6BA-4728-8C5B-169D66294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29" y="516465"/>
            <a:ext cx="898150" cy="126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6">
            <a:extLst>
              <a:ext uri="{FF2B5EF4-FFF2-40B4-BE49-F238E27FC236}">
                <a16:creationId xmlns:a16="http://schemas.microsoft.com/office/drawing/2014/main" xmlns="" id="{3DDF5B73-07C3-4FA2-83A9-0C39F90DC3DF}"/>
              </a:ext>
            </a:extLst>
          </p:cNvPr>
          <p:cNvGrpSpPr/>
          <p:nvPr/>
        </p:nvGrpSpPr>
        <p:grpSpPr>
          <a:xfrm>
            <a:off x="3667827" y="139216"/>
            <a:ext cx="4856346" cy="581082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xmlns="" id="{A7869FFE-D521-4D75-9845-D50CDECA6D4B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xmlns="" id="{BCF9F961-5A9D-4D80-8021-925065D0A84B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Vận dụng</a:t>
              </a:r>
            </a:p>
          </p:txBody>
        </p:sp>
      </p:grpSp>
      <p:pic>
        <p:nvPicPr>
          <p:cNvPr id="9" name="Picture 8" descr="A person standing next to a bicycle&#10;&#10;Description automatically generated with medium confidence">
            <a:extLst>
              <a:ext uri="{FF2B5EF4-FFF2-40B4-BE49-F238E27FC236}">
                <a16:creationId xmlns:a16="http://schemas.microsoft.com/office/drawing/2014/main" xmlns="" id="{8366C86E-A934-4DA3-881B-F8BE48621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819824"/>
            <a:ext cx="3078806" cy="46182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AB799A1-2630-429C-9226-2979CD351CCE}"/>
              </a:ext>
            </a:extLst>
          </p:cNvPr>
          <p:cNvSpPr txBox="1"/>
          <p:nvPr/>
        </p:nvSpPr>
        <p:spPr>
          <a:xfrm>
            <a:off x="7848600" y="5514022"/>
            <a:ext cx="3429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US" sz="25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công, dẫn đến tăng nội năng</a:t>
            </a:r>
            <a:endParaRPr lang="en-US" sz="25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08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4" descr="A picture containing wall, indoor, several&#10;&#10;Description automatically generated">
            <a:extLst>
              <a:ext uri="{FF2B5EF4-FFF2-40B4-BE49-F238E27FC236}">
                <a16:creationId xmlns:a16="http://schemas.microsoft.com/office/drawing/2014/main" xmlns="" id="{C7EDCF69-36DA-480A-8B88-1695093B80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" t="1588" r="227" b="331"/>
          <a:stretch/>
        </p:blipFill>
        <p:spPr>
          <a:xfrm>
            <a:off x="4707091" y="1057310"/>
            <a:ext cx="7348783" cy="5444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8CCC3759-1F4B-4FE7-BBC1-5ADE5FAE87B7}"/>
              </a:ext>
            </a:extLst>
          </p:cNvPr>
          <p:cNvSpPr/>
          <p:nvPr/>
        </p:nvSpPr>
        <p:spPr>
          <a:xfrm>
            <a:off x="559371" y="2545914"/>
            <a:ext cx="35052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200"/>
              <a:t>+ Nhiệt độ của nước tăng (từ 24,8</a:t>
            </a:r>
            <a:r>
              <a:rPr lang="en-US" sz="2200" baseline="30000"/>
              <a:t>o</a:t>
            </a:r>
            <a:r>
              <a:rPr lang="en-US" sz="2200"/>
              <a:t>C </a:t>
            </a:r>
            <a:r>
              <a:rPr lang="en-US" sz="2200">
                <a:sym typeface="Symbol" panose="05050102010706020507" pitchFamily="18" charset="2"/>
              </a:rPr>
              <a:t> </a:t>
            </a:r>
            <a:r>
              <a:rPr lang="en-US" sz="2200"/>
              <a:t>31</a:t>
            </a:r>
            <a:r>
              <a:rPr lang="en-US" sz="2200" baseline="30000"/>
              <a:t>o</a:t>
            </a:r>
            <a:r>
              <a:rPr lang="en-US" sz="2200"/>
              <a:t>C).</a:t>
            </a:r>
          </a:p>
          <a:p>
            <a:pPr algn="ctr">
              <a:spcBef>
                <a:spcPts val="0"/>
              </a:spcBef>
            </a:pPr>
            <a:r>
              <a:rPr lang="en-US" sz="2200"/>
              <a:t>Nội năng của các phân tử nước tăng</a:t>
            </a:r>
          </a:p>
          <a:p>
            <a:pPr algn="ctr">
              <a:spcBef>
                <a:spcPts val="0"/>
              </a:spcBef>
            </a:pPr>
            <a:endParaRPr lang="en-US" sz="22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F3C1A361-BBC8-42E7-826B-3880F0B4B6DA}"/>
              </a:ext>
            </a:extLst>
          </p:cNvPr>
          <p:cNvSpPr txBox="1"/>
          <p:nvPr/>
        </p:nvSpPr>
        <p:spPr>
          <a:xfrm>
            <a:off x="178965" y="1699520"/>
            <a:ext cx="42660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200" i="1" dirty="0" err="1"/>
              <a:t>Ví</a:t>
            </a:r>
            <a:r>
              <a:rPr lang="en-US" sz="2200" i="1" dirty="0"/>
              <a:t> </a:t>
            </a:r>
            <a:r>
              <a:rPr lang="en-US" sz="2200" i="1" dirty="0" err="1"/>
              <a:t>dụ</a:t>
            </a:r>
            <a:r>
              <a:rPr lang="en-US" sz="2200" i="1" dirty="0"/>
              <a:t>: Nung </a:t>
            </a:r>
            <a:r>
              <a:rPr lang="en-US" sz="2200" i="1" dirty="0" err="1"/>
              <a:t>nóng</a:t>
            </a:r>
            <a:r>
              <a:rPr lang="en-US" sz="2200" i="1" dirty="0"/>
              <a:t> </a:t>
            </a:r>
            <a:r>
              <a:rPr lang="en-US" sz="2200" i="1" dirty="0" err="1"/>
              <a:t>thanh</a:t>
            </a:r>
            <a:r>
              <a:rPr lang="en-US" sz="2200" i="1" dirty="0"/>
              <a:t> </a:t>
            </a:r>
            <a:r>
              <a:rPr lang="en-US" sz="2200" i="1" dirty="0" err="1"/>
              <a:t>kim</a:t>
            </a:r>
            <a:r>
              <a:rPr lang="en-US" sz="2200" i="1" dirty="0"/>
              <a:t> </a:t>
            </a:r>
            <a:r>
              <a:rPr lang="en-US" sz="2200" i="1" dirty="0" err="1"/>
              <a:t>loại</a:t>
            </a:r>
            <a:r>
              <a:rPr lang="en-US" sz="2200" i="1" dirty="0"/>
              <a:t>. </a:t>
            </a:r>
            <a:r>
              <a:rPr lang="en-US" sz="2200" i="1" dirty="0" err="1"/>
              <a:t>Bỏ</a:t>
            </a:r>
            <a:r>
              <a:rPr lang="en-US" sz="2200" i="1" dirty="0"/>
              <a:t> </a:t>
            </a:r>
            <a:r>
              <a:rPr lang="en-US" sz="2200" i="1" dirty="0" err="1"/>
              <a:t>vào</a:t>
            </a:r>
            <a:r>
              <a:rPr lang="en-US" sz="2200" i="1" dirty="0"/>
              <a:t> </a:t>
            </a:r>
            <a:r>
              <a:rPr lang="en-US" sz="2200" i="1" dirty="0" err="1"/>
              <a:t>cốc</a:t>
            </a:r>
            <a:r>
              <a:rPr lang="en-US" sz="2200" i="1" dirty="0"/>
              <a:t> </a:t>
            </a:r>
            <a:r>
              <a:rPr lang="en-US" sz="2200" i="1" dirty="0" err="1"/>
              <a:t>nước</a:t>
            </a:r>
            <a:endParaRPr lang="en-US" sz="2200" i="1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EB1F8DF0-24E5-4D5E-B400-0DC240784B11}"/>
              </a:ext>
            </a:extLst>
          </p:cNvPr>
          <p:cNvGrpSpPr/>
          <p:nvPr/>
        </p:nvGrpSpPr>
        <p:grpSpPr>
          <a:xfrm>
            <a:off x="457199" y="5279797"/>
            <a:ext cx="4055009" cy="1247678"/>
            <a:chOff x="1314997" y="2125361"/>
            <a:chExt cx="2231091" cy="780121"/>
          </a:xfrm>
        </p:grpSpPr>
        <p:pic>
          <p:nvPicPr>
            <p:cNvPr id="38" name="Picture 4" descr="empty-blue-rectangle">
              <a:extLst>
                <a:ext uri="{FF2B5EF4-FFF2-40B4-BE49-F238E27FC236}">
                  <a16:creationId xmlns:a16="http://schemas.microsoft.com/office/drawing/2014/main" xmlns="" id="{629CA334-C110-4353-81DA-9B5AF52C3D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314997" y="2125361"/>
              <a:ext cx="2231091" cy="780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Rectangle 1026060">
              <a:extLst>
                <a:ext uri="{FF2B5EF4-FFF2-40B4-BE49-F238E27FC236}">
                  <a16:creationId xmlns:a16="http://schemas.microsoft.com/office/drawing/2014/main" xmlns="" id="{908FFF37-C2A5-4419-97EF-850B90C330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8774" y="2179131"/>
              <a:ext cx="2026953" cy="3243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/>
            <a:p>
              <a:pPr algn="ctr"/>
              <a:endParaRPr lang="en-US" sz="2000" b="1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549C81D8-392F-4A61-8D38-A13026A3AEFC}"/>
              </a:ext>
            </a:extLst>
          </p:cNvPr>
          <p:cNvSpPr/>
          <p:nvPr/>
        </p:nvSpPr>
        <p:spPr>
          <a:xfrm>
            <a:off x="615683" y="5464817"/>
            <a:ext cx="373460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500">
                <a:solidFill>
                  <a:srgbClr val="C00000"/>
                </a:solidFill>
              </a:rPr>
              <a:t>Truyền nhiệt, dẫn đến thay đổi nội năng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0B40E7D-F69C-44FE-B8F3-2E12A31076B9}"/>
              </a:ext>
            </a:extLst>
          </p:cNvPr>
          <p:cNvSpPr/>
          <p:nvPr/>
        </p:nvSpPr>
        <p:spPr>
          <a:xfrm>
            <a:off x="525498" y="4171801"/>
            <a:ext cx="3505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200"/>
              <a:t>+  Miếng kim loại nguội đi cho thấy nội năng của miếng kim loại giảm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A86C6445-6698-5A04-5EB7-4F60293AD73C}"/>
              </a:ext>
            </a:extLst>
          </p:cNvPr>
          <p:cNvSpPr txBox="1">
            <a:spLocks/>
          </p:cNvSpPr>
          <p:nvPr/>
        </p:nvSpPr>
        <p:spPr bwMode="auto">
          <a:xfrm>
            <a:off x="260204" y="614691"/>
            <a:ext cx="5149996" cy="496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sz="25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Cách làm thay đổi nội năng</a:t>
            </a:r>
            <a:endParaRPr lang="en-US" sz="25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6373B02-5DDC-A3A3-7519-DECD7838416F}"/>
              </a:ext>
            </a:extLst>
          </p:cNvPr>
          <p:cNvGrpSpPr/>
          <p:nvPr/>
        </p:nvGrpSpPr>
        <p:grpSpPr>
          <a:xfrm>
            <a:off x="-271124" y="67295"/>
            <a:ext cx="7792050" cy="523445"/>
            <a:chOff x="38033" y="2294628"/>
            <a:chExt cx="7694663" cy="730692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xmlns="" id="{5A16872A-0099-C242-D77E-7F1481B2E0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185" y="2294629"/>
              <a:ext cx="7311852" cy="693208"/>
              <a:chOff x="607013" y="3430755"/>
              <a:chExt cx="3765262" cy="1335216"/>
            </a:xfrm>
          </p:grpSpPr>
          <p:pic>
            <p:nvPicPr>
              <p:cNvPr id="8" name="Picture 7" descr="empty-green-rectangle">
                <a:extLst>
                  <a:ext uri="{FF2B5EF4-FFF2-40B4-BE49-F238E27FC236}">
                    <a16:creationId xmlns:a16="http://schemas.microsoft.com/office/drawing/2014/main" xmlns="" id="{E6936006-2068-0A2A-6D8E-6CD737D552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013" y="3430755"/>
                <a:ext cx="3765262" cy="1335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9" descr="green-top-faded">
                <a:extLst>
                  <a:ext uri="{FF2B5EF4-FFF2-40B4-BE49-F238E27FC236}">
                    <a16:creationId xmlns:a16="http://schemas.microsoft.com/office/drawing/2014/main" xmlns="" id="{6EBF1935-48E5-891E-8DBA-2FE75F015B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77556760-D4E4-FF06-2569-D9E0BC6C5C43}"/>
                </a:ext>
              </a:extLst>
            </p:cNvPr>
            <p:cNvSpPr txBox="1"/>
            <p:nvPr/>
          </p:nvSpPr>
          <p:spPr bwMode="auto">
            <a:xfrm>
              <a:off x="38033" y="2294628"/>
              <a:ext cx="1501326" cy="6874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None/>
                <a:defRPr/>
              </a:pPr>
              <a:r>
                <a:rPr lang="en-US" sz="2500">
                  <a:ln w="18415" cmpd="sng">
                    <a:solidFill>
                      <a:srgbClr val="FFFFFF"/>
                    </a:solidFill>
                    <a:prstDash val="solid"/>
                  </a:ln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5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xmlns="" id="{DCB4EEE3-C088-D796-D5B1-DB8DF95B4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8245" y="2312127"/>
              <a:ext cx="6674451" cy="7131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l" defTabSz="1095376">
                <a:buClr>
                  <a:schemeClr val="tx2"/>
                </a:buClr>
                <a:buSzPct val="95000"/>
                <a:buNone/>
                <a:defRPr/>
              </a:pPr>
              <a:r>
                <a:rPr lang="en-US" sz="2500" b="1" i="1" dirty="0">
                  <a:cs typeface="Arial" panose="020B0604020202020204" pitchFamily="34" charset="0"/>
                </a:rPr>
                <a:t>ĐỊNH LUẬT I CỦA NHIỆT ĐỘNG LỰC HỌC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983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0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xmlns="" id="{9A3F1AE5-B181-4999-BA66-91957C294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913091"/>
            <a:ext cx="81534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6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so sánh sự thực hiện công và sự truyền nhiệt ?</a:t>
            </a:r>
            <a:endParaRPr lang="en-US" sz="26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4" descr="http://tmjpainandtreatment.com/wp-content/uploads/2014/09/little-man-with-red-question-mark.jpg">
            <a:hlinkClick r:id="rId2"/>
            <a:extLst>
              <a:ext uri="{FF2B5EF4-FFF2-40B4-BE49-F238E27FC236}">
                <a16:creationId xmlns:a16="http://schemas.microsoft.com/office/drawing/2014/main" xmlns="" id="{40E64139-B6BA-4728-8C5B-169D66294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29" y="516465"/>
            <a:ext cx="898150" cy="126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6">
            <a:extLst>
              <a:ext uri="{FF2B5EF4-FFF2-40B4-BE49-F238E27FC236}">
                <a16:creationId xmlns:a16="http://schemas.microsoft.com/office/drawing/2014/main" xmlns="" id="{3DDF5B73-07C3-4FA2-83A9-0C39F90DC3DF}"/>
              </a:ext>
            </a:extLst>
          </p:cNvPr>
          <p:cNvGrpSpPr/>
          <p:nvPr/>
        </p:nvGrpSpPr>
        <p:grpSpPr>
          <a:xfrm>
            <a:off x="3667827" y="139216"/>
            <a:ext cx="4856346" cy="581082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xmlns="" id="{A7869FFE-D521-4D75-9845-D50CDECA6D4B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xmlns="" id="{BCF9F961-5A9D-4D80-8021-925065D0A84B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Vận dụng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FC3489E-7D26-4C2E-8C9D-D9BFBA9077F7}"/>
              </a:ext>
            </a:extLst>
          </p:cNvPr>
          <p:cNvGrpSpPr/>
          <p:nvPr/>
        </p:nvGrpSpPr>
        <p:grpSpPr>
          <a:xfrm>
            <a:off x="2473" y="2753311"/>
            <a:ext cx="6033400" cy="3898250"/>
            <a:chOff x="1314997" y="2125361"/>
            <a:chExt cx="2231091" cy="780121"/>
          </a:xfrm>
        </p:grpSpPr>
        <p:pic>
          <p:nvPicPr>
            <p:cNvPr id="11" name="Picture 4" descr="empty-blue-rectangle">
              <a:extLst>
                <a:ext uri="{FF2B5EF4-FFF2-40B4-BE49-F238E27FC236}">
                  <a16:creationId xmlns:a16="http://schemas.microsoft.com/office/drawing/2014/main" xmlns="" id="{773FEA28-3090-437B-A0D1-4521AF8464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314997" y="2125361"/>
              <a:ext cx="2231091" cy="780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026060">
              <a:extLst>
                <a:ext uri="{FF2B5EF4-FFF2-40B4-BE49-F238E27FC236}">
                  <a16:creationId xmlns:a16="http://schemas.microsoft.com/office/drawing/2014/main" xmlns="" id="{512AFEB4-A310-4704-8F54-85FB22EC57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8774" y="2179131"/>
              <a:ext cx="2026953" cy="2012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/>
            <a:p>
              <a:pPr algn="ctr"/>
              <a:endParaRPr lang="en-US" sz="2000" b="1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0021695-AFB9-4965-8FF1-DD8515C4C4DB}"/>
              </a:ext>
            </a:extLst>
          </p:cNvPr>
          <p:cNvSpPr txBox="1"/>
          <p:nvPr/>
        </p:nvSpPr>
        <p:spPr>
          <a:xfrm>
            <a:off x="186419" y="303317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công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F59D385-78FB-4291-BF6D-B5AC92631D7B}"/>
              </a:ext>
            </a:extLst>
          </p:cNvPr>
          <p:cNvGrpSpPr/>
          <p:nvPr/>
        </p:nvGrpSpPr>
        <p:grpSpPr>
          <a:xfrm>
            <a:off x="3836810" y="2484756"/>
            <a:ext cx="8262835" cy="4163185"/>
            <a:chOff x="1418774" y="2179131"/>
            <a:chExt cx="3017404" cy="834584"/>
          </a:xfrm>
        </p:grpSpPr>
        <p:pic>
          <p:nvPicPr>
            <p:cNvPr id="15" name="Picture 4" descr="empty-blue-rectangle">
              <a:extLst>
                <a:ext uri="{FF2B5EF4-FFF2-40B4-BE49-F238E27FC236}">
                  <a16:creationId xmlns:a16="http://schemas.microsoft.com/office/drawing/2014/main" xmlns="" id="{888E2F33-A48B-4912-8E27-A9FD72C14D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324306" y="2233594"/>
              <a:ext cx="2111872" cy="780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026060">
              <a:extLst>
                <a:ext uri="{FF2B5EF4-FFF2-40B4-BE49-F238E27FC236}">
                  <a16:creationId xmlns:a16="http://schemas.microsoft.com/office/drawing/2014/main" xmlns="" id="{B1C4BAB0-B806-4F2A-BD74-59E49636EA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8774" y="2179131"/>
              <a:ext cx="2026953" cy="2012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/>
            <a:p>
              <a:pPr algn="ctr"/>
              <a:endParaRPr lang="en-US" sz="2000" b="1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34E2962-C643-4783-8435-21195456BD61}"/>
              </a:ext>
            </a:extLst>
          </p:cNvPr>
          <p:cNvSpPr txBox="1"/>
          <p:nvPr/>
        </p:nvSpPr>
        <p:spPr>
          <a:xfrm>
            <a:off x="6130810" y="2920313"/>
            <a:ext cx="6159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truyền nhiệt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49">
            <a:extLst>
              <a:ext uri="{FF2B5EF4-FFF2-40B4-BE49-F238E27FC236}">
                <a16:creationId xmlns:a16="http://schemas.microsoft.com/office/drawing/2014/main" xmlns="" id="{AA34A660-0100-494B-9674-88583A668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1110" y="3747987"/>
            <a:ext cx="335554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 Ngoại lực thực hiện công lên vật.</a:t>
            </a:r>
          </a:p>
        </p:txBody>
      </p:sp>
      <p:sp>
        <p:nvSpPr>
          <p:cNvPr id="19" name="Text Box 50">
            <a:extLst>
              <a:ext uri="{FF2B5EF4-FFF2-40B4-BE49-F238E27FC236}">
                <a16:creationId xmlns:a16="http://schemas.microsoft.com/office/drawing/2014/main" xmlns="" id="{C6F270FC-2BDA-4F0B-B60F-57CDA2AAE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2685" y="3665480"/>
            <a:ext cx="363161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 Ngoại lực không thực hiện công lên vật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D863690-6F0C-4934-9286-B0E12691A9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608" t="2757"/>
          <a:stretch/>
        </p:blipFill>
        <p:spPr>
          <a:xfrm>
            <a:off x="499432" y="3669250"/>
            <a:ext cx="1009944" cy="23730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3C13B3-8A1A-41CA-AD2B-A54E92F9F0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871" t="2443"/>
          <a:stretch/>
        </p:blipFill>
        <p:spPr>
          <a:xfrm>
            <a:off x="6932754" y="3556392"/>
            <a:ext cx="852586" cy="262561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0C79696-C00E-4EC3-ABE2-CA22D7F07DA4}"/>
              </a:ext>
            </a:extLst>
          </p:cNvPr>
          <p:cNvSpPr txBox="1"/>
          <p:nvPr/>
        </p:nvSpPr>
        <p:spPr>
          <a:xfrm>
            <a:off x="402671" y="2024510"/>
            <a:ext cx="117594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Giống: Sự thực hiện công và sự truyền nhiệt đều làm thay đổi nội năng</a:t>
            </a:r>
          </a:p>
        </p:txBody>
      </p:sp>
      <p:sp>
        <p:nvSpPr>
          <p:cNvPr id="21" name="Text Box 49">
            <a:extLst>
              <a:ext uri="{FF2B5EF4-FFF2-40B4-BE49-F238E27FC236}">
                <a16:creationId xmlns:a16="http://schemas.microsoft.com/office/drawing/2014/main" xmlns="" id="{92658E57-1906-45D0-B893-F33565B67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0760" y="4855799"/>
            <a:ext cx="3355548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Có sự chuyển hóa năng lượng từ cơ năng sang nội năng.</a:t>
            </a:r>
          </a:p>
        </p:txBody>
      </p:sp>
      <p:sp>
        <p:nvSpPr>
          <p:cNvPr id="23" name="Text Box 50">
            <a:extLst>
              <a:ext uri="{FF2B5EF4-FFF2-40B4-BE49-F238E27FC236}">
                <a16:creationId xmlns:a16="http://schemas.microsoft.com/office/drawing/2014/main" xmlns="" id="{676AE9C6-6C01-4BCC-BD85-02918CD37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0956" y="4694388"/>
            <a:ext cx="3631612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Không có sự chuyển hóa năng lượng từ dạng này sang dạng khác.</a:t>
            </a:r>
          </a:p>
        </p:txBody>
      </p:sp>
    </p:spTree>
    <p:extLst>
      <p:ext uri="{BB962C8B-B14F-4D97-AF65-F5344CB8AC3E}">
        <p14:creationId xmlns:p14="http://schemas.microsoft.com/office/powerpoint/2010/main" val="281661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19" grpId="0"/>
      <p:bldP spid="22" grpId="0"/>
      <p:bldP spid="21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xmlns="" id="{9A3F1AE5-B181-4999-BA66-91957C294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773" y="1165200"/>
            <a:ext cx="8153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8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so sánh công và nhiệt lượng ?</a:t>
            </a:r>
            <a:endParaRPr lang="en-US" sz="28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4" descr="http://tmjpainandtreatment.com/wp-content/uploads/2014/09/little-man-with-red-question-mark.jpg">
            <a:hlinkClick r:id="rId2"/>
            <a:extLst>
              <a:ext uri="{FF2B5EF4-FFF2-40B4-BE49-F238E27FC236}">
                <a16:creationId xmlns:a16="http://schemas.microsoft.com/office/drawing/2014/main" xmlns="" id="{40E64139-B6BA-4728-8C5B-169D66294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29" y="516465"/>
            <a:ext cx="898150" cy="126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6">
            <a:extLst>
              <a:ext uri="{FF2B5EF4-FFF2-40B4-BE49-F238E27FC236}">
                <a16:creationId xmlns:a16="http://schemas.microsoft.com/office/drawing/2014/main" xmlns="" id="{3DDF5B73-07C3-4FA2-83A9-0C39F90DC3DF}"/>
              </a:ext>
            </a:extLst>
          </p:cNvPr>
          <p:cNvGrpSpPr/>
          <p:nvPr/>
        </p:nvGrpSpPr>
        <p:grpSpPr>
          <a:xfrm>
            <a:off x="3667827" y="139216"/>
            <a:ext cx="4856346" cy="581082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xmlns="" id="{A7869FFE-D521-4D75-9845-D50CDECA6D4B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xmlns="" id="{BCF9F961-5A9D-4D80-8021-925065D0A84B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Vận dụng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FC3489E-7D26-4C2E-8C9D-D9BFBA9077F7}"/>
              </a:ext>
            </a:extLst>
          </p:cNvPr>
          <p:cNvGrpSpPr/>
          <p:nvPr/>
        </p:nvGrpSpPr>
        <p:grpSpPr>
          <a:xfrm>
            <a:off x="2473" y="2753311"/>
            <a:ext cx="6033400" cy="3114089"/>
            <a:chOff x="1314997" y="2125361"/>
            <a:chExt cx="2231091" cy="780121"/>
          </a:xfrm>
        </p:grpSpPr>
        <p:pic>
          <p:nvPicPr>
            <p:cNvPr id="11" name="Picture 4" descr="empty-blue-rectangle">
              <a:extLst>
                <a:ext uri="{FF2B5EF4-FFF2-40B4-BE49-F238E27FC236}">
                  <a16:creationId xmlns:a16="http://schemas.microsoft.com/office/drawing/2014/main" xmlns="" id="{773FEA28-3090-437B-A0D1-4521AF8464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314997" y="2125361"/>
              <a:ext cx="2231091" cy="780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026060">
              <a:extLst>
                <a:ext uri="{FF2B5EF4-FFF2-40B4-BE49-F238E27FC236}">
                  <a16:creationId xmlns:a16="http://schemas.microsoft.com/office/drawing/2014/main" xmlns="" id="{512AFEB4-A310-4704-8F54-85FB22EC57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8774" y="2179131"/>
              <a:ext cx="2026953" cy="2012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/>
            <a:p>
              <a:pPr algn="ctr"/>
              <a:endParaRPr lang="en-US" sz="2000" b="1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0021695-AFB9-4965-8FF1-DD8515C4C4DB}"/>
              </a:ext>
            </a:extLst>
          </p:cNvPr>
          <p:cNvSpPr txBox="1"/>
          <p:nvPr/>
        </p:nvSpPr>
        <p:spPr>
          <a:xfrm>
            <a:off x="-243402" y="303855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F59D385-78FB-4291-BF6D-B5AC92631D7B}"/>
              </a:ext>
            </a:extLst>
          </p:cNvPr>
          <p:cNvGrpSpPr/>
          <p:nvPr/>
        </p:nvGrpSpPr>
        <p:grpSpPr>
          <a:xfrm>
            <a:off x="3836810" y="2484755"/>
            <a:ext cx="8262835" cy="3382645"/>
            <a:chOff x="1418774" y="2179131"/>
            <a:chExt cx="3017404" cy="678111"/>
          </a:xfrm>
        </p:grpSpPr>
        <p:pic>
          <p:nvPicPr>
            <p:cNvPr id="15" name="Picture 4" descr="empty-blue-rectangle">
              <a:extLst>
                <a:ext uri="{FF2B5EF4-FFF2-40B4-BE49-F238E27FC236}">
                  <a16:creationId xmlns:a16="http://schemas.microsoft.com/office/drawing/2014/main" xmlns="" id="{888E2F33-A48B-4912-8E27-A9FD72C14D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324306" y="2233594"/>
              <a:ext cx="2111872" cy="62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026060">
              <a:extLst>
                <a:ext uri="{FF2B5EF4-FFF2-40B4-BE49-F238E27FC236}">
                  <a16:creationId xmlns:a16="http://schemas.microsoft.com/office/drawing/2014/main" xmlns="" id="{B1C4BAB0-B806-4F2A-BD74-59E49636EA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8774" y="2179131"/>
              <a:ext cx="2026953" cy="2012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/>
            <a:p>
              <a:pPr algn="ctr"/>
              <a:endParaRPr lang="en-US" sz="2000" b="1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34E2962-C643-4783-8435-21195456BD61}"/>
              </a:ext>
            </a:extLst>
          </p:cNvPr>
          <p:cNvSpPr txBox="1"/>
          <p:nvPr/>
        </p:nvSpPr>
        <p:spPr>
          <a:xfrm>
            <a:off x="6130810" y="2920313"/>
            <a:ext cx="6159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lượng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49">
            <a:extLst>
              <a:ext uri="{FF2B5EF4-FFF2-40B4-BE49-F238E27FC236}">
                <a16:creationId xmlns:a16="http://schemas.microsoft.com/office/drawing/2014/main" xmlns="" id="{AA34A660-0100-494B-9674-88583A668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012" y="3578323"/>
            <a:ext cx="445705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600"/>
              </a:spcBef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Công là phần năng lượng được truyền từ vật này sang vật khác trong quá trình thực hiện công.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Text Box 50">
            <a:extLst>
              <a:ext uri="{FF2B5EF4-FFF2-40B4-BE49-F238E27FC236}">
                <a16:creationId xmlns:a16="http://schemas.microsoft.com/office/drawing/2014/main" xmlns="" id="{C6F270FC-2BDA-4F0B-B60F-57CDA2AAE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3729" y="3561771"/>
            <a:ext cx="502869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Nhiệt lượng là phần nội năng mà vật nhận được hay mất đi trong quá trình truyền nhiệt.</a:t>
            </a:r>
            <a:endParaRPr lang="en-US" sz="2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0C79696-C00E-4EC3-ABE2-CA22D7F07DA4}"/>
              </a:ext>
            </a:extLst>
          </p:cNvPr>
          <p:cNvSpPr txBox="1"/>
          <p:nvPr/>
        </p:nvSpPr>
        <p:spPr>
          <a:xfrm>
            <a:off x="997028" y="1990452"/>
            <a:ext cx="105707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Giống: Công và nhiệt lượng đều là số đo sự thay đổi năng lượng</a:t>
            </a:r>
          </a:p>
        </p:txBody>
      </p:sp>
    </p:spTree>
    <p:extLst>
      <p:ext uri="{BB962C8B-B14F-4D97-AF65-F5344CB8AC3E}">
        <p14:creationId xmlns:p14="http://schemas.microsoft.com/office/powerpoint/2010/main" val="259212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19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56432EA-4B18-4D5F-8560-721C7C0C7903}"/>
              </a:ext>
            </a:extLst>
          </p:cNvPr>
          <p:cNvSpPr/>
          <p:nvPr/>
        </p:nvSpPr>
        <p:spPr>
          <a:xfrm>
            <a:off x="2362200" y="736627"/>
            <a:ext cx="868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>
                <a:solidFill>
                  <a:srgbClr val="0070C0"/>
                </a:solidFill>
                <a:cs typeface="Arial" charset="0"/>
              </a:rPr>
              <a:t>Có những hình thức truyền nhiệt nào? Nêu ví dụ</a:t>
            </a:r>
            <a:endParaRPr lang="vi-VN" sz="2800">
              <a:solidFill>
                <a:srgbClr val="0070C0"/>
              </a:solidFill>
              <a:cs typeface="Arial" charset="0"/>
            </a:endParaRPr>
          </a:p>
        </p:txBody>
      </p:sp>
      <p:pic>
        <p:nvPicPr>
          <p:cNvPr id="5" name="Picture 14" descr="http://tmjpainandtreatment.com/wp-content/uploads/2014/09/little-man-with-red-question-mark.jpg">
            <a:hlinkClick r:id="rId2"/>
            <a:extLst>
              <a:ext uri="{FF2B5EF4-FFF2-40B4-BE49-F238E27FC236}">
                <a16:creationId xmlns:a16="http://schemas.microsoft.com/office/drawing/2014/main" xmlns="" id="{70459F6D-C051-4EC0-B0E9-0D837A1B3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82" y="174979"/>
            <a:ext cx="774194" cy="10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6">
            <a:extLst>
              <a:ext uri="{FF2B5EF4-FFF2-40B4-BE49-F238E27FC236}">
                <a16:creationId xmlns:a16="http://schemas.microsoft.com/office/drawing/2014/main" xmlns="" id="{573E9034-96E2-4FE9-AF3D-D134AE2C14AF}"/>
              </a:ext>
            </a:extLst>
          </p:cNvPr>
          <p:cNvGrpSpPr/>
          <p:nvPr/>
        </p:nvGrpSpPr>
        <p:grpSpPr>
          <a:xfrm>
            <a:off x="3906926" y="127962"/>
            <a:ext cx="4856346" cy="581082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xmlns="" id="{7EE988D9-E6D9-4863-BF08-A58911CE1667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xmlns="" id="{133F4F0F-C0EF-4ACF-8661-AF6A7371BF66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Thảo luận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908027B-F28F-4F13-A583-86888DE119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6" t="17779" r="75555" b="22213"/>
          <a:stretch/>
        </p:blipFill>
        <p:spPr>
          <a:xfrm>
            <a:off x="714264" y="1539238"/>
            <a:ext cx="1828800" cy="2485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D5F0CE3-B197-4ED1-9E09-3240E7DB4D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3" t="17779" r="28386" b="22213"/>
          <a:stretch/>
        </p:blipFill>
        <p:spPr>
          <a:xfrm>
            <a:off x="4127928" y="1756836"/>
            <a:ext cx="2760615" cy="23901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65C32B7-E4C2-4648-A03E-7B2960249D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51" t="17779" r="3890" b="22213"/>
          <a:stretch/>
        </p:blipFill>
        <p:spPr>
          <a:xfrm>
            <a:off x="8749095" y="1797594"/>
            <a:ext cx="1344627" cy="233485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6126AC0-66C0-41B7-A07E-5A479C462DB0}"/>
              </a:ext>
            </a:extLst>
          </p:cNvPr>
          <p:cNvSpPr/>
          <p:nvPr/>
        </p:nvSpPr>
        <p:spPr>
          <a:xfrm>
            <a:off x="762182" y="1287430"/>
            <a:ext cx="247610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6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Đối 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</a:t>
            </a:r>
            <a:r>
              <a:rPr lang="vi-VN" sz="26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ư</a:t>
            </a:r>
            <a:r>
              <a:rPr lang="en-US" sz="26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u</a:t>
            </a:r>
            <a:endParaRPr lang="en-US" sz="26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DDB5128-C69C-4EA8-A6C2-E5D826BB80FC}"/>
              </a:ext>
            </a:extLst>
          </p:cNvPr>
          <p:cNvSpPr/>
          <p:nvPr/>
        </p:nvSpPr>
        <p:spPr>
          <a:xfrm>
            <a:off x="4004656" y="1305151"/>
            <a:ext cx="247610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6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Bức </a:t>
            </a:r>
            <a:r>
              <a:rPr lang="en-US" sz="2600" b="1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xạ</a:t>
            </a:r>
            <a:r>
              <a:rPr lang="en-US" sz="26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nhiệt</a:t>
            </a:r>
            <a:endParaRPr lang="en-US" sz="26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752F667-4923-4D7C-8095-86B67BB7EF41}"/>
              </a:ext>
            </a:extLst>
          </p:cNvPr>
          <p:cNvSpPr/>
          <p:nvPr/>
        </p:nvSpPr>
        <p:spPr>
          <a:xfrm>
            <a:off x="8305800" y="1287430"/>
            <a:ext cx="247610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6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Dẫn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nhiệt</a:t>
            </a:r>
            <a:endParaRPr lang="en-US" sz="2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 descr="ANH TRUYEN NHIET">
            <a:extLst>
              <a:ext uri="{FF2B5EF4-FFF2-40B4-BE49-F238E27FC236}">
                <a16:creationId xmlns:a16="http://schemas.microsoft.com/office/drawing/2014/main" xmlns="" id="{1FAE852B-DC11-4932-9376-59CA89A9B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02" y="4358984"/>
            <a:ext cx="3658189" cy="243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Content Placeholder 4" descr="A rainbow in the background&#10;&#10;Description generated with high confidence">
            <a:extLst>
              <a:ext uri="{FF2B5EF4-FFF2-40B4-BE49-F238E27FC236}">
                <a16:creationId xmlns:a16="http://schemas.microsoft.com/office/drawing/2014/main" xmlns="" id="{6DEDB1D8-3160-455B-9B0F-DC3062275D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54" t="1150" r="-1438" b="-3811"/>
          <a:stretch/>
        </p:blipFill>
        <p:spPr>
          <a:xfrm>
            <a:off x="-70813" y="4445663"/>
            <a:ext cx="3423613" cy="2303475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296A7D9-5315-48F2-9A22-DD80BE8B2A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8600" y="4445662"/>
            <a:ext cx="3904631" cy="225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0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 Box 5">
            <a:extLst>
              <a:ext uri="{FF2B5EF4-FFF2-40B4-BE49-F238E27FC236}">
                <a16:creationId xmlns:a16="http://schemas.microsoft.com/office/drawing/2014/main" xmlns="" id="{42D3EAF0-5C24-4523-BF0D-6369142E9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662" y="1181548"/>
            <a:ext cx="3304903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Thực hiện công.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75A95FA-2123-4D5A-9C11-643AB2DC59BC}"/>
              </a:ext>
            </a:extLst>
          </p:cNvPr>
          <p:cNvGrpSpPr/>
          <p:nvPr/>
        </p:nvGrpSpPr>
        <p:grpSpPr>
          <a:xfrm>
            <a:off x="578433" y="3429421"/>
            <a:ext cx="2506444" cy="894914"/>
            <a:chOff x="4419600" y="2534086"/>
            <a:chExt cx="2819400" cy="894914"/>
          </a:xfrm>
        </p:grpSpPr>
        <p:pic>
          <p:nvPicPr>
            <p:cNvPr id="17" name="Picture 12" descr="empty-red-rectangle">
              <a:extLst>
                <a:ext uri="{FF2B5EF4-FFF2-40B4-BE49-F238E27FC236}">
                  <a16:creationId xmlns:a16="http://schemas.microsoft.com/office/drawing/2014/main" xmlns="" id="{B790C705-B569-4643-A76C-C692D018B1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2534086"/>
              <a:ext cx="2819400" cy="894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 Box 15">
              <a:extLst>
                <a:ext uri="{FF2B5EF4-FFF2-40B4-BE49-F238E27FC236}">
                  <a16:creationId xmlns:a16="http://schemas.microsoft.com/office/drawing/2014/main" xmlns="" id="{5FB8D03D-DF82-41C5-93A6-8110444D1F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3900" y="2688162"/>
              <a:ext cx="2590800" cy="5539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3000" b="1">
                  <a:latin typeface="Arial" panose="020B0604020202020204" pitchFamily="34" charset="0"/>
                  <a:cs typeface="Arial" panose="020B0604020202020204" pitchFamily="34" charset="0"/>
                  <a:sym typeface="Wingdings 3" pitchFamily="18" charset="2"/>
                </a:rPr>
                <a:t></a:t>
              </a:r>
              <a:r>
                <a:rPr lang="en-US" sz="3000" b="1">
                  <a:latin typeface="Arial" panose="020B0604020202020204" pitchFamily="34" charset="0"/>
                  <a:cs typeface="Arial" panose="020B0604020202020204" pitchFamily="34" charset="0"/>
                </a:rPr>
                <a:t>U = 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39E9A2B-FBBD-45CC-BF6B-CD94AE8DFEC7}"/>
              </a:ext>
            </a:extLst>
          </p:cNvPr>
          <p:cNvGrpSpPr/>
          <p:nvPr/>
        </p:nvGrpSpPr>
        <p:grpSpPr>
          <a:xfrm>
            <a:off x="9022767" y="3494699"/>
            <a:ext cx="2590800" cy="855114"/>
            <a:chOff x="4419600" y="2534086"/>
            <a:chExt cx="2819400" cy="894914"/>
          </a:xfrm>
        </p:grpSpPr>
        <p:pic>
          <p:nvPicPr>
            <p:cNvPr id="20" name="Picture 12" descr="empty-red-rectangle">
              <a:extLst>
                <a:ext uri="{FF2B5EF4-FFF2-40B4-BE49-F238E27FC236}">
                  <a16:creationId xmlns:a16="http://schemas.microsoft.com/office/drawing/2014/main" xmlns="" id="{869DC5F4-1C6A-42F0-988C-83B94B2ED3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2534086"/>
              <a:ext cx="2819400" cy="894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 Box 15">
              <a:extLst>
                <a:ext uri="{FF2B5EF4-FFF2-40B4-BE49-F238E27FC236}">
                  <a16:creationId xmlns:a16="http://schemas.microsoft.com/office/drawing/2014/main" xmlns="" id="{724C9F7D-15E9-4EBA-8123-36F354FAA1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3900" y="2688162"/>
              <a:ext cx="2590800" cy="5539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3000" b="1">
                  <a:latin typeface="Arial" panose="020B0604020202020204" pitchFamily="34" charset="0"/>
                  <a:cs typeface="Arial" panose="020B0604020202020204" pitchFamily="34" charset="0"/>
                  <a:sym typeface="Wingdings 3" pitchFamily="18" charset="2"/>
                </a:rPr>
                <a:t></a:t>
              </a:r>
              <a:r>
                <a:rPr lang="en-US" sz="3000" b="1">
                  <a:latin typeface="Arial" panose="020B0604020202020204" pitchFamily="34" charset="0"/>
                  <a:cs typeface="Arial" panose="020B0604020202020204" pitchFamily="34" charset="0"/>
                </a:rPr>
                <a:t>U = Q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1FAC88DD-880F-465C-9222-DA4EBE9538DF}"/>
              </a:ext>
            </a:extLst>
          </p:cNvPr>
          <p:cNvGrpSpPr/>
          <p:nvPr/>
        </p:nvGrpSpPr>
        <p:grpSpPr>
          <a:xfrm>
            <a:off x="3856499" y="781253"/>
            <a:ext cx="4258803" cy="1810289"/>
            <a:chOff x="1314997" y="2125361"/>
            <a:chExt cx="2231091" cy="780121"/>
          </a:xfrm>
        </p:grpSpPr>
        <p:pic>
          <p:nvPicPr>
            <p:cNvPr id="23" name="Picture 4" descr="empty-blue-rectangle">
              <a:extLst>
                <a:ext uri="{FF2B5EF4-FFF2-40B4-BE49-F238E27FC236}">
                  <a16:creationId xmlns:a16="http://schemas.microsoft.com/office/drawing/2014/main" xmlns="" id="{6E389A15-7FF8-4267-9B04-D7152D90F2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314997" y="2125361"/>
              <a:ext cx="2231091" cy="780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1026060">
              <a:extLst>
                <a:ext uri="{FF2B5EF4-FFF2-40B4-BE49-F238E27FC236}">
                  <a16:creationId xmlns:a16="http://schemas.microsoft.com/office/drawing/2014/main" xmlns="" id="{81E60F01-9592-4890-94B4-4922890389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8774" y="2179131"/>
              <a:ext cx="2026953" cy="3243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/>
            <a:p>
              <a:pPr algn="ctr"/>
              <a:endParaRPr lang="en-US" sz="2000" b="1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3">
            <a:extLst>
              <a:ext uri="{FF2B5EF4-FFF2-40B4-BE49-F238E27FC236}">
                <a16:creationId xmlns:a16="http://schemas.microsoft.com/office/drawing/2014/main" xmlns="" id="{8F7F316F-576C-49D5-8F99-2773E6CDFB3E}"/>
              </a:ext>
            </a:extLst>
          </p:cNvPr>
          <p:cNvSpPr txBox="1">
            <a:spLocks noChangeArrowheads="1"/>
          </p:cNvSpPr>
          <p:nvPr/>
        </p:nvSpPr>
        <p:spPr>
          <a:xfrm>
            <a:off x="4088648" y="993220"/>
            <a:ext cx="3614649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2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Có bao nhiêu cách làm thay đổi nội năng của một vật? </a:t>
            </a:r>
          </a:p>
        </p:txBody>
      </p:sp>
      <p:sp>
        <p:nvSpPr>
          <p:cNvPr id="31" name="Text Box 5">
            <a:extLst>
              <a:ext uri="{FF2B5EF4-FFF2-40B4-BE49-F238E27FC236}">
                <a16:creationId xmlns:a16="http://schemas.microsoft.com/office/drawing/2014/main" xmlns="" id="{9E02A276-94D5-4004-A3DC-B2BABBD57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3396" y="1070376"/>
            <a:ext cx="2400300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Truyền nhiệt.</a:t>
            </a:r>
          </a:p>
        </p:txBody>
      </p:sp>
      <p:cxnSp>
        <p:nvCxnSpPr>
          <p:cNvPr id="3" name="Connector: Elbow 2">
            <a:extLst>
              <a:ext uri="{FF2B5EF4-FFF2-40B4-BE49-F238E27FC236}">
                <a16:creationId xmlns:a16="http://schemas.microsoft.com/office/drawing/2014/main" xmlns="" id="{299F89AC-AAEC-4261-AB42-B60CB35A60CF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8115302" y="1686397"/>
            <a:ext cx="2409794" cy="1577577"/>
          </a:xfrm>
          <a:prstGeom prst="bentConnector3">
            <a:avLst>
              <a:gd name="adj1" fmla="val 10006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xmlns="" id="{087485DE-9260-42CF-9F69-5AD4E945E87F}"/>
              </a:ext>
            </a:extLst>
          </p:cNvPr>
          <p:cNvCxnSpPr>
            <a:cxnSpLocks/>
          </p:cNvCxnSpPr>
          <p:nvPr/>
        </p:nvCxnSpPr>
        <p:spPr>
          <a:xfrm rot="10800000" flipV="1">
            <a:off x="1666905" y="1645556"/>
            <a:ext cx="1919261" cy="1631044"/>
          </a:xfrm>
          <a:prstGeom prst="bentConnector3">
            <a:avLst>
              <a:gd name="adj1" fmla="val 9962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77415D6-30C5-4BF0-A10A-9BECC066A24F}"/>
              </a:ext>
            </a:extLst>
          </p:cNvPr>
          <p:cNvGrpSpPr/>
          <p:nvPr/>
        </p:nvGrpSpPr>
        <p:grpSpPr>
          <a:xfrm>
            <a:off x="463621" y="4585935"/>
            <a:ext cx="2659356" cy="1879494"/>
            <a:chOff x="463621" y="4585935"/>
            <a:chExt cx="2659356" cy="1879494"/>
          </a:xfrm>
        </p:grpSpPr>
        <p:pic>
          <p:nvPicPr>
            <p:cNvPr id="14" name="Picture 13" descr="A close-up of hands shaking&#10;&#10;Description automatically generated with medium confidence">
              <a:extLst>
                <a:ext uri="{FF2B5EF4-FFF2-40B4-BE49-F238E27FC236}">
                  <a16:creationId xmlns:a16="http://schemas.microsoft.com/office/drawing/2014/main" xmlns="" id="{41C80DCC-F30D-4F00-94AD-C45876BA1E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41" t="22549"/>
            <a:stretch/>
          </p:blipFill>
          <p:spPr>
            <a:xfrm>
              <a:off x="463621" y="4585935"/>
              <a:ext cx="2659356" cy="1879494"/>
            </a:xfrm>
            <a:prstGeom prst="rect">
              <a:avLst/>
            </a:prstGeom>
          </p:spPr>
        </p:pic>
        <p:sp>
          <p:nvSpPr>
            <p:cNvPr id="32" name="Arrow: Right 31">
              <a:extLst>
                <a:ext uri="{FF2B5EF4-FFF2-40B4-BE49-F238E27FC236}">
                  <a16:creationId xmlns:a16="http://schemas.microsoft.com/office/drawing/2014/main" xmlns="" id="{F6AF599E-4118-442C-A1DE-F6C245391803}"/>
                </a:ext>
              </a:extLst>
            </p:cNvPr>
            <p:cNvSpPr/>
            <p:nvPr/>
          </p:nvSpPr>
          <p:spPr>
            <a:xfrm rot="876412">
              <a:off x="888354" y="5951769"/>
              <a:ext cx="487144" cy="30480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row: Right 33">
              <a:extLst>
                <a:ext uri="{FF2B5EF4-FFF2-40B4-BE49-F238E27FC236}">
                  <a16:creationId xmlns:a16="http://schemas.microsoft.com/office/drawing/2014/main" xmlns="" id="{F5EF1127-67F9-4945-BECF-25BB4C07D596}"/>
                </a:ext>
              </a:extLst>
            </p:cNvPr>
            <p:cNvSpPr/>
            <p:nvPr/>
          </p:nvSpPr>
          <p:spPr>
            <a:xfrm rot="876412" flipH="1" flipV="1">
              <a:off x="652073" y="5689581"/>
              <a:ext cx="482633" cy="305977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3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35BA5E49-6E46-443C-BAB0-FF7F52765B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685" y="4473085"/>
            <a:ext cx="3024962" cy="199234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350E2E1-570B-4833-A6BF-8AD45650F62A}"/>
              </a:ext>
            </a:extLst>
          </p:cNvPr>
          <p:cNvGrpSpPr/>
          <p:nvPr/>
        </p:nvGrpSpPr>
        <p:grpSpPr>
          <a:xfrm>
            <a:off x="4105727" y="2690611"/>
            <a:ext cx="3717208" cy="2777671"/>
            <a:chOff x="4058265" y="2798614"/>
            <a:chExt cx="3717208" cy="2777671"/>
          </a:xfrm>
        </p:grpSpPr>
        <p:pic>
          <p:nvPicPr>
            <p:cNvPr id="15" name="Picture 2" descr="D:\Bai giang Nhung\giao an\10\bai giang lop 10\7 co so nhiet dong luc hoc\33. nguyen li NDLH\thuc hien cong va truyen nhiet.gif">
              <a:extLst>
                <a:ext uri="{FF2B5EF4-FFF2-40B4-BE49-F238E27FC236}">
                  <a16:creationId xmlns:a16="http://schemas.microsoft.com/office/drawing/2014/main" xmlns="" id="{3523C105-0A2F-4278-9A2A-745FFEDA0B8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8265" y="3123340"/>
              <a:ext cx="3717208" cy="245294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565DE43-550C-4273-BDE8-0CB36ADFD58C}"/>
                </a:ext>
              </a:extLst>
            </p:cNvPr>
            <p:cNvSpPr txBox="1"/>
            <p:nvPr/>
          </p:nvSpPr>
          <p:spPr>
            <a:xfrm>
              <a:off x="5087670" y="2798614"/>
              <a:ext cx="217904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en-US" sz="2500">
                  <a:latin typeface="Arial" panose="020B0604020202020204" pitchFamily="34" charset="0"/>
                  <a:cs typeface="Arial" panose="020B0604020202020204" pitchFamily="34" charset="0"/>
                </a:rPr>
                <a:t>Có 2 cách</a:t>
              </a:r>
              <a:endParaRPr lang="en-US" sz="2500"/>
            </a:p>
          </p:txBody>
        </p:sp>
      </p:grpSp>
    </p:spTree>
    <p:extLst>
      <p:ext uri="{BB962C8B-B14F-4D97-AF65-F5344CB8AC3E}">
        <p14:creationId xmlns:p14="http://schemas.microsoft.com/office/powerpoint/2010/main" val="168805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2DB3B96-B332-49B8-BCC4-500A7FE2F750}"/>
              </a:ext>
            </a:extLst>
          </p:cNvPr>
          <p:cNvGrpSpPr/>
          <p:nvPr/>
        </p:nvGrpSpPr>
        <p:grpSpPr>
          <a:xfrm>
            <a:off x="746469" y="1335237"/>
            <a:ext cx="10988332" cy="1213464"/>
            <a:chOff x="1314997" y="2125361"/>
            <a:chExt cx="2231091" cy="780121"/>
          </a:xfrm>
        </p:grpSpPr>
        <p:pic>
          <p:nvPicPr>
            <p:cNvPr id="17" name="Picture 4" descr="empty-blue-rectangle">
              <a:extLst>
                <a:ext uri="{FF2B5EF4-FFF2-40B4-BE49-F238E27FC236}">
                  <a16:creationId xmlns:a16="http://schemas.microsoft.com/office/drawing/2014/main" xmlns="" id="{88037B17-B3DB-4508-9D05-B39CD48056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314997" y="2125361"/>
              <a:ext cx="2231091" cy="780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026060">
              <a:extLst>
                <a:ext uri="{FF2B5EF4-FFF2-40B4-BE49-F238E27FC236}">
                  <a16:creationId xmlns:a16="http://schemas.microsoft.com/office/drawing/2014/main" xmlns="" id="{6C7E19A6-8DCB-4AE2-B8BB-4194215AAF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8774" y="2179131"/>
              <a:ext cx="2026953" cy="4185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/>
            <a:p>
              <a:pPr algn="ctr"/>
              <a:endParaRPr lang="en-US" sz="2000" b="1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2">
            <a:extLst>
              <a:ext uri="{FF2B5EF4-FFF2-40B4-BE49-F238E27FC236}">
                <a16:creationId xmlns:a16="http://schemas.microsoft.com/office/drawing/2014/main" xmlns="" id="{22DCA535-9B37-4DAC-8F00-09F057D1C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7150" y="1458225"/>
            <a:ext cx="95377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3861D8C5-BA34-41F4-BCDC-895A0C77D605}"/>
              </a:ext>
            </a:extLst>
          </p:cNvPr>
          <p:cNvGrpSpPr/>
          <p:nvPr/>
        </p:nvGrpSpPr>
        <p:grpSpPr>
          <a:xfrm>
            <a:off x="2133600" y="3618681"/>
            <a:ext cx="2590800" cy="855114"/>
            <a:chOff x="4419600" y="2534086"/>
            <a:chExt cx="2819400" cy="894914"/>
          </a:xfrm>
        </p:grpSpPr>
        <p:pic>
          <p:nvPicPr>
            <p:cNvPr id="21" name="Picture 12" descr="empty-red-rectangle">
              <a:extLst>
                <a:ext uri="{FF2B5EF4-FFF2-40B4-BE49-F238E27FC236}">
                  <a16:creationId xmlns:a16="http://schemas.microsoft.com/office/drawing/2014/main" xmlns="" id="{A782CD32-6489-4083-B1B2-E2043C2966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2534086"/>
              <a:ext cx="2819400" cy="894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15">
              <a:extLst>
                <a:ext uri="{FF2B5EF4-FFF2-40B4-BE49-F238E27FC236}">
                  <a16:creationId xmlns:a16="http://schemas.microsoft.com/office/drawing/2014/main" xmlns="" id="{3D7FB40B-87FE-4540-BC8E-007260FBE5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3900" y="2688162"/>
              <a:ext cx="2590800" cy="57978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3000" b="1">
                  <a:latin typeface="Arial" panose="020B0604020202020204" pitchFamily="34" charset="0"/>
                  <a:cs typeface="Arial" panose="020B0604020202020204" pitchFamily="34" charset="0"/>
                  <a:sym typeface="Wingdings 3" pitchFamily="18" charset="2"/>
                </a:rPr>
                <a:t></a:t>
              </a:r>
              <a:r>
                <a:rPr lang="en-US" sz="3000" b="1">
                  <a:latin typeface="Arial" panose="020B0604020202020204" pitchFamily="34" charset="0"/>
                  <a:cs typeface="Arial" panose="020B0604020202020204" pitchFamily="34" charset="0"/>
                </a:rPr>
                <a:t>U = A + Q</a:t>
              </a:r>
            </a:p>
          </p:txBody>
        </p:sp>
      </p:grpSp>
      <p:pic>
        <p:nvPicPr>
          <p:cNvPr id="23" name="Picture 2" descr="D:\Bai giang Nhung\giao an\10\bai giang lop 10\7 co so nhiet dong luc hoc\33. nguyen li NDLH\thuc hien cong + truyen nhiet.gif">
            <a:extLst>
              <a:ext uri="{FF2B5EF4-FFF2-40B4-BE49-F238E27FC236}">
                <a16:creationId xmlns:a16="http://schemas.microsoft.com/office/drawing/2014/main" xmlns="" id="{F8551E67-B6B8-4031-B455-0C0E7DA6B1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809017"/>
            <a:ext cx="1600200" cy="39629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16142831-01D7-7196-181D-932FB010CE10}"/>
              </a:ext>
            </a:extLst>
          </p:cNvPr>
          <p:cNvSpPr txBox="1">
            <a:spLocks/>
          </p:cNvSpPr>
          <p:nvPr/>
        </p:nvSpPr>
        <p:spPr bwMode="auto">
          <a:xfrm>
            <a:off x="260204" y="614691"/>
            <a:ext cx="5988196" cy="496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5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US" sz="25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5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2E6B573-815E-1FA6-BDB2-DA92F45E1F07}"/>
              </a:ext>
            </a:extLst>
          </p:cNvPr>
          <p:cNvGrpSpPr/>
          <p:nvPr/>
        </p:nvGrpSpPr>
        <p:grpSpPr>
          <a:xfrm>
            <a:off x="-271124" y="67295"/>
            <a:ext cx="7792050" cy="523445"/>
            <a:chOff x="38033" y="2294628"/>
            <a:chExt cx="7694663" cy="730692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xmlns="" id="{3E7A1FA2-01EC-ECE9-E8AB-576284B86A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185" y="2294629"/>
              <a:ext cx="7311852" cy="693208"/>
              <a:chOff x="607013" y="3430755"/>
              <a:chExt cx="3765262" cy="1335216"/>
            </a:xfrm>
          </p:grpSpPr>
          <p:pic>
            <p:nvPicPr>
              <p:cNvPr id="8" name="Picture 7" descr="empty-green-rectangle">
                <a:extLst>
                  <a:ext uri="{FF2B5EF4-FFF2-40B4-BE49-F238E27FC236}">
                    <a16:creationId xmlns:a16="http://schemas.microsoft.com/office/drawing/2014/main" xmlns="" id="{C062259C-2F73-F6E7-32FB-0E91ACE33E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013" y="3430755"/>
                <a:ext cx="3765262" cy="1335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8" descr="green-top-faded">
                <a:extLst>
                  <a:ext uri="{FF2B5EF4-FFF2-40B4-BE49-F238E27FC236}">
                    <a16:creationId xmlns:a16="http://schemas.microsoft.com/office/drawing/2014/main" xmlns="" id="{5EC6CBD0-3ECC-FA55-68E8-472CF36946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76A63F88-EC41-CC87-D27C-3863BF805256}"/>
                </a:ext>
              </a:extLst>
            </p:cNvPr>
            <p:cNvSpPr txBox="1"/>
            <p:nvPr/>
          </p:nvSpPr>
          <p:spPr bwMode="auto">
            <a:xfrm>
              <a:off x="38033" y="2294628"/>
              <a:ext cx="1501326" cy="6874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None/>
                <a:defRPr/>
              </a:pPr>
              <a:r>
                <a:rPr lang="en-US" sz="2500">
                  <a:ln w="18415" cmpd="sng">
                    <a:solidFill>
                      <a:srgbClr val="FFFFFF"/>
                    </a:solidFill>
                    <a:prstDash val="solid"/>
                  </a:ln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5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xmlns="" id="{C80D5BE8-0B01-3D90-F2EA-98D5E1DABA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8245" y="2312127"/>
              <a:ext cx="6674451" cy="7131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l" defTabSz="1095376">
                <a:buClr>
                  <a:schemeClr val="tx2"/>
                </a:buClr>
                <a:buSzPct val="95000"/>
                <a:buNone/>
                <a:defRPr/>
              </a:pPr>
              <a:r>
                <a:rPr lang="en-US" sz="2500" b="1" i="1" dirty="0">
                  <a:cs typeface="Arial" panose="020B0604020202020204" pitchFamily="34" charset="0"/>
                </a:rPr>
                <a:t>ĐỊNH LUẬT I CỦA NHIỆT ĐỘNG LỰC HỌC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555F998-5966-A278-1430-775308174006}"/>
              </a:ext>
            </a:extLst>
          </p:cNvPr>
          <p:cNvSpPr/>
          <p:nvPr/>
        </p:nvSpPr>
        <p:spPr>
          <a:xfrm>
            <a:off x="9296399" y="2895599"/>
            <a:ext cx="1419225" cy="351472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weapon&#10;&#10;Description automatically generated">
            <a:extLst>
              <a:ext uri="{FF2B5EF4-FFF2-40B4-BE49-F238E27FC236}">
                <a16:creationId xmlns:a16="http://schemas.microsoft.com/office/drawing/2014/main" xmlns="" id="{51999DE0-33A7-42BD-86E4-5D28BB286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175" y="2517096"/>
            <a:ext cx="4844895" cy="2946758"/>
          </a:xfrm>
          <a:prstGeom prst="rect">
            <a:avLst/>
          </a:prstGeom>
        </p:spPr>
      </p:pic>
      <p:pic>
        <p:nvPicPr>
          <p:cNvPr id="18" name="Picture 14" descr="http://tmjpainandtreatment.com/wp-content/uploads/2014/09/little-man-with-red-question-mark.jpg">
            <a:hlinkClick r:id="rId3"/>
            <a:extLst>
              <a:ext uri="{FF2B5EF4-FFF2-40B4-BE49-F238E27FC236}">
                <a16:creationId xmlns:a16="http://schemas.microsoft.com/office/drawing/2014/main" xmlns="" id="{0389FF87-B7C7-46C8-A87F-E4378C394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4852"/>
            <a:ext cx="990600" cy="139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56">
            <a:extLst>
              <a:ext uri="{FF2B5EF4-FFF2-40B4-BE49-F238E27FC236}">
                <a16:creationId xmlns:a16="http://schemas.microsoft.com/office/drawing/2014/main" xmlns="" id="{5239B9B7-BA11-4383-B15A-05EF9002ECDA}"/>
              </a:ext>
            </a:extLst>
          </p:cNvPr>
          <p:cNvGrpSpPr/>
          <p:nvPr/>
        </p:nvGrpSpPr>
        <p:grpSpPr>
          <a:xfrm>
            <a:off x="3667827" y="139216"/>
            <a:ext cx="4856346" cy="581082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Rounded Rectangle 57">
              <a:extLst>
                <a:ext uri="{FF2B5EF4-FFF2-40B4-BE49-F238E27FC236}">
                  <a16:creationId xmlns:a16="http://schemas.microsoft.com/office/drawing/2014/main" xmlns="" id="{8559B711-C9BB-4987-A65C-3088E2D8652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ounded Rectangle 4">
              <a:extLst>
                <a:ext uri="{FF2B5EF4-FFF2-40B4-BE49-F238E27FC236}">
                  <a16:creationId xmlns:a16="http://schemas.microsoft.com/office/drawing/2014/main" xmlns="" id="{7A286C04-56D4-40D5-B655-01C4A4F57B9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Thảo luận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060F810-8D27-430A-B05C-DDF8965D208C}"/>
              </a:ext>
            </a:extLst>
          </p:cNvPr>
          <p:cNvSpPr txBox="1"/>
          <p:nvPr/>
        </p:nvSpPr>
        <p:spPr>
          <a:xfrm>
            <a:off x="1981263" y="984517"/>
            <a:ext cx="96012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Quy ước về dấu của nhiệt lượng và công như thế nào?</a:t>
            </a:r>
            <a:endParaRPr lang="en-US" sz="3000">
              <a:solidFill>
                <a:srgbClr val="0070C0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93E51EE7-80F7-4CF6-95FB-124272F53FFB}"/>
              </a:ext>
            </a:extLst>
          </p:cNvPr>
          <p:cNvGrpSpPr/>
          <p:nvPr/>
        </p:nvGrpSpPr>
        <p:grpSpPr>
          <a:xfrm>
            <a:off x="3041399" y="1672941"/>
            <a:ext cx="1547787" cy="1531337"/>
            <a:chOff x="1811758" y="2513561"/>
            <a:chExt cx="1760564" cy="1912337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5E9FCC88-B6F6-4E2C-B76B-535F738A5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657469">
              <a:off x="1735871" y="2589448"/>
              <a:ext cx="1912337" cy="176056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13ED53A8-EE3B-4B45-B481-5D94DBDAEF06}"/>
                </a:ext>
              </a:extLst>
            </p:cNvPr>
            <p:cNvSpPr txBox="1"/>
            <p:nvPr/>
          </p:nvSpPr>
          <p:spPr>
            <a:xfrm rot="1750165">
              <a:off x="2143163" y="3030925"/>
              <a:ext cx="1115040" cy="653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+50$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92513E36-082A-4942-BC43-1A84784B3852}"/>
              </a:ext>
            </a:extLst>
          </p:cNvPr>
          <p:cNvGrpSpPr/>
          <p:nvPr/>
        </p:nvGrpSpPr>
        <p:grpSpPr>
          <a:xfrm rot="16200000">
            <a:off x="6868564" y="1654821"/>
            <a:ext cx="1760564" cy="1912337"/>
            <a:chOff x="1811758" y="2513561"/>
            <a:chExt cx="1760564" cy="191233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B246C196-6FD9-45FE-9E88-A78B3F06D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657469">
              <a:off x="1735871" y="2589448"/>
              <a:ext cx="1912337" cy="176056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C2DC080C-2B8B-4D51-A5FB-BC03D20DDF05}"/>
                </a:ext>
              </a:extLst>
            </p:cNvPr>
            <p:cNvSpPr txBox="1"/>
            <p:nvPr/>
          </p:nvSpPr>
          <p:spPr>
            <a:xfrm rot="1750165">
              <a:off x="2143163" y="3096013"/>
              <a:ext cx="1115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-20$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E506166-6A31-400D-B535-98844E0B6DED}"/>
              </a:ext>
            </a:extLst>
          </p:cNvPr>
          <p:cNvSpPr txBox="1"/>
          <p:nvPr/>
        </p:nvSpPr>
        <p:spPr>
          <a:xfrm>
            <a:off x="1461734" y="3287757"/>
            <a:ext cx="35464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Vào: Dương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2766CC5E-BF83-4406-8473-6C56E6389C60}"/>
              </a:ext>
            </a:extLst>
          </p:cNvPr>
          <p:cNvGrpSpPr/>
          <p:nvPr/>
        </p:nvGrpSpPr>
        <p:grpSpPr>
          <a:xfrm>
            <a:off x="2661992" y="5797095"/>
            <a:ext cx="5978527" cy="886135"/>
            <a:chOff x="1314997" y="2125361"/>
            <a:chExt cx="2231091" cy="780121"/>
          </a:xfrm>
        </p:grpSpPr>
        <p:pic>
          <p:nvPicPr>
            <p:cNvPr id="34" name="Picture 4" descr="empty-blue-rectangle">
              <a:extLst>
                <a:ext uri="{FF2B5EF4-FFF2-40B4-BE49-F238E27FC236}">
                  <a16:creationId xmlns:a16="http://schemas.microsoft.com/office/drawing/2014/main" xmlns="" id="{D01B74C7-6CDD-4EDB-B9A0-96FA882F95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314997" y="2125361"/>
              <a:ext cx="2231091" cy="780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Rectangle 1026060">
              <a:extLst>
                <a:ext uri="{FF2B5EF4-FFF2-40B4-BE49-F238E27FC236}">
                  <a16:creationId xmlns:a16="http://schemas.microsoft.com/office/drawing/2014/main" xmlns="" id="{D2312702-0D2B-4B4F-BE5E-515A426231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8774" y="2179131"/>
              <a:ext cx="2026953" cy="4185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/>
            <a:p>
              <a:pPr algn="ctr"/>
              <a:endParaRPr lang="en-US" sz="2000" b="1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0110E90-01CD-4D44-9D3E-28EE21BB7569}"/>
              </a:ext>
            </a:extLst>
          </p:cNvPr>
          <p:cNvSpPr txBox="1"/>
          <p:nvPr/>
        </p:nvSpPr>
        <p:spPr>
          <a:xfrm>
            <a:off x="3180175" y="5972741"/>
            <a:ext cx="609600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Độ biến thiên = vào - ra</a:t>
            </a:r>
            <a:endParaRPr lang="en-US" sz="35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CEC5D11-5063-4579-A8D1-370651838D33}"/>
              </a:ext>
            </a:extLst>
          </p:cNvPr>
          <p:cNvSpPr txBox="1"/>
          <p:nvPr/>
        </p:nvSpPr>
        <p:spPr>
          <a:xfrm>
            <a:off x="8371587" y="3457574"/>
            <a:ext cx="35464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Ra: âm </a:t>
            </a:r>
          </a:p>
        </p:txBody>
      </p:sp>
    </p:spTree>
    <p:extLst>
      <p:ext uri="{BB962C8B-B14F-4D97-AF65-F5344CB8AC3E}">
        <p14:creationId xmlns:p14="http://schemas.microsoft.com/office/powerpoint/2010/main" val="298258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6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>
            <a:extLst>
              <a:ext uri="{FF2B5EF4-FFF2-40B4-BE49-F238E27FC236}">
                <a16:creationId xmlns:a16="http://schemas.microsoft.com/office/drawing/2014/main" xmlns="" id="{9CD0B3EE-2410-4781-B570-0C151A4BC69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667000" y="2209800"/>
            <a:ext cx="3810000" cy="41148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en-US" altLang="en-US" sz="2800" dirty="0"/>
          </a:p>
          <a:p>
            <a:pPr>
              <a:buFont typeface="Wingdings" panose="05000000000000000000" pitchFamily="2" charset="2"/>
              <a:buNone/>
            </a:pPr>
            <a:endParaRPr lang="en-US" altLang="en-US" sz="2800" dirty="0"/>
          </a:p>
          <a:p>
            <a:pPr>
              <a:buFont typeface="Wingdings" panose="05000000000000000000" pitchFamily="2" charset="2"/>
              <a:buNone/>
            </a:pPr>
            <a:endParaRPr lang="en-US" altLang="en-US" sz="28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7232139-340E-41EB-8A17-223A88672409}"/>
              </a:ext>
            </a:extLst>
          </p:cNvPr>
          <p:cNvGrpSpPr/>
          <p:nvPr/>
        </p:nvGrpSpPr>
        <p:grpSpPr>
          <a:xfrm>
            <a:off x="6248402" y="3480795"/>
            <a:ext cx="5791199" cy="2607070"/>
            <a:chOff x="1314997" y="2125361"/>
            <a:chExt cx="2231091" cy="780121"/>
          </a:xfrm>
        </p:grpSpPr>
        <p:pic>
          <p:nvPicPr>
            <p:cNvPr id="18" name="Picture 4" descr="empty-blue-rectangle">
              <a:extLst>
                <a:ext uri="{FF2B5EF4-FFF2-40B4-BE49-F238E27FC236}">
                  <a16:creationId xmlns:a16="http://schemas.microsoft.com/office/drawing/2014/main" xmlns="" id="{4066312E-BDE4-4820-A791-B131EB5ACC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314997" y="2125361"/>
              <a:ext cx="2231091" cy="780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1026060">
              <a:extLst>
                <a:ext uri="{FF2B5EF4-FFF2-40B4-BE49-F238E27FC236}">
                  <a16:creationId xmlns:a16="http://schemas.microsoft.com/office/drawing/2014/main" xmlns="" id="{4D946408-11C4-4A4A-8CA3-780B31A9B4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8774" y="2179131"/>
              <a:ext cx="2026953" cy="4185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/>
            <a:p>
              <a:pPr algn="ctr"/>
              <a:endParaRPr lang="en-US" sz="2000" b="1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 5">
            <a:extLst>
              <a:ext uri="{FF2B5EF4-FFF2-40B4-BE49-F238E27FC236}">
                <a16:creationId xmlns:a16="http://schemas.microsoft.com/office/drawing/2014/main" xmlns="" id="{B5C353CB-B8C3-4384-820D-D1DCE6C618AA}"/>
              </a:ext>
            </a:extLst>
          </p:cNvPr>
          <p:cNvSpPr txBox="1">
            <a:spLocks noChangeArrowheads="1"/>
          </p:cNvSpPr>
          <p:nvPr/>
        </p:nvSpPr>
        <p:spPr>
          <a:xfrm>
            <a:off x="6542562" y="3677855"/>
            <a:ext cx="5181600" cy="639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Q&gt;0 :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0CC6FD51-8A31-4973-A247-C73257B5D880}"/>
              </a:ext>
            </a:extLst>
          </p:cNvPr>
          <p:cNvGrpSpPr/>
          <p:nvPr/>
        </p:nvGrpSpPr>
        <p:grpSpPr>
          <a:xfrm>
            <a:off x="4277648" y="1376051"/>
            <a:ext cx="2590800" cy="855114"/>
            <a:chOff x="4419600" y="2534086"/>
            <a:chExt cx="2819400" cy="894914"/>
          </a:xfrm>
        </p:grpSpPr>
        <p:pic>
          <p:nvPicPr>
            <p:cNvPr id="33" name="Picture 12" descr="empty-red-rectangle">
              <a:extLst>
                <a:ext uri="{FF2B5EF4-FFF2-40B4-BE49-F238E27FC236}">
                  <a16:creationId xmlns:a16="http://schemas.microsoft.com/office/drawing/2014/main" xmlns="" id="{142AFEAD-351C-461C-8B49-F54C3950D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2534086"/>
              <a:ext cx="2819400" cy="894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 Box 15">
              <a:extLst>
                <a:ext uri="{FF2B5EF4-FFF2-40B4-BE49-F238E27FC236}">
                  <a16:creationId xmlns:a16="http://schemas.microsoft.com/office/drawing/2014/main" xmlns="" id="{8E48E201-A009-4C2D-959D-9569E514B2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3900" y="2688162"/>
              <a:ext cx="2590800" cy="57978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3000" b="1">
                  <a:latin typeface="Arial" panose="020B0604020202020204" pitchFamily="34" charset="0"/>
                  <a:cs typeface="Arial" panose="020B0604020202020204" pitchFamily="34" charset="0"/>
                  <a:sym typeface="Wingdings 3" pitchFamily="18" charset="2"/>
                </a:rPr>
                <a:t></a:t>
              </a:r>
              <a:r>
                <a:rPr lang="en-US" sz="3000" b="1">
                  <a:latin typeface="Arial" panose="020B0604020202020204" pitchFamily="34" charset="0"/>
                  <a:cs typeface="Arial" panose="020B0604020202020204" pitchFamily="34" charset="0"/>
                </a:rPr>
                <a:t>U = A + Q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CAB5379-529A-48BB-B877-D66E79C7EDC8}"/>
              </a:ext>
            </a:extLst>
          </p:cNvPr>
          <p:cNvSpPr txBox="1"/>
          <p:nvPr/>
        </p:nvSpPr>
        <p:spPr>
          <a:xfrm>
            <a:off x="7086600" y="2933705"/>
            <a:ext cx="34289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Qui ước về dấu </a:t>
            </a:r>
            <a:endParaRPr lang="en-US" sz="2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5626386-C88A-4379-9051-C8D4FD7B2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87" y="2555499"/>
            <a:ext cx="5708816" cy="3606541"/>
          </a:xfrm>
          <a:prstGeom prst="rect">
            <a:avLst/>
          </a:prstGeom>
        </p:spPr>
      </p:pic>
      <p:sp>
        <p:nvSpPr>
          <p:cNvPr id="20" name="Rectangle 5">
            <a:extLst>
              <a:ext uri="{FF2B5EF4-FFF2-40B4-BE49-F238E27FC236}">
                <a16:creationId xmlns:a16="http://schemas.microsoft.com/office/drawing/2014/main" xmlns="" id="{0DF1B7EE-4ED1-4A03-A407-3412BE0FF630}"/>
              </a:ext>
            </a:extLst>
          </p:cNvPr>
          <p:cNvSpPr txBox="1">
            <a:spLocks noChangeArrowheads="1"/>
          </p:cNvSpPr>
          <p:nvPr/>
        </p:nvSpPr>
        <p:spPr>
          <a:xfrm>
            <a:off x="6517774" y="4222812"/>
            <a:ext cx="5181600" cy="561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Q&lt;0 : Hệ truyền nhiệt lượng</a:t>
            </a:r>
          </a:p>
          <a:p>
            <a:pPr marL="0" indent="0">
              <a:buNone/>
            </a:pPr>
            <a:endParaRPr lang="en-US" alt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xmlns="" id="{1E078EA0-7222-4F0D-8D49-F1C31989F2D9}"/>
              </a:ext>
            </a:extLst>
          </p:cNvPr>
          <p:cNvSpPr txBox="1">
            <a:spLocks noChangeArrowheads="1"/>
          </p:cNvSpPr>
          <p:nvPr/>
        </p:nvSpPr>
        <p:spPr>
          <a:xfrm>
            <a:off x="6582807" y="4788983"/>
            <a:ext cx="5181600" cy="503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A&gt;0 : hệ nhận công.</a:t>
            </a:r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xmlns="" id="{142C0664-F42D-4B8C-A714-5FBE11F24C4D}"/>
              </a:ext>
            </a:extLst>
          </p:cNvPr>
          <p:cNvSpPr txBox="1">
            <a:spLocks noChangeArrowheads="1"/>
          </p:cNvSpPr>
          <p:nvPr/>
        </p:nvSpPr>
        <p:spPr>
          <a:xfrm>
            <a:off x="6585804" y="5343777"/>
            <a:ext cx="5181600" cy="649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A&lt;0 : Hệ sinh công.</a:t>
            </a:r>
          </a:p>
          <a:p>
            <a:endParaRPr lang="en-US" alt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29AF3CE2-DC1E-4C44-3BE6-D04A82E66B36}"/>
              </a:ext>
            </a:extLst>
          </p:cNvPr>
          <p:cNvSpPr txBox="1">
            <a:spLocks/>
          </p:cNvSpPr>
          <p:nvPr/>
        </p:nvSpPr>
        <p:spPr bwMode="auto">
          <a:xfrm>
            <a:off x="260204" y="614691"/>
            <a:ext cx="5988196" cy="496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5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US" sz="25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5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0E4B359-AE0C-6FF8-0C61-12F616A34EF0}"/>
              </a:ext>
            </a:extLst>
          </p:cNvPr>
          <p:cNvGrpSpPr/>
          <p:nvPr/>
        </p:nvGrpSpPr>
        <p:grpSpPr>
          <a:xfrm>
            <a:off x="-271124" y="67295"/>
            <a:ext cx="7792050" cy="523445"/>
            <a:chOff x="38033" y="2294628"/>
            <a:chExt cx="7694663" cy="730692"/>
          </a:xfrm>
        </p:grpSpPr>
        <p:grpSp>
          <p:nvGrpSpPr>
            <p:cNvPr id="4" name="Group 70">
              <a:extLst>
                <a:ext uri="{FF2B5EF4-FFF2-40B4-BE49-F238E27FC236}">
                  <a16:creationId xmlns:a16="http://schemas.microsoft.com/office/drawing/2014/main" xmlns="" id="{BD470324-48D4-6EDC-7DD8-ABEB97679E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185" y="2294629"/>
              <a:ext cx="7311852" cy="693208"/>
              <a:chOff x="607013" y="3430755"/>
              <a:chExt cx="3765262" cy="1335216"/>
            </a:xfrm>
          </p:grpSpPr>
          <p:pic>
            <p:nvPicPr>
              <p:cNvPr id="7" name="Picture 6" descr="empty-green-rectangle">
                <a:extLst>
                  <a:ext uri="{FF2B5EF4-FFF2-40B4-BE49-F238E27FC236}">
                    <a16:creationId xmlns:a16="http://schemas.microsoft.com/office/drawing/2014/main" xmlns="" id="{B3E33CEB-3D47-FC11-1FC7-7E08D3E565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013" y="3430755"/>
                <a:ext cx="3765262" cy="1335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8" descr="green-top-faded">
                <a:extLst>
                  <a:ext uri="{FF2B5EF4-FFF2-40B4-BE49-F238E27FC236}">
                    <a16:creationId xmlns:a16="http://schemas.microsoft.com/office/drawing/2014/main" xmlns="" id="{2A13E5B0-2D18-00F8-6FE5-BE32BC5939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A72BED74-FB9D-5237-AE89-71A2318EE8A4}"/>
                </a:ext>
              </a:extLst>
            </p:cNvPr>
            <p:cNvSpPr txBox="1"/>
            <p:nvPr/>
          </p:nvSpPr>
          <p:spPr bwMode="auto">
            <a:xfrm>
              <a:off x="38033" y="2294628"/>
              <a:ext cx="1501326" cy="6874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None/>
                <a:defRPr/>
              </a:pPr>
              <a:r>
                <a:rPr lang="en-US" sz="2500">
                  <a:ln w="18415" cmpd="sng">
                    <a:solidFill>
                      <a:srgbClr val="FFFFFF"/>
                    </a:solidFill>
                    <a:prstDash val="solid"/>
                  </a:ln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5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1026060">
              <a:extLst>
                <a:ext uri="{FF2B5EF4-FFF2-40B4-BE49-F238E27FC236}">
                  <a16:creationId xmlns:a16="http://schemas.microsoft.com/office/drawing/2014/main" xmlns="" id="{8038C174-1738-FE1F-0FB7-35E7F0D3B8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8245" y="2312127"/>
              <a:ext cx="6674451" cy="7131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l" defTabSz="1095376">
                <a:buClr>
                  <a:schemeClr val="tx2"/>
                </a:buClr>
                <a:buSzPct val="95000"/>
                <a:buNone/>
                <a:defRPr/>
              </a:pPr>
              <a:r>
                <a:rPr lang="en-US" sz="2500" b="1" i="1" dirty="0">
                  <a:cs typeface="Arial" panose="020B0604020202020204" pitchFamily="34" charset="0"/>
                </a:rPr>
                <a:t>ĐỊNH LUẬT I CỦA NHIỆT ĐỘNG LỰC HỌC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6" grpId="0"/>
      <p:bldP spid="20" grpId="0"/>
      <p:bldP spid="21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http://tmjpainandtreatment.com/wp-content/uploads/2014/09/little-man-with-red-question-mark.jpg">
            <a:hlinkClick r:id="rId2"/>
            <a:extLst>
              <a:ext uri="{FF2B5EF4-FFF2-40B4-BE49-F238E27FC236}">
                <a16:creationId xmlns:a16="http://schemas.microsoft.com/office/drawing/2014/main" xmlns="" id="{653B595B-D9DA-4124-BC47-DDB849267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4852"/>
            <a:ext cx="990600" cy="139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6">
            <a:extLst>
              <a:ext uri="{FF2B5EF4-FFF2-40B4-BE49-F238E27FC236}">
                <a16:creationId xmlns:a16="http://schemas.microsoft.com/office/drawing/2014/main" xmlns="" id="{CCEAB66C-5C63-42CF-8CD7-20EE18074567}"/>
              </a:ext>
            </a:extLst>
          </p:cNvPr>
          <p:cNvGrpSpPr/>
          <p:nvPr/>
        </p:nvGrpSpPr>
        <p:grpSpPr>
          <a:xfrm>
            <a:off x="3667827" y="139216"/>
            <a:ext cx="4856346" cy="581082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xmlns="" id="{FC9EFD3D-CB52-46B3-9702-8BE301C04F24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xmlns="" id="{231ED509-F868-4133-AA30-84F81E978B66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Vận dụng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5CA9E38-9D73-4782-A4EE-F5B325732D24}"/>
              </a:ext>
            </a:extLst>
          </p:cNvPr>
          <p:cNvSpPr txBox="1"/>
          <p:nvPr/>
        </p:nvSpPr>
        <p:spPr>
          <a:xfrm>
            <a:off x="1981263" y="984517"/>
            <a:ext cx="9601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Lượng khí trong xy lanh trong hình đang thu hay truyền nhiệt lượng? Nhận công hay thực hiện công</a:t>
            </a:r>
            <a:endParaRPr lang="en-US" sz="3000">
              <a:solidFill>
                <a:srgbClr val="0070C0"/>
              </a:solidFill>
            </a:endParaRP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xmlns="" id="{AD5BD14D-6A14-4228-9513-DD5C96FF8B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7" t="525"/>
          <a:stretch/>
        </p:blipFill>
        <p:spPr>
          <a:xfrm>
            <a:off x="3629727" y="2133600"/>
            <a:ext cx="4523537" cy="42118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71D487F-A78F-4CEC-9410-53867D4BC55D}"/>
              </a:ext>
            </a:extLst>
          </p:cNvPr>
          <p:cNvSpPr txBox="1"/>
          <p:nvPr/>
        </p:nvSpPr>
        <p:spPr>
          <a:xfrm>
            <a:off x="8178664" y="5181600"/>
            <a:ext cx="3581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 nhận lượng và thực hiện công</a:t>
            </a:r>
            <a:endParaRPr lang="en-US" sz="30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14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xmlns="" id="{0DAB1AB0-66C2-4F63-9732-4F71C6707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090" y="924631"/>
            <a:ext cx="7816921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5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>
                <a:solidFill>
                  <a:srgbClr val="0070C0"/>
                </a:solidFill>
              </a:rPr>
              <a:t>Phần lớn năng lượng đang được con người sử dụng là dạng năng lượng nào? </a:t>
            </a:r>
          </a:p>
        </p:txBody>
      </p:sp>
      <p:pic>
        <p:nvPicPr>
          <p:cNvPr id="3" name="Picture 14" descr="http://tmjpainandtreatment.com/wp-content/uploads/2014/09/little-man-with-red-question-mark.jpg">
            <a:hlinkClick r:id="rId2"/>
            <a:extLst>
              <a:ext uri="{FF2B5EF4-FFF2-40B4-BE49-F238E27FC236}">
                <a16:creationId xmlns:a16="http://schemas.microsoft.com/office/drawing/2014/main" xmlns="" id="{2332D056-D4D8-4A25-A52C-FED3CFB64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29" y="516465"/>
            <a:ext cx="898150" cy="126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56">
            <a:extLst>
              <a:ext uri="{FF2B5EF4-FFF2-40B4-BE49-F238E27FC236}">
                <a16:creationId xmlns:a16="http://schemas.microsoft.com/office/drawing/2014/main" xmlns="" id="{F8DF6101-7453-404C-B09D-5FE4BC476674}"/>
              </a:ext>
            </a:extLst>
          </p:cNvPr>
          <p:cNvGrpSpPr/>
          <p:nvPr/>
        </p:nvGrpSpPr>
        <p:grpSpPr>
          <a:xfrm>
            <a:off x="3667827" y="139216"/>
            <a:ext cx="4856346" cy="581082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Rounded Rectangle 57">
              <a:extLst>
                <a:ext uri="{FF2B5EF4-FFF2-40B4-BE49-F238E27FC236}">
                  <a16:creationId xmlns:a16="http://schemas.microsoft.com/office/drawing/2014/main" xmlns="" id="{14D39BB9-6EBB-43B9-8545-B68A4B26902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>
              <a:extLst>
                <a:ext uri="{FF2B5EF4-FFF2-40B4-BE49-F238E27FC236}">
                  <a16:creationId xmlns:a16="http://schemas.microsoft.com/office/drawing/2014/main" xmlns="" id="{2E1B6BF3-AC0C-4816-AF74-12C0A93E8F21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Đặt vấn đề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2208D34-7858-4F1B-A7D1-540671DD3AC6}"/>
              </a:ext>
            </a:extLst>
          </p:cNvPr>
          <p:cNvSpPr txBox="1"/>
          <p:nvPr/>
        </p:nvSpPr>
        <p:spPr>
          <a:xfrm>
            <a:off x="803307" y="5890156"/>
            <a:ext cx="966648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500" i="1"/>
              <a:t>Thật ra, phần lớn năng lượng mà con người đang sử dụng được khai thác từ </a:t>
            </a:r>
            <a:r>
              <a:rPr lang="en-US" sz="2500" i="1">
                <a:solidFill>
                  <a:srgbClr val="FF0000"/>
                </a:solidFill>
              </a:rPr>
              <a:t>nội năng. </a:t>
            </a:r>
            <a:r>
              <a:rPr lang="en-US" sz="2500" i="1"/>
              <a:t>Vậy, nội năng là gì?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13ADB2B-B660-44A0-A36B-FF89F1B911AF}"/>
              </a:ext>
            </a:extLst>
          </p:cNvPr>
          <p:cNvSpPr txBox="1"/>
          <p:nvPr/>
        </p:nvSpPr>
        <p:spPr>
          <a:xfrm>
            <a:off x="603802" y="5101256"/>
            <a:ext cx="199318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sz="2200">
                <a:solidFill>
                  <a:srgbClr val="0070C0"/>
                </a:solidFill>
              </a:rPr>
              <a:t>Điện năng?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13A62FA-CCB3-41BB-B3B7-1F3E90512565}"/>
              </a:ext>
            </a:extLst>
          </p:cNvPr>
          <p:cNvSpPr txBox="1"/>
          <p:nvPr/>
        </p:nvSpPr>
        <p:spPr>
          <a:xfrm>
            <a:off x="9390776" y="5114955"/>
            <a:ext cx="199318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sz="2200">
                <a:solidFill>
                  <a:srgbClr val="0070C0"/>
                </a:solidFill>
              </a:rPr>
              <a:t>Cơ năng?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64C3DA0-9958-4090-863D-027E40756498}"/>
              </a:ext>
            </a:extLst>
          </p:cNvPr>
          <p:cNvSpPr txBox="1"/>
          <p:nvPr/>
        </p:nvSpPr>
        <p:spPr>
          <a:xfrm>
            <a:off x="2901790" y="5114955"/>
            <a:ext cx="211452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sz="2200">
                <a:solidFill>
                  <a:srgbClr val="0070C0"/>
                </a:solidFill>
              </a:rPr>
              <a:t>Nhiệt năng?</a:t>
            </a:r>
          </a:p>
        </p:txBody>
      </p:sp>
      <p:pic>
        <p:nvPicPr>
          <p:cNvPr id="14" name="Picture 13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112C41CB-1989-4AA7-B435-86380404E5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72" y="2743200"/>
            <a:ext cx="2221691" cy="2221691"/>
          </a:xfrm>
          <a:prstGeom prst="rect">
            <a:avLst/>
          </a:prstGeom>
        </p:spPr>
      </p:pic>
      <p:pic>
        <p:nvPicPr>
          <p:cNvPr id="15" name="Picture 14" descr="A windmill in a field&#10;&#10;Description automatically generated with medium confidence">
            <a:extLst>
              <a:ext uri="{FF2B5EF4-FFF2-40B4-BE49-F238E27FC236}">
                <a16:creationId xmlns:a16="http://schemas.microsoft.com/office/drawing/2014/main" xmlns="" id="{BBF23418-BAD9-4F2E-A938-B8656E530D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3" t="3477" r="11950" b="7153"/>
          <a:stretch/>
        </p:blipFill>
        <p:spPr>
          <a:xfrm>
            <a:off x="8425055" y="2626447"/>
            <a:ext cx="3652614" cy="2474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A close-up of a machine&#10;&#10;Description automatically generated with medium confidence">
            <a:extLst>
              <a:ext uri="{FF2B5EF4-FFF2-40B4-BE49-F238E27FC236}">
                <a16:creationId xmlns:a16="http://schemas.microsoft.com/office/drawing/2014/main" xmlns="" id="{7CBAD48F-6E5C-4F46-9324-F0D1786496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989" y="2743200"/>
            <a:ext cx="2584611" cy="2240787"/>
          </a:xfrm>
          <a:prstGeom prst="rect">
            <a:avLst/>
          </a:prstGeom>
        </p:spPr>
      </p:pic>
      <p:pic>
        <p:nvPicPr>
          <p:cNvPr id="19" name="Picture 18" descr="A picture containing text, outdoor, stack&#10;&#10;Description automatically generated">
            <a:extLst>
              <a:ext uri="{FF2B5EF4-FFF2-40B4-BE49-F238E27FC236}">
                <a16:creationId xmlns:a16="http://schemas.microsoft.com/office/drawing/2014/main" xmlns="" id="{F4836B05-A575-4047-9470-CF8B1BBE25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-1166" r="7512" b="1820"/>
          <a:stretch/>
        </p:blipFill>
        <p:spPr>
          <a:xfrm>
            <a:off x="5267526" y="2712117"/>
            <a:ext cx="3196014" cy="2240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1AB4CA4-B485-43F6-8B41-BFE50688555E}"/>
              </a:ext>
            </a:extLst>
          </p:cNvPr>
          <p:cNvSpPr txBox="1"/>
          <p:nvPr/>
        </p:nvSpPr>
        <p:spPr>
          <a:xfrm>
            <a:off x="5287916" y="5071595"/>
            <a:ext cx="36419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sz="2200">
                <a:solidFill>
                  <a:srgbClr val="0070C0"/>
                </a:solidFill>
              </a:rPr>
              <a:t>Năng lượng hạt nhân?</a:t>
            </a:r>
          </a:p>
        </p:txBody>
      </p:sp>
    </p:spTree>
    <p:extLst>
      <p:ext uri="{BB962C8B-B14F-4D97-AF65-F5344CB8AC3E}">
        <p14:creationId xmlns:p14="http://schemas.microsoft.com/office/powerpoint/2010/main" val="170395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xmlns="" id="{D9114C1B-3354-4746-8467-6CA23E3268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0642" y="791472"/>
            <a:ext cx="10390716" cy="830055"/>
          </a:xfrm>
        </p:spPr>
        <p:txBody>
          <a:bodyPr>
            <a:normAutofit/>
          </a:bodyPr>
          <a:lstStyle/>
          <a:p>
            <a:pPr algn="ctr"/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Các hệ thức sau diễn tả những quá trình nào?</a:t>
            </a:r>
          </a:p>
        </p:txBody>
      </p:sp>
      <p:sp>
        <p:nvSpPr>
          <p:cNvPr id="18475" name="Text Box 43">
            <a:extLst>
              <a:ext uri="{FF2B5EF4-FFF2-40B4-BE49-F238E27FC236}">
                <a16:creationId xmlns:a16="http://schemas.microsoft.com/office/drawing/2014/main" xmlns="" id="{1474CB54-2035-4B79-A536-920CE1E2F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7725" y="178435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sz="18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8481" name="Text Box 49">
            <a:extLst>
              <a:ext uri="{FF2B5EF4-FFF2-40B4-BE49-F238E27FC236}">
                <a16:creationId xmlns:a16="http://schemas.microsoft.com/office/drawing/2014/main" xmlns="" id="{AB466349-101A-4BFB-9238-18458D40F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7036" y="2639851"/>
            <a:ext cx="50292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   </a:t>
            </a:r>
            <a:r>
              <a:rPr lang="en-US" alt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Vật</a:t>
            </a:r>
            <a:r>
              <a:rPr lang="en-US" alt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truyền</a:t>
            </a:r>
            <a:r>
              <a:rPr lang="en-US" alt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nhiệt</a:t>
            </a:r>
            <a:r>
              <a:rPr lang="en-US" alt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lượng</a:t>
            </a:r>
            <a:endParaRPr lang="en-US" altLang="en-US" sz="3000" dirty="0">
              <a:solidFill>
                <a:schemeClr val="tx1"/>
              </a:solidFill>
            </a:endParaRPr>
          </a:p>
        </p:txBody>
      </p:sp>
      <p:pic>
        <p:nvPicPr>
          <p:cNvPr id="27" name="Picture 14" descr="http://tmjpainandtreatment.com/wp-content/uploads/2014/09/little-man-with-red-question-mark.jpg">
            <a:hlinkClick r:id="rId2"/>
            <a:extLst>
              <a:ext uri="{FF2B5EF4-FFF2-40B4-BE49-F238E27FC236}">
                <a16:creationId xmlns:a16="http://schemas.microsoft.com/office/drawing/2014/main" xmlns="" id="{FB83F455-62DD-4CD8-8828-154805F39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9216"/>
            <a:ext cx="766631" cy="107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56">
            <a:extLst>
              <a:ext uri="{FF2B5EF4-FFF2-40B4-BE49-F238E27FC236}">
                <a16:creationId xmlns:a16="http://schemas.microsoft.com/office/drawing/2014/main" xmlns="" id="{3E58613D-B99F-486B-B23D-D07452DCF589}"/>
              </a:ext>
            </a:extLst>
          </p:cNvPr>
          <p:cNvGrpSpPr/>
          <p:nvPr/>
        </p:nvGrpSpPr>
        <p:grpSpPr>
          <a:xfrm>
            <a:off x="3667827" y="139216"/>
            <a:ext cx="4856346" cy="581082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9" name="Rounded Rectangle 57">
              <a:extLst>
                <a:ext uri="{FF2B5EF4-FFF2-40B4-BE49-F238E27FC236}">
                  <a16:creationId xmlns:a16="http://schemas.microsoft.com/office/drawing/2014/main" xmlns="" id="{4D14D632-077A-487F-BFDA-AA48016C001C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Rounded Rectangle 4">
              <a:extLst>
                <a:ext uri="{FF2B5EF4-FFF2-40B4-BE49-F238E27FC236}">
                  <a16:creationId xmlns:a16="http://schemas.microsoft.com/office/drawing/2014/main" xmlns="" id="{4112CDA5-FEA9-4276-882D-440EEC0160F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Vận dụng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4C4BE9E-6131-40B3-BBFD-6A2DFFB7DC7A}"/>
              </a:ext>
            </a:extLst>
          </p:cNvPr>
          <p:cNvSpPr txBox="1"/>
          <p:nvPr/>
        </p:nvSpPr>
        <p:spPr>
          <a:xfrm>
            <a:off x="436517" y="1943796"/>
            <a:ext cx="323131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U = Q </a:t>
            </a:r>
            <a:r>
              <a:rPr lang="en-US" alt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khi</a:t>
            </a:r>
            <a:r>
              <a:rPr lang="en-US" alt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Q &gt; 0</a:t>
            </a:r>
            <a:endParaRPr lang="en-US" altLang="en-US" sz="3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DF33DA9-6955-4E0A-97DD-322500BAFD66}"/>
              </a:ext>
            </a:extLst>
          </p:cNvPr>
          <p:cNvSpPr txBox="1"/>
          <p:nvPr/>
        </p:nvSpPr>
        <p:spPr>
          <a:xfrm>
            <a:off x="436517" y="2663762"/>
            <a:ext cx="306868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U = Q </a:t>
            </a:r>
            <a:r>
              <a:rPr lang="en-US" alt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khi</a:t>
            </a:r>
            <a:r>
              <a:rPr lang="en-US" alt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Q &lt; 0</a:t>
            </a:r>
            <a:endParaRPr lang="en-US" altLang="en-US" sz="3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C7C01F4-8718-4F31-AB4A-0CD74303EA7B}"/>
              </a:ext>
            </a:extLst>
          </p:cNvPr>
          <p:cNvSpPr txBox="1"/>
          <p:nvPr/>
        </p:nvSpPr>
        <p:spPr>
          <a:xfrm>
            <a:off x="444781" y="3421239"/>
            <a:ext cx="30604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U = A </a:t>
            </a:r>
            <a:r>
              <a:rPr lang="en-US" alt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khi</a:t>
            </a:r>
            <a:r>
              <a:rPr lang="en-US" alt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A &gt; 0</a:t>
            </a:r>
            <a:endParaRPr lang="en-US" altLang="en-US" sz="3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87387B8-B450-41FF-A2FE-C0A7A0B241D7}"/>
              </a:ext>
            </a:extLst>
          </p:cNvPr>
          <p:cNvSpPr txBox="1"/>
          <p:nvPr/>
        </p:nvSpPr>
        <p:spPr>
          <a:xfrm>
            <a:off x="413657" y="4125055"/>
            <a:ext cx="306042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U = A </a:t>
            </a:r>
            <a:r>
              <a:rPr lang="en-US" alt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khi</a:t>
            </a:r>
            <a:r>
              <a:rPr lang="en-US" alt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A &lt; 0</a:t>
            </a:r>
            <a:endParaRPr lang="en-US" altLang="en-US" sz="3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8B9748A-D7B3-4BC8-A9B1-754444BD2ED3}"/>
              </a:ext>
            </a:extLst>
          </p:cNvPr>
          <p:cNvSpPr txBox="1"/>
          <p:nvPr/>
        </p:nvSpPr>
        <p:spPr>
          <a:xfrm>
            <a:off x="5617036" y="1967707"/>
            <a:ext cx="61177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   </a:t>
            </a:r>
            <a:r>
              <a:rPr lang="en-US" alt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Vật</a:t>
            </a:r>
            <a:r>
              <a:rPr lang="en-US" alt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nhận</a:t>
            </a:r>
            <a:r>
              <a:rPr lang="en-US" alt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nhiệt</a:t>
            </a:r>
            <a:r>
              <a:rPr lang="en-US" alt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lượng</a:t>
            </a:r>
            <a:endParaRPr lang="en-US" altLang="en-US" sz="3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5E4CA00-3DF1-4C63-9ADB-6F682D823F7E}"/>
              </a:ext>
            </a:extLst>
          </p:cNvPr>
          <p:cNvSpPr txBox="1"/>
          <p:nvPr/>
        </p:nvSpPr>
        <p:spPr>
          <a:xfrm>
            <a:off x="5578476" y="3388514"/>
            <a:ext cx="387597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   </a:t>
            </a:r>
            <a:r>
              <a:rPr lang="en-US" alt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Vật</a:t>
            </a:r>
            <a:r>
              <a:rPr lang="en-US" alt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nhận</a:t>
            </a:r>
            <a:r>
              <a:rPr lang="en-US" alt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công</a:t>
            </a:r>
            <a:endParaRPr lang="en-US" altLang="en-US" sz="3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3E222B1-C4F5-4D2C-A0B8-DF24880CBFD6}"/>
              </a:ext>
            </a:extLst>
          </p:cNvPr>
          <p:cNvSpPr txBox="1"/>
          <p:nvPr/>
        </p:nvSpPr>
        <p:spPr>
          <a:xfrm>
            <a:off x="5510776" y="4148966"/>
            <a:ext cx="513546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   </a:t>
            </a:r>
            <a:r>
              <a:rPr lang="en-US" alt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Vật</a:t>
            </a:r>
            <a:r>
              <a:rPr lang="en-US" alt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thực</a:t>
            </a:r>
            <a:r>
              <a:rPr lang="en-US" alt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hiện</a:t>
            </a:r>
            <a:r>
              <a:rPr lang="en-US" alt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công</a:t>
            </a:r>
            <a:endParaRPr lang="en-US" altLang="en-US" sz="3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E26C5AE-39A7-A44F-91D2-666A8B87C9D7}"/>
              </a:ext>
            </a:extLst>
          </p:cNvPr>
          <p:cNvSpPr txBox="1"/>
          <p:nvPr/>
        </p:nvSpPr>
        <p:spPr>
          <a:xfrm>
            <a:off x="381000" y="4868932"/>
            <a:ext cx="485611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U = A+Q </a:t>
            </a:r>
            <a:r>
              <a:rPr lang="en-US" alt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khi</a:t>
            </a:r>
            <a:r>
              <a:rPr lang="en-US" alt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Q&gt;0 </a:t>
            </a:r>
            <a:r>
              <a:rPr lang="en-US" alt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và</a:t>
            </a:r>
            <a:r>
              <a:rPr lang="en-US" alt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A &lt; 0</a:t>
            </a:r>
            <a:endParaRPr lang="en-US" altLang="en-US" sz="3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7427E1D-CF26-F886-2501-99A217C29774}"/>
              </a:ext>
            </a:extLst>
          </p:cNvPr>
          <p:cNvSpPr txBox="1"/>
          <p:nvPr/>
        </p:nvSpPr>
        <p:spPr>
          <a:xfrm>
            <a:off x="413657" y="5612478"/>
            <a:ext cx="485611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U = A+Q </a:t>
            </a:r>
            <a:r>
              <a:rPr lang="en-US" alt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khi</a:t>
            </a:r>
            <a:r>
              <a:rPr lang="en-US" alt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Q&lt;0 </a:t>
            </a:r>
            <a:r>
              <a:rPr lang="en-US" alt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và</a:t>
            </a:r>
            <a:r>
              <a:rPr lang="en-US" alt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A 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&gt;</a:t>
            </a:r>
            <a:r>
              <a:rPr lang="en-US" alt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0</a:t>
            </a:r>
            <a:endParaRPr lang="en-US" altLang="en-US" sz="3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4F3E569-2A1B-488A-ADE1-3994AD728A74}"/>
              </a:ext>
            </a:extLst>
          </p:cNvPr>
          <p:cNvSpPr txBox="1"/>
          <p:nvPr/>
        </p:nvSpPr>
        <p:spPr>
          <a:xfrm>
            <a:off x="5510775" y="4897629"/>
            <a:ext cx="645262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   </a:t>
            </a:r>
            <a:r>
              <a:rPr lang="en-US" alt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Vật</a:t>
            </a:r>
            <a:r>
              <a:rPr lang="en-US" alt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nhận</a:t>
            </a:r>
            <a:r>
              <a:rPr lang="en-US" alt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nhiệt</a:t>
            </a:r>
            <a:r>
              <a:rPr lang="en-US" alt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- </a:t>
            </a:r>
            <a:r>
              <a:rPr lang="en-US" alt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thực</a:t>
            </a:r>
            <a:r>
              <a:rPr lang="en-US" alt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hiện</a:t>
            </a:r>
            <a:r>
              <a:rPr lang="en-US" alt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công</a:t>
            </a:r>
            <a:endParaRPr lang="en-US" altLang="en-US" sz="3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51AEE90-BB5B-E264-780D-B027B1E7BDF4}"/>
              </a:ext>
            </a:extLst>
          </p:cNvPr>
          <p:cNvSpPr txBox="1"/>
          <p:nvPr/>
        </p:nvSpPr>
        <p:spPr>
          <a:xfrm>
            <a:off x="4648200" y="5525245"/>
            <a:ext cx="64964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   </a:t>
            </a:r>
            <a:r>
              <a:rPr lang="en-US" alt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Vật</a:t>
            </a:r>
            <a:r>
              <a:rPr lang="en-US" alt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thực</a:t>
            </a:r>
            <a:r>
              <a:rPr lang="en-US" alt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hiện</a:t>
            </a:r>
            <a:r>
              <a:rPr lang="en-US" alt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công</a:t>
            </a:r>
            <a:r>
              <a:rPr lang="en-US" alt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– </a:t>
            </a:r>
            <a:r>
              <a:rPr lang="en-US" alt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truyền</a:t>
            </a:r>
            <a:r>
              <a:rPr lang="en-US" alt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nhiệt</a:t>
            </a:r>
            <a:r>
              <a:rPr lang="en-US" alt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lượng</a:t>
            </a:r>
            <a:endParaRPr lang="en-US" altLang="en-US" sz="3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81" grpId="0"/>
      <p:bldP spid="32" grpId="0"/>
      <p:bldP spid="35" grpId="0"/>
      <p:bldP spid="36" grpId="0"/>
      <p:bldP spid="37" grpId="0"/>
      <p:bldP spid="13" grpId="0"/>
      <p:bldP spid="14" grpId="0"/>
      <p:bldP spid="15" grpId="0"/>
      <p:bldP spid="2" grpId="0"/>
      <p:bldP spid="3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347095" y="908961"/>
            <a:ext cx="30819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i="1" u="sng" dirty="0" err="1">
                <a:latin typeface="Arial" panose="020B0604020202020204" pitchFamily="34" charset="0"/>
              </a:rPr>
              <a:t>Động</a:t>
            </a:r>
            <a:r>
              <a:rPr lang="en-US" sz="2800" i="1" u="sng" dirty="0">
                <a:latin typeface="Arial" panose="020B0604020202020204" pitchFamily="34" charset="0"/>
              </a:rPr>
              <a:t> </a:t>
            </a:r>
            <a:r>
              <a:rPr lang="en-US" sz="2800" i="1" u="sng" dirty="0" err="1">
                <a:latin typeface="Arial" panose="020B0604020202020204" pitchFamily="34" charset="0"/>
              </a:rPr>
              <a:t>cơ</a:t>
            </a:r>
            <a:r>
              <a:rPr lang="en-US" sz="2800" i="1" u="sng" dirty="0">
                <a:latin typeface="Arial" panose="020B0604020202020204" pitchFamily="34" charset="0"/>
              </a:rPr>
              <a:t> </a:t>
            </a:r>
            <a:r>
              <a:rPr lang="en-US" sz="2800" i="1" u="sng" dirty="0" err="1">
                <a:latin typeface="Arial" panose="020B0604020202020204" pitchFamily="34" charset="0"/>
              </a:rPr>
              <a:t>đốt</a:t>
            </a:r>
            <a:r>
              <a:rPr lang="en-US" sz="2800" i="1" u="sng" dirty="0">
                <a:latin typeface="Arial" panose="020B0604020202020204" pitchFamily="34" charset="0"/>
              </a:rPr>
              <a:t> </a:t>
            </a:r>
            <a:r>
              <a:rPr lang="en-US" sz="2800" i="1" u="sng" dirty="0" err="1">
                <a:latin typeface="Arial" panose="020B0604020202020204" pitchFamily="34" charset="0"/>
              </a:rPr>
              <a:t>trong</a:t>
            </a:r>
            <a:endParaRPr lang="en-US" sz="2800" i="1" u="sng" dirty="0">
              <a:latin typeface="Arial" panose="020B0604020202020204" pitchFamily="34" charset="0"/>
            </a:endParaRPr>
          </a:p>
        </p:txBody>
      </p:sp>
      <p:pic>
        <p:nvPicPr>
          <p:cNvPr id="4" name="Picture 3" descr="A close-up of a microscope&#10;&#10;Description automatically generated with low confidence">
            <a:extLst>
              <a:ext uri="{FF2B5EF4-FFF2-40B4-BE49-F238E27FC236}">
                <a16:creationId xmlns:a16="http://schemas.microsoft.com/office/drawing/2014/main" xmlns="" id="{169C0613-9412-4A06-8C08-1F5067E21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06" y="1554762"/>
            <a:ext cx="2694214" cy="3673928"/>
          </a:xfrm>
          <a:prstGeom prst="rect">
            <a:avLst/>
          </a:prstGeom>
        </p:spPr>
      </p:pic>
      <p:pic>
        <p:nvPicPr>
          <p:cNvPr id="8" name="Picture 7" descr="A close-up of a machine&#10;&#10;Description automatically generated with medium confidence">
            <a:extLst>
              <a:ext uri="{FF2B5EF4-FFF2-40B4-BE49-F238E27FC236}">
                <a16:creationId xmlns:a16="http://schemas.microsoft.com/office/drawing/2014/main" xmlns="" id="{BFCA0DE0-317E-4A3B-88AC-1E62CA3AC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432181"/>
            <a:ext cx="5421083" cy="3614055"/>
          </a:xfrm>
          <a:prstGeom prst="rect">
            <a:avLst/>
          </a:prstGeom>
        </p:spPr>
      </p:pic>
      <p:grpSp>
        <p:nvGrpSpPr>
          <p:cNvPr id="16" name="Group 56">
            <a:extLst>
              <a:ext uri="{FF2B5EF4-FFF2-40B4-BE49-F238E27FC236}">
                <a16:creationId xmlns:a16="http://schemas.microsoft.com/office/drawing/2014/main" xmlns="" id="{BCC85B1C-D36D-4DD7-849E-1008EF71B73D}"/>
              </a:ext>
            </a:extLst>
          </p:cNvPr>
          <p:cNvGrpSpPr/>
          <p:nvPr/>
        </p:nvGrpSpPr>
        <p:grpSpPr>
          <a:xfrm>
            <a:off x="3667827" y="139216"/>
            <a:ext cx="4856346" cy="581082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57">
              <a:extLst>
                <a:ext uri="{FF2B5EF4-FFF2-40B4-BE49-F238E27FC236}">
                  <a16:creationId xmlns:a16="http://schemas.microsoft.com/office/drawing/2014/main" xmlns="" id="{BFF36327-8543-414A-913B-D4F93C71C18E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ounded Rectangle 4">
              <a:extLst>
                <a:ext uri="{FF2B5EF4-FFF2-40B4-BE49-F238E27FC236}">
                  <a16:creationId xmlns:a16="http://schemas.microsoft.com/office/drawing/2014/main" xmlns="" id="{E52C6A5F-F929-4586-A5E6-0DCFD8E59012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Ứng dụng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BCFB07-95E1-4232-A945-6AA71A08DBDD}"/>
              </a:ext>
            </a:extLst>
          </p:cNvPr>
          <p:cNvGrpSpPr/>
          <p:nvPr/>
        </p:nvGrpSpPr>
        <p:grpSpPr>
          <a:xfrm>
            <a:off x="152400" y="5331056"/>
            <a:ext cx="11430000" cy="1359362"/>
            <a:chOff x="1314997" y="2125361"/>
            <a:chExt cx="2231091" cy="780121"/>
          </a:xfrm>
        </p:grpSpPr>
        <p:pic>
          <p:nvPicPr>
            <p:cNvPr id="12" name="Picture 4" descr="empty-blue-rectangle">
              <a:extLst>
                <a:ext uri="{FF2B5EF4-FFF2-40B4-BE49-F238E27FC236}">
                  <a16:creationId xmlns:a16="http://schemas.microsoft.com/office/drawing/2014/main" xmlns="" id="{E697F1C3-109C-4C39-937B-D769F48C2D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314997" y="2125361"/>
              <a:ext cx="2231091" cy="780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026060">
              <a:extLst>
                <a:ext uri="{FF2B5EF4-FFF2-40B4-BE49-F238E27FC236}">
                  <a16:creationId xmlns:a16="http://schemas.microsoft.com/office/drawing/2014/main" xmlns="" id="{746FD981-447A-4977-BF7B-B14AA6C3ED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8774" y="2179131"/>
              <a:ext cx="2026953" cy="4185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/>
            <a:p>
              <a:pPr algn="ctr"/>
              <a:endParaRPr lang="en-US" sz="2000" b="1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 Box 10">
            <a:extLst>
              <a:ext uri="{FF2B5EF4-FFF2-40B4-BE49-F238E27FC236}">
                <a16:creationId xmlns:a16="http://schemas.microsoft.com/office/drawing/2014/main" xmlns="" id="{C2AAD0E9-CF96-4D94-A322-F8576FDAF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411144"/>
            <a:ext cx="104521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nl-NL" sz="2200" dirty="0">
                <a:latin typeface="Arial" panose="020B0604020202020204" pitchFamily="34" charset="0"/>
                <a:cs typeface="Arial" panose="020B0604020202020204" pitchFamily="34" charset="0"/>
              </a:rPr>
              <a:t>  Động cơ đốt trong là một loại động cơ nhiệt tạo ra công cơ học bằng cách đốt nhiên liệu bên trong động cơ.  (nhiệt năng -&gt; công cơ học). Động cơ xăng 4 thì là một dạng của động cơ đốt trong thường được sử dụng cho xe máy, ô tô ...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xmlns="" id="{E88D543F-FEF4-71E1-615A-ADB175872A04}"/>
              </a:ext>
            </a:extLst>
          </p:cNvPr>
          <p:cNvSpPr/>
          <p:nvPr/>
        </p:nvSpPr>
        <p:spPr>
          <a:xfrm>
            <a:off x="4724400" y="908961"/>
            <a:ext cx="1676400" cy="35194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xmlns="" id="{F72AF99C-3A5A-7AD4-71A5-87FA27BF1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2048" y="805550"/>
            <a:ext cx="30819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i="1" u="sng" dirty="0" err="1">
                <a:latin typeface="Arial" panose="020B0604020202020204" pitchFamily="34" charset="0"/>
              </a:rPr>
              <a:t>Động</a:t>
            </a:r>
            <a:r>
              <a:rPr lang="en-US" sz="2800" i="1" u="sng" dirty="0">
                <a:latin typeface="Arial" panose="020B0604020202020204" pitchFamily="34" charset="0"/>
              </a:rPr>
              <a:t> </a:t>
            </a:r>
            <a:r>
              <a:rPr lang="en-US" sz="2800" i="1" u="sng" dirty="0" err="1">
                <a:latin typeface="Arial" panose="020B0604020202020204" pitchFamily="34" charset="0"/>
              </a:rPr>
              <a:t>cơ</a:t>
            </a:r>
            <a:r>
              <a:rPr lang="en-US" sz="2800" i="1" u="sng" dirty="0">
                <a:latin typeface="Arial" panose="020B0604020202020204" pitchFamily="34" charset="0"/>
              </a:rPr>
              <a:t> </a:t>
            </a:r>
            <a:r>
              <a:rPr lang="en-US" sz="2800" i="1" u="sng" dirty="0" err="1">
                <a:latin typeface="Arial" panose="020B0604020202020204" pitchFamily="34" charset="0"/>
              </a:rPr>
              <a:t>nhiệt</a:t>
            </a:r>
            <a:endParaRPr lang="en-US" sz="2800" i="1" u="sng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801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xmlns="" id="{44691B01-5714-4841-A307-DB79E676C2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0455" y="121124"/>
            <a:ext cx="10390716" cy="548811"/>
          </a:xfrm>
        </p:spPr>
        <p:txBody>
          <a:bodyPr>
            <a:normAutofit/>
          </a:bodyPr>
          <a:lstStyle/>
          <a:p>
            <a:r>
              <a:rPr lang="en-US" altLang="en-US" sz="2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alt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alt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alt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họat</a:t>
            </a:r>
            <a:r>
              <a:rPr lang="en-US" alt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alt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alt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875C5C1-62CF-4593-922C-5F65609758A1}"/>
              </a:ext>
            </a:extLst>
          </p:cNvPr>
          <p:cNvGrpSpPr/>
          <p:nvPr/>
        </p:nvGrpSpPr>
        <p:grpSpPr>
          <a:xfrm>
            <a:off x="4489174" y="1111786"/>
            <a:ext cx="5486400" cy="3376611"/>
            <a:chOff x="6564456" y="2348629"/>
            <a:chExt cx="5486400" cy="33766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E613A42E-6B0F-4BA8-AEE2-99FE1E639518}"/>
                </a:ext>
              </a:extLst>
            </p:cNvPr>
            <p:cNvGrpSpPr/>
            <p:nvPr/>
          </p:nvGrpSpPr>
          <p:grpSpPr>
            <a:xfrm>
              <a:off x="6564456" y="2348629"/>
              <a:ext cx="5486400" cy="3376611"/>
              <a:chOff x="1314997" y="2125361"/>
              <a:chExt cx="2231091" cy="780121"/>
            </a:xfrm>
          </p:grpSpPr>
          <p:pic>
            <p:nvPicPr>
              <p:cNvPr id="13" name="Picture 4" descr="empty-blue-rectangle">
                <a:extLst>
                  <a:ext uri="{FF2B5EF4-FFF2-40B4-BE49-F238E27FC236}">
                    <a16:creationId xmlns:a16="http://schemas.microsoft.com/office/drawing/2014/main" xmlns="" id="{46D39097-580C-4963-83C4-617B74866B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1314997" y="2125361"/>
                <a:ext cx="2231091" cy="7801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Rectangle 1026060">
                <a:extLst>
                  <a:ext uri="{FF2B5EF4-FFF2-40B4-BE49-F238E27FC236}">
                    <a16:creationId xmlns:a16="http://schemas.microsoft.com/office/drawing/2014/main" xmlns="" id="{84982E80-B8D1-4BF9-AD3F-E946DACFDD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8774" y="2179131"/>
                <a:ext cx="2026953" cy="41857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square" lIns="109728" tIns="54864" rIns="109728" bIns="54864">
                <a:spAutoFit/>
              </a:bodyPr>
              <a:lstStyle/>
              <a:p>
                <a:pPr algn="ctr"/>
                <a:endParaRPr lang="en-US" sz="2000" b="1" i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Rectangle 5">
              <a:extLst>
                <a:ext uri="{FF2B5EF4-FFF2-40B4-BE49-F238E27FC236}">
                  <a16:creationId xmlns:a16="http://schemas.microsoft.com/office/drawing/2014/main" xmlns="" id="{EBEB5047-5061-4612-A1BE-4C0D4CF39A59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6948821" y="2545145"/>
              <a:ext cx="4637615" cy="9312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</a:rPr>
                <a:t>1. Nguồn nóng: cung cấp nhiệt lượng.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603B312-E8DB-4DBF-8378-308BBDA93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51" y="820938"/>
            <a:ext cx="4354549" cy="3669504"/>
          </a:xfrm>
          <a:prstGeom prst="rect">
            <a:avLst/>
          </a:prstGeom>
        </p:spPr>
      </p:pic>
      <p:sp>
        <p:nvSpPr>
          <p:cNvPr id="18" name="Rectangle 5">
            <a:extLst>
              <a:ext uri="{FF2B5EF4-FFF2-40B4-BE49-F238E27FC236}">
                <a16:creationId xmlns:a16="http://schemas.microsoft.com/office/drawing/2014/main" xmlns="" id="{C199E12F-4DDB-4AA4-A9FD-F5B02C6B9314}"/>
              </a:ext>
            </a:extLst>
          </p:cNvPr>
          <p:cNvSpPr txBox="1">
            <a:spLocks noChangeArrowheads="1"/>
          </p:cNvSpPr>
          <p:nvPr/>
        </p:nvSpPr>
        <p:spPr>
          <a:xfrm>
            <a:off x="4873539" y="2121901"/>
            <a:ext cx="4528608" cy="1034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tỏa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xmlns="" id="{0EEA1FA9-D136-40A3-BD9E-A0CA83FEA557}"/>
              </a:ext>
            </a:extLst>
          </p:cNvPr>
          <p:cNvSpPr txBox="1">
            <a:spLocks noChangeArrowheads="1"/>
          </p:cNvSpPr>
          <p:nvPr/>
        </p:nvSpPr>
        <p:spPr>
          <a:xfrm>
            <a:off x="4873539" y="3223440"/>
            <a:ext cx="4637615" cy="9280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3. Bộ phận phát động: nhận nhiệt sinh công.</a:t>
            </a:r>
          </a:p>
        </p:txBody>
      </p:sp>
      <p:pic>
        <p:nvPicPr>
          <p:cNvPr id="1026" name="Picture 2" descr="Piston Là Gì? Cấu Tạo Và Ứng Dụng Của Pít Tông">
            <a:extLst>
              <a:ext uri="{FF2B5EF4-FFF2-40B4-BE49-F238E27FC236}">
                <a16:creationId xmlns:a16="http://schemas.microsoft.com/office/drawing/2014/main" xmlns="" id="{A6D9C8A6-D7EB-1B77-9A00-4B7369BD4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8071" y="1984333"/>
            <a:ext cx="2257425" cy="482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13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  <p:bldP spid="18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BADB54A-0C62-4EA6-9CDB-88AC09542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59" y="1759390"/>
            <a:ext cx="4311634" cy="36333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8CA08860-8453-4FA7-91E0-13819A37374C}"/>
              </a:ext>
            </a:extLst>
          </p:cNvPr>
          <p:cNvGrpSpPr/>
          <p:nvPr/>
        </p:nvGrpSpPr>
        <p:grpSpPr>
          <a:xfrm>
            <a:off x="4953000" y="3494908"/>
            <a:ext cx="7315200" cy="2133600"/>
            <a:chOff x="1314997" y="2125361"/>
            <a:chExt cx="2231091" cy="780121"/>
          </a:xfrm>
        </p:grpSpPr>
        <p:pic>
          <p:nvPicPr>
            <p:cNvPr id="33" name="Picture 4" descr="empty-blue-rectangle">
              <a:extLst>
                <a:ext uri="{FF2B5EF4-FFF2-40B4-BE49-F238E27FC236}">
                  <a16:creationId xmlns:a16="http://schemas.microsoft.com/office/drawing/2014/main" xmlns="" id="{52BB15EA-1ABB-465E-8240-87BB223530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314997" y="2125361"/>
              <a:ext cx="2231091" cy="780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Rectangle 1026060">
              <a:extLst>
                <a:ext uri="{FF2B5EF4-FFF2-40B4-BE49-F238E27FC236}">
                  <a16:creationId xmlns:a16="http://schemas.microsoft.com/office/drawing/2014/main" xmlns="" id="{9DFD3947-2CA4-4689-B68C-F69CFA5D2F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8774" y="2179131"/>
              <a:ext cx="2026953" cy="967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/>
            <a:p>
              <a:pPr algn="ctr"/>
              <a:endParaRPr lang="en-US" sz="2000" b="1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 Box 13">
            <a:extLst>
              <a:ext uri="{FF2B5EF4-FFF2-40B4-BE49-F238E27FC236}">
                <a16:creationId xmlns:a16="http://schemas.microsoft.com/office/drawing/2014/main" xmlns="" id="{0823FBE2-9237-484A-8FB1-4DB3A66AD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4104" y="1076849"/>
            <a:ext cx="5257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Box 21">
            <a:extLst>
              <a:ext uri="{FF2B5EF4-FFF2-40B4-BE49-F238E27FC236}">
                <a16:creationId xmlns:a16="http://schemas.microsoft.com/office/drawing/2014/main" xmlns="" id="{A5BFD9F9-F429-43FF-A351-FB95AD699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3259" y="3640263"/>
            <a:ext cx="6837412" cy="201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vi-VN" sz="2500">
                <a:latin typeface="Arial" panose="020B0604020202020204" pitchFamily="34" charset="0"/>
                <a:cs typeface="Arial" panose="020B0604020202020204" pitchFamily="34" charset="0"/>
              </a:rPr>
              <a:t>+ Q</a:t>
            </a:r>
            <a:r>
              <a:rPr lang="vi-VN" sz="2500" baseline="-25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500">
                <a:latin typeface="Arial" panose="020B0604020202020204" pitchFamily="34" charset="0"/>
                <a:cs typeface="Arial" panose="020B0604020202020204" pitchFamily="34" charset="0"/>
              </a:rPr>
              <a:t> (J): Nhiệt lượng lấy từ nguồn nóng.</a:t>
            </a:r>
          </a:p>
          <a:p>
            <a:r>
              <a:rPr lang="vi-VN" sz="2500">
                <a:latin typeface="Arial" panose="020B0604020202020204" pitchFamily="34" charset="0"/>
                <a:cs typeface="Arial" panose="020B0604020202020204" pitchFamily="34" charset="0"/>
              </a:rPr>
              <a:t>+ Q</a:t>
            </a:r>
            <a:r>
              <a:rPr lang="vi-VN" sz="250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500">
                <a:latin typeface="Arial" panose="020B0604020202020204" pitchFamily="34" charset="0"/>
                <a:cs typeface="Arial" panose="020B0604020202020204" pitchFamily="34" charset="0"/>
              </a:rPr>
              <a:t>  (J): Nhiệt lượng 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truyền </a:t>
            </a:r>
            <a:r>
              <a:rPr lang="vi-VN" sz="2500">
                <a:latin typeface="Arial" panose="020B0604020202020204" pitchFamily="34" charset="0"/>
                <a:cs typeface="Arial" panose="020B0604020202020204" pitchFamily="34" charset="0"/>
              </a:rPr>
              <a:t>cho nguồn lạnh.</a:t>
            </a:r>
          </a:p>
          <a:p>
            <a:r>
              <a:rPr lang="vi-VN" sz="2500">
                <a:latin typeface="Arial" panose="020B0604020202020204" pitchFamily="34" charset="0"/>
                <a:cs typeface="Arial" panose="020B0604020202020204" pitchFamily="34" charset="0"/>
              </a:rPr>
              <a:t>+  A = Q</a:t>
            </a:r>
            <a:r>
              <a:rPr lang="vi-VN" sz="2500" baseline="-25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500">
                <a:latin typeface="Arial" panose="020B0604020202020204" pitchFamily="34" charset="0"/>
                <a:cs typeface="Arial" panose="020B0604020202020204" pitchFamily="34" charset="0"/>
              </a:rPr>
              <a:t> - Q</a:t>
            </a:r>
            <a:r>
              <a:rPr lang="vi-VN" sz="250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500">
                <a:latin typeface="Arial" panose="020B0604020202020204" pitchFamily="34" charset="0"/>
                <a:cs typeface="Arial" panose="020B0604020202020204" pitchFamily="34" charset="0"/>
              </a:rPr>
              <a:t> (J): Công có ích của động cơ.</a:t>
            </a:r>
          </a:p>
          <a:p>
            <a:r>
              <a:rPr lang="vi-VN" sz="2500">
                <a:latin typeface="Arial" panose="020B0604020202020204" pitchFamily="34" charset="0"/>
                <a:cs typeface="Arial" panose="020B0604020202020204" pitchFamily="34" charset="0"/>
              </a:rPr>
              <a:t>+ H (%): Hiệu suất của động cơ nhiệt</a:t>
            </a:r>
          </a:p>
          <a:p>
            <a:pPr algn="just"/>
            <a:endParaRPr lang="en-US" sz="2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12" descr="empty-red-rectangle">
            <a:extLst>
              <a:ext uri="{FF2B5EF4-FFF2-40B4-BE49-F238E27FC236}">
                <a16:creationId xmlns:a16="http://schemas.microsoft.com/office/drawing/2014/main" xmlns="" id="{3D95EB9B-FF71-4F0D-BACD-A24C9852C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35805"/>
            <a:ext cx="3850694" cy="130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bject 20">
                <a:extLst>
                  <a:ext uri="{FF2B5EF4-FFF2-40B4-BE49-F238E27FC236}">
                    <a16:creationId xmlns:a16="http://schemas.microsoft.com/office/drawing/2014/main" xmlns="" id="{38D92763-E8B7-4E1F-83FF-39EB3732A10B}"/>
                  </a:ext>
                </a:extLst>
              </p:cNvPr>
              <p:cNvSpPr txBox="1"/>
              <p:nvPr/>
            </p:nvSpPr>
            <p:spPr bwMode="auto">
              <a:xfrm>
                <a:off x="6324600" y="1900272"/>
                <a:ext cx="3850695" cy="99853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3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sz="3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3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3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3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3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3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3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Object 20">
                <a:extLst>
                  <a:ext uri="{FF2B5EF4-FFF2-40B4-BE49-F238E27FC236}">
                    <a16:creationId xmlns:a16="http://schemas.microsoft.com/office/drawing/2014/main" id="{38D92763-E8B7-4E1F-83FF-39EB3732A1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24600" y="1900272"/>
                <a:ext cx="3850695" cy="998537"/>
              </a:xfrm>
              <a:prstGeom prst="rect">
                <a:avLst/>
              </a:prstGeom>
              <a:blipFill>
                <a:blip r:embed="rId5"/>
                <a:stretch>
                  <a:fillRect b="-1220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514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9" grpId="0"/>
      <p:bldP spid="4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FCD4E84-8738-44DA-B2A5-1D3D278601B7}"/>
              </a:ext>
            </a:extLst>
          </p:cNvPr>
          <p:cNvSpPr/>
          <p:nvPr/>
        </p:nvSpPr>
        <p:spPr>
          <a:xfrm>
            <a:off x="3124200" y="76200"/>
            <a:ext cx="6400800" cy="76200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VỀ ĐỘNG CƠ NHIỆT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B444F52-822A-4091-B3CB-4A76C30BF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981800"/>
            <a:ext cx="3904762" cy="5800000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F0E4444D-7117-4DE8-A2F1-0B936BF19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304646"/>
            <a:ext cx="2514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1258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A35E05F-B98E-4D51-A5C7-C39C067A0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52600"/>
            <a:ext cx="4584127" cy="458412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2A56CE3E-474D-4548-B50C-D51A408FA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447800"/>
            <a:ext cx="4419600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1510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http://tmjpainandtreatment.com/wp-content/uploads/2014/09/little-man-with-red-question-mark.jpg">
            <a:hlinkClick r:id="rId2"/>
            <a:extLst>
              <a:ext uri="{FF2B5EF4-FFF2-40B4-BE49-F238E27FC236}">
                <a16:creationId xmlns:a16="http://schemas.microsoft.com/office/drawing/2014/main" xmlns="" id="{934E891C-EEC9-46C7-A1FB-ACC72993E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9216"/>
            <a:ext cx="766631" cy="107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56">
            <a:extLst>
              <a:ext uri="{FF2B5EF4-FFF2-40B4-BE49-F238E27FC236}">
                <a16:creationId xmlns:a16="http://schemas.microsoft.com/office/drawing/2014/main" xmlns="" id="{23E81FBA-67D4-4C87-8988-C9533CBC5110}"/>
              </a:ext>
            </a:extLst>
          </p:cNvPr>
          <p:cNvGrpSpPr/>
          <p:nvPr/>
        </p:nvGrpSpPr>
        <p:grpSpPr>
          <a:xfrm>
            <a:off x="3667827" y="139216"/>
            <a:ext cx="4856346" cy="581082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Rounded Rectangle 57">
              <a:extLst>
                <a:ext uri="{FF2B5EF4-FFF2-40B4-BE49-F238E27FC236}">
                  <a16:creationId xmlns:a16="http://schemas.microsoft.com/office/drawing/2014/main" xmlns="" id="{77C7A869-2D30-418B-98D6-689944F9DB76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>
              <a:extLst>
                <a:ext uri="{FF2B5EF4-FFF2-40B4-BE49-F238E27FC236}">
                  <a16:creationId xmlns:a16="http://schemas.microsoft.com/office/drawing/2014/main" xmlns="" id="{4C2815B0-27A6-4535-A953-A10A9096D79E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Củng cố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91049D0-8D59-45E6-819E-BFCF2814576B}"/>
              </a:ext>
            </a:extLst>
          </p:cNvPr>
          <p:cNvGrpSpPr/>
          <p:nvPr/>
        </p:nvGrpSpPr>
        <p:grpSpPr>
          <a:xfrm>
            <a:off x="1452430" y="838200"/>
            <a:ext cx="9672769" cy="5257800"/>
            <a:chOff x="1314997" y="2125361"/>
            <a:chExt cx="2231091" cy="780121"/>
          </a:xfrm>
        </p:grpSpPr>
        <p:pic>
          <p:nvPicPr>
            <p:cNvPr id="11" name="Picture 4" descr="empty-blue-rectangle">
              <a:extLst>
                <a:ext uri="{FF2B5EF4-FFF2-40B4-BE49-F238E27FC236}">
                  <a16:creationId xmlns:a16="http://schemas.microsoft.com/office/drawing/2014/main" xmlns="" id="{E07EA181-E1A4-4AE2-8223-8EFF86ECD1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314997" y="2125361"/>
              <a:ext cx="2231091" cy="780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026060">
              <a:extLst>
                <a:ext uri="{FF2B5EF4-FFF2-40B4-BE49-F238E27FC236}">
                  <a16:creationId xmlns:a16="http://schemas.microsoft.com/office/drawing/2014/main" xmlns="" id="{0A38162D-AD8F-4572-A49E-8F3E7E5B3C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8774" y="2179131"/>
              <a:ext cx="2026953" cy="967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/>
            <a:p>
              <a:pPr algn="ctr"/>
              <a:endParaRPr lang="en-US" sz="2000" b="1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935135F-7D93-4D1C-8939-D97FB5BAAF08}"/>
              </a:ext>
            </a:extLst>
          </p:cNvPr>
          <p:cNvSpPr txBox="1"/>
          <p:nvPr/>
        </p:nvSpPr>
        <p:spPr>
          <a:xfrm>
            <a:off x="2176331" y="1219200"/>
            <a:ext cx="873131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/>
              <a:t>Người ta truyền cho khí trong xilanh nhiệt lượng 100 J. Khí nở ra thực hiện công 70 J đẩy pittông lên. Độ biến thiên nội năng của khí là:</a:t>
            </a:r>
            <a:endParaRPr lang="en-US" sz="3000"/>
          </a:p>
          <a:p>
            <a:pPr lvl="1">
              <a:lnSpc>
                <a:spcPct val="150000"/>
              </a:lnSpc>
            </a:pPr>
            <a:r>
              <a:rPr lang="pl-PL" sz="3000" b="1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pl-PL" sz="3000">
                <a:latin typeface="Arial" panose="020B0604020202020204" pitchFamily="34" charset="0"/>
                <a:cs typeface="Arial" panose="020B0604020202020204" pitchFamily="34" charset="0"/>
              </a:rPr>
              <a:t>170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000">
                <a:latin typeface="Arial" panose="020B0604020202020204" pitchFamily="34" charset="0"/>
                <a:cs typeface="Arial" panose="020B0604020202020204" pitchFamily="34" charset="0"/>
              </a:rPr>
              <a:t>J.	</a:t>
            </a:r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l-PL" sz="3000" b="1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pl-PL" sz="300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000">
                <a:latin typeface="Arial" panose="020B0604020202020204" pitchFamily="34" charset="0"/>
                <a:cs typeface="Arial" panose="020B0604020202020204" pitchFamily="34" charset="0"/>
              </a:rPr>
              <a:t>J.	</a:t>
            </a:r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l-PL" sz="3000" b="1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pl-PL" sz="3000">
                <a:latin typeface="Arial" panose="020B0604020202020204" pitchFamily="34" charset="0"/>
                <a:cs typeface="Arial" panose="020B0604020202020204" pitchFamily="34" charset="0"/>
              </a:rPr>
              <a:t>-30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000">
                <a:latin typeface="Arial" panose="020B0604020202020204" pitchFamily="34" charset="0"/>
                <a:cs typeface="Arial" panose="020B0604020202020204" pitchFamily="34" charset="0"/>
              </a:rPr>
              <a:t>J	</a:t>
            </a:r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l-PL" sz="3000" b="1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pl-PL" sz="3000">
                <a:latin typeface="Arial" panose="020B0604020202020204" pitchFamily="34" charset="0"/>
                <a:cs typeface="Arial" panose="020B0604020202020204" pitchFamily="34" charset="0"/>
              </a:rPr>
              <a:t>-170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00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</a:p>
          <a:p>
            <a:pPr algn="just"/>
            <a:endParaRPr lang="pl-PL" sz="3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2697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Content Placeholder 4" descr="A picture containing wall, indoor, several&#10;&#10;Description automatically generated">
            <a:extLst>
              <a:ext uri="{FF2B5EF4-FFF2-40B4-BE49-F238E27FC236}">
                <a16:creationId xmlns:a16="http://schemas.microsoft.com/office/drawing/2014/main" xmlns="" id="{9E19CF35-577E-47A0-B040-F299957238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" t="13245" r="208" b="9770"/>
          <a:stretch/>
        </p:blipFill>
        <p:spPr>
          <a:xfrm>
            <a:off x="0" y="-25400"/>
            <a:ext cx="11830682" cy="6878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xmlns="" id="{29EFA730-0C08-4941-8119-5A9CEFD0D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32404"/>
            <a:ext cx="12211682" cy="1734796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txBody>
          <a:bodyPr wrap="none" lIns="90000" tIns="46800" rIns="90000" bIns="4680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xmlns="" id="{EF6F7FA7-8DC2-485B-BB2B-542D66A5895D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268772" y="3542405"/>
            <a:ext cx="12782606" cy="78319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FFFF00"/>
                </a:solidFill>
                <a:ea typeface="ＭＳ Ｐゴシック" panose="020B0600070205080204" pitchFamily="50" charset="-128"/>
              </a:rPr>
              <a:t>NỘI NĂNG – NGUYÊN LÝ I NHIỆT ĐỘNG LỰC HỌC</a:t>
            </a:r>
            <a:endParaRPr lang="en-US" altLang="en-US" sz="4000" b="1" dirty="0">
              <a:solidFill>
                <a:srgbClr val="FFFF00"/>
              </a:solidFill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xmlns="" id="{0F05F2C6-72D7-46C5-A656-AF5871E5616E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457200" y="2527307"/>
            <a:ext cx="2446338" cy="69806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</p:spTree>
    <p:extLst>
      <p:ext uri="{BB962C8B-B14F-4D97-AF65-F5344CB8AC3E}">
        <p14:creationId xmlns:p14="http://schemas.microsoft.com/office/powerpoint/2010/main" val="3116987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2FDEF61B-50F5-EB96-06A9-95E2EC669E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6705846"/>
              </p:ext>
            </p:extLst>
          </p:nvPr>
        </p:nvGraphicFramePr>
        <p:xfrm>
          <a:off x="1397000" y="1219200"/>
          <a:ext cx="93980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807C272F-066F-4E13-D496-E1824B91343C}"/>
              </a:ext>
            </a:extLst>
          </p:cNvPr>
          <p:cNvSpPr/>
          <p:nvPr/>
        </p:nvSpPr>
        <p:spPr>
          <a:xfrm>
            <a:off x="2971800" y="331177"/>
            <a:ext cx="64008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</p:spTree>
    <p:extLst>
      <p:ext uri="{BB962C8B-B14F-4D97-AF65-F5344CB8AC3E}">
        <p14:creationId xmlns:p14="http://schemas.microsoft.com/office/powerpoint/2010/main" val="2792633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xmlns="" id="{23361553-9B8D-477F-B424-A61AC5137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493" y="838200"/>
            <a:ext cx="1014101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itchFamily="34" charset="0"/>
              </a:rPr>
              <a:t> Các nguyên tử, phân tử cấu tạo nên vật chất có động năng, thế năng không? Vì sao?</a:t>
            </a:r>
          </a:p>
          <a:p>
            <a:pPr algn="ctr">
              <a:spcBef>
                <a:spcPts val="0"/>
              </a:spcBef>
            </a:pPr>
            <a:endParaRPr lang="en-US" sz="2800">
              <a:solidFill>
                <a:srgbClr val="0070C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3" name="Picture 14" descr="http://tmjpainandtreatment.com/wp-content/uploads/2014/09/little-man-with-red-question-mark.jpg">
            <a:hlinkClick r:id="rId2"/>
            <a:extLst>
              <a:ext uri="{FF2B5EF4-FFF2-40B4-BE49-F238E27FC236}">
                <a16:creationId xmlns:a16="http://schemas.microsoft.com/office/drawing/2014/main" xmlns="" id="{EF0DAC1D-A136-4B2C-A19B-3A0DE0B5C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29" y="516465"/>
            <a:ext cx="898150" cy="126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56">
            <a:extLst>
              <a:ext uri="{FF2B5EF4-FFF2-40B4-BE49-F238E27FC236}">
                <a16:creationId xmlns:a16="http://schemas.microsoft.com/office/drawing/2014/main" xmlns="" id="{7FB48182-FDFA-41FA-AEBF-8C397FF4AEDA}"/>
              </a:ext>
            </a:extLst>
          </p:cNvPr>
          <p:cNvGrpSpPr/>
          <p:nvPr/>
        </p:nvGrpSpPr>
        <p:grpSpPr>
          <a:xfrm>
            <a:off x="3667827" y="139216"/>
            <a:ext cx="4856346" cy="581082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Rounded Rectangle 57">
              <a:extLst>
                <a:ext uri="{FF2B5EF4-FFF2-40B4-BE49-F238E27FC236}">
                  <a16:creationId xmlns:a16="http://schemas.microsoft.com/office/drawing/2014/main" xmlns="" id="{6A8C468C-EFE3-4526-89A8-BB715DD454EE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>
              <a:extLst>
                <a:ext uri="{FF2B5EF4-FFF2-40B4-BE49-F238E27FC236}">
                  <a16:creationId xmlns:a16="http://schemas.microsoft.com/office/drawing/2014/main" xmlns="" id="{1EEC1387-5447-4359-95B5-110E3021304C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Thảo luận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CD7393B-ACE8-4780-B28E-723872A84B05}"/>
              </a:ext>
            </a:extLst>
          </p:cNvPr>
          <p:cNvSpPr txBox="1"/>
          <p:nvPr/>
        </p:nvSpPr>
        <p:spPr>
          <a:xfrm>
            <a:off x="90955" y="5221390"/>
            <a:ext cx="119709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Các phân tử chuyển động hỗn độn không ngừng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năng phân tử</a:t>
            </a:r>
          </a:p>
          <a:p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xmlns="" id="{209A5345-7CFD-4A38-9DB9-8DF7E9BE75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86" y="2780727"/>
            <a:ext cx="3505654" cy="1998769"/>
          </a:xfrm>
          <a:prstGeom prst="rect">
            <a:avLst/>
          </a:prstGeom>
        </p:spPr>
      </p:pic>
      <p:pic>
        <p:nvPicPr>
          <p:cNvPr id="15" name="Picture 14" descr="A picture containing cosmetic, toiletry&#10;&#10;Description automatically generated">
            <a:extLst>
              <a:ext uri="{FF2B5EF4-FFF2-40B4-BE49-F238E27FC236}">
                <a16:creationId xmlns:a16="http://schemas.microsoft.com/office/drawing/2014/main" xmlns="" id="{45F7F986-DA26-4C64-B6E9-DDDE78663A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32" y="2780726"/>
            <a:ext cx="3505656" cy="1998770"/>
          </a:xfrm>
          <a:prstGeom prst="rect">
            <a:avLst/>
          </a:prstGeom>
        </p:spPr>
      </p:pic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xmlns="" id="{27187E21-B49E-4C14-9B61-F9D335D852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960" y="2780726"/>
            <a:ext cx="3739365" cy="19987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AFAB2CF-9369-403A-9863-F885F7FAFA1A}"/>
              </a:ext>
            </a:extLst>
          </p:cNvPr>
          <p:cNvSpPr txBox="1"/>
          <p:nvPr/>
        </p:nvSpPr>
        <p:spPr>
          <a:xfrm>
            <a:off x="8860609" y="2338832"/>
            <a:ext cx="208907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 rắn</a:t>
            </a:r>
            <a:endParaRPr lang="en-US" sz="2500">
              <a:solidFill>
                <a:srgbClr val="00B05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A1BC72A-5A3C-4DCF-9F65-2A3C0215956C}"/>
              </a:ext>
            </a:extLst>
          </p:cNvPr>
          <p:cNvSpPr txBox="1"/>
          <p:nvPr/>
        </p:nvSpPr>
        <p:spPr>
          <a:xfrm>
            <a:off x="4909220" y="2316373"/>
            <a:ext cx="208907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 lỏng</a:t>
            </a:r>
            <a:endParaRPr lang="en-US" sz="2500">
              <a:solidFill>
                <a:srgbClr val="00B05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6CAA2A4-F92F-4B32-A753-94B885732B2A}"/>
              </a:ext>
            </a:extLst>
          </p:cNvPr>
          <p:cNvSpPr txBox="1"/>
          <p:nvPr/>
        </p:nvSpPr>
        <p:spPr>
          <a:xfrm>
            <a:off x="994773" y="2316373"/>
            <a:ext cx="208907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 khí</a:t>
            </a:r>
            <a:endParaRPr lang="en-US" sz="250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E991776-F68D-4244-9682-ED56DB0F1C17}"/>
              </a:ext>
            </a:extLst>
          </p:cNvPr>
          <p:cNvSpPr txBox="1"/>
          <p:nvPr/>
        </p:nvSpPr>
        <p:spPr>
          <a:xfrm>
            <a:off x="110522" y="5833630"/>
            <a:ext cx="1197095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Giữa các phân tử có lực tương tác và khoảng cách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thế năng phân tử</a:t>
            </a:r>
            <a:endParaRPr lang="en-US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04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0" grpId="0"/>
      <p:bldP spid="21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65CB9E2-B42C-45D3-84F9-EC7766B17548}"/>
              </a:ext>
            </a:extLst>
          </p:cNvPr>
          <p:cNvGrpSpPr/>
          <p:nvPr/>
        </p:nvGrpSpPr>
        <p:grpSpPr>
          <a:xfrm>
            <a:off x="-271124" y="67297"/>
            <a:ext cx="7887843" cy="573080"/>
            <a:chOff x="38033" y="2294628"/>
            <a:chExt cx="7789259" cy="799978"/>
          </a:xfrm>
        </p:grpSpPr>
        <p:grpSp>
          <p:nvGrpSpPr>
            <p:cNvPr id="3" name="Group 70">
              <a:extLst>
                <a:ext uri="{FF2B5EF4-FFF2-40B4-BE49-F238E27FC236}">
                  <a16:creationId xmlns:a16="http://schemas.microsoft.com/office/drawing/2014/main" xmlns="" id="{AF609E3D-CFCD-46D6-8CF9-4BD93EECB7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185" y="2294629"/>
              <a:ext cx="5349237" cy="756156"/>
              <a:chOff x="607013" y="3430755"/>
              <a:chExt cx="2754607" cy="1456463"/>
            </a:xfrm>
          </p:grpSpPr>
          <p:pic>
            <p:nvPicPr>
              <p:cNvPr id="6" name="Picture 5" descr="empty-green-rectangle">
                <a:extLst>
                  <a:ext uri="{FF2B5EF4-FFF2-40B4-BE49-F238E27FC236}">
                    <a16:creationId xmlns:a16="http://schemas.microsoft.com/office/drawing/2014/main" xmlns="" id="{986CB6DB-0EA8-411D-AA87-B92CED30FC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013" y="3430755"/>
                <a:ext cx="2754607" cy="1456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6" descr="green-top-faded">
                <a:extLst>
                  <a:ext uri="{FF2B5EF4-FFF2-40B4-BE49-F238E27FC236}">
                    <a16:creationId xmlns:a16="http://schemas.microsoft.com/office/drawing/2014/main" xmlns="" id="{A74A1DA4-B190-4190-B642-DE09184366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507577D-9439-4D2E-95DC-7F7B6BD0ECE7}"/>
                </a:ext>
              </a:extLst>
            </p:cNvPr>
            <p:cNvSpPr txBox="1"/>
            <p:nvPr/>
          </p:nvSpPr>
          <p:spPr bwMode="auto">
            <a:xfrm>
              <a:off x="38033" y="2294628"/>
              <a:ext cx="1501326" cy="6874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None/>
                <a:defRPr/>
              </a:pPr>
              <a:r>
                <a:rPr lang="en-US" sz="2500">
                  <a:ln w="18415" cmpd="sng">
                    <a:solidFill>
                      <a:srgbClr val="FFFFFF"/>
                    </a:solidFill>
                    <a:prstDash val="solid"/>
                  </a:ln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5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1026060">
              <a:extLst>
                <a:ext uri="{FF2B5EF4-FFF2-40B4-BE49-F238E27FC236}">
                  <a16:creationId xmlns:a16="http://schemas.microsoft.com/office/drawing/2014/main" xmlns="" id="{926D77DB-D106-4961-A61E-D56F349030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841" y="2338450"/>
              <a:ext cx="6674451" cy="75615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l" defTabSz="1095376">
                <a:buClr>
                  <a:schemeClr val="tx2"/>
                </a:buClr>
                <a:buSzPct val="95000"/>
                <a:buNone/>
                <a:defRPr/>
              </a:pPr>
              <a:r>
                <a:rPr lang="en-US" sz="2800" b="1" i="1" dirty="0">
                  <a:cs typeface="Arial" panose="020B0604020202020204" pitchFamily="34" charset="0"/>
                </a:rPr>
                <a:t>KHÁI NIỆM NỘI NĂNG</a:t>
              </a:r>
            </a:p>
          </p:txBody>
        </p:sp>
      </p:grpSp>
      <p:sp>
        <p:nvSpPr>
          <p:cNvPr id="8" name="Text Box 5">
            <a:extLst>
              <a:ext uri="{FF2B5EF4-FFF2-40B4-BE49-F238E27FC236}">
                <a16:creationId xmlns:a16="http://schemas.microsoft.com/office/drawing/2014/main" xmlns="" id="{98D843DE-9D49-4748-8381-EE7933987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982" y="523290"/>
            <a:ext cx="4191000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5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25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DBC4A68-AA52-4018-A071-4E893713BA1D}"/>
              </a:ext>
            </a:extLst>
          </p:cNvPr>
          <p:cNvSpPr txBox="1"/>
          <p:nvPr/>
        </p:nvSpPr>
        <p:spPr>
          <a:xfrm>
            <a:off x="7694066" y="4446807"/>
            <a:ext cx="3048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500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: U .	</a:t>
            </a:r>
          </a:p>
          <a:p>
            <a:r>
              <a:rPr lang="en-US" sz="25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500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: Jun ( J )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56AF067-FD0E-48F6-A5A3-57F0F53907C9}"/>
              </a:ext>
            </a:extLst>
          </p:cNvPr>
          <p:cNvGrpSpPr/>
          <p:nvPr/>
        </p:nvGrpSpPr>
        <p:grpSpPr>
          <a:xfrm>
            <a:off x="266700" y="1040997"/>
            <a:ext cx="11658599" cy="1576700"/>
            <a:chOff x="1314997" y="2125361"/>
            <a:chExt cx="2231091" cy="780121"/>
          </a:xfrm>
        </p:grpSpPr>
        <p:pic>
          <p:nvPicPr>
            <p:cNvPr id="18" name="Picture 4" descr="empty-blue-rectangle">
              <a:extLst>
                <a:ext uri="{FF2B5EF4-FFF2-40B4-BE49-F238E27FC236}">
                  <a16:creationId xmlns:a16="http://schemas.microsoft.com/office/drawing/2014/main" xmlns="" id="{28E943F7-0A73-4A2E-A5D9-57316DF459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314997" y="2125361"/>
              <a:ext cx="2231091" cy="780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1026060">
              <a:extLst>
                <a:ext uri="{FF2B5EF4-FFF2-40B4-BE49-F238E27FC236}">
                  <a16:creationId xmlns:a16="http://schemas.microsoft.com/office/drawing/2014/main" xmlns="" id="{45F77430-4B7E-4E6A-8DDD-34EB579229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8774" y="2179131"/>
              <a:ext cx="2026953" cy="4185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/>
            <a:p>
              <a:pPr algn="ctr"/>
              <a:endParaRPr lang="en-US" sz="2000" b="1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Rectangle 2">
            <a:extLst>
              <a:ext uri="{FF2B5EF4-FFF2-40B4-BE49-F238E27FC236}">
                <a16:creationId xmlns:a16="http://schemas.microsoft.com/office/drawing/2014/main" xmlns="" id="{4503189E-3973-4E8F-9B4A-8A9138696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941" y="1193572"/>
            <a:ext cx="1036320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spcBef>
                <a:spcPts val="0"/>
              </a:spcBef>
            </a:pP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0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0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0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0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0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0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0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30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0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0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0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0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0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0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02392D94-4746-4144-B293-821CC92B649A}"/>
              </a:ext>
            </a:extLst>
          </p:cNvPr>
          <p:cNvGrpSpPr/>
          <p:nvPr/>
        </p:nvGrpSpPr>
        <p:grpSpPr>
          <a:xfrm>
            <a:off x="1249203" y="2981246"/>
            <a:ext cx="8983046" cy="1208596"/>
            <a:chOff x="1452077" y="2181990"/>
            <a:chExt cx="8983046" cy="1208596"/>
          </a:xfrm>
        </p:grpSpPr>
        <p:sp>
          <p:nvSpPr>
            <p:cNvPr id="14" name="Text Box 10">
              <a:extLst>
                <a:ext uri="{FF2B5EF4-FFF2-40B4-BE49-F238E27FC236}">
                  <a16:creationId xmlns:a16="http://schemas.microsoft.com/office/drawing/2014/main" xmlns="" id="{526CEA7B-9CB0-46DC-879F-25849F6AC5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0598" y="2577816"/>
              <a:ext cx="381000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500" b="1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3629DFA6-D332-4B0A-A532-D5A5E980DF07}"/>
                </a:ext>
              </a:extLst>
            </p:cNvPr>
            <p:cNvGrpSpPr/>
            <p:nvPr/>
          </p:nvGrpSpPr>
          <p:grpSpPr>
            <a:xfrm>
              <a:off x="1452077" y="2181990"/>
              <a:ext cx="8983046" cy="1208596"/>
              <a:chOff x="1631716" y="2177000"/>
              <a:chExt cx="8983046" cy="1208596"/>
            </a:xfrm>
          </p:grpSpPr>
          <p:sp>
            <p:nvSpPr>
              <p:cNvPr id="13" name="Text Box 11">
                <a:extLst>
                  <a:ext uri="{FF2B5EF4-FFF2-40B4-BE49-F238E27FC236}">
                    <a16:creationId xmlns:a16="http://schemas.microsoft.com/office/drawing/2014/main" xmlns="" id="{BC51696A-F48F-4DD1-8BF5-0779E8C98A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7539643" y="2512160"/>
                <a:ext cx="457200" cy="4770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2500" b="1">
                    <a:latin typeface="Arial" panose="020B0604020202020204" pitchFamily="34" charset="0"/>
                    <a:cs typeface="Arial" panose="020B0604020202020204" pitchFamily="34" charset="0"/>
                  </a:rPr>
                  <a:t>║ </a:t>
                </a:r>
              </a:p>
            </p:txBody>
          </p:sp>
          <p:pic>
            <p:nvPicPr>
              <p:cNvPr id="24" name="Picture 12" descr="empty-red-rectangle">
                <a:extLst>
                  <a:ext uri="{FF2B5EF4-FFF2-40B4-BE49-F238E27FC236}">
                    <a16:creationId xmlns:a16="http://schemas.microsoft.com/office/drawing/2014/main" xmlns="" id="{4F6F6668-2861-4418-BC93-2B2BAFC79F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97094" y="2188305"/>
                <a:ext cx="2517668" cy="1197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ectangle 9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xmlns="" id="{BEDCA0B8-2A51-4F0F-89E8-18BE073725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08191" y="2445270"/>
                <a:ext cx="189547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anchor="ctr"/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Nội năng</a:t>
                </a:r>
              </a:p>
            </p:txBody>
          </p:sp>
          <p:pic>
            <p:nvPicPr>
              <p:cNvPr id="30" name="Picture 12" descr="empty-red-rectangle">
                <a:extLst>
                  <a:ext uri="{FF2B5EF4-FFF2-40B4-BE49-F238E27FC236}">
                    <a16:creationId xmlns:a16="http://schemas.microsoft.com/office/drawing/2014/main" xmlns="" id="{2CC4D349-9DD4-44F6-94BE-8D38190305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83448" y="2177000"/>
                <a:ext cx="2517668" cy="1197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12" descr="empty-red-rectangle">
                <a:extLst>
                  <a:ext uri="{FF2B5EF4-FFF2-40B4-BE49-F238E27FC236}">
                    <a16:creationId xmlns:a16="http://schemas.microsoft.com/office/drawing/2014/main" xmlns="" id="{DBE7BF9F-2189-4DE1-B323-12BA1AE480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1716" y="2188305"/>
                <a:ext cx="2517668" cy="1197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AutoShape 5">
                <a:extLst>
                  <a:ext uri="{FF2B5EF4-FFF2-40B4-BE49-F238E27FC236}">
                    <a16:creationId xmlns:a16="http://schemas.microsoft.com/office/drawing/2014/main" xmlns="" id="{84881034-7D17-4253-849E-08AD3C31FA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816" y="2309620"/>
                <a:ext cx="2209800" cy="954660"/>
              </a:xfrm>
              <a:prstGeom prst="flowChartProcess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anchor="ctr"/>
              <a:lstStyle/>
              <a:p>
                <a:pPr algn="ctr"/>
                <a:r>
                  <a:rPr lang="en-US" sz="2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2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năng</a:t>
                </a:r>
                <a:endParaRPr lang="en-US" sz="2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2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25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sp>
            <p:nvSpPr>
              <p:cNvPr id="33" name="AutoShape 6">
                <a:extLst>
                  <a:ext uri="{FF2B5EF4-FFF2-40B4-BE49-F238E27FC236}">
                    <a16:creationId xmlns:a16="http://schemas.microsoft.com/office/drawing/2014/main" xmlns="" id="{0685A912-1EAF-4C1E-AC59-3C9825F35F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52090" y="2309620"/>
                <a:ext cx="2209800" cy="954659"/>
              </a:xfrm>
              <a:prstGeom prst="flowChartProcess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anchor="ctr"/>
              <a:lstStyle/>
              <a:p>
                <a:pPr algn="ctr"/>
                <a:r>
                  <a:rPr lang="en-US" sz="2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Thế</a:t>
                </a:r>
                <a:r>
                  <a:rPr lang="en-US" sz="2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năng</a:t>
                </a:r>
                <a:endParaRPr lang="en-US" sz="2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2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tử</a:t>
                </a:r>
                <a:endParaRPr lang="en-US" sz="2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849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7800" y="931274"/>
            <a:ext cx="11142575" cy="4770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just"/>
            <a:r>
              <a:rPr lang="en-US" sz="25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Hãy chứng tỏ nội năng của một vật phụ thuộc vào nhiệt độ và thể tích</a:t>
            </a:r>
          </a:p>
        </p:txBody>
      </p:sp>
      <p:sp>
        <p:nvSpPr>
          <p:cNvPr id="35" name="AutoShape 10"/>
          <p:cNvSpPr>
            <a:spLocks noChangeArrowheads="1"/>
          </p:cNvSpPr>
          <p:nvPr/>
        </p:nvSpPr>
        <p:spPr bwMode="auto">
          <a:xfrm>
            <a:off x="1430164" y="2346747"/>
            <a:ext cx="990600" cy="609600"/>
          </a:xfrm>
          <a:prstGeom prst="rightArrow">
            <a:avLst>
              <a:gd name="adj1" fmla="val 50000"/>
              <a:gd name="adj2" fmla="val 40625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Thay đổi</a:t>
            </a:r>
          </a:p>
        </p:txBody>
      </p:sp>
      <p:sp>
        <p:nvSpPr>
          <p:cNvPr id="36" name="AutoShape 11"/>
          <p:cNvSpPr>
            <a:spLocks noChangeArrowheads="1"/>
          </p:cNvSpPr>
          <p:nvPr/>
        </p:nvSpPr>
        <p:spPr bwMode="auto">
          <a:xfrm>
            <a:off x="1351479" y="4436395"/>
            <a:ext cx="990600" cy="609600"/>
          </a:xfrm>
          <a:prstGeom prst="rightArrow">
            <a:avLst>
              <a:gd name="adj1" fmla="val 50000"/>
              <a:gd name="adj2" fmla="val 40625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Thay đổi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2460794" y="1872911"/>
            <a:ext cx="2507740" cy="1600438"/>
          </a:xfrm>
          <a:prstGeom prst="round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200" i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Vận tốc chuyển động hỗn độn </a:t>
            </a:r>
          </a:p>
          <a:p>
            <a:pPr algn="ctr"/>
            <a:r>
              <a:rPr lang="en-US" sz="2200" i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của các phân tử thay đổi</a:t>
            </a:r>
          </a:p>
        </p:txBody>
      </p:sp>
      <p:sp>
        <p:nvSpPr>
          <p:cNvPr id="39" name="AutoShape 10"/>
          <p:cNvSpPr>
            <a:spLocks noChangeArrowheads="1"/>
          </p:cNvSpPr>
          <p:nvPr/>
        </p:nvSpPr>
        <p:spPr bwMode="auto">
          <a:xfrm>
            <a:off x="5080240" y="2357320"/>
            <a:ext cx="565394" cy="609600"/>
          </a:xfrm>
          <a:prstGeom prst="rightArrow">
            <a:avLst>
              <a:gd name="adj1" fmla="val 50000"/>
              <a:gd name="adj2" fmla="val 40625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5685664" y="1863238"/>
            <a:ext cx="1784594" cy="1600438"/>
          </a:xfrm>
          <a:prstGeom prst="round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200" i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Động năng của các phân tử thay đổi.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2368501" y="4134801"/>
            <a:ext cx="2363384" cy="1225868"/>
          </a:xfrm>
          <a:prstGeom prst="round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2200" i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Khoảng cách giữa các phân tử thay đổi</a:t>
            </a:r>
          </a:p>
        </p:txBody>
      </p:sp>
      <p:sp>
        <p:nvSpPr>
          <p:cNvPr id="10" name="Rectangle: Rounded Corners 9"/>
          <p:cNvSpPr/>
          <p:nvPr/>
        </p:nvSpPr>
        <p:spPr>
          <a:xfrm>
            <a:off x="5635793" y="4243523"/>
            <a:ext cx="1784594" cy="1225868"/>
          </a:xfrm>
          <a:prstGeom prst="round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200" i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Thế năng tương tác thay đổi.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AutoShape 11"/>
          <p:cNvSpPr>
            <a:spLocks noChangeArrowheads="1"/>
          </p:cNvSpPr>
          <p:nvPr/>
        </p:nvSpPr>
        <p:spPr bwMode="auto">
          <a:xfrm>
            <a:off x="4945421" y="4373419"/>
            <a:ext cx="611951" cy="609600"/>
          </a:xfrm>
          <a:prstGeom prst="rightArrow">
            <a:avLst>
              <a:gd name="adj1" fmla="val 50000"/>
              <a:gd name="adj2" fmla="val 40625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4" descr="http://tmjpainandtreatment.com/wp-content/uploads/2014/09/little-man-with-red-question-mark.jpg">
            <a:hlinkClick r:id="rId2"/>
            <a:extLst>
              <a:ext uri="{FF2B5EF4-FFF2-40B4-BE49-F238E27FC236}">
                <a16:creationId xmlns:a16="http://schemas.microsoft.com/office/drawing/2014/main" xmlns="" id="{C6F45CF9-DF8C-4840-80CF-086E8873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90" y="429757"/>
            <a:ext cx="629310" cy="88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56">
            <a:extLst>
              <a:ext uri="{FF2B5EF4-FFF2-40B4-BE49-F238E27FC236}">
                <a16:creationId xmlns:a16="http://schemas.microsoft.com/office/drawing/2014/main" xmlns="" id="{7DD98084-DBB4-4254-9825-6CC3B493CA6C}"/>
              </a:ext>
            </a:extLst>
          </p:cNvPr>
          <p:cNvGrpSpPr/>
          <p:nvPr/>
        </p:nvGrpSpPr>
        <p:grpSpPr>
          <a:xfrm>
            <a:off x="3667827" y="139216"/>
            <a:ext cx="4856346" cy="581082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0" name="Rounded Rectangle 57">
              <a:extLst>
                <a:ext uri="{FF2B5EF4-FFF2-40B4-BE49-F238E27FC236}">
                  <a16:creationId xmlns:a16="http://schemas.microsoft.com/office/drawing/2014/main" xmlns="" id="{0DD3F3C5-E026-43BD-84F0-ECA5B8D012A6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ounded Rectangle 4">
              <a:extLst>
                <a:ext uri="{FF2B5EF4-FFF2-40B4-BE49-F238E27FC236}">
                  <a16:creationId xmlns:a16="http://schemas.microsoft.com/office/drawing/2014/main" xmlns="" id="{12C4570F-3848-4D05-A8B2-E113D0E16C04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Thảo luận</a:t>
              </a:r>
            </a:p>
          </p:txBody>
        </p:sp>
      </p:grpSp>
      <p:pic>
        <p:nvPicPr>
          <p:cNvPr id="20" name="Content Placeholder 4" descr="A picture containing text, device&#10;&#10;Description automatically generated">
            <a:extLst>
              <a:ext uri="{FF2B5EF4-FFF2-40B4-BE49-F238E27FC236}">
                <a16:creationId xmlns:a16="http://schemas.microsoft.com/office/drawing/2014/main" xmlns="" id="{A9FF8986-3ABE-4175-9EA6-93553A0EBA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433" y="1802877"/>
            <a:ext cx="3129889" cy="207064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2FA04D-3679-46F0-B4F7-29638B5DF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2473" y="4373419"/>
            <a:ext cx="3442231" cy="155330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3859EF6-9278-42FB-B5C2-48C8E7167661}"/>
              </a:ext>
            </a:extLst>
          </p:cNvPr>
          <p:cNvSpPr txBox="1"/>
          <p:nvPr/>
        </p:nvSpPr>
        <p:spPr>
          <a:xfrm>
            <a:off x="8866645" y="4043054"/>
            <a:ext cx="1831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Ví dụ: khối khí</a:t>
            </a:r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7CA832E-046E-4C4C-A740-CC623F181098}"/>
              </a:ext>
            </a:extLst>
          </p:cNvPr>
          <p:cNvSpPr txBox="1"/>
          <p:nvPr/>
        </p:nvSpPr>
        <p:spPr>
          <a:xfrm>
            <a:off x="8839200" y="1417626"/>
            <a:ext cx="1831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Ví dụ: vật rắn</a:t>
            </a:r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E5D7794-EB88-44A8-8349-51CF5CD4A37A}"/>
              </a:ext>
            </a:extLst>
          </p:cNvPr>
          <p:cNvGrpSpPr/>
          <p:nvPr/>
        </p:nvGrpSpPr>
        <p:grpSpPr>
          <a:xfrm>
            <a:off x="-153038" y="6048699"/>
            <a:ext cx="12561450" cy="663142"/>
            <a:chOff x="1314997" y="2125361"/>
            <a:chExt cx="2231091" cy="780121"/>
          </a:xfrm>
        </p:grpSpPr>
        <p:pic>
          <p:nvPicPr>
            <p:cNvPr id="27" name="Picture 4" descr="empty-blue-rectangle">
              <a:extLst>
                <a:ext uri="{FF2B5EF4-FFF2-40B4-BE49-F238E27FC236}">
                  <a16:creationId xmlns:a16="http://schemas.microsoft.com/office/drawing/2014/main" xmlns="" id="{45C098A9-4605-412F-815B-8C3924D3A2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314997" y="2125361"/>
              <a:ext cx="2231091" cy="780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Rectangle 1026060">
              <a:extLst>
                <a:ext uri="{FF2B5EF4-FFF2-40B4-BE49-F238E27FC236}">
                  <a16:creationId xmlns:a16="http://schemas.microsoft.com/office/drawing/2014/main" xmlns="" id="{E945EBE7-8C51-42DC-A276-56E9AA6115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8774" y="2179131"/>
              <a:ext cx="2026953" cy="4185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/>
            <a:p>
              <a:pPr algn="ctr"/>
              <a:endParaRPr lang="en-US" sz="2000" b="1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56A451F4-DD24-4DF3-9114-8DBBD1A13DB1}"/>
              </a:ext>
            </a:extLst>
          </p:cNvPr>
          <p:cNvSpPr/>
          <p:nvPr/>
        </p:nvSpPr>
        <p:spPr>
          <a:xfrm>
            <a:off x="298387" y="6109566"/>
            <a:ext cx="116586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Nội n</a:t>
            </a:r>
            <a:r>
              <a:rPr lang="vi-VN" sz="2600"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ng của một vật phụ thuộc vào nhiệt </a:t>
            </a:r>
            <a:r>
              <a:rPr lang="vi-VN" sz="2600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 và thể tích</a:t>
            </a:r>
            <a:r>
              <a:rPr lang="en-US" sz="26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: U = f(T, V).</a:t>
            </a:r>
            <a:endParaRPr lang="en-US" sz="2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12" descr="empty-red-rectangle">
            <a:extLst>
              <a:ext uri="{FF2B5EF4-FFF2-40B4-BE49-F238E27FC236}">
                <a16:creationId xmlns:a16="http://schemas.microsoft.com/office/drawing/2014/main" xmlns="" id="{90D0B017-936A-483F-A4B4-5B2DDB206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7" y="4085917"/>
            <a:ext cx="1258834" cy="1197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2" descr="empty-red-rectangle">
            <a:extLst>
              <a:ext uri="{FF2B5EF4-FFF2-40B4-BE49-F238E27FC236}">
                <a16:creationId xmlns:a16="http://schemas.microsoft.com/office/drawing/2014/main" xmlns="" id="{888D929D-8D6C-4C5C-A70B-0494ED419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5" y="2063448"/>
            <a:ext cx="1307125" cy="1197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1C17E1E9-9F8C-4A4A-A88D-60F9180912C9}"/>
              </a:ext>
            </a:extLst>
          </p:cNvPr>
          <p:cNvSpPr/>
          <p:nvPr/>
        </p:nvSpPr>
        <p:spPr>
          <a:xfrm>
            <a:off x="202898" y="2174494"/>
            <a:ext cx="1110003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sz="2800" i="1">
                <a:latin typeface="Arial" panose="020B0604020202020204" pitchFamily="34" charset="0"/>
                <a:cs typeface="Arial" panose="020B0604020202020204" pitchFamily="34" charset="0"/>
              </a:rPr>
              <a:t>Nhiệt độ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33134543-0595-44E1-9D5A-A10B2204A1FF}"/>
              </a:ext>
            </a:extLst>
          </p:cNvPr>
          <p:cNvSpPr/>
          <p:nvPr/>
        </p:nvSpPr>
        <p:spPr>
          <a:xfrm>
            <a:off x="211904" y="4238488"/>
            <a:ext cx="1028700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sz="2800" i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Thể tích</a:t>
            </a:r>
          </a:p>
        </p:txBody>
      </p:sp>
    </p:spTree>
    <p:extLst>
      <p:ext uri="{BB962C8B-B14F-4D97-AF65-F5344CB8AC3E}">
        <p14:creationId xmlns:p14="http://schemas.microsoft.com/office/powerpoint/2010/main" val="261957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5" grpId="0" animBg="1"/>
      <p:bldP spid="39" grpId="0" animBg="1"/>
      <p:bldP spid="7" grpId="0" animBg="1"/>
      <p:bldP spid="9" grpId="0" animBg="1"/>
      <p:bldP spid="10" grpId="0" animBg="1"/>
      <p:bldP spid="40" grpId="0" animBg="1"/>
      <p:bldP spid="24" grpId="0"/>
      <p:bldP spid="25" grpId="0"/>
      <p:bldP spid="33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228600" y="619123"/>
            <a:ext cx="11811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6" name="Picture 14" descr="http://tmjpainandtreatment.com/wp-content/uploads/2014/09/little-man-with-red-question-mark.jpg">
            <a:hlinkClick r:id="rId3"/>
            <a:extLst>
              <a:ext uri="{FF2B5EF4-FFF2-40B4-BE49-F238E27FC236}">
                <a16:creationId xmlns:a16="http://schemas.microsoft.com/office/drawing/2014/main" xmlns="" id="{897FEF7F-D1F1-4F5E-A75B-A8C349370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7007"/>
            <a:ext cx="1981200" cy="279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A31AD4E-7CF9-139A-8B9E-71B99C9C40C4}"/>
              </a:ext>
            </a:extLst>
          </p:cNvPr>
          <p:cNvGrpSpPr/>
          <p:nvPr/>
        </p:nvGrpSpPr>
        <p:grpSpPr>
          <a:xfrm>
            <a:off x="-271124" y="67297"/>
            <a:ext cx="7887843" cy="573080"/>
            <a:chOff x="38033" y="2294628"/>
            <a:chExt cx="7789259" cy="799978"/>
          </a:xfrm>
        </p:grpSpPr>
        <p:grpSp>
          <p:nvGrpSpPr>
            <p:cNvPr id="4" name="Group 70">
              <a:extLst>
                <a:ext uri="{FF2B5EF4-FFF2-40B4-BE49-F238E27FC236}">
                  <a16:creationId xmlns:a16="http://schemas.microsoft.com/office/drawing/2014/main" xmlns="" id="{493CBBAB-A148-6A25-C84E-61D03084C4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185" y="2294629"/>
              <a:ext cx="5349237" cy="756156"/>
              <a:chOff x="607013" y="3430755"/>
              <a:chExt cx="2754607" cy="1456463"/>
            </a:xfrm>
          </p:grpSpPr>
          <p:pic>
            <p:nvPicPr>
              <p:cNvPr id="7" name="Picture 6" descr="empty-green-rectangle">
                <a:extLst>
                  <a:ext uri="{FF2B5EF4-FFF2-40B4-BE49-F238E27FC236}">
                    <a16:creationId xmlns:a16="http://schemas.microsoft.com/office/drawing/2014/main" xmlns="" id="{0A3CA0B0-A332-92B4-A166-391FE71669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013" y="3430755"/>
                <a:ext cx="2754607" cy="1456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7" descr="green-top-faded">
                <a:extLst>
                  <a:ext uri="{FF2B5EF4-FFF2-40B4-BE49-F238E27FC236}">
                    <a16:creationId xmlns:a16="http://schemas.microsoft.com/office/drawing/2014/main" xmlns="" id="{CFBF8D35-4258-941B-2BB9-F89AD53A8B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1773105D-E658-FB3B-6332-F53CAB4F6C1E}"/>
                </a:ext>
              </a:extLst>
            </p:cNvPr>
            <p:cNvSpPr txBox="1"/>
            <p:nvPr/>
          </p:nvSpPr>
          <p:spPr bwMode="auto">
            <a:xfrm>
              <a:off x="38033" y="2294628"/>
              <a:ext cx="1501326" cy="6874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None/>
                <a:defRPr/>
              </a:pPr>
              <a:r>
                <a:rPr lang="en-US" sz="2500">
                  <a:ln w="18415" cmpd="sng">
                    <a:solidFill>
                      <a:srgbClr val="FFFFFF"/>
                    </a:solidFill>
                    <a:prstDash val="solid"/>
                  </a:ln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5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1026060">
              <a:extLst>
                <a:ext uri="{FF2B5EF4-FFF2-40B4-BE49-F238E27FC236}">
                  <a16:creationId xmlns:a16="http://schemas.microsoft.com/office/drawing/2014/main" xmlns="" id="{5FFB175D-DEA0-157A-0567-B0EE91AB94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841" y="2338450"/>
              <a:ext cx="6674451" cy="75615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l" defTabSz="1095376">
                <a:buClr>
                  <a:schemeClr val="tx2"/>
                </a:buClr>
                <a:buSzPct val="95000"/>
                <a:buNone/>
                <a:defRPr/>
              </a:pPr>
              <a:r>
                <a:rPr lang="en-US" sz="2800" b="1" i="1" dirty="0">
                  <a:cs typeface="Arial" panose="020B0604020202020204" pitchFamily="34" charset="0"/>
                </a:rPr>
                <a:t>KHÁI NIỆM NỘI NĂNG</a:t>
              </a:r>
            </a:p>
          </p:txBody>
        </p:sp>
      </p:grpSp>
      <p:sp>
        <p:nvSpPr>
          <p:cNvPr id="3" name="Arrow: Right 2">
            <a:hlinkClick r:id="rId7"/>
            <a:extLst>
              <a:ext uri="{FF2B5EF4-FFF2-40B4-BE49-F238E27FC236}">
                <a16:creationId xmlns:a16="http://schemas.microsoft.com/office/drawing/2014/main" xmlns="" id="{0AFFB357-D2D0-9283-6535-D054BEF06E9C}"/>
              </a:ext>
            </a:extLst>
          </p:cNvPr>
          <p:cNvSpPr/>
          <p:nvPr/>
        </p:nvSpPr>
        <p:spPr>
          <a:xfrm rot="10800000" flipH="1" flipV="1">
            <a:off x="299827" y="2044438"/>
            <a:ext cx="1230088" cy="771955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E07301F-43E9-601E-EEE5-5D0AB9AFF7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0970" y="1685302"/>
            <a:ext cx="54102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2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>
            <a:spLocks noGrp="1"/>
          </p:cNvSpPr>
          <p:nvPr>
            <p:ph idx="1"/>
          </p:nvPr>
        </p:nvSpPr>
        <p:spPr>
          <a:xfrm>
            <a:off x="260204" y="614691"/>
            <a:ext cx="5149996" cy="49659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5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5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endParaRPr lang="en-US" sz="25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6FB1FF0C-A40C-4B51-BF42-3E6D9F10478D}"/>
              </a:ext>
            </a:extLst>
          </p:cNvPr>
          <p:cNvGrpSpPr/>
          <p:nvPr/>
        </p:nvGrpSpPr>
        <p:grpSpPr>
          <a:xfrm>
            <a:off x="-271124" y="67295"/>
            <a:ext cx="7792050" cy="523445"/>
            <a:chOff x="38033" y="2294628"/>
            <a:chExt cx="7694663" cy="730692"/>
          </a:xfrm>
        </p:grpSpPr>
        <p:grpSp>
          <p:nvGrpSpPr>
            <p:cNvPr id="34" name="Group 70">
              <a:extLst>
                <a:ext uri="{FF2B5EF4-FFF2-40B4-BE49-F238E27FC236}">
                  <a16:creationId xmlns:a16="http://schemas.microsoft.com/office/drawing/2014/main" xmlns="" id="{427B62C4-57EF-46B2-9D48-401A7C7207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185" y="2294629"/>
              <a:ext cx="7311852" cy="693208"/>
              <a:chOff x="607013" y="3430755"/>
              <a:chExt cx="3765262" cy="1335216"/>
            </a:xfrm>
          </p:grpSpPr>
          <p:pic>
            <p:nvPicPr>
              <p:cNvPr id="44" name="Picture 43" descr="empty-green-rectangle">
                <a:extLst>
                  <a:ext uri="{FF2B5EF4-FFF2-40B4-BE49-F238E27FC236}">
                    <a16:creationId xmlns:a16="http://schemas.microsoft.com/office/drawing/2014/main" xmlns="" id="{88939172-7841-4EBC-9B46-060680DE8E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013" y="3430755"/>
                <a:ext cx="3765262" cy="1335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44" descr="green-top-faded">
                <a:extLst>
                  <a:ext uri="{FF2B5EF4-FFF2-40B4-BE49-F238E27FC236}">
                    <a16:creationId xmlns:a16="http://schemas.microsoft.com/office/drawing/2014/main" xmlns="" id="{3B674C3D-1DEE-4CF1-8801-E1B1EFFD27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D7E85974-2B19-494C-8E8F-906B6AB2F3AF}"/>
                </a:ext>
              </a:extLst>
            </p:cNvPr>
            <p:cNvSpPr txBox="1"/>
            <p:nvPr/>
          </p:nvSpPr>
          <p:spPr bwMode="auto">
            <a:xfrm>
              <a:off x="38033" y="2294628"/>
              <a:ext cx="1501326" cy="6874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None/>
                <a:defRPr/>
              </a:pPr>
              <a:r>
                <a:rPr lang="en-US" sz="2500">
                  <a:ln w="18415" cmpd="sng">
                    <a:solidFill>
                      <a:srgbClr val="FFFFFF"/>
                    </a:solidFill>
                    <a:prstDash val="solid"/>
                  </a:ln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5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1026060">
              <a:extLst>
                <a:ext uri="{FF2B5EF4-FFF2-40B4-BE49-F238E27FC236}">
                  <a16:creationId xmlns:a16="http://schemas.microsoft.com/office/drawing/2014/main" xmlns="" id="{FC94D1FA-CD09-45D8-B4FC-85B46AC6E4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8245" y="2312127"/>
              <a:ext cx="6674451" cy="7131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l" defTabSz="1095376">
                <a:buClr>
                  <a:schemeClr val="tx2"/>
                </a:buClr>
                <a:buSzPct val="95000"/>
                <a:buNone/>
                <a:defRPr/>
              </a:pPr>
              <a:r>
                <a:rPr lang="en-US" sz="2500" b="1" i="1" dirty="0">
                  <a:cs typeface="Arial" panose="020B0604020202020204" pitchFamily="34" charset="0"/>
                </a:rPr>
                <a:t>ĐỊNH LUẬT I CỦA NHIỆT ĐỘNG LỰC HỌC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43364B7-CD7D-4F0E-88CD-AC01FE19C3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919" r="38344"/>
          <a:stretch/>
        </p:blipFill>
        <p:spPr>
          <a:xfrm>
            <a:off x="1337690" y="2112614"/>
            <a:ext cx="2764658" cy="20948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9B4FED0-81D4-4CCF-9DD7-740B12040A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608" t="2757"/>
          <a:stretch/>
        </p:blipFill>
        <p:spPr>
          <a:xfrm>
            <a:off x="7972055" y="1562725"/>
            <a:ext cx="1334420" cy="313553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FEE779D-204E-40BB-AC02-964800723525}"/>
              </a:ext>
            </a:extLst>
          </p:cNvPr>
          <p:cNvGrpSpPr/>
          <p:nvPr/>
        </p:nvGrpSpPr>
        <p:grpSpPr>
          <a:xfrm>
            <a:off x="1337690" y="5867400"/>
            <a:ext cx="8931174" cy="633001"/>
            <a:chOff x="1409114" y="2112171"/>
            <a:chExt cx="2231091" cy="1478139"/>
          </a:xfrm>
        </p:grpSpPr>
        <p:pic>
          <p:nvPicPr>
            <p:cNvPr id="21" name="Picture 4" descr="empty-blue-rectangle">
              <a:extLst>
                <a:ext uri="{FF2B5EF4-FFF2-40B4-BE49-F238E27FC236}">
                  <a16:creationId xmlns:a16="http://schemas.microsoft.com/office/drawing/2014/main" xmlns="" id="{C3089932-F36F-4F0A-B9DA-C74EA3479E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409114" y="2112171"/>
              <a:ext cx="2231091" cy="1478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1026060">
              <a:extLst>
                <a:ext uri="{FF2B5EF4-FFF2-40B4-BE49-F238E27FC236}">
                  <a16:creationId xmlns:a16="http://schemas.microsoft.com/office/drawing/2014/main" xmlns="" id="{B0E5C837-E915-4090-938C-34BCD0224B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8774" y="2179131"/>
              <a:ext cx="2026953" cy="3243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/>
            <a:p>
              <a:pPr algn="ctr"/>
              <a:endParaRPr lang="en-US" sz="2000" b="1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 Box 15">
            <a:extLst>
              <a:ext uri="{FF2B5EF4-FFF2-40B4-BE49-F238E27FC236}">
                <a16:creationId xmlns:a16="http://schemas.microsoft.com/office/drawing/2014/main" xmlns="" id="{143B7A7F-5E8D-459C-91C3-4DD3D253D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71124" y="4667907"/>
            <a:ext cx="6253515" cy="86177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sz="25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Miếng kim loại nóng lên </a:t>
            </a:r>
          </a:p>
          <a:p>
            <a:pPr algn="ctr" eaLnBrk="1" hangingPunct="1">
              <a:spcBef>
                <a:spcPts val="0"/>
              </a:spcBef>
            </a:pPr>
            <a:r>
              <a:rPr lang="en-US" sz="25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U thay đổi. (U tăng)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3095D0E-22B1-4744-BB4D-0FFF8DC50C32}"/>
              </a:ext>
            </a:extLst>
          </p:cNvPr>
          <p:cNvSpPr/>
          <p:nvPr/>
        </p:nvSpPr>
        <p:spPr>
          <a:xfrm>
            <a:off x="1237983" y="5881955"/>
            <a:ext cx="893117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 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Thực hiện công, dẫn đến thay đổi nội năng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A45CCAA5-B2BF-4D1B-9902-EA6C83520205}"/>
              </a:ext>
            </a:extLst>
          </p:cNvPr>
          <p:cNvSpPr/>
          <p:nvPr/>
        </p:nvSpPr>
        <p:spPr>
          <a:xfrm>
            <a:off x="607979" y="1115573"/>
            <a:ext cx="39734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200" i="1">
                <a:latin typeface="Arial" panose="020B0604020202020204" pitchFamily="34" charset="0"/>
                <a:cs typeface="Arial" panose="020B0604020202020204" pitchFamily="34" charset="0"/>
              </a:rPr>
              <a:t>VD: cọ xát miếng kim loại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B519ABB2-9424-409E-9F2E-BBF16B2C928F}"/>
              </a:ext>
            </a:extLst>
          </p:cNvPr>
          <p:cNvSpPr/>
          <p:nvPr/>
        </p:nvSpPr>
        <p:spPr>
          <a:xfrm>
            <a:off x="6503602" y="1163392"/>
            <a:ext cx="39734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200" i="1">
                <a:latin typeface="Arial" panose="020B0604020202020204" pitchFamily="34" charset="0"/>
                <a:cs typeface="Arial" panose="020B0604020202020204" pitchFamily="34" charset="0"/>
              </a:rPr>
              <a:t>VD: nén pittông, khí nóng lên</a:t>
            </a:r>
          </a:p>
        </p:txBody>
      </p:sp>
      <p:sp>
        <p:nvSpPr>
          <p:cNvPr id="35" name="Text Box 24">
            <a:extLst>
              <a:ext uri="{FF2B5EF4-FFF2-40B4-BE49-F238E27FC236}">
                <a16:creationId xmlns:a16="http://schemas.microsoft.com/office/drawing/2014/main" xmlns="" id="{BAEC6518-0BA3-45B2-B2A2-90D6040B0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729814"/>
            <a:ext cx="6037093" cy="86177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sz="25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 tích khí giảm. Khí nóng lên</a:t>
            </a:r>
          </a:p>
          <a:p>
            <a:pPr algn="ctr" eaLnBrk="1" hangingPunct="1">
              <a:spcBef>
                <a:spcPts val="0"/>
              </a:spcBef>
            </a:pPr>
            <a:r>
              <a:rPr lang="en-US" sz="25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U thay đổi (U tăng)</a:t>
            </a:r>
          </a:p>
        </p:txBody>
      </p:sp>
    </p:spTree>
    <p:extLst>
      <p:ext uri="{BB962C8B-B14F-4D97-AF65-F5344CB8AC3E}">
        <p14:creationId xmlns:p14="http://schemas.microsoft.com/office/powerpoint/2010/main" val="289635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0" grpId="0"/>
      <p:bldP spid="32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4826</TotalTime>
  <Words>1229</Words>
  <Application>Microsoft Office PowerPoint</Application>
  <PresentationFormat>Widescreen</PresentationFormat>
  <Paragraphs>165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ＭＳ Ｐゴシック</vt:lpstr>
      <vt:lpstr>Arial</vt:lpstr>
      <vt:lpstr>Calibri</vt:lpstr>
      <vt:lpstr>Cambria Math</vt:lpstr>
      <vt:lpstr>Symbol</vt:lpstr>
      <vt:lpstr>Tahoma</vt:lpstr>
      <vt:lpstr>Times New Roman</vt:lpstr>
      <vt:lpstr>Wingdings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hệ thức sau diễn tả những quá trình nào?</vt:lpstr>
      <vt:lpstr>PowerPoint Presentation</vt:lpstr>
      <vt:lpstr>Ví dụ: nguyên tắc họat động của động cơ nhiệt: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*</dc:creator>
  <cp:lastModifiedBy>DELL</cp:lastModifiedBy>
  <cp:revision>495</cp:revision>
  <dcterms:created xsi:type="dcterms:W3CDTF">2007-12-02T09:23:01Z</dcterms:created>
  <dcterms:modified xsi:type="dcterms:W3CDTF">2024-09-25T07:27:19Z</dcterms:modified>
</cp:coreProperties>
</file>