
<file path=[Content_Types].xml><?xml version="1.0" encoding="utf-8"?>
<Types xmlns="http://schemas.openxmlformats.org/package/2006/content-types">
  <Default Extension="gif" ContentType="image/gif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18" r:id="rId2"/>
    <p:sldId id="389" r:id="rId3"/>
    <p:sldId id="408" r:id="rId4"/>
    <p:sldId id="409" r:id="rId5"/>
    <p:sldId id="410" r:id="rId6"/>
    <p:sldId id="411" r:id="rId7"/>
    <p:sldId id="412" r:id="rId8"/>
    <p:sldId id="413" r:id="rId9"/>
    <p:sldId id="414" r:id="rId10"/>
    <p:sldId id="415" r:id="rId11"/>
    <p:sldId id="416" r:id="rId12"/>
    <p:sldId id="417" r:id="rId13"/>
  </p:sldIdLst>
  <p:sldSz cx="12188825" cy="6858000"/>
  <p:notesSz cx="6858000" cy="9144000"/>
  <p:defaultTextStyle>
    <a:defPPr>
      <a:defRPr lang="en-US"/>
    </a:defPPr>
    <a:lvl1pPr marL="0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426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8850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3276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7702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2128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6553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0979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5404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03B"/>
    <a:srgbClr val="B75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>
      <p:cViewPr varScale="1">
        <p:scale>
          <a:sx n="67" d="100"/>
          <a:sy n="67" d="100"/>
        </p:scale>
        <p:origin x="644" y="5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A6634-C256-4E54-B045-0FC968CE322C}" type="datetimeFigureOut">
              <a:rPr lang="vi-VN" smtClean="0"/>
              <a:pPr/>
              <a:t>21/09/2024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9D81D-7D9F-44D6-A978-01A67BB375E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85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9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2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0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5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7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3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6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6" y="4406904"/>
            <a:ext cx="10360501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6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44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885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432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77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72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65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009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54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0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4"/>
            <a:ext cx="5383398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4"/>
            <a:ext cx="5383398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6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6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9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1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6" y="273050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6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6" y="1435104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8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14426" indent="0">
              <a:buNone/>
              <a:defRPr sz="3900"/>
            </a:lvl2pPr>
            <a:lvl3pPr marL="1228850" indent="0">
              <a:buNone/>
              <a:defRPr sz="3200"/>
            </a:lvl3pPr>
            <a:lvl4pPr marL="1843276" indent="0">
              <a:buNone/>
              <a:defRPr sz="2700"/>
            </a:lvl4pPr>
            <a:lvl5pPr marL="2457702" indent="0">
              <a:buNone/>
              <a:defRPr sz="2700"/>
            </a:lvl5pPr>
            <a:lvl6pPr marL="3072128" indent="0">
              <a:buNone/>
              <a:defRPr sz="2700"/>
            </a:lvl6pPr>
            <a:lvl7pPr marL="3686553" indent="0">
              <a:buNone/>
              <a:defRPr sz="2700"/>
            </a:lvl7pPr>
            <a:lvl8pPr marL="4300979" indent="0">
              <a:buNone/>
              <a:defRPr sz="2700"/>
            </a:lvl8pPr>
            <a:lvl9pPr marL="4915404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2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6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122885" tIns="61443" rIns="122885" bIns="614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4"/>
            <a:ext cx="10969943" cy="4525963"/>
          </a:xfrm>
          <a:prstGeom prst="rect">
            <a:avLst/>
          </a:prstGeom>
        </p:spPr>
        <p:txBody>
          <a:bodyPr vert="horz" lIns="122885" tIns="61443" rIns="122885" bIns="614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AF971-25D1-411E-8B62-14DAB1AB2062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2"/>
            <a:ext cx="2844059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8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885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819" indent="-460819" algn="l" defTabSz="122885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443" indent="-384015" algn="l" defTabSz="122885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064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0490" indent="-307212" algn="l" defTabSz="122885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4916" indent="-307212" algn="l" defTabSz="122885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9339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3766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8192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2618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42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85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327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7702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2128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6553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0979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5404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E508-26A4-1E6D-CEDB-B7CAE8E75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SỞ GIÁO DỤC VÀ ĐÀO TẠO BÌNH ĐỊNH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TRƯỜNG PTDTNT THCS &amp; THPT VÂN CANH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32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GV:Võ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Thị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Khánh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48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5366" y="200025"/>
            <a:ext cx="7281657" cy="638175"/>
            <a:chOff x="245366" y="200025"/>
            <a:chExt cx="7281657" cy="638175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262398" y="200025"/>
              <a:ext cx="7264625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 anchor="ctr"/>
            <a:lstStyle/>
            <a:p>
              <a:pPr algn="just" eaLnBrk="1" hangingPunct="1"/>
              <a:r>
                <a:rPr lang="en-GB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1540;p59"/>
            <p:cNvGrpSpPr/>
            <p:nvPr/>
          </p:nvGrpSpPr>
          <p:grpSpPr>
            <a:xfrm>
              <a:off x="245366" y="688975"/>
              <a:ext cx="6382445" cy="149225"/>
              <a:chOff x="4345425" y="2175475"/>
              <a:chExt cx="800750" cy="176025"/>
            </a:xfrm>
            <a:solidFill>
              <a:schemeClr val="bg2">
                <a:lumMod val="75000"/>
              </a:schemeClr>
            </a:solidFill>
          </p:grpSpPr>
          <p:sp>
            <p:nvSpPr>
              <p:cNvPr id="5" name="Google Shape;1541;p59"/>
              <p:cNvSpPr/>
              <p:nvPr/>
            </p:nvSpPr>
            <p:spPr>
              <a:xfrm>
                <a:off x="4351850" y="2175475"/>
                <a:ext cx="76300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30520" h="6251" extrusionOk="0">
                    <a:moveTo>
                      <a:pt x="28815" y="0"/>
                    </a:moveTo>
                    <a:cubicBezTo>
                      <a:pt x="19166" y="50"/>
                      <a:pt x="9617" y="1178"/>
                      <a:pt x="243" y="3359"/>
                    </a:cubicBezTo>
                    <a:cubicBezTo>
                      <a:pt x="1" y="3431"/>
                      <a:pt x="1096" y="6250"/>
                      <a:pt x="1871" y="6250"/>
                    </a:cubicBezTo>
                    <a:cubicBezTo>
                      <a:pt x="1897" y="6250"/>
                      <a:pt x="1923" y="6247"/>
                      <a:pt x="1948" y="6241"/>
                    </a:cubicBezTo>
                    <a:cubicBezTo>
                      <a:pt x="11321" y="4060"/>
                      <a:pt x="20870" y="2933"/>
                      <a:pt x="30494" y="2882"/>
                    </a:cubicBezTo>
                    <a:cubicBezTo>
                      <a:pt x="30519" y="2882"/>
                      <a:pt x="29742" y="0"/>
                      <a:pt x="288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542;p59"/>
              <p:cNvSpPr/>
              <p:nvPr/>
            </p:nvSpPr>
            <p:spPr>
              <a:xfrm>
                <a:off x="4345425" y="2195925"/>
                <a:ext cx="8007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2030" h="6223" extrusionOk="0">
                    <a:moveTo>
                      <a:pt x="28845" y="0"/>
                    </a:moveTo>
                    <a:cubicBezTo>
                      <a:pt x="27445" y="0"/>
                      <a:pt x="25887" y="355"/>
                      <a:pt x="24736" y="435"/>
                    </a:cubicBezTo>
                    <a:cubicBezTo>
                      <a:pt x="22004" y="611"/>
                      <a:pt x="19247" y="811"/>
                      <a:pt x="16490" y="987"/>
                    </a:cubicBezTo>
                    <a:cubicBezTo>
                      <a:pt x="11578" y="1338"/>
                      <a:pt x="6240" y="1112"/>
                      <a:pt x="1603" y="3042"/>
                    </a:cubicBezTo>
                    <a:cubicBezTo>
                      <a:pt x="0" y="3697"/>
                      <a:pt x="919" y="6222"/>
                      <a:pt x="2308" y="6222"/>
                    </a:cubicBezTo>
                    <a:cubicBezTo>
                      <a:pt x="2461" y="6222"/>
                      <a:pt x="2620" y="6192"/>
                      <a:pt x="2781" y="6125"/>
                    </a:cubicBezTo>
                    <a:cubicBezTo>
                      <a:pt x="6967" y="4370"/>
                      <a:pt x="11653" y="4546"/>
                      <a:pt x="16115" y="4220"/>
                    </a:cubicBezTo>
                    <a:cubicBezTo>
                      <a:pt x="18596" y="4069"/>
                      <a:pt x="21052" y="3894"/>
                      <a:pt x="23533" y="3719"/>
                    </a:cubicBezTo>
                    <a:cubicBezTo>
                      <a:pt x="24636" y="3643"/>
                      <a:pt x="25739" y="3568"/>
                      <a:pt x="26841" y="3493"/>
                    </a:cubicBezTo>
                    <a:cubicBezTo>
                      <a:pt x="27393" y="3468"/>
                      <a:pt x="27944" y="3418"/>
                      <a:pt x="28496" y="3393"/>
                    </a:cubicBezTo>
                    <a:cubicBezTo>
                      <a:pt x="28558" y="3393"/>
                      <a:pt x="29066" y="3437"/>
                      <a:pt x="29482" y="3437"/>
                    </a:cubicBezTo>
                    <a:cubicBezTo>
                      <a:pt x="29580" y="3437"/>
                      <a:pt x="29673" y="3434"/>
                      <a:pt x="29754" y="3428"/>
                    </a:cubicBezTo>
                    <a:lnTo>
                      <a:pt x="29754" y="3428"/>
                    </a:lnTo>
                    <a:cubicBezTo>
                      <a:pt x="30007" y="3587"/>
                      <a:pt x="30293" y="3683"/>
                      <a:pt x="30597" y="3683"/>
                    </a:cubicBezTo>
                    <a:cubicBezTo>
                      <a:pt x="30664" y="3683"/>
                      <a:pt x="30732" y="3678"/>
                      <a:pt x="30801" y="3668"/>
                    </a:cubicBezTo>
                    <a:cubicBezTo>
                      <a:pt x="30877" y="3668"/>
                      <a:pt x="30952" y="3643"/>
                      <a:pt x="31002" y="3643"/>
                    </a:cubicBezTo>
                    <a:cubicBezTo>
                      <a:pt x="31528" y="3568"/>
                      <a:pt x="31829" y="2992"/>
                      <a:pt x="31904" y="2516"/>
                    </a:cubicBezTo>
                    <a:lnTo>
                      <a:pt x="31929" y="2265"/>
                    </a:lnTo>
                    <a:cubicBezTo>
                      <a:pt x="32029" y="1563"/>
                      <a:pt x="31578" y="811"/>
                      <a:pt x="30977" y="460"/>
                    </a:cubicBezTo>
                    <a:cubicBezTo>
                      <a:pt x="30386" y="115"/>
                      <a:pt x="29641" y="0"/>
                      <a:pt x="28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455612" y="1146549"/>
            <a:ext cx="10972800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kern="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cm. </a:t>
            </a:r>
            <a:r>
              <a:rPr lang="en-US" kern="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5 cm. </a:t>
            </a:r>
            <a:r>
              <a:rPr lang="en-US" kern="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-5 cm. </a:t>
            </a:r>
            <a:r>
              <a:rPr lang="en-US" kern="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10 cm                        D. -10 cm.</a:t>
            </a:r>
            <a:endParaRPr lang="en-US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6577" y="2514600"/>
            <a:ext cx="616235" cy="4888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449542" y="3461042"/>
                <a:ext cx="10190610" cy="1506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b="1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kumimoji="0" lang="en-US" altLang="en-US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2: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dao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hòa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li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lvl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</m:t>
                    </m:r>
                    <m:func>
                      <m:funcPr>
                        <m:ctrlPr>
                          <a:rPr lang="en-US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alt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alt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</a:t>
                </a:r>
                <a:r>
                  <a:rPr lang="en-US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ban </a:t>
                </a:r>
                <a:r>
                  <a:rPr lang="en-US" alt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dao</a:t>
                </a:r>
                <a:r>
                  <a:rPr lang="en-US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B.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C. 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m:rPr>
                        <m:sty m:val="p"/>
                      </m:rPr>
                      <a:rPr lang="el-GR" alt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a:rPr lang="en-US" alt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  </a:t>
                </a:r>
                <a14:m>
                  <m:oMath xmlns:m="http://schemas.openxmlformats.org/officeDocument/2006/math">
                    <m:r>
                      <a:rPr lang="en-US" alt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m:rPr>
                        <m:sty m:val="p"/>
                      </m:rPr>
                      <a:rPr lang="el-G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endParaRPr kumimoji="0" lang="en-US" alt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542" y="3461042"/>
                <a:ext cx="10190610" cy="1506182"/>
              </a:xfrm>
              <a:prstGeom prst="rect">
                <a:avLst/>
              </a:prstGeom>
              <a:blipFill>
                <a:blip r:embed="rId2"/>
                <a:stretch>
                  <a:fillRect l="-958" t="-2834" b="-32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3029236" y="4478356"/>
            <a:ext cx="616235" cy="4888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2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4"/>
              <p:cNvSpPr>
                <a:spLocks noChangeArrowheads="1"/>
              </p:cNvSpPr>
              <p:nvPr/>
            </p:nvSpPr>
            <p:spPr bwMode="auto">
              <a:xfrm>
                <a:off x="297166" y="947413"/>
                <a:ext cx="10113666" cy="1872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b="1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kumimoji="0" lang="en-US" altLang="en-US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3: 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dao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hòa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li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altLang="en-US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=5√3</m:t>
                    </m:r>
                    <m:func>
                      <m:funcPr>
                        <m:ctrlPr>
                          <a:rPr kumimoji="0" lang="en-US" altLang="en-US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altLang="en-US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kumimoji="0" lang="en-US" altLang="en-US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en-US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kumimoji="0" lang="en-US" altLang="en-US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kumimoji="0" lang="en-US" altLang="en-US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kumimoji="0" lang="en-US" altLang="en-US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0" lang="en-US" altLang="en-US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en-US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kumimoji="0" lang="en-US" altLang="en-US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kumimoji="0" lang="en-US" altLang="en-US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Li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altLang="en-US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kumimoji="0" lang="en-US" altLang="en-US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altLang="en-US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kumimoji="0" lang="en-US" altLang="en-US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altLang="en-US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 = 1s </a:t>
                </a:r>
                <a:r>
                  <a:rPr kumimoji="0" lang="en-US" altLang="en-US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baseline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2,5 cm		B.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√3</m:t>
                    </m:r>
                  </m:oMath>
                </a14:m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cm		C. 5 cm		D.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2,</m:t>
                    </m:r>
                    <m:r>
                      <a:rPr lang="en-US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√3</m:t>
                    </m:r>
                  </m:oMath>
                </a14:m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cm</a:t>
                </a:r>
              </a:p>
            </p:txBody>
          </p:sp>
        </mc:Choice>
        <mc:Fallback xmlns="">
          <p:sp>
            <p:nvSpPr>
              <p:cNvPr id="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166" y="947413"/>
                <a:ext cx="10113666" cy="1872244"/>
              </a:xfrm>
              <a:prstGeom prst="rect">
                <a:avLst/>
              </a:prstGeom>
              <a:blipFill>
                <a:blip r:embed="rId2"/>
                <a:stretch>
                  <a:fillRect l="-964"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45366" y="200025"/>
            <a:ext cx="7281657" cy="638175"/>
            <a:chOff x="245366" y="200025"/>
            <a:chExt cx="7281657" cy="63817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262398" y="200025"/>
              <a:ext cx="7264625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 anchor="ctr"/>
            <a:lstStyle/>
            <a:p>
              <a:pPr algn="just" eaLnBrk="1" hangingPunct="1"/>
              <a:r>
                <a:rPr lang="en-GB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oogle Shape;1540;p59"/>
            <p:cNvGrpSpPr/>
            <p:nvPr/>
          </p:nvGrpSpPr>
          <p:grpSpPr>
            <a:xfrm>
              <a:off x="245366" y="688975"/>
              <a:ext cx="6382445" cy="149225"/>
              <a:chOff x="4345425" y="2175475"/>
              <a:chExt cx="800750" cy="176025"/>
            </a:xfrm>
            <a:solidFill>
              <a:schemeClr val="bg2">
                <a:lumMod val="75000"/>
              </a:schemeClr>
            </a:solidFill>
          </p:grpSpPr>
          <p:sp>
            <p:nvSpPr>
              <p:cNvPr id="6" name="Google Shape;1541;p59"/>
              <p:cNvSpPr/>
              <p:nvPr/>
            </p:nvSpPr>
            <p:spPr>
              <a:xfrm>
                <a:off x="4351850" y="2175475"/>
                <a:ext cx="76300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30520" h="6251" extrusionOk="0">
                    <a:moveTo>
                      <a:pt x="28815" y="0"/>
                    </a:moveTo>
                    <a:cubicBezTo>
                      <a:pt x="19166" y="50"/>
                      <a:pt x="9617" y="1178"/>
                      <a:pt x="243" y="3359"/>
                    </a:cubicBezTo>
                    <a:cubicBezTo>
                      <a:pt x="1" y="3431"/>
                      <a:pt x="1096" y="6250"/>
                      <a:pt x="1871" y="6250"/>
                    </a:cubicBezTo>
                    <a:cubicBezTo>
                      <a:pt x="1897" y="6250"/>
                      <a:pt x="1923" y="6247"/>
                      <a:pt x="1948" y="6241"/>
                    </a:cubicBezTo>
                    <a:cubicBezTo>
                      <a:pt x="11321" y="4060"/>
                      <a:pt x="20870" y="2933"/>
                      <a:pt x="30494" y="2882"/>
                    </a:cubicBezTo>
                    <a:cubicBezTo>
                      <a:pt x="30519" y="2882"/>
                      <a:pt x="29742" y="0"/>
                      <a:pt x="288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542;p59"/>
              <p:cNvSpPr/>
              <p:nvPr/>
            </p:nvSpPr>
            <p:spPr>
              <a:xfrm>
                <a:off x="4345425" y="2195925"/>
                <a:ext cx="8007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2030" h="6223" extrusionOk="0">
                    <a:moveTo>
                      <a:pt x="28845" y="0"/>
                    </a:moveTo>
                    <a:cubicBezTo>
                      <a:pt x="27445" y="0"/>
                      <a:pt x="25887" y="355"/>
                      <a:pt x="24736" y="435"/>
                    </a:cubicBezTo>
                    <a:cubicBezTo>
                      <a:pt x="22004" y="611"/>
                      <a:pt x="19247" y="811"/>
                      <a:pt x="16490" y="987"/>
                    </a:cubicBezTo>
                    <a:cubicBezTo>
                      <a:pt x="11578" y="1338"/>
                      <a:pt x="6240" y="1112"/>
                      <a:pt x="1603" y="3042"/>
                    </a:cubicBezTo>
                    <a:cubicBezTo>
                      <a:pt x="0" y="3697"/>
                      <a:pt x="919" y="6222"/>
                      <a:pt x="2308" y="6222"/>
                    </a:cubicBezTo>
                    <a:cubicBezTo>
                      <a:pt x="2461" y="6222"/>
                      <a:pt x="2620" y="6192"/>
                      <a:pt x="2781" y="6125"/>
                    </a:cubicBezTo>
                    <a:cubicBezTo>
                      <a:pt x="6967" y="4370"/>
                      <a:pt x="11653" y="4546"/>
                      <a:pt x="16115" y="4220"/>
                    </a:cubicBezTo>
                    <a:cubicBezTo>
                      <a:pt x="18596" y="4069"/>
                      <a:pt x="21052" y="3894"/>
                      <a:pt x="23533" y="3719"/>
                    </a:cubicBezTo>
                    <a:cubicBezTo>
                      <a:pt x="24636" y="3643"/>
                      <a:pt x="25739" y="3568"/>
                      <a:pt x="26841" y="3493"/>
                    </a:cubicBezTo>
                    <a:cubicBezTo>
                      <a:pt x="27393" y="3468"/>
                      <a:pt x="27944" y="3418"/>
                      <a:pt x="28496" y="3393"/>
                    </a:cubicBezTo>
                    <a:cubicBezTo>
                      <a:pt x="28558" y="3393"/>
                      <a:pt x="29066" y="3437"/>
                      <a:pt x="29482" y="3437"/>
                    </a:cubicBezTo>
                    <a:cubicBezTo>
                      <a:pt x="29580" y="3437"/>
                      <a:pt x="29673" y="3434"/>
                      <a:pt x="29754" y="3428"/>
                    </a:cubicBezTo>
                    <a:lnTo>
                      <a:pt x="29754" y="3428"/>
                    </a:lnTo>
                    <a:cubicBezTo>
                      <a:pt x="30007" y="3587"/>
                      <a:pt x="30293" y="3683"/>
                      <a:pt x="30597" y="3683"/>
                    </a:cubicBezTo>
                    <a:cubicBezTo>
                      <a:pt x="30664" y="3683"/>
                      <a:pt x="30732" y="3678"/>
                      <a:pt x="30801" y="3668"/>
                    </a:cubicBezTo>
                    <a:cubicBezTo>
                      <a:pt x="30877" y="3668"/>
                      <a:pt x="30952" y="3643"/>
                      <a:pt x="31002" y="3643"/>
                    </a:cubicBezTo>
                    <a:cubicBezTo>
                      <a:pt x="31528" y="3568"/>
                      <a:pt x="31829" y="2992"/>
                      <a:pt x="31904" y="2516"/>
                    </a:cubicBezTo>
                    <a:lnTo>
                      <a:pt x="31929" y="2265"/>
                    </a:lnTo>
                    <a:cubicBezTo>
                      <a:pt x="32029" y="1563"/>
                      <a:pt x="31578" y="811"/>
                      <a:pt x="30977" y="460"/>
                    </a:cubicBezTo>
                    <a:cubicBezTo>
                      <a:pt x="30386" y="115"/>
                      <a:pt x="29641" y="0"/>
                      <a:pt x="28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" name="Oval 8"/>
          <p:cNvSpPr/>
          <p:nvPr/>
        </p:nvSpPr>
        <p:spPr>
          <a:xfrm>
            <a:off x="8380412" y="2405334"/>
            <a:ext cx="616235" cy="4888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61622" y="3078540"/>
            <a:ext cx="1170019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4: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R,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		B.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C.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D.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0,5R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800" y="4223735"/>
            <a:ext cx="616235" cy="4888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6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4"/>
              <p:cNvSpPr>
                <a:spLocks noChangeArrowheads="1"/>
              </p:cNvSpPr>
              <p:nvPr/>
            </p:nvSpPr>
            <p:spPr bwMode="auto">
              <a:xfrm>
                <a:off x="150812" y="1143000"/>
                <a:ext cx="11700190" cy="18447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defTabSz="91440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alt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kumimoji="0" lang="en-US" altLang="en-US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 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dao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kumimoji="0" lang="en-US" altLang="en-US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kumimoji="0" lang="en-US" altLang="en-US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hòa</a:t>
                </a:r>
                <a:r>
                  <a:rPr kumimoji="0" lang="en-US" altLang="en-US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altLang="en-US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altLang="en-US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func>
                      <m:funcPr>
                        <m:ctrlPr>
                          <a:rPr lang="en-US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alt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alt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alt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dao</a:t>
                </a:r>
                <a:r>
                  <a:rPr lang="en-US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toàn</a:t>
                </a:r>
                <a:r>
                  <a:rPr lang="en-US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aseline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2cm		B. 4cm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C. </a:t>
                </a:r>
                <a:r>
                  <a:rPr lang="en-US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8cm		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 16cm</a:t>
                </a:r>
              </a:p>
            </p:txBody>
          </p:sp>
        </mc:Choice>
        <mc:Fallback xmlns="">
          <p:sp>
            <p:nvSpPr>
              <p:cNvPr id="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812" y="1143000"/>
                <a:ext cx="11700190" cy="1844736"/>
              </a:xfrm>
              <a:prstGeom prst="rect">
                <a:avLst/>
              </a:prstGeom>
              <a:blipFill>
                <a:blip r:embed="rId2"/>
                <a:stretch>
                  <a:fillRect l="-834" r="-782" b="-72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45366" y="200025"/>
            <a:ext cx="7281657" cy="638175"/>
            <a:chOff x="245366" y="200025"/>
            <a:chExt cx="7281657" cy="63817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262398" y="200025"/>
              <a:ext cx="7264625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 anchor="ctr"/>
            <a:lstStyle/>
            <a:p>
              <a:pPr algn="just" eaLnBrk="1" hangingPunct="1"/>
              <a:r>
                <a:rPr lang="en-GB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oogle Shape;1540;p59"/>
            <p:cNvGrpSpPr/>
            <p:nvPr/>
          </p:nvGrpSpPr>
          <p:grpSpPr>
            <a:xfrm>
              <a:off x="245366" y="688975"/>
              <a:ext cx="6382445" cy="149225"/>
              <a:chOff x="4345425" y="2175475"/>
              <a:chExt cx="800750" cy="176025"/>
            </a:xfrm>
            <a:solidFill>
              <a:schemeClr val="bg2">
                <a:lumMod val="75000"/>
              </a:schemeClr>
            </a:solidFill>
          </p:grpSpPr>
          <p:sp>
            <p:nvSpPr>
              <p:cNvPr id="6" name="Google Shape;1541;p59"/>
              <p:cNvSpPr/>
              <p:nvPr/>
            </p:nvSpPr>
            <p:spPr>
              <a:xfrm>
                <a:off x="4351850" y="2175475"/>
                <a:ext cx="76300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30520" h="6251" extrusionOk="0">
                    <a:moveTo>
                      <a:pt x="28815" y="0"/>
                    </a:moveTo>
                    <a:cubicBezTo>
                      <a:pt x="19166" y="50"/>
                      <a:pt x="9617" y="1178"/>
                      <a:pt x="243" y="3359"/>
                    </a:cubicBezTo>
                    <a:cubicBezTo>
                      <a:pt x="1" y="3431"/>
                      <a:pt x="1096" y="6250"/>
                      <a:pt x="1871" y="6250"/>
                    </a:cubicBezTo>
                    <a:cubicBezTo>
                      <a:pt x="1897" y="6250"/>
                      <a:pt x="1923" y="6247"/>
                      <a:pt x="1948" y="6241"/>
                    </a:cubicBezTo>
                    <a:cubicBezTo>
                      <a:pt x="11321" y="4060"/>
                      <a:pt x="20870" y="2933"/>
                      <a:pt x="30494" y="2882"/>
                    </a:cubicBezTo>
                    <a:cubicBezTo>
                      <a:pt x="30519" y="2882"/>
                      <a:pt x="29742" y="0"/>
                      <a:pt x="288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542;p59"/>
              <p:cNvSpPr/>
              <p:nvPr/>
            </p:nvSpPr>
            <p:spPr>
              <a:xfrm>
                <a:off x="4345425" y="2195925"/>
                <a:ext cx="8007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2030" h="6223" extrusionOk="0">
                    <a:moveTo>
                      <a:pt x="28845" y="0"/>
                    </a:moveTo>
                    <a:cubicBezTo>
                      <a:pt x="27445" y="0"/>
                      <a:pt x="25887" y="355"/>
                      <a:pt x="24736" y="435"/>
                    </a:cubicBezTo>
                    <a:cubicBezTo>
                      <a:pt x="22004" y="611"/>
                      <a:pt x="19247" y="811"/>
                      <a:pt x="16490" y="987"/>
                    </a:cubicBezTo>
                    <a:cubicBezTo>
                      <a:pt x="11578" y="1338"/>
                      <a:pt x="6240" y="1112"/>
                      <a:pt x="1603" y="3042"/>
                    </a:cubicBezTo>
                    <a:cubicBezTo>
                      <a:pt x="0" y="3697"/>
                      <a:pt x="919" y="6222"/>
                      <a:pt x="2308" y="6222"/>
                    </a:cubicBezTo>
                    <a:cubicBezTo>
                      <a:pt x="2461" y="6222"/>
                      <a:pt x="2620" y="6192"/>
                      <a:pt x="2781" y="6125"/>
                    </a:cubicBezTo>
                    <a:cubicBezTo>
                      <a:pt x="6967" y="4370"/>
                      <a:pt x="11653" y="4546"/>
                      <a:pt x="16115" y="4220"/>
                    </a:cubicBezTo>
                    <a:cubicBezTo>
                      <a:pt x="18596" y="4069"/>
                      <a:pt x="21052" y="3894"/>
                      <a:pt x="23533" y="3719"/>
                    </a:cubicBezTo>
                    <a:cubicBezTo>
                      <a:pt x="24636" y="3643"/>
                      <a:pt x="25739" y="3568"/>
                      <a:pt x="26841" y="3493"/>
                    </a:cubicBezTo>
                    <a:cubicBezTo>
                      <a:pt x="27393" y="3468"/>
                      <a:pt x="27944" y="3418"/>
                      <a:pt x="28496" y="3393"/>
                    </a:cubicBezTo>
                    <a:cubicBezTo>
                      <a:pt x="28558" y="3393"/>
                      <a:pt x="29066" y="3437"/>
                      <a:pt x="29482" y="3437"/>
                    </a:cubicBezTo>
                    <a:cubicBezTo>
                      <a:pt x="29580" y="3437"/>
                      <a:pt x="29673" y="3434"/>
                      <a:pt x="29754" y="3428"/>
                    </a:cubicBezTo>
                    <a:lnTo>
                      <a:pt x="29754" y="3428"/>
                    </a:lnTo>
                    <a:cubicBezTo>
                      <a:pt x="30007" y="3587"/>
                      <a:pt x="30293" y="3683"/>
                      <a:pt x="30597" y="3683"/>
                    </a:cubicBezTo>
                    <a:cubicBezTo>
                      <a:pt x="30664" y="3683"/>
                      <a:pt x="30732" y="3678"/>
                      <a:pt x="30801" y="3668"/>
                    </a:cubicBezTo>
                    <a:cubicBezTo>
                      <a:pt x="30877" y="3668"/>
                      <a:pt x="30952" y="3643"/>
                      <a:pt x="31002" y="3643"/>
                    </a:cubicBezTo>
                    <a:cubicBezTo>
                      <a:pt x="31528" y="3568"/>
                      <a:pt x="31829" y="2992"/>
                      <a:pt x="31904" y="2516"/>
                    </a:cubicBezTo>
                    <a:lnTo>
                      <a:pt x="31929" y="2265"/>
                    </a:lnTo>
                    <a:cubicBezTo>
                      <a:pt x="32029" y="1563"/>
                      <a:pt x="31578" y="811"/>
                      <a:pt x="30977" y="460"/>
                    </a:cubicBezTo>
                    <a:cubicBezTo>
                      <a:pt x="30386" y="115"/>
                      <a:pt x="29641" y="0"/>
                      <a:pt x="28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" name="Oval 7"/>
          <p:cNvSpPr/>
          <p:nvPr/>
        </p:nvSpPr>
        <p:spPr>
          <a:xfrm>
            <a:off x="8228012" y="2518462"/>
            <a:ext cx="616235" cy="4888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1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75012" y="1293435"/>
            <a:ext cx="8513358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en-US" sz="4400" b="1" dirty="0">
                <a:solidFill>
                  <a:srgbClr val="FFFF00"/>
                </a:solidFill>
              </a:rPr>
              <a:t>VẬT LÍ 11</a:t>
            </a:r>
          </a:p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en-US" sz="4400" b="1" dirty="0">
                <a:solidFill>
                  <a:srgbClr val="FFFF00"/>
                </a:solidFill>
              </a:rPr>
              <a:t>CHƯƠNG 1: DAO ĐỘNG</a:t>
            </a:r>
          </a:p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en-US" sz="3600" b="1" dirty="0">
                <a:solidFill>
                  <a:srgbClr val="FFFF00"/>
                </a:solidFill>
              </a:rPr>
              <a:t>BÀI 1:  DAO ĐỘNG ĐIỀU HÒA</a:t>
            </a:r>
          </a:p>
          <a:p>
            <a:pPr eaLnBrk="1" hangingPunct="1">
              <a:spcBef>
                <a:spcPct val="50000"/>
              </a:spcBef>
              <a:buFont typeface="Arial" charset="0"/>
              <a:buAutoNum type="romanUcPeriod"/>
            </a:pP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3936603" cy="393660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0028" y="990600"/>
            <a:ext cx="72646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/>
          <a:p>
            <a:pPr algn="just" eaLnBrk="1" hangingPunct="1"/>
            <a:r>
              <a:rPr lang="en-GB" altLang="en-US" sz="2800" b="1" dirty="0">
                <a:solidFill>
                  <a:srgbClr val="FFFF00"/>
                </a:solidFill>
              </a:rPr>
              <a:t>2. </a:t>
            </a:r>
            <a:r>
              <a:rPr lang="en-US" altLang="en-US" sz="2800" b="1" dirty="0">
                <a:solidFill>
                  <a:srgbClr val="FFFF00"/>
                </a:solidFill>
              </a:rPr>
              <a:t>Dao </a:t>
            </a:r>
            <a:r>
              <a:rPr lang="en-US" altLang="en-US" sz="2800" b="1" dirty="0" err="1">
                <a:solidFill>
                  <a:srgbClr val="FFFF00"/>
                </a:solidFill>
              </a:rPr>
              <a:t>động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cơ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5366" y="200025"/>
            <a:ext cx="7281657" cy="638175"/>
            <a:chOff x="245366" y="200025"/>
            <a:chExt cx="7281657" cy="63817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262398" y="200025"/>
              <a:ext cx="7264625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 anchor="ctr"/>
            <a:lstStyle/>
            <a:p>
              <a:pPr algn="just" eaLnBrk="1" hangingPunct="1"/>
              <a:r>
                <a:rPr lang="en-GB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dao</a:t>
              </a:r>
              <a:r>
                <a:rPr lang="en-US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endPara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oogle Shape;1540;p59"/>
            <p:cNvGrpSpPr/>
            <p:nvPr/>
          </p:nvGrpSpPr>
          <p:grpSpPr>
            <a:xfrm>
              <a:off x="245366" y="688975"/>
              <a:ext cx="6382445" cy="149225"/>
              <a:chOff x="4345425" y="2175475"/>
              <a:chExt cx="800750" cy="176025"/>
            </a:xfrm>
            <a:solidFill>
              <a:schemeClr val="bg2">
                <a:lumMod val="75000"/>
              </a:schemeClr>
            </a:solidFill>
          </p:grpSpPr>
          <p:sp>
            <p:nvSpPr>
              <p:cNvPr id="6" name="Google Shape;1541;p59"/>
              <p:cNvSpPr/>
              <p:nvPr/>
            </p:nvSpPr>
            <p:spPr>
              <a:xfrm>
                <a:off x="4351850" y="2175475"/>
                <a:ext cx="76300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30520" h="6251" extrusionOk="0">
                    <a:moveTo>
                      <a:pt x="28815" y="0"/>
                    </a:moveTo>
                    <a:cubicBezTo>
                      <a:pt x="19166" y="50"/>
                      <a:pt x="9617" y="1178"/>
                      <a:pt x="243" y="3359"/>
                    </a:cubicBezTo>
                    <a:cubicBezTo>
                      <a:pt x="1" y="3431"/>
                      <a:pt x="1096" y="6250"/>
                      <a:pt x="1871" y="6250"/>
                    </a:cubicBezTo>
                    <a:cubicBezTo>
                      <a:pt x="1897" y="6250"/>
                      <a:pt x="1923" y="6247"/>
                      <a:pt x="1948" y="6241"/>
                    </a:cubicBezTo>
                    <a:cubicBezTo>
                      <a:pt x="11321" y="4060"/>
                      <a:pt x="20870" y="2933"/>
                      <a:pt x="30494" y="2882"/>
                    </a:cubicBezTo>
                    <a:cubicBezTo>
                      <a:pt x="30519" y="2882"/>
                      <a:pt x="29742" y="0"/>
                      <a:pt x="288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542;p59"/>
              <p:cNvSpPr/>
              <p:nvPr/>
            </p:nvSpPr>
            <p:spPr>
              <a:xfrm>
                <a:off x="4345425" y="2195925"/>
                <a:ext cx="8007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2030" h="6223" extrusionOk="0">
                    <a:moveTo>
                      <a:pt x="28845" y="0"/>
                    </a:moveTo>
                    <a:cubicBezTo>
                      <a:pt x="27445" y="0"/>
                      <a:pt x="25887" y="355"/>
                      <a:pt x="24736" y="435"/>
                    </a:cubicBezTo>
                    <a:cubicBezTo>
                      <a:pt x="22004" y="611"/>
                      <a:pt x="19247" y="811"/>
                      <a:pt x="16490" y="987"/>
                    </a:cubicBezTo>
                    <a:cubicBezTo>
                      <a:pt x="11578" y="1338"/>
                      <a:pt x="6240" y="1112"/>
                      <a:pt x="1603" y="3042"/>
                    </a:cubicBezTo>
                    <a:cubicBezTo>
                      <a:pt x="0" y="3697"/>
                      <a:pt x="919" y="6222"/>
                      <a:pt x="2308" y="6222"/>
                    </a:cubicBezTo>
                    <a:cubicBezTo>
                      <a:pt x="2461" y="6222"/>
                      <a:pt x="2620" y="6192"/>
                      <a:pt x="2781" y="6125"/>
                    </a:cubicBezTo>
                    <a:cubicBezTo>
                      <a:pt x="6967" y="4370"/>
                      <a:pt x="11653" y="4546"/>
                      <a:pt x="16115" y="4220"/>
                    </a:cubicBezTo>
                    <a:cubicBezTo>
                      <a:pt x="18596" y="4069"/>
                      <a:pt x="21052" y="3894"/>
                      <a:pt x="23533" y="3719"/>
                    </a:cubicBezTo>
                    <a:cubicBezTo>
                      <a:pt x="24636" y="3643"/>
                      <a:pt x="25739" y="3568"/>
                      <a:pt x="26841" y="3493"/>
                    </a:cubicBezTo>
                    <a:cubicBezTo>
                      <a:pt x="27393" y="3468"/>
                      <a:pt x="27944" y="3418"/>
                      <a:pt x="28496" y="3393"/>
                    </a:cubicBezTo>
                    <a:cubicBezTo>
                      <a:pt x="28558" y="3393"/>
                      <a:pt x="29066" y="3437"/>
                      <a:pt x="29482" y="3437"/>
                    </a:cubicBezTo>
                    <a:cubicBezTo>
                      <a:pt x="29580" y="3437"/>
                      <a:pt x="29673" y="3434"/>
                      <a:pt x="29754" y="3428"/>
                    </a:cubicBezTo>
                    <a:lnTo>
                      <a:pt x="29754" y="3428"/>
                    </a:lnTo>
                    <a:cubicBezTo>
                      <a:pt x="30007" y="3587"/>
                      <a:pt x="30293" y="3683"/>
                      <a:pt x="30597" y="3683"/>
                    </a:cubicBezTo>
                    <a:cubicBezTo>
                      <a:pt x="30664" y="3683"/>
                      <a:pt x="30732" y="3678"/>
                      <a:pt x="30801" y="3668"/>
                    </a:cubicBezTo>
                    <a:cubicBezTo>
                      <a:pt x="30877" y="3668"/>
                      <a:pt x="30952" y="3643"/>
                      <a:pt x="31002" y="3643"/>
                    </a:cubicBezTo>
                    <a:cubicBezTo>
                      <a:pt x="31528" y="3568"/>
                      <a:pt x="31829" y="2992"/>
                      <a:pt x="31904" y="2516"/>
                    </a:cubicBezTo>
                    <a:lnTo>
                      <a:pt x="31929" y="2265"/>
                    </a:lnTo>
                    <a:cubicBezTo>
                      <a:pt x="32029" y="1563"/>
                      <a:pt x="31578" y="811"/>
                      <a:pt x="30977" y="460"/>
                    </a:cubicBezTo>
                    <a:cubicBezTo>
                      <a:pt x="30386" y="115"/>
                      <a:pt x="29641" y="0"/>
                      <a:pt x="28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96577" y="1487165"/>
            <a:ext cx="10821241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/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2"/>
                </a:solidFill>
              </a:rPr>
              <a:t>Dao </a:t>
            </a:r>
            <a:r>
              <a:rPr lang="en-US" altLang="en-US" dirty="0" err="1">
                <a:solidFill>
                  <a:schemeClr val="bg2"/>
                </a:solidFill>
              </a:rPr>
              <a:t>động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cơ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là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chuyển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động</a:t>
            </a:r>
            <a:r>
              <a:rPr lang="en-US" altLang="en-US" dirty="0">
                <a:solidFill>
                  <a:schemeClr val="bg2"/>
                </a:solidFill>
              </a:rPr>
              <a:t> qua </a:t>
            </a:r>
            <a:r>
              <a:rPr lang="en-US" altLang="en-US" dirty="0" err="1">
                <a:solidFill>
                  <a:schemeClr val="bg2"/>
                </a:solidFill>
              </a:rPr>
              <a:t>lại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quanh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vị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trí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cân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bằng</a:t>
            </a:r>
            <a:r>
              <a:rPr lang="en-US" altLang="en-US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55612" y="2471737"/>
            <a:ext cx="10821241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/>
          <a:p>
            <a:pPr marL="457200" indent="-4572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2"/>
                </a:solidFill>
              </a:rPr>
              <a:t>Dao </a:t>
            </a:r>
            <a:r>
              <a:rPr lang="en-US" altLang="en-US" dirty="0" err="1">
                <a:solidFill>
                  <a:schemeClr val="bg2"/>
                </a:solidFill>
              </a:rPr>
              <a:t>động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tuần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hoàn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là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dao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động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mà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cứ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sau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mỗi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khoảng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thời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gian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bằng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nhau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vật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trở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lại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vị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trí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cũ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theo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hướng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cũ</a:t>
            </a:r>
            <a:r>
              <a:rPr lang="en-US" altLang="en-US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293812" y="3733800"/>
            <a:ext cx="9489614" cy="7556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lIns="91422" tIns="45711" rIns="91422" bIns="45711" anchor="ctr"/>
          <a:lstStyle/>
          <a:p>
            <a:pPr algn="ctr" eaLnBrk="1" hangingPunct="1"/>
            <a:r>
              <a:rPr lang="en-US" altLang="en-US" dirty="0">
                <a:solidFill>
                  <a:schemeClr val="bg1"/>
                </a:solidFill>
              </a:rPr>
              <a:t>Dao </a:t>
            </a:r>
            <a:r>
              <a:rPr lang="en-US" altLang="en-US" dirty="0" err="1">
                <a:solidFill>
                  <a:schemeClr val="bg1"/>
                </a:solidFill>
              </a:rPr>
              <a:t>động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tuần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hoàn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đơn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giản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nhất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là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dao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động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điều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hòa</a:t>
            </a:r>
            <a:r>
              <a:rPr lang="en-US" alt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139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5366" y="200025"/>
            <a:ext cx="7281657" cy="638175"/>
            <a:chOff x="245366" y="200025"/>
            <a:chExt cx="7281657" cy="638175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262398" y="200025"/>
              <a:ext cx="7264625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 anchor="ctr"/>
            <a:lstStyle/>
            <a:p>
              <a:pPr algn="just" eaLnBrk="1" hangingPunct="1"/>
              <a:r>
                <a:rPr lang="en-GB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</a:t>
              </a:r>
              <a:r>
                <a:rPr lang="en-US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Dao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endPara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1540;p59"/>
            <p:cNvGrpSpPr/>
            <p:nvPr/>
          </p:nvGrpSpPr>
          <p:grpSpPr>
            <a:xfrm>
              <a:off x="245366" y="688975"/>
              <a:ext cx="6382445" cy="149225"/>
              <a:chOff x="4345425" y="2175475"/>
              <a:chExt cx="800750" cy="176025"/>
            </a:xfrm>
            <a:solidFill>
              <a:schemeClr val="bg2">
                <a:lumMod val="75000"/>
              </a:schemeClr>
            </a:solidFill>
          </p:grpSpPr>
          <p:sp>
            <p:nvSpPr>
              <p:cNvPr id="5" name="Google Shape;1541;p59"/>
              <p:cNvSpPr/>
              <p:nvPr/>
            </p:nvSpPr>
            <p:spPr>
              <a:xfrm>
                <a:off x="4351850" y="2175475"/>
                <a:ext cx="76300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30520" h="6251" extrusionOk="0">
                    <a:moveTo>
                      <a:pt x="28815" y="0"/>
                    </a:moveTo>
                    <a:cubicBezTo>
                      <a:pt x="19166" y="50"/>
                      <a:pt x="9617" y="1178"/>
                      <a:pt x="243" y="3359"/>
                    </a:cubicBezTo>
                    <a:cubicBezTo>
                      <a:pt x="1" y="3431"/>
                      <a:pt x="1096" y="6250"/>
                      <a:pt x="1871" y="6250"/>
                    </a:cubicBezTo>
                    <a:cubicBezTo>
                      <a:pt x="1897" y="6250"/>
                      <a:pt x="1923" y="6247"/>
                      <a:pt x="1948" y="6241"/>
                    </a:cubicBezTo>
                    <a:cubicBezTo>
                      <a:pt x="11321" y="4060"/>
                      <a:pt x="20870" y="2933"/>
                      <a:pt x="30494" y="2882"/>
                    </a:cubicBezTo>
                    <a:cubicBezTo>
                      <a:pt x="30519" y="2882"/>
                      <a:pt x="29742" y="0"/>
                      <a:pt x="288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542;p59"/>
              <p:cNvSpPr/>
              <p:nvPr/>
            </p:nvSpPr>
            <p:spPr>
              <a:xfrm>
                <a:off x="4345425" y="2195925"/>
                <a:ext cx="8007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2030" h="6223" extrusionOk="0">
                    <a:moveTo>
                      <a:pt x="28845" y="0"/>
                    </a:moveTo>
                    <a:cubicBezTo>
                      <a:pt x="27445" y="0"/>
                      <a:pt x="25887" y="355"/>
                      <a:pt x="24736" y="435"/>
                    </a:cubicBezTo>
                    <a:cubicBezTo>
                      <a:pt x="22004" y="611"/>
                      <a:pt x="19247" y="811"/>
                      <a:pt x="16490" y="987"/>
                    </a:cubicBezTo>
                    <a:cubicBezTo>
                      <a:pt x="11578" y="1338"/>
                      <a:pt x="6240" y="1112"/>
                      <a:pt x="1603" y="3042"/>
                    </a:cubicBezTo>
                    <a:cubicBezTo>
                      <a:pt x="0" y="3697"/>
                      <a:pt x="919" y="6222"/>
                      <a:pt x="2308" y="6222"/>
                    </a:cubicBezTo>
                    <a:cubicBezTo>
                      <a:pt x="2461" y="6222"/>
                      <a:pt x="2620" y="6192"/>
                      <a:pt x="2781" y="6125"/>
                    </a:cubicBezTo>
                    <a:cubicBezTo>
                      <a:pt x="6967" y="4370"/>
                      <a:pt x="11653" y="4546"/>
                      <a:pt x="16115" y="4220"/>
                    </a:cubicBezTo>
                    <a:cubicBezTo>
                      <a:pt x="18596" y="4069"/>
                      <a:pt x="21052" y="3894"/>
                      <a:pt x="23533" y="3719"/>
                    </a:cubicBezTo>
                    <a:cubicBezTo>
                      <a:pt x="24636" y="3643"/>
                      <a:pt x="25739" y="3568"/>
                      <a:pt x="26841" y="3493"/>
                    </a:cubicBezTo>
                    <a:cubicBezTo>
                      <a:pt x="27393" y="3468"/>
                      <a:pt x="27944" y="3418"/>
                      <a:pt x="28496" y="3393"/>
                    </a:cubicBezTo>
                    <a:cubicBezTo>
                      <a:pt x="28558" y="3393"/>
                      <a:pt x="29066" y="3437"/>
                      <a:pt x="29482" y="3437"/>
                    </a:cubicBezTo>
                    <a:cubicBezTo>
                      <a:pt x="29580" y="3437"/>
                      <a:pt x="29673" y="3434"/>
                      <a:pt x="29754" y="3428"/>
                    </a:cubicBezTo>
                    <a:lnTo>
                      <a:pt x="29754" y="3428"/>
                    </a:lnTo>
                    <a:cubicBezTo>
                      <a:pt x="30007" y="3587"/>
                      <a:pt x="30293" y="3683"/>
                      <a:pt x="30597" y="3683"/>
                    </a:cubicBezTo>
                    <a:cubicBezTo>
                      <a:pt x="30664" y="3683"/>
                      <a:pt x="30732" y="3678"/>
                      <a:pt x="30801" y="3668"/>
                    </a:cubicBezTo>
                    <a:cubicBezTo>
                      <a:pt x="30877" y="3668"/>
                      <a:pt x="30952" y="3643"/>
                      <a:pt x="31002" y="3643"/>
                    </a:cubicBezTo>
                    <a:cubicBezTo>
                      <a:pt x="31528" y="3568"/>
                      <a:pt x="31829" y="2992"/>
                      <a:pt x="31904" y="2516"/>
                    </a:cubicBezTo>
                    <a:lnTo>
                      <a:pt x="31929" y="2265"/>
                    </a:lnTo>
                    <a:cubicBezTo>
                      <a:pt x="32029" y="1563"/>
                      <a:pt x="31578" y="811"/>
                      <a:pt x="30977" y="460"/>
                    </a:cubicBezTo>
                    <a:cubicBezTo>
                      <a:pt x="30386" y="115"/>
                      <a:pt x="29641" y="0"/>
                      <a:pt x="28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0028" y="990600"/>
            <a:ext cx="72646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/>
          <a:p>
            <a:pPr algn="just" eaLnBrk="1" hangingPunct="1"/>
            <a:r>
              <a:rPr lang="en-GB" altLang="en-US" sz="2800" b="1" dirty="0">
                <a:solidFill>
                  <a:srgbClr val="FFFF00"/>
                </a:solidFill>
              </a:rPr>
              <a:t>1. </a:t>
            </a:r>
            <a:r>
              <a:rPr lang="en-US" altLang="en-US" sz="2800" b="1" dirty="0" err="1">
                <a:solidFill>
                  <a:srgbClr val="FFFF00"/>
                </a:solidFill>
              </a:rPr>
              <a:t>Đồ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thị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của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dao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động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điều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hòa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96577" y="1487165"/>
            <a:ext cx="10821241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/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chemeClr val="bg2"/>
                </a:solidFill>
              </a:rPr>
              <a:t>Quan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sát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thí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nghiệm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sau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và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rút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ra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kết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luận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về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hình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dạng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mô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tả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vị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trí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của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vật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nặng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của</a:t>
            </a:r>
            <a:r>
              <a:rPr lang="en-US" altLang="en-US" dirty="0">
                <a:solidFill>
                  <a:schemeClr val="bg2"/>
                </a:solidFill>
              </a:rPr>
              <a:t> con </a:t>
            </a:r>
            <a:r>
              <a:rPr lang="en-US" altLang="en-US" dirty="0" err="1">
                <a:solidFill>
                  <a:schemeClr val="bg2"/>
                </a:solidFill>
              </a:rPr>
              <a:t>lắc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lò</a:t>
            </a:r>
            <a:r>
              <a:rPr lang="en-US" altLang="en-US" dirty="0">
                <a:solidFill>
                  <a:schemeClr val="bg2"/>
                </a:solidFill>
              </a:rPr>
              <a:t> xo ở </a:t>
            </a:r>
            <a:r>
              <a:rPr lang="en-US" altLang="en-US" dirty="0" err="1">
                <a:solidFill>
                  <a:schemeClr val="bg2"/>
                </a:solidFill>
              </a:rPr>
              <a:t>các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thời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điểm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khác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nhau</a:t>
            </a:r>
            <a:r>
              <a:rPr lang="en-US" altLang="en-US" dirty="0">
                <a:solidFill>
                  <a:schemeClr val="bg2"/>
                </a:solidFill>
              </a:rPr>
              <a:t>?</a:t>
            </a:r>
          </a:p>
        </p:txBody>
      </p:sp>
      <p:pic>
        <p:nvPicPr>
          <p:cNvPr id="9" name="videoplayback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8011" y="2438400"/>
            <a:ext cx="4883727" cy="3581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318" y="2452255"/>
            <a:ext cx="5981222" cy="3567545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370012" y="6178550"/>
            <a:ext cx="9489614" cy="6032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lIns="91422" tIns="45711" rIns="91422" bIns="45711" anchor="ctr"/>
          <a:lstStyle/>
          <a:p>
            <a:pPr algn="ctr" eaLnBrk="1" hangingPunct="1"/>
            <a:r>
              <a:rPr lang="en-US" altLang="en-US" dirty="0" err="1"/>
              <a:t>Đồ</a:t>
            </a:r>
            <a:r>
              <a:rPr lang="en-US" altLang="en-US" dirty="0"/>
              <a:t> </a:t>
            </a:r>
            <a:r>
              <a:rPr lang="en-US" altLang="en-US" dirty="0" err="1"/>
              <a:t>thị</a:t>
            </a:r>
            <a:r>
              <a:rPr lang="en-US" altLang="en-US" dirty="0"/>
              <a:t> </a:t>
            </a:r>
            <a:r>
              <a:rPr lang="en-US" altLang="en-US" dirty="0" err="1"/>
              <a:t>dao</a:t>
            </a:r>
            <a:r>
              <a:rPr lang="en-US" altLang="en-US" dirty="0"/>
              <a:t> </a:t>
            </a:r>
            <a:r>
              <a:rPr lang="en-US" altLang="en-US" dirty="0" err="1"/>
              <a:t>động</a:t>
            </a:r>
            <a:r>
              <a:rPr lang="en-US" altLang="en-US" dirty="0"/>
              <a:t> </a:t>
            </a:r>
            <a:r>
              <a:rPr lang="en-US" altLang="en-US" dirty="0" err="1"/>
              <a:t>của</a:t>
            </a:r>
            <a:r>
              <a:rPr lang="en-US" altLang="en-US" dirty="0"/>
              <a:t> con </a:t>
            </a:r>
            <a:r>
              <a:rPr lang="en-US" altLang="en-US" dirty="0" err="1"/>
              <a:t>lắc</a:t>
            </a:r>
            <a:r>
              <a:rPr lang="en-US" altLang="en-US" dirty="0"/>
              <a:t> </a:t>
            </a:r>
            <a:r>
              <a:rPr lang="en-US" altLang="en-US" dirty="0" err="1"/>
              <a:t>lò</a:t>
            </a:r>
            <a:r>
              <a:rPr lang="en-US" altLang="en-US" dirty="0"/>
              <a:t> xo </a:t>
            </a:r>
            <a:r>
              <a:rPr lang="en-US" altLang="en-US" dirty="0" err="1"/>
              <a:t>có</a:t>
            </a:r>
            <a:r>
              <a:rPr lang="en-US" altLang="en-US" dirty="0"/>
              <a:t> </a:t>
            </a:r>
            <a:r>
              <a:rPr lang="en-US" altLang="en-US" dirty="0" err="1"/>
              <a:t>dạng</a:t>
            </a:r>
            <a:r>
              <a:rPr lang="en-US" altLang="en-US" dirty="0"/>
              <a:t> </a:t>
            </a:r>
            <a:r>
              <a:rPr lang="en-US" altLang="en-US" dirty="0" err="1"/>
              <a:t>là</a:t>
            </a:r>
            <a:r>
              <a:rPr lang="en-US" altLang="en-US" dirty="0"/>
              <a:t> </a:t>
            </a:r>
            <a:r>
              <a:rPr lang="en-US" altLang="en-US" dirty="0" err="1"/>
              <a:t>một</a:t>
            </a:r>
            <a:r>
              <a:rPr lang="en-US" altLang="en-US" dirty="0"/>
              <a:t> </a:t>
            </a:r>
            <a:r>
              <a:rPr lang="en-US" altLang="en-US" dirty="0" err="1"/>
              <a:t>đường</a:t>
            </a:r>
            <a:r>
              <a:rPr lang="en-US" altLang="en-US" dirty="0"/>
              <a:t> </a:t>
            </a:r>
            <a:r>
              <a:rPr lang="en-US" altLang="en-US" dirty="0" err="1"/>
              <a:t>hình</a:t>
            </a:r>
            <a:r>
              <a:rPr lang="en-US" altLang="en-US" dirty="0"/>
              <a:t> sin</a:t>
            </a:r>
          </a:p>
        </p:txBody>
      </p:sp>
    </p:spTree>
    <p:extLst>
      <p:ext uri="{BB962C8B-B14F-4D97-AF65-F5344CB8AC3E}">
        <p14:creationId xmlns:p14="http://schemas.microsoft.com/office/powerpoint/2010/main" val="101466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8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5366" y="200025"/>
            <a:ext cx="7281657" cy="638175"/>
            <a:chOff x="245366" y="200025"/>
            <a:chExt cx="7281657" cy="638175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262398" y="200025"/>
              <a:ext cx="7264625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 anchor="ctr"/>
            <a:lstStyle/>
            <a:p>
              <a:pPr algn="just" eaLnBrk="1" hangingPunct="1"/>
              <a:r>
                <a:rPr lang="en-GB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</a:t>
              </a:r>
              <a:r>
                <a:rPr lang="en-US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Dao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endPara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1540;p59"/>
            <p:cNvGrpSpPr/>
            <p:nvPr/>
          </p:nvGrpSpPr>
          <p:grpSpPr>
            <a:xfrm>
              <a:off x="245366" y="688975"/>
              <a:ext cx="6382445" cy="149225"/>
              <a:chOff x="4345425" y="2175475"/>
              <a:chExt cx="800750" cy="176025"/>
            </a:xfrm>
            <a:solidFill>
              <a:schemeClr val="bg2">
                <a:lumMod val="75000"/>
              </a:schemeClr>
            </a:solidFill>
          </p:grpSpPr>
          <p:sp>
            <p:nvSpPr>
              <p:cNvPr id="5" name="Google Shape;1541;p59"/>
              <p:cNvSpPr/>
              <p:nvPr/>
            </p:nvSpPr>
            <p:spPr>
              <a:xfrm>
                <a:off x="4351850" y="2175475"/>
                <a:ext cx="76300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30520" h="6251" extrusionOk="0">
                    <a:moveTo>
                      <a:pt x="28815" y="0"/>
                    </a:moveTo>
                    <a:cubicBezTo>
                      <a:pt x="19166" y="50"/>
                      <a:pt x="9617" y="1178"/>
                      <a:pt x="243" y="3359"/>
                    </a:cubicBezTo>
                    <a:cubicBezTo>
                      <a:pt x="1" y="3431"/>
                      <a:pt x="1096" y="6250"/>
                      <a:pt x="1871" y="6250"/>
                    </a:cubicBezTo>
                    <a:cubicBezTo>
                      <a:pt x="1897" y="6250"/>
                      <a:pt x="1923" y="6247"/>
                      <a:pt x="1948" y="6241"/>
                    </a:cubicBezTo>
                    <a:cubicBezTo>
                      <a:pt x="11321" y="4060"/>
                      <a:pt x="20870" y="2933"/>
                      <a:pt x="30494" y="2882"/>
                    </a:cubicBezTo>
                    <a:cubicBezTo>
                      <a:pt x="30519" y="2882"/>
                      <a:pt x="29742" y="0"/>
                      <a:pt x="288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542;p59"/>
              <p:cNvSpPr/>
              <p:nvPr/>
            </p:nvSpPr>
            <p:spPr>
              <a:xfrm>
                <a:off x="4345425" y="2195925"/>
                <a:ext cx="8007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2030" h="6223" extrusionOk="0">
                    <a:moveTo>
                      <a:pt x="28845" y="0"/>
                    </a:moveTo>
                    <a:cubicBezTo>
                      <a:pt x="27445" y="0"/>
                      <a:pt x="25887" y="355"/>
                      <a:pt x="24736" y="435"/>
                    </a:cubicBezTo>
                    <a:cubicBezTo>
                      <a:pt x="22004" y="611"/>
                      <a:pt x="19247" y="811"/>
                      <a:pt x="16490" y="987"/>
                    </a:cubicBezTo>
                    <a:cubicBezTo>
                      <a:pt x="11578" y="1338"/>
                      <a:pt x="6240" y="1112"/>
                      <a:pt x="1603" y="3042"/>
                    </a:cubicBezTo>
                    <a:cubicBezTo>
                      <a:pt x="0" y="3697"/>
                      <a:pt x="919" y="6222"/>
                      <a:pt x="2308" y="6222"/>
                    </a:cubicBezTo>
                    <a:cubicBezTo>
                      <a:pt x="2461" y="6222"/>
                      <a:pt x="2620" y="6192"/>
                      <a:pt x="2781" y="6125"/>
                    </a:cubicBezTo>
                    <a:cubicBezTo>
                      <a:pt x="6967" y="4370"/>
                      <a:pt x="11653" y="4546"/>
                      <a:pt x="16115" y="4220"/>
                    </a:cubicBezTo>
                    <a:cubicBezTo>
                      <a:pt x="18596" y="4069"/>
                      <a:pt x="21052" y="3894"/>
                      <a:pt x="23533" y="3719"/>
                    </a:cubicBezTo>
                    <a:cubicBezTo>
                      <a:pt x="24636" y="3643"/>
                      <a:pt x="25739" y="3568"/>
                      <a:pt x="26841" y="3493"/>
                    </a:cubicBezTo>
                    <a:cubicBezTo>
                      <a:pt x="27393" y="3468"/>
                      <a:pt x="27944" y="3418"/>
                      <a:pt x="28496" y="3393"/>
                    </a:cubicBezTo>
                    <a:cubicBezTo>
                      <a:pt x="28558" y="3393"/>
                      <a:pt x="29066" y="3437"/>
                      <a:pt x="29482" y="3437"/>
                    </a:cubicBezTo>
                    <a:cubicBezTo>
                      <a:pt x="29580" y="3437"/>
                      <a:pt x="29673" y="3434"/>
                      <a:pt x="29754" y="3428"/>
                    </a:cubicBezTo>
                    <a:lnTo>
                      <a:pt x="29754" y="3428"/>
                    </a:lnTo>
                    <a:cubicBezTo>
                      <a:pt x="30007" y="3587"/>
                      <a:pt x="30293" y="3683"/>
                      <a:pt x="30597" y="3683"/>
                    </a:cubicBezTo>
                    <a:cubicBezTo>
                      <a:pt x="30664" y="3683"/>
                      <a:pt x="30732" y="3678"/>
                      <a:pt x="30801" y="3668"/>
                    </a:cubicBezTo>
                    <a:cubicBezTo>
                      <a:pt x="30877" y="3668"/>
                      <a:pt x="30952" y="3643"/>
                      <a:pt x="31002" y="3643"/>
                    </a:cubicBezTo>
                    <a:cubicBezTo>
                      <a:pt x="31528" y="3568"/>
                      <a:pt x="31829" y="2992"/>
                      <a:pt x="31904" y="2516"/>
                    </a:cubicBezTo>
                    <a:lnTo>
                      <a:pt x="31929" y="2265"/>
                    </a:lnTo>
                    <a:cubicBezTo>
                      <a:pt x="32029" y="1563"/>
                      <a:pt x="31578" y="811"/>
                      <a:pt x="30977" y="460"/>
                    </a:cubicBezTo>
                    <a:cubicBezTo>
                      <a:pt x="30386" y="115"/>
                      <a:pt x="29641" y="0"/>
                      <a:pt x="28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0028" y="990600"/>
            <a:ext cx="72646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/>
          <a:p>
            <a:pPr algn="just" eaLnBrk="1" hangingPunct="1"/>
            <a:r>
              <a:rPr lang="en-GB" sz="2800" b="1" dirty="0">
                <a:solidFill>
                  <a:srgbClr val="FFFF00"/>
                </a:solidFill>
              </a:rPr>
              <a:t>2. </a:t>
            </a:r>
            <a:r>
              <a:rPr lang="en-GB" sz="2800" b="1" dirty="0" err="1">
                <a:solidFill>
                  <a:srgbClr val="FFFF00"/>
                </a:solidFill>
              </a:rPr>
              <a:t>Phương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trình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dao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động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điều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hòa</a:t>
            </a:r>
            <a:endParaRPr lang="en-US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/>
              <p:cNvSpPr>
                <a:spLocks noChangeArrowheads="1"/>
              </p:cNvSpPr>
              <p:nvPr/>
            </p:nvSpPr>
            <p:spPr bwMode="auto">
              <a:xfrm>
                <a:off x="296577" y="1487165"/>
                <a:ext cx="6940835" cy="3161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2" tIns="45711" rIns="91422" bIns="45711" anchor="ctr"/>
              <a:lstStyle/>
              <a:p>
                <a:pPr algn="just"/>
                <a:r>
                  <a:rPr lang="en-US" altLang="en-US" dirty="0" err="1">
                    <a:solidFill>
                      <a:schemeClr val="bg2"/>
                    </a:solidFill>
                  </a:rPr>
                  <a:t>Phương</a:t>
                </a:r>
                <a:r>
                  <a:rPr lang="en-US" altLang="en-US" dirty="0">
                    <a:solidFill>
                      <a:schemeClr val="bg2"/>
                    </a:solidFill>
                  </a:rPr>
                  <a:t> </a:t>
                </a:r>
                <a:r>
                  <a:rPr lang="en-US" altLang="en-US" dirty="0" err="1">
                    <a:solidFill>
                      <a:schemeClr val="bg2"/>
                    </a:solidFill>
                  </a:rPr>
                  <a:t>trình</a:t>
                </a:r>
                <a:r>
                  <a:rPr lang="en-US" altLang="en-US" dirty="0">
                    <a:solidFill>
                      <a:schemeClr val="bg2"/>
                    </a:solidFill>
                  </a:rPr>
                  <a:t> </a:t>
                </a:r>
                <a:r>
                  <a:rPr lang="en-US" altLang="en-US" dirty="0" err="1">
                    <a:solidFill>
                      <a:schemeClr val="bg2"/>
                    </a:solidFill>
                  </a:rPr>
                  <a:t>dao</a:t>
                </a:r>
                <a:r>
                  <a:rPr lang="en-US" altLang="en-US" dirty="0">
                    <a:solidFill>
                      <a:schemeClr val="bg2"/>
                    </a:solidFill>
                  </a:rPr>
                  <a:t> </a:t>
                </a:r>
                <a:r>
                  <a:rPr lang="en-US" altLang="en-US" dirty="0" err="1">
                    <a:solidFill>
                      <a:schemeClr val="bg2"/>
                    </a:solidFill>
                  </a:rPr>
                  <a:t>động</a:t>
                </a:r>
                <a:r>
                  <a:rPr lang="en-US" altLang="en-US" dirty="0">
                    <a:solidFill>
                      <a:schemeClr val="bg2"/>
                    </a:solidFill>
                  </a:rPr>
                  <a:t> </a:t>
                </a:r>
                <a:r>
                  <a:rPr lang="en-US" altLang="en-US" dirty="0" err="1">
                    <a:solidFill>
                      <a:schemeClr val="bg2"/>
                    </a:solidFill>
                  </a:rPr>
                  <a:t>điều</a:t>
                </a:r>
                <a:r>
                  <a:rPr lang="en-US" altLang="en-US" dirty="0">
                    <a:solidFill>
                      <a:schemeClr val="bg2"/>
                    </a:solidFill>
                  </a:rPr>
                  <a:t> </a:t>
                </a:r>
                <a:r>
                  <a:rPr lang="en-US" altLang="en-US" dirty="0" err="1">
                    <a:solidFill>
                      <a:schemeClr val="bg2"/>
                    </a:solidFill>
                  </a:rPr>
                  <a:t>hòa</a:t>
                </a:r>
                <a:r>
                  <a:rPr lang="en-US" altLang="en-US" dirty="0">
                    <a:solidFill>
                      <a:schemeClr val="bg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𝐴𝑐𝑜𝑠</m:t>
                    </m:r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indent="271463" algn="just">
                  <a:defRPr/>
                </a:pPr>
                <a:r>
                  <a:rPr lang="en-US" b="1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x : </a:t>
                </a:r>
                <a:r>
                  <a:rPr lang="en-US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Li </a:t>
                </a:r>
                <a:r>
                  <a:rPr lang="vi-VN" altLang="en-US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đ</a:t>
                </a:r>
                <a:r>
                  <a:rPr lang="en-US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ộ (m)</a:t>
                </a:r>
              </a:p>
              <a:p>
                <a:pPr indent="271463" algn="just">
                  <a:defRPr/>
                </a:pPr>
                <a:r>
                  <a:rPr lang="en-US" b="1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: </a:t>
                </a:r>
                <a:r>
                  <a:rPr lang="en-US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Biên</a:t>
                </a:r>
                <a:r>
                  <a:rPr lang="en-US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altLang="en-US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đ</a:t>
                </a:r>
                <a:r>
                  <a:rPr lang="en-US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ộ </a:t>
                </a:r>
                <a:r>
                  <a:rPr lang="en-US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dao</a:t>
                </a:r>
                <a:r>
                  <a:rPr lang="en-US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vi-VN" altLang="en-US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(m)</a:t>
                </a:r>
                <a:endParaRPr lang="en-US" alt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indent="271463" algn="just">
                  <a:defRPr/>
                </a:pPr>
                <a:r>
                  <a:rPr lang="en-US" b="1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</a:t>
                </a:r>
                <a:r>
                  <a:rPr lang="en-US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:  </a:t>
                </a:r>
                <a:r>
                  <a:rPr lang="en-US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Tần</a:t>
                </a:r>
                <a:r>
                  <a:rPr lang="en-US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(rad/s)</a:t>
                </a:r>
              </a:p>
              <a:p>
                <a:pPr indent="271463" algn="just">
                  <a:defRPr/>
                </a:pPr>
                <a:r>
                  <a:rPr lang="en-US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</a:t>
                </a:r>
                <a:r>
                  <a:rPr lang="en-US" b="1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t + </a:t>
                </a:r>
                <a:r>
                  <a:rPr lang="en-US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: </a:t>
                </a:r>
                <a:r>
                  <a:rPr lang="en-US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Pha</a:t>
                </a:r>
                <a:r>
                  <a:rPr lang="en-US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dao</a:t>
                </a:r>
                <a:r>
                  <a:rPr lang="en-US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(rad)</a:t>
                </a:r>
              </a:p>
              <a:p>
                <a:pPr algn="just">
                  <a:defRPr/>
                </a:pPr>
                <a:r>
                  <a:rPr lang="en-US" b="1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  : </a:t>
                </a:r>
                <a:r>
                  <a:rPr lang="en-US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Pha</a:t>
                </a:r>
                <a:r>
                  <a:rPr lang="en-US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ban </a:t>
                </a:r>
                <a:r>
                  <a:rPr lang="vi-VN" altLang="en-US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đ</a:t>
                </a:r>
                <a:r>
                  <a:rPr lang="en-US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ầu</a:t>
                </a:r>
                <a:r>
                  <a:rPr lang="en-US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(rad)</a:t>
                </a:r>
                <a:r>
                  <a:rPr lang="vi-VN" dirty="0">
                    <a:solidFill>
                      <a:srgbClr val="FFFF00"/>
                    </a:solidFill>
                  </a:rPr>
                  <a:t> </a:t>
                </a:r>
                <a:endParaRPr lang="en-US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algn="just" eaLnBrk="1" hangingPunct="1">
                  <a:buFont typeface="Arial" panose="020B0604020202020204" pitchFamily="34" charset="0"/>
                  <a:buChar char="•"/>
                </a:pPr>
                <a:endParaRPr lang="en-US" alt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577" y="1487165"/>
                <a:ext cx="6940835" cy="3161036"/>
              </a:xfrm>
              <a:prstGeom prst="rect">
                <a:avLst/>
              </a:prstGeom>
              <a:blipFill>
                <a:blip r:embed="rId4"/>
                <a:stretch>
                  <a:fillRect l="-14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7389812" y="2516316"/>
            <a:ext cx="4676148" cy="2256560"/>
            <a:chOff x="7404364" y="3306040"/>
            <a:chExt cx="4676148" cy="2256560"/>
          </a:xfrm>
        </p:grpSpPr>
        <p:grpSp>
          <p:nvGrpSpPr>
            <p:cNvPr id="40" name="Group 39"/>
            <p:cNvGrpSpPr/>
            <p:nvPr/>
          </p:nvGrpSpPr>
          <p:grpSpPr>
            <a:xfrm>
              <a:off x="7404364" y="3306040"/>
              <a:ext cx="4676148" cy="2256560"/>
              <a:chOff x="7404364" y="3306040"/>
              <a:chExt cx="4676148" cy="225656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7770812" y="3771900"/>
                <a:ext cx="3657600" cy="304800"/>
                <a:chOff x="7694612" y="3771900"/>
                <a:chExt cx="3657600" cy="304800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flipV="1">
                  <a:off x="7694612" y="3886200"/>
                  <a:ext cx="3657600" cy="7620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9599612" y="3810000"/>
                  <a:ext cx="0" cy="22860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1343697" y="3771900"/>
                  <a:ext cx="0" cy="22860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7694612" y="3848100"/>
                  <a:ext cx="0" cy="22860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>
                <a:off x="7770812" y="4789209"/>
                <a:ext cx="3657600" cy="304800"/>
                <a:chOff x="7694612" y="3771900"/>
                <a:chExt cx="3657600" cy="304800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7694612" y="3886200"/>
                  <a:ext cx="3657600" cy="7620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9599612" y="3810000"/>
                  <a:ext cx="0" cy="22860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1343697" y="3771900"/>
                  <a:ext cx="0" cy="22860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7694612" y="3848100"/>
                  <a:ext cx="0" cy="22860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Straight Arrow Connector 24"/>
              <p:cNvCxnSpPr/>
              <p:nvPr/>
            </p:nvCxnSpPr>
            <p:spPr>
              <a:xfrm flipV="1">
                <a:off x="7770812" y="4903509"/>
                <a:ext cx="4265613" cy="7620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9675812" y="4076700"/>
                <a:ext cx="1219200" cy="3810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7404364" y="3414644"/>
                <a:ext cx="737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FFFF00"/>
                    </a:solidFill>
                  </a:rPr>
                  <a:t>Biên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1051046" y="3348335"/>
                <a:ext cx="737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FFFF00"/>
                    </a:solidFill>
                  </a:rPr>
                  <a:t>Biên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725013" y="3306040"/>
                <a:ext cx="19694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FFFF00"/>
                    </a:solidFill>
                  </a:rPr>
                  <a:t>Vị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</a:rPr>
                  <a:t>trí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</a:rPr>
                  <a:t>cân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</a:rPr>
                  <a:t>bằng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9752012" y="4034135"/>
                <a:ext cx="7857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Li </a:t>
                </a:r>
                <a:r>
                  <a:rPr lang="en-US" dirty="0" err="1">
                    <a:solidFill>
                      <a:srgbClr val="FFFF00"/>
                    </a:solidFill>
                  </a:rPr>
                  <a:t>độ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404364" y="4370109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-A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218212" y="4360949"/>
                <a:ext cx="3626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A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488054" y="4370109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0</a:t>
                </a: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flipV="1">
                <a:off x="9649608" y="5055909"/>
                <a:ext cx="1245404" cy="45026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9418312" y="5100935"/>
                <a:ext cx="6270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x=0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1051046" y="5060604"/>
                <a:ext cx="6495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x=A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453427" y="5060604"/>
                <a:ext cx="7441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x=-A</a:t>
                </a: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10895012" y="4114800"/>
                <a:ext cx="0" cy="963622"/>
              </a:xfrm>
              <a:prstGeom prst="line">
                <a:avLst/>
              </a:prstGeom>
              <a:ln>
                <a:solidFill>
                  <a:srgbClr val="FFFF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10200697" y="4973011"/>
                <a:ext cx="317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x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1741958" y="4493028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+</a:t>
                </a:r>
              </a:p>
            </p:txBody>
          </p:sp>
        </p:grpSp>
        <p:sp>
          <p:nvSpPr>
            <p:cNvPr id="41" name="Oval 40"/>
            <p:cNvSpPr/>
            <p:nvPr/>
          </p:nvSpPr>
          <p:spPr>
            <a:xfrm>
              <a:off x="10722466" y="3745676"/>
              <a:ext cx="261265" cy="2612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Oval 41"/>
          <p:cNvSpPr/>
          <p:nvPr/>
        </p:nvSpPr>
        <p:spPr>
          <a:xfrm>
            <a:off x="10619195" y="1962619"/>
            <a:ext cx="261265" cy="2612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2"/>
              <p:cNvSpPr>
                <a:spLocks noChangeArrowheads="1"/>
              </p:cNvSpPr>
              <p:nvPr/>
            </p:nvSpPr>
            <p:spPr bwMode="auto">
              <a:xfrm>
                <a:off x="1276042" y="5268254"/>
                <a:ext cx="9489614" cy="7556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lIns="91422" tIns="45711" rIns="91422" bIns="45711" anchor="ctr"/>
              <a:lstStyle/>
              <a:p>
                <a:pPr algn="ctr"/>
                <a:r>
                  <a:rPr lang="en-US" altLang="en-US" dirty="0">
                    <a:solidFill>
                      <a:schemeClr val="bg1"/>
                    </a:solidFill>
                  </a:rPr>
                  <a:t>Dao </a:t>
                </a:r>
                <a:r>
                  <a:rPr lang="en-US" altLang="en-US" dirty="0" err="1">
                    <a:solidFill>
                      <a:schemeClr val="bg1"/>
                    </a:solidFill>
                  </a:rPr>
                  <a:t>động</a:t>
                </a:r>
                <a:r>
                  <a:rPr lang="en-US" alt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dirty="0" err="1">
                    <a:solidFill>
                      <a:schemeClr val="bg1"/>
                    </a:solidFill>
                  </a:rPr>
                  <a:t>được</a:t>
                </a:r>
                <a:r>
                  <a:rPr lang="en-US" alt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dirty="0" err="1">
                    <a:solidFill>
                      <a:schemeClr val="bg1"/>
                    </a:solidFill>
                  </a:rPr>
                  <a:t>mô</a:t>
                </a:r>
                <a:r>
                  <a:rPr lang="en-US" alt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dirty="0" err="1">
                    <a:solidFill>
                      <a:schemeClr val="bg1"/>
                    </a:solidFill>
                  </a:rPr>
                  <a:t>tả</a:t>
                </a:r>
                <a:r>
                  <a:rPr lang="en-US" alt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dirty="0" err="1">
                    <a:solidFill>
                      <a:schemeClr val="bg1"/>
                    </a:solidFill>
                  </a:rPr>
                  <a:t>bằng</a:t>
                </a:r>
                <a:r>
                  <a:rPr lang="en-US" alt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dirty="0" err="1">
                    <a:solidFill>
                      <a:schemeClr val="bg1"/>
                    </a:solidFill>
                  </a:rPr>
                  <a:t>phương</a:t>
                </a:r>
                <a:r>
                  <a:rPr lang="en-US" alt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dirty="0" err="1">
                    <a:solidFill>
                      <a:schemeClr val="bg1"/>
                    </a:solidFill>
                  </a:rPr>
                  <a:t>trình</a:t>
                </a:r>
                <a:r>
                  <a:rPr lang="en-US" alt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𝐴𝑐𝑜𝑠</m:t>
                    </m:r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algn="ctr" eaLnBrk="1" hangingPunct="1"/>
                <a:r>
                  <a:rPr lang="en-US" altLang="en-US" dirty="0" err="1">
                    <a:solidFill>
                      <a:schemeClr val="bg1"/>
                    </a:solidFill>
                  </a:rPr>
                  <a:t>gọi</a:t>
                </a:r>
                <a:r>
                  <a:rPr lang="en-US" alt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alt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dirty="0" err="1">
                    <a:solidFill>
                      <a:schemeClr val="bg1"/>
                    </a:solidFill>
                  </a:rPr>
                  <a:t>dao</a:t>
                </a:r>
                <a:r>
                  <a:rPr lang="en-US" alt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dirty="0" err="1">
                    <a:solidFill>
                      <a:schemeClr val="bg1"/>
                    </a:solidFill>
                  </a:rPr>
                  <a:t>động</a:t>
                </a:r>
                <a:r>
                  <a:rPr lang="en-US" alt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dirty="0" err="1">
                    <a:solidFill>
                      <a:schemeClr val="bg1"/>
                    </a:solidFill>
                  </a:rPr>
                  <a:t>điều</a:t>
                </a:r>
                <a:r>
                  <a:rPr lang="en-US" alt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dirty="0" err="1">
                    <a:solidFill>
                      <a:schemeClr val="bg1"/>
                    </a:solidFill>
                  </a:rPr>
                  <a:t>hòa</a:t>
                </a:r>
                <a:r>
                  <a:rPr lang="en-US" altLang="en-US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6042" y="5268254"/>
                <a:ext cx="9489614" cy="755650"/>
              </a:xfrm>
              <a:prstGeom prst="rect">
                <a:avLst/>
              </a:prstGeom>
              <a:blipFill>
                <a:blip r:embed="rId5"/>
                <a:stretch>
                  <a:fillRect t="-10484" b="-23387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21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57 -0.00185 L -0.24993 -2.59259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2" grpId="1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5366" y="200025"/>
            <a:ext cx="7281657" cy="638175"/>
            <a:chOff x="245366" y="200025"/>
            <a:chExt cx="7281657" cy="638175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262398" y="200025"/>
              <a:ext cx="7264625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 anchor="ctr"/>
            <a:lstStyle/>
            <a:p>
              <a:pPr algn="just" eaLnBrk="1" hangingPunct="1"/>
              <a:r>
                <a:rPr lang="en-GB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</a:t>
              </a:r>
              <a:r>
                <a:rPr lang="en-US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Dao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endPara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1540;p59"/>
            <p:cNvGrpSpPr/>
            <p:nvPr/>
          </p:nvGrpSpPr>
          <p:grpSpPr>
            <a:xfrm>
              <a:off x="245366" y="688975"/>
              <a:ext cx="6382445" cy="149225"/>
              <a:chOff x="4345425" y="2175475"/>
              <a:chExt cx="800750" cy="176025"/>
            </a:xfrm>
            <a:solidFill>
              <a:schemeClr val="bg2">
                <a:lumMod val="75000"/>
              </a:schemeClr>
            </a:solidFill>
          </p:grpSpPr>
          <p:sp>
            <p:nvSpPr>
              <p:cNvPr id="5" name="Google Shape;1541;p59"/>
              <p:cNvSpPr/>
              <p:nvPr/>
            </p:nvSpPr>
            <p:spPr>
              <a:xfrm>
                <a:off x="4351850" y="2175475"/>
                <a:ext cx="76300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30520" h="6251" extrusionOk="0">
                    <a:moveTo>
                      <a:pt x="28815" y="0"/>
                    </a:moveTo>
                    <a:cubicBezTo>
                      <a:pt x="19166" y="50"/>
                      <a:pt x="9617" y="1178"/>
                      <a:pt x="243" y="3359"/>
                    </a:cubicBezTo>
                    <a:cubicBezTo>
                      <a:pt x="1" y="3431"/>
                      <a:pt x="1096" y="6250"/>
                      <a:pt x="1871" y="6250"/>
                    </a:cubicBezTo>
                    <a:cubicBezTo>
                      <a:pt x="1897" y="6250"/>
                      <a:pt x="1923" y="6247"/>
                      <a:pt x="1948" y="6241"/>
                    </a:cubicBezTo>
                    <a:cubicBezTo>
                      <a:pt x="11321" y="4060"/>
                      <a:pt x="20870" y="2933"/>
                      <a:pt x="30494" y="2882"/>
                    </a:cubicBezTo>
                    <a:cubicBezTo>
                      <a:pt x="30519" y="2882"/>
                      <a:pt x="29742" y="0"/>
                      <a:pt x="288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542;p59"/>
              <p:cNvSpPr/>
              <p:nvPr/>
            </p:nvSpPr>
            <p:spPr>
              <a:xfrm>
                <a:off x="4345425" y="2195925"/>
                <a:ext cx="800750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2030" h="6223" extrusionOk="0">
                    <a:moveTo>
                      <a:pt x="28845" y="0"/>
                    </a:moveTo>
                    <a:cubicBezTo>
                      <a:pt x="27445" y="0"/>
                      <a:pt x="25887" y="355"/>
                      <a:pt x="24736" y="435"/>
                    </a:cubicBezTo>
                    <a:cubicBezTo>
                      <a:pt x="22004" y="611"/>
                      <a:pt x="19247" y="811"/>
                      <a:pt x="16490" y="987"/>
                    </a:cubicBezTo>
                    <a:cubicBezTo>
                      <a:pt x="11578" y="1338"/>
                      <a:pt x="6240" y="1112"/>
                      <a:pt x="1603" y="3042"/>
                    </a:cubicBezTo>
                    <a:cubicBezTo>
                      <a:pt x="0" y="3697"/>
                      <a:pt x="919" y="6222"/>
                      <a:pt x="2308" y="6222"/>
                    </a:cubicBezTo>
                    <a:cubicBezTo>
                      <a:pt x="2461" y="6222"/>
                      <a:pt x="2620" y="6192"/>
                      <a:pt x="2781" y="6125"/>
                    </a:cubicBezTo>
                    <a:cubicBezTo>
                      <a:pt x="6967" y="4370"/>
                      <a:pt x="11653" y="4546"/>
                      <a:pt x="16115" y="4220"/>
                    </a:cubicBezTo>
                    <a:cubicBezTo>
                      <a:pt x="18596" y="4069"/>
                      <a:pt x="21052" y="3894"/>
                      <a:pt x="23533" y="3719"/>
                    </a:cubicBezTo>
                    <a:cubicBezTo>
                      <a:pt x="24636" y="3643"/>
                      <a:pt x="25739" y="3568"/>
                      <a:pt x="26841" y="3493"/>
                    </a:cubicBezTo>
                    <a:cubicBezTo>
                      <a:pt x="27393" y="3468"/>
                      <a:pt x="27944" y="3418"/>
                      <a:pt x="28496" y="3393"/>
                    </a:cubicBezTo>
                    <a:cubicBezTo>
                      <a:pt x="28558" y="3393"/>
                      <a:pt x="29066" y="3437"/>
                      <a:pt x="29482" y="3437"/>
                    </a:cubicBezTo>
                    <a:cubicBezTo>
                      <a:pt x="29580" y="3437"/>
                      <a:pt x="29673" y="3434"/>
                      <a:pt x="29754" y="3428"/>
                    </a:cubicBezTo>
                    <a:lnTo>
                      <a:pt x="29754" y="3428"/>
                    </a:lnTo>
                    <a:cubicBezTo>
                      <a:pt x="30007" y="3587"/>
                      <a:pt x="30293" y="3683"/>
                      <a:pt x="30597" y="3683"/>
                    </a:cubicBezTo>
                    <a:cubicBezTo>
                      <a:pt x="30664" y="3683"/>
                      <a:pt x="30732" y="3678"/>
                      <a:pt x="30801" y="3668"/>
                    </a:cubicBezTo>
                    <a:cubicBezTo>
                      <a:pt x="30877" y="3668"/>
                      <a:pt x="30952" y="3643"/>
                      <a:pt x="31002" y="3643"/>
                    </a:cubicBezTo>
                    <a:cubicBezTo>
                      <a:pt x="31528" y="3568"/>
                      <a:pt x="31829" y="2992"/>
                      <a:pt x="31904" y="2516"/>
                    </a:cubicBezTo>
                    <a:lnTo>
                      <a:pt x="31929" y="2265"/>
                    </a:lnTo>
                    <a:cubicBezTo>
                      <a:pt x="32029" y="1563"/>
                      <a:pt x="31578" y="811"/>
                      <a:pt x="30977" y="460"/>
                    </a:cubicBezTo>
                    <a:cubicBezTo>
                      <a:pt x="30386" y="115"/>
                      <a:pt x="29641" y="0"/>
                      <a:pt x="28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0028" y="990600"/>
            <a:ext cx="72646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/>
          <a:p>
            <a:pPr algn="just" eaLnBrk="1" hangingPunct="1"/>
            <a:r>
              <a:rPr lang="en-GB" sz="2800" b="1" dirty="0">
                <a:solidFill>
                  <a:srgbClr val="FFFF00"/>
                </a:solidFill>
              </a:rPr>
              <a:t>2. </a:t>
            </a:r>
            <a:r>
              <a:rPr lang="en-GB" sz="2800" b="1" dirty="0" err="1">
                <a:solidFill>
                  <a:srgbClr val="FFFF00"/>
                </a:solidFill>
              </a:rPr>
              <a:t>Phương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trình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dao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động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điều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hòa</a:t>
            </a:r>
            <a:endParaRPr lang="en-US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/>
              <p:cNvSpPr>
                <a:spLocks noChangeArrowheads="1"/>
              </p:cNvSpPr>
              <p:nvPr/>
            </p:nvSpPr>
            <p:spPr bwMode="auto">
              <a:xfrm>
                <a:off x="240027" y="1479550"/>
                <a:ext cx="7264625" cy="1263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2" tIns="45711" rIns="91422" bIns="45711" anchor="ctr"/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</a:rPr>
                  <a:t>?1.</a:t>
                </a:r>
                <a:r>
                  <a:rPr lang="en-GB" sz="2800" dirty="0">
                    <a:solidFill>
                      <a:srgbClr val="FFFF00"/>
                    </a:solidFill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</a:rPr>
                  <a:t>Một</a:t>
                </a:r>
                <a:r>
                  <a:rPr lang="en-GB" sz="2800" dirty="0">
                    <a:solidFill>
                      <a:schemeClr val="bg1"/>
                    </a:solidFill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</a:rPr>
                  <a:t>vật</a:t>
                </a:r>
                <a:r>
                  <a:rPr lang="en-GB" sz="2800" dirty="0">
                    <a:solidFill>
                      <a:schemeClr val="bg1"/>
                    </a:solidFill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</a:rPr>
                  <a:t>dao</a:t>
                </a:r>
                <a:r>
                  <a:rPr lang="en-GB" sz="2800" dirty="0">
                    <a:solidFill>
                      <a:schemeClr val="bg1"/>
                    </a:solidFill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</a:rPr>
                  <a:t>động</a:t>
                </a:r>
                <a:r>
                  <a:rPr lang="en-GB" sz="2800" dirty="0">
                    <a:solidFill>
                      <a:schemeClr val="bg1"/>
                    </a:solidFill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</a:rPr>
                  <a:t>điều</a:t>
                </a:r>
                <a:r>
                  <a:rPr lang="en-GB" sz="2800" dirty="0">
                    <a:solidFill>
                      <a:schemeClr val="bg1"/>
                    </a:solidFill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</a:rPr>
                  <a:t>hòa</a:t>
                </a:r>
                <a:r>
                  <a:rPr lang="en-GB" sz="2800" dirty="0">
                    <a:solidFill>
                      <a:schemeClr val="bg1"/>
                    </a:solidFill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</a:rPr>
                  <a:t>có</a:t>
                </a:r>
                <a:r>
                  <a:rPr lang="en-GB" sz="2800" dirty="0">
                    <a:solidFill>
                      <a:schemeClr val="bg1"/>
                    </a:solidFill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</a:rPr>
                  <a:t>phương</a:t>
                </a:r>
                <a:r>
                  <a:rPr lang="en-GB" sz="2800" dirty="0">
                    <a:solidFill>
                      <a:schemeClr val="bg1"/>
                    </a:solidFill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</a:rPr>
                  <a:t>trình</a:t>
                </a:r>
                <a:r>
                  <a:rPr lang="en-GB" sz="28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800" b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2</m:t>
                    </m:r>
                    <m:r>
                      <a:rPr lang="en-US" sz="2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    cm</a:t>
                </a:r>
              </a:p>
              <a:p>
                <a:pPr algn="just" eaLnBrk="1" hangingPunct="1"/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027" y="1479550"/>
                <a:ext cx="7264625" cy="1263650"/>
              </a:xfrm>
              <a:prstGeom prst="rect">
                <a:avLst/>
              </a:prstGeom>
              <a:blipFill rotWithShape="1">
                <a:blip r:embed="rId2"/>
                <a:stretch>
                  <a:fillRect l="-839" t="-14493" r="-20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40026" y="2559050"/>
            <a:ext cx="11264586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/>
          <a:p>
            <a:r>
              <a:rPr lang="en-US" sz="2800" dirty="0">
                <a:solidFill>
                  <a:schemeClr val="bg1"/>
                </a:solidFill>
              </a:rPr>
              <a:t>- </a:t>
            </a:r>
            <a:r>
              <a:rPr lang="en-US" sz="2800" dirty="0" err="1">
                <a:solidFill>
                  <a:schemeClr val="bg1"/>
                </a:solidFill>
              </a:rPr>
              <a:t>Biên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độ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động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là</a:t>
            </a:r>
            <a:r>
              <a:rPr lang="en-US" sz="2800" dirty="0">
                <a:solidFill>
                  <a:schemeClr val="bg1"/>
                </a:solidFill>
              </a:rPr>
              <a:t>: ………………………………..............................................</a:t>
            </a:r>
            <a:endParaRPr lang="en-US" dirty="0">
              <a:solidFill>
                <a:schemeClr val="bg1"/>
              </a:solidFill>
            </a:endParaRPr>
          </a:p>
          <a:p>
            <a:pPr algn="just" eaLnBrk="1" hangingPunct="1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40025" y="3244850"/>
            <a:ext cx="1126458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/>
          <a:p>
            <a:r>
              <a:rPr lang="en-US" sz="2800" dirty="0">
                <a:solidFill>
                  <a:schemeClr val="bg1"/>
                </a:solidFill>
              </a:rPr>
              <a:t>- </a:t>
            </a:r>
            <a:r>
              <a:rPr lang="en-US" sz="2800" dirty="0" err="1">
                <a:solidFill>
                  <a:schemeClr val="bg1"/>
                </a:solidFill>
              </a:rPr>
              <a:t>Pha</a:t>
            </a:r>
            <a:r>
              <a:rPr lang="en-US" sz="2800" dirty="0">
                <a:solidFill>
                  <a:schemeClr val="bg1"/>
                </a:solidFill>
              </a:rPr>
              <a:t> ban </a:t>
            </a:r>
            <a:r>
              <a:rPr lang="en-US" sz="2800" dirty="0" err="1">
                <a:solidFill>
                  <a:schemeClr val="bg1"/>
                </a:solidFill>
              </a:rPr>
              <a:t>đầu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động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là</a:t>
            </a:r>
            <a:r>
              <a:rPr lang="en-US" sz="2800" dirty="0">
                <a:solidFill>
                  <a:schemeClr val="bg1"/>
                </a:solidFill>
              </a:rPr>
              <a:t>: …………………………………………………………………….</a:t>
            </a:r>
            <a:endParaRPr lang="en-US" dirty="0">
              <a:solidFill>
                <a:schemeClr val="bg1"/>
              </a:solidFill>
            </a:endParaRPr>
          </a:p>
          <a:p>
            <a:pPr algn="just" eaLnBrk="1" hangingPunct="1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943881" y="4036332"/>
            <a:ext cx="8560731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/>
          <a:p>
            <a:r>
              <a:rPr lang="en-US" sz="2800" dirty="0" err="1">
                <a:solidFill>
                  <a:schemeClr val="bg1"/>
                </a:solidFill>
              </a:rPr>
              <a:t>Pha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động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là</a:t>
            </a:r>
            <a:r>
              <a:rPr lang="en-US" sz="2800" dirty="0">
                <a:solidFill>
                  <a:schemeClr val="bg1"/>
                </a:solidFill>
              </a:rPr>
              <a:t>: ……………………………………………………………..</a:t>
            </a:r>
            <a:endParaRPr lang="en-US" dirty="0">
              <a:solidFill>
                <a:schemeClr val="bg1"/>
              </a:solidFill>
            </a:endParaRPr>
          </a:p>
          <a:p>
            <a:pPr algn="just" eaLnBrk="1" hangingPunct="1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43881" y="4690654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Li </a:t>
            </a:r>
            <a:r>
              <a:rPr lang="en-US" sz="2800" dirty="0" err="1">
                <a:solidFill>
                  <a:schemeClr val="bg1"/>
                </a:solidFill>
              </a:rPr>
              <a:t>độ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động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là</a:t>
            </a:r>
            <a:r>
              <a:rPr lang="en-US" sz="2800" dirty="0">
                <a:solidFill>
                  <a:schemeClr val="bg1"/>
                </a:solidFill>
              </a:rPr>
              <a:t>: ……………………………………………………..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296577" y="4277380"/>
            <a:ext cx="178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- </a:t>
            </a:r>
            <a:r>
              <a:rPr lang="en-US" sz="2800" dirty="0" err="1">
                <a:solidFill>
                  <a:schemeClr val="bg1"/>
                </a:solidFill>
              </a:rPr>
              <a:t>Khi</a:t>
            </a:r>
            <a:r>
              <a:rPr lang="en-US" sz="2800" dirty="0">
                <a:solidFill>
                  <a:schemeClr val="bg1"/>
                </a:solidFill>
              </a:rPr>
              <a:t> t = 2s </a:t>
            </a:r>
            <a:endParaRPr lang="en-US" sz="2800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 flipV="1">
            <a:off x="2081040" y="4125716"/>
            <a:ext cx="862841" cy="41327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3"/>
            <a:endCxn id="12" idx="1"/>
          </p:cNvCxnSpPr>
          <p:nvPr/>
        </p:nvCxnSpPr>
        <p:spPr>
          <a:xfrm>
            <a:off x="2081040" y="4538990"/>
            <a:ext cx="862841" cy="41327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75212" y="2819400"/>
                <a:ext cx="2357633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𝑟𝑎𝑑</m:t>
                    </m:r>
                  </m:oMath>
                </a14:m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212" y="2819400"/>
                <a:ext cx="2357633" cy="6665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69633" y="3599004"/>
                <a:ext cx="3125343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l-GR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23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𝑟𝑎𝑑</m:t>
                    </m:r>
                  </m:oMath>
                </a14:m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633" y="3599004"/>
                <a:ext cx="3125343" cy="7042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78132" y="4386379"/>
                <a:ext cx="4090672" cy="73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23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132" y="4386379"/>
                <a:ext cx="4090672" cy="73718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87743" y="2137248"/>
                <a:ext cx="17965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 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743" y="2137248"/>
                <a:ext cx="179651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67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0027" y="172075"/>
            <a:ext cx="72646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/>
          <a:p>
            <a:pPr algn="just" eaLnBrk="1" hangingPunct="1"/>
            <a:r>
              <a:rPr lang="en-GB" sz="2800" b="1" dirty="0">
                <a:solidFill>
                  <a:srgbClr val="FFFF00"/>
                </a:solidFill>
              </a:rPr>
              <a:t>2. </a:t>
            </a:r>
            <a:r>
              <a:rPr lang="en-GB" sz="2800" b="1" dirty="0" err="1">
                <a:solidFill>
                  <a:srgbClr val="FFFF00"/>
                </a:solidFill>
              </a:rPr>
              <a:t>Phương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trình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dao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động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điều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hòa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33950" y="770870"/>
            <a:ext cx="726462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/>
          <a:p>
            <a:r>
              <a:rPr lang="en-GB" sz="2800" b="1" dirty="0">
                <a:solidFill>
                  <a:schemeClr val="bg1"/>
                </a:solidFill>
              </a:rPr>
              <a:t>?2. </a:t>
            </a:r>
            <a:r>
              <a:rPr lang="en-GB" sz="2800" dirty="0" err="1">
                <a:solidFill>
                  <a:schemeClr val="bg1"/>
                </a:solidFill>
              </a:rPr>
              <a:t>Đồ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thị</a:t>
            </a:r>
            <a:r>
              <a:rPr lang="en-GB" sz="2800" dirty="0">
                <a:solidFill>
                  <a:schemeClr val="bg1"/>
                </a:solidFill>
              </a:rPr>
              <a:t> li </a:t>
            </a:r>
            <a:r>
              <a:rPr lang="en-GB" sz="2800" dirty="0" err="1">
                <a:solidFill>
                  <a:schemeClr val="bg1"/>
                </a:solidFill>
              </a:rPr>
              <a:t>độ</a:t>
            </a:r>
            <a:r>
              <a:rPr lang="en-GB" sz="2800" dirty="0">
                <a:solidFill>
                  <a:schemeClr val="bg1"/>
                </a:solidFill>
              </a:rPr>
              <a:t> - </a:t>
            </a:r>
            <a:r>
              <a:rPr lang="en-GB" sz="2800" dirty="0" err="1">
                <a:solidFill>
                  <a:schemeClr val="bg1"/>
                </a:solidFill>
              </a:rPr>
              <a:t>thời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gian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của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một</a:t>
            </a:r>
            <a:r>
              <a:rPr lang="en-GB" sz="2800" dirty="0">
                <a:solidFill>
                  <a:schemeClr val="bg1"/>
                </a:solidFill>
              </a:rPr>
              <a:t> con </a:t>
            </a:r>
            <a:r>
              <a:rPr lang="en-GB" sz="2800" dirty="0" err="1">
                <a:solidFill>
                  <a:schemeClr val="bg1"/>
                </a:solidFill>
              </a:rPr>
              <a:t>lắc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đơn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dao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động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điều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hòa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được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mô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tả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như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hình</a:t>
            </a:r>
            <a:r>
              <a:rPr lang="en-GB" sz="2800" dirty="0">
                <a:solidFill>
                  <a:schemeClr val="bg1"/>
                </a:solidFill>
              </a:rPr>
              <a:t> H1.3</a:t>
            </a:r>
            <a:endParaRPr lang="en-US" sz="2800" dirty="0">
              <a:solidFill>
                <a:schemeClr val="bg1"/>
              </a:solidFill>
            </a:endParaRPr>
          </a:p>
          <a:p>
            <a:pPr algn="just" eaLnBrk="1" hangingPunct="1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7319" y="1734175"/>
            <a:ext cx="563229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/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</a:rPr>
              <a:t>Mô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tả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động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con </a:t>
            </a:r>
            <a:r>
              <a:rPr lang="en-US" sz="2800" dirty="0" err="1">
                <a:solidFill>
                  <a:schemeClr val="bg1"/>
                </a:solidFill>
              </a:rPr>
              <a:t>lắc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đơn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6577" y="4277380"/>
            <a:ext cx="7164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- </a:t>
            </a:r>
            <a:r>
              <a:rPr lang="en-US" sz="2800" dirty="0" err="1">
                <a:solidFill>
                  <a:schemeClr val="bg1"/>
                </a:solidFill>
              </a:rPr>
              <a:t>Giá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trị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độ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con </a:t>
            </a:r>
            <a:r>
              <a:rPr lang="en-US" sz="2800" dirty="0" err="1">
                <a:solidFill>
                  <a:schemeClr val="bg1"/>
                </a:solidFill>
              </a:rPr>
              <a:t>lắc</a:t>
            </a:r>
            <a:r>
              <a:rPr lang="en-US" sz="2800" dirty="0">
                <a:solidFill>
                  <a:schemeClr val="bg1"/>
                </a:solidFill>
              </a:rPr>
              <a:t>: ……………………………. </a:t>
            </a:r>
            <a:endParaRPr lang="en-US" sz="2800" dirty="0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532557" y="2926080"/>
            <a:ext cx="586575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/>
          <a:p>
            <a:pPr algn="just" eaLnBrk="1" hangingPunct="1"/>
            <a:r>
              <a:rPr lang="en-US" sz="2800" dirty="0" err="1">
                <a:solidFill>
                  <a:srgbClr val="FFFF00"/>
                </a:solidFill>
              </a:rPr>
              <a:t>Đồ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thị</a:t>
            </a:r>
            <a:r>
              <a:rPr lang="en-US" sz="2800" dirty="0">
                <a:solidFill>
                  <a:srgbClr val="FFFF00"/>
                </a:solidFill>
              </a:rPr>
              <a:t> li </a:t>
            </a:r>
            <a:r>
              <a:rPr lang="en-US" sz="2800" dirty="0" err="1">
                <a:solidFill>
                  <a:srgbClr val="FFFF00"/>
                </a:solidFill>
              </a:rPr>
              <a:t>độ</a:t>
            </a:r>
            <a:r>
              <a:rPr lang="en-US" sz="2800" dirty="0">
                <a:solidFill>
                  <a:srgbClr val="FFFF00"/>
                </a:solidFill>
              </a:rPr>
              <a:t> - </a:t>
            </a:r>
            <a:r>
              <a:rPr lang="en-US" sz="2800" dirty="0" err="1">
                <a:solidFill>
                  <a:srgbClr val="FFFF00"/>
                </a:solidFill>
              </a:rPr>
              <a:t>thời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gian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của</a:t>
            </a:r>
            <a:r>
              <a:rPr lang="en-US" sz="2800" dirty="0">
                <a:solidFill>
                  <a:srgbClr val="FFFF00"/>
                </a:solidFill>
              </a:rPr>
              <a:t> con </a:t>
            </a:r>
            <a:r>
              <a:rPr lang="en-US" sz="2800" dirty="0" err="1">
                <a:solidFill>
                  <a:srgbClr val="FFFF00"/>
                </a:solidFill>
              </a:rPr>
              <a:t>lắc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đơn</a:t>
            </a:r>
            <a:endParaRPr lang="en-US" sz="2800" dirty="0">
              <a:solidFill>
                <a:srgbClr val="FFFF00"/>
              </a:solidFill>
            </a:endParaRPr>
          </a:p>
          <a:p>
            <a:pPr algn="just" eaLnBrk="1" hangingPunct="1"/>
            <a:r>
              <a:rPr lang="en-US" sz="2800" dirty="0" err="1">
                <a:solidFill>
                  <a:srgbClr val="FFFF00"/>
                </a:solidFill>
              </a:rPr>
              <a:t>dao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động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điều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hòa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có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dạng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hình</a:t>
            </a:r>
            <a:r>
              <a:rPr lang="en-US" sz="2800" dirty="0">
                <a:solidFill>
                  <a:srgbClr val="FFFF00"/>
                </a:solidFill>
              </a:rPr>
              <a:t> sin, </a:t>
            </a:r>
            <a:r>
              <a:rPr lang="en-US" sz="2800" dirty="0" err="1">
                <a:solidFill>
                  <a:srgbClr val="FFFF00"/>
                </a:solidFill>
              </a:rPr>
              <a:t>tại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thời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điểm</a:t>
            </a:r>
            <a:r>
              <a:rPr lang="en-US" sz="2800" dirty="0">
                <a:solidFill>
                  <a:srgbClr val="FFFF00"/>
                </a:solidFill>
              </a:rPr>
              <a:t> t = 0s </a:t>
            </a:r>
            <a:r>
              <a:rPr lang="en-US" sz="2800" dirty="0" err="1">
                <a:solidFill>
                  <a:srgbClr val="FFFF00"/>
                </a:solidFill>
              </a:rPr>
              <a:t>vật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nặng</a:t>
            </a:r>
            <a:r>
              <a:rPr lang="en-US" sz="2800" dirty="0">
                <a:solidFill>
                  <a:srgbClr val="FFFF00"/>
                </a:solidFill>
              </a:rPr>
              <a:t> ở </a:t>
            </a:r>
            <a:r>
              <a:rPr lang="en-US" sz="2800" dirty="0" err="1">
                <a:solidFill>
                  <a:srgbClr val="FFFF00"/>
                </a:solidFill>
              </a:rPr>
              <a:t>vị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trí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biên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dương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0027" y="5344180"/>
            <a:ext cx="6445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- </a:t>
            </a:r>
            <a:r>
              <a:rPr lang="en-US" sz="2800" dirty="0" err="1">
                <a:solidFill>
                  <a:schemeClr val="bg1"/>
                </a:solidFill>
              </a:rPr>
              <a:t>Giá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trị</a:t>
            </a:r>
            <a:r>
              <a:rPr lang="en-US" sz="2800" dirty="0">
                <a:solidFill>
                  <a:schemeClr val="bg1"/>
                </a:solidFill>
              </a:rPr>
              <a:t> li </a:t>
            </a:r>
            <a:r>
              <a:rPr lang="en-US" sz="2800" dirty="0" err="1">
                <a:solidFill>
                  <a:schemeClr val="bg1"/>
                </a:solidFill>
              </a:rPr>
              <a:t>độ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con </a:t>
            </a:r>
            <a:r>
              <a:rPr lang="en-US" sz="2800" dirty="0" err="1">
                <a:solidFill>
                  <a:schemeClr val="bg1"/>
                </a:solidFill>
              </a:rPr>
              <a:t>lắc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các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thời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điểm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  <a:endParaRPr lang="en-US" sz="2800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644848"/>
              </p:ext>
            </p:extLst>
          </p:nvPr>
        </p:nvGraphicFramePr>
        <p:xfrm>
          <a:off x="6627811" y="5037475"/>
          <a:ext cx="5277240" cy="1645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76401">
                  <a:extLst>
                    <a:ext uri="{9D8B030D-6E8A-4147-A177-3AD203B41FA5}">
                      <a16:colId xmlns:a16="http://schemas.microsoft.com/office/drawing/2014/main" val="1961142423"/>
                    </a:ext>
                  </a:extLst>
                </a:gridCol>
                <a:gridCol w="962219">
                  <a:extLst>
                    <a:ext uri="{9D8B030D-6E8A-4147-A177-3AD203B41FA5}">
                      <a16:colId xmlns:a16="http://schemas.microsoft.com/office/drawing/2014/main" val="311806498"/>
                    </a:ext>
                  </a:extLst>
                </a:gridCol>
                <a:gridCol w="1399981">
                  <a:extLst>
                    <a:ext uri="{9D8B030D-6E8A-4147-A177-3AD203B41FA5}">
                      <a16:colId xmlns:a16="http://schemas.microsoft.com/office/drawing/2014/main" val="474231262"/>
                    </a:ext>
                  </a:extLst>
                </a:gridCol>
                <a:gridCol w="1238639">
                  <a:extLst>
                    <a:ext uri="{9D8B030D-6E8A-4147-A177-3AD203B41FA5}">
                      <a16:colId xmlns:a16="http://schemas.microsoft.com/office/drawing/2014/main" val="4259521375"/>
                    </a:ext>
                  </a:extLst>
                </a:gridCol>
              </a:tblGrid>
              <a:tr h="397228">
                <a:tc>
                  <a:txBody>
                    <a:bodyPr/>
                    <a:lstStyle/>
                    <a:p>
                      <a:r>
                        <a:rPr lang="en-US" b="0" dirty="0" err="1"/>
                        <a:t>Thời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điểm</a:t>
                      </a:r>
                      <a:r>
                        <a:rPr lang="en-US" b="0" dirty="0"/>
                        <a:t> t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       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0695630"/>
                  </a:ext>
                </a:extLst>
              </a:tr>
              <a:tr h="397228">
                <a:tc>
                  <a:txBody>
                    <a:bodyPr/>
                    <a:lstStyle/>
                    <a:p>
                      <a:r>
                        <a:rPr lang="en-US" dirty="0"/>
                        <a:t>Li </a:t>
                      </a:r>
                      <a:r>
                        <a:rPr lang="en-US" dirty="0" err="1"/>
                        <a:t>độ</a:t>
                      </a:r>
                      <a:r>
                        <a:rPr lang="en-US" dirty="0"/>
                        <a:t> x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(cm)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6312173"/>
                  </a:ext>
                </a:extLst>
              </a:tr>
            </a:tbl>
          </a:graphicData>
        </a:graphic>
      </p:graphicFrame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4528095" y="4156524"/>
            <a:ext cx="18500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/>
          <a:p>
            <a:pPr algn="just" eaLnBrk="1" hangingPunct="1"/>
            <a:r>
              <a:rPr lang="en-US" sz="2800" dirty="0">
                <a:solidFill>
                  <a:srgbClr val="FFFF00"/>
                </a:solidFill>
              </a:rPr>
              <a:t>A = 40cm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8428231" y="5908766"/>
            <a:ext cx="838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/>
          <a:p>
            <a:pPr algn="just" eaLnBrk="1" hangingPunct="1"/>
            <a:r>
              <a:rPr lang="en-US" sz="2800" dirty="0"/>
              <a:t>40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9495501" y="5908766"/>
            <a:ext cx="1044151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/>
          <a:p>
            <a:pPr algn="just"/>
            <a:r>
              <a:rPr lang="en-US" sz="2800" dirty="0"/>
              <a:t>20√2</a:t>
            </a: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0805134" y="5908766"/>
            <a:ext cx="838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/>
          <a:p>
            <a:pPr algn="just" eaLnBrk="1" hangingPunct="1"/>
            <a:r>
              <a:rPr lang="en-US" sz="2800" dirty="0"/>
              <a:t>-40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789" y="1101146"/>
            <a:ext cx="37814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9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0027" y="172075"/>
            <a:ext cx="72646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/>
          <a:p>
            <a:pPr algn="just" eaLnBrk="1" hangingPunct="1"/>
            <a:r>
              <a:rPr lang="en-GB" sz="2800" b="1" dirty="0">
                <a:solidFill>
                  <a:srgbClr val="FFFF00"/>
                </a:solidFill>
              </a:rPr>
              <a:t>2. </a:t>
            </a:r>
            <a:r>
              <a:rPr lang="en-GB" sz="2800" b="1" dirty="0" err="1">
                <a:solidFill>
                  <a:srgbClr val="FFFF00"/>
                </a:solidFill>
              </a:rPr>
              <a:t>Phương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trình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dao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động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điều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hòa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0026" y="1371600"/>
            <a:ext cx="726462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/>
          <a:p>
            <a:pPr algn="just"/>
            <a:r>
              <a:rPr lang="en-GB" sz="2800" b="1" dirty="0">
                <a:solidFill>
                  <a:schemeClr val="bg1"/>
                </a:solidFill>
              </a:rPr>
              <a:t>?3. </a:t>
            </a:r>
            <a:r>
              <a:rPr lang="en-US" sz="2800" dirty="0" err="1">
                <a:solidFill>
                  <a:schemeClr val="bg1"/>
                </a:solidFill>
              </a:rPr>
              <a:t>Pít</a:t>
            </a:r>
            <a:r>
              <a:rPr lang="en-US" sz="2800" dirty="0">
                <a:solidFill>
                  <a:schemeClr val="bg1"/>
                </a:solidFill>
              </a:rPr>
              <a:t> – </a:t>
            </a:r>
            <a:r>
              <a:rPr lang="en-US" sz="2800" dirty="0" err="1">
                <a:solidFill>
                  <a:schemeClr val="bg1"/>
                </a:solidFill>
              </a:rPr>
              <a:t>tông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một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động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đốt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trong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động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một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đoạn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thẳng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dài</a:t>
            </a:r>
            <a:r>
              <a:rPr lang="en-US" sz="2800" dirty="0">
                <a:solidFill>
                  <a:schemeClr val="bg1"/>
                </a:solidFill>
              </a:rPr>
              <a:t> 16cm </a:t>
            </a:r>
            <a:r>
              <a:rPr lang="en-US" sz="2800" dirty="0" err="1">
                <a:solidFill>
                  <a:schemeClr val="bg1"/>
                </a:solidFill>
              </a:rPr>
              <a:t>và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làm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trục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khuỷu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động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cơ</a:t>
            </a:r>
            <a:r>
              <a:rPr lang="en-US" sz="2800" dirty="0">
                <a:solidFill>
                  <a:schemeClr val="bg1"/>
                </a:solidFill>
              </a:rPr>
              <a:t> quay </a:t>
            </a:r>
            <a:r>
              <a:rPr lang="en-US" sz="2800" dirty="0" err="1">
                <a:solidFill>
                  <a:schemeClr val="bg1"/>
                </a:solidFill>
              </a:rPr>
              <a:t>đều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dirty="0" err="1">
                <a:solidFill>
                  <a:schemeClr val="bg1"/>
                </a:solidFill>
              </a:rPr>
              <a:t>Hình</a:t>
            </a:r>
            <a:r>
              <a:rPr lang="en-US" sz="2800" dirty="0">
                <a:solidFill>
                  <a:schemeClr val="bg1"/>
                </a:solidFill>
              </a:rPr>
              <a:t> 1.5). </a:t>
            </a:r>
            <a:r>
              <a:rPr lang="en-US" sz="2800" dirty="0" err="1">
                <a:solidFill>
                  <a:schemeClr val="bg1"/>
                </a:solidFill>
              </a:rPr>
              <a:t>Xác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định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độ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động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một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điểm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mặt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pít</a:t>
            </a:r>
            <a:r>
              <a:rPr lang="en-US" sz="2800" dirty="0">
                <a:solidFill>
                  <a:schemeClr val="bg1"/>
                </a:solidFill>
              </a:rPr>
              <a:t> – </a:t>
            </a:r>
            <a:r>
              <a:rPr lang="en-US" sz="2800" dirty="0" err="1">
                <a:solidFill>
                  <a:schemeClr val="bg1"/>
                </a:solidFill>
              </a:rPr>
              <a:t>tông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algn="just" eaLnBrk="1" hangingPunct="1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1012" y="661025"/>
            <a:ext cx="1619250" cy="3898656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2792" y="3886200"/>
            <a:ext cx="661362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/>
          <a:p>
            <a:pPr algn="just" eaLnBrk="1" hangingPunct="1"/>
            <a:r>
              <a:rPr lang="en-US" sz="2800" dirty="0" err="1">
                <a:solidFill>
                  <a:srgbClr val="FFFF00"/>
                </a:solidFill>
              </a:rPr>
              <a:t>Bài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làm</a:t>
            </a:r>
            <a:r>
              <a:rPr lang="en-US" sz="2800" dirty="0">
                <a:solidFill>
                  <a:srgbClr val="FFFF00"/>
                </a:solidFill>
              </a:rPr>
              <a:t>:</a:t>
            </a:r>
          </a:p>
          <a:p>
            <a:pPr algn="just" eaLnBrk="1" hangingPunct="1"/>
            <a:r>
              <a:rPr lang="en-US" sz="2800" dirty="0" err="1">
                <a:solidFill>
                  <a:srgbClr val="FFFF00"/>
                </a:solidFill>
              </a:rPr>
              <a:t>Pít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tông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dao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động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điều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hòa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trên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một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đoạn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thẳng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dài</a:t>
            </a:r>
            <a:r>
              <a:rPr lang="en-US" sz="2800" dirty="0">
                <a:solidFill>
                  <a:srgbClr val="FFFF00"/>
                </a:solidFill>
              </a:rPr>
              <a:t> 16cm, </a:t>
            </a:r>
            <a:r>
              <a:rPr lang="en-US" sz="2800" dirty="0" err="1">
                <a:solidFill>
                  <a:srgbClr val="FFFF00"/>
                </a:solidFill>
              </a:rPr>
              <a:t>đây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chính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là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chiều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dài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quỹ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đạo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của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pít</a:t>
            </a:r>
            <a:r>
              <a:rPr lang="en-US" sz="2800" dirty="0">
                <a:solidFill>
                  <a:srgbClr val="FFFF00"/>
                </a:solidFill>
              </a:rPr>
              <a:t> – </a:t>
            </a:r>
            <a:r>
              <a:rPr lang="en-US" sz="2800" dirty="0" err="1">
                <a:solidFill>
                  <a:srgbClr val="FFFF00"/>
                </a:solidFill>
              </a:rPr>
              <a:t>tông</a:t>
            </a:r>
            <a:r>
              <a:rPr lang="en-US" sz="2800" dirty="0">
                <a:solidFill>
                  <a:srgbClr val="FFFF00"/>
                </a:solidFill>
              </a:rPr>
              <a:t>: L = 16cm </a:t>
            </a:r>
          </a:p>
        </p:txBody>
      </p:sp>
      <p:sp>
        <p:nvSpPr>
          <p:cNvPr id="7" name="Oval 6"/>
          <p:cNvSpPr/>
          <p:nvPr/>
        </p:nvSpPr>
        <p:spPr>
          <a:xfrm>
            <a:off x="8913812" y="2349088"/>
            <a:ext cx="261265" cy="2612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604642" y="990600"/>
            <a:ext cx="879604" cy="1744746"/>
            <a:chOff x="8069566" y="3655367"/>
            <a:chExt cx="879604" cy="174474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8532812" y="3950081"/>
              <a:ext cx="0" cy="121920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069566" y="3655367"/>
              <a:ext cx="457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-A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94012" y="4938448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A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8456612" y="4559681"/>
              <a:ext cx="15240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609012" y="432884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"/>
              <p:cNvSpPr>
                <a:spLocks noChangeArrowheads="1"/>
              </p:cNvSpPr>
              <p:nvPr/>
            </p:nvSpPr>
            <p:spPr bwMode="auto">
              <a:xfrm>
                <a:off x="240026" y="5168526"/>
                <a:ext cx="8389062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2" tIns="45711" rIns="91422" bIns="45711" anchor="ctr"/>
              <a:lstStyle/>
              <a:p>
                <a:pPr algn="just" eaLnBrk="1" hangingPunct="1"/>
                <a:r>
                  <a:rPr lang="en-US" sz="2800" dirty="0">
                    <a:solidFill>
                      <a:srgbClr val="FFFF00"/>
                    </a:solidFill>
                  </a:rPr>
                  <a:t>Biên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độ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dao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động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của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pít</a:t>
                </a:r>
                <a:r>
                  <a:rPr lang="en-US" sz="2800" dirty="0">
                    <a:solidFill>
                      <a:srgbClr val="FFFF00"/>
                    </a:solidFill>
                  </a:rPr>
                  <a:t> -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tông</a:t>
                </a:r>
                <a:r>
                  <a:rPr lang="en-US" sz="2800" dirty="0">
                    <a:solidFill>
                      <a:srgbClr val="FFFF00"/>
                    </a:solidFill>
                  </a:rPr>
                  <a:t> 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=8  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026" y="5168526"/>
                <a:ext cx="8389062" cy="488950"/>
              </a:xfrm>
              <a:prstGeom prst="rect">
                <a:avLst/>
              </a:prstGeom>
              <a:blipFill>
                <a:blip r:embed="rId3"/>
                <a:stretch>
                  <a:fillRect l="-1452" t="-15000" b="-4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20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18379 L -1.86507E-6 -4.07407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1812" y="2514600"/>
            <a:ext cx="1981200" cy="1219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Dao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điều</a:t>
            </a:r>
            <a:r>
              <a:rPr lang="en-US" sz="2800" b="1" dirty="0"/>
              <a:t> </a:t>
            </a:r>
            <a:r>
              <a:rPr lang="en-US" sz="2800" b="1" dirty="0" err="1"/>
              <a:t>hòa</a:t>
            </a:r>
            <a:endParaRPr lang="en-US" sz="2800" b="1" dirty="0"/>
          </a:p>
        </p:txBody>
      </p:sp>
      <p:pic>
        <p:nvPicPr>
          <p:cNvPr id="4" name="Picture 4" descr="con_lac_don">
            <a:extLst>
              <a:ext uri="{FF2B5EF4-FFF2-40B4-BE49-F238E27FC236}">
                <a16:creationId xmlns:a16="http://schemas.microsoft.com/office/drawing/2014/main" id="{C5811359-19F3-408D-AB86-0B821A01CD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5" y="3962400"/>
            <a:ext cx="1688994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stCxn id="3" idx="3"/>
            <a:endCxn id="10" idx="1"/>
          </p:cNvCxnSpPr>
          <p:nvPr/>
        </p:nvCxnSpPr>
        <p:spPr>
          <a:xfrm flipV="1">
            <a:off x="2513012" y="1219200"/>
            <a:ext cx="1253471" cy="1905000"/>
          </a:xfrm>
          <a:prstGeom prst="straightConnector1">
            <a:avLst/>
          </a:prstGeom>
          <a:ln w="381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3"/>
          </p:cNvCxnSpPr>
          <p:nvPr/>
        </p:nvCxnSpPr>
        <p:spPr>
          <a:xfrm>
            <a:off x="2513012" y="3124200"/>
            <a:ext cx="1253471" cy="1905000"/>
          </a:xfrm>
          <a:prstGeom prst="straightConnector1">
            <a:avLst/>
          </a:prstGeom>
          <a:ln w="381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766483" y="609600"/>
            <a:ext cx="1981200" cy="1219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Dao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cơ</a:t>
            </a:r>
            <a:endParaRPr lang="en-US" sz="28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766483" y="4343400"/>
            <a:ext cx="1981200" cy="1219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Dao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điều</a:t>
            </a:r>
            <a:r>
              <a:rPr lang="en-US" sz="2800" b="1" dirty="0"/>
              <a:t> </a:t>
            </a:r>
            <a:r>
              <a:rPr lang="en-US" sz="2800" b="1" dirty="0" err="1"/>
              <a:t>hòa</a:t>
            </a:r>
            <a:endParaRPr lang="en-US" sz="28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3172429" y="2611319"/>
            <a:ext cx="3074383" cy="1521409"/>
            <a:chOff x="7404364" y="3091870"/>
            <a:chExt cx="4949447" cy="2470730"/>
          </a:xfrm>
        </p:grpSpPr>
        <p:grpSp>
          <p:nvGrpSpPr>
            <p:cNvPr id="15" name="Group 14"/>
            <p:cNvGrpSpPr/>
            <p:nvPr/>
          </p:nvGrpSpPr>
          <p:grpSpPr>
            <a:xfrm>
              <a:off x="7404364" y="3091870"/>
              <a:ext cx="4949447" cy="2470730"/>
              <a:chOff x="7404364" y="3091870"/>
              <a:chExt cx="4949447" cy="247073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7770812" y="3771900"/>
                <a:ext cx="3657600" cy="304800"/>
                <a:chOff x="7694612" y="3771900"/>
                <a:chExt cx="3657600" cy="304800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7694612" y="3886200"/>
                  <a:ext cx="3657600" cy="7620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9599612" y="3810000"/>
                  <a:ext cx="0" cy="22860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11343697" y="3771900"/>
                  <a:ext cx="0" cy="22860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7694612" y="3848100"/>
                  <a:ext cx="0" cy="22860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/>
            </p:nvGrpSpPr>
            <p:grpSpPr>
              <a:xfrm>
                <a:off x="7770812" y="4789209"/>
                <a:ext cx="3657600" cy="304800"/>
                <a:chOff x="7694612" y="3771900"/>
                <a:chExt cx="3657600" cy="304800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7694612" y="3886200"/>
                  <a:ext cx="3657600" cy="7620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9599612" y="3810000"/>
                  <a:ext cx="0" cy="22860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11343697" y="3771900"/>
                  <a:ext cx="0" cy="22860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7694612" y="3848100"/>
                  <a:ext cx="0" cy="228600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Straight Arrow Connector 18"/>
              <p:cNvCxnSpPr/>
              <p:nvPr/>
            </p:nvCxnSpPr>
            <p:spPr>
              <a:xfrm flipV="1">
                <a:off x="7770812" y="4903509"/>
                <a:ext cx="4265613" cy="7620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9675812" y="4076700"/>
                <a:ext cx="1219200" cy="3810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7404364" y="3182295"/>
                <a:ext cx="7377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FFFF00"/>
                    </a:solidFill>
                  </a:rPr>
                  <a:t>Biên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051045" y="3091870"/>
                <a:ext cx="7377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FFFF00"/>
                    </a:solidFill>
                  </a:rPr>
                  <a:t>Biên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020166" y="3174568"/>
                <a:ext cx="1154113" cy="749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VTCB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9752012" y="4034135"/>
                <a:ext cx="7857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Li </a:t>
                </a:r>
                <a:r>
                  <a:rPr lang="en-US" dirty="0" err="1">
                    <a:solidFill>
                      <a:srgbClr val="FFFF00"/>
                    </a:solidFill>
                  </a:rPr>
                  <a:t>độ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404364" y="4296017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-A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1131495" y="4172270"/>
                <a:ext cx="3626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A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9488054" y="4172270"/>
                <a:ext cx="3401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0</a:t>
                </a: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flipV="1">
                <a:off x="9649608" y="5055909"/>
                <a:ext cx="1245404" cy="45026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9418312" y="5100935"/>
                <a:ext cx="6270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x=0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1051046" y="5060604"/>
                <a:ext cx="6495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x=A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453427" y="5060604"/>
                <a:ext cx="7441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x=-A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10895012" y="4114800"/>
                <a:ext cx="0" cy="963622"/>
              </a:xfrm>
              <a:prstGeom prst="line">
                <a:avLst/>
              </a:prstGeom>
              <a:ln>
                <a:solidFill>
                  <a:srgbClr val="FFFF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10200697" y="4973011"/>
                <a:ext cx="317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x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1741959" y="4255640"/>
                <a:ext cx="611852" cy="749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+</a:t>
                </a: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10722466" y="3745676"/>
              <a:ext cx="261265" cy="2612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Oval 42"/>
          <p:cNvSpPr/>
          <p:nvPr/>
        </p:nvSpPr>
        <p:spPr>
          <a:xfrm>
            <a:off x="4656446" y="2263050"/>
            <a:ext cx="261265" cy="2612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6551612" y="152400"/>
            <a:ext cx="5136504" cy="6858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dao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qua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VTCB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551612" y="914400"/>
            <a:ext cx="5136504" cy="134865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dirty="0">
                <a:solidFill>
                  <a:schemeClr val="bg2"/>
                </a:solidFill>
              </a:rPr>
              <a:t>Dao </a:t>
            </a:r>
            <a:r>
              <a:rPr lang="en-US" altLang="en-US" dirty="0" err="1">
                <a:solidFill>
                  <a:schemeClr val="bg2"/>
                </a:solidFill>
              </a:rPr>
              <a:t>động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tuần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hoàn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là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dao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động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mà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cứ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sau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mỗi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khoảng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thời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gian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bằng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nhau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vật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trở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lại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vị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trí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cũ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theo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hướng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cũ</a:t>
            </a:r>
            <a:endParaRPr lang="en-US" b="1" dirty="0"/>
          </a:p>
        </p:txBody>
      </p:sp>
      <p:cxnSp>
        <p:nvCxnSpPr>
          <p:cNvPr id="47" name="Straight Arrow Connector 46"/>
          <p:cNvCxnSpPr>
            <a:stCxn id="10" idx="3"/>
            <a:endCxn id="44" idx="1"/>
          </p:cNvCxnSpPr>
          <p:nvPr/>
        </p:nvCxnSpPr>
        <p:spPr>
          <a:xfrm flipV="1">
            <a:off x="5747683" y="495300"/>
            <a:ext cx="803929" cy="723900"/>
          </a:xfrm>
          <a:prstGeom prst="straightConnector1">
            <a:avLst/>
          </a:prstGeom>
          <a:ln w="381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0" idx="3"/>
            <a:endCxn id="45" idx="1"/>
          </p:cNvCxnSpPr>
          <p:nvPr/>
        </p:nvCxnSpPr>
        <p:spPr>
          <a:xfrm>
            <a:off x="5747683" y="1219200"/>
            <a:ext cx="803929" cy="369525"/>
          </a:xfrm>
          <a:prstGeom prst="straightConnector1">
            <a:avLst/>
          </a:prstGeom>
          <a:ln w="381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6551612" y="3537898"/>
            <a:ext cx="3554835" cy="118650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li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dao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sin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53"/>
              <p:cNvSpPr/>
              <p:nvPr/>
            </p:nvSpPr>
            <p:spPr>
              <a:xfrm>
                <a:off x="6551612" y="4953000"/>
                <a:ext cx="3554835" cy="1186502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Phương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dao</a:t>
                </a:r>
                <a:r>
                  <a:rPr lang="en-US" dirty="0"/>
                  <a:t> </a:t>
                </a:r>
                <a:r>
                  <a:rPr lang="en-US" dirty="0" err="1"/>
                  <a:t>động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𝐴𝑐𝑜𝑠</m:t>
                    </m:r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vi-V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4" name="Rounded 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612" y="4953000"/>
                <a:ext cx="3554835" cy="1186502"/>
              </a:xfrm>
              <a:prstGeom prst="roundRect">
                <a:avLst/>
              </a:prstGeom>
              <a:blipFill>
                <a:blip r:embed="rId3"/>
                <a:stretch>
                  <a:fillRect l="-1029" t="-4639" b="-7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>
            <a:stCxn id="11" idx="3"/>
            <a:endCxn id="53" idx="1"/>
          </p:cNvCxnSpPr>
          <p:nvPr/>
        </p:nvCxnSpPr>
        <p:spPr>
          <a:xfrm flipV="1">
            <a:off x="5747683" y="4131149"/>
            <a:ext cx="803929" cy="821851"/>
          </a:xfrm>
          <a:prstGeom prst="straightConnector1">
            <a:avLst/>
          </a:prstGeom>
          <a:ln w="381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1" idx="3"/>
            <a:endCxn id="54" idx="1"/>
          </p:cNvCxnSpPr>
          <p:nvPr/>
        </p:nvCxnSpPr>
        <p:spPr>
          <a:xfrm>
            <a:off x="5747683" y="4953000"/>
            <a:ext cx="803929" cy="593251"/>
          </a:xfrm>
          <a:prstGeom prst="straightConnector1">
            <a:avLst/>
          </a:prstGeom>
          <a:ln w="381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ổng hợp lý thuyết đồ thị dao động điều hòa là gì? vật lý lớp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647" y="3994541"/>
            <a:ext cx="2007765" cy="172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44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56 0.0176 L -0.11058 0.01737 " pathEditMode="relative" rAng="0" ptsTypes="AA">
                                      <p:cBhvr>
                                        <p:cTn id="48" dur="2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43" grpId="0" animBg="1"/>
      <p:bldP spid="44" grpId="0" animBg="1"/>
      <p:bldP spid="45" grpId="0" animBg="1"/>
      <p:bldP spid="53" grpId="0" animBg="1"/>
      <p:bldP spid="5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1">
          <a:blip xmlns:r="http://schemas.openxmlformats.org/officeDocument/2006/relationships" r:embed="rId1"/>
          <a:stretch>
            <a:fillRect l="-754" t="-587" r="-754"/>
          </a:stretch>
        </a:blipFill>
      </a:spPr>
      <a:bodyPr/>
      <a:lstStyle>
        <a:defPPr>
          <a:defRPr dirty="0">
            <a:noFill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5161</TotalTime>
  <Words>1033</Words>
  <Application>Microsoft Office PowerPoint</Application>
  <PresentationFormat>Custom</PresentationFormat>
  <Paragraphs>108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Times New Roman</vt:lpstr>
      <vt:lpstr>Office Theme</vt:lpstr>
      <vt:lpstr>SỞ GIÁO DỤC VÀ ĐÀO TẠO BÌNH ĐỊNH TRƯỜNG PTDTNT THCS &amp; THPT VÂN CANH GV:Võ Thị Khánh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Lê Văn Bình</cp:lastModifiedBy>
  <cp:revision>11</cp:revision>
  <dcterms:created xsi:type="dcterms:W3CDTF">2021-02-17T02:18:53Z</dcterms:created>
  <dcterms:modified xsi:type="dcterms:W3CDTF">2024-09-21T14:52:52Z</dcterms:modified>
</cp:coreProperties>
</file>