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93" r:id="rId3"/>
    <p:sldId id="268" r:id="rId4"/>
    <p:sldId id="279" r:id="rId5"/>
    <p:sldId id="292" r:id="rId6"/>
    <p:sldId id="360" r:id="rId7"/>
    <p:sldId id="361" r:id="rId8"/>
    <p:sldId id="363" r:id="rId9"/>
    <p:sldId id="369" r:id="rId10"/>
    <p:sldId id="364" r:id="rId11"/>
    <p:sldId id="367" r:id="rId12"/>
    <p:sldId id="368" r:id="rId13"/>
    <p:sldId id="366" r:id="rId14"/>
    <p:sldId id="309" r:id="rId15"/>
    <p:sldId id="365" r:id="rId16"/>
    <p:sldId id="370" r:id="rId17"/>
    <p:sldId id="374" r:id="rId18"/>
    <p:sldId id="371" r:id="rId19"/>
    <p:sldId id="376" r:id="rId20"/>
    <p:sldId id="375" r:id="rId21"/>
    <p:sldId id="378" r:id="rId22"/>
    <p:sldId id="377" r:id="rId23"/>
    <p:sldId id="394" r:id="rId24"/>
    <p:sldId id="379" r:id="rId25"/>
    <p:sldId id="380" r:id="rId26"/>
    <p:sldId id="362" r:id="rId27"/>
    <p:sldId id="381" r:id="rId28"/>
    <p:sldId id="382" r:id="rId29"/>
    <p:sldId id="383" r:id="rId30"/>
    <p:sldId id="384" r:id="rId31"/>
    <p:sldId id="385" r:id="rId32"/>
    <p:sldId id="386" r:id="rId33"/>
    <p:sldId id="387" r:id="rId34"/>
    <p:sldId id="388" r:id="rId35"/>
    <p:sldId id="389" r:id="rId36"/>
    <p:sldId id="313" r:id="rId37"/>
    <p:sldId id="391" r:id="rId38"/>
    <p:sldId id="392" r:id="rId39"/>
    <p:sldId id="346" r:id="rId40"/>
    <p:sldId id="347" r:id="rId41"/>
    <p:sldId id="348" r:id="rId42"/>
    <p:sldId id="349" r:id="rId43"/>
    <p:sldId id="393" r:id="rId44"/>
    <p:sldId id="3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8AA"/>
    <a:srgbClr val="0033CC"/>
    <a:srgbClr val="50ACAD"/>
    <a:srgbClr val="4A924E"/>
    <a:srgbClr val="815DAD"/>
    <a:srgbClr val="49924B"/>
    <a:srgbClr val="63B04D"/>
    <a:srgbClr val="DC484A"/>
    <a:srgbClr val="FFF2CC"/>
    <a:srgbClr val="C7E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5E664-C9CF-46C4-8805-588BB02839AC}" v="7" dt="2024-09-15T13:56:41.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1" autoAdjust="0"/>
  </p:normalViewPr>
  <p:slideViewPr>
    <p:cSldViewPr showGuides="1">
      <p:cViewPr varScale="1">
        <p:scale>
          <a:sx n="115" d="100"/>
          <a:sy n="115" d="100"/>
        </p:scale>
        <p:origin x="-43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V Hoa hoc" userId="159370550f39d38b" providerId="LiveId" clId="{7CE5E664-C9CF-46C4-8805-588BB02839AC}"/>
    <pc:docChg chg="custSel delSld modSld">
      <pc:chgData name="GV Hoa hoc" userId="159370550f39d38b" providerId="LiveId" clId="{7CE5E664-C9CF-46C4-8805-588BB02839AC}" dt="2024-09-15T13:56:33.215" v="12"/>
      <pc:docMkLst>
        <pc:docMk/>
      </pc:docMkLst>
      <pc:sldChg chg="modSp mod">
        <pc:chgData name="GV Hoa hoc" userId="159370550f39d38b" providerId="LiveId" clId="{7CE5E664-C9CF-46C4-8805-588BB02839AC}" dt="2024-09-15T13:51:22.325" v="1" actId="1076"/>
        <pc:sldMkLst>
          <pc:docMk/>
          <pc:sldMk cId="2320387498" sldId="341"/>
        </pc:sldMkLst>
        <pc:picChg chg="mod">
          <ac:chgData name="GV Hoa hoc" userId="159370550f39d38b" providerId="LiveId" clId="{7CE5E664-C9CF-46C4-8805-588BB02839AC}" dt="2024-09-15T13:51:22.325" v="1" actId="1076"/>
          <ac:picMkLst>
            <pc:docMk/>
            <pc:sldMk cId="2320387498" sldId="341"/>
            <ac:picMk id="271" creationId="{CC88841F-8217-489C-FA9F-442A854CBB89}"/>
          </ac:picMkLst>
        </pc:picChg>
      </pc:sldChg>
      <pc:sldChg chg="addSp delSp modSp mod delAnim modAnim">
        <pc:chgData name="GV Hoa hoc" userId="159370550f39d38b" providerId="LiveId" clId="{7CE5E664-C9CF-46C4-8805-588BB02839AC}" dt="2024-09-15T13:56:33.215" v="12"/>
        <pc:sldMkLst>
          <pc:docMk/>
          <pc:sldMk cId="1982784211" sldId="394"/>
        </pc:sldMkLst>
        <pc:spChg chg="mod">
          <ac:chgData name="GV Hoa hoc" userId="159370550f39d38b" providerId="LiveId" clId="{7CE5E664-C9CF-46C4-8805-588BB02839AC}" dt="2024-09-15T13:51:42.508" v="5" actId="1076"/>
          <ac:spMkLst>
            <pc:docMk/>
            <pc:sldMk cId="1982784211" sldId="394"/>
            <ac:spMk id="3" creationId="{B4E1B8F4-6CC3-8865-0C96-BEDF46B5571D}"/>
          </ac:spMkLst>
        </pc:spChg>
        <pc:picChg chg="del mod">
          <ac:chgData name="GV Hoa hoc" userId="159370550f39d38b" providerId="LiveId" clId="{7CE5E664-C9CF-46C4-8805-588BB02839AC}" dt="2024-09-15T13:51:39.706" v="4" actId="478"/>
          <ac:picMkLst>
            <pc:docMk/>
            <pc:sldMk cId="1982784211" sldId="394"/>
            <ac:picMk id="2" creationId="{54551D23-970C-AB70-B19D-6AD2DA50E40E}"/>
          </ac:picMkLst>
        </pc:picChg>
        <pc:picChg chg="add del mod">
          <ac:chgData name="GV Hoa hoc" userId="159370550f39d38b" providerId="LiveId" clId="{7CE5E664-C9CF-46C4-8805-588BB02839AC}" dt="2024-09-15T13:55:21.590" v="9" actId="478"/>
          <ac:picMkLst>
            <pc:docMk/>
            <pc:sldMk cId="1982784211" sldId="394"/>
            <ac:picMk id="4" creationId="{20225724-5DD0-A6AE-6444-E6F34561E547}"/>
          </ac:picMkLst>
        </pc:picChg>
        <pc:picChg chg="add mod">
          <ac:chgData name="GV Hoa hoc" userId="159370550f39d38b" providerId="LiveId" clId="{7CE5E664-C9CF-46C4-8805-588BB02839AC}" dt="2024-09-15T13:56:33.215" v="12"/>
          <ac:picMkLst>
            <pc:docMk/>
            <pc:sldMk cId="1982784211" sldId="394"/>
            <ac:picMk id="5" creationId="{07F9C133-9BCA-28E2-665B-B2C13FE537BB}"/>
          </ac:picMkLst>
        </pc:picChg>
      </pc:sldChg>
      <pc:sldChg chg="del">
        <pc:chgData name="GV Hoa hoc" userId="159370550f39d38b" providerId="LiveId" clId="{7CE5E664-C9CF-46C4-8805-588BB02839AC}" dt="2024-09-15T13:51:24.845" v="2" actId="47"/>
        <pc:sldMkLst>
          <pc:docMk/>
          <pc:sldMk cId="2867146002" sldId="395"/>
        </pc:sldMkLst>
      </pc:sldChg>
      <pc:sldChg chg="del">
        <pc:chgData name="GV Hoa hoc" userId="159370550f39d38b" providerId="LiveId" clId="{7CE5E664-C9CF-46C4-8805-588BB02839AC}" dt="2024-09-15T13:51:26.075" v="3" actId="47"/>
        <pc:sldMkLst>
          <pc:docMk/>
          <pc:sldMk cId="1316019076" sldId="3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C91BD-EF44-4037-8665-ECDAA0EA61B6}"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84924-322E-44BA-81F7-0162453DBA61}" type="slidenum">
              <a:rPr lang="en-US" smtClean="0"/>
              <a:t>‹#›</a:t>
            </a:fld>
            <a:endParaRPr lang="en-US"/>
          </a:p>
        </p:txBody>
      </p:sp>
    </p:spTree>
    <p:extLst>
      <p:ext uri="{BB962C8B-B14F-4D97-AF65-F5344CB8AC3E}">
        <p14:creationId xmlns:p14="http://schemas.microsoft.com/office/powerpoint/2010/main" val="364296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84924-322E-44BA-81F7-0162453D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17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8089C43-9C20-D16B-547E-EBCAED23160B}"/>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B8C01B-BDDC-E803-DBC2-BD26D18A1392}"/>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B253D4-F1F5-9838-8EC9-D9FF21426534}"/>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11/25/2024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1328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11/25/2024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72228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11/25/2024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1693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11/25/2024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24163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11/25/2024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9350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AE1697-020B-9B58-9867-F762028F5EC0}"/>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3" name="Footer Placeholder 2">
            <a:extLst>
              <a:ext uri="{FF2B5EF4-FFF2-40B4-BE49-F238E27FC236}">
                <a16:creationId xmlns:a16="http://schemas.microsoft.com/office/drawing/2014/main" xmlns=""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6880640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3201C4-FAE9-4410-74B4-B917E1B9AAF8}"/>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DB5E52-EDF1-E42F-D03A-2C96A2D2406B}"/>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179CE2-57FC-9EA0-3D33-22D2C643A0FD}"/>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6" name="Footer Placeholder 5">
            <a:extLst>
              <a:ext uri="{FF2B5EF4-FFF2-40B4-BE49-F238E27FC236}">
                <a16:creationId xmlns:a16="http://schemas.microsoft.com/office/drawing/2014/main" xmlns=""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A71A3C-F802-48B7-77E1-1B294986D224}"/>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8" name="Footer Placeholder 7">
            <a:extLst>
              <a:ext uri="{FF2B5EF4-FFF2-40B4-BE49-F238E27FC236}">
                <a16:creationId xmlns:a16="http://schemas.microsoft.com/office/drawing/2014/main" xmlns=""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8C49BC-3369-255E-CE53-6D744F95FB22}"/>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4" name="Footer Placeholder 3">
            <a:extLst>
              <a:ext uri="{FF2B5EF4-FFF2-40B4-BE49-F238E27FC236}">
                <a16:creationId xmlns:a16="http://schemas.microsoft.com/office/drawing/2014/main" xmlns=""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AE1697-020B-9B58-9867-F762028F5EC0}"/>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3" name="Footer Placeholder 2">
            <a:extLst>
              <a:ext uri="{FF2B5EF4-FFF2-40B4-BE49-F238E27FC236}">
                <a16:creationId xmlns:a16="http://schemas.microsoft.com/office/drawing/2014/main" xmlns=""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782B77-D14B-B0A7-D7B1-45FEB5F2CA51}"/>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6" name="Footer Placeholder 5">
            <a:extLst>
              <a:ext uri="{FF2B5EF4-FFF2-40B4-BE49-F238E27FC236}">
                <a16:creationId xmlns:a16="http://schemas.microsoft.com/office/drawing/2014/main" xmlns=""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CBE256-9088-5B2D-60CD-0BC1A16C6F3F}"/>
              </a:ext>
            </a:extLst>
          </p:cNvPr>
          <p:cNvSpPr>
            <a:spLocks noGrp="1"/>
          </p:cNvSpPr>
          <p:nvPr>
            <p:ph type="dt" sz="half" idx="10"/>
          </p:nvPr>
        </p:nvSpPr>
        <p:spPr/>
        <p:txBody>
          <a:bodyPr/>
          <a:lstStyle/>
          <a:p>
            <a:fld id="{702BE260-C329-4027-AAED-E5296B474A37}" type="datetimeFigureOut">
              <a:rPr lang="en-US" smtClean="0"/>
              <a:t>11/25/2024</a:t>
            </a:fld>
            <a:endParaRPr lang="en-US"/>
          </a:p>
        </p:txBody>
      </p:sp>
      <p:sp>
        <p:nvSpPr>
          <p:cNvPr id="6" name="Footer Placeholder 5">
            <a:extLst>
              <a:ext uri="{FF2B5EF4-FFF2-40B4-BE49-F238E27FC236}">
                <a16:creationId xmlns:a16="http://schemas.microsoft.com/office/drawing/2014/main" xmlns=""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456C2804-1BA1-BF5B-B92D-06EA39D26A1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11/25/2024</a:t>
            </a:fld>
            <a:endParaRPr lang="en-US"/>
          </a:p>
        </p:txBody>
      </p:sp>
      <p:sp>
        <p:nvSpPr>
          <p:cNvPr id="5" name="Footer Placeholder 4">
            <a:extLst>
              <a:ext uri="{FF2B5EF4-FFF2-40B4-BE49-F238E27FC236}">
                <a16:creationId xmlns:a16="http://schemas.microsoft.com/office/drawing/2014/main" xmlns=""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xmlns=""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11/25/2024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99005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hyperlink" Target="https://www.youtube.com/watch?v=KorZTnmmWn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xmlns="" id="{7A859D00-8DF3-8741-58CA-23B90F02641C}"/>
              </a:ext>
            </a:extLst>
          </p:cNvPr>
          <p:cNvSpPr txBox="1"/>
          <p:nvPr/>
        </p:nvSpPr>
        <p:spPr>
          <a:xfrm>
            <a:off x="1345903" y="2284946"/>
            <a:ext cx="966529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7C00"/>
                </a:solidFill>
                <a:latin typeface="Arial" panose="020B0604020202020204" pitchFamily="34" charset="0"/>
                <a:ea typeface="Tahoma" panose="020B0604030504040204" pitchFamily="34" charset="0"/>
                <a:cs typeface="Arial" panose="020B0604020202020204" pitchFamily="34" charset="0"/>
              </a:rPr>
              <a:t>CÙNG CÁC EM HỌC SINH</a:t>
            </a:r>
            <a:endParaRPr kumimoji="0" lang="vi-VN" sz="54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73990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3. CƠ CHẾ GIẶT RỬA CỦA XÀ PHÒNG</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2050" name="Picture 2" descr="Lịch sử của xà phòng và cách chúng tiêu diệt virus corona | Sở GDĐT Vĩnh  Phúc">
            <a:extLst>
              <a:ext uri="{FF2B5EF4-FFF2-40B4-BE49-F238E27FC236}">
                <a16:creationId xmlns:a16="http://schemas.microsoft.com/office/drawing/2014/main" xmlns="" id="{32B5B1C5-6602-6E36-984B-5509993FF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91" t="8030" r="9608" b="15556"/>
          <a:stretch/>
        </p:blipFill>
        <p:spPr bwMode="auto">
          <a:xfrm>
            <a:off x="944814" y="1291829"/>
            <a:ext cx="10302368" cy="52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02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3. CƠ CHẾ GIẶT RỬA CỦA XÀ PHÒNG</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xmlns="" id="{2AB3667E-9A63-A793-2BEA-A09E16A9573B}"/>
              </a:ext>
            </a:extLst>
          </p:cNvPr>
          <p:cNvSpPr/>
          <p:nvPr/>
        </p:nvSpPr>
        <p:spPr>
          <a:xfrm>
            <a:off x="535063" y="2074756"/>
            <a:ext cx="4512864" cy="2524895"/>
          </a:xfrm>
          <a:prstGeom prst="rect">
            <a:avLst/>
          </a:prstGeom>
          <a:solidFill>
            <a:srgbClr val="F2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74B36BE-6567-D608-7D8B-574113380CBA}"/>
              </a:ext>
            </a:extLst>
          </p:cNvPr>
          <p:cNvSpPr/>
          <p:nvPr/>
        </p:nvSpPr>
        <p:spPr>
          <a:xfrm>
            <a:off x="7130019" y="4563345"/>
            <a:ext cx="4512864" cy="812666"/>
          </a:xfrm>
          <a:prstGeom prst="rect">
            <a:avLst/>
          </a:prstGeom>
          <a:solidFill>
            <a:srgbClr val="92C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413D26B0-4C80-10EC-10B6-A19E98AB4FDE}"/>
              </a:ext>
            </a:extLst>
          </p:cNvPr>
          <p:cNvSpPr/>
          <p:nvPr/>
        </p:nvSpPr>
        <p:spPr>
          <a:xfrm>
            <a:off x="7125686" y="2048745"/>
            <a:ext cx="4512864" cy="2524895"/>
          </a:xfrm>
          <a:prstGeom prst="rect">
            <a:avLst/>
          </a:prstGeom>
          <a:solidFill>
            <a:srgbClr val="F2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3F4C2996-0AA6-DEB1-304C-BBBA312D05C9}"/>
              </a:ext>
            </a:extLst>
          </p:cNvPr>
          <p:cNvGrpSpPr/>
          <p:nvPr/>
        </p:nvGrpSpPr>
        <p:grpSpPr>
          <a:xfrm>
            <a:off x="631622" y="1918498"/>
            <a:ext cx="152400" cy="381000"/>
            <a:chOff x="1676400" y="2895600"/>
            <a:chExt cx="152400" cy="381000"/>
          </a:xfrm>
        </p:grpSpPr>
        <p:cxnSp>
          <p:nvCxnSpPr>
            <p:cNvPr id="23" name="Straight Connector 22">
              <a:extLst>
                <a:ext uri="{FF2B5EF4-FFF2-40B4-BE49-F238E27FC236}">
                  <a16:creationId xmlns:a16="http://schemas.microsoft.com/office/drawing/2014/main" xmlns="" id="{9936F798-802C-41C6-2C58-BD70D41B6CA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xmlns="" id="{7E14C899-B9AD-1A5B-2696-08CAB310305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5146A792-ADFE-D725-892C-E915EF8C991C}"/>
              </a:ext>
            </a:extLst>
          </p:cNvPr>
          <p:cNvGrpSpPr/>
          <p:nvPr/>
        </p:nvGrpSpPr>
        <p:grpSpPr>
          <a:xfrm>
            <a:off x="832102" y="1914233"/>
            <a:ext cx="152400" cy="381000"/>
            <a:chOff x="1676400" y="2895600"/>
            <a:chExt cx="152400" cy="381000"/>
          </a:xfrm>
        </p:grpSpPr>
        <p:cxnSp>
          <p:nvCxnSpPr>
            <p:cNvPr id="28" name="Straight Connector 27">
              <a:extLst>
                <a:ext uri="{FF2B5EF4-FFF2-40B4-BE49-F238E27FC236}">
                  <a16:creationId xmlns:a16="http://schemas.microsoft.com/office/drawing/2014/main" xmlns="" id="{596DD281-85C6-0349-00F1-0998102CE46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Flowchart: Connector 29">
              <a:extLst>
                <a:ext uri="{FF2B5EF4-FFF2-40B4-BE49-F238E27FC236}">
                  <a16:creationId xmlns:a16="http://schemas.microsoft.com/office/drawing/2014/main" xmlns="" id="{1B5CC141-1EDA-A649-5FBA-2D3FA751FA8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B78E0E49-9D36-C4C3-4D66-1DB1A07A16F0}"/>
              </a:ext>
            </a:extLst>
          </p:cNvPr>
          <p:cNvGrpSpPr/>
          <p:nvPr/>
        </p:nvGrpSpPr>
        <p:grpSpPr>
          <a:xfrm>
            <a:off x="1035102" y="1918498"/>
            <a:ext cx="152400" cy="381000"/>
            <a:chOff x="1676400" y="2895600"/>
            <a:chExt cx="152400" cy="381000"/>
          </a:xfrm>
        </p:grpSpPr>
        <p:cxnSp>
          <p:nvCxnSpPr>
            <p:cNvPr id="32" name="Straight Connector 31">
              <a:extLst>
                <a:ext uri="{FF2B5EF4-FFF2-40B4-BE49-F238E27FC236}">
                  <a16:creationId xmlns:a16="http://schemas.microsoft.com/office/drawing/2014/main" xmlns="" id="{511833E8-4A89-B518-FFB6-A9DF5DB4B94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xmlns="" id="{3D868CB4-2530-1A97-B8A1-3BCC8EB469AE}"/>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xmlns="" id="{148C0D22-97F8-A559-A292-8A25C13674E0}"/>
              </a:ext>
            </a:extLst>
          </p:cNvPr>
          <p:cNvGrpSpPr/>
          <p:nvPr/>
        </p:nvGrpSpPr>
        <p:grpSpPr>
          <a:xfrm>
            <a:off x="1235582" y="1914233"/>
            <a:ext cx="152400" cy="381000"/>
            <a:chOff x="1676400" y="2895600"/>
            <a:chExt cx="152400" cy="381000"/>
          </a:xfrm>
        </p:grpSpPr>
        <p:cxnSp>
          <p:nvCxnSpPr>
            <p:cNvPr id="35" name="Straight Connector 34">
              <a:extLst>
                <a:ext uri="{FF2B5EF4-FFF2-40B4-BE49-F238E27FC236}">
                  <a16:creationId xmlns:a16="http://schemas.microsoft.com/office/drawing/2014/main" xmlns="" id="{4C4DC241-30B6-E139-7996-A52D5B9DF92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xmlns="" id="{949A7F8B-B3E8-E914-E499-BE87F39E8AE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51B339DF-442A-A705-DC3F-0B85C473D1A6}"/>
              </a:ext>
            </a:extLst>
          </p:cNvPr>
          <p:cNvGrpSpPr/>
          <p:nvPr/>
        </p:nvGrpSpPr>
        <p:grpSpPr>
          <a:xfrm>
            <a:off x="1436061" y="1914233"/>
            <a:ext cx="152400" cy="381000"/>
            <a:chOff x="1676400" y="2895600"/>
            <a:chExt cx="152400" cy="381000"/>
          </a:xfrm>
        </p:grpSpPr>
        <p:cxnSp>
          <p:nvCxnSpPr>
            <p:cNvPr id="38" name="Straight Connector 37">
              <a:extLst>
                <a:ext uri="{FF2B5EF4-FFF2-40B4-BE49-F238E27FC236}">
                  <a16:creationId xmlns:a16="http://schemas.microsoft.com/office/drawing/2014/main" xmlns="" id="{DB26A0D9-2C5A-CD0F-F1F9-88109918E38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xmlns="" id="{82840E2B-7354-4571-B40D-87B08FA71BB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xmlns="" id="{1D822A87-78A1-7F46-2A4A-3D0231E9A561}"/>
              </a:ext>
            </a:extLst>
          </p:cNvPr>
          <p:cNvGrpSpPr/>
          <p:nvPr/>
        </p:nvGrpSpPr>
        <p:grpSpPr>
          <a:xfrm>
            <a:off x="1636541" y="1909968"/>
            <a:ext cx="152400" cy="381000"/>
            <a:chOff x="1676400" y="2895600"/>
            <a:chExt cx="152400" cy="381000"/>
          </a:xfrm>
        </p:grpSpPr>
        <p:cxnSp>
          <p:nvCxnSpPr>
            <p:cNvPr id="41" name="Straight Connector 40">
              <a:extLst>
                <a:ext uri="{FF2B5EF4-FFF2-40B4-BE49-F238E27FC236}">
                  <a16:creationId xmlns:a16="http://schemas.microsoft.com/office/drawing/2014/main" xmlns="" id="{75BEFAE0-E072-AFD1-A29B-2EEFE51FB0E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Flowchart: Connector 41">
              <a:extLst>
                <a:ext uri="{FF2B5EF4-FFF2-40B4-BE49-F238E27FC236}">
                  <a16:creationId xmlns:a16="http://schemas.microsoft.com/office/drawing/2014/main" xmlns="" id="{AE482D30-66F3-DBBB-DF12-671E3CF79C2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xmlns="" id="{1EE84C09-4360-A8F4-0FEE-32AB57383352}"/>
              </a:ext>
            </a:extLst>
          </p:cNvPr>
          <p:cNvGrpSpPr/>
          <p:nvPr/>
        </p:nvGrpSpPr>
        <p:grpSpPr>
          <a:xfrm>
            <a:off x="1839541" y="1914233"/>
            <a:ext cx="152400" cy="381000"/>
            <a:chOff x="1676400" y="2895600"/>
            <a:chExt cx="152400" cy="381000"/>
          </a:xfrm>
        </p:grpSpPr>
        <p:cxnSp>
          <p:nvCxnSpPr>
            <p:cNvPr id="44" name="Straight Connector 43">
              <a:extLst>
                <a:ext uri="{FF2B5EF4-FFF2-40B4-BE49-F238E27FC236}">
                  <a16:creationId xmlns:a16="http://schemas.microsoft.com/office/drawing/2014/main" xmlns="" id="{52943DC3-2D9D-9F1D-C215-33F4A68756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Flowchart: Connector 44">
              <a:extLst>
                <a:ext uri="{FF2B5EF4-FFF2-40B4-BE49-F238E27FC236}">
                  <a16:creationId xmlns:a16="http://schemas.microsoft.com/office/drawing/2014/main" xmlns="" id="{A3956CC5-00E9-EF41-D091-95682F765AE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xmlns="" id="{01C4C6FF-1A40-0B42-7FE5-1D514BD2E92D}"/>
              </a:ext>
            </a:extLst>
          </p:cNvPr>
          <p:cNvGrpSpPr/>
          <p:nvPr/>
        </p:nvGrpSpPr>
        <p:grpSpPr>
          <a:xfrm>
            <a:off x="2040021" y="1909968"/>
            <a:ext cx="152400" cy="381000"/>
            <a:chOff x="1676400" y="2895600"/>
            <a:chExt cx="152400" cy="381000"/>
          </a:xfrm>
        </p:grpSpPr>
        <p:cxnSp>
          <p:nvCxnSpPr>
            <p:cNvPr id="47" name="Straight Connector 46">
              <a:extLst>
                <a:ext uri="{FF2B5EF4-FFF2-40B4-BE49-F238E27FC236}">
                  <a16:creationId xmlns:a16="http://schemas.microsoft.com/office/drawing/2014/main" xmlns="" id="{479BA331-4E9A-1097-2E7E-CB56F1A0ED2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Flowchart: Connector 47">
              <a:extLst>
                <a:ext uri="{FF2B5EF4-FFF2-40B4-BE49-F238E27FC236}">
                  <a16:creationId xmlns:a16="http://schemas.microsoft.com/office/drawing/2014/main" xmlns="" id="{7F6E6883-B522-1B4C-B3B1-35104BC3DB2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xmlns="" id="{9DCE503D-E313-86E0-8DAF-302EC48C2555}"/>
              </a:ext>
            </a:extLst>
          </p:cNvPr>
          <p:cNvGrpSpPr/>
          <p:nvPr/>
        </p:nvGrpSpPr>
        <p:grpSpPr>
          <a:xfrm>
            <a:off x="2240499" y="1909968"/>
            <a:ext cx="152400" cy="381000"/>
            <a:chOff x="1676400" y="2895600"/>
            <a:chExt cx="152400" cy="381000"/>
          </a:xfrm>
        </p:grpSpPr>
        <p:cxnSp>
          <p:nvCxnSpPr>
            <p:cNvPr id="50" name="Straight Connector 49">
              <a:extLst>
                <a:ext uri="{FF2B5EF4-FFF2-40B4-BE49-F238E27FC236}">
                  <a16:creationId xmlns:a16="http://schemas.microsoft.com/office/drawing/2014/main" xmlns="" id="{21BD113B-2FE6-B352-EEF7-A07CB8B0FBE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xmlns="" id="{B1C06492-111E-7D3E-E4DE-EEB861A710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xmlns="" id="{60D7A305-C1B7-04E1-7D4C-C34A37C6D69D}"/>
              </a:ext>
            </a:extLst>
          </p:cNvPr>
          <p:cNvGrpSpPr/>
          <p:nvPr/>
        </p:nvGrpSpPr>
        <p:grpSpPr>
          <a:xfrm>
            <a:off x="2440979" y="1905703"/>
            <a:ext cx="152400" cy="381000"/>
            <a:chOff x="1676400" y="2895600"/>
            <a:chExt cx="152400" cy="381000"/>
          </a:xfrm>
        </p:grpSpPr>
        <p:cxnSp>
          <p:nvCxnSpPr>
            <p:cNvPr id="53" name="Straight Connector 52">
              <a:extLst>
                <a:ext uri="{FF2B5EF4-FFF2-40B4-BE49-F238E27FC236}">
                  <a16:creationId xmlns:a16="http://schemas.microsoft.com/office/drawing/2014/main" xmlns="" id="{46473644-594D-6FA6-4CB0-B3E012DE42D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Flowchart: Connector 53">
              <a:extLst>
                <a:ext uri="{FF2B5EF4-FFF2-40B4-BE49-F238E27FC236}">
                  <a16:creationId xmlns:a16="http://schemas.microsoft.com/office/drawing/2014/main" xmlns="" id="{652DED7C-42A4-CFC9-BDBF-430A57F5E51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xmlns="" id="{D5FEDB3E-F66C-D322-008B-6431FE78C1DE}"/>
              </a:ext>
            </a:extLst>
          </p:cNvPr>
          <p:cNvGrpSpPr/>
          <p:nvPr/>
        </p:nvGrpSpPr>
        <p:grpSpPr>
          <a:xfrm>
            <a:off x="2643979" y="1909968"/>
            <a:ext cx="152400" cy="381000"/>
            <a:chOff x="1676400" y="2895600"/>
            <a:chExt cx="152400" cy="381000"/>
          </a:xfrm>
        </p:grpSpPr>
        <p:cxnSp>
          <p:nvCxnSpPr>
            <p:cNvPr id="56" name="Straight Connector 55">
              <a:extLst>
                <a:ext uri="{FF2B5EF4-FFF2-40B4-BE49-F238E27FC236}">
                  <a16:creationId xmlns:a16="http://schemas.microsoft.com/office/drawing/2014/main" xmlns="" id="{6C966956-F0A1-AEDD-A3AC-C24F7DA79F1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owchart: Connector 56">
              <a:extLst>
                <a:ext uri="{FF2B5EF4-FFF2-40B4-BE49-F238E27FC236}">
                  <a16:creationId xmlns:a16="http://schemas.microsoft.com/office/drawing/2014/main" xmlns="" id="{531507BE-20C7-D749-A37B-1BC1017DE0E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3324365A-07EA-84D0-0EE2-43C8D68915DD}"/>
              </a:ext>
            </a:extLst>
          </p:cNvPr>
          <p:cNvGrpSpPr/>
          <p:nvPr/>
        </p:nvGrpSpPr>
        <p:grpSpPr>
          <a:xfrm>
            <a:off x="2844459" y="1905703"/>
            <a:ext cx="152400" cy="381000"/>
            <a:chOff x="1676400" y="2895600"/>
            <a:chExt cx="152400" cy="381000"/>
          </a:xfrm>
        </p:grpSpPr>
        <p:cxnSp>
          <p:nvCxnSpPr>
            <p:cNvPr id="59" name="Straight Connector 58">
              <a:extLst>
                <a:ext uri="{FF2B5EF4-FFF2-40B4-BE49-F238E27FC236}">
                  <a16:creationId xmlns:a16="http://schemas.microsoft.com/office/drawing/2014/main" xmlns="" id="{EC0047EA-4120-3927-EB14-85FEC5AE46E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Flowchart: Connector 59">
              <a:extLst>
                <a:ext uri="{FF2B5EF4-FFF2-40B4-BE49-F238E27FC236}">
                  <a16:creationId xmlns:a16="http://schemas.microsoft.com/office/drawing/2014/main" xmlns="" id="{A6E63B38-4C51-30EC-D9C6-8F0F9B0E35E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xmlns="" id="{01ABE627-E96D-0634-2349-51121D655027}"/>
              </a:ext>
            </a:extLst>
          </p:cNvPr>
          <p:cNvGrpSpPr/>
          <p:nvPr/>
        </p:nvGrpSpPr>
        <p:grpSpPr>
          <a:xfrm>
            <a:off x="3044938" y="1905703"/>
            <a:ext cx="152400" cy="381000"/>
            <a:chOff x="1676400" y="2895600"/>
            <a:chExt cx="152400" cy="381000"/>
          </a:xfrm>
        </p:grpSpPr>
        <p:cxnSp>
          <p:nvCxnSpPr>
            <p:cNvPr id="62" name="Straight Connector 61">
              <a:extLst>
                <a:ext uri="{FF2B5EF4-FFF2-40B4-BE49-F238E27FC236}">
                  <a16:creationId xmlns:a16="http://schemas.microsoft.com/office/drawing/2014/main" xmlns="" id="{316666D8-ACDC-7690-EC79-CFB08E296AD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Flowchart: Connector 62">
              <a:extLst>
                <a:ext uri="{FF2B5EF4-FFF2-40B4-BE49-F238E27FC236}">
                  <a16:creationId xmlns:a16="http://schemas.microsoft.com/office/drawing/2014/main" xmlns="" id="{8EE128E4-7B2E-0B6D-26EB-3CFADC69DCD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a:extLst>
              <a:ext uri="{FF2B5EF4-FFF2-40B4-BE49-F238E27FC236}">
                <a16:creationId xmlns:a16="http://schemas.microsoft.com/office/drawing/2014/main" xmlns="" id="{0F66FCEB-53D7-6F41-581F-39F0E1CFB38A}"/>
              </a:ext>
            </a:extLst>
          </p:cNvPr>
          <p:cNvGrpSpPr/>
          <p:nvPr/>
        </p:nvGrpSpPr>
        <p:grpSpPr>
          <a:xfrm>
            <a:off x="3245418" y="1901438"/>
            <a:ext cx="152400" cy="381000"/>
            <a:chOff x="1676400" y="2895600"/>
            <a:chExt cx="152400" cy="381000"/>
          </a:xfrm>
        </p:grpSpPr>
        <p:cxnSp>
          <p:nvCxnSpPr>
            <p:cNvPr id="257" name="Straight Connector 256">
              <a:extLst>
                <a:ext uri="{FF2B5EF4-FFF2-40B4-BE49-F238E27FC236}">
                  <a16:creationId xmlns:a16="http://schemas.microsoft.com/office/drawing/2014/main" xmlns="" id="{FDF6D2C7-6EA9-B409-26E8-78132585D50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8" name="Flowchart: Connector 257">
              <a:extLst>
                <a:ext uri="{FF2B5EF4-FFF2-40B4-BE49-F238E27FC236}">
                  <a16:creationId xmlns:a16="http://schemas.microsoft.com/office/drawing/2014/main" xmlns="" id="{F7C5A027-FF6A-2A27-593F-73D6935A0E6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a16="http://schemas.microsoft.com/office/drawing/2014/main" xmlns="" id="{5C285A03-0A3C-FE41-7520-21DA59E3963E}"/>
              </a:ext>
            </a:extLst>
          </p:cNvPr>
          <p:cNvGrpSpPr/>
          <p:nvPr/>
        </p:nvGrpSpPr>
        <p:grpSpPr>
          <a:xfrm>
            <a:off x="3448418" y="1905703"/>
            <a:ext cx="152400" cy="381000"/>
            <a:chOff x="1676400" y="2895600"/>
            <a:chExt cx="152400" cy="381000"/>
          </a:xfrm>
        </p:grpSpPr>
        <p:cxnSp>
          <p:nvCxnSpPr>
            <p:cNvPr id="260" name="Straight Connector 259">
              <a:extLst>
                <a:ext uri="{FF2B5EF4-FFF2-40B4-BE49-F238E27FC236}">
                  <a16:creationId xmlns:a16="http://schemas.microsoft.com/office/drawing/2014/main" xmlns="" id="{21137529-EEE5-722B-2BC8-563F9C8A722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1" name="Flowchart: Connector 260">
              <a:extLst>
                <a:ext uri="{FF2B5EF4-FFF2-40B4-BE49-F238E27FC236}">
                  <a16:creationId xmlns:a16="http://schemas.microsoft.com/office/drawing/2014/main" xmlns="" id="{FF94DBD5-D914-6C17-BCE8-EC9C7339F48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xmlns="" id="{92780121-1857-F5C5-66DA-853DA7B54A59}"/>
              </a:ext>
            </a:extLst>
          </p:cNvPr>
          <p:cNvGrpSpPr/>
          <p:nvPr/>
        </p:nvGrpSpPr>
        <p:grpSpPr>
          <a:xfrm>
            <a:off x="3648898" y="1901438"/>
            <a:ext cx="152400" cy="381000"/>
            <a:chOff x="1676400" y="2895600"/>
            <a:chExt cx="152400" cy="381000"/>
          </a:xfrm>
        </p:grpSpPr>
        <p:cxnSp>
          <p:nvCxnSpPr>
            <p:cNvPr id="263" name="Straight Connector 262">
              <a:extLst>
                <a:ext uri="{FF2B5EF4-FFF2-40B4-BE49-F238E27FC236}">
                  <a16:creationId xmlns:a16="http://schemas.microsoft.com/office/drawing/2014/main" xmlns="" id="{9C3ADA88-3B86-A148-51F3-0AA81AD4795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4" name="Flowchart: Connector 263">
              <a:extLst>
                <a:ext uri="{FF2B5EF4-FFF2-40B4-BE49-F238E27FC236}">
                  <a16:creationId xmlns:a16="http://schemas.microsoft.com/office/drawing/2014/main" xmlns="" id="{DDBBD47E-B816-9E9C-B468-65099A68BA7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xmlns="" id="{814134CE-D067-804F-AFE4-4FAFE9239A30}"/>
              </a:ext>
            </a:extLst>
          </p:cNvPr>
          <p:cNvGrpSpPr/>
          <p:nvPr/>
        </p:nvGrpSpPr>
        <p:grpSpPr>
          <a:xfrm>
            <a:off x="3846855" y="1894369"/>
            <a:ext cx="152400" cy="381000"/>
            <a:chOff x="1676400" y="2895600"/>
            <a:chExt cx="152400" cy="381000"/>
          </a:xfrm>
        </p:grpSpPr>
        <p:cxnSp>
          <p:nvCxnSpPr>
            <p:cNvPr id="266" name="Straight Connector 265">
              <a:extLst>
                <a:ext uri="{FF2B5EF4-FFF2-40B4-BE49-F238E27FC236}">
                  <a16:creationId xmlns:a16="http://schemas.microsoft.com/office/drawing/2014/main" xmlns="" id="{2C5BFD1E-AF96-8F59-CEC1-860B717362F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7" name="Flowchart: Connector 266">
              <a:extLst>
                <a:ext uri="{FF2B5EF4-FFF2-40B4-BE49-F238E27FC236}">
                  <a16:creationId xmlns:a16="http://schemas.microsoft.com/office/drawing/2014/main" xmlns="" id="{BD28137B-B28C-696F-0838-CAB8B041880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xmlns="" id="{8ADB6F69-FE1B-5B4D-8512-70CBB92BBC69}"/>
              </a:ext>
            </a:extLst>
          </p:cNvPr>
          <p:cNvGrpSpPr/>
          <p:nvPr/>
        </p:nvGrpSpPr>
        <p:grpSpPr>
          <a:xfrm>
            <a:off x="4047335" y="1890104"/>
            <a:ext cx="152400" cy="381000"/>
            <a:chOff x="1676400" y="2895600"/>
            <a:chExt cx="152400" cy="381000"/>
          </a:xfrm>
        </p:grpSpPr>
        <p:cxnSp>
          <p:nvCxnSpPr>
            <p:cNvPr id="269" name="Straight Connector 268">
              <a:extLst>
                <a:ext uri="{FF2B5EF4-FFF2-40B4-BE49-F238E27FC236}">
                  <a16:creationId xmlns:a16="http://schemas.microsoft.com/office/drawing/2014/main" xmlns="" id="{2CAD58BF-61C5-CC1F-3AC0-E668902EEEA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0" name="Flowchart: Connector 269">
              <a:extLst>
                <a:ext uri="{FF2B5EF4-FFF2-40B4-BE49-F238E27FC236}">
                  <a16:creationId xmlns:a16="http://schemas.microsoft.com/office/drawing/2014/main" xmlns="" id="{778B04D3-8B90-684A-0433-A7D662499D3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xmlns="" id="{76BF3AC8-66BA-F7E5-B2A9-208565D04CF5}"/>
              </a:ext>
            </a:extLst>
          </p:cNvPr>
          <p:cNvGrpSpPr/>
          <p:nvPr/>
        </p:nvGrpSpPr>
        <p:grpSpPr>
          <a:xfrm>
            <a:off x="4250335" y="1894369"/>
            <a:ext cx="152400" cy="381000"/>
            <a:chOff x="1676400" y="2895600"/>
            <a:chExt cx="152400" cy="381000"/>
          </a:xfrm>
        </p:grpSpPr>
        <p:cxnSp>
          <p:nvCxnSpPr>
            <p:cNvPr id="272" name="Straight Connector 271">
              <a:extLst>
                <a:ext uri="{FF2B5EF4-FFF2-40B4-BE49-F238E27FC236}">
                  <a16:creationId xmlns:a16="http://schemas.microsoft.com/office/drawing/2014/main" xmlns="" id="{6A74863D-464F-BC0E-55AB-3E938F606AF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3" name="Flowchart: Connector 272">
              <a:extLst>
                <a:ext uri="{FF2B5EF4-FFF2-40B4-BE49-F238E27FC236}">
                  <a16:creationId xmlns:a16="http://schemas.microsoft.com/office/drawing/2014/main" xmlns="" id="{CA76922E-D9D3-DC44-0C7B-8AD7D6BE65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xmlns="" id="{615EB89A-C006-138F-4F5E-E8B66BD62848}"/>
              </a:ext>
            </a:extLst>
          </p:cNvPr>
          <p:cNvGrpSpPr/>
          <p:nvPr/>
        </p:nvGrpSpPr>
        <p:grpSpPr>
          <a:xfrm>
            <a:off x="4450815" y="1890104"/>
            <a:ext cx="152400" cy="381000"/>
            <a:chOff x="1676400" y="2895600"/>
            <a:chExt cx="152400" cy="381000"/>
          </a:xfrm>
        </p:grpSpPr>
        <p:cxnSp>
          <p:nvCxnSpPr>
            <p:cNvPr id="275" name="Straight Connector 274">
              <a:extLst>
                <a:ext uri="{FF2B5EF4-FFF2-40B4-BE49-F238E27FC236}">
                  <a16:creationId xmlns:a16="http://schemas.microsoft.com/office/drawing/2014/main" xmlns="" id="{E39F8526-6029-8D26-D50B-4CFA2FD710E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6" name="Flowchart: Connector 275">
              <a:extLst>
                <a:ext uri="{FF2B5EF4-FFF2-40B4-BE49-F238E27FC236}">
                  <a16:creationId xmlns:a16="http://schemas.microsoft.com/office/drawing/2014/main" xmlns="" id="{14F97C0D-3081-CBD9-B40D-C408B2000DB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xmlns="" id="{FE446519-6ECE-9D43-8399-AFB11F00123C}"/>
              </a:ext>
            </a:extLst>
          </p:cNvPr>
          <p:cNvGrpSpPr/>
          <p:nvPr/>
        </p:nvGrpSpPr>
        <p:grpSpPr>
          <a:xfrm>
            <a:off x="4651294" y="1890104"/>
            <a:ext cx="152400" cy="381000"/>
            <a:chOff x="1676400" y="2895600"/>
            <a:chExt cx="152400" cy="381000"/>
          </a:xfrm>
        </p:grpSpPr>
        <p:cxnSp>
          <p:nvCxnSpPr>
            <p:cNvPr id="278" name="Straight Connector 277">
              <a:extLst>
                <a:ext uri="{FF2B5EF4-FFF2-40B4-BE49-F238E27FC236}">
                  <a16:creationId xmlns:a16="http://schemas.microsoft.com/office/drawing/2014/main" xmlns="" id="{B16825AD-E96A-B171-A5FC-3066528DDF2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Flowchart: Connector 278">
              <a:extLst>
                <a:ext uri="{FF2B5EF4-FFF2-40B4-BE49-F238E27FC236}">
                  <a16:creationId xmlns:a16="http://schemas.microsoft.com/office/drawing/2014/main" xmlns="" id="{FBADBE18-064C-ED15-F9E2-CB297958507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1" name="Freeform: Shape 290">
            <a:extLst>
              <a:ext uri="{FF2B5EF4-FFF2-40B4-BE49-F238E27FC236}">
                <a16:creationId xmlns:a16="http://schemas.microsoft.com/office/drawing/2014/main" xmlns="" id="{8042064C-0395-FF7C-D548-C7D11112262A}"/>
              </a:ext>
            </a:extLst>
          </p:cNvPr>
          <p:cNvSpPr/>
          <p:nvPr/>
        </p:nvSpPr>
        <p:spPr>
          <a:xfrm>
            <a:off x="622588" y="3931117"/>
            <a:ext cx="4345467" cy="1082169"/>
          </a:xfrm>
          <a:custGeom>
            <a:avLst/>
            <a:gdLst>
              <a:gd name="connsiteX0" fmla="*/ 133948 w 4345467"/>
              <a:gd name="connsiteY0" fmla="*/ 880246 h 900635"/>
              <a:gd name="connsiteX1" fmla="*/ 979337 w 4345467"/>
              <a:gd name="connsiteY1" fmla="*/ 80865 h 900635"/>
              <a:gd name="connsiteX2" fmla="*/ 1330144 w 4345467"/>
              <a:gd name="connsiteY2" fmla="*/ 305152 h 900635"/>
              <a:gd name="connsiteX3" fmla="*/ 1761465 w 4345467"/>
              <a:gd name="connsiteY3" fmla="*/ 352 h 900635"/>
              <a:gd name="connsiteX4" fmla="*/ 2825389 w 4345467"/>
              <a:gd name="connsiteY4" fmla="*/ 241891 h 900635"/>
              <a:gd name="connsiteX5" fmla="*/ 3728288 w 4345467"/>
              <a:gd name="connsiteY5" fmla="*/ 138374 h 900635"/>
              <a:gd name="connsiteX6" fmla="*/ 4125103 w 4345467"/>
              <a:gd name="connsiteY6" fmla="*/ 615703 h 900635"/>
              <a:gd name="connsiteX7" fmla="*/ 133948 w 4345467"/>
              <a:gd name="connsiteY7" fmla="*/ 880246 h 90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467" h="900635">
                <a:moveTo>
                  <a:pt x="133948" y="880246"/>
                </a:moveTo>
                <a:cubicBezTo>
                  <a:pt x="-390346" y="791106"/>
                  <a:pt x="779971" y="176714"/>
                  <a:pt x="979337" y="80865"/>
                </a:cubicBezTo>
                <a:cubicBezTo>
                  <a:pt x="1178703" y="-14984"/>
                  <a:pt x="1199789" y="318571"/>
                  <a:pt x="1330144" y="305152"/>
                </a:cubicBezTo>
                <a:cubicBezTo>
                  <a:pt x="1460499" y="291733"/>
                  <a:pt x="1512258" y="10895"/>
                  <a:pt x="1761465" y="352"/>
                </a:cubicBezTo>
                <a:cubicBezTo>
                  <a:pt x="2010672" y="-10191"/>
                  <a:pt x="2497585" y="218887"/>
                  <a:pt x="2825389" y="241891"/>
                </a:cubicBezTo>
                <a:cubicBezTo>
                  <a:pt x="3153193" y="264895"/>
                  <a:pt x="3511669" y="76072"/>
                  <a:pt x="3728288" y="138374"/>
                </a:cubicBezTo>
                <a:cubicBezTo>
                  <a:pt x="3944907" y="200676"/>
                  <a:pt x="4720326" y="486307"/>
                  <a:pt x="4125103" y="615703"/>
                </a:cubicBezTo>
                <a:cubicBezTo>
                  <a:pt x="3529880" y="745099"/>
                  <a:pt x="658242" y="969386"/>
                  <a:pt x="133948" y="880246"/>
                </a:cubicBezTo>
                <a:close/>
              </a:path>
            </a:pathLst>
          </a:custGeom>
          <a:solidFill>
            <a:srgbClr val="CCA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xmlns="" id="{2640936F-EEDC-012C-F86A-E77674C74E3C}"/>
              </a:ext>
            </a:extLst>
          </p:cNvPr>
          <p:cNvSpPr/>
          <p:nvPr/>
        </p:nvSpPr>
        <p:spPr>
          <a:xfrm>
            <a:off x="539396" y="4563345"/>
            <a:ext cx="4512864" cy="812666"/>
          </a:xfrm>
          <a:prstGeom prst="rect">
            <a:avLst/>
          </a:prstGeom>
          <a:solidFill>
            <a:srgbClr val="92C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a:extLst>
              <a:ext uri="{FF2B5EF4-FFF2-40B4-BE49-F238E27FC236}">
                <a16:creationId xmlns:a16="http://schemas.microsoft.com/office/drawing/2014/main" xmlns="" id="{E9A53CB9-7DB7-88AA-CE90-FB6DA9D36961}"/>
              </a:ext>
            </a:extLst>
          </p:cNvPr>
          <p:cNvGrpSpPr/>
          <p:nvPr/>
        </p:nvGrpSpPr>
        <p:grpSpPr>
          <a:xfrm rot="10205835">
            <a:off x="591976" y="4274322"/>
            <a:ext cx="152400" cy="381000"/>
            <a:chOff x="1676400" y="2895600"/>
            <a:chExt cx="152400" cy="381000"/>
          </a:xfrm>
        </p:grpSpPr>
        <p:cxnSp>
          <p:nvCxnSpPr>
            <p:cNvPr id="294" name="Straight Connector 293">
              <a:extLst>
                <a:ext uri="{FF2B5EF4-FFF2-40B4-BE49-F238E27FC236}">
                  <a16:creationId xmlns:a16="http://schemas.microsoft.com/office/drawing/2014/main" xmlns="" id="{B671B038-A05D-00AE-F574-4C8BD55D714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5" name="Flowchart: Connector 294">
              <a:extLst>
                <a:ext uri="{FF2B5EF4-FFF2-40B4-BE49-F238E27FC236}">
                  <a16:creationId xmlns:a16="http://schemas.microsoft.com/office/drawing/2014/main" xmlns="" id="{7B823866-168F-8728-7549-83ADDCBEB48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xmlns="" id="{E9BB905B-4035-89E3-6113-51F70157AADB}"/>
              </a:ext>
            </a:extLst>
          </p:cNvPr>
          <p:cNvGrpSpPr/>
          <p:nvPr/>
        </p:nvGrpSpPr>
        <p:grpSpPr>
          <a:xfrm rot="10205835">
            <a:off x="807629" y="4172079"/>
            <a:ext cx="152400" cy="381000"/>
            <a:chOff x="1676400" y="2895600"/>
            <a:chExt cx="152400" cy="381000"/>
          </a:xfrm>
        </p:grpSpPr>
        <p:cxnSp>
          <p:nvCxnSpPr>
            <p:cNvPr id="297" name="Straight Connector 296">
              <a:extLst>
                <a:ext uri="{FF2B5EF4-FFF2-40B4-BE49-F238E27FC236}">
                  <a16:creationId xmlns:a16="http://schemas.microsoft.com/office/drawing/2014/main" xmlns="" id="{43D02F4E-C74F-ACE1-EE24-06C68A481B3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8" name="Flowchart: Connector 297">
              <a:extLst>
                <a:ext uri="{FF2B5EF4-FFF2-40B4-BE49-F238E27FC236}">
                  <a16:creationId xmlns:a16="http://schemas.microsoft.com/office/drawing/2014/main" xmlns="" id="{917A49CB-858C-28D6-C298-68E23B85F07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298">
            <a:extLst>
              <a:ext uri="{FF2B5EF4-FFF2-40B4-BE49-F238E27FC236}">
                <a16:creationId xmlns:a16="http://schemas.microsoft.com/office/drawing/2014/main" xmlns="" id="{5F2B06F9-4F02-88C9-EEA3-DE280A6ACAE5}"/>
              </a:ext>
            </a:extLst>
          </p:cNvPr>
          <p:cNvGrpSpPr/>
          <p:nvPr/>
        </p:nvGrpSpPr>
        <p:grpSpPr>
          <a:xfrm rot="8675064">
            <a:off x="996887" y="4058951"/>
            <a:ext cx="152400" cy="381000"/>
            <a:chOff x="1676400" y="2895600"/>
            <a:chExt cx="152400" cy="381000"/>
          </a:xfrm>
        </p:grpSpPr>
        <p:cxnSp>
          <p:nvCxnSpPr>
            <p:cNvPr id="300" name="Straight Connector 299">
              <a:extLst>
                <a:ext uri="{FF2B5EF4-FFF2-40B4-BE49-F238E27FC236}">
                  <a16:creationId xmlns:a16="http://schemas.microsoft.com/office/drawing/2014/main" xmlns="" id="{B0F4A93D-B42C-705C-6462-7F6A5AC77F7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1" name="Flowchart: Connector 300">
              <a:extLst>
                <a:ext uri="{FF2B5EF4-FFF2-40B4-BE49-F238E27FC236}">
                  <a16:creationId xmlns:a16="http://schemas.microsoft.com/office/drawing/2014/main" xmlns="" id="{92AD11B9-A5C6-F6BE-1D0F-90A627CA650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xmlns="" id="{186EE558-C220-45A9-896E-5946C1CD847A}"/>
              </a:ext>
            </a:extLst>
          </p:cNvPr>
          <p:cNvGrpSpPr/>
          <p:nvPr/>
        </p:nvGrpSpPr>
        <p:grpSpPr>
          <a:xfrm rot="9857577">
            <a:off x="1147512" y="3967841"/>
            <a:ext cx="152400" cy="381000"/>
            <a:chOff x="1676400" y="2895600"/>
            <a:chExt cx="152400" cy="381000"/>
          </a:xfrm>
        </p:grpSpPr>
        <p:cxnSp>
          <p:nvCxnSpPr>
            <p:cNvPr id="303" name="Straight Connector 302">
              <a:extLst>
                <a:ext uri="{FF2B5EF4-FFF2-40B4-BE49-F238E27FC236}">
                  <a16:creationId xmlns:a16="http://schemas.microsoft.com/office/drawing/2014/main" xmlns="" id="{495375F9-4594-C521-1374-EDEFBE0EABB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4" name="Flowchart: Connector 303">
              <a:extLst>
                <a:ext uri="{FF2B5EF4-FFF2-40B4-BE49-F238E27FC236}">
                  <a16:creationId xmlns:a16="http://schemas.microsoft.com/office/drawing/2014/main" xmlns="" id="{AC472814-17B3-FA08-4F70-1D171E5F19C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xmlns="" id="{A8584598-1425-2E0B-E6C3-314BD22D263F}"/>
              </a:ext>
            </a:extLst>
          </p:cNvPr>
          <p:cNvGrpSpPr/>
          <p:nvPr/>
        </p:nvGrpSpPr>
        <p:grpSpPr>
          <a:xfrm rot="9845991">
            <a:off x="1324394" y="3891991"/>
            <a:ext cx="152400" cy="381000"/>
            <a:chOff x="1676400" y="2895600"/>
            <a:chExt cx="152400" cy="381000"/>
          </a:xfrm>
        </p:grpSpPr>
        <p:cxnSp>
          <p:nvCxnSpPr>
            <p:cNvPr id="306" name="Straight Connector 305">
              <a:extLst>
                <a:ext uri="{FF2B5EF4-FFF2-40B4-BE49-F238E27FC236}">
                  <a16:creationId xmlns:a16="http://schemas.microsoft.com/office/drawing/2014/main" xmlns="" id="{9528D497-2A04-F5C7-7EBC-ABA769711E3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 name="Flowchart: Connector 306">
              <a:extLst>
                <a:ext uri="{FF2B5EF4-FFF2-40B4-BE49-F238E27FC236}">
                  <a16:creationId xmlns:a16="http://schemas.microsoft.com/office/drawing/2014/main" xmlns="" id="{7449590F-BD43-8C31-D5BC-DF32E34783B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8" name="Group 2047">
            <a:extLst>
              <a:ext uri="{FF2B5EF4-FFF2-40B4-BE49-F238E27FC236}">
                <a16:creationId xmlns:a16="http://schemas.microsoft.com/office/drawing/2014/main" xmlns="" id="{9D4DA776-A64B-2DF3-7B84-CA3071955B59}"/>
              </a:ext>
            </a:extLst>
          </p:cNvPr>
          <p:cNvGrpSpPr/>
          <p:nvPr/>
        </p:nvGrpSpPr>
        <p:grpSpPr>
          <a:xfrm rot="10205835">
            <a:off x="1493647" y="3796219"/>
            <a:ext cx="152400" cy="381000"/>
            <a:chOff x="1676400" y="2895600"/>
            <a:chExt cx="152400" cy="381000"/>
          </a:xfrm>
        </p:grpSpPr>
        <p:cxnSp>
          <p:nvCxnSpPr>
            <p:cNvPr id="2049" name="Straight Connector 2048">
              <a:extLst>
                <a:ext uri="{FF2B5EF4-FFF2-40B4-BE49-F238E27FC236}">
                  <a16:creationId xmlns:a16="http://schemas.microsoft.com/office/drawing/2014/main" xmlns="" id="{65FDA970-6CAC-062A-046A-0DD1E4C2B6F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1" name="Flowchart: Connector 2050">
              <a:extLst>
                <a:ext uri="{FF2B5EF4-FFF2-40B4-BE49-F238E27FC236}">
                  <a16:creationId xmlns:a16="http://schemas.microsoft.com/office/drawing/2014/main" xmlns="" id="{2AE2549A-5957-A8BB-294D-42546592E7A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2" name="Group 2051">
            <a:extLst>
              <a:ext uri="{FF2B5EF4-FFF2-40B4-BE49-F238E27FC236}">
                <a16:creationId xmlns:a16="http://schemas.microsoft.com/office/drawing/2014/main" xmlns="" id="{A5B7C16D-75FE-F8F1-AB63-C25CC3CF50B4}"/>
              </a:ext>
            </a:extLst>
          </p:cNvPr>
          <p:cNvGrpSpPr/>
          <p:nvPr/>
        </p:nvGrpSpPr>
        <p:grpSpPr>
          <a:xfrm rot="11147031">
            <a:off x="1628883" y="3820649"/>
            <a:ext cx="152400" cy="381000"/>
            <a:chOff x="1676400" y="2895600"/>
            <a:chExt cx="152400" cy="381000"/>
          </a:xfrm>
        </p:grpSpPr>
        <p:cxnSp>
          <p:nvCxnSpPr>
            <p:cNvPr id="2053" name="Straight Connector 2052">
              <a:extLst>
                <a:ext uri="{FF2B5EF4-FFF2-40B4-BE49-F238E27FC236}">
                  <a16:creationId xmlns:a16="http://schemas.microsoft.com/office/drawing/2014/main" xmlns="" id="{5AEFDE45-974F-828E-47D0-D749EA788A3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4" name="Flowchart: Connector 2053">
              <a:extLst>
                <a:ext uri="{FF2B5EF4-FFF2-40B4-BE49-F238E27FC236}">
                  <a16:creationId xmlns:a16="http://schemas.microsoft.com/office/drawing/2014/main" xmlns="" id="{8A802997-8DFC-D206-B269-3366D4B2385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5" name="Group 2054">
            <a:extLst>
              <a:ext uri="{FF2B5EF4-FFF2-40B4-BE49-F238E27FC236}">
                <a16:creationId xmlns:a16="http://schemas.microsoft.com/office/drawing/2014/main" xmlns="" id="{FA0DCF57-96BF-CB48-6C5B-134D3FF92812}"/>
              </a:ext>
            </a:extLst>
          </p:cNvPr>
          <p:cNvGrpSpPr/>
          <p:nvPr/>
        </p:nvGrpSpPr>
        <p:grpSpPr>
          <a:xfrm rot="11978955">
            <a:off x="1797911" y="3916022"/>
            <a:ext cx="152400" cy="381000"/>
            <a:chOff x="1676400" y="2895600"/>
            <a:chExt cx="152400" cy="381000"/>
          </a:xfrm>
        </p:grpSpPr>
        <p:cxnSp>
          <p:nvCxnSpPr>
            <p:cNvPr id="2056" name="Straight Connector 2055">
              <a:extLst>
                <a:ext uri="{FF2B5EF4-FFF2-40B4-BE49-F238E27FC236}">
                  <a16:creationId xmlns:a16="http://schemas.microsoft.com/office/drawing/2014/main" xmlns="" id="{71756765-BF63-C7CA-3A71-C3E06007812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7" name="Flowchart: Connector 2056">
              <a:extLst>
                <a:ext uri="{FF2B5EF4-FFF2-40B4-BE49-F238E27FC236}">
                  <a16:creationId xmlns:a16="http://schemas.microsoft.com/office/drawing/2014/main" xmlns="" id="{5C2ABD47-4941-93FD-48BB-9B600EDAA7B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8" name="Group 2057">
            <a:extLst>
              <a:ext uri="{FF2B5EF4-FFF2-40B4-BE49-F238E27FC236}">
                <a16:creationId xmlns:a16="http://schemas.microsoft.com/office/drawing/2014/main" xmlns="" id="{8BAE4970-8B8E-404E-5436-923BF9378BDF}"/>
              </a:ext>
            </a:extLst>
          </p:cNvPr>
          <p:cNvGrpSpPr/>
          <p:nvPr/>
        </p:nvGrpSpPr>
        <p:grpSpPr>
          <a:xfrm rot="10205835">
            <a:off x="2036466" y="3878182"/>
            <a:ext cx="152400" cy="381000"/>
            <a:chOff x="1676400" y="2895600"/>
            <a:chExt cx="152400" cy="381000"/>
          </a:xfrm>
        </p:grpSpPr>
        <p:cxnSp>
          <p:nvCxnSpPr>
            <p:cNvPr id="2059" name="Straight Connector 2058">
              <a:extLst>
                <a:ext uri="{FF2B5EF4-FFF2-40B4-BE49-F238E27FC236}">
                  <a16:creationId xmlns:a16="http://schemas.microsoft.com/office/drawing/2014/main" xmlns="" id="{5DE7C446-0E57-428A-45CF-ABE78FFD68F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0" name="Flowchart: Connector 2059">
              <a:extLst>
                <a:ext uri="{FF2B5EF4-FFF2-40B4-BE49-F238E27FC236}">
                  <a16:creationId xmlns:a16="http://schemas.microsoft.com/office/drawing/2014/main" xmlns="" id="{815E6A57-BBAE-2496-DC02-2F878234687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1" name="Group 2060">
            <a:extLst>
              <a:ext uri="{FF2B5EF4-FFF2-40B4-BE49-F238E27FC236}">
                <a16:creationId xmlns:a16="http://schemas.microsoft.com/office/drawing/2014/main" xmlns="" id="{E68AACE5-CB26-50D5-72A1-E271819024D5}"/>
              </a:ext>
            </a:extLst>
          </p:cNvPr>
          <p:cNvGrpSpPr/>
          <p:nvPr/>
        </p:nvGrpSpPr>
        <p:grpSpPr>
          <a:xfrm rot="10205835">
            <a:off x="2889701" y="3808378"/>
            <a:ext cx="152400" cy="381000"/>
            <a:chOff x="1676400" y="2895600"/>
            <a:chExt cx="152400" cy="381000"/>
          </a:xfrm>
        </p:grpSpPr>
        <p:cxnSp>
          <p:nvCxnSpPr>
            <p:cNvPr id="2062" name="Straight Connector 2061">
              <a:extLst>
                <a:ext uri="{FF2B5EF4-FFF2-40B4-BE49-F238E27FC236}">
                  <a16:creationId xmlns:a16="http://schemas.microsoft.com/office/drawing/2014/main" xmlns="" id="{9658F315-74BC-609A-E100-32833F0CDC0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3" name="Flowchart: Connector 2062">
              <a:extLst>
                <a:ext uri="{FF2B5EF4-FFF2-40B4-BE49-F238E27FC236}">
                  <a16:creationId xmlns:a16="http://schemas.microsoft.com/office/drawing/2014/main" xmlns="" id="{970EED5F-3B3C-3B99-5D45-F98DA93E6A8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4" name="Group 2063">
            <a:extLst>
              <a:ext uri="{FF2B5EF4-FFF2-40B4-BE49-F238E27FC236}">
                <a16:creationId xmlns:a16="http://schemas.microsoft.com/office/drawing/2014/main" xmlns="" id="{6933BC9B-F985-EEB6-5776-D02E909EB51C}"/>
              </a:ext>
            </a:extLst>
          </p:cNvPr>
          <p:cNvGrpSpPr/>
          <p:nvPr/>
        </p:nvGrpSpPr>
        <p:grpSpPr>
          <a:xfrm rot="11325454">
            <a:off x="2677958" y="3744883"/>
            <a:ext cx="152400" cy="381000"/>
            <a:chOff x="1676400" y="2895600"/>
            <a:chExt cx="152400" cy="381000"/>
          </a:xfrm>
        </p:grpSpPr>
        <p:cxnSp>
          <p:nvCxnSpPr>
            <p:cNvPr id="2065" name="Straight Connector 2064">
              <a:extLst>
                <a:ext uri="{FF2B5EF4-FFF2-40B4-BE49-F238E27FC236}">
                  <a16:creationId xmlns:a16="http://schemas.microsoft.com/office/drawing/2014/main" xmlns="" id="{1BEF42B3-A3DD-BF4C-47A0-FF8127A7088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6" name="Flowchart: Connector 2065">
              <a:extLst>
                <a:ext uri="{FF2B5EF4-FFF2-40B4-BE49-F238E27FC236}">
                  <a16:creationId xmlns:a16="http://schemas.microsoft.com/office/drawing/2014/main" xmlns="" id="{B8A4CDFC-03D8-67D4-DC90-01C16C5CEE3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7" name="Group 2066">
            <a:extLst>
              <a:ext uri="{FF2B5EF4-FFF2-40B4-BE49-F238E27FC236}">
                <a16:creationId xmlns:a16="http://schemas.microsoft.com/office/drawing/2014/main" xmlns="" id="{4D7F50AF-A7FE-481A-99B5-84DE9D425957}"/>
              </a:ext>
            </a:extLst>
          </p:cNvPr>
          <p:cNvGrpSpPr/>
          <p:nvPr/>
        </p:nvGrpSpPr>
        <p:grpSpPr>
          <a:xfrm rot="11534066">
            <a:off x="2462812" y="3721156"/>
            <a:ext cx="152400" cy="381000"/>
            <a:chOff x="1676400" y="2895600"/>
            <a:chExt cx="152400" cy="381000"/>
          </a:xfrm>
        </p:grpSpPr>
        <p:cxnSp>
          <p:nvCxnSpPr>
            <p:cNvPr id="2068" name="Straight Connector 2067">
              <a:extLst>
                <a:ext uri="{FF2B5EF4-FFF2-40B4-BE49-F238E27FC236}">
                  <a16:creationId xmlns:a16="http://schemas.microsoft.com/office/drawing/2014/main" xmlns="" id="{0F722E33-1FE6-A1D3-CB40-D3D5EDB8FD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9" name="Flowchart: Connector 2068">
              <a:extLst>
                <a:ext uri="{FF2B5EF4-FFF2-40B4-BE49-F238E27FC236}">
                  <a16:creationId xmlns:a16="http://schemas.microsoft.com/office/drawing/2014/main" xmlns="" id="{DBF5CFC9-38E3-3248-0100-66F3164F07C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0" name="Group 2069">
            <a:extLst>
              <a:ext uri="{FF2B5EF4-FFF2-40B4-BE49-F238E27FC236}">
                <a16:creationId xmlns:a16="http://schemas.microsoft.com/office/drawing/2014/main" xmlns="" id="{C8A6D7E2-197B-93D1-14FC-C2C97EA1B62A}"/>
              </a:ext>
            </a:extLst>
          </p:cNvPr>
          <p:cNvGrpSpPr/>
          <p:nvPr/>
        </p:nvGrpSpPr>
        <p:grpSpPr>
          <a:xfrm rot="11516022">
            <a:off x="3256993" y="3913131"/>
            <a:ext cx="152400" cy="381000"/>
            <a:chOff x="1676400" y="2895600"/>
            <a:chExt cx="152400" cy="381000"/>
          </a:xfrm>
        </p:grpSpPr>
        <p:cxnSp>
          <p:nvCxnSpPr>
            <p:cNvPr id="2071" name="Straight Connector 2070">
              <a:extLst>
                <a:ext uri="{FF2B5EF4-FFF2-40B4-BE49-F238E27FC236}">
                  <a16:creationId xmlns:a16="http://schemas.microsoft.com/office/drawing/2014/main" xmlns="" id="{10E77F2E-6F20-2FD6-4119-FCDE7B952B3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2" name="Flowchart: Connector 2071">
              <a:extLst>
                <a:ext uri="{FF2B5EF4-FFF2-40B4-BE49-F238E27FC236}">
                  <a16:creationId xmlns:a16="http://schemas.microsoft.com/office/drawing/2014/main" xmlns="" id="{F37740D8-62A1-DF72-DF82-E4CFEAB40BD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3" name="Group 2072">
            <a:extLst>
              <a:ext uri="{FF2B5EF4-FFF2-40B4-BE49-F238E27FC236}">
                <a16:creationId xmlns:a16="http://schemas.microsoft.com/office/drawing/2014/main" xmlns="" id="{40C12001-AD41-88FE-2D38-41F9668D2162}"/>
              </a:ext>
            </a:extLst>
          </p:cNvPr>
          <p:cNvGrpSpPr/>
          <p:nvPr/>
        </p:nvGrpSpPr>
        <p:grpSpPr>
          <a:xfrm rot="10205835">
            <a:off x="3472851" y="3938538"/>
            <a:ext cx="152400" cy="381000"/>
            <a:chOff x="1676400" y="2895600"/>
            <a:chExt cx="152400" cy="381000"/>
          </a:xfrm>
        </p:grpSpPr>
        <p:cxnSp>
          <p:nvCxnSpPr>
            <p:cNvPr id="2074" name="Straight Connector 2073">
              <a:extLst>
                <a:ext uri="{FF2B5EF4-FFF2-40B4-BE49-F238E27FC236}">
                  <a16:creationId xmlns:a16="http://schemas.microsoft.com/office/drawing/2014/main" xmlns="" id="{5E7359CF-67A0-4F57-7E7B-5D62DED9531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5" name="Flowchart: Connector 2074">
              <a:extLst>
                <a:ext uri="{FF2B5EF4-FFF2-40B4-BE49-F238E27FC236}">
                  <a16:creationId xmlns:a16="http://schemas.microsoft.com/office/drawing/2014/main" xmlns="" id="{81A5817B-D6DF-9BB4-A79D-C85560C0E25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6" name="Group 2075">
            <a:extLst>
              <a:ext uri="{FF2B5EF4-FFF2-40B4-BE49-F238E27FC236}">
                <a16:creationId xmlns:a16="http://schemas.microsoft.com/office/drawing/2014/main" xmlns="" id="{563FF8D6-7DFF-43C6-D372-3A9401CFB90B}"/>
              </a:ext>
            </a:extLst>
          </p:cNvPr>
          <p:cNvGrpSpPr/>
          <p:nvPr/>
        </p:nvGrpSpPr>
        <p:grpSpPr>
          <a:xfrm rot="10205835">
            <a:off x="2207994" y="3763825"/>
            <a:ext cx="152400" cy="381000"/>
            <a:chOff x="1676400" y="2895600"/>
            <a:chExt cx="152400" cy="381000"/>
          </a:xfrm>
        </p:grpSpPr>
        <p:cxnSp>
          <p:nvCxnSpPr>
            <p:cNvPr id="2077" name="Straight Connector 2076">
              <a:extLst>
                <a:ext uri="{FF2B5EF4-FFF2-40B4-BE49-F238E27FC236}">
                  <a16:creationId xmlns:a16="http://schemas.microsoft.com/office/drawing/2014/main" xmlns="" id="{CF8C9C00-8F70-182A-E0DA-6A03E796AF1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8" name="Flowchart: Connector 2077">
              <a:extLst>
                <a:ext uri="{FF2B5EF4-FFF2-40B4-BE49-F238E27FC236}">
                  <a16:creationId xmlns:a16="http://schemas.microsoft.com/office/drawing/2014/main" xmlns="" id="{5F1F49C6-67D7-8B72-5C09-4357A714574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9" name="Group 2078">
            <a:extLst>
              <a:ext uri="{FF2B5EF4-FFF2-40B4-BE49-F238E27FC236}">
                <a16:creationId xmlns:a16="http://schemas.microsoft.com/office/drawing/2014/main" xmlns="" id="{AAD7FE83-9E2C-D88B-3ED2-6ED14233CDE5}"/>
              </a:ext>
            </a:extLst>
          </p:cNvPr>
          <p:cNvGrpSpPr/>
          <p:nvPr/>
        </p:nvGrpSpPr>
        <p:grpSpPr>
          <a:xfrm rot="10205835">
            <a:off x="3049778" y="3890184"/>
            <a:ext cx="152400" cy="381000"/>
            <a:chOff x="1676400" y="2895600"/>
            <a:chExt cx="152400" cy="381000"/>
          </a:xfrm>
        </p:grpSpPr>
        <p:cxnSp>
          <p:nvCxnSpPr>
            <p:cNvPr id="2080" name="Straight Connector 2079">
              <a:extLst>
                <a:ext uri="{FF2B5EF4-FFF2-40B4-BE49-F238E27FC236}">
                  <a16:creationId xmlns:a16="http://schemas.microsoft.com/office/drawing/2014/main" xmlns="" id="{53F9EC49-9110-164C-520D-966CED2C73D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1" name="Flowchart: Connector 2080">
              <a:extLst>
                <a:ext uri="{FF2B5EF4-FFF2-40B4-BE49-F238E27FC236}">
                  <a16:creationId xmlns:a16="http://schemas.microsoft.com/office/drawing/2014/main" xmlns="" id="{90CE75CA-3055-8612-1294-914208E194C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2" name="Group 2081">
            <a:extLst>
              <a:ext uri="{FF2B5EF4-FFF2-40B4-BE49-F238E27FC236}">
                <a16:creationId xmlns:a16="http://schemas.microsoft.com/office/drawing/2014/main" xmlns="" id="{82527291-3872-9D5A-41C2-B7B487B81564}"/>
              </a:ext>
            </a:extLst>
          </p:cNvPr>
          <p:cNvGrpSpPr/>
          <p:nvPr/>
        </p:nvGrpSpPr>
        <p:grpSpPr>
          <a:xfrm rot="9857577">
            <a:off x="3677937" y="3950823"/>
            <a:ext cx="152400" cy="381000"/>
            <a:chOff x="1676400" y="2895600"/>
            <a:chExt cx="152400" cy="381000"/>
          </a:xfrm>
        </p:grpSpPr>
        <p:cxnSp>
          <p:nvCxnSpPr>
            <p:cNvPr id="2083" name="Straight Connector 2082">
              <a:extLst>
                <a:ext uri="{FF2B5EF4-FFF2-40B4-BE49-F238E27FC236}">
                  <a16:creationId xmlns:a16="http://schemas.microsoft.com/office/drawing/2014/main" xmlns="" id="{7B2577F4-6611-F1F3-3378-01436172882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4" name="Flowchart: Connector 2083">
              <a:extLst>
                <a:ext uri="{FF2B5EF4-FFF2-40B4-BE49-F238E27FC236}">
                  <a16:creationId xmlns:a16="http://schemas.microsoft.com/office/drawing/2014/main" xmlns="" id="{C434C3C0-E4A1-4810-08BB-BE78DBAB929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5" name="Group 2084">
            <a:extLst>
              <a:ext uri="{FF2B5EF4-FFF2-40B4-BE49-F238E27FC236}">
                <a16:creationId xmlns:a16="http://schemas.microsoft.com/office/drawing/2014/main" xmlns="" id="{5307E78D-76AF-151C-93D3-16DFB414EA26}"/>
              </a:ext>
            </a:extLst>
          </p:cNvPr>
          <p:cNvGrpSpPr/>
          <p:nvPr/>
        </p:nvGrpSpPr>
        <p:grpSpPr>
          <a:xfrm rot="9845991">
            <a:off x="3854819" y="3874973"/>
            <a:ext cx="152400" cy="381000"/>
            <a:chOff x="1676400" y="2895600"/>
            <a:chExt cx="152400" cy="381000"/>
          </a:xfrm>
        </p:grpSpPr>
        <p:cxnSp>
          <p:nvCxnSpPr>
            <p:cNvPr id="2086" name="Straight Connector 2085">
              <a:extLst>
                <a:ext uri="{FF2B5EF4-FFF2-40B4-BE49-F238E27FC236}">
                  <a16:creationId xmlns:a16="http://schemas.microsoft.com/office/drawing/2014/main" xmlns="" id="{51F1EE37-348E-DFE6-5B25-9DE9D3B418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7" name="Flowchart: Connector 2086">
              <a:extLst>
                <a:ext uri="{FF2B5EF4-FFF2-40B4-BE49-F238E27FC236}">
                  <a16:creationId xmlns:a16="http://schemas.microsoft.com/office/drawing/2014/main" xmlns="" id="{0C2C94AA-A2BC-FECE-80AB-866D34F776C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8" name="Group 2087">
            <a:extLst>
              <a:ext uri="{FF2B5EF4-FFF2-40B4-BE49-F238E27FC236}">
                <a16:creationId xmlns:a16="http://schemas.microsoft.com/office/drawing/2014/main" xmlns="" id="{562DC72C-3527-6310-C95B-3EE046FEFD55}"/>
              </a:ext>
            </a:extLst>
          </p:cNvPr>
          <p:cNvGrpSpPr/>
          <p:nvPr/>
        </p:nvGrpSpPr>
        <p:grpSpPr>
          <a:xfrm rot="10205835">
            <a:off x="4024072" y="3779201"/>
            <a:ext cx="152400" cy="381000"/>
            <a:chOff x="1676400" y="2895600"/>
            <a:chExt cx="152400" cy="381000"/>
          </a:xfrm>
        </p:grpSpPr>
        <p:cxnSp>
          <p:nvCxnSpPr>
            <p:cNvPr id="2089" name="Straight Connector 2088">
              <a:extLst>
                <a:ext uri="{FF2B5EF4-FFF2-40B4-BE49-F238E27FC236}">
                  <a16:creationId xmlns:a16="http://schemas.microsoft.com/office/drawing/2014/main" xmlns="" id="{60DC570A-1AFE-97B2-89E5-B2A03841C1D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0" name="Flowchart: Connector 2089">
              <a:extLst>
                <a:ext uri="{FF2B5EF4-FFF2-40B4-BE49-F238E27FC236}">
                  <a16:creationId xmlns:a16="http://schemas.microsoft.com/office/drawing/2014/main" xmlns="" id="{51C20FAD-4847-6B54-D200-66D22543001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1" name="Group 2090">
            <a:extLst>
              <a:ext uri="{FF2B5EF4-FFF2-40B4-BE49-F238E27FC236}">
                <a16:creationId xmlns:a16="http://schemas.microsoft.com/office/drawing/2014/main" xmlns="" id="{6D2BD37B-F29C-2CB1-84C9-1C75444766B3}"/>
              </a:ext>
            </a:extLst>
          </p:cNvPr>
          <p:cNvGrpSpPr/>
          <p:nvPr/>
        </p:nvGrpSpPr>
        <p:grpSpPr>
          <a:xfrm rot="11147031">
            <a:off x="4159308" y="3803631"/>
            <a:ext cx="152400" cy="381000"/>
            <a:chOff x="1676400" y="2895600"/>
            <a:chExt cx="152400" cy="381000"/>
          </a:xfrm>
        </p:grpSpPr>
        <p:cxnSp>
          <p:nvCxnSpPr>
            <p:cNvPr id="2092" name="Straight Connector 2091">
              <a:extLst>
                <a:ext uri="{FF2B5EF4-FFF2-40B4-BE49-F238E27FC236}">
                  <a16:creationId xmlns:a16="http://schemas.microsoft.com/office/drawing/2014/main" xmlns="" id="{5AE1E6B9-A522-A156-6F41-9105C08E3A1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3" name="Flowchart: Connector 2092">
              <a:extLst>
                <a:ext uri="{FF2B5EF4-FFF2-40B4-BE49-F238E27FC236}">
                  <a16:creationId xmlns:a16="http://schemas.microsoft.com/office/drawing/2014/main" xmlns="" id="{099691BE-D98C-A1BE-F536-E62B227137B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4" name="Group 2093">
            <a:extLst>
              <a:ext uri="{FF2B5EF4-FFF2-40B4-BE49-F238E27FC236}">
                <a16:creationId xmlns:a16="http://schemas.microsoft.com/office/drawing/2014/main" xmlns="" id="{9EFB398A-D399-E30C-7B47-92423A962E55}"/>
              </a:ext>
            </a:extLst>
          </p:cNvPr>
          <p:cNvGrpSpPr/>
          <p:nvPr/>
        </p:nvGrpSpPr>
        <p:grpSpPr>
          <a:xfrm rot="11978955">
            <a:off x="4328336" y="3899004"/>
            <a:ext cx="152400" cy="381000"/>
            <a:chOff x="1676400" y="2895600"/>
            <a:chExt cx="152400" cy="381000"/>
          </a:xfrm>
        </p:grpSpPr>
        <p:cxnSp>
          <p:nvCxnSpPr>
            <p:cNvPr id="2095" name="Straight Connector 2094">
              <a:extLst>
                <a:ext uri="{FF2B5EF4-FFF2-40B4-BE49-F238E27FC236}">
                  <a16:creationId xmlns:a16="http://schemas.microsoft.com/office/drawing/2014/main" xmlns="" id="{7E846C5C-F2B4-CF33-4E55-C580EE56B6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6" name="Flowchart: Connector 2095">
              <a:extLst>
                <a:ext uri="{FF2B5EF4-FFF2-40B4-BE49-F238E27FC236}">
                  <a16:creationId xmlns:a16="http://schemas.microsoft.com/office/drawing/2014/main" xmlns="" id="{792D67ED-097C-25DE-4E36-D082AE39678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7" name="Group 2096">
            <a:extLst>
              <a:ext uri="{FF2B5EF4-FFF2-40B4-BE49-F238E27FC236}">
                <a16:creationId xmlns:a16="http://schemas.microsoft.com/office/drawing/2014/main" xmlns="" id="{8F65A592-AE5E-96A2-98F8-83AA13C5385F}"/>
              </a:ext>
            </a:extLst>
          </p:cNvPr>
          <p:cNvGrpSpPr/>
          <p:nvPr/>
        </p:nvGrpSpPr>
        <p:grpSpPr>
          <a:xfrm rot="11834497">
            <a:off x="4503718" y="3977597"/>
            <a:ext cx="152400" cy="381000"/>
            <a:chOff x="1676400" y="2895600"/>
            <a:chExt cx="152400" cy="381000"/>
          </a:xfrm>
        </p:grpSpPr>
        <p:cxnSp>
          <p:nvCxnSpPr>
            <p:cNvPr id="2098" name="Straight Connector 2097">
              <a:extLst>
                <a:ext uri="{FF2B5EF4-FFF2-40B4-BE49-F238E27FC236}">
                  <a16:creationId xmlns:a16="http://schemas.microsoft.com/office/drawing/2014/main" xmlns="" id="{0BF63BA7-9944-D9CF-9275-54FB5A3C6CD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9" name="Flowchart: Connector 2098">
              <a:extLst>
                <a:ext uri="{FF2B5EF4-FFF2-40B4-BE49-F238E27FC236}">
                  <a16:creationId xmlns:a16="http://schemas.microsoft.com/office/drawing/2014/main" xmlns="" id="{9C843685-F4B7-E93C-83AB-EBBA95DA39B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327">
            <a:extLst>
              <a:ext uri="{FF2B5EF4-FFF2-40B4-BE49-F238E27FC236}">
                <a16:creationId xmlns:a16="http://schemas.microsoft.com/office/drawing/2014/main" xmlns="" id="{A56CC051-79E8-185F-06AA-C1C79B1AF1F9}"/>
              </a:ext>
            </a:extLst>
          </p:cNvPr>
          <p:cNvGrpSpPr/>
          <p:nvPr/>
        </p:nvGrpSpPr>
        <p:grpSpPr>
          <a:xfrm rot="11928582">
            <a:off x="4795648" y="4098636"/>
            <a:ext cx="152400" cy="381000"/>
            <a:chOff x="1676400" y="2895600"/>
            <a:chExt cx="152400" cy="381000"/>
          </a:xfrm>
        </p:grpSpPr>
        <p:cxnSp>
          <p:nvCxnSpPr>
            <p:cNvPr id="329" name="Straight Connector 328">
              <a:extLst>
                <a:ext uri="{FF2B5EF4-FFF2-40B4-BE49-F238E27FC236}">
                  <a16:creationId xmlns:a16="http://schemas.microsoft.com/office/drawing/2014/main" xmlns="" id="{082F6748-B114-F1D3-5818-4A74ECE99EF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0" name="Flowchart: Connector 329">
              <a:extLst>
                <a:ext uri="{FF2B5EF4-FFF2-40B4-BE49-F238E27FC236}">
                  <a16:creationId xmlns:a16="http://schemas.microsoft.com/office/drawing/2014/main" xmlns="" id="{4ACBC931-FB9A-7908-97D0-FFF18E20FE5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a:extLst>
              <a:ext uri="{FF2B5EF4-FFF2-40B4-BE49-F238E27FC236}">
                <a16:creationId xmlns:a16="http://schemas.microsoft.com/office/drawing/2014/main" xmlns="" id="{9694BCE7-1B9F-0B00-F87C-46EDB8FDB416}"/>
              </a:ext>
            </a:extLst>
          </p:cNvPr>
          <p:cNvGrpSpPr/>
          <p:nvPr/>
        </p:nvGrpSpPr>
        <p:grpSpPr>
          <a:xfrm rot="11928582">
            <a:off x="4664072" y="3921382"/>
            <a:ext cx="152400" cy="381000"/>
            <a:chOff x="1676400" y="2895600"/>
            <a:chExt cx="152400" cy="381000"/>
          </a:xfrm>
        </p:grpSpPr>
        <p:cxnSp>
          <p:nvCxnSpPr>
            <p:cNvPr id="335" name="Straight Connector 334">
              <a:extLst>
                <a:ext uri="{FF2B5EF4-FFF2-40B4-BE49-F238E27FC236}">
                  <a16:creationId xmlns:a16="http://schemas.microsoft.com/office/drawing/2014/main" xmlns="" id="{48EA9437-2C31-3630-BAEE-BB2AF2E8274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6" name="Flowchart: Connector 335">
              <a:extLst>
                <a:ext uri="{FF2B5EF4-FFF2-40B4-BE49-F238E27FC236}">
                  <a16:creationId xmlns:a16="http://schemas.microsoft.com/office/drawing/2014/main" xmlns="" id="{F9BEEEEA-8C0E-61CC-3A70-165ABD15801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Freeform: Shape 336">
            <a:extLst>
              <a:ext uri="{FF2B5EF4-FFF2-40B4-BE49-F238E27FC236}">
                <a16:creationId xmlns:a16="http://schemas.microsoft.com/office/drawing/2014/main" xmlns="" id="{2004CBFC-1295-E365-BC61-1596F80DCDA2}"/>
              </a:ext>
            </a:extLst>
          </p:cNvPr>
          <p:cNvSpPr/>
          <p:nvPr/>
        </p:nvSpPr>
        <p:spPr>
          <a:xfrm>
            <a:off x="860053" y="269242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Freeform: Shape 337">
            <a:extLst>
              <a:ext uri="{FF2B5EF4-FFF2-40B4-BE49-F238E27FC236}">
                <a16:creationId xmlns:a16="http://schemas.microsoft.com/office/drawing/2014/main" xmlns="" id="{1093C683-BEC9-9380-7679-7A0AF12FCCD9}"/>
              </a:ext>
            </a:extLst>
          </p:cNvPr>
          <p:cNvSpPr/>
          <p:nvPr/>
        </p:nvSpPr>
        <p:spPr>
          <a:xfrm>
            <a:off x="1401797" y="2679931"/>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reeform: Shape 338">
            <a:extLst>
              <a:ext uri="{FF2B5EF4-FFF2-40B4-BE49-F238E27FC236}">
                <a16:creationId xmlns:a16="http://schemas.microsoft.com/office/drawing/2014/main" xmlns="" id="{4BA89D5C-4A96-024C-1523-28B20B8B3699}"/>
              </a:ext>
            </a:extLst>
          </p:cNvPr>
          <p:cNvSpPr/>
          <p:nvPr/>
        </p:nvSpPr>
        <p:spPr>
          <a:xfrm>
            <a:off x="1886372" y="2910009"/>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Freeform: Shape 339">
            <a:extLst>
              <a:ext uri="{FF2B5EF4-FFF2-40B4-BE49-F238E27FC236}">
                <a16:creationId xmlns:a16="http://schemas.microsoft.com/office/drawing/2014/main" xmlns="" id="{FD8354BF-5A88-3378-7230-5AA50BEC0C5B}"/>
              </a:ext>
            </a:extLst>
          </p:cNvPr>
          <p:cNvSpPr/>
          <p:nvPr/>
        </p:nvSpPr>
        <p:spPr>
          <a:xfrm>
            <a:off x="2519641" y="2966217"/>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Freeform: Shape 340">
            <a:extLst>
              <a:ext uri="{FF2B5EF4-FFF2-40B4-BE49-F238E27FC236}">
                <a16:creationId xmlns:a16="http://schemas.microsoft.com/office/drawing/2014/main" xmlns="" id="{47A024DC-6CC4-52B7-5988-12A37510F550}"/>
              </a:ext>
            </a:extLst>
          </p:cNvPr>
          <p:cNvSpPr/>
          <p:nvPr/>
        </p:nvSpPr>
        <p:spPr>
          <a:xfrm>
            <a:off x="3347521" y="3069656"/>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Freeform: Shape 341">
            <a:extLst>
              <a:ext uri="{FF2B5EF4-FFF2-40B4-BE49-F238E27FC236}">
                <a16:creationId xmlns:a16="http://schemas.microsoft.com/office/drawing/2014/main" xmlns="" id="{FBE8013B-8D5C-4BA0-67BE-286015DB1314}"/>
              </a:ext>
            </a:extLst>
          </p:cNvPr>
          <p:cNvSpPr/>
          <p:nvPr/>
        </p:nvSpPr>
        <p:spPr>
          <a:xfrm>
            <a:off x="3856810" y="2807092"/>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xmlns="" id="{C1CDF25B-2F79-ED98-03B7-EEB81B01D221}"/>
              </a:ext>
            </a:extLst>
          </p:cNvPr>
          <p:cNvSpPr/>
          <p:nvPr/>
        </p:nvSpPr>
        <p:spPr>
          <a:xfrm>
            <a:off x="3397818" y="350375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reeform: Shape 343">
            <a:extLst>
              <a:ext uri="{FF2B5EF4-FFF2-40B4-BE49-F238E27FC236}">
                <a16:creationId xmlns:a16="http://schemas.microsoft.com/office/drawing/2014/main" xmlns="" id="{B5877A91-305F-98D9-2B1F-1293C43DDC2C}"/>
              </a:ext>
            </a:extLst>
          </p:cNvPr>
          <p:cNvSpPr/>
          <p:nvPr/>
        </p:nvSpPr>
        <p:spPr>
          <a:xfrm>
            <a:off x="2684647" y="3509468"/>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reeform: Shape 344">
            <a:extLst>
              <a:ext uri="{FF2B5EF4-FFF2-40B4-BE49-F238E27FC236}">
                <a16:creationId xmlns:a16="http://schemas.microsoft.com/office/drawing/2014/main" xmlns="" id="{A0B64518-315B-C7E4-5D3C-16828A4F801D}"/>
              </a:ext>
            </a:extLst>
          </p:cNvPr>
          <p:cNvSpPr/>
          <p:nvPr/>
        </p:nvSpPr>
        <p:spPr>
          <a:xfrm>
            <a:off x="1550190" y="350375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5">
            <a:extLst>
              <a:ext uri="{FF2B5EF4-FFF2-40B4-BE49-F238E27FC236}">
                <a16:creationId xmlns:a16="http://schemas.microsoft.com/office/drawing/2014/main" xmlns="" id="{095135CA-9282-6473-FC30-99CEA426C470}"/>
              </a:ext>
            </a:extLst>
          </p:cNvPr>
          <p:cNvSpPr/>
          <p:nvPr/>
        </p:nvSpPr>
        <p:spPr>
          <a:xfrm>
            <a:off x="860053" y="334441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Shape 346">
            <a:extLst>
              <a:ext uri="{FF2B5EF4-FFF2-40B4-BE49-F238E27FC236}">
                <a16:creationId xmlns:a16="http://schemas.microsoft.com/office/drawing/2014/main" xmlns="" id="{6757639F-BB00-B1D7-6AE4-59944B357196}"/>
              </a:ext>
            </a:extLst>
          </p:cNvPr>
          <p:cNvSpPr/>
          <p:nvPr/>
        </p:nvSpPr>
        <p:spPr>
          <a:xfrm>
            <a:off x="4228902" y="3291283"/>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0" name="Group 349">
            <a:extLst>
              <a:ext uri="{FF2B5EF4-FFF2-40B4-BE49-F238E27FC236}">
                <a16:creationId xmlns:a16="http://schemas.microsoft.com/office/drawing/2014/main" xmlns="" id="{CAC23EA0-232A-59EB-A959-2DA33F707A23}"/>
              </a:ext>
            </a:extLst>
          </p:cNvPr>
          <p:cNvGrpSpPr/>
          <p:nvPr/>
        </p:nvGrpSpPr>
        <p:grpSpPr>
          <a:xfrm>
            <a:off x="7194785" y="1939538"/>
            <a:ext cx="152400" cy="381000"/>
            <a:chOff x="1676400" y="2895600"/>
            <a:chExt cx="152400" cy="381000"/>
          </a:xfrm>
        </p:grpSpPr>
        <p:cxnSp>
          <p:nvCxnSpPr>
            <p:cNvPr id="351" name="Straight Connector 350">
              <a:extLst>
                <a:ext uri="{FF2B5EF4-FFF2-40B4-BE49-F238E27FC236}">
                  <a16:creationId xmlns:a16="http://schemas.microsoft.com/office/drawing/2014/main" xmlns="" id="{078222BE-A024-2F85-CFA4-28D95487B7E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2" name="Flowchart: Connector 351">
              <a:extLst>
                <a:ext uri="{FF2B5EF4-FFF2-40B4-BE49-F238E27FC236}">
                  <a16:creationId xmlns:a16="http://schemas.microsoft.com/office/drawing/2014/main" xmlns="" id="{0ABCDDB7-C186-3B78-14F3-2DD45248860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352">
            <a:extLst>
              <a:ext uri="{FF2B5EF4-FFF2-40B4-BE49-F238E27FC236}">
                <a16:creationId xmlns:a16="http://schemas.microsoft.com/office/drawing/2014/main" xmlns="" id="{CA66C1E6-ED22-6C6B-8113-7C6A7E153745}"/>
              </a:ext>
            </a:extLst>
          </p:cNvPr>
          <p:cNvGrpSpPr/>
          <p:nvPr/>
        </p:nvGrpSpPr>
        <p:grpSpPr>
          <a:xfrm>
            <a:off x="7406618" y="1821312"/>
            <a:ext cx="152400" cy="381000"/>
            <a:chOff x="1676400" y="2895600"/>
            <a:chExt cx="152400" cy="381000"/>
          </a:xfrm>
        </p:grpSpPr>
        <p:cxnSp>
          <p:nvCxnSpPr>
            <p:cNvPr id="354" name="Straight Connector 353">
              <a:extLst>
                <a:ext uri="{FF2B5EF4-FFF2-40B4-BE49-F238E27FC236}">
                  <a16:creationId xmlns:a16="http://schemas.microsoft.com/office/drawing/2014/main" xmlns="" id="{B6D817AF-ED3E-C57D-CFE1-32EE37EBA03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5" name="Flowchart: Connector 354">
              <a:extLst>
                <a:ext uri="{FF2B5EF4-FFF2-40B4-BE49-F238E27FC236}">
                  <a16:creationId xmlns:a16="http://schemas.microsoft.com/office/drawing/2014/main" xmlns="" id="{9B332931-E347-A37A-3234-5AD0D390FA8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a:extLst>
              <a:ext uri="{FF2B5EF4-FFF2-40B4-BE49-F238E27FC236}">
                <a16:creationId xmlns:a16="http://schemas.microsoft.com/office/drawing/2014/main" xmlns="" id="{7E69B55D-8DF8-84FF-BC23-E846A0958D8F}"/>
              </a:ext>
            </a:extLst>
          </p:cNvPr>
          <p:cNvGrpSpPr/>
          <p:nvPr/>
        </p:nvGrpSpPr>
        <p:grpSpPr>
          <a:xfrm>
            <a:off x="8614383" y="1838033"/>
            <a:ext cx="152400" cy="381000"/>
            <a:chOff x="1676400" y="2895600"/>
            <a:chExt cx="152400" cy="381000"/>
          </a:xfrm>
        </p:grpSpPr>
        <p:cxnSp>
          <p:nvCxnSpPr>
            <p:cNvPr id="357" name="Straight Connector 356">
              <a:extLst>
                <a:ext uri="{FF2B5EF4-FFF2-40B4-BE49-F238E27FC236}">
                  <a16:creationId xmlns:a16="http://schemas.microsoft.com/office/drawing/2014/main" xmlns="" id="{03B957BC-04E0-B805-DC6F-C3C8408473E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8" name="Flowchart: Connector 357">
              <a:extLst>
                <a:ext uri="{FF2B5EF4-FFF2-40B4-BE49-F238E27FC236}">
                  <a16:creationId xmlns:a16="http://schemas.microsoft.com/office/drawing/2014/main" xmlns="" id="{218257F6-ADE8-ED6B-4C98-C55032A9A48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358">
            <a:extLst>
              <a:ext uri="{FF2B5EF4-FFF2-40B4-BE49-F238E27FC236}">
                <a16:creationId xmlns:a16="http://schemas.microsoft.com/office/drawing/2014/main" xmlns="" id="{21348E27-3184-031D-DFA0-8AB52890FBD4}"/>
              </a:ext>
            </a:extLst>
          </p:cNvPr>
          <p:cNvGrpSpPr/>
          <p:nvPr/>
        </p:nvGrpSpPr>
        <p:grpSpPr>
          <a:xfrm>
            <a:off x="8455289" y="1804733"/>
            <a:ext cx="152400" cy="381000"/>
            <a:chOff x="1676400" y="2895600"/>
            <a:chExt cx="152400" cy="381000"/>
          </a:xfrm>
        </p:grpSpPr>
        <p:cxnSp>
          <p:nvCxnSpPr>
            <p:cNvPr id="360" name="Straight Connector 359">
              <a:extLst>
                <a:ext uri="{FF2B5EF4-FFF2-40B4-BE49-F238E27FC236}">
                  <a16:creationId xmlns:a16="http://schemas.microsoft.com/office/drawing/2014/main" xmlns="" id="{182EF7B8-6F28-3C31-4BCA-4BC4459B20F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1" name="Flowchart: Connector 360">
              <a:extLst>
                <a:ext uri="{FF2B5EF4-FFF2-40B4-BE49-F238E27FC236}">
                  <a16:creationId xmlns:a16="http://schemas.microsoft.com/office/drawing/2014/main" xmlns="" id="{7F16BCFB-B498-E634-CE1D-E428B601085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361">
            <a:extLst>
              <a:ext uri="{FF2B5EF4-FFF2-40B4-BE49-F238E27FC236}">
                <a16:creationId xmlns:a16="http://schemas.microsoft.com/office/drawing/2014/main" xmlns="" id="{D1262BD4-C9AC-08DD-943A-443D4B6F7F5C}"/>
              </a:ext>
            </a:extLst>
          </p:cNvPr>
          <p:cNvGrpSpPr/>
          <p:nvPr/>
        </p:nvGrpSpPr>
        <p:grpSpPr>
          <a:xfrm>
            <a:off x="8854625" y="1876133"/>
            <a:ext cx="152400" cy="381000"/>
            <a:chOff x="1676400" y="2895600"/>
            <a:chExt cx="152400" cy="381000"/>
          </a:xfrm>
        </p:grpSpPr>
        <p:cxnSp>
          <p:nvCxnSpPr>
            <p:cNvPr id="363" name="Straight Connector 362">
              <a:extLst>
                <a:ext uri="{FF2B5EF4-FFF2-40B4-BE49-F238E27FC236}">
                  <a16:creationId xmlns:a16="http://schemas.microsoft.com/office/drawing/2014/main" xmlns="" id="{61D39DB7-FE43-EABC-4331-BAE1CCAC7A6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4" name="Flowchart: Connector 363">
              <a:extLst>
                <a:ext uri="{FF2B5EF4-FFF2-40B4-BE49-F238E27FC236}">
                  <a16:creationId xmlns:a16="http://schemas.microsoft.com/office/drawing/2014/main" xmlns="" id="{F905D7D7-1B79-CB18-FCF3-2AAE2D1C515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364">
            <a:extLst>
              <a:ext uri="{FF2B5EF4-FFF2-40B4-BE49-F238E27FC236}">
                <a16:creationId xmlns:a16="http://schemas.microsoft.com/office/drawing/2014/main" xmlns="" id="{4BE89030-9AD7-D9AC-450E-1DBF84C10E6B}"/>
              </a:ext>
            </a:extLst>
          </p:cNvPr>
          <p:cNvGrpSpPr/>
          <p:nvPr/>
        </p:nvGrpSpPr>
        <p:grpSpPr>
          <a:xfrm>
            <a:off x="9054322" y="1813904"/>
            <a:ext cx="152400" cy="381000"/>
            <a:chOff x="1676400" y="2895600"/>
            <a:chExt cx="152400" cy="381000"/>
          </a:xfrm>
        </p:grpSpPr>
        <p:cxnSp>
          <p:nvCxnSpPr>
            <p:cNvPr id="366" name="Straight Connector 365">
              <a:extLst>
                <a:ext uri="{FF2B5EF4-FFF2-40B4-BE49-F238E27FC236}">
                  <a16:creationId xmlns:a16="http://schemas.microsoft.com/office/drawing/2014/main" xmlns="" id="{3FB6C720-6B69-82B7-2181-DA65DB145C8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7" name="Flowchart: Connector 366">
              <a:extLst>
                <a:ext uri="{FF2B5EF4-FFF2-40B4-BE49-F238E27FC236}">
                  <a16:creationId xmlns:a16="http://schemas.microsoft.com/office/drawing/2014/main" xmlns="" id="{1128F6C7-2162-E200-0733-44F03E002C9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367">
            <a:extLst>
              <a:ext uri="{FF2B5EF4-FFF2-40B4-BE49-F238E27FC236}">
                <a16:creationId xmlns:a16="http://schemas.microsoft.com/office/drawing/2014/main" xmlns="" id="{1FBDDE49-FB4A-CC9E-5D68-BD32BBDCAF98}"/>
              </a:ext>
            </a:extLst>
          </p:cNvPr>
          <p:cNvGrpSpPr/>
          <p:nvPr/>
        </p:nvGrpSpPr>
        <p:grpSpPr>
          <a:xfrm>
            <a:off x="9268212" y="1867140"/>
            <a:ext cx="152400" cy="381000"/>
            <a:chOff x="1676400" y="2895600"/>
            <a:chExt cx="152400" cy="381000"/>
          </a:xfrm>
        </p:grpSpPr>
        <p:cxnSp>
          <p:nvCxnSpPr>
            <p:cNvPr id="369" name="Straight Connector 368">
              <a:extLst>
                <a:ext uri="{FF2B5EF4-FFF2-40B4-BE49-F238E27FC236}">
                  <a16:creationId xmlns:a16="http://schemas.microsoft.com/office/drawing/2014/main" xmlns="" id="{3DEADA06-2EAE-2166-4611-573FB66631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0" name="Flowchart: Connector 369">
              <a:extLst>
                <a:ext uri="{FF2B5EF4-FFF2-40B4-BE49-F238E27FC236}">
                  <a16:creationId xmlns:a16="http://schemas.microsoft.com/office/drawing/2014/main" xmlns="" id="{3577F715-B6D6-BA55-B14E-A6377189EBA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370">
            <a:extLst>
              <a:ext uri="{FF2B5EF4-FFF2-40B4-BE49-F238E27FC236}">
                <a16:creationId xmlns:a16="http://schemas.microsoft.com/office/drawing/2014/main" xmlns="" id="{CBD2D10A-5E30-564F-3791-BD93C5DD6C36}"/>
              </a:ext>
            </a:extLst>
          </p:cNvPr>
          <p:cNvGrpSpPr/>
          <p:nvPr/>
        </p:nvGrpSpPr>
        <p:grpSpPr>
          <a:xfrm>
            <a:off x="9534906" y="1832441"/>
            <a:ext cx="152400" cy="381000"/>
            <a:chOff x="1676400" y="2895600"/>
            <a:chExt cx="152400" cy="381000"/>
          </a:xfrm>
        </p:grpSpPr>
        <p:cxnSp>
          <p:nvCxnSpPr>
            <p:cNvPr id="372" name="Straight Connector 371">
              <a:extLst>
                <a:ext uri="{FF2B5EF4-FFF2-40B4-BE49-F238E27FC236}">
                  <a16:creationId xmlns:a16="http://schemas.microsoft.com/office/drawing/2014/main" xmlns="" id="{2B5BC6B9-1775-2C3C-5FA5-B7BA7B71086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3" name="Flowchart: Connector 372">
              <a:extLst>
                <a:ext uri="{FF2B5EF4-FFF2-40B4-BE49-F238E27FC236}">
                  <a16:creationId xmlns:a16="http://schemas.microsoft.com/office/drawing/2014/main" xmlns="" id="{84C8D950-C12B-9E12-011A-26391838606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xmlns="" id="{CA458788-DFF8-876D-7B98-3FE2246D4E30}"/>
              </a:ext>
            </a:extLst>
          </p:cNvPr>
          <p:cNvGrpSpPr/>
          <p:nvPr/>
        </p:nvGrpSpPr>
        <p:grpSpPr>
          <a:xfrm>
            <a:off x="9736936" y="1905902"/>
            <a:ext cx="152400" cy="381000"/>
            <a:chOff x="1676400" y="2895600"/>
            <a:chExt cx="152400" cy="381000"/>
          </a:xfrm>
        </p:grpSpPr>
        <p:cxnSp>
          <p:nvCxnSpPr>
            <p:cNvPr id="375" name="Straight Connector 374">
              <a:extLst>
                <a:ext uri="{FF2B5EF4-FFF2-40B4-BE49-F238E27FC236}">
                  <a16:creationId xmlns:a16="http://schemas.microsoft.com/office/drawing/2014/main" xmlns="" id="{6AD0020F-6892-D086-38C5-5E3EE1315C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6" name="Flowchart: Connector 375">
              <a:extLst>
                <a:ext uri="{FF2B5EF4-FFF2-40B4-BE49-F238E27FC236}">
                  <a16:creationId xmlns:a16="http://schemas.microsoft.com/office/drawing/2014/main" xmlns="" id="{090E0B50-EAD6-9B1E-29B7-8DA5B3465C2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a:extLst>
              <a:ext uri="{FF2B5EF4-FFF2-40B4-BE49-F238E27FC236}">
                <a16:creationId xmlns:a16="http://schemas.microsoft.com/office/drawing/2014/main" xmlns="" id="{08A6277A-B183-64C5-F61C-1BF9CE31789E}"/>
              </a:ext>
            </a:extLst>
          </p:cNvPr>
          <p:cNvGrpSpPr/>
          <p:nvPr/>
        </p:nvGrpSpPr>
        <p:grpSpPr>
          <a:xfrm>
            <a:off x="9966953" y="1842298"/>
            <a:ext cx="152400" cy="381000"/>
            <a:chOff x="1676400" y="2895600"/>
            <a:chExt cx="152400" cy="381000"/>
          </a:xfrm>
        </p:grpSpPr>
        <p:cxnSp>
          <p:nvCxnSpPr>
            <p:cNvPr id="378" name="Straight Connector 377">
              <a:extLst>
                <a:ext uri="{FF2B5EF4-FFF2-40B4-BE49-F238E27FC236}">
                  <a16:creationId xmlns:a16="http://schemas.microsoft.com/office/drawing/2014/main" xmlns="" id="{DDB4D566-0CEF-3B65-99AA-B219117F67C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9" name="Flowchart: Connector 378">
              <a:extLst>
                <a:ext uri="{FF2B5EF4-FFF2-40B4-BE49-F238E27FC236}">
                  <a16:creationId xmlns:a16="http://schemas.microsoft.com/office/drawing/2014/main" xmlns="" id="{A8154764-C6DC-4DE0-A94E-6ED7A898EA1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379">
            <a:extLst>
              <a:ext uri="{FF2B5EF4-FFF2-40B4-BE49-F238E27FC236}">
                <a16:creationId xmlns:a16="http://schemas.microsoft.com/office/drawing/2014/main" xmlns="" id="{5C24BD9A-FC38-6CA9-D4E9-F0C4008EFC33}"/>
              </a:ext>
            </a:extLst>
          </p:cNvPr>
          <p:cNvGrpSpPr/>
          <p:nvPr/>
        </p:nvGrpSpPr>
        <p:grpSpPr>
          <a:xfrm>
            <a:off x="10198023" y="1870541"/>
            <a:ext cx="152400" cy="381000"/>
            <a:chOff x="1676400" y="2895600"/>
            <a:chExt cx="152400" cy="381000"/>
          </a:xfrm>
        </p:grpSpPr>
        <p:cxnSp>
          <p:nvCxnSpPr>
            <p:cNvPr id="381" name="Straight Connector 380">
              <a:extLst>
                <a:ext uri="{FF2B5EF4-FFF2-40B4-BE49-F238E27FC236}">
                  <a16:creationId xmlns:a16="http://schemas.microsoft.com/office/drawing/2014/main" xmlns="" id="{C5CBF56D-F15F-5919-7ED0-A811FB03189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2" name="Flowchart: Connector 381">
              <a:extLst>
                <a:ext uri="{FF2B5EF4-FFF2-40B4-BE49-F238E27FC236}">
                  <a16:creationId xmlns:a16="http://schemas.microsoft.com/office/drawing/2014/main" xmlns="" id="{4F4CBAA9-A4E2-A9AB-4373-70695709894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a:extLst>
              <a:ext uri="{FF2B5EF4-FFF2-40B4-BE49-F238E27FC236}">
                <a16:creationId xmlns:a16="http://schemas.microsoft.com/office/drawing/2014/main" xmlns="" id="{739EAE71-C4A7-5A77-8EE2-671C97BBC961}"/>
              </a:ext>
            </a:extLst>
          </p:cNvPr>
          <p:cNvGrpSpPr/>
          <p:nvPr/>
        </p:nvGrpSpPr>
        <p:grpSpPr>
          <a:xfrm>
            <a:off x="10402937" y="2002446"/>
            <a:ext cx="152400" cy="381000"/>
            <a:chOff x="1676400" y="2895600"/>
            <a:chExt cx="152400" cy="381000"/>
          </a:xfrm>
        </p:grpSpPr>
        <p:cxnSp>
          <p:nvCxnSpPr>
            <p:cNvPr id="3072" name="Straight Connector 3071">
              <a:extLst>
                <a:ext uri="{FF2B5EF4-FFF2-40B4-BE49-F238E27FC236}">
                  <a16:creationId xmlns:a16="http://schemas.microsoft.com/office/drawing/2014/main" xmlns="" id="{E05C2156-9BD4-9502-A9D2-9C7BDCB45C2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3" name="Flowchart: Connector 3072">
              <a:extLst>
                <a:ext uri="{FF2B5EF4-FFF2-40B4-BE49-F238E27FC236}">
                  <a16:creationId xmlns:a16="http://schemas.microsoft.com/office/drawing/2014/main" xmlns="" id="{BC96ABFC-6A8B-79C1-C039-D22ADE0B3CCE}"/>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5" name="Group 3074">
            <a:extLst>
              <a:ext uri="{FF2B5EF4-FFF2-40B4-BE49-F238E27FC236}">
                <a16:creationId xmlns:a16="http://schemas.microsoft.com/office/drawing/2014/main" xmlns="" id="{0B44FB40-0D0F-1870-02AE-332F948C3A14}"/>
              </a:ext>
            </a:extLst>
          </p:cNvPr>
          <p:cNvGrpSpPr/>
          <p:nvPr/>
        </p:nvGrpSpPr>
        <p:grpSpPr>
          <a:xfrm>
            <a:off x="10604915" y="1928204"/>
            <a:ext cx="152400" cy="381000"/>
            <a:chOff x="1676400" y="2895600"/>
            <a:chExt cx="152400" cy="381000"/>
          </a:xfrm>
        </p:grpSpPr>
        <p:cxnSp>
          <p:nvCxnSpPr>
            <p:cNvPr id="3077" name="Straight Connector 3076">
              <a:extLst>
                <a:ext uri="{FF2B5EF4-FFF2-40B4-BE49-F238E27FC236}">
                  <a16:creationId xmlns:a16="http://schemas.microsoft.com/office/drawing/2014/main" xmlns="" id="{55C5F057-0CBB-4A3C-AA94-33EC5A8ECF5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8" name="Flowchart: Connector 3077">
              <a:extLst>
                <a:ext uri="{FF2B5EF4-FFF2-40B4-BE49-F238E27FC236}">
                  <a16:creationId xmlns:a16="http://schemas.microsoft.com/office/drawing/2014/main" xmlns="" id="{67D85D8D-7810-DC2D-2366-0267AB1DABF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0" name="Group 3079">
            <a:extLst>
              <a:ext uri="{FF2B5EF4-FFF2-40B4-BE49-F238E27FC236}">
                <a16:creationId xmlns:a16="http://schemas.microsoft.com/office/drawing/2014/main" xmlns="" id="{183BEEE4-E04B-8714-D386-9E3D8592B8B0}"/>
              </a:ext>
            </a:extLst>
          </p:cNvPr>
          <p:cNvGrpSpPr/>
          <p:nvPr/>
        </p:nvGrpSpPr>
        <p:grpSpPr>
          <a:xfrm>
            <a:off x="10804154" y="1842298"/>
            <a:ext cx="152400" cy="381000"/>
            <a:chOff x="1676400" y="2895600"/>
            <a:chExt cx="152400" cy="381000"/>
          </a:xfrm>
        </p:grpSpPr>
        <p:cxnSp>
          <p:nvCxnSpPr>
            <p:cNvPr id="3081" name="Straight Connector 3080">
              <a:extLst>
                <a:ext uri="{FF2B5EF4-FFF2-40B4-BE49-F238E27FC236}">
                  <a16:creationId xmlns:a16="http://schemas.microsoft.com/office/drawing/2014/main" xmlns="" id="{791C5DFE-43DA-E759-4299-F43EF6EE9F8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2" name="Flowchart: Connector 3081">
              <a:extLst>
                <a:ext uri="{FF2B5EF4-FFF2-40B4-BE49-F238E27FC236}">
                  <a16:creationId xmlns:a16="http://schemas.microsoft.com/office/drawing/2014/main" xmlns="" id="{E1D43EF2-C85B-F666-3413-937115BAF75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3" name="Group 3082">
            <a:extLst>
              <a:ext uri="{FF2B5EF4-FFF2-40B4-BE49-F238E27FC236}">
                <a16:creationId xmlns:a16="http://schemas.microsoft.com/office/drawing/2014/main" xmlns="" id="{3F0E6B88-33A3-4853-52FF-981943145455}"/>
              </a:ext>
            </a:extLst>
          </p:cNvPr>
          <p:cNvGrpSpPr/>
          <p:nvPr/>
        </p:nvGrpSpPr>
        <p:grpSpPr>
          <a:xfrm>
            <a:off x="10998286" y="1925954"/>
            <a:ext cx="152400" cy="381000"/>
            <a:chOff x="1676400" y="2895600"/>
            <a:chExt cx="152400" cy="381000"/>
          </a:xfrm>
        </p:grpSpPr>
        <p:cxnSp>
          <p:nvCxnSpPr>
            <p:cNvPr id="3084" name="Straight Connector 3083">
              <a:extLst>
                <a:ext uri="{FF2B5EF4-FFF2-40B4-BE49-F238E27FC236}">
                  <a16:creationId xmlns:a16="http://schemas.microsoft.com/office/drawing/2014/main" xmlns="" id="{BF0693FE-59C7-9456-74CD-DD5DE692906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5" name="Flowchart: Connector 3084">
              <a:extLst>
                <a:ext uri="{FF2B5EF4-FFF2-40B4-BE49-F238E27FC236}">
                  <a16:creationId xmlns:a16="http://schemas.microsoft.com/office/drawing/2014/main" xmlns="" id="{BC17FB25-5B1E-576F-B87B-382A7152B2E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6" name="Group 3085">
            <a:extLst>
              <a:ext uri="{FF2B5EF4-FFF2-40B4-BE49-F238E27FC236}">
                <a16:creationId xmlns:a16="http://schemas.microsoft.com/office/drawing/2014/main" xmlns="" id="{05E55788-033B-C7EF-44EC-D53E86B15EB1}"/>
              </a:ext>
            </a:extLst>
          </p:cNvPr>
          <p:cNvGrpSpPr/>
          <p:nvPr/>
        </p:nvGrpSpPr>
        <p:grpSpPr>
          <a:xfrm>
            <a:off x="11221352" y="1977638"/>
            <a:ext cx="152400" cy="381000"/>
            <a:chOff x="1676400" y="2895600"/>
            <a:chExt cx="152400" cy="381000"/>
          </a:xfrm>
        </p:grpSpPr>
        <p:cxnSp>
          <p:nvCxnSpPr>
            <p:cNvPr id="3087" name="Straight Connector 3086">
              <a:extLst>
                <a:ext uri="{FF2B5EF4-FFF2-40B4-BE49-F238E27FC236}">
                  <a16:creationId xmlns:a16="http://schemas.microsoft.com/office/drawing/2014/main" xmlns="" id="{9322D871-94F5-D72F-51A8-98518472023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8" name="Flowchart: Connector 3087">
              <a:extLst>
                <a:ext uri="{FF2B5EF4-FFF2-40B4-BE49-F238E27FC236}">
                  <a16:creationId xmlns:a16="http://schemas.microsoft.com/office/drawing/2014/main" xmlns="" id="{01007A3A-BDD2-8034-144D-EBD66F76434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9" name="Group 3088">
            <a:extLst>
              <a:ext uri="{FF2B5EF4-FFF2-40B4-BE49-F238E27FC236}">
                <a16:creationId xmlns:a16="http://schemas.microsoft.com/office/drawing/2014/main" xmlns="" id="{11553F2C-7BD0-61BD-F09A-F2924778FF26}"/>
              </a:ext>
            </a:extLst>
          </p:cNvPr>
          <p:cNvGrpSpPr/>
          <p:nvPr/>
        </p:nvGrpSpPr>
        <p:grpSpPr>
          <a:xfrm>
            <a:off x="11431315" y="1891413"/>
            <a:ext cx="152400" cy="381000"/>
            <a:chOff x="1676400" y="2895600"/>
            <a:chExt cx="152400" cy="381000"/>
          </a:xfrm>
        </p:grpSpPr>
        <p:cxnSp>
          <p:nvCxnSpPr>
            <p:cNvPr id="3090" name="Straight Connector 3089">
              <a:extLst>
                <a:ext uri="{FF2B5EF4-FFF2-40B4-BE49-F238E27FC236}">
                  <a16:creationId xmlns:a16="http://schemas.microsoft.com/office/drawing/2014/main" xmlns="" id="{37B587A3-965F-C157-3387-802E028B9D2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1" name="Flowchart: Connector 3090">
              <a:extLst>
                <a:ext uri="{FF2B5EF4-FFF2-40B4-BE49-F238E27FC236}">
                  <a16:creationId xmlns:a16="http://schemas.microsoft.com/office/drawing/2014/main" xmlns="" id="{33654B7C-D7E7-9BCB-F0F8-6FA408B5F27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2" name="Flowchart: Connector 3091">
            <a:extLst>
              <a:ext uri="{FF2B5EF4-FFF2-40B4-BE49-F238E27FC236}">
                <a16:creationId xmlns:a16="http://schemas.microsoft.com/office/drawing/2014/main" xmlns="" id="{ADB762B8-810D-838F-1200-B948E3C6ACAF}"/>
              </a:ext>
            </a:extLst>
          </p:cNvPr>
          <p:cNvSpPr/>
          <p:nvPr/>
        </p:nvSpPr>
        <p:spPr>
          <a:xfrm>
            <a:off x="7815819" y="2996025"/>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3" name="Group 3092">
            <a:extLst>
              <a:ext uri="{FF2B5EF4-FFF2-40B4-BE49-F238E27FC236}">
                <a16:creationId xmlns:a16="http://schemas.microsoft.com/office/drawing/2014/main" xmlns="" id="{BD4A27A0-8D6E-E7F1-1E73-4DAF170E3C76}"/>
              </a:ext>
            </a:extLst>
          </p:cNvPr>
          <p:cNvGrpSpPr/>
          <p:nvPr/>
        </p:nvGrpSpPr>
        <p:grpSpPr>
          <a:xfrm rot="7497054">
            <a:off x="7691766" y="2859387"/>
            <a:ext cx="152400" cy="381000"/>
            <a:chOff x="1676400" y="2895600"/>
            <a:chExt cx="152400" cy="381000"/>
          </a:xfrm>
        </p:grpSpPr>
        <p:cxnSp>
          <p:nvCxnSpPr>
            <p:cNvPr id="3094" name="Straight Connector 3093">
              <a:extLst>
                <a:ext uri="{FF2B5EF4-FFF2-40B4-BE49-F238E27FC236}">
                  <a16:creationId xmlns:a16="http://schemas.microsoft.com/office/drawing/2014/main" xmlns="" id="{CBAB7504-2921-8D32-5517-7BAE9A2F72A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5" name="Flowchart: Connector 3094">
              <a:extLst>
                <a:ext uri="{FF2B5EF4-FFF2-40B4-BE49-F238E27FC236}">
                  <a16:creationId xmlns:a16="http://schemas.microsoft.com/office/drawing/2014/main" xmlns="" id="{D9716E10-598A-F0F3-AFC1-E0DBEC6F4CA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6" name="Group 3095">
            <a:extLst>
              <a:ext uri="{FF2B5EF4-FFF2-40B4-BE49-F238E27FC236}">
                <a16:creationId xmlns:a16="http://schemas.microsoft.com/office/drawing/2014/main" xmlns="" id="{00A4A4DA-035F-FE07-99C4-26B2F5999B76}"/>
              </a:ext>
            </a:extLst>
          </p:cNvPr>
          <p:cNvGrpSpPr/>
          <p:nvPr/>
        </p:nvGrpSpPr>
        <p:grpSpPr>
          <a:xfrm rot="6082951">
            <a:off x="7624257" y="3015731"/>
            <a:ext cx="152400" cy="381000"/>
            <a:chOff x="1676400" y="2895600"/>
            <a:chExt cx="152400" cy="381000"/>
          </a:xfrm>
        </p:grpSpPr>
        <p:cxnSp>
          <p:nvCxnSpPr>
            <p:cNvPr id="3097" name="Straight Connector 3096">
              <a:extLst>
                <a:ext uri="{FF2B5EF4-FFF2-40B4-BE49-F238E27FC236}">
                  <a16:creationId xmlns:a16="http://schemas.microsoft.com/office/drawing/2014/main" xmlns="" id="{DA097469-7B22-D9FB-978C-FE1CC77AB3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8" name="Flowchart: Connector 3097">
              <a:extLst>
                <a:ext uri="{FF2B5EF4-FFF2-40B4-BE49-F238E27FC236}">
                  <a16:creationId xmlns:a16="http://schemas.microsoft.com/office/drawing/2014/main" xmlns="" id="{42FCCEBB-4B87-7A9D-8F27-74DC5108E99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9" name="Group 3098">
            <a:extLst>
              <a:ext uri="{FF2B5EF4-FFF2-40B4-BE49-F238E27FC236}">
                <a16:creationId xmlns:a16="http://schemas.microsoft.com/office/drawing/2014/main" xmlns="" id="{DF620206-BCDB-C638-4D72-412272F76132}"/>
              </a:ext>
            </a:extLst>
          </p:cNvPr>
          <p:cNvGrpSpPr/>
          <p:nvPr/>
        </p:nvGrpSpPr>
        <p:grpSpPr>
          <a:xfrm rot="4352575">
            <a:off x="7657399" y="3181606"/>
            <a:ext cx="152400" cy="381000"/>
            <a:chOff x="1676400" y="2895600"/>
            <a:chExt cx="152400" cy="381000"/>
          </a:xfrm>
        </p:grpSpPr>
        <p:cxnSp>
          <p:nvCxnSpPr>
            <p:cNvPr id="3100" name="Straight Connector 3099">
              <a:extLst>
                <a:ext uri="{FF2B5EF4-FFF2-40B4-BE49-F238E27FC236}">
                  <a16:creationId xmlns:a16="http://schemas.microsoft.com/office/drawing/2014/main" xmlns="" id="{18217876-E9DB-BE48-1D6E-51E554431A1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1" name="Flowchart: Connector 3100">
              <a:extLst>
                <a:ext uri="{FF2B5EF4-FFF2-40B4-BE49-F238E27FC236}">
                  <a16:creationId xmlns:a16="http://schemas.microsoft.com/office/drawing/2014/main" xmlns="" id="{957BC807-F9E0-D2DC-0877-B0FC1B0029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2" name="Group 3101">
            <a:extLst>
              <a:ext uri="{FF2B5EF4-FFF2-40B4-BE49-F238E27FC236}">
                <a16:creationId xmlns:a16="http://schemas.microsoft.com/office/drawing/2014/main" xmlns="" id="{3041E4B8-B934-4E5D-4198-A6746D1B1DAD}"/>
              </a:ext>
            </a:extLst>
          </p:cNvPr>
          <p:cNvGrpSpPr/>
          <p:nvPr/>
        </p:nvGrpSpPr>
        <p:grpSpPr>
          <a:xfrm rot="2631819">
            <a:off x="7765308" y="3331115"/>
            <a:ext cx="152400" cy="381000"/>
            <a:chOff x="1676400" y="2895600"/>
            <a:chExt cx="152400" cy="381000"/>
          </a:xfrm>
        </p:grpSpPr>
        <p:cxnSp>
          <p:nvCxnSpPr>
            <p:cNvPr id="3103" name="Straight Connector 3102">
              <a:extLst>
                <a:ext uri="{FF2B5EF4-FFF2-40B4-BE49-F238E27FC236}">
                  <a16:creationId xmlns:a16="http://schemas.microsoft.com/office/drawing/2014/main" xmlns="" id="{BFDD3DD2-FC56-98AE-D55E-C443E39585C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4" name="Flowchart: Connector 3103">
              <a:extLst>
                <a:ext uri="{FF2B5EF4-FFF2-40B4-BE49-F238E27FC236}">
                  <a16:creationId xmlns:a16="http://schemas.microsoft.com/office/drawing/2014/main" xmlns="" id="{6939B923-DD13-A0CC-F06A-DC77A2D0E6D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5" name="Group 3104">
            <a:extLst>
              <a:ext uri="{FF2B5EF4-FFF2-40B4-BE49-F238E27FC236}">
                <a16:creationId xmlns:a16="http://schemas.microsoft.com/office/drawing/2014/main" xmlns="" id="{4C432306-7C86-1A2D-BFE9-29CD4B5354ED}"/>
              </a:ext>
            </a:extLst>
          </p:cNvPr>
          <p:cNvGrpSpPr/>
          <p:nvPr/>
        </p:nvGrpSpPr>
        <p:grpSpPr>
          <a:xfrm rot="676492">
            <a:off x="7945702" y="3381369"/>
            <a:ext cx="152400" cy="381000"/>
            <a:chOff x="1676400" y="2895600"/>
            <a:chExt cx="152400" cy="381000"/>
          </a:xfrm>
        </p:grpSpPr>
        <p:cxnSp>
          <p:nvCxnSpPr>
            <p:cNvPr id="3106" name="Straight Connector 3105">
              <a:extLst>
                <a:ext uri="{FF2B5EF4-FFF2-40B4-BE49-F238E27FC236}">
                  <a16:creationId xmlns:a16="http://schemas.microsoft.com/office/drawing/2014/main" xmlns="" id="{E222D424-0ED5-040B-0038-CC53F5F8A6A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7" name="Flowchart: Connector 3106">
              <a:extLst>
                <a:ext uri="{FF2B5EF4-FFF2-40B4-BE49-F238E27FC236}">
                  <a16:creationId xmlns:a16="http://schemas.microsoft.com/office/drawing/2014/main" xmlns="" id="{37061479-12CA-4709-6D38-DBE582AF86B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8" name="Group 3107">
            <a:extLst>
              <a:ext uri="{FF2B5EF4-FFF2-40B4-BE49-F238E27FC236}">
                <a16:creationId xmlns:a16="http://schemas.microsoft.com/office/drawing/2014/main" xmlns="" id="{1A75BDAC-C4CB-8AB5-198A-848BB1273C79}"/>
              </a:ext>
            </a:extLst>
          </p:cNvPr>
          <p:cNvGrpSpPr/>
          <p:nvPr/>
        </p:nvGrpSpPr>
        <p:grpSpPr>
          <a:xfrm rot="9231775">
            <a:off x="7841863" y="2775729"/>
            <a:ext cx="152400" cy="381000"/>
            <a:chOff x="1676400" y="2895600"/>
            <a:chExt cx="152400" cy="381000"/>
          </a:xfrm>
        </p:grpSpPr>
        <p:cxnSp>
          <p:nvCxnSpPr>
            <p:cNvPr id="3109" name="Straight Connector 3108">
              <a:extLst>
                <a:ext uri="{FF2B5EF4-FFF2-40B4-BE49-F238E27FC236}">
                  <a16:creationId xmlns:a16="http://schemas.microsoft.com/office/drawing/2014/main" xmlns="" id="{55A1BBC9-E00D-59F8-F95B-A1607483EC7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0" name="Flowchart: Connector 3109">
              <a:extLst>
                <a:ext uri="{FF2B5EF4-FFF2-40B4-BE49-F238E27FC236}">
                  <a16:creationId xmlns:a16="http://schemas.microsoft.com/office/drawing/2014/main" xmlns="" id="{147527B3-53B5-E875-BCA4-053E73EE418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1" name="Group 3110">
            <a:extLst>
              <a:ext uri="{FF2B5EF4-FFF2-40B4-BE49-F238E27FC236}">
                <a16:creationId xmlns:a16="http://schemas.microsoft.com/office/drawing/2014/main" xmlns="" id="{5AC0C695-3AAB-64ED-28A8-E141EE77521A}"/>
              </a:ext>
            </a:extLst>
          </p:cNvPr>
          <p:cNvGrpSpPr/>
          <p:nvPr/>
        </p:nvGrpSpPr>
        <p:grpSpPr>
          <a:xfrm rot="20730108">
            <a:off x="8107376" y="3362024"/>
            <a:ext cx="152400" cy="381000"/>
            <a:chOff x="1676400" y="2895600"/>
            <a:chExt cx="152400" cy="381000"/>
          </a:xfrm>
        </p:grpSpPr>
        <p:cxnSp>
          <p:nvCxnSpPr>
            <p:cNvPr id="3112" name="Straight Connector 3111">
              <a:extLst>
                <a:ext uri="{FF2B5EF4-FFF2-40B4-BE49-F238E27FC236}">
                  <a16:creationId xmlns:a16="http://schemas.microsoft.com/office/drawing/2014/main" xmlns="" id="{065C5407-FB11-670E-2935-52C1D877CB0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3" name="Flowchart: Connector 3112">
              <a:extLst>
                <a:ext uri="{FF2B5EF4-FFF2-40B4-BE49-F238E27FC236}">
                  <a16:creationId xmlns:a16="http://schemas.microsoft.com/office/drawing/2014/main" xmlns="" id="{59BE68BC-0163-F06C-391A-2A8CC6D20D4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4" name="Group 3113">
            <a:extLst>
              <a:ext uri="{FF2B5EF4-FFF2-40B4-BE49-F238E27FC236}">
                <a16:creationId xmlns:a16="http://schemas.microsoft.com/office/drawing/2014/main" xmlns="" id="{71174AD4-993B-8259-EFD8-FE42F0A26258}"/>
              </a:ext>
            </a:extLst>
          </p:cNvPr>
          <p:cNvGrpSpPr/>
          <p:nvPr/>
        </p:nvGrpSpPr>
        <p:grpSpPr>
          <a:xfrm rot="11188085">
            <a:off x="8025357" y="2748190"/>
            <a:ext cx="152400" cy="381000"/>
            <a:chOff x="1676400" y="2895600"/>
            <a:chExt cx="152400" cy="381000"/>
          </a:xfrm>
        </p:grpSpPr>
        <p:cxnSp>
          <p:nvCxnSpPr>
            <p:cNvPr id="3115" name="Straight Connector 3114">
              <a:extLst>
                <a:ext uri="{FF2B5EF4-FFF2-40B4-BE49-F238E27FC236}">
                  <a16:creationId xmlns:a16="http://schemas.microsoft.com/office/drawing/2014/main" xmlns="" id="{11577D4F-AC58-EDB8-8FD7-608686E4329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6" name="Flowchart: Connector 3115">
              <a:extLst>
                <a:ext uri="{FF2B5EF4-FFF2-40B4-BE49-F238E27FC236}">
                  <a16:creationId xmlns:a16="http://schemas.microsoft.com/office/drawing/2014/main" xmlns="" id="{007DE1C1-E22E-BA60-90C1-62D867B6346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0" name="Group 3119">
            <a:extLst>
              <a:ext uri="{FF2B5EF4-FFF2-40B4-BE49-F238E27FC236}">
                <a16:creationId xmlns:a16="http://schemas.microsoft.com/office/drawing/2014/main" xmlns="" id="{8F6F184E-B627-45DF-59E3-F2F299565CE6}"/>
              </a:ext>
            </a:extLst>
          </p:cNvPr>
          <p:cNvGrpSpPr/>
          <p:nvPr/>
        </p:nvGrpSpPr>
        <p:grpSpPr>
          <a:xfrm rot="18412342">
            <a:off x="8258786" y="3247432"/>
            <a:ext cx="152400" cy="381000"/>
            <a:chOff x="1676400" y="2895600"/>
            <a:chExt cx="152400" cy="381000"/>
          </a:xfrm>
        </p:grpSpPr>
        <p:cxnSp>
          <p:nvCxnSpPr>
            <p:cNvPr id="3121" name="Straight Connector 3120">
              <a:extLst>
                <a:ext uri="{FF2B5EF4-FFF2-40B4-BE49-F238E27FC236}">
                  <a16:creationId xmlns:a16="http://schemas.microsoft.com/office/drawing/2014/main" xmlns="" id="{A078A84A-495E-FC18-CAF4-E73D8A52E16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22" name="Flowchart: Connector 3121">
              <a:extLst>
                <a:ext uri="{FF2B5EF4-FFF2-40B4-BE49-F238E27FC236}">
                  <a16:creationId xmlns:a16="http://schemas.microsoft.com/office/drawing/2014/main" xmlns="" id="{A04DCC8C-B197-3190-1A3C-7F3C6739443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6" name="Group 3125">
            <a:extLst>
              <a:ext uri="{FF2B5EF4-FFF2-40B4-BE49-F238E27FC236}">
                <a16:creationId xmlns:a16="http://schemas.microsoft.com/office/drawing/2014/main" xmlns="" id="{5CDF0E83-01E6-114C-F7E0-A107022A8D8F}"/>
              </a:ext>
            </a:extLst>
          </p:cNvPr>
          <p:cNvGrpSpPr/>
          <p:nvPr/>
        </p:nvGrpSpPr>
        <p:grpSpPr>
          <a:xfrm rot="16200000">
            <a:off x="8312456" y="3070503"/>
            <a:ext cx="152400" cy="381000"/>
            <a:chOff x="1676400" y="2895600"/>
            <a:chExt cx="152400" cy="381000"/>
          </a:xfrm>
        </p:grpSpPr>
        <p:cxnSp>
          <p:nvCxnSpPr>
            <p:cNvPr id="3127" name="Straight Connector 3126">
              <a:extLst>
                <a:ext uri="{FF2B5EF4-FFF2-40B4-BE49-F238E27FC236}">
                  <a16:creationId xmlns:a16="http://schemas.microsoft.com/office/drawing/2014/main" xmlns="" id="{3E4BAEE2-B3F7-3409-CDF2-9563E84E107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28" name="Flowchart: Connector 3127">
              <a:extLst>
                <a:ext uri="{FF2B5EF4-FFF2-40B4-BE49-F238E27FC236}">
                  <a16:creationId xmlns:a16="http://schemas.microsoft.com/office/drawing/2014/main" xmlns="" id="{DF734B43-007E-6219-1485-A9F4E71721E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2" name="Group 3131">
            <a:extLst>
              <a:ext uri="{FF2B5EF4-FFF2-40B4-BE49-F238E27FC236}">
                <a16:creationId xmlns:a16="http://schemas.microsoft.com/office/drawing/2014/main" xmlns="" id="{FD103A42-6270-EC70-C1A5-42B8499FAE41}"/>
              </a:ext>
            </a:extLst>
          </p:cNvPr>
          <p:cNvGrpSpPr/>
          <p:nvPr/>
        </p:nvGrpSpPr>
        <p:grpSpPr>
          <a:xfrm rot="14735390">
            <a:off x="8320885" y="2931147"/>
            <a:ext cx="152400" cy="381000"/>
            <a:chOff x="1676400" y="2895600"/>
            <a:chExt cx="152400" cy="381000"/>
          </a:xfrm>
        </p:grpSpPr>
        <p:cxnSp>
          <p:nvCxnSpPr>
            <p:cNvPr id="3133" name="Straight Connector 3132">
              <a:extLst>
                <a:ext uri="{FF2B5EF4-FFF2-40B4-BE49-F238E27FC236}">
                  <a16:creationId xmlns:a16="http://schemas.microsoft.com/office/drawing/2014/main" xmlns="" id="{A4FA5DF2-AD8A-E1D8-87F5-FA098B5D4A1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34" name="Flowchart: Connector 3133">
              <a:extLst>
                <a:ext uri="{FF2B5EF4-FFF2-40B4-BE49-F238E27FC236}">
                  <a16:creationId xmlns:a16="http://schemas.microsoft.com/office/drawing/2014/main" xmlns="" id="{8C06127A-1304-B1D4-FF1D-04632D55F21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5" name="Group 3134">
            <a:extLst>
              <a:ext uri="{FF2B5EF4-FFF2-40B4-BE49-F238E27FC236}">
                <a16:creationId xmlns:a16="http://schemas.microsoft.com/office/drawing/2014/main" xmlns="" id="{B0833CD6-6F1B-6089-FC3C-B3F1CB68DCE1}"/>
              </a:ext>
            </a:extLst>
          </p:cNvPr>
          <p:cNvGrpSpPr/>
          <p:nvPr/>
        </p:nvGrpSpPr>
        <p:grpSpPr>
          <a:xfrm rot="13073006">
            <a:off x="8218562" y="2790326"/>
            <a:ext cx="152400" cy="381000"/>
            <a:chOff x="1676400" y="2895600"/>
            <a:chExt cx="152400" cy="381000"/>
          </a:xfrm>
        </p:grpSpPr>
        <p:cxnSp>
          <p:nvCxnSpPr>
            <p:cNvPr id="3136" name="Straight Connector 3135">
              <a:extLst>
                <a:ext uri="{FF2B5EF4-FFF2-40B4-BE49-F238E27FC236}">
                  <a16:creationId xmlns:a16="http://schemas.microsoft.com/office/drawing/2014/main" xmlns="" id="{A37B8980-AF4D-DE98-AFE1-E7050D3C0F7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37" name="Flowchart: Connector 3136">
              <a:extLst>
                <a:ext uri="{FF2B5EF4-FFF2-40B4-BE49-F238E27FC236}">
                  <a16:creationId xmlns:a16="http://schemas.microsoft.com/office/drawing/2014/main" xmlns="" id="{CC1B3D31-34E9-6D0E-4136-974DD62C387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38" name="Flowchart: Connector 3137">
            <a:extLst>
              <a:ext uri="{FF2B5EF4-FFF2-40B4-BE49-F238E27FC236}">
                <a16:creationId xmlns:a16="http://schemas.microsoft.com/office/drawing/2014/main" xmlns="" id="{339C0338-A3B3-1E0E-4D3A-E6ED8AAE5ADB}"/>
              </a:ext>
            </a:extLst>
          </p:cNvPr>
          <p:cNvSpPr/>
          <p:nvPr/>
        </p:nvSpPr>
        <p:spPr>
          <a:xfrm>
            <a:off x="9174319" y="3489350"/>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9" name="Group 3138">
            <a:extLst>
              <a:ext uri="{FF2B5EF4-FFF2-40B4-BE49-F238E27FC236}">
                <a16:creationId xmlns:a16="http://schemas.microsoft.com/office/drawing/2014/main" xmlns="" id="{1F212BD2-A0DB-F015-D594-C3FD3318DB33}"/>
              </a:ext>
            </a:extLst>
          </p:cNvPr>
          <p:cNvGrpSpPr/>
          <p:nvPr/>
        </p:nvGrpSpPr>
        <p:grpSpPr>
          <a:xfrm rot="7497054">
            <a:off x="9050266" y="3352712"/>
            <a:ext cx="152400" cy="381000"/>
            <a:chOff x="1676400" y="2895600"/>
            <a:chExt cx="152400" cy="381000"/>
          </a:xfrm>
        </p:grpSpPr>
        <p:cxnSp>
          <p:nvCxnSpPr>
            <p:cNvPr id="3140" name="Straight Connector 3139">
              <a:extLst>
                <a:ext uri="{FF2B5EF4-FFF2-40B4-BE49-F238E27FC236}">
                  <a16:creationId xmlns:a16="http://schemas.microsoft.com/office/drawing/2014/main" xmlns="" id="{50E49C0F-B15F-0AFB-6628-6BABD7074C8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1" name="Flowchart: Connector 3140">
              <a:extLst>
                <a:ext uri="{FF2B5EF4-FFF2-40B4-BE49-F238E27FC236}">
                  <a16:creationId xmlns:a16="http://schemas.microsoft.com/office/drawing/2014/main" xmlns="" id="{3A81D2B9-081B-5406-2458-7C7D2EA8328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2" name="Group 3141">
            <a:extLst>
              <a:ext uri="{FF2B5EF4-FFF2-40B4-BE49-F238E27FC236}">
                <a16:creationId xmlns:a16="http://schemas.microsoft.com/office/drawing/2014/main" xmlns="" id="{783CA0DF-B63A-1719-DF68-76892C47789B}"/>
              </a:ext>
            </a:extLst>
          </p:cNvPr>
          <p:cNvGrpSpPr/>
          <p:nvPr/>
        </p:nvGrpSpPr>
        <p:grpSpPr>
          <a:xfrm rot="6082951">
            <a:off x="8982757" y="3509056"/>
            <a:ext cx="152400" cy="381000"/>
            <a:chOff x="1676400" y="2895600"/>
            <a:chExt cx="152400" cy="381000"/>
          </a:xfrm>
        </p:grpSpPr>
        <p:cxnSp>
          <p:nvCxnSpPr>
            <p:cNvPr id="3143" name="Straight Connector 3142">
              <a:extLst>
                <a:ext uri="{FF2B5EF4-FFF2-40B4-BE49-F238E27FC236}">
                  <a16:creationId xmlns:a16="http://schemas.microsoft.com/office/drawing/2014/main" xmlns="" id="{C988706D-B9E3-F177-6BAD-D276B91AB11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4" name="Flowchart: Connector 3143">
              <a:extLst>
                <a:ext uri="{FF2B5EF4-FFF2-40B4-BE49-F238E27FC236}">
                  <a16:creationId xmlns:a16="http://schemas.microsoft.com/office/drawing/2014/main" xmlns="" id="{0ED78870-C11A-D9CC-9C6E-28D79BBD73B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5" name="Group 3144">
            <a:extLst>
              <a:ext uri="{FF2B5EF4-FFF2-40B4-BE49-F238E27FC236}">
                <a16:creationId xmlns:a16="http://schemas.microsoft.com/office/drawing/2014/main" xmlns="" id="{54E09BF7-FDD3-AC5C-E325-8770ADF8F76C}"/>
              </a:ext>
            </a:extLst>
          </p:cNvPr>
          <p:cNvGrpSpPr/>
          <p:nvPr/>
        </p:nvGrpSpPr>
        <p:grpSpPr>
          <a:xfrm rot="4352575">
            <a:off x="9015899" y="3674931"/>
            <a:ext cx="152400" cy="381000"/>
            <a:chOff x="1676400" y="2895600"/>
            <a:chExt cx="152400" cy="381000"/>
          </a:xfrm>
        </p:grpSpPr>
        <p:cxnSp>
          <p:nvCxnSpPr>
            <p:cNvPr id="3146" name="Straight Connector 3145">
              <a:extLst>
                <a:ext uri="{FF2B5EF4-FFF2-40B4-BE49-F238E27FC236}">
                  <a16:creationId xmlns:a16="http://schemas.microsoft.com/office/drawing/2014/main" xmlns="" id="{142FF96A-AA8A-68BB-BDF8-57B5824987E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7" name="Flowchart: Connector 3146">
              <a:extLst>
                <a:ext uri="{FF2B5EF4-FFF2-40B4-BE49-F238E27FC236}">
                  <a16:creationId xmlns:a16="http://schemas.microsoft.com/office/drawing/2014/main" xmlns="" id="{B54BE0BD-1ECB-FA46-25D1-40E85A5762A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8" name="Group 3147">
            <a:extLst>
              <a:ext uri="{FF2B5EF4-FFF2-40B4-BE49-F238E27FC236}">
                <a16:creationId xmlns:a16="http://schemas.microsoft.com/office/drawing/2014/main" xmlns="" id="{BA975AE4-B318-FE25-AB5E-F23CEDA7B03C}"/>
              </a:ext>
            </a:extLst>
          </p:cNvPr>
          <p:cNvGrpSpPr/>
          <p:nvPr/>
        </p:nvGrpSpPr>
        <p:grpSpPr>
          <a:xfrm rot="2631819">
            <a:off x="9123808" y="3824440"/>
            <a:ext cx="152400" cy="381000"/>
            <a:chOff x="1676400" y="2895600"/>
            <a:chExt cx="152400" cy="381000"/>
          </a:xfrm>
        </p:grpSpPr>
        <p:cxnSp>
          <p:nvCxnSpPr>
            <p:cNvPr id="3149" name="Straight Connector 3148">
              <a:extLst>
                <a:ext uri="{FF2B5EF4-FFF2-40B4-BE49-F238E27FC236}">
                  <a16:creationId xmlns:a16="http://schemas.microsoft.com/office/drawing/2014/main" xmlns="" id="{B1F8CD5B-85C6-5222-AEBB-C0DD8AFDEDC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0" name="Flowchart: Connector 3149">
              <a:extLst>
                <a:ext uri="{FF2B5EF4-FFF2-40B4-BE49-F238E27FC236}">
                  <a16:creationId xmlns:a16="http://schemas.microsoft.com/office/drawing/2014/main" xmlns="" id="{EA00DB37-2DCE-EA8B-D05C-B7D8E017B0A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1" name="Group 3150">
            <a:extLst>
              <a:ext uri="{FF2B5EF4-FFF2-40B4-BE49-F238E27FC236}">
                <a16:creationId xmlns:a16="http://schemas.microsoft.com/office/drawing/2014/main" xmlns="" id="{348BEAD7-ED63-CFD7-A716-E2C258EEDA73}"/>
              </a:ext>
            </a:extLst>
          </p:cNvPr>
          <p:cNvGrpSpPr/>
          <p:nvPr/>
        </p:nvGrpSpPr>
        <p:grpSpPr>
          <a:xfrm rot="676492">
            <a:off x="9304202" y="3874694"/>
            <a:ext cx="152400" cy="381000"/>
            <a:chOff x="1676400" y="2895600"/>
            <a:chExt cx="152400" cy="381000"/>
          </a:xfrm>
        </p:grpSpPr>
        <p:cxnSp>
          <p:nvCxnSpPr>
            <p:cNvPr id="3152" name="Straight Connector 3151">
              <a:extLst>
                <a:ext uri="{FF2B5EF4-FFF2-40B4-BE49-F238E27FC236}">
                  <a16:creationId xmlns:a16="http://schemas.microsoft.com/office/drawing/2014/main" xmlns="" id="{1FDC2951-8DD9-F7B3-3E2C-D8F7F46C0EF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3" name="Flowchart: Connector 3152">
              <a:extLst>
                <a:ext uri="{FF2B5EF4-FFF2-40B4-BE49-F238E27FC236}">
                  <a16:creationId xmlns:a16="http://schemas.microsoft.com/office/drawing/2014/main" xmlns="" id="{1814A8D0-3CFC-F97A-A9FF-98DF47CCE23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4" name="Group 3153">
            <a:extLst>
              <a:ext uri="{FF2B5EF4-FFF2-40B4-BE49-F238E27FC236}">
                <a16:creationId xmlns:a16="http://schemas.microsoft.com/office/drawing/2014/main" xmlns="" id="{173D83F0-94EF-9336-3579-D1B848F9634A}"/>
              </a:ext>
            </a:extLst>
          </p:cNvPr>
          <p:cNvGrpSpPr/>
          <p:nvPr/>
        </p:nvGrpSpPr>
        <p:grpSpPr>
          <a:xfrm rot="9231775">
            <a:off x="9200363" y="3269054"/>
            <a:ext cx="152400" cy="381000"/>
            <a:chOff x="1676400" y="2895600"/>
            <a:chExt cx="152400" cy="381000"/>
          </a:xfrm>
        </p:grpSpPr>
        <p:cxnSp>
          <p:nvCxnSpPr>
            <p:cNvPr id="3155" name="Straight Connector 3154">
              <a:extLst>
                <a:ext uri="{FF2B5EF4-FFF2-40B4-BE49-F238E27FC236}">
                  <a16:creationId xmlns:a16="http://schemas.microsoft.com/office/drawing/2014/main" xmlns="" id="{C239B94D-EC4F-FE8B-8988-8405A984243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6" name="Flowchart: Connector 3155">
              <a:extLst>
                <a:ext uri="{FF2B5EF4-FFF2-40B4-BE49-F238E27FC236}">
                  <a16:creationId xmlns:a16="http://schemas.microsoft.com/office/drawing/2014/main" xmlns="" id="{DEA0BA7D-3157-089A-69F5-68F74DBEE07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7" name="Group 3156">
            <a:extLst>
              <a:ext uri="{FF2B5EF4-FFF2-40B4-BE49-F238E27FC236}">
                <a16:creationId xmlns:a16="http://schemas.microsoft.com/office/drawing/2014/main" xmlns="" id="{045C86EF-917D-F979-CEB4-9BA8CD1F988A}"/>
              </a:ext>
            </a:extLst>
          </p:cNvPr>
          <p:cNvGrpSpPr/>
          <p:nvPr/>
        </p:nvGrpSpPr>
        <p:grpSpPr>
          <a:xfrm rot="20730108">
            <a:off x="9465876" y="3855349"/>
            <a:ext cx="152400" cy="381000"/>
            <a:chOff x="1676400" y="2895600"/>
            <a:chExt cx="152400" cy="381000"/>
          </a:xfrm>
        </p:grpSpPr>
        <p:cxnSp>
          <p:nvCxnSpPr>
            <p:cNvPr id="3158" name="Straight Connector 3157">
              <a:extLst>
                <a:ext uri="{FF2B5EF4-FFF2-40B4-BE49-F238E27FC236}">
                  <a16:creationId xmlns:a16="http://schemas.microsoft.com/office/drawing/2014/main" xmlns="" id="{DEAAF69A-7CA8-40CF-1AEC-44EC6B7D09B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9" name="Flowchart: Connector 3158">
              <a:extLst>
                <a:ext uri="{FF2B5EF4-FFF2-40B4-BE49-F238E27FC236}">
                  <a16:creationId xmlns:a16="http://schemas.microsoft.com/office/drawing/2014/main" xmlns="" id="{D7BF4C0D-61C2-772C-000F-1D145785FB9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0" name="Group 3159">
            <a:extLst>
              <a:ext uri="{FF2B5EF4-FFF2-40B4-BE49-F238E27FC236}">
                <a16:creationId xmlns:a16="http://schemas.microsoft.com/office/drawing/2014/main" xmlns="" id="{DCA6A5F3-6B7D-00E2-FB86-022D65AFAE5C}"/>
              </a:ext>
            </a:extLst>
          </p:cNvPr>
          <p:cNvGrpSpPr/>
          <p:nvPr/>
        </p:nvGrpSpPr>
        <p:grpSpPr>
          <a:xfrm rot="11188085">
            <a:off x="9383857" y="3241515"/>
            <a:ext cx="152400" cy="381000"/>
            <a:chOff x="1676400" y="2895600"/>
            <a:chExt cx="152400" cy="381000"/>
          </a:xfrm>
        </p:grpSpPr>
        <p:cxnSp>
          <p:nvCxnSpPr>
            <p:cNvPr id="3161" name="Straight Connector 3160">
              <a:extLst>
                <a:ext uri="{FF2B5EF4-FFF2-40B4-BE49-F238E27FC236}">
                  <a16:creationId xmlns:a16="http://schemas.microsoft.com/office/drawing/2014/main" xmlns="" id="{489A2A22-7346-ACAA-E5C9-41BF6DDA233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2" name="Flowchart: Connector 3161">
              <a:extLst>
                <a:ext uri="{FF2B5EF4-FFF2-40B4-BE49-F238E27FC236}">
                  <a16:creationId xmlns:a16="http://schemas.microsoft.com/office/drawing/2014/main" xmlns="" id="{34619A8C-60BB-BE19-B77F-8F5DD6D1F2B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3" name="Group 3162">
            <a:extLst>
              <a:ext uri="{FF2B5EF4-FFF2-40B4-BE49-F238E27FC236}">
                <a16:creationId xmlns:a16="http://schemas.microsoft.com/office/drawing/2014/main" xmlns="" id="{1AC8C681-602B-18CE-35A1-E6807BFC65D7}"/>
              </a:ext>
            </a:extLst>
          </p:cNvPr>
          <p:cNvGrpSpPr/>
          <p:nvPr/>
        </p:nvGrpSpPr>
        <p:grpSpPr>
          <a:xfrm rot="18412342">
            <a:off x="9617286" y="3740757"/>
            <a:ext cx="152400" cy="381000"/>
            <a:chOff x="1676400" y="2895600"/>
            <a:chExt cx="152400" cy="381000"/>
          </a:xfrm>
        </p:grpSpPr>
        <p:cxnSp>
          <p:nvCxnSpPr>
            <p:cNvPr id="3164" name="Straight Connector 3163">
              <a:extLst>
                <a:ext uri="{FF2B5EF4-FFF2-40B4-BE49-F238E27FC236}">
                  <a16:creationId xmlns:a16="http://schemas.microsoft.com/office/drawing/2014/main" xmlns="" id="{D19CCD02-6F3B-1FFB-0ADA-BA1821D6FAD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5" name="Flowchart: Connector 3164">
              <a:extLst>
                <a:ext uri="{FF2B5EF4-FFF2-40B4-BE49-F238E27FC236}">
                  <a16:creationId xmlns:a16="http://schemas.microsoft.com/office/drawing/2014/main" xmlns="" id="{B1FC6F24-BD78-16E8-1D62-A43095CC57B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6" name="Group 3165">
            <a:extLst>
              <a:ext uri="{FF2B5EF4-FFF2-40B4-BE49-F238E27FC236}">
                <a16:creationId xmlns:a16="http://schemas.microsoft.com/office/drawing/2014/main" xmlns="" id="{7F03715B-B3F3-E47C-DA02-03B0563CB13C}"/>
              </a:ext>
            </a:extLst>
          </p:cNvPr>
          <p:cNvGrpSpPr/>
          <p:nvPr/>
        </p:nvGrpSpPr>
        <p:grpSpPr>
          <a:xfrm rot="16200000">
            <a:off x="9670956" y="3563828"/>
            <a:ext cx="152400" cy="381000"/>
            <a:chOff x="1676400" y="2895600"/>
            <a:chExt cx="152400" cy="381000"/>
          </a:xfrm>
        </p:grpSpPr>
        <p:cxnSp>
          <p:nvCxnSpPr>
            <p:cNvPr id="3167" name="Straight Connector 3166">
              <a:extLst>
                <a:ext uri="{FF2B5EF4-FFF2-40B4-BE49-F238E27FC236}">
                  <a16:creationId xmlns:a16="http://schemas.microsoft.com/office/drawing/2014/main" xmlns="" id="{8893D86E-31F2-695B-51B2-50A4A32EB39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8" name="Flowchart: Connector 3167">
              <a:extLst>
                <a:ext uri="{FF2B5EF4-FFF2-40B4-BE49-F238E27FC236}">
                  <a16:creationId xmlns:a16="http://schemas.microsoft.com/office/drawing/2014/main" xmlns="" id="{6AA93AE2-2C6E-A91F-2A32-29E2E351E56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9" name="Group 3168">
            <a:extLst>
              <a:ext uri="{FF2B5EF4-FFF2-40B4-BE49-F238E27FC236}">
                <a16:creationId xmlns:a16="http://schemas.microsoft.com/office/drawing/2014/main" xmlns="" id="{A6537076-9D85-7BBC-3301-E041B9244F7F}"/>
              </a:ext>
            </a:extLst>
          </p:cNvPr>
          <p:cNvGrpSpPr/>
          <p:nvPr/>
        </p:nvGrpSpPr>
        <p:grpSpPr>
          <a:xfrm rot="14735390">
            <a:off x="9679385" y="3424472"/>
            <a:ext cx="152400" cy="381000"/>
            <a:chOff x="1676400" y="2895600"/>
            <a:chExt cx="152400" cy="381000"/>
          </a:xfrm>
        </p:grpSpPr>
        <p:cxnSp>
          <p:nvCxnSpPr>
            <p:cNvPr id="3170" name="Straight Connector 3169">
              <a:extLst>
                <a:ext uri="{FF2B5EF4-FFF2-40B4-BE49-F238E27FC236}">
                  <a16:creationId xmlns:a16="http://schemas.microsoft.com/office/drawing/2014/main" xmlns="" id="{5F424E45-F93D-A9D7-2832-4642BFC6CB0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1" name="Flowchart: Connector 3170">
              <a:extLst>
                <a:ext uri="{FF2B5EF4-FFF2-40B4-BE49-F238E27FC236}">
                  <a16:creationId xmlns:a16="http://schemas.microsoft.com/office/drawing/2014/main" xmlns="" id="{CCA05A0E-8504-2725-CEB6-DEA54E57AD9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2" name="Group 3171">
            <a:extLst>
              <a:ext uri="{FF2B5EF4-FFF2-40B4-BE49-F238E27FC236}">
                <a16:creationId xmlns:a16="http://schemas.microsoft.com/office/drawing/2014/main" xmlns="" id="{724A61E4-CD08-9C00-D722-85F265F2C66D}"/>
              </a:ext>
            </a:extLst>
          </p:cNvPr>
          <p:cNvGrpSpPr/>
          <p:nvPr/>
        </p:nvGrpSpPr>
        <p:grpSpPr>
          <a:xfrm rot="13073006">
            <a:off x="9577062" y="3283651"/>
            <a:ext cx="152400" cy="381000"/>
            <a:chOff x="1676400" y="2895600"/>
            <a:chExt cx="152400" cy="381000"/>
          </a:xfrm>
        </p:grpSpPr>
        <p:cxnSp>
          <p:nvCxnSpPr>
            <p:cNvPr id="3173" name="Straight Connector 3172">
              <a:extLst>
                <a:ext uri="{FF2B5EF4-FFF2-40B4-BE49-F238E27FC236}">
                  <a16:creationId xmlns:a16="http://schemas.microsoft.com/office/drawing/2014/main" xmlns="" id="{A08CBB14-8EEA-E268-35A0-3F8A5BE3846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4" name="Flowchart: Connector 3173">
              <a:extLst>
                <a:ext uri="{FF2B5EF4-FFF2-40B4-BE49-F238E27FC236}">
                  <a16:creationId xmlns:a16="http://schemas.microsoft.com/office/drawing/2014/main" xmlns="" id="{DFF6FBCC-4368-A684-750B-0AA268B2639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75" name="Flowchart: Connector 3174">
            <a:extLst>
              <a:ext uri="{FF2B5EF4-FFF2-40B4-BE49-F238E27FC236}">
                <a16:creationId xmlns:a16="http://schemas.microsoft.com/office/drawing/2014/main" xmlns="" id="{9631CDDA-8A92-1AA0-0DA3-2DEDB936FA46}"/>
              </a:ext>
            </a:extLst>
          </p:cNvPr>
          <p:cNvSpPr/>
          <p:nvPr/>
        </p:nvSpPr>
        <p:spPr>
          <a:xfrm>
            <a:off x="10585831" y="3361654"/>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6" name="Group 3175">
            <a:extLst>
              <a:ext uri="{FF2B5EF4-FFF2-40B4-BE49-F238E27FC236}">
                <a16:creationId xmlns:a16="http://schemas.microsoft.com/office/drawing/2014/main" xmlns="" id="{6F8F4031-A18F-78E2-EB71-66329A411C25}"/>
              </a:ext>
            </a:extLst>
          </p:cNvPr>
          <p:cNvGrpSpPr/>
          <p:nvPr/>
        </p:nvGrpSpPr>
        <p:grpSpPr>
          <a:xfrm rot="7497054">
            <a:off x="10461778" y="3225016"/>
            <a:ext cx="152400" cy="381000"/>
            <a:chOff x="1676400" y="2895600"/>
            <a:chExt cx="152400" cy="381000"/>
          </a:xfrm>
        </p:grpSpPr>
        <p:cxnSp>
          <p:nvCxnSpPr>
            <p:cNvPr id="3177" name="Straight Connector 3176">
              <a:extLst>
                <a:ext uri="{FF2B5EF4-FFF2-40B4-BE49-F238E27FC236}">
                  <a16:creationId xmlns:a16="http://schemas.microsoft.com/office/drawing/2014/main" xmlns="" id="{237D1AEE-455A-F5FA-6832-F4D2B39882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8" name="Flowchart: Connector 3177">
              <a:extLst>
                <a:ext uri="{FF2B5EF4-FFF2-40B4-BE49-F238E27FC236}">
                  <a16:creationId xmlns:a16="http://schemas.microsoft.com/office/drawing/2014/main" xmlns="" id="{9B35ADF0-6CDE-1892-F4A9-FCF4E13BC71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9" name="Group 3178">
            <a:extLst>
              <a:ext uri="{FF2B5EF4-FFF2-40B4-BE49-F238E27FC236}">
                <a16:creationId xmlns:a16="http://schemas.microsoft.com/office/drawing/2014/main" xmlns="" id="{482430D5-866D-A9E0-E099-333833F18ABE}"/>
              </a:ext>
            </a:extLst>
          </p:cNvPr>
          <p:cNvGrpSpPr/>
          <p:nvPr/>
        </p:nvGrpSpPr>
        <p:grpSpPr>
          <a:xfrm rot="6082951">
            <a:off x="10394269" y="3381360"/>
            <a:ext cx="152400" cy="381000"/>
            <a:chOff x="1676400" y="2895600"/>
            <a:chExt cx="152400" cy="381000"/>
          </a:xfrm>
        </p:grpSpPr>
        <p:cxnSp>
          <p:nvCxnSpPr>
            <p:cNvPr id="3180" name="Straight Connector 3179">
              <a:extLst>
                <a:ext uri="{FF2B5EF4-FFF2-40B4-BE49-F238E27FC236}">
                  <a16:creationId xmlns:a16="http://schemas.microsoft.com/office/drawing/2014/main" xmlns="" id="{35BE2E81-9D92-5CDC-A226-9A3C8B38574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1" name="Flowchart: Connector 3180">
              <a:extLst>
                <a:ext uri="{FF2B5EF4-FFF2-40B4-BE49-F238E27FC236}">
                  <a16:creationId xmlns:a16="http://schemas.microsoft.com/office/drawing/2014/main" xmlns="" id="{95B76C46-EF21-ADB9-3F07-5B774DF9D3B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2" name="Group 3181">
            <a:extLst>
              <a:ext uri="{FF2B5EF4-FFF2-40B4-BE49-F238E27FC236}">
                <a16:creationId xmlns:a16="http://schemas.microsoft.com/office/drawing/2014/main" xmlns="" id="{FCD4A4A6-D59C-5502-A9B2-CD9A2988E3E7}"/>
              </a:ext>
            </a:extLst>
          </p:cNvPr>
          <p:cNvGrpSpPr/>
          <p:nvPr/>
        </p:nvGrpSpPr>
        <p:grpSpPr>
          <a:xfrm rot="4352575">
            <a:off x="10427411" y="3547235"/>
            <a:ext cx="152400" cy="381000"/>
            <a:chOff x="1676400" y="2895600"/>
            <a:chExt cx="152400" cy="381000"/>
          </a:xfrm>
        </p:grpSpPr>
        <p:cxnSp>
          <p:nvCxnSpPr>
            <p:cNvPr id="3183" name="Straight Connector 3182">
              <a:extLst>
                <a:ext uri="{FF2B5EF4-FFF2-40B4-BE49-F238E27FC236}">
                  <a16:creationId xmlns:a16="http://schemas.microsoft.com/office/drawing/2014/main" xmlns="" id="{10702B53-BCDE-E8A1-F4BC-26BB055C617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4" name="Flowchart: Connector 3183">
              <a:extLst>
                <a:ext uri="{FF2B5EF4-FFF2-40B4-BE49-F238E27FC236}">
                  <a16:creationId xmlns:a16="http://schemas.microsoft.com/office/drawing/2014/main" xmlns="" id="{5A676BFB-4D7D-C397-3DC8-AA2746B6415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5" name="Group 3184">
            <a:extLst>
              <a:ext uri="{FF2B5EF4-FFF2-40B4-BE49-F238E27FC236}">
                <a16:creationId xmlns:a16="http://schemas.microsoft.com/office/drawing/2014/main" xmlns="" id="{83D241ED-C15E-C313-6334-B10B67CAE6A7}"/>
              </a:ext>
            </a:extLst>
          </p:cNvPr>
          <p:cNvGrpSpPr/>
          <p:nvPr/>
        </p:nvGrpSpPr>
        <p:grpSpPr>
          <a:xfrm rot="2631819">
            <a:off x="10535320" y="3696744"/>
            <a:ext cx="152400" cy="381000"/>
            <a:chOff x="1676400" y="2895600"/>
            <a:chExt cx="152400" cy="381000"/>
          </a:xfrm>
        </p:grpSpPr>
        <p:cxnSp>
          <p:nvCxnSpPr>
            <p:cNvPr id="3186" name="Straight Connector 3185">
              <a:extLst>
                <a:ext uri="{FF2B5EF4-FFF2-40B4-BE49-F238E27FC236}">
                  <a16:creationId xmlns:a16="http://schemas.microsoft.com/office/drawing/2014/main" xmlns="" id="{A568B589-1B75-4896-143D-248A144E96B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7" name="Flowchart: Connector 3186">
              <a:extLst>
                <a:ext uri="{FF2B5EF4-FFF2-40B4-BE49-F238E27FC236}">
                  <a16:creationId xmlns:a16="http://schemas.microsoft.com/office/drawing/2014/main" xmlns="" id="{94757BC2-31D2-11CF-2274-852CA86C1C9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8" name="Group 3187">
            <a:extLst>
              <a:ext uri="{FF2B5EF4-FFF2-40B4-BE49-F238E27FC236}">
                <a16:creationId xmlns:a16="http://schemas.microsoft.com/office/drawing/2014/main" xmlns="" id="{7784DB8A-EDC8-D9C2-6687-6EEFD725881E}"/>
              </a:ext>
            </a:extLst>
          </p:cNvPr>
          <p:cNvGrpSpPr/>
          <p:nvPr/>
        </p:nvGrpSpPr>
        <p:grpSpPr>
          <a:xfrm rot="676492">
            <a:off x="10715714" y="3746998"/>
            <a:ext cx="152400" cy="381000"/>
            <a:chOff x="1676400" y="2895600"/>
            <a:chExt cx="152400" cy="381000"/>
          </a:xfrm>
        </p:grpSpPr>
        <p:cxnSp>
          <p:nvCxnSpPr>
            <p:cNvPr id="3189" name="Straight Connector 3188">
              <a:extLst>
                <a:ext uri="{FF2B5EF4-FFF2-40B4-BE49-F238E27FC236}">
                  <a16:creationId xmlns:a16="http://schemas.microsoft.com/office/drawing/2014/main" xmlns="" id="{533D29F4-4BF9-92B6-7E5C-4147650FE44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0" name="Flowchart: Connector 3189">
              <a:extLst>
                <a:ext uri="{FF2B5EF4-FFF2-40B4-BE49-F238E27FC236}">
                  <a16:creationId xmlns:a16="http://schemas.microsoft.com/office/drawing/2014/main" xmlns="" id="{8683C71D-A5C6-976D-4F60-E95F942E0D8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1" name="Group 3190">
            <a:extLst>
              <a:ext uri="{FF2B5EF4-FFF2-40B4-BE49-F238E27FC236}">
                <a16:creationId xmlns:a16="http://schemas.microsoft.com/office/drawing/2014/main" xmlns="" id="{9712D8AE-47B7-0D9F-8BD5-BC59DC1C12DF}"/>
              </a:ext>
            </a:extLst>
          </p:cNvPr>
          <p:cNvGrpSpPr/>
          <p:nvPr/>
        </p:nvGrpSpPr>
        <p:grpSpPr>
          <a:xfrm rot="9231775">
            <a:off x="10611875" y="3141358"/>
            <a:ext cx="152400" cy="381000"/>
            <a:chOff x="1676400" y="2895600"/>
            <a:chExt cx="152400" cy="381000"/>
          </a:xfrm>
        </p:grpSpPr>
        <p:cxnSp>
          <p:nvCxnSpPr>
            <p:cNvPr id="3192" name="Straight Connector 3191">
              <a:extLst>
                <a:ext uri="{FF2B5EF4-FFF2-40B4-BE49-F238E27FC236}">
                  <a16:creationId xmlns:a16="http://schemas.microsoft.com/office/drawing/2014/main" xmlns="" id="{B5C570A6-A07B-950E-4292-A30FB2845B9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3" name="Flowchart: Connector 3192">
              <a:extLst>
                <a:ext uri="{FF2B5EF4-FFF2-40B4-BE49-F238E27FC236}">
                  <a16:creationId xmlns:a16="http://schemas.microsoft.com/office/drawing/2014/main" xmlns="" id="{C8C4C171-366D-98A8-C99D-2D753A0AAB7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4" name="Group 3193">
            <a:extLst>
              <a:ext uri="{FF2B5EF4-FFF2-40B4-BE49-F238E27FC236}">
                <a16:creationId xmlns:a16="http://schemas.microsoft.com/office/drawing/2014/main" xmlns="" id="{C1C786E8-2346-71BA-9B54-DDEDD3DA6B3A}"/>
              </a:ext>
            </a:extLst>
          </p:cNvPr>
          <p:cNvGrpSpPr/>
          <p:nvPr/>
        </p:nvGrpSpPr>
        <p:grpSpPr>
          <a:xfrm rot="20730108">
            <a:off x="10877388" y="3727653"/>
            <a:ext cx="152400" cy="381000"/>
            <a:chOff x="1676400" y="2895600"/>
            <a:chExt cx="152400" cy="381000"/>
          </a:xfrm>
        </p:grpSpPr>
        <p:cxnSp>
          <p:nvCxnSpPr>
            <p:cNvPr id="3195" name="Straight Connector 3194">
              <a:extLst>
                <a:ext uri="{FF2B5EF4-FFF2-40B4-BE49-F238E27FC236}">
                  <a16:creationId xmlns:a16="http://schemas.microsoft.com/office/drawing/2014/main" xmlns="" id="{DBC1ECA4-C9F5-0F3B-31D6-906C8D596C4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6" name="Flowchart: Connector 3195">
              <a:extLst>
                <a:ext uri="{FF2B5EF4-FFF2-40B4-BE49-F238E27FC236}">
                  <a16:creationId xmlns:a16="http://schemas.microsoft.com/office/drawing/2014/main" xmlns="" id="{386661F7-66B0-0828-330F-BB4746E95A9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7" name="Group 3196">
            <a:extLst>
              <a:ext uri="{FF2B5EF4-FFF2-40B4-BE49-F238E27FC236}">
                <a16:creationId xmlns:a16="http://schemas.microsoft.com/office/drawing/2014/main" xmlns="" id="{526D7085-29F6-EB5A-371A-81348F24653C}"/>
              </a:ext>
            </a:extLst>
          </p:cNvPr>
          <p:cNvGrpSpPr/>
          <p:nvPr/>
        </p:nvGrpSpPr>
        <p:grpSpPr>
          <a:xfrm rot="11188085">
            <a:off x="10795369" y="3113819"/>
            <a:ext cx="152400" cy="381000"/>
            <a:chOff x="1676400" y="2895600"/>
            <a:chExt cx="152400" cy="381000"/>
          </a:xfrm>
        </p:grpSpPr>
        <p:cxnSp>
          <p:nvCxnSpPr>
            <p:cNvPr id="3198" name="Straight Connector 3197">
              <a:extLst>
                <a:ext uri="{FF2B5EF4-FFF2-40B4-BE49-F238E27FC236}">
                  <a16:creationId xmlns:a16="http://schemas.microsoft.com/office/drawing/2014/main" xmlns="" id="{5FA1B2D8-DE86-650F-747C-AFB49065012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9" name="Flowchart: Connector 3198">
              <a:extLst>
                <a:ext uri="{FF2B5EF4-FFF2-40B4-BE49-F238E27FC236}">
                  <a16:creationId xmlns:a16="http://schemas.microsoft.com/office/drawing/2014/main" xmlns="" id="{E50BD98F-5CE5-4C40-82B9-EB92D147656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0" name="Group 3199">
            <a:extLst>
              <a:ext uri="{FF2B5EF4-FFF2-40B4-BE49-F238E27FC236}">
                <a16:creationId xmlns:a16="http://schemas.microsoft.com/office/drawing/2014/main" xmlns="" id="{072E5859-CA84-96DC-DA42-FD8221D21510}"/>
              </a:ext>
            </a:extLst>
          </p:cNvPr>
          <p:cNvGrpSpPr/>
          <p:nvPr/>
        </p:nvGrpSpPr>
        <p:grpSpPr>
          <a:xfrm rot="18412342">
            <a:off x="11028798" y="3613061"/>
            <a:ext cx="152400" cy="381000"/>
            <a:chOff x="1676400" y="2895600"/>
            <a:chExt cx="152400" cy="381000"/>
          </a:xfrm>
        </p:grpSpPr>
        <p:cxnSp>
          <p:nvCxnSpPr>
            <p:cNvPr id="3201" name="Straight Connector 3200">
              <a:extLst>
                <a:ext uri="{FF2B5EF4-FFF2-40B4-BE49-F238E27FC236}">
                  <a16:creationId xmlns:a16="http://schemas.microsoft.com/office/drawing/2014/main" xmlns="" id="{5D8B3080-D84D-041D-7591-01FE2E70A78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2" name="Flowchart: Connector 3201">
              <a:extLst>
                <a:ext uri="{FF2B5EF4-FFF2-40B4-BE49-F238E27FC236}">
                  <a16:creationId xmlns:a16="http://schemas.microsoft.com/office/drawing/2014/main" xmlns="" id="{D592D18E-B974-7D44-8669-4FE48473DE3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3" name="Group 3202">
            <a:extLst>
              <a:ext uri="{FF2B5EF4-FFF2-40B4-BE49-F238E27FC236}">
                <a16:creationId xmlns:a16="http://schemas.microsoft.com/office/drawing/2014/main" xmlns="" id="{7A55F789-51FE-E725-9836-65E7840F729F}"/>
              </a:ext>
            </a:extLst>
          </p:cNvPr>
          <p:cNvGrpSpPr/>
          <p:nvPr/>
        </p:nvGrpSpPr>
        <p:grpSpPr>
          <a:xfrm rot="16200000">
            <a:off x="11082468" y="3436132"/>
            <a:ext cx="152400" cy="381000"/>
            <a:chOff x="1676400" y="2895600"/>
            <a:chExt cx="152400" cy="381000"/>
          </a:xfrm>
        </p:grpSpPr>
        <p:cxnSp>
          <p:nvCxnSpPr>
            <p:cNvPr id="3204" name="Straight Connector 3203">
              <a:extLst>
                <a:ext uri="{FF2B5EF4-FFF2-40B4-BE49-F238E27FC236}">
                  <a16:creationId xmlns:a16="http://schemas.microsoft.com/office/drawing/2014/main" xmlns="" id="{F4CF35A7-1745-6C66-6085-3647E7B1814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5" name="Flowchart: Connector 3204">
              <a:extLst>
                <a:ext uri="{FF2B5EF4-FFF2-40B4-BE49-F238E27FC236}">
                  <a16:creationId xmlns:a16="http://schemas.microsoft.com/office/drawing/2014/main" xmlns="" id="{07FB3575-F7E8-6A7E-1FD3-1A1D89DC647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6" name="Group 3205">
            <a:extLst>
              <a:ext uri="{FF2B5EF4-FFF2-40B4-BE49-F238E27FC236}">
                <a16:creationId xmlns:a16="http://schemas.microsoft.com/office/drawing/2014/main" xmlns="" id="{871B3E7B-9B07-246F-CF26-EB7B34EB279C}"/>
              </a:ext>
            </a:extLst>
          </p:cNvPr>
          <p:cNvGrpSpPr/>
          <p:nvPr/>
        </p:nvGrpSpPr>
        <p:grpSpPr>
          <a:xfrm rot="14735390">
            <a:off x="11090897" y="3296776"/>
            <a:ext cx="152400" cy="381000"/>
            <a:chOff x="1676400" y="2895600"/>
            <a:chExt cx="152400" cy="381000"/>
          </a:xfrm>
        </p:grpSpPr>
        <p:cxnSp>
          <p:nvCxnSpPr>
            <p:cNvPr id="3207" name="Straight Connector 3206">
              <a:extLst>
                <a:ext uri="{FF2B5EF4-FFF2-40B4-BE49-F238E27FC236}">
                  <a16:creationId xmlns:a16="http://schemas.microsoft.com/office/drawing/2014/main" xmlns="" id="{A56E8CD1-99A3-BBD1-4362-8012693ABE2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8" name="Flowchart: Connector 3207">
              <a:extLst>
                <a:ext uri="{FF2B5EF4-FFF2-40B4-BE49-F238E27FC236}">
                  <a16:creationId xmlns:a16="http://schemas.microsoft.com/office/drawing/2014/main" xmlns="" id="{A3AFD826-F578-85A2-D515-35D5D3D4A87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9" name="Group 3208">
            <a:extLst>
              <a:ext uri="{FF2B5EF4-FFF2-40B4-BE49-F238E27FC236}">
                <a16:creationId xmlns:a16="http://schemas.microsoft.com/office/drawing/2014/main" xmlns="" id="{1DF67F3B-FA72-A668-968A-F8D19B864788}"/>
              </a:ext>
            </a:extLst>
          </p:cNvPr>
          <p:cNvGrpSpPr/>
          <p:nvPr/>
        </p:nvGrpSpPr>
        <p:grpSpPr>
          <a:xfrm rot="13073006">
            <a:off x="10988574" y="3155955"/>
            <a:ext cx="152400" cy="381000"/>
            <a:chOff x="1676400" y="2895600"/>
            <a:chExt cx="152400" cy="381000"/>
          </a:xfrm>
        </p:grpSpPr>
        <p:cxnSp>
          <p:nvCxnSpPr>
            <p:cNvPr id="3210" name="Straight Connector 3209">
              <a:extLst>
                <a:ext uri="{FF2B5EF4-FFF2-40B4-BE49-F238E27FC236}">
                  <a16:creationId xmlns:a16="http://schemas.microsoft.com/office/drawing/2014/main" xmlns="" id="{59161AB1-7101-E0C5-BCF0-0F279F5880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11" name="Flowchart: Connector 3210">
              <a:extLst>
                <a:ext uri="{FF2B5EF4-FFF2-40B4-BE49-F238E27FC236}">
                  <a16:creationId xmlns:a16="http://schemas.microsoft.com/office/drawing/2014/main" xmlns="" id="{873CCFC3-D24E-0E60-AADC-CB135530FB4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12" name="Freeform: Shape 3211">
            <a:extLst>
              <a:ext uri="{FF2B5EF4-FFF2-40B4-BE49-F238E27FC236}">
                <a16:creationId xmlns:a16="http://schemas.microsoft.com/office/drawing/2014/main" xmlns="" id="{66E15C30-96F9-0AEE-90AD-4AEF0EB00439}"/>
              </a:ext>
            </a:extLst>
          </p:cNvPr>
          <p:cNvSpPr/>
          <p:nvPr/>
        </p:nvSpPr>
        <p:spPr>
          <a:xfrm>
            <a:off x="9736936" y="257533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3" name="Freeform: Shape 3212">
            <a:extLst>
              <a:ext uri="{FF2B5EF4-FFF2-40B4-BE49-F238E27FC236}">
                <a16:creationId xmlns:a16="http://schemas.microsoft.com/office/drawing/2014/main" xmlns="" id="{FD307A5A-4AF0-3220-6343-ACA30B84EC11}"/>
              </a:ext>
            </a:extLst>
          </p:cNvPr>
          <p:cNvSpPr/>
          <p:nvPr/>
        </p:nvSpPr>
        <p:spPr>
          <a:xfrm>
            <a:off x="10456451" y="2656662"/>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4" name="Freeform: Shape 3213">
            <a:extLst>
              <a:ext uri="{FF2B5EF4-FFF2-40B4-BE49-F238E27FC236}">
                <a16:creationId xmlns:a16="http://schemas.microsoft.com/office/drawing/2014/main" xmlns="" id="{96D2F29E-C655-879D-F1D8-FA03F1AB5DD5}"/>
              </a:ext>
            </a:extLst>
          </p:cNvPr>
          <p:cNvSpPr/>
          <p:nvPr/>
        </p:nvSpPr>
        <p:spPr>
          <a:xfrm>
            <a:off x="9624490" y="298904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5" name="Freeform: Shape 3214">
            <a:extLst>
              <a:ext uri="{FF2B5EF4-FFF2-40B4-BE49-F238E27FC236}">
                <a16:creationId xmlns:a16="http://schemas.microsoft.com/office/drawing/2014/main" xmlns="" id="{6402B84B-DCB1-C54E-4A0E-5F33CD58C432}"/>
              </a:ext>
            </a:extLst>
          </p:cNvPr>
          <p:cNvSpPr/>
          <p:nvPr/>
        </p:nvSpPr>
        <p:spPr>
          <a:xfrm>
            <a:off x="8250529" y="4111106"/>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6" name="Freeform: Shape 3215">
            <a:extLst>
              <a:ext uri="{FF2B5EF4-FFF2-40B4-BE49-F238E27FC236}">
                <a16:creationId xmlns:a16="http://schemas.microsoft.com/office/drawing/2014/main" xmlns="" id="{7F14F271-EDBF-1B93-A95E-2E3ABF3C1C7D}"/>
              </a:ext>
            </a:extLst>
          </p:cNvPr>
          <p:cNvSpPr/>
          <p:nvPr/>
        </p:nvSpPr>
        <p:spPr>
          <a:xfrm>
            <a:off x="7524901" y="411692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7" name="Freeform: Shape 3216">
            <a:extLst>
              <a:ext uri="{FF2B5EF4-FFF2-40B4-BE49-F238E27FC236}">
                <a16:creationId xmlns:a16="http://schemas.microsoft.com/office/drawing/2014/main" xmlns="" id="{B1266C8C-59A5-FF7E-53D7-9C1A6B321896}"/>
              </a:ext>
            </a:extLst>
          </p:cNvPr>
          <p:cNvSpPr/>
          <p:nvPr/>
        </p:nvSpPr>
        <p:spPr>
          <a:xfrm>
            <a:off x="10235378" y="4174327"/>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19" name="Straight Connector 3218">
            <a:extLst>
              <a:ext uri="{FF2B5EF4-FFF2-40B4-BE49-F238E27FC236}">
                <a16:creationId xmlns:a16="http://schemas.microsoft.com/office/drawing/2014/main" xmlns="" id="{43A9DDB6-E6FA-CA4A-63F3-E8FAF88FCE87}"/>
              </a:ext>
            </a:extLst>
          </p:cNvPr>
          <p:cNvCxnSpPr/>
          <p:nvPr/>
        </p:nvCxnSpPr>
        <p:spPr>
          <a:xfrm>
            <a:off x="4517977" y="279845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0" name="TextBox 3219">
            <a:extLst>
              <a:ext uri="{FF2B5EF4-FFF2-40B4-BE49-F238E27FC236}">
                <a16:creationId xmlns:a16="http://schemas.microsoft.com/office/drawing/2014/main" xmlns="" id="{0684EDEF-4393-CA97-E7FD-A4E2172425D9}"/>
              </a:ext>
            </a:extLst>
          </p:cNvPr>
          <p:cNvSpPr txBox="1"/>
          <p:nvPr/>
        </p:nvSpPr>
        <p:spPr>
          <a:xfrm>
            <a:off x="5445579" y="2490681"/>
            <a:ext cx="1061972" cy="430887"/>
          </a:xfrm>
          <a:prstGeom prst="rect">
            <a:avLst/>
          </a:prstGeom>
          <a:noFill/>
        </p:spPr>
        <p:txBody>
          <a:bodyPr wrap="square" rtlCol="0">
            <a:spAutoFit/>
          </a:bodyPr>
          <a:lstStyle/>
          <a:p>
            <a:pPr algn="ctr"/>
            <a:r>
              <a:rPr lang="en-US" sz="2200"/>
              <a:t>Nước </a:t>
            </a:r>
          </a:p>
        </p:txBody>
      </p:sp>
      <p:cxnSp>
        <p:nvCxnSpPr>
          <p:cNvPr id="3221" name="Straight Connector 3220">
            <a:extLst>
              <a:ext uri="{FF2B5EF4-FFF2-40B4-BE49-F238E27FC236}">
                <a16:creationId xmlns:a16="http://schemas.microsoft.com/office/drawing/2014/main" xmlns="" id="{66B52262-C710-94CB-8B4E-63E20676FCDF}"/>
              </a:ext>
            </a:extLst>
          </p:cNvPr>
          <p:cNvCxnSpPr>
            <a:cxnSpLocks/>
          </p:cNvCxnSpPr>
          <p:nvPr/>
        </p:nvCxnSpPr>
        <p:spPr>
          <a:xfrm>
            <a:off x="6444219" y="2807092"/>
            <a:ext cx="893097" cy="592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3" name="TextBox 3222">
            <a:extLst>
              <a:ext uri="{FF2B5EF4-FFF2-40B4-BE49-F238E27FC236}">
                <a16:creationId xmlns:a16="http://schemas.microsoft.com/office/drawing/2014/main" xmlns="" id="{D247334C-6548-089B-F1A3-3F854FBDA8F8}"/>
              </a:ext>
            </a:extLst>
          </p:cNvPr>
          <p:cNvSpPr txBox="1"/>
          <p:nvPr/>
        </p:nvSpPr>
        <p:spPr>
          <a:xfrm>
            <a:off x="5144109" y="3318252"/>
            <a:ext cx="1897372" cy="461217"/>
          </a:xfrm>
          <a:prstGeom prst="rect">
            <a:avLst/>
          </a:prstGeom>
          <a:noFill/>
        </p:spPr>
        <p:txBody>
          <a:bodyPr wrap="square" rtlCol="0">
            <a:spAutoFit/>
          </a:bodyPr>
          <a:lstStyle/>
          <a:p>
            <a:pPr algn="ctr">
              <a:lnSpc>
                <a:spcPct val="120000"/>
              </a:lnSpc>
            </a:pPr>
            <a:r>
              <a:rPr lang="en-US" sz="2200"/>
              <a:t>Vết dầu bẩn</a:t>
            </a:r>
          </a:p>
        </p:txBody>
      </p:sp>
      <p:cxnSp>
        <p:nvCxnSpPr>
          <p:cNvPr id="3224" name="Straight Connector 3223">
            <a:extLst>
              <a:ext uri="{FF2B5EF4-FFF2-40B4-BE49-F238E27FC236}">
                <a16:creationId xmlns:a16="http://schemas.microsoft.com/office/drawing/2014/main" xmlns="" id="{4F3333DE-B1C7-4DF1-22F5-9E16B9694039}"/>
              </a:ext>
            </a:extLst>
          </p:cNvPr>
          <p:cNvCxnSpPr>
            <a:cxnSpLocks/>
            <a:endCxn id="3223" idx="2"/>
          </p:cNvCxnSpPr>
          <p:nvPr/>
        </p:nvCxnSpPr>
        <p:spPr>
          <a:xfrm flipV="1">
            <a:off x="4884133" y="3779469"/>
            <a:ext cx="1208662" cy="698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6" name="TextBox 3225">
            <a:extLst>
              <a:ext uri="{FF2B5EF4-FFF2-40B4-BE49-F238E27FC236}">
                <a16:creationId xmlns:a16="http://schemas.microsoft.com/office/drawing/2014/main" xmlns="" id="{D59DC6E2-4363-EA8D-1C85-575DCFCB9A26}"/>
              </a:ext>
            </a:extLst>
          </p:cNvPr>
          <p:cNvSpPr txBox="1"/>
          <p:nvPr/>
        </p:nvSpPr>
        <p:spPr>
          <a:xfrm>
            <a:off x="5532233" y="4689391"/>
            <a:ext cx="1216785" cy="430887"/>
          </a:xfrm>
          <a:prstGeom prst="rect">
            <a:avLst/>
          </a:prstGeom>
          <a:noFill/>
        </p:spPr>
        <p:txBody>
          <a:bodyPr wrap="square" rtlCol="0">
            <a:spAutoFit/>
          </a:bodyPr>
          <a:lstStyle/>
          <a:p>
            <a:pPr algn="ctr"/>
            <a:r>
              <a:rPr lang="en-US" sz="2200"/>
              <a:t>Vật liệu</a:t>
            </a:r>
          </a:p>
        </p:txBody>
      </p:sp>
      <p:cxnSp>
        <p:nvCxnSpPr>
          <p:cNvPr id="3227" name="Straight Connector 3226">
            <a:extLst>
              <a:ext uri="{FF2B5EF4-FFF2-40B4-BE49-F238E27FC236}">
                <a16:creationId xmlns:a16="http://schemas.microsoft.com/office/drawing/2014/main" xmlns="" id="{2C6D1A94-FB62-5FB9-C9F1-4327D2C306B3}"/>
              </a:ext>
            </a:extLst>
          </p:cNvPr>
          <p:cNvCxnSpPr/>
          <p:nvPr/>
        </p:nvCxnSpPr>
        <p:spPr>
          <a:xfrm>
            <a:off x="4651294" y="494401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a:extLst>
              <a:ext uri="{FF2B5EF4-FFF2-40B4-BE49-F238E27FC236}">
                <a16:creationId xmlns:a16="http://schemas.microsoft.com/office/drawing/2014/main" xmlns="" id="{CA3E1DEF-AC0C-0121-3289-F0A3467FE034}"/>
              </a:ext>
            </a:extLst>
          </p:cNvPr>
          <p:cNvCxnSpPr/>
          <p:nvPr/>
        </p:nvCxnSpPr>
        <p:spPr>
          <a:xfrm>
            <a:off x="6664192" y="494401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30" name="TextBox 3229">
            <a:extLst>
              <a:ext uri="{FF2B5EF4-FFF2-40B4-BE49-F238E27FC236}">
                <a16:creationId xmlns:a16="http://schemas.microsoft.com/office/drawing/2014/main" xmlns="" id="{C5F0F182-761B-9A25-7DA1-047915728623}"/>
              </a:ext>
            </a:extLst>
          </p:cNvPr>
          <p:cNvSpPr txBox="1"/>
          <p:nvPr/>
        </p:nvSpPr>
        <p:spPr>
          <a:xfrm>
            <a:off x="1800094" y="5547524"/>
            <a:ext cx="9023190" cy="1166410"/>
          </a:xfrm>
          <a:prstGeom prst="rect">
            <a:avLst/>
          </a:prstGeom>
          <a:noFill/>
        </p:spPr>
        <p:txBody>
          <a:bodyPr wrap="square">
            <a:spAutoFit/>
          </a:bodyPr>
          <a:lstStyle/>
          <a:p>
            <a:pPr algn="ctr">
              <a:lnSpc>
                <a:spcPct val="120000"/>
              </a:lnSpc>
            </a:pPr>
            <a:r>
              <a:rPr lang="vi-VN" sz="2000" b="1" i="0">
                <a:effectLst/>
                <a:latin typeface="+mj-lt"/>
              </a:rPr>
              <a:t>Hình. </a:t>
            </a:r>
            <a:r>
              <a:rPr lang="vi-VN" sz="2000" b="0" i="0">
                <a:effectLst/>
                <a:latin typeface="+mj-lt"/>
              </a:rPr>
              <a:t>Sơ đồ mô tả cơ chế giặt rửa của xà phòng </a:t>
            </a:r>
            <a:endParaRPr lang="en-US" sz="2000" b="0" i="0">
              <a:effectLst/>
              <a:latin typeface="+mj-lt"/>
            </a:endParaRPr>
          </a:p>
          <a:p>
            <a:pPr marL="342900" indent="-342900">
              <a:lnSpc>
                <a:spcPct val="120000"/>
              </a:lnSpc>
              <a:buAutoNum type="alphaLcParenR"/>
            </a:pPr>
            <a:r>
              <a:rPr lang="vi-VN" sz="2000" b="0" i="0">
                <a:effectLst/>
                <a:latin typeface="+mj-lt"/>
              </a:rPr>
              <a:t>Quá trình thâm nhập của phần kị nước của xà phòng vào vết dầu mỡ; </a:t>
            </a:r>
            <a:endParaRPr lang="en-US" sz="2000">
              <a:latin typeface="+mj-lt"/>
            </a:endParaRPr>
          </a:p>
          <a:p>
            <a:pPr marL="342900" indent="-342900">
              <a:lnSpc>
                <a:spcPct val="120000"/>
              </a:lnSpc>
              <a:buAutoNum type="alphaLcParenR"/>
            </a:pPr>
            <a:r>
              <a:rPr lang="vi-VN" sz="2000" b="0" i="0">
                <a:effectLst/>
                <a:latin typeface="+mj-lt"/>
              </a:rPr>
              <a:t>Quá trình các hạt dầu, mỡ nhỏ bị các phân tử xà phòng phân tán vào nước</a:t>
            </a:r>
            <a:endParaRPr lang="en-US" sz="2000">
              <a:latin typeface="+mj-lt"/>
            </a:endParaRPr>
          </a:p>
        </p:txBody>
      </p:sp>
      <p:sp>
        <p:nvSpPr>
          <p:cNvPr id="3231" name="TextBox 3230">
            <a:extLst>
              <a:ext uri="{FF2B5EF4-FFF2-40B4-BE49-F238E27FC236}">
                <a16:creationId xmlns:a16="http://schemas.microsoft.com/office/drawing/2014/main" xmlns="" id="{F8901A3B-4849-7C4A-7B69-0460C27EAF1C}"/>
              </a:ext>
            </a:extLst>
          </p:cNvPr>
          <p:cNvSpPr txBox="1"/>
          <p:nvPr/>
        </p:nvSpPr>
        <p:spPr>
          <a:xfrm>
            <a:off x="2127593" y="5398326"/>
            <a:ext cx="558876" cy="369332"/>
          </a:xfrm>
          <a:prstGeom prst="rect">
            <a:avLst/>
          </a:prstGeom>
          <a:noFill/>
        </p:spPr>
        <p:txBody>
          <a:bodyPr wrap="square" rtlCol="0">
            <a:spAutoFit/>
          </a:bodyPr>
          <a:lstStyle/>
          <a:p>
            <a:r>
              <a:rPr lang="en-US"/>
              <a:t>a)</a:t>
            </a:r>
          </a:p>
        </p:txBody>
      </p:sp>
      <p:sp>
        <p:nvSpPr>
          <p:cNvPr id="3232" name="TextBox 3231">
            <a:extLst>
              <a:ext uri="{FF2B5EF4-FFF2-40B4-BE49-F238E27FC236}">
                <a16:creationId xmlns:a16="http://schemas.microsoft.com/office/drawing/2014/main" xmlns="" id="{D9071CDA-0DCE-4611-30DE-80D258543487}"/>
              </a:ext>
            </a:extLst>
          </p:cNvPr>
          <p:cNvSpPr txBox="1"/>
          <p:nvPr/>
        </p:nvSpPr>
        <p:spPr>
          <a:xfrm>
            <a:off x="9494384" y="5387500"/>
            <a:ext cx="558876" cy="369332"/>
          </a:xfrm>
          <a:prstGeom prst="rect">
            <a:avLst/>
          </a:prstGeom>
          <a:noFill/>
        </p:spPr>
        <p:txBody>
          <a:bodyPr wrap="square" rtlCol="0">
            <a:spAutoFit/>
          </a:bodyPr>
          <a:lstStyle/>
          <a:p>
            <a:r>
              <a:rPr lang="en-US"/>
              <a:t>b)</a:t>
            </a:r>
          </a:p>
        </p:txBody>
      </p:sp>
      <p:cxnSp>
        <p:nvCxnSpPr>
          <p:cNvPr id="5" name="Straight Connector 4">
            <a:extLst>
              <a:ext uri="{FF2B5EF4-FFF2-40B4-BE49-F238E27FC236}">
                <a16:creationId xmlns:a16="http://schemas.microsoft.com/office/drawing/2014/main" xmlns="" id="{F7198F6D-4CC4-6318-4324-8E29E59E7F9C}"/>
              </a:ext>
            </a:extLst>
          </p:cNvPr>
          <p:cNvCxnSpPr>
            <a:cxnSpLocks/>
          </p:cNvCxnSpPr>
          <p:nvPr/>
        </p:nvCxnSpPr>
        <p:spPr>
          <a:xfrm flipV="1">
            <a:off x="4728992" y="1828648"/>
            <a:ext cx="769270" cy="186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F7B3BD9-B166-FCDF-A86D-80DCDC4BAA28}"/>
              </a:ext>
            </a:extLst>
          </p:cNvPr>
          <p:cNvCxnSpPr>
            <a:cxnSpLocks/>
            <a:endCxn id="352" idx="5"/>
          </p:cNvCxnSpPr>
          <p:nvPr/>
        </p:nvCxnSpPr>
        <p:spPr>
          <a:xfrm>
            <a:off x="6528770" y="1815272"/>
            <a:ext cx="796097" cy="4829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18" name="Rectangle 3217">
            <a:extLst>
              <a:ext uri="{FF2B5EF4-FFF2-40B4-BE49-F238E27FC236}">
                <a16:creationId xmlns:a16="http://schemas.microsoft.com/office/drawing/2014/main" xmlns="" id="{1B3D9ED3-3798-14AE-895C-2A839D3E9C00}"/>
              </a:ext>
            </a:extLst>
          </p:cNvPr>
          <p:cNvSpPr/>
          <p:nvPr/>
        </p:nvSpPr>
        <p:spPr>
          <a:xfrm>
            <a:off x="4933304" y="1371600"/>
            <a:ext cx="1129916" cy="457048"/>
          </a:xfrm>
          <a:prstGeom prst="rect">
            <a:avLst/>
          </a:prstGeom>
          <a:solidFill>
            <a:srgbClr val="D3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b="1">
                <a:solidFill>
                  <a:schemeClr val="tx1"/>
                </a:solidFill>
              </a:rPr>
              <a:t>C</a:t>
            </a:r>
            <a:r>
              <a:rPr lang="en-US" sz="2400" b="1" baseline="-25000">
                <a:solidFill>
                  <a:schemeClr val="tx1"/>
                </a:solidFill>
              </a:rPr>
              <a:t>17</a:t>
            </a:r>
            <a:r>
              <a:rPr lang="en-US" sz="2400" b="1">
                <a:solidFill>
                  <a:schemeClr val="tx1"/>
                </a:solidFill>
              </a:rPr>
              <a:t>H</a:t>
            </a:r>
            <a:r>
              <a:rPr lang="en-US" sz="2400" b="1" baseline="-25000">
                <a:solidFill>
                  <a:schemeClr val="tx1"/>
                </a:solidFill>
              </a:rPr>
              <a:t>35</a:t>
            </a:r>
            <a:endParaRPr lang="en-US" sz="2400" b="1">
              <a:solidFill>
                <a:schemeClr val="tx1"/>
              </a:solidFill>
            </a:endParaRPr>
          </a:p>
        </p:txBody>
      </p:sp>
      <p:sp>
        <p:nvSpPr>
          <p:cNvPr id="3222" name="Rectangle 3221">
            <a:extLst>
              <a:ext uri="{FF2B5EF4-FFF2-40B4-BE49-F238E27FC236}">
                <a16:creationId xmlns:a16="http://schemas.microsoft.com/office/drawing/2014/main" xmlns="" id="{0F005E98-F926-00CA-40F1-FE0B47472EC6}"/>
              </a:ext>
            </a:extLst>
          </p:cNvPr>
          <p:cNvSpPr/>
          <p:nvPr/>
        </p:nvSpPr>
        <p:spPr>
          <a:xfrm>
            <a:off x="5987019" y="1371600"/>
            <a:ext cx="1339023" cy="457048"/>
          </a:xfrm>
          <a:prstGeom prst="rect">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COONa</a:t>
            </a:r>
          </a:p>
        </p:txBody>
      </p:sp>
    </p:spTree>
    <p:extLst>
      <p:ext uri="{BB962C8B-B14F-4D97-AF65-F5344CB8AC3E}">
        <p14:creationId xmlns:p14="http://schemas.microsoft.com/office/powerpoint/2010/main" val="22629747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3. CƠ CHẾ GIẶT RỬA CỦA XÀ PHÒNG</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xmlns="" id="{74517A39-3EAA-2D8F-AE58-8B4D8769F985}"/>
              </a:ext>
            </a:extLst>
          </p:cNvPr>
          <p:cNvGrpSpPr/>
          <p:nvPr/>
        </p:nvGrpSpPr>
        <p:grpSpPr>
          <a:xfrm>
            <a:off x="1524000" y="1169368"/>
            <a:ext cx="9296400" cy="5589683"/>
            <a:chOff x="1524000" y="1169368"/>
            <a:chExt cx="9296400" cy="5589683"/>
          </a:xfrm>
        </p:grpSpPr>
        <p:grpSp>
          <p:nvGrpSpPr>
            <p:cNvPr id="27" name="Group 26">
              <a:extLst>
                <a:ext uri="{FF2B5EF4-FFF2-40B4-BE49-F238E27FC236}">
                  <a16:creationId xmlns:a16="http://schemas.microsoft.com/office/drawing/2014/main" xmlns="" id="{666B3E85-CDB3-997E-009E-2914D319B88F}"/>
                </a:ext>
              </a:extLst>
            </p:cNvPr>
            <p:cNvGrpSpPr/>
            <p:nvPr/>
          </p:nvGrpSpPr>
          <p:grpSpPr>
            <a:xfrm>
              <a:off x="1524000" y="1169368"/>
              <a:ext cx="9296400" cy="5589683"/>
              <a:chOff x="1524000" y="1169368"/>
              <a:chExt cx="9296400" cy="5589683"/>
            </a:xfrm>
          </p:grpSpPr>
          <p:pic>
            <p:nvPicPr>
              <p:cNvPr id="1026" name="Picture 2" descr="How Does Soap Actually Work?, 55% OFF | gbu-taganskij.ru">
                <a:extLst>
                  <a:ext uri="{FF2B5EF4-FFF2-40B4-BE49-F238E27FC236}">
                    <a16:creationId xmlns:a16="http://schemas.microsoft.com/office/drawing/2014/main" xmlns="" id="{0A552221-F3DF-429D-7B15-8450C0AF3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45"/>
              <a:stretch/>
            </p:blipFill>
            <p:spPr bwMode="auto">
              <a:xfrm>
                <a:off x="1524000" y="2590800"/>
                <a:ext cx="9296400" cy="41682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552E7DED-C364-419F-6BEC-4BACC6016C3C}"/>
                  </a:ext>
                </a:extLst>
              </p:cNvPr>
              <p:cNvSpPr/>
              <p:nvPr/>
            </p:nvSpPr>
            <p:spPr>
              <a:xfrm>
                <a:off x="8378959" y="6324600"/>
                <a:ext cx="2136641"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Bề mặt đã sạch</a:t>
                </a:r>
              </a:p>
            </p:txBody>
          </p:sp>
          <p:sp>
            <p:nvSpPr>
              <p:cNvPr id="20" name="Rectangle 19">
                <a:extLst>
                  <a:ext uri="{FF2B5EF4-FFF2-40B4-BE49-F238E27FC236}">
                    <a16:creationId xmlns:a16="http://schemas.microsoft.com/office/drawing/2014/main" xmlns="" id="{93695587-8F42-5123-D5D8-F5703E13D9EB}"/>
                  </a:ext>
                </a:extLst>
              </p:cNvPr>
              <p:cNvSpPr/>
              <p:nvPr/>
            </p:nvSpPr>
            <p:spPr>
              <a:xfrm>
                <a:off x="3124200" y="6227376"/>
                <a:ext cx="2136641" cy="478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Phân tử xà phòng</a:t>
                </a:r>
              </a:p>
            </p:txBody>
          </p:sp>
          <p:sp>
            <p:nvSpPr>
              <p:cNvPr id="21" name="Rectangle 20">
                <a:extLst>
                  <a:ext uri="{FF2B5EF4-FFF2-40B4-BE49-F238E27FC236}">
                    <a16:creationId xmlns:a16="http://schemas.microsoft.com/office/drawing/2014/main" xmlns="" id="{076D36BC-D584-287E-D856-1D82432E7241}"/>
                  </a:ext>
                </a:extLst>
              </p:cNvPr>
              <p:cNvSpPr/>
              <p:nvPr/>
            </p:nvSpPr>
            <p:spPr>
              <a:xfrm>
                <a:off x="1524000" y="1208403"/>
                <a:ext cx="1882691" cy="10339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pPr>
                <a:r>
                  <a:rPr lang="en-US" sz="1600">
                    <a:solidFill>
                      <a:schemeClr val="tx1"/>
                    </a:solidFill>
                  </a:rPr>
                  <a:t>a) </a:t>
                </a:r>
              </a:p>
              <a:p>
                <a:pPr>
                  <a:lnSpc>
                    <a:spcPct val="130000"/>
                  </a:lnSpc>
                </a:pPr>
                <a:r>
                  <a:rPr lang="en-US" sz="1600">
                    <a:solidFill>
                      <a:schemeClr val="tx1"/>
                    </a:solidFill>
                  </a:rPr>
                  <a:t>Xà phòng phân tán trong nước</a:t>
                </a:r>
              </a:p>
            </p:txBody>
          </p:sp>
          <p:sp>
            <p:nvSpPr>
              <p:cNvPr id="22" name="Rectangle 21">
                <a:extLst>
                  <a:ext uri="{FF2B5EF4-FFF2-40B4-BE49-F238E27FC236}">
                    <a16:creationId xmlns:a16="http://schemas.microsoft.com/office/drawing/2014/main" xmlns="" id="{8F7255CC-8AB0-71B1-FB60-472D7A1CFDAB}"/>
                  </a:ext>
                </a:extLst>
              </p:cNvPr>
              <p:cNvSpPr/>
              <p:nvPr/>
            </p:nvSpPr>
            <p:spPr>
              <a:xfrm>
                <a:off x="3507885" y="1181174"/>
                <a:ext cx="1637748" cy="1409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pPr>
                <a:r>
                  <a:rPr lang="en-US" sz="1600">
                    <a:solidFill>
                      <a:schemeClr val="tx1"/>
                    </a:solidFill>
                  </a:rPr>
                  <a:t>b) </a:t>
                </a:r>
              </a:p>
              <a:p>
                <a:pPr>
                  <a:lnSpc>
                    <a:spcPct val="130000"/>
                  </a:lnSpc>
                </a:pPr>
                <a:r>
                  <a:rPr lang="en-US" sz="1600">
                    <a:solidFill>
                      <a:schemeClr val="tx1"/>
                    </a:solidFill>
                  </a:rPr>
                  <a:t>Các đầu kị nước “trốn” vào chất bẩn</a:t>
                </a:r>
              </a:p>
            </p:txBody>
          </p:sp>
          <p:sp>
            <p:nvSpPr>
              <p:cNvPr id="23" name="Rectangle 22">
                <a:extLst>
                  <a:ext uri="{FF2B5EF4-FFF2-40B4-BE49-F238E27FC236}">
                    <a16:creationId xmlns:a16="http://schemas.microsoft.com/office/drawing/2014/main" xmlns="" id="{266ADFF5-2AF1-687F-6031-BDF57C372154}"/>
                  </a:ext>
                </a:extLst>
              </p:cNvPr>
              <p:cNvSpPr/>
              <p:nvPr/>
            </p:nvSpPr>
            <p:spPr>
              <a:xfrm>
                <a:off x="5313990" y="1255944"/>
                <a:ext cx="1637748"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pPr>
                <a:r>
                  <a:rPr lang="en-US" sz="1600">
                    <a:solidFill>
                      <a:schemeClr val="tx1"/>
                    </a:solidFill>
                  </a:rPr>
                  <a:t>c) </a:t>
                </a:r>
              </a:p>
              <a:p>
                <a:pPr>
                  <a:lnSpc>
                    <a:spcPct val="130000"/>
                  </a:lnSpc>
                </a:pPr>
                <a:r>
                  <a:rPr lang="en-US" sz="1600">
                    <a:solidFill>
                      <a:schemeClr val="tx1"/>
                    </a:solidFill>
                  </a:rPr>
                  <a:t>Chúng hình thành micelles</a:t>
                </a:r>
              </a:p>
            </p:txBody>
          </p:sp>
          <p:sp>
            <p:nvSpPr>
              <p:cNvPr id="24" name="Rectangle 23">
                <a:extLst>
                  <a:ext uri="{FF2B5EF4-FFF2-40B4-BE49-F238E27FC236}">
                    <a16:creationId xmlns:a16="http://schemas.microsoft.com/office/drawing/2014/main" xmlns="" id="{9446F352-206D-CAAE-1DB4-859F3C1796DC}"/>
                  </a:ext>
                </a:extLst>
              </p:cNvPr>
              <p:cNvSpPr/>
              <p:nvPr/>
            </p:nvSpPr>
            <p:spPr>
              <a:xfrm>
                <a:off x="7137358" y="1254444"/>
                <a:ext cx="1778042"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pPr>
                <a:r>
                  <a:rPr lang="en-US" sz="1600">
                    <a:solidFill>
                      <a:schemeClr val="tx1"/>
                    </a:solidFill>
                  </a:rPr>
                  <a:t>d) </a:t>
                </a:r>
              </a:p>
              <a:p>
                <a:pPr>
                  <a:lnSpc>
                    <a:spcPct val="130000"/>
                  </a:lnSpc>
                </a:pPr>
                <a:r>
                  <a:rPr lang="en-US" sz="1600">
                    <a:solidFill>
                      <a:schemeClr val="tx1"/>
                    </a:solidFill>
                  </a:rPr>
                  <a:t>Chất bẩn bị tách ra khỏi bề mặt</a:t>
                </a:r>
              </a:p>
            </p:txBody>
          </p:sp>
          <p:sp>
            <p:nvSpPr>
              <p:cNvPr id="26" name="Rectangle 25">
                <a:extLst>
                  <a:ext uri="{FF2B5EF4-FFF2-40B4-BE49-F238E27FC236}">
                    <a16:creationId xmlns:a16="http://schemas.microsoft.com/office/drawing/2014/main" xmlns="" id="{420F59E7-0C1E-B1EE-BE43-688516153A25}"/>
                  </a:ext>
                </a:extLst>
              </p:cNvPr>
              <p:cNvSpPr/>
              <p:nvPr/>
            </p:nvSpPr>
            <p:spPr>
              <a:xfrm>
                <a:off x="9025076" y="1169368"/>
                <a:ext cx="1778042"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30000"/>
                  </a:lnSpc>
                </a:pPr>
                <a:r>
                  <a:rPr lang="en-US" sz="1600">
                    <a:solidFill>
                      <a:schemeClr val="tx1"/>
                    </a:solidFill>
                  </a:rPr>
                  <a:t>e) </a:t>
                </a:r>
              </a:p>
              <a:p>
                <a:pPr>
                  <a:lnSpc>
                    <a:spcPct val="130000"/>
                  </a:lnSpc>
                </a:pPr>
                <a:r>
                  <a:rPr lang="en-US" sz="1600">
                    <a:solidFill>
                      <a:schemeClr val="tx1"/>
                    </a:solidFill>
                  </a:rPr>
                  <a:t>Rồi bị rửa trôi theo dòng nước</a:t>
                </a:r>
              </a:p>
            </p:txBody>
          </p:sp>
        </p:grpSp>
        <p:sp>
          <p:nvSpPr>
            <p:cNvPr id="28" name="Rectangle 27">
              <a:extLst>
                <a:ext uri="{FF2B5EF4-FFF2-40B4-BE49-F238E27FC236}">
                  <a16:creationId xmlns:a16="http://schemas.microsoft.com/office/drawing/2014/main" xmlns="" id="{2F95823C-372B-5420-0523-F153500B9A84}"/>
                </a:ext>
              </a:extLst>
            </p:cNvPr>
            <p:cNvSpPr/>
            <p:nvPr/>
          </p:nvSpPr>
          <p:spPr>
            <a:xfrm>
              <a:off x="1752600" y="5791200"/>
              <a:ext cx="990600" cy="319844"/>
            </a:xfrm>
            <a:prstGeom prst="rect">
              <a:avLst/>
            </a:prstGeom>
            <a:solidFill>
              <a:srgbClr val="BAB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Bề mặt</a:t>
              </a:r>
            </a:p>
          </p:txBody>
        </p:sp>
        <p:sp>
          <p:nvSpPr>
            <p:cNvPr id="30" name="Rectangle 29">
              <a:extLst>
                <a:ext uri="{FF2B5EF4-FFF2-40B4-BE49-F238E27FC236}">
                  <a16:creationId xmlns:a16="http://schemas.microsoft.com/office/drawing/2014/main" xmlns="" id="{B3A2C496-AF96-7529-D355-C454931D57F2}"/>
                </a:ext>
              </a:extLst>
            </p:cNvPr>
            <p:cNvSpPr/>
            <p:nvPr/>
          </p:nvSpPr>
          <p:spPr>
            <a:xfrm>
              <a:off x="1696528" y="5326371"/>
              <a:ext cx="990600" cy="232847"/>
            </a:xfrm>
            <a:prstGeom prst="rect">
              <a:avLst/>
            </a:prstGeom>
            <a:solidFill>
              <a:srgbClr val="C59F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a:extLst>
                <a:ext uri="{FF2B5EF4-FFF2-40B4-BE49-F238E27FC236}">
                  <a16:creationId xmlns:a16="http://schemas.microsoft.com/office/drawing/2014/main" xmlns="" id="{ACAA8C9E-B5BE-1F2B-CC50-3DF00F0B52DA}"/>
                </a:ext>
              </a:extLst>
            </p:cNvPr>
            <p:cNvSpPr/>
            <p:nvPr/>
          </p:nvSpPr>
          <p:spPr>
            <a:xfrm>
              <a:off x="1732471" y="5359612"/>
              <a:ext cx="1295400" cy="3155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Chất</a:t>
              </a:r>
              <a:r>
                <a:rPr lang="en-US" dirty="0">
                  <a:solidFill>
                    <a:schemeClr val="tx1"/>
                  </a:solidFill>
                </a:rPr>
                <a:t> </a:t>
              </a:r>
              <a:r>
                <a:rPr lang="en-US" dirty="0" err="1">
                  <a:solidFill>
                    <a:schemeClr val="tx1"/>
                  </a:solidFill>
                </a:rPr>
                <a:t>bẩn</a:t>
              </a:r>
              <a:endParaRPr lang="en-US" dirty="0">
                <a:solidFill>
                  <a:schemeClr val="tx1"/>
                </a:solidFill>
              </a:endParaRPr>
            </a:p>
          </p:txBody>
        </p:sp>
      </p:grpSp>
    </p:spTree>
    <p:extLst>
      <p:ext uri="{BB962C8B-B14F-4D97-AF65-F5344CB8AC3E}">
        <p14:creationId xmlns:p14="http://schemas.microsoft.com/office/powerpoint/2010/main" val="24061633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sp>
        <p:nvSpPr>
          <p:cNvPr id="4" name="Rectangle: Rounded Corners 3">
            <a:extLst>
              <a:ext uri="{FF2B5EF4-FFF2-40B4-BE49-F238E27FC236}">
                <a16:creationId xmlns:a16="http://schemas.microsoft.com/office/drawing/2014/main" xmlns="" id="{BA14FA25-5C8C-FAF7-9421-3CDB036A4381}"/>
              </a:ext>
            </a:extLst>
          </p:cNvPr>
          <p:cNvSpPr/>
          <p:nvPr/>
        </p:nvSpPr>
        <p:spPr>
          <a:xfrm>
            <a:off x="1335858" y="479875"/>
            <a:ext cx="10159609" cy="1245973"/>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951623" y="147759"/>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1844076" y="600821"/>
            <a:ext cx="9537042" cy="970266"/>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a:t>
            </a:r>
            <a:r>
              <a:rPr kumimoji="0" lang="vi-VN" sz="2400" b="1" i="0" u="none" strike="noStrike" kern="1200" cap="none" spc="0" normalizeH="0" baseline="0" noProof="0">
                <a:ln>
                  <a:noFill/>
                </a:ln>
                <a:solidFill>
                  <a:prstClr val="black"/>
                </a:solidFill>
                <a:effectLst/>
                <a:uLnTx/>
                <a:uFillTx/>
                <a:latin typeface="Arial"/>
                <a:ea typeface="+mn-ea"/>
                <a:cs typeface="+mn-cs"/>
              </a:rPr>
              <a:t>Hãy cho biết vai trò của phần ưa nước và phần kị nước trong phân tử muối của acid béo trong cơ chế giặt rửa của xà phòng.</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xmlns="" id="{D832BAE5-B3DF-9E12-609B-326244B7B17B}"/>
              </a:ext>
            </a:extLst>
          </p:cNvPr>
          <p:cNvSpPr/>
          <p:nvPr/>
        </p:nvSpPr>
        <p:spPr>
          <a:xfrm>
            <a:off x="5517091" y="1967973"/>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pic>
        <p:nvPicPr>
          <p:cNvPr id="39" name="Picture 38">
            <a:extLst>
              <a:ext uri="{FF2B5EF4-FFF2-40B4-BE49-F238E27FC236}">
                <a16:creationId xmlns:a16="http://schemas.microsoft.com/office/drawing/2014/main" xmlns="" id="{B55784F1-A48A-CBF2-1E03-F7440009FBC8}"/>
              </a:ext>
            </a:extLst>
          </p:cNvPr>
          <p:cNvPicPr>
            <a:picLocks noChangeAspect="1"/>
          </p:cNvPicPr>
          <p:nvPr/>
        </p:nvPicPr>
        <p:blipFill>
          <a:blip r:embed="rId3"/>
          <a:stretch>
            <a:fillRect/>
          </a:stretch>
        </p:blipFill>
        <p:spPr>
          <a:xfrm>
            <a:off x="2438400" y="4550022"/>
            <a:ext cx="7779197" cy="2251137"/>
          </a:xfrm>
          <a:prstGeom prst="rect">
            <a:avLst/>
          </a:prstGeom>
        </p:spPr>
      </p:pic>
      <p:sp>
        <p:nvSpPr>
          <p:cNvPr id="41" name="TextBox 40">
            <a:extLst>
              <a:ext uri="{FF2B5EF4-FFF2-40B4-BE49-F238E27FC236}">
                <a16:creationId xmlns:a16="http://schemas.microsoft.com/office/drawing/2014/main" xmlns="" id="{A83BB8C0-A55F-8902-B81B-31DEF42BB25D}"/>
              </a:ext>
            </a:extLst>
          </p:cNvPr>
          <p:cNvSpPr txBox="1"/>
          <p:nvPr/>
        </p:nvSpPr>
        <p:spPr>
          <a:xfrm>
            <a:off x="6653560" y="2757214"/>
            <a:ext cx="4624040" cy="1651158"/>
          </a:xfrm>
          <a:custGeom>
            <a:avLst/>
            <a:gdLst>
              <a:gd name="connsiteX0" fmla="*/ 0 w 4624040"/>
              <a:gd name="connsiteY0" fmla="*/ 0 h 1651158"/>
              <a:gd name="connsiteX1" fmla="*/ 521856 w 4624040"/>
              <a:gd name="connsiteY1" fmla="*/ 0 h 1651158"/>
              <a:gd name="connsiteX2" fmla="*/ 1274914 w 4624040"/>
              <a:gd name="connsiteY2" fmla="*/ 0 h 1651158"/>
              <a:gd name="connsiteX3" fmla="*/ 1796770 w 4624040"/>
              <a:gd name="connsiteY3" fmla="*/ 0 h 1651158"/>
              <a:gd name="connsiteX4" fmla="*/ 2503587 w 4624040"/>
              <a:gd name="connsiteY4" fmla="*/ 0 h 1651158"/>
              <a:gd name="connsiteX5" fmla="*/ 3071684 w 4624040"/>
              <a:gd name="connsiteY5" fmla="*/ 0 h 1651158"/>
              <a:gd name="connsiteX6" fmla="*/ 3732261 w 4624040"/>
              <a:gd name="connsiteY6" fmla="*/ 0 h 1651158"/>
              <a:gd name="connsiteX7" fmla="*/ 4624040 w 4624040"/>
              <a:gd name="connsiteY7" fmla="*/ 0 h 1651158"/>
              <a:gd name="connsiteX8" fmla="*/ 4624040 w 4624040"/>
              <a:gd name="connsiteY8" fmla="*/ 533874 h 1651158"/>
              <a:gd name="connsiteX9" fmla="*/ 4624040 w 4624040"/>
              <a:gd name="connsiteY9" fmla="*/ 1034726 h 1651158"/>
              <a:gd name="connsiteX10" fmla="*/ 4624040 w 4624040"/>
              <a:gd name="connsiteY10" fmla="*/ 1651158 h 1651158"/>
              <a:gd name="connsiteX11" fmla="*/ 3870982 w 4624040"/>
              <a:gd name="connsiteY11" fmla="*/ 1651158 h 1651158"/>
              <a:gd name="connsiteX12" fmla="*/ 3210405 w 4624040"/>
              <a:gd name="connsiteY12" fmla="*/ 1651158 h 1651158"/>
              <a:gd name="connsiteX13" fmla="*/ 2549828 w 4624040"/>
              <a:gd name="connsiteY13" fmla="*/ 1651158 h 1651158"/>
              <a:gd name="connsiteX14" fmla="*/ 1843010 w 4624040"/>
              <a:gd name="connsiteY14" fmla="*/ 1651158 h 1651158"/>
              <a:gd name="connsiteX15" fmla="*/ 1089952 w 4624040"/>
              <a:gd name="connsiteY15" fmla="*/ 1651158 h 1651158"/>
              <a:gd name="connsiteX16" fmla="*/ 0 w 4624040"/>
              <a:gd name="connsiteY16" fmla="*/ 1651158 h 1651158"/>
              <a:gd name="connsiteX17" fmla="*/ 0 w 4624040"/>
              <a:gd name="connsiteY17" fmla="*/ 1100772 h 1651158"/>
              <a:gd name="connsiteX18" fmla="*/ 0 w 4624040"/>
              <a:gd name="connsiteY18" fmla="*/ 599921 h 1651158"/>
              <a:gd name="connsiteX19" fmla="*/ 0 w 4624040"/>
              <a:gd name="connsiteY19" fmla="*/ 0 h 165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4040" h="1651158" fill="none" extrusionOk="0">
                <a:moveTo>
                  <a:pt x="0" y="0"/>
                </a:moveTo>
                <a:cubicBezTo>
                  <a:pt x="227087" y="-16707"/>
                  <a:pt x="405604" y="-17667"/>
                  <a:pt x="521856" y="0"/>
                </a:cubicBezTo>
                <a:cubicBezTo>
                  <a:pt x="638108" y="17667"/>
                  <a:pt x="1028924" y="12128"/>
                  <a:pt x="1274914" y="0"/>
                </a:cubicBezTo>
                <a:cubicBezTo>
                  <a:pt x="1520904" y="-12128"/>
                  <a:pt x="1661902" y="25752"/>
                  <a:pt x="1796770" y="0"/>
                </a:cubicBezTo>
                <a:cubicBezTo>
                  <a:pt x="1931638" y="-25752"/>
                  <a:pt x="2350881" y="19121"/>
                  <a:pt x="2503587" y="0"/>
                </a:cubicBezTo>
                <a:cubicBezTo>
                  <a:pt x="2656293" y="-19121"/>
                  <a:pt x="2794942" y="-25628"/>
                  <a:pt x="3071684" y="0"/>
                </a:cubicBezTo>
                <a:cubicBezTo>
                  <a:pt x="3348426" y="25628"/>
                  <a:pt x="3406659" y="-22532"/>
                  <a:pt x="3732261" y="0"/>
                </a:cubicBezTo>
                <a:cubicBezTo>
                  <a:pt x="4057863" y="22532"/>
                  <a:pt x="4312773" y="-26333"/>
                  <a:pt x="4624040" y="0"/>
                </a:cubicBezTo>
                <a:cubicBezTo>
                  <a:pt x="4633190" y="187911"/>
                  <a:pt x="4649802" y="403519"/>
                  <a:pt x="4624040" y="533874"/>
                </a:cubicBezTo>
                <a:cubicBezTo>
                  <a:pt x="4598278" y="664229"/>
                  <a:pt x="4639966" y="839558"/>
                  <a:pt x="4624040" y="1034726"/>
                </a:cubicBezTo>
                <a:cubicBezTo>
                  <a:pt x="4608114" y="1229894"/>
                  <a:pt x="4611103" y="1347945"/>
                  <a:pt x="4624040" y="1651158"/>
                </a:cubicBezTo>
                <a:cubicBezTo>
                  <a:pt x="4457980" y="1630370"/>
                  <a:pt x="4231085" y="1687832"/>
                  <a:pt x="3870982" y="1651158"/>
                </a:cubicBezTo>
                <a:cubicBezTo>
                  <a:pt x="3510879" y="1614484"/>
                  <a:pt x="3505789" y="1630885"/>
                  <a:pt x="3210405" y="1651158"/>
                </a:cubicBezTo>
                <a:cubicBezTo>
                  <a:pt x="2915021" y="1671431"/>
                  <a:pt x="2769383" y="1657127"/>
                  <a:pt x="2549828" y="1651158"/>
                </a:cubicBezTo>
                <a:cubicBezTo>
                  <a:pt x="2330273" y="1645189"/>
                  <a:pt x="2184447" y="1625124"/>
                  <a:pt x="1843010" y="1651158"/>
                </a:cubicBezTo>
                <a:cubicBezTo>
                  <a:pt x="1501573" y="1677192"/>
                  <a:pt x="1376216" y="1688529"/>
                  <a:pt x="1089952" y="1651158"/>
                </a:cubicBezTo>
                <a:cubicBezTo>
                  <a:pt x="803688" y="1613787"/>
                  <a:pt x="232512" y="1684877"/>
                  <a:pt x="0" y="1651158"/>
                </a:cubicBezTo>
                <a:cubicBezTo>
                  <a:pt x="-6364" y="1386551"/>
                  <a:pt x="13797" y="1212422"/>
                  <a:pt x="0" y="1100772"/>
                </a:cubicBezTo>
                <a:cubicBezTo>
                  <a:pt x="-13797" y="989122"/>
                  <a:pt x="7851" y="708344"/>
                  <a:pt x="0" y="599921"/>
                </a:cubicBezTo>
                <a:cubicBezTo>
                  <a:pt x="-7851" y="491498"/>
                  <a:pt x="-22979" y="236607"/>
                  <a:pt x="0" y="0"/>
                </a:cubicBezTo>
                <a:close/>
              </a:path>
              <a:path w="4624040" h="1651158" stroke="0" extrusionOk="0">
                <a:moveTo>
                  <a:pt x="0" y="0"/>
                </a:moveTo>
                <a:cubicBezTo>
                  <a:pt x="149828" y="-28654"/>
                  <a:pt x="550908" y="23933"/>
                  <a:pt x="706818" y="0"/>
                </a:cubicBezTo>
                <a:cubicBezTo>
                  <a:pt x="862728" y="-23933"/>
                  <a:pt x="1116487" y="-30295"/>
                  <a:pt x="1413635" y="0"/>
                </a:cubicBezTo>
                <a:cubicBezTo>
                  <a:pt x="1710783" y="30295"/>
                  <a:pt x="1904035" y="-25298"/>
                  <a:pt x="2027972" y="0"/>
                </a:cubicBezTo>
                <a:cubicBezTo>
                  <a:pt x="2151909" y="25298"/>
                  <a:pt x="2448104" y="26466"/>
                  <a:pt x="2781030" y="0"/>
                </a:cubicBezTo>
                <a:cubicBezTo>
                  <a:pt x="3113956" y="-26466"/>
                  <a:pt x="3225737" y="-11148"/>
                  <a:pt x="3349126" y="0"/>
                </a:cubicBezTo>
                <a:cubicBezTo>
                  <a:pt x="3472515" y="11148"/>
                  <a:pt x="3618870" y="17796"/>
                  <a:pt x="3870982" y="0"/>
                </a:cubicBezTo>
                <a:cubicBezTo>
                  <a:pt x="4123094" y="-17796"/>
                  <a:pt x="4456074" y="-9148"/>
                  <a:pt x="4624040" y="0"/>
                </a:cubicBezTo>
                <a:cubicBezTo>
                  <a:pt x="4627220" y="108763"/>
                  <a:pt x="4641960" y="327496"/>
                  <a:pt x="4624040" y="500851"/>
                </a:cubicBezTo>
                <a:cubicBezTo>
                  <a:pt x="4606120" y="674206"/>
                  <a:pt x="4640462" y="836109"/>
                  <a:pt x="4624040" y="1051237"/>
                </a:cubicBezTo>
                <a:cubicBezTo>
                  <a:pt x="4607618" y="1266365"/>
                  <a:pt x="4605151" y="1374341"/>
                  <a:pt x="4624040" y="1651158"/>
                </a:cubicBezTo>
                <a:cubicBezTo>
                  <a:pt x="4485279" y="1656572"/>
                  <a:pt x="4245010" y="1668503"/>
                  <a:pt x="4102184" y="1651158"/>
                </a:cubicBezTo>
                <a:cubicBezTo>
                  <a:pt x="3959358" y="1633813"/>
                  <a:pt x="3627110" y="1672068"/>
                  <a:pt x="3395367" y="1651158"/>
                </a:cubicBezTo>
                <a:cubicBezTo>
                  <a:pt x="3163624" y="1630248"/>
                  <a:pt x="3005093" y="1638826"/>
                  <a:pt x="2781030" y="1651158"/>
                </a:cubicBezTo>
                <a:cubicBezTo>
                  <a:pt x="2556967" y="1663490"/>
                  <a:pt x="2516244" y="1640930"/>
                  <a:pt x="2259174" y="1651158"/>
                </a:cubicBezTo>
                <a:cubicBezTo>
                  <a:pt x="2002104" y="1661386"/>
                  <a:pt x="1955655" y="1646805"/>
                  <a:pt x="1737318" y="1651158"/>
                </a:cubicBezTo>
                <a:cubicBezTo>
                  <a:pt x="1518981" y="1655511"/>
                  <a:pt x="1309124" y="1679623"/>
                  <a:pt x="984260" y="1651158"/>
                </a:cubicBezTo>
                <a:cubicBezTo>
                  <a:pt x="659396" y="1622693"/>
                  <a:pt x="367742" y="1659553"/>
                  <a:pt x="0" y="1651158"/>
                </a:cubicBezTo>
                <a:cubicBezTo>
                  <a:pt x="15204" y="1477102"/>
                  <a:pt x="-24355" y="1237502"/>
                  <a:pt x="0" y="1100772"/>
                </a:cubicBezTo>
                <a:cubicBezTo>
                  <a:pt x="24355" y="964042"/>
                  <a:pt x="-17829" y="718678"/>
                  <a:pt x="0" y="566898"/>
                </a:cubicBezTo>
                <a:cubicBezTo>
                  <a:pt x="17829" y="415118"/>
                  <a:pt x="5857" y="214857"/>
                  <a:pt x="0" y="0"/>
                </a:cubicBezTo>
                <a:close/>
              </a:path>
            </a:pathLst>
          </a:custGeom>
          <a:solidFill>
            <a:schemeClr val="accent4">
              <a:lumMod val="20000"/>
              <a:lumOff val="80000"/>
            </a:schemeClr>
          </a:solidFill>
          <a:ln w="19050">
            <a:solidFill>
              <a:schemeClr val="tx1"/>
            </a:solidFill>
            <a:prstDash val="sysDash"/>
            <a:extLst>
              <a:ext uri="{C807C97D-BFC1-408E-A445-0C87EB9F89A2}">
                <ask:lineSketchStyleProps xmlns:ask="http://schemas.microsoft.com/office/drawing/2018/sketchyshapes" xmlns="" sd="770229371">
                  <a:prstGeom prst="rect">
                    <a:avLst/>
                  </a:prstGeom>
                  <ask:type>
                    <ask:lineSketchFreehand/>
                  </ask:type>
                </ask:lineSketchStyleProps>
              </a:ext>
            </a:extLst>
          </a:ln>
        </p:spPr>
        <p:txBody>
          <a:bodyPr wrap="square" rtlCol="0">
            <a:spAutoFit/>
          </a:bodyPr>
          <a:lstStyle>
            <a:defPPr>
              <a:defRPr lang="en-US"/>
            </a:defPPr>
            <a:lvl1pPr algn="just">
              <a:lnSpc>
                <a:spcPct val="125000"/>
              </a:lnSpc>
              <a:defRPr sz="2400" b="1"/>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Phần ư</a:t>
            </a:r>
            <a:r>
              <a:rPr kumimoji="0" lang="en-US" sz="2000" b="1"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a</a:t>
            </a:r>
            <a:r>
              <a:rPr kumimoji="0" lang="vi-VN" sz="2000" b="1"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 nước </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(tan được trong nước) là nhóm carboxylate –COO– có xu hướng quay ra ngoài và thâm nhập vào nước.</a:t>
            </a:r>
            <a:endParaRPr kumimoji="0" lang="en-US"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43" name="TextBox 42">
            <a:extLst>
              <a:ext uri="{FF2B5EF4-FFF2-40B4-BE49-F238E27FC236}">
                <a16:creationId xmlns:a16="http://schemas.microsoft.com/office/drawing/2014/main" xmlns="" id="{7588FC95-0DF0-E1AB-3133-DEA91649FC10}"/>
              </a:ext>
            </a:extLst>
          </p:cNvPr>
          <p:cNvSpPr txBox="1"/>
          <p:nvPr/>
        </p:nvSpPr>
        <p:spPr>
          <a:xfrm>
            <a:off x="575517" y="2757214"/>
            <a:ext cx="5709027" cy="1651158"/>
          </a:xfrm>
          <a:custGeom>
            <a:avLst/>
            <a:gdLst>
              <a:gd name="connsiteX0" fmla="*/ 0 w 5709027"/>
              <a:gd name="connsiteY0" fmla="*/ 0 h 1651158"/>
              <a:gd name="connsiteX1" fmla="*/ 463066 w 5709027"/>
              <a:gd name="connsiteY1" fmla="*/ 0 h 1651158"/>
              <a:gd name="connsiteX2" fmla="*/ 1097402 w 5709027"/>
              <a:gd name="connsiteY2" fmla="*/ 0 h 1651158"/>
              <a:gd name="connsiteX3" fmla="*/ 1845919 w 5709027"/>
              <a:gd name="connsiteY3" fmla="*/ 0 h 1651158"/>
              <a:gd name="connsiteX4" fmla="*/ 2480255 w 5709027"/>
              <a:gd name="connsiteY4" fmla="*/ 0 h 1651158"/>
              <a:gd name="connsiteX5" fmla="*/ 3228772 w 5709027"/>
              <a:gd name="connsiteY5" fmla="*/ 0 h 1651158"/>
              <a:gd name="connsiteX6" fmla="*/ 3977289 w 5709027"/>
              <a:gd name="connsiteY6" fmla="*/ 0 h 1651158"/>
              <a:gd name="connsiteX7" fmla="*/ 4554535 w 5709027"/>
              <a:gd name="connsiteY7" fmla="*/ 0 h 1651158"/>
              <a:gd name="connsiteX8" fmla="*/ 5709027 w 5709027"/>
              <a:gd name="connsiteY8" fmla="*/ 0 h 1651158"/>
              <a:gd name="connsiteX9" fmla="*/ 5709027 w 5709027"/>
              <a:gd name="connsiteY9" fmla="*/ 566898 h 1651158"/>
              <a:gd name="connsiteX10" fmla="*/ 5709027 w 5709027"/>
              <a:gd name="connsiteY10" fmla="*/ 1084260 h 1651158"/>
              <a:gd name="connsiteX11" fmla="*/ 5709027 w 5709027"/>
              <a:gd name="connsiteY11" fmla="*/ 1651158 h 1651158"/>
              <a:gd name="connsiteX12" fmla="*/ 5188871 w 5709027"/>
              <a:gd name="connsiteY12" fmla="*/ 1651158 h 1651158"/>
              <a:gd name="connsiteX13" fmla="*/ 4725806 w 5709027"/>
              <a:gd name="connsiteY13" fmla="*/ 1651158 h 1651158"/>
              <a:gd name="connsiteX14" fmla="*/ 4091469 w 5709027"/>
              <a:gd name="connsiteY14" fmla="*/ 1651158 h 1651158"/>
              <a:gd name="connsiteX15" fmla="*/ 3400043 w 5709027"/>
              <a:gd name="connsiteY15" fmla="*/ 1651158 h 1651158"/>
              <a:gd name="connsiteX16" fmla="*/ 2708616 w 5709027"/>
              <a:gd name="connsiteY16" fmla="*/ 1651158 h 1651158"/>
              <a:gd name="connsiteX17" fmla="*/ 1960099 w 5709027"/>
              <a:gd name="connsiteY17" fmla="*/ 1651158 h 1651158"/>
              <a:gd name="connsiteX18" fmla="*/ 1439943 w 5709027"/>
              <a:gd name="connsiteY18" fmla="*/ 1651158 h 1651158"/>
              <a:gd name="connsiteX19" fmla="*/ 862697 w 5709027"/>
              <a:gd name="connsiteY19" fmla="*/ 1651158 h 1651158"/>
              <a:gd name="connsiteX20" fmla="*/ 0 w 5709027"/>
              <a:gd name="connsiteY20" fmla="*/ 1651158 h 1651158"/>
              <a:gd name="connsiteX21" fmla="*/ 0 w 5709027"/>
              <a:gd name="connsiteY21" fmla="*/ 1150307 h 1651158"/>
              <a:gd name="connsiteX22" fmla="*/ 0 w 5709027"/>
              <a:gd name="connsiteY22" fmla="*/ 583409 h 1651158"/>
              <a:gd name="connsiteX23" fmla="*/ 0 w 5709027"/>
              <a:gd name="connsiteY23" fmla="*/ 0 h 165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09027" h="1651158" fill="none" extrusionOk="0">
                <a:moveTo>
                  <a:pt x="0" y="0"/>
                </a:moveTo>
                <a:cubicBezTo>
                  <a:pt x="231416" y="-20283"/>
                  <a:pt x="254523" y="-11796"/>
                  <a:pt x="463066" y="0"/>
                </a:cubicBezTo>
                <a:cubicBezTo>
                  <a:pt x="671609" y="11796"/>
                  <a:pt x="941979" y="-4232"/>
                  <a:pt x="1097402" y="0"/>
                </a:cubicBezTo>
                <a:cubicBezTo>
                  <a:pt x="1252825" y="4232"/>
                  <a:pt x="1545713" y="30434"/>
                  <a:pt x="1845919" y="0"/>
                </a:cubicBezTo>
                <a:cubicBezTo>
                  <a:pt x="2146125" y="-30434"/>
                  <a:pt x="2191944" y="-4256"/>
                  <a:pt x="2480255" y="0"/>
                </a:cubicBezTo>
                <a:cubicBezTo>
                  <a:pt x="2768566" y="4256"/>
                  <a:pt x="2988981" y="33733"/>
                  <a:pt x="3228772" y="0"/>
                </a:cubicBezTo>
                <a:cubicBezTo>
                  <a:pt x="3468563" y="-33733"/>
                  <a:pt x="3717502" y="-22816"/>
                  <a:pt x="3977289" y="0"/>
                </a:cubicBezTo>
                <a:cubicBezTo>
                  <a:pt x="4237076" y="22816"/>
                  <a:pt x="4299263" y="24200"/>
                  <a:pt x="4554535" y="0"/>
                </a:cubicBezTo>
                <a:cubicBezTo>
                  <a:pt x="4809807" y="-24200"/>
                  <a:pt x="5441417" y="9911"/>
                  <a:pt x="5709027" y="0"/>
                </a:cubicBezTo>
                <a:cubicBezTo>
                  <a:pt x="5696254" y="243857"/>
                  <a:pt x="5731896" y="364547"/>
                  <a:pt x="5709027" y="566898"/>
                </a:cubicBezTo>
                <a:cubicBezTo>
                  <a:pt x="5686158" y="769249"/>
                  <a:pt x="5710286" y="968433"/>
                  <a:pt x="5709027" y="1084260"/>
                </a:cubicBezTo>
                <a:cubicBezTo>
                  <a:pt x="5707768" y="1200087"/>
                  <a:pt x="5699811" y="1389464"/>
                  <a:pt x="5709027" y="1651158"/>
                </a:cubicBezTo>
                <a:cubicBezTo>
                  <a:pt x="5538614" y="1657989"/>
                  <a:pt x="5390952" y="1640823"/>
                  <a:pt x="5188871" y="1651158"/>
                </a:cubicBezTo>
                <a:cubicBezTo>
                  <a:pt x="4986790" y="1661493"/>
                  <a:pt x="4823141" y="1633328"/>
                  <a:pt x="4725806" y="1651158"/>
                </a:cubicBezTo>
                <a:cubicBezTo>
                  <a:pt x="4628472" y="1668988"/>
                  <a:pt x="4400188" y="1677977"/>
                  <a:pt x="4091469" y="1651158"/>
                </a:cubicBezTo>
                <a:cubicBezTo>
                  <a:pt x="3782750" y="1624339"/>
                  <a:pt x="3611463" y="1641894"/>
                  <a:pt x="3400043" y="1651158"/>
                </a:cubicBezTo>
                <a:cubicBezTo>
                  <a:pt x="3188623" y="1660422"/>
                  <a:pt x="3032592" y="1666758"/>
                  <a:pt x="2708616" y="1651158"/>
                </a:cubicBezTo>
                <a:cubicBezTo>
                  <a:pt x="2384640" y="1635558"/>
                  <a:pt x="2170845" y="1629722"/>
                  <a:pt x="1960099" y="1651158"/>
                </a:cubicBezTo>
                <a:cubicBezTo>
                  <a:pt x="1749353" y="1672594"/>
                  <a:pt x="1545126" y="1654072"/>
                  <a:pt x="1439943" y="1651158"/>
                </a:cubicBezTo>
                <a:cubicBezTo>
                  <a:pt x="1334760" y="1648244"/>
                  <a:pt x="1084632" y="1631118"/>
                  <a:pt x="862697" y="1651158"/>
                </a:cubicBezTo>
                <a:cubicBezTo>
                  <a:pt x="640762" y="1671198"/>
                  <a:pt x="289094" y="1669013"/>
                  <a:pt x="0" y="1651158"/>
                </a:cubicBezTo>
                <a:cubicBezTo>
                  <a:pt x="11520" y="1512599"/>
                  <a:pt x="-22859" y="1267017"/>
                  <a:pt x="0" y="1150307"/>
                </a:cubicBezTo>
                <a:cubicBezTo>
                  <a:pt x="22859" y="1033597"/>
                  <a:pt x="18065" y="843410"/>
                  <a:pt x="0" y="583409"/>
                </a:cubicBezTo>
                <a:cubicBezTo>
                  <a:pt x="-18065" y="323408"/>
                  <a:pt x="17478" y="204978"/>
                  <a:pt x="0" y="0"/>
                </a:cubicBezTo>
                <a:close/>
              </a:path>
              <a:path w="5709027" h="1651158" stroke="0" extrusionOk="0">
                <a:moveTo>
                  <a:pt x="0" y="0"/>
                </a:moveTo>
                <a:cubicBezTo>
                  <a:pt x="267875" y="-19373"/>
                  <a:pt x="448815" y="-9213"/>
                  <a:pt x="748517" y="0"/>
                </a:cubicBezTo>
                <a:cubicBezTo>
                  <a:pt x="1048219" y="9213"/>
                  <a:pt x="1186735" y="6505"/>
                  <a:pt x="1439943" y="0"/>
                </a:cubicBezTo>
                <a:cubicBezTo>
                  <a:pt x="1693151" y="-6505"/>
                  <a:pt x="1831054" y="4578"/>
                  <a:pt x="1960099" y="0"/>
                </a:cubicBezTo>
                <a:cubicBezTo>
                  <a:pt x="2089144" y="-4578"/>
                  <a:pt x="2488284" y="3724"/>
                  <a:pt x="2651526" y="0"/>
                </a:cubicBezTo>
                <a:cubicBezTo>
                  <a:pt x="2814768" y="-3724"/>
                  <a:pt x="3019206" y="-14015"/>
                  <a:pt x="3228772" y="0"/>
                </a:cubicBezTo>
                <a:cubicBezTo>
                  <a:pt x="3438338" y="14015"/>
                  <a:pt x="3720762" y="29075"/>
                  <a:pt x="3920199" y="0"/>
                </a:cubicBezTo>
                <a:cubicBezTo>
                  <a:pt x="4119636" y="-29075"/>
                  <a:pt x="4421392" y="-27048"/>
                  <a:pt x="4554535" y="0"/>
                </a:cubicBezTo>
                <a:cubicBezTo>
                  <a:pt x="4687678" y="27048"/>
                  <a:pt x="5363176" y="-8557"/>
                  <a:pt x="5709027" y="0"/>
                </a:cubicBezTo>
                <a:cubicBezTo>
                  <a:pt x="5688422" y="216320"/>
                  <a:pt x="5691274" y="322707"/>
                  <a:pt x="5709027" y="517363"/>
                </a:cubicBezTo>
                <a:cubicBezTo>
                  <a:pt x="5726780" y="712019"/>
                  <a:pt x="5704474" y="898819"/>
                  <a:pt x="5709027" y="1084260"/>
                </a:cubicBezTo>
                <a:cubicBezTo>
                  <a:pt x="5713580" y="1269701"/>
                  <a:pt x="5715305" y="1426456"/>
                  <a:pt x="5709027" y="1651158"/>
                </a:cubicBezTo>
                <a:cubicBezTo>
                  <a:pt x="5582748" y="1676782"/>
                  <a:pt x="5293471" y="1637834"/>
                  <a:pt x="5188871" y="1651158"/>
                </a:cubicBezTo>
                <a:cubicBezTo>
                  <a:pt x="5084271" y="1664482"/>
                  <a:pt x="4779200" y="1660861"/>
                  <a:pt x="4611625" y="1651158"/>
                </a:cubicBezTo>
                <a:cubicBezTo>
                  <a:pt x="4444050" y="1641455"/>
                  <a:pt x="4198147" y="1679649"/>
                  <a:pt x="3977289" y="1651158"/>
                </a:cubicBezTo>
                <a:cubicBezTo>
                  <a:pt x="3756431" y="1622667"/>
                  <a:pt x="3626788" y="1650210"/>
                  <a:pt x="3400043" y="1651158"/>
                </a:cubicBezTo>
                <a:cubicBezTo>
                  <a:pt x="3173298" y="1652106"/>
                  <a:pt x="3022059" y="1646474"/>
                  <a:pt x="2879887" y="1651158"/>
                </a:cubicBezTo>
                <a:cubicBezTo>
                  <a:pt x="2737715" y="1655842"/>
                  <a:pt x="2513740" y="1654343"/>
                  <a:pt x="2359731" y="1651158"/>
                </a:cubicBezTo>
                <a:cubicBezTo>
                  <a:pt x="2205722" y="1647973"/>
                  <a:pt x="1927935" y="1670178"/>
                  <a:pt x="1611214" y="1651158"/>
                </a:cubicBezTo>
                <a:cubicBezTo>
                  <a:pt x="1294493" y="1632138"/>
                  <a:pt x="1207348" y="1666309"/>
                  <a:pt x="1033968" y="1651158"/>
                </a:cubicBezTo>
                <a:cubicBezTo>
                  <a:pt x="860588" y="1636007"/>
                  <a:pt x="209165" y="1667161"/>
                  <a:pt x="0" y="1651158"/>
                </a:cubicBezTo>
                <a:cubicBezTo>
                  <a:pt x="-17024" y="1533525"/>
                  <a:pt x="-8011" y="1336888"/>
                  <a:pt x="0" y="1150307"/>
                </a:cubicBezTo>
                <a:cubicBezTo>
                  <a:pt x="8011" y="963726"/>
                  <a:pt x="22182" y="806041"/>
                  <a:pt x="0" y="649455"/>
                </a:cubicBezTo>
                <a:cubicBezTo>
                  <a:pt x="-22182" y="492869"/>
                  <a:pt x="-23316" y="301024"/>
                  <a:pt x="0" y="0"/>
                </a:cubicBezTo>
                <a:close/>
              </a:path>
            </a:pathLst>
          </a:custGeom>
          <a:solidFill>
            <a:schemeClr val="accent6">
              <a:lumMod val="20000"/>
              <a:lumOff val="80000"/>
            </a:schemeClr>
          </a:solidFill>
          <a:ln w="19050">
            <a:solidFill>
              <a:schemeClr val="tx1"/>
            </a:solidFill>
            <a:prstDash val="sysDash"/>
            <a:extLst>
              <a:ext uri="{C807C97D-BFC1-408E-A445-0C87EB9F89A2}">
                <ask:lineSketchStyleProps xmlns:ask="http://schemas.microsoft.com/office/drawing/2018/sketchyshapes" xmlns="" sd="684730619">
                  <a:prstGeom prst="rect">
                    <a:avLst/>
                  </a:prstGeom>
                  <ask:type>
                    <ask:lineSketchFreehand/>
                  </ask:type>
                </ask:lineSketchStyleProps>
              </a:ext>
            </a:extLst>
          </a:ln>
        </p:spPr>
        <p:txBody>
          <a:bodyPr wrap="square" rtlCol="0">
            <a:spAutoFit/>
          </a:bodyPr>
          <a:lstStyle>
            <a:defPPr>
              <a:defRPr lang="en-US"/>
            </a:defPPr>
            <a:lvl1pPr algn="ctr">
              <a:lnSpc>
                <a:spcPct val="125000"/>
              </a:lnSpc>
              <a:defRPr sz="2000" b="1">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Phần kị nước </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(không tan trong nước nhưng tan trong dầu, mỡ) là các gốc hydrocarbon mạch dài như C</a:t>
            </a:r>
            <a:r>
              <a:rPr kumimoji="0" lang="vi-VN" sz="2000" b="0" i="0" u="none" strike="noStrike" kern="1200" cap="none" spc="0" normalizeH="0" baseline="-25000" noProof="0">
                <a:ln>
                  <a:noFill/>
                </a:ln>
                <a:solidFill>
                  <a:prstClr val="black"/>
                </a:solidFill>
                <a:effectLst/>
                <a:uLnTx/>
                <a:uFillTx/>
                <a:latin typeface="Arial"/>
                <a:ea typeface="+mn-ea"/>
                <a:cs typeface="Times New Roman" panose="02020603050405020304" pitchFamily="18" charset="0"/>
              </a:rPr>
              <a:t>17</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H</a:t>
            </a:r>
            <a:r>
              <a:rPr kumimoji="0" lang="vi-VN" sz="2000" b="0" i="0" u="none" strike="noStrike" kern="1200" cap="none" spc="0" normalizeH="0" baseline="-25000" noProof="0">
                <a:ln>
                  <a:noFill/>
                </a:ln>
                <a:solidFill>
                  <a:prstClr val="black"/>
                </a:solidFill>
                <a:effectLst/>
                <a:uLnTx/>
                <a:uFillTx/>
                <a:latin typeface="Arial"/>
                <a:ea typeface="+mn-ea"/>
                <a:cs typeface="Times New Roman" panose="02020603050405020304" pitchFamily="18" charset="0"/>
              </a:rPr>
              <a:t>35</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 C</a:t>
            </a:r>
            <a:r>
              <a:rPr kumimoji="0" lang="vi-VN" sz="2000" b="0" i="0" u="none" strike="noStrike" kern="1200" cap="none" spc="0" normalizeH="0" baseline="-25000" noProof="0">
                <a:ln>
                  <a:noFill/>
                </a:ln>
                <a:solidFill>
                  <a:prstClr val="black"/>
                </a:solidFill>
                <a:effectLst/>
                <a:uLnTx/>
                <a:uFillTx/>
                <a:latin typeface="Arial"/>
                <a:ea typeface="+mn-ea"/>
                <a:cs typeface="Times New Roman" panose="02020603050405020304" pitchFamily="18" charset="0"/>
              </a:rPr>
              <a:t>15</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H</a:t>
            </a:r>
            <a:r>
              <a:rPr kumimoji="0" lang="vi-VN" sz="2000" b="0" i="0" u="none" strike="noStrike" kern="1200" cap="none" spc="0" normalizeH="0" baseline="-25000" noProof="0">
                <a:ln>
                  <a:noFill/>
                </a:ln>
                <a:solidFill>
                  <a:prstClr val="black"/>
                </a:solidFill>
                <a:effectLst/>
                <a:uLnTx/>
                <a:uFillTx/>
                <a:latin typeface="Arial"/>
                <a:ea typeface="+mn-ea"/>
                <a:cs typeface="Times New Roman" panose="02020603050405020304" pitchFamily="18" charset="0"/>
              </a:rPr>
              <a:t>31</a:t>
            </a:r>
            <a:r>
              <a:rPr kumimoji="0" lang="vi-VN"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-,…quay về phía vết dầu, mỡ và thâm nhập vào vết dầu, mỡ.</a:t>
            </a:r>
            <a:endParaRPr kumimoji="0" lang="en-US" sz="20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875664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3"/>
          <a:stretch>
            <a:fillRect/>
          </a:stretch>
        </p:blipFill>
        <p:spPr>
          <a:xfrm>
            <a:off x="-469900" y="6172200"/>
            <a:ext cx="1295400" cy="1301874"/>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8" name="Rectangle: Rounded Corners 257">
            <a:extLst>
              <a:ext uri="{FF2B5EF4-FFF2-40B4-BE49-F238E27FC236}">
                <a16:creationId xmlns:a16="http://schemas.microsoft.com/office/drawing/2014/main" xmlns="" id="{18745720-B436-D1B6-7A3D-F5F4FB56C3F3}"/>
              </a:ext>
            </a:extLst>
          </p:cNvPr>
          <p:cNvSpPr/>
          <p:nvPr/>
        </p:nvSpPr>
        <p:spPr>
          <a:xfrm>
            <a:off x="2298761" y="561774"/>
            <a:ext cx="7531040"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0" name="Oval 259">
            <a:extLst>
              <a:ext uri="{FF2B5EF4-FFF2-40B4-BE49-F238E27FC236}">
                <a16:creationId xmlns:a16="http://schemas.microsoft.com/office/drawing/2014/main" xmlns="" id="{F53A61F5-E6CA-3CBA-A318-8E1D3F19FC5C}"/>
              </a:ext>
            </a:extLst>
          </p:cNvPr>
          <p:cNvSpPr/>
          <p:nvPr/>
        </p:nvSpPr>
        <p:spPr>
          <a:xfrm>
            <a:off x="1935956" y="251087"/>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61" name="Picture 260">
            <a:extLst>
              <a:ext uri="{FF2B5EF4-FFF2-40B4-BE49-F238E27FC236}">
                <a16:creationId xmlns:a16="http://schemas.microsoft.com/office/drawing/2014/main" xmlns="" id="{0AEE11C2-E279-8F0E-0D92-D80828A4F2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305" y="311243"/>
            <a:ext cx="698841" cy="698841"/>
          </a:xfrm>
          <a:prstGeom prst="rect">
            <a:avLst/>
          </a:prstGeom>
        </p:spPr>
      </p:pic>
      <p:sp>
        <p:nvSpPr>
          <p:cNvPr id="273" name="TextBox 272">
            <a:extLst>
              <a:ext uri="{FF2B5EF4-FFF2-40B4-BE49-F238E27FC236}">
                <a16:creationId xmlns:a16="http://schemas.microsoft.com/office/drawing/2014/main" xmlns="" id="{D3CAD86C-9B67-CC40-C8EB-A40B590C2529}"/>
              </a:ext>
            </a:extLst>
          </p:cNvPr>
          <p:cNvSpPr txBox="1"/>
          <p:nvPr/>
        </p:nvSpPr>
        <p:spPr>
          <a:xfrm>
            <a:off x="2841625" y="664661"/>
            <a:ext cx="7051616" cy="93794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1. </a:t>
            </a:r>
            <a:r>
              <a:rPr kumimoji="0" lang="vi-VN" sz="2400" b="1" i="0" u="none" strike="noStrike" kern="1200" cap="none" spc="0" normalizeH="0" baseline="0" noProof="0">
                <a:ln>
                  <a:noFill/>
                </a:ln>
                <a:solidFill>
                  <a:prstClr val="black"/>
                </a:solidFill>
                <a:effectLst/>
                <a:uLnTx/>
                <a:uFillTx/>
                <a:latin typeface="Arial"/>
                <a:ea typeface="+mn-ea"/>
                <a:cs typeface="+mn-cs"/>
              </a:rPr>
              <a:t>Sodium acetate có tác dụng giặt rửa như xà phòng không? Vì sao?</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xmlns="" id="{7386BA90-95BD-C32F-68D4-E1BC483C2BC7}"/>
              </a:ext>
            </a:extLst>
          </p:cNvPr>
          <p:cNvSpPr/>
          <p:nvPr/>
        </p:nvSpPr>
        <p:spPr>
          <a:xfrm>
            <a:off x="5517091" y="1967973"/>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pic>
        <p:nvPicPr>
          <p:cNvPr id="8194" name="Picture 2" descr="Sodium Acetate(CH3COONa) - Structure, Properties, Preparations, Uses,  Important questions, FAQs of sodium acetate.">
            <a:extLst>
              <a:ext uri="{FF2B5EF4-FFF2-40B4-BE49-F238E27FC236}">
                <a16:creationId xmlns:a16="http://schemas.microsoft.com/office/drawing/2014/main" xmlns="" id="{04CA4A3A-01DD-4810-248F-3B96961D29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014"/>
          <a:stretch/>
        </p:blipFill>
        <p:spPr bwMode="auto">
          <a:xfrm>
            <a:off x="1373383" y="2888491"/>
            <a:ext cx="7620000" cy="19524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D787E40E-15B9-0804-5061-30294703FB35}"/>
              </a:ext>
            </a:extLst>
          </p:cNvPr>
          <p:cNvSpPr txBox="1"/>
          <p:nvPr/>
        </p:nvSpPr>
        <p:spPr>
          <a:xfrm>
            <a:off x="1447008" y="4730625"/>
            <a:ext cx="9830591" cy="1002582"/>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Sodium acetate </a:t>
            </a:r>
            <a:r>
              <a:rPr kumimoji="0" lang="vi-VN" sz="2400" b="1" i="0" u="none" strike="noStrike" kern="1200" cap="none" spc="0" normalizeH="0" baseline="0" noProof="0">
                <a:ln>
                  <a:noFill/>
                </a:ln>
                <a:solidFill>
                  <a:srgbClr val="FF0000"/>
                </a:solidFill>
                <a:effectLst/>
                <a:uLnTx/>
                <a:uFillTx/>
                <a:latin typeface="Arial"/>
                <a:ea typeface="+mn-ea"/>
                <a:cs typeface="+mn-cs"/>
              </a:rPr>
              <a:t>không</a:t>
            </a:r>
            <a:r>
              <a:rPr kumimoji="0" lang="vi-VN" sz="2400" b="0" i="0" u="none" strike="noStrike" kern="1200" cap="none" spc="0" normalizeH="0" baseline="0" noProof="0">
                <a:ln>
                  <a:noFill/>
                </a:ln>
                <a:solidFill>
                  <a:prstClr val="black"/>
                </a:solidFill>
                <a:effectLst/>
                <a:uLnTx/>
                <a:uFillTx/>
                <a:latin typeface="Arial"/>
                <a:ea typeface="+mn-ea"/>
                <a:cs typeface="+mn-cs"/>
              </a:rPr>
              <a:t> có tác dụng giặt rửa như xà phòng vì </a:t>
            </a:r>
            <a:r>
              <a:rPr kumimoji="0" lang="vi-VN" sz="2400" b="1" i="0" u="none" strike="noStrike" kern="1200" cap="none" spc="0" normalizeH="0" baseline="0" noProof="0">
                <a:ln>
                  <a:noFill/>
                </a:ln>
                <a:solidFill>
                  <a:srgbClr val="9D00B6"/>
                </a:solidFill>
                <a:effectLst/>
                <a:uLnTx/>
                <a:uFillTx/>
                <a:latin typeface="Arial"/>
                <a:ea typeface="+mn-ea"/>
                <a:cs typeface="+mn-cs"/>
              </a:rPr>
              <a:t>không có phần kị nước</a:t>
            </a:r>
            <a:r>
              <a:rPr kumimoji="0" lang="vi-VN" sz="2400" b="0" i="0" u="none" strike="noStrike" kern="1200" cap="none" spc="0" normalizeH="0" baseline="0" noProof="0">
                <a:ln>
                  <a:noFill/>
                </a:ln>
                <a:solidFill>
                  <a:prstClr val="black"/>
                </a:solidFill>
                <a:effectLst/>
                <a:uLnTx/>
                <a:uFillTx/>
                <a:latin typeface="Arial"/>
                <a:ea typeface="+mn-ea"/>
                <a:cs typeface="+mn-cs"/>
              </a:rPr>
              <a:t>, CH</a:t>
            </a:r>
            <a:r>
              <a:rPr kumimoji="0" lang="vi-VN" sz="2400" b="0" i="0" u="none" strike="noStrike" kern="1200" cap="none" spc="0" normalizeH="0" baseline="-25000" noProof="0">
                <a:ln>
                  <a:noFill/>
                </a:ln>
                <a:solidFill>
                  <a:prstClr val="black"/>
                </a:solidFill>
                <a:effectLst/>
                <a:uLnTx/>
                <a:uFillTx/>
                <a:latin typeface="Arial"/>
                <a:ea typeface="+mn-ea"/>
                <a:cs typeface="+mn-cs"/>
              </a:rPr>
              <a:t>3</a:t>
            </a:r>
            <a:r>
              <a:rPr kumimoji="0" lang="vi-VN" sz="2400" b="0" i="0" u="none" strike="noStrike" kern="1200" cap="none" spc="0" normalizeH="0" baseline="0" noProof="0">
                <a:ln>
                  <a:noFill/>
                </a:ln>
                <a:solidFill>
                  <a:prstClr val="black"/>
                </a:solidFill>
                <a:effectLst/>
                <a:uLnTx/>
                <a:uFillTx/>
                <a:latin typeface="Arial"/>
                <a:ea typeface="+mn-ea"/>
                <a:cs typeface="+mn-cs"/>
              </a:rPr>
              <a:t>COONa tan hoàn toàn trong nước.</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8198" name="Picture 6" descr="UMA ORGANICS Sodium Acetate Trihydrate - LR, Crystals, Chemical Formula:  Ch3coona.3h2o at Rs 55/kilogram in Vadodara">
            <a:extLst>
              <a:ext uri="{FF2B5EF4-FFF2-40B4-BE49-F238E27FC236}">
                <a16:creationId xmlns:a16="http://schemas.microsoft.com/office/drawing/2014/main" xmlns="" id="{6306B0D8-E5AC-71A7-0666-815365BA7F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9348" y="2431821"/>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815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additive="base">
                                        <p:cTn id="11" dur="500" fill="hold"/>
                                        <p:tgtEl>
                                          <p:spTgt spid="8198"/>
                                        </p:tgtEl>
                                        <p:attrNameLst>
                                          <p:attrName>ppt_x</p:attrName>
                                        </p:attrNameLst>
                                      </p:cBhvr>
                                      <p:tavLst>
                                        <p:tav tm="0">
                                          <p:val>
                                            <p:strVal val="#ppt_x"/>
                                          </p:val>
                                        </p:tav>
                                        <p:tav tm="100000">
                                          <p:val>
                                            <p:strVal val="#ppt_x"/>
                                          </p:val>
                                        </p:tav>
                                      </p:tavLst>
                                    </p:anim>
                                    <p:anim calcmode="lin" valueType="num">
                                      <p:cBhvr additive="base">
                                        <p:cTn id="1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4. PHƯƠNG PHÁP SẢN XUẤT </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xmlns="" id="{5777D8B4-B1C7-4AC1-2363-AD28CCBE8A5C}"/>
              </a:ext>
            </a:extLst>
          </p:cNvPr>
          <p:cNvSpPr txBox="1"/>
          <p:nvPr/>
        </p:nvSpPr>
        <p:spPr>
          <a:xfrm>
            <a:off x="1295399" y="1633435"/>
            <a:ext cx="10141595" cy="1002582"/>
          </a:xfrm>
          <a:prstGeom prst="rect">
            <a:avLst/>
          </a:prstGeom>
          <a:noFill/>
        </p:spPr>
        <p:txBody>
          <a:bodyPr wrap="square">
            <a:spAutoFit/>
          </a:bodyPr>
          <a:lstStyle/>
          <a:p>
            <a:pPr algn="just">
              <a:lnSpc>
                <a:spcPct val="130000"/>
              </a:lnSpc>
            </a:pPr>
            <a:r>
              <a:rPr lang="vi-VN" sz="2400" b="1" i="0">
                <a:effectLst/>
                <a:latin typeface="+mj-lt"/>
              </a:rPr>
              <a:t>Trong công nghiệp</a:t>
            </a:r>
            <a:r>
              <a:rPr lang="vi-VN" sz="2400" b="0" i="0">
                <a:effectLst/>
                <a:latin typeface="+mj-lt"/>
              </a:rPr>
              <a:t>, để sản xuất xà phòng, người ta thường đun chất béo (mỡ động vật, dầu thực vật) với dung dịch </a:t>
            </a:r>
            <a:r>
              <a:rPr lang="vi-VN" sz="2400" b="1" i="0">
                <a:solidFill>
                  <a:srgbClr val="FF0000"/>
                </a:solidFill>
                <a:effectLst/>
                <a:latin typeface="+mj-lt"/>
              </a:rPr>
              <a:t>kiềm đặc </a:t>
            </a:r>
            <a:r>
              <a:rPr lang="vi-VN" sz="2400" b="0" i="0">
                <a:effectLst/>
                <a:latin typeface="+mj-lt"/>
              </a:rPr>
              <a:t>ở nhiệt độ cao.</a:t>
            </a:r>
            <a:endParaRPr lang="en-US" sz="2400">
              <a:latin typeface="+mj-lt"/>
            </a:endParaRPr>
          </a:p>
        </p:txBody>
      </p:sp>
      <p:sp>
        <p:nvSpPr>
          <p:cNvPr id="17" name="Hexagon 16">
            <a:extLst>
              <a:ext uri="{FF2B5EF4-FFF2-40B4-BE49-F238E27FC236}">
                <a16:creationId xmlns:a16="http://schemas.microsoft.com/office/drawing/2014/main" xmlns="" id="{CD67F36A-6A53-7569-2E94-F94BFDA6F8A3}"/>
              </a:ext>
            </a:extLst>
          </p:cNvPr>
          <p:cNvSpPr/>
          <p:nvPr/>
        </p:nvSpPr>
        <p:spPr>
          <a:xfrm>
            <a:off x="822533" y="165646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122" name="Picture 2" descr="soapwithjoy.com/wp-content/uploads/2020/04/saponif...">
            <a:extLst>
              <a:ext uri="{FF2B5EF4-FFF2-40B4-BE49-F238E27FC236}">
                <a16:creationId xmlns:a16="http://schemas.microsoft.com/office/drawing/2014/main" xmlns="" id="{9F2C430B-2B72-D4FD-5EA4-AB06A9E9C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79" b="25555"/>
          <a:stretch/>
        </p:blipFill>
        <p:spPr bwMode="auto">
          <a:xfrm>
            <a:off x="1267082" y="2819400"/>
            <a:ext cx="9672637" cy="334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32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ap preparation Stock Vector Images - Alamy">
            <a:extLst>
              <a:ext uri="{FF2B5EF4-FFF2-40B4-BE49-F238E27FC236}">
                <a16:creationId xmlns:a16="http://schemas.microsoft.com/office/drawing/2014/main" xmlns="" id="{62EAF35C-2122-60D1-BC88-A9A8AB135E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b="13333"/>
          <a:stretch/>
        </p:blipFill>
        <p:spPr bwMode="auto">
          <a:xfrm>
            <a:off x="538163" y="914400"/>
            <a:ext cx="11115675"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F13EDF75-3AD4-AFFB-DD4A-0B264929FB8B}"/>
              </a:ext>
            </a:extLst>
          </p:cNvPr>
          <p:cNvGrpSpPr/>
          <p:nvPr/>
        </p:nvGrpSpPr>
        <p:grpSpPr>
          <a:xfrm>
            <a:off x="2171098" y="0"/>
            <a:ext cx="7849804" cy="1196903"/>
            <a:chOff x="2171098" y="0"/>
            <a:chExt cx="7849804" cy="1196903"/>
          </a:xfrm>
        </p:grpSpPr>
        <p:grpSp>
          <p:nvGrpSpPr>
            <p:cNvPr id="3" name="Group 2">
              <a:extLst>
                <a:ext uri="{FF2B5EF4-FFF2-40B4-BE49-F238E27FC236}">
                  <a16:creationId xmlns:a16="http://schemas.microsoft.com/office/drawing/2014/main" xmlns="" id="{659AC2A0-A1E4-F086-F0E9-BE2357E7139A}"/>
                </a:ext>
              </a:extLst>
            </p:cNvPr>
            <p:cNvGrpSpPr/>
            <p:nvPr/>
          </p:nvGrpSpPr>
          <p:grpSpPr>
            <a:xfrm>
              <a:off x="2171098" y="0"/>
              <a:ext cx="7849804" cy="1196903"/>
              <a:chOff x="2512638" y="0"/>
              <a:chExt cx="7487968" cy="1196903"/>
            </a:xfrm>
          </p:grpSpPr>
          <p:sp>
            <p:nvSpPr>
              <p:cNvPr id="5" name="Rectangle 4">
                <a:extLst>
                  <a:ext uri="{FF2B5EF4-FFF2-40B4-BE49-F238E27FC236}">
                    <a16:creationId xmlns:a16="http://schemas.microsoft.com/office/drawing/2014/main" xmlns="" id="{D13A30D2-E70D-1737-91B3-C4406A6C49AF}"/>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F1AFA083-0A63-E7B1-B9E0-9897756A15C7}"/>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Channel URL">
              <a:extLst>
                <a:ext uri="{FF2B5EF4-FFF2-40B4-BE49-F238E27FC236}">
                  <a16:creationId xmlns:a16="http://schemas.microsoft.com/office/drawing/2014/main" xmlns="" id="{C325A5A1-AA96-2951-7969-F5ED4743C3D9}"/>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4. PHƯƠNG PHÁP SẢN XUẤT </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182629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4. PHƯƠNG PHÁP SẢN XUẤT </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xmlns="" id="{5777D8B4-B1C7-4AC1-2363-AD28CCBE8A5C}"/>
              </a:ext>
            </a:extLst>
          </p:cNvPr>
          <p:cNvSpPr txBox="1"/>
          <p:nvPr/>
        </p:nvSpPr>
        <p:spPr>
          <a:xfrm>
            <a:off x="1295399" y="1633435"/>
            <a:ext cx="10141595" cy="1002582"/>
          </a:xfrm>
          <a:prstGeom prst="rect">
            <a:avLst/>
          </a:prstGeom>
          <a:noFill/>
        </p:spPr>
        <p:txBody>
          <a:bodyPr wrap="square">
            <a:spAutoFit/>
          </a:bodyPr>
          <a:lstStyle/>
          <a:p>
            <a:pPr algn="just">
              <a:lnSpc>
                <a:spcPct val="130000"/>
              </a:lnSpc>
            </a:pPr>
            <a:r>
              <a:rPr lang="vi-VN" sz="2400" b="1" i="0">
                <a:effectLst/>
                <a:latin typeface="+mj-lt"/>
              </a:rPr>
              <a:t>Trong công nghiệp</a:t>
            </a:r>
            <a:r>
              <a:rPr lang="vi-VN" sz="2400" b="0" i="0">
                <a:effectLst/>
                <a:latin typeface="+mj-lt"/>
              </a:rPr>
              <a:t>, để sản xuất xà phòng, người ta thường đun chất béo (mỡ động vật, dầu thực vật) với dung dịch </a:t>
            </a:r>
            <a:r>
              <a:rPr lang="vi-VN" sz="2400" b="1" i="0">
                <a:solidFill>
                  <a:srgbClr val="FF0000"/>
                </a:solidFill>
                <a:effectLst/>
                <a:latin typeface="+mj-lt"/>
              </a:rPr>
              <a:t>kiềm đặc </a:t>
            </a:r>
            <a:r>
              <a:rPr lang="vi-VN" sz="2400" b="0" i="0">
                <a:effectLst/>
                <a:latin typeface="+mj-lt"/>
              </a:rPr>
              <a:t>ở nhiệt độ cao.</a:t>
            </a:r>
            <a:endParaRPr lang="en-US" sz="2400">
              <a:latin typeface="+mj-lt"/>
            </a:endParaRPr>
          </a:p>
        </p:txBody>
      </p:sp>
      <p:sp>
        <p:nvSpPr>
          <p:cNvPr id="17" name="Hexagon 16">
            <a:extLst>
              <a:ext uri="{FF2B5EF4-FFF2-40B4-BE49-F238E27FC236}">
                <a16:creationId xmlns:a16="http://schemas.microsoft.com/office/drawing/2014/main" xmlns="" id="{CD67F36A-6A53-7569-2E94-F94BFDA6F8A3}"/>
              </a:ext>
            </a:extLst>
          </p:cNvPr>
          <p:cNvSpPr/>
          <p:nvPr/>
        </p:nvSpPr>
        <p:spPr>
          <a:xfrm>
            <a:off x="822533" y="165646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C9C7CC64-405F-0C0F-C6A5-65757C5A30F1}"/>
              </a:ext>
            </a:extLst>
          </p:cNvPr>
          <p:cNvSpPr txBox="1"/>
          <p:nvPr/>
        </p:nvSpPr>
        <p:spPr>
          <a:xfrm>
            <a:off x="3912893" y="3471589"/>
            <a:ext cx="1676400" cy="461665"/>
          </a:xfrm>
          <a:prstGeom prst="rect">
            <a:avLst/>
          </a:prstGeom>
          <a:noFill/>
        </p:spPr>
        <p:txBody>
          <a:bodyPr wrap="square" rtlCol="0">
            <a:spAutoFit/>
          </a:bodyPr>
          <a:lstStyle/>
          <a:p>
            <a:r>
              <a:rPr lang="en-US" sz="2400"/>
              <a:t>+ 3NaOH</a:t>
            </a:r>
          </a:p>
        </p:txBody>
      </p:sp>
      <p:grpSp>
        <p:nvGrpSpPr>
          <p:cNvPr id="24" name="Group 23">
            <a:extLst>
              <a:ext uri="{FF2B5EF4-FFF2-40B4-BE49-F238E27FC236}">
                <a16:creationId xmlns:a16="http://schemas.microsoft.com/office/drawing/2014/main" xmlns="" id="{D8DF508C-857E-7939-23F7-E1D951704CCF}"/>
              </a:ext>
            </a:extLst>
          </p:cNvPr>
          <p:cNvGrpSpPr/>
          <p:nvPr/>
        </p:nvGrpSpPr>
        <p:grpSpPr>
          <a:xfrm>
            <a:off x="5589293" y="3245631"/>
            <a:ext cx="1066800" cy="469704"/>
            <a:chOff x="4419601" y="3264096"/>
            <a:chExt cx="1066800" cy="469704"/>
          </a:xfrm>
        </p:grpSpPr>
        <p:cxnSp>
          <p:nvCxnSpPr>
            <p:cNvPr id="22" name="Straight Arrow Connector 21">
              <a:extLst>
                <a:ext uri="{FF2B5EF4-FFF2-40B4-BE49-F238E27FC236}">
                  <a16:creationId xmlns:a16="http://schemas.microsoft.com/office/drawing/2014/main" xmlns="" id="{FAC81E6F-8ECA-BD2C-B167-36F909920E4C}"/>
                </a:ext>
              </a:extLst>
            </p:cNvPr>
            <p:cNvCxnSpPr/>
            <p:nvPr/>
          </p:nvCxnSpPr>
          <p:spPr>
            <a:xfrm>
              <a:off x="4419601" y="3733800"/>
              <a:ext cx="10668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E4FC79EF-7667-8769-88AA-18FBF367B271}"/>
                </a:ext>
              </a:extLst>
            </p:cNvPr>
            <p:cNvSpPr txBox="1"/>
            <p:nvPr/>
          </p:nvSpPr>
          <p:spPr>
            <a:xfrm>
              <a:off x="4750488" y="3264096"/>
              <a:ext cx="457200" cy="400110"/>
            </a:xfrm>
            <a:prstGeom prst="rect">
              <a:avLst/>
            </a:prstGeom>
            <a:noFill/>
          </p:spPr>
          <p:txBody>
            <a:bodyPr wrap="square" rtlCol="0">
              <a:spAutoFit/>
            </a:bodyPr>
            <a:lstStyle/>
            <a:p>
              <a:pPr algn="ctr"/>
              <a:r>
                <a:rPr lang="en-US" sz="2000"/>
                <a:t>t</a:t>
              </a:r>
              <a:r>
                <a:rPr lang="en-US" sz="2000" baseline="30000"/>
                <a:t>0</a:t>
              </a:r>
              <a:endParaRPr lang="en-US" sz="2000"/>
            </a:p>
          </p:txBody>
        </p:sp>
      </p:grpSp>
      <p:grpSp>
        <p:nvGrpSpPr>
          <p:cNvPr id="31" name="Group 30">
            <a:extLst>
              <a:ext uri="{FF2B5EF4-FFF2-40B4-BE49-F238E27FC236}">
                <a16:creationId xmlns:a16="http://schemas.microsoft.com/office/drawing/2014/main" xmlns="" id="{66470FAB-BCCB-E610-1308-6942B898AACF}"/>
              </a:ext>
            </a:extLst>
          </p:cNvPr>
          <p:cNvGrpSpPr/>
          <p:nvPr/>
        </p:nvGrpSpPr>
        <p:grpSpPr>
          <a:xfrm>
            <a:off x="1757895" y="2895600"/>
            <a:ext cx="2514600" cy="1614644"/>
            <a:chOff x="588203" y="2914065"/>
            <a:chExt cx="2514600" cy="1614644"/>
          </a:xfrm>
        </p:grpSpPr>
        <p:sp>
          <p:nvSpPr>
            <p:cNvPr id="5" name="TextBox 4">
              <a:extLst>
                <a:ext uri="{FF2B5EF4-FFF2-40B4-BE49-F238E27FC236}">
                  <a16:creationId xmlns:a16="http://schemas.microsoft.com/office/drawing/2014/main" xmlns="" id="{7A0103DE-918A-0108-6A0E-5120E9CFE04B}"/>
                </a:ext>
              </a:extLst>
            </p:cNvPr>
            <p:cNvSpPr txBox="1"/>
            <p:nvPr/>
          </p:nvSpPr>
          <p:spPr>
            <a:xfrm>
              <a:off x="588203" y="2914065"/>
              <a:ext cx="2514600" cy="461665"/>
            </a:xfrm>
            <a:prstGeom prst="rect">
              <a:avLst/>
            </a:prstGeom>
            <a:noFill/>
          </p:spPr>
          <p:txBody>
            <a:bodyPr wrap="square" rtlCol="0">
              <a:spAutoFit/>
            </a:bodyPr>
            <a:lstStyle/>
            <a:p>
              <a:r>
                <a:rPr lang="en-US" sz="2400"/>
                <a:t>R</a:t>
              </a:r>
              <a:r>
                <a:rPr lang="en-US" sz="2400" baseline="30000"/>
                <a:t>1</a:t>
              </a:r>
              <a:r>
                <a:rPr lang="en-US" sz="2400"/>
                <a:t>COO–CH</a:t>
              </a:r>
              <a:r>
                <a:rPr lang="en-US" sz="2400" baseline="-25000"/>
                <a:t>2</a:t>
              </a:r>
              <a:endParaRPr lang="en-US" sz="2400"/>
            </a:p>
          </p:txBody>
        </p:sp>
        <p:sp>
          <p:nvSpPr>
            <p:cNvPr id="18" name="TextBox 17">
              <a:extLst>
                <a:ext uri="{FF2B5EF4-FFF2-40B4-BE49-F238E27FC236}">
                  <a16:creationId xmlns:a16="http://schemas.microsoft.com/office/drawing/2014/main" xmlns="" id="{313DD698-CBB9-C04F-F288-2383073E4227}"/>
                </a:ext>
              </a:extLst>
            </p:cNvPr>
            <p:cNvSpPr txBox="1"/>
            <p:nvPr/>
          </p:nvSpPr>
          <p:spPr>
            <a:xfrm>
              <a:off x="610999" y="3490054"/>
              <a:ext cx="2468819" cy="461665"/>
            </a:xfrm>
            <a:prstGeom prst="rect">
              <a:avLst/>
            </a:prstGeom>
            <a:noFill/>
          </p:spPr>
          <p:txBody>
            <a:bodyPr wrap="square" rtlCol="0">
              <a:spAutoFit/>
            </a:bodyPr>
            <a:lstStyle/>
            <a:p>
              <a:r>
                <a:rPr lang="en-US" sz="2400"/>
                <a:t>R</a:t>
              </a:r>
              <a:r>
                <a:rPr lang="en-US" sz="2400" baseline="30000"/>
                <a:t>2</a:t>
              </a:r>
              <a:r>
                <a:rPr lang="en-US" sz="2400"/>
                <a:t>COO–CH</a:t>
              </a:r>
            </a:p>
          </p:txBody>
        </p:sp>
        <p:sp>
          <p:nvSpPr>
            <p:cNvPr id="19" name="TextBox 18">
              <a:extLst>
                <a:ext uri="{FF2B5EF4-FFF2-40B4-BE49-F238E27FC236}">
                  <a16:creationId xmlns:a16="http://schemas.microsoft.com/office/drawing/2014/main" xmlns="" id="{E845FF77-1888-C598-74A6-AB2F94C4A307}"/>
                </a:ext>
              </a:extLst>
            </p:cNvPr>
            <p:cNvSpPr txBox="1"/>
            <p:nvPr/>
          </p:nvSpPr>
          <p:spPr>
            <a:xfrm>
              <a:off x="588203" y="4067044"/>
              <a:ext cx="2514600" cy="461665"/>
            </a:xfrm>
            <a:prstGeom prst="rect">
              <a:avLst/>
            </a:prstGeom>
            <a:noFill/>
          </p:spPr>
          <p:txBody>
            <a:bodyPr wrap="square" rtlCol="0">
              <a:spAutoFit/>
            </a:bodyPr>
            <a:lstStyle/>
            <a:p>
              <a:r>
                <a:rPr lang="en-US" sz="2400"/>
                <a:t>R</a:t>
              </a:r>
              <a:r>
                <a:rPr lang="en-US" sz="2400" baseline="30000"/>
                <a:t>3</a:t>
              </a:r>
              <a:r>
                <a:rPr lang="en-US" sz="2400"/>
                <a:t>COO–CH</a:t>
              </a:r>
              <a:r>
                <a:rPr lang="en-US" sz="2400" baseline="-25000"/>
                <a:t>2</a:t>
              </a:r>
              <a:endParaRPr lang="en-US" sz="2400"/>
            </a:p>
          </p:txBody>
        </p:sp>
        <p:cxnSp>
          <p:nvCxnSpPr>
            <p:cNvPr id="26" name="Straight Connector 25">
              <a:extLst>
                <a:ext uri="{FF2B5EF4-FFF2-40B4-BE49-F238E27FC236}">
                  <a16:creationId xmlns:a16="http://schemas.microsoft.com/office/drawing/2014/main" xmlns="" id="{789D31B1-A09E-2A15-23AF-04FFEEC851C0}"/>
                </a:ext>
              </a:extLst>
            </p:cNvPr>
            <p:cNvCxnSpPr>
              <a:cxnSpLocks/>
            </p:cNvCxnSpPr>
            <p:nvPr/>
          </p:nvCxnSpPr>
          <p:spPr>
            <a:xfrm>
              <a:off x="1981200" y="3318171"/>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1CA9988-16D0-2EE4-283E-12A5F4F2FA4F}"/>
                </a:ext>
              </a:extLst>
            </p:cNvPr>
            <p:cNvCxnSpPr>
              <a:cxnSpLocks/>
            </p:cNvCxnSpPr>
            <p:nvPr/>
          </p:nvCxnSpPr>
          <p:spPr>
            <a:xfrm>
              <a:off x="1981200" y="3886200"/>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51CD6B54-6360-AEC4-2B79-94D2DE1E636F}"/>
              </a:ext>
            </a:extLst>
          </p:cNvPr>
          <p:cNvGrpSpPr/>
          <p:nvPr/>
        </p:nvGrpSpPr>
        <p:grpSpPr>
          <a:xfrm>
            <a:off x="6934200" y="2895600"/>
            <a:ext cx="2514600" cy="1614644"/>
            <a:chOff x="588203" y="2914065"/>
            <a:chExt cx="2514600" cy="1614644"/>
          </a:xfrm>
        </p:grpSpPr>
        <p:sp>
          <p:nvSpPr>
            <p:cNvPr id="33" name="TextBox 32">
              <a:extLst>
                <a:ext uri="{FF2B5EF4-FFF2-40B4-BE49-F238E27FC236}">
                  <a16:creationId xmlns:a16="http://schemas.microsoft.com/office/drawing/2014/main" xmlns="" id="{1A51F137-8E6C-5343-B7DA-4897F144D481}"/>
                </a:ext>
              </a:extLst>
            </p:cNvPr>
            <p:cNvSpPr txBox="1"/>
            <p:nvPr/>
          </p:nvSpPr>
          <p:spPr>
            <a:xfrm>
              <a:off x="588203" y="2914065"/>
              <a:ext cx="2514600" cy="461665"/>
            </a:xfrm>
            <a:prstGeom prst="rect">
              <a:avLst/>
            </a:prstGeom>
            <a:noFill/>
          </p:spPr>
          <p:txBody>
            <a:bodyPr wrap="square" rtlCol="0">
              <a:spAutoFit/>
            </a:bodyPr>
            <a:lstStyle/>
            <a:p>
              <a:r>
                <a:rPr lang="en-US" sz="2400"/>
                <a:t>R</a:t>
              </a:r>
              <a:r>
                <a:rPr lang="en-US" sz="2400" baseline="30000"/>
                <a:t>1</a:t>
              </a:r>
              <a:r>
                <a:rPr lang="en-US" sz="2400"/>
                <a:t>COONa</a:t>
              </a:r>
            </a:p>
          </p:txBody>
        </p:sp>
        <p:sp>
          <p:nvSpPr>
            <p:cNvPr id="34" name="TextBox 33">
              <a:extLst>
                <a:ext uri="{FF2B5EF4-FFF2-40B4-BE49-F238E27FC236}">
                  <a16:creationId xmlns:a16="http://schemas.microsoft.com/office/drawing/2014/main" xmlns="" id="{BB6B665D-5A80-A70D-D645-6BB38A5EEB33}"/>
                </a:ext>
              </a:extLst>
            </p:cNvPr>
            <p:cNvSpPr txBox="1"/>
            <p:nvPr/>
          </p:nvSpPr>
          <p:spPr>
            <a:xfrm>
              <a:off x="610999" y="3490054"/>
              <a:ext cx="2468819" cy="461665"/>
            </a:xfrm>
            <a:prstGeom prst="rect">
              <a:avLst/>
            </a:prstGeom>
            <a:noFill/>
          </p:spPr>
          <p:txBody>
            <a:bodyPr wrap="square" rtlCol="0">
              <a:spAutoFit/>
            </a:bodyPr>
            <a:lstStyle/>
            <a:p>
              <a:r>
                <a:rPr lang="en-US" sz="2400"/>
                <a:t>R</a:t>
              </a:r>
              <a:r>
                <a:rPr lang="en-US" sz="2400" baseline="30000"/>
                <a:t>2</a:t>
              </a:r>
              <a:r>
                <a:rPr lang="en-US" sz="2400"/>
                <a:t>COONa</a:t>
              </a:r>
            </a:p>
          </p:txBody>
        </p:sp>
        <p:sp>
          <p:nvSpPr>
            <p:cNvPr id="35" name="TextBox 34">
              <a:extLst>
                <a:ext uri="{FF2B5EF4-FFF2-40B4-BE49-F238E27FC236}">
                  <a16:creationId xmlns:a16="http://schemas.microsoft.com/office/drawing/2014/main" xmlns="" id="{B1596531-2076-F2B0-A74B-2B83DDC9F443}"/>
                </a:ext>
              </a:extLst>
            </p:cNvPr>
            <p:cNvSpPr txBox="1"/>
            <p:nvPr/>
          </p:nvSpPr>
          <p:spPr>
            <a:xfrm>
              <a:off x="588203" y="4067044"/>
              <a:ext cx="2514600" cy="461665"/>
            </a:xfrm>
            <a:prstGeom prst="rect">
              <a:avLst/>
            </a:prstGeom>
            <a:noFill/>
          </p:spPr>
          <p:txBody>
            <a:bodyPr wrap="square" rtlCol="0">
              <a:spAutoFit/>
            </a:bodyPr>
            <a:lstStyle/>
            <a:p>
              <a:r>
                <a:rPr lang="en-US" sz="2400"/>
                <a:t>R</a:t>
              </a:r>
              <a:r>
                <a:rPr lang="en-US" sz="2400" baseline="30000"/>
                <a:t>3</a:t>
              </a:r>
              <a:r>
                <a:rPr lang="en-US" sz="2400"/>
                <a:t>COONa</a:t>
              </a:r>
            </a:p>
          </p:txBody>
        </p:sp>
      </p:grpSp>
      <p:grpSp>
        <p:nvGrpSpPr>
          <p:cNvPr id="38" name="Group 37">
            <a:extLst>
              <a:ext uri="{FF2B5EF4-FFF2-40B4-BE49-F238E27FC236}">
                <a16:creationId xmlns:a16="http://schemas.microsoft.com/office/drawing/2014/main" xmlns="" id="{6D2DA4F5-E44B-1693-C268-F20A4D96DC1D}"/>
              </a:ext>
            </a:extLst>
          </p:cNvPr>
          <p:cNvGrpSpPr/>
          <p:nvPr/>
        </p:nvGrpSpPr>
        <p:grpSpPr>
          <a:xfrm>
            <a:off x="9170692" y="2895600"/>
            <a:ext cx="2514600" cy="1614644"/>
            <a:chOff x="588203" y="2914065"/>
            <a:chExt cx="2514600" cy="1614644"/>
          </a:xfrm>
        </p:grpSpPr>
        <p:sp>
          <p:nvSpPr>
            <p:cNvPr id="39" name="TextBox 38">
              <a:extLst>
                <a:ext uri="{FF2B5EF4-FFF2-40B4-BE49-F238E27FC236}">
                  <a16:creationId xmlns:a16="http://schemas.microsoft.com/office/drawing/2014/main" xmlns="" id="{CB61B6BD-9FC7-348E-3E12-8EAC012D0D88}"/>
                </a:ext>
              </a:extLst>
            </p:cNvPr>
            <p:cNvSpPr txBox="1"/>
            <p:nvPr/>
          </p:nvSpPr>
          <p:spPr>
            <a:xfrm>
              <a:off x="588203" y="2914065"/>
              <a:ext cx="2514600" cy="461665"/>
            </a:xfrm>
            <a:prstGeom prst="rect">
              <a:avLst/>
            </a:prstGeom>
            <a:noFill/>
          </p:spPr>
          <p:txBody>
            <a:bodyPr wrap="square" rtlCol="0">
              <a:spAutoFit/>
            </a:bodyPr>
            <a:lstStyle/>
            <a:p>
              <a:r>
                <a:rPr lang="en-US" sz="2400"/>
                <a:t>CH</a:t>
              </a:r>
              <a:r>
                <a:rPr lang="en-US" sz="2400" baseline="-25000"/>
                <a:t>2</a:t>
              </a:r>
              <a:r>
                <a:rPr lang="en-US" sz="2400"/>
                <a:t>–OH </a:t>
              </a:r>
            </a:p>
          </p:txBody>
        </p:sp>
        <p:sp>
          <p:nvSpPr>
            <p:cNvPr id="40" name="TextBox 39">
              <a:extLst>
                <a:ext uri="{FF2B5EF4-FFF2-40B4-BE49-F238E27FC236}">
                  <a16:creationId xmlns:a16="http://schemas.microsoft.com/office/drawing/2014/main" xmlns="" id="{6E417E4E-1AA3-DA1E-2CAE-854DC9650C21}"/>
                </a:ext>
              </a:extLst>
            </p:cNvPr>
            <p:cNvSpPr txBox="1"/>
            <p:nvPr/>
          </p:nvSpPr>
          <p:spPr>
            <a:xfrm>
              <a:off x="610999" y="3490054"/>
              <a:ext cx="2468819" cy="461665"/>
            </a:xfrm>
            <a:prstGeom prst="rect">
              <a:avLst/>
            </a:prstGeom>
            <a:noFill/>
          </p:spPr>
          <p:txBody>
            <a:bodyPr wrap="square" rtlCol="0">
              <a:spAutoFit/>
            </a:bodyPr>
            <a:lstStyle/>
            <a:p>
              <a:r>
                <a:rPr lang="en-US" sz="2400"/>
                <a:t>CH–OH </a:t>
              </a:r>
            </a:p>
          </p:txBody>
        </p:sp>
        <p:sp>
          <p:nvSpPr>
            <p:cNvPr id="41" name="TextBox 40">
              <a:extLst>
                <a:ext uri="{FF2B5EF4-FFF2-40B4-BE49-F238E27FC236}">
                  <a16:creationId xmlns:a16="http://schemas.microsoft.com/office/drawing/2014/main" xmlns="" id="{3EEEF1A7-0D93-51EA-78E6-4BBCD92361A6}"/>
                </a:ext>
              </a:extLst>
            </p:cNvPr>
            <p:cNvSpPr txBox="1"/>
            <p:nvPr/>
          </p:nvSpPr>
          <p:spPr>
            <a:xfrm>
              <a:off x="588203" y="4067044"/>
              <a:ext cx="2514600" cy="461665"/>
            </a:xfrm>
            <a:prstGeom prst="rect">
              <a:avLst/>
            </a:prstGeom>
            <a:noFill/>
          </p:spPr>
          <p:txBody>
            <a:bodyPr wrap="square" rtlCol="0">
              <a:spAutoFit/>
            </a:bodyPr>
            <a:lstStyle/>
            <a:p>
              <a:r>
                <a:rPr lang="en-US" sz="2400"/>
                <a:t>CH</a:t>
              </a:r>
              <a:r>
                <a:rPr lang="en-US" sz="2400" baseline="-25000"/>
                <a:t>2</a:t>
              </a:r>
              <a:r>
                <a:rPr lang="en-US" sz="2400"/>
                <a:t>–OH </a:t>
              </a:r>
            </a:p>
          </p:txBody>
        </p:sp>
        <p:cxnSp>
          <p:nvCxnSpPr>
            <p:cNvPr id="42" name="Straight Connector 41">
              <a:extLst>
                <a:ext uri="{FF2B5EF4-FFF2-40B4-BE49-F238E27FC236}">
                  <a16:creationId xmlns:a16="http://schemas.microsoft.com/office/drawing/2014/main" xmlns="" id="{17E42EC4-1088-866C-B2D8-D89D42B7E61C}"/>
                </a:ext>
              </a:extLst>
            </p:cNvPr>
            <p:cNvCxnSpPr>
              <a:cxnSpLocks/>
            </p:cNvCxnSpPr>
            <p:nvPr/>
          </p:nvCxnSpPr>
          <p:spPr>
            <a:xfrm>
              <a:off x="816803" y="3318171"/>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64C9B7E-26DF-27B2-0461-E28835383277}"/>
                </a:ext>
              </a:extLst>
            </p:cNvPr>
            <p:cNvCxnSpPr>
              <a:cxnSpLocks/>
            </p:cNvCxnSpPr>
            <p:nvPr/>
          </p:nvCxnSpPr>
          <p:spPr>
            <a:xfrm>
              <a:off x="816803" y="3886200"/>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xmlns="" id="{9F2202D9-EE6E-FEBB-7333-34D681555F98}"/>
              </a:ext>
            </a:extLst>
          </p:cNvPr>
          <p:cNvSpPr txBox="1"/>
          <p:nvPr/>
        </p:nvSpPr>
        <p:spPr>
          <a:xfrm>
            <a:off x="8684945" y="3481005"/>
            <a:ext cx="530109" cy="461665"/>
          </a:xfrm>
          <a:prstGeom prst="rect">
            <a:avLst/>
          </a:prstGeom>
          <a:noFill/>
        </p:spPr>
        <p:txBody>
          <a:bodyPr wrap="square" rtlCol="0">
            <a:spAutoFit/>
          </a:bodyPr>
          <a:lstStyle/>
          <a:p>
            <a:r>
              <a:rPr lang="en-US" sz="2400"/>
              <a:t>+</a:t>
            </a:r>
          </a:p>
        </p:txBody>
      </p:sp>
      <p:grpSp>
        <p:nvGrpSpPr>
          <p:cNvPr id="50" name="Group 49">
            <a:extLst>
              <a:ext uri="{FF2B5EF4-FFF2-40B4-BE49-F238E27FC236}">
                <a16:creationId xmlns:a16="http://schemas.microsoft.com/office/drawing/2014/main" xmlns="" id="{B91ED386-DF33-CF3F-524B-99DF4542529C}"/>
              </a:ext>
            </a:extLst>
          </p:cNvPr>
          <p:cNvGrpSpPr/>
          <p:nvPr/>
        </p:nvGrpSpPr>
        <p:grpSpPr>
          <a:xfrm>
            <a:off x="1046576" y="4633984"/>
            <a:ext cx="9636533" cy="696517"/>
            <a:chOff x="1270406" y="4821112"/>
            <a:chExt cx="9636533" cy="696517"/>
          </a:xfrm>
        </p:grpSpPr>
        <p:sp>
          <p:nvSpPr>
            <p:cNvPr id="46" name="TextBox 45">
              <a:extLst>
                <a:ext uri="{FF2B5EF4-FFF2-40B4-BE49-F238E27FC236}">
                  <a16:creationId xmlns:a16="http://schemas.microsoft.com/office/drawing/2014/main" xmlns="" id="{966F8B6B-968F-EB46-2505-9B4AFF683751}"/>
                </a:ext>
              </a:extLst>
            </p:cNvPr>
            <p:cNvSpPr txBox="1"/>
            <p:nvPr/>
          </p:nvSpPr>
          <p:spPr>
            <a:xfrm>
              <a:off x="1270406" y="5055964"/>
              <a:ext cx="9636533" cy="461665"/>
            </a:xfrm>
            <a:prstGeom prst="rect">
              <a:avLst/>
            </a:prstGeom>
            <a:noFill/>
          </p:spPr>
          <p:txBody>
            <a:bodyPr wrap="square">
              <a:spAutoFit/>
            </a:bodyPr>
            <a:lstStyle/>
            <a:p>
              <a:r>
                <a:rPr lang="pt-BR" sz="2400" b="0" i="0">
                  <a:solidFill>
                    <a:srgbClr val="212529"/>
                  </a:solidFill>
                  <a:effectLst/>
                  <a:latin typeface="+mj-lt"/>
                </a:rPr>
                <a:t>Hay   (RCOO)</a:t>
              </a:r>
              <a:r>
                <a:rPr lang="pt-BR" sz="2400" b="0" i="0" baseline="-25000">
                  <a:solidFill>
                    <a:srgbClr val="212529"/>
                  </a:solidFill>
                  <a:effectLst/>
                  <a:latin typeface="+mj-lt"/>
                </a:rPr>
                <a:t>3</a:t>
              </a:r>
              <a:r>
                <a:rPr lang="pt-BR" sz="2400" b="0" i="0">
                  <a:solidFill>
                    <a:srgbClr val="212529"/>
                  </a:solidFill>
                  <a:effectLst/>
                  <a:latin typeface="+mj-lt"/>
                </a:rPr>
                <a:t>C</a:t>
              </a:r>
              <a:r>
                <a:rPr lang="pt-BR" sz="2400" b="0" i="0" baseline="-25000">
                  <a:solidFill>
                    <a:srgbClr val="212529"/>
                  </a:solidFill>
                  <a:effectLst/>
                  <a:latin typeface="+mj-lt"/>
                </a:rPr>
                <a:t>3</a:t>
              </a:r>
              <a:r>
                <a:rPr lang="pt-BR" sz="2400" b="0" i="0">
                  <a:solidFill>
                    <a:srgbClr val="212529"/>
                  </a:solidFill>
                  <a:effectLst/>
                  <a:latin typeface="+mj-lt"/>
                </a:rPr>
                <a:t>H</a:t>
              </a:r>
              <a:r>
                <a:rPr lang="pt-BR" sz="2400" b="0" i="0" baseline="-25000">
                  <a:solidFill>
                    <a:srgbClr val="212529"/>
                  </a:solidFill>
                  <a:effectLst/>
                  <a:latin typeface="+mj-lt"/>
                </a:rPr>
                <a:t>5</a:t>
              </a:r>
              <a:r>
                <a:rPr lang="pt-BR" sz="2400" b="0" i="0">
                  <a:solidFill>
                    <a:srgbClr val="212529"/>
                  </a:solidFill>
                  <a:effectLst/>
                  <a:latin typeface="+mj-lt"/>
                </a:rPr>
                <a:t>    +    3NaOH               3RCOONa   +   C</a:t>
              </a:r>
              <a:r>
                <a:rPr lang="pt-BR" sz="2400" b="0" i="0" baseline="-25000">
                  <a:solidFill>
                    <a:srgbClr val="212529"/>
                  </a:solidFill>
                  <a:effectLst/>
                  <a:latin typeface="+mj-lt"/>
                </a:rPr>
                <a:t>3</a:t>
              </a:r>
              <a:r>
                <a:rPr lang="pt-BR" sz="2400" b="0" i="0">
                  <a:solidFill>
                    <a:srgbClr val="212529"/>
                  </a:solidFill>
                  <a:effectLst/>
                  <a:latin typeface="+mj-lt"/>
                </a:rPr>
                <a:t>H</a:t>
              </a:r>
              <a:r>
                <a:rPr lang="pt-BR" sz="2400" b="0" i="0" baseline="-25000">
                  <a:solidFill>
                    <a:srgbClr val="212529"/>
                  </a:solidFill>
                  <a:effectLst/>
                  <a:latin typeface="+mj-lt"/>
                </a:rPr>
                <a:t>5</a:t>
              </a:r>
              <a:r>
                <a:rPr lang="pt-BR" sz="2400" b="0" i="0">
                  <a:solidFill>
                    <a:srgbClr val="212529"/>
                  </a:solidFill>
                  <a:effectLst/>
                  <a:latin typeface="+mj-lt"/>
                </a:rPr>
                <a:t>(OH)</a:t>
              </a:r>
              <a:r>
                <a:rPr lang="pt-BR" sz="2400" b="0" i="0" baseline="-25000">
                  <a:solidFill>
                    <a:srgbClr val="212529"/>
                  </a:solidFill>
                  <a:effectLst/>
                  <a:latin typeface="+mj-lt"/>
                </a:rPr>
                <a:t>3</a:t>
              </a:r>
              <a:endParaRPr lang="en-US" sz="2400">
                <a:latin typeface="+mj-lt"/>
              </a:endParaRPr>
            </a:p>
          </p:txBody>
        </p:sp>
        <p:grpSp>
          <p:nvGrpSpPr>
            <p:cNvPr id="47" name="Group 46">
              <a:extLst>
                <a:ext uri="{FF2B5EF4-FFF2-40B4-BE49-F238E27FC236}">
                  <a16:creationId xmlns:a16="http://schemas.microsoft.com/office/drawing/2014/main" xmlns="" id="{BB8E98F5-4286-66FA-822A-963F743CAA70}"/>
                </a:ext>
              </a:extLst>
            </p:cNvPr>
            <p:cNvGrpSpPr/>
            <p:nvPr/>
          </p:nvGrpSpPr>
          <p:grpSpPr>
            <a:xfrm>
              <a:off x="6071419" y="4821112"/>
              <a:ext cx="937196" cy="469704"/>
              <a:chOff x="4419601" y="3264096"/>
              <a:chExt cx="1066800" cy="469704"/>
            </a:xfrm>
          </p:grpSpPr>
          <p:cxnSp>
            <p:nvCxnSpPr>
              <p:cNvPr id="48" name="Straight Arrow Connector 47">
                <a:extLst>
                  <a:ext uri="{FF2B5EF4-FFF2-40B4-BE49-F238E27FC236}">
                    <a16:creationId xmlns:a16="http://schemas.microsoft.com/office/drawing/2014/main" xmlns="" id="{9FC8B251-9C9A-4F0D-439D-84FFA8B782B0}"/>
                  </a:ext>
                </a:extLst>
              </p:cNvPr>
              <p:cNvCxnSpPr/>
              <p:nvPr/>
            </p:nvCxnSpPr>
            <p:spPr>
              <a:xfrm>
                <a:off x="4419601" y="3733800"/>
                <a:ext cx="10668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8A6802BF-FD7F-9688-B0C6-0CABCD64018E}"/>
                  </a:ext>
                </a:extLst>
              </p:cNvPr>
              <p:cNvSpPr txBox="1"/>
              <p:nvPr/>
            </p:nvSpPr>
            <p:spPr>
              <a:xfrm>
                <a:off x="4750488" y="3264096"/>
                <a:ext cx="457200" cy="400110"/>
              </a:xfrm>
              <a:prstGeom prst="rect">
                <a:avLst/>
              </a:prstGeom>
              <a:noFill/>
            </p:spPr>
            <p:txBody>
              <a:bodyPr wrap="square" rtlCol="0">
                <a:spAutoFit/>
              </a:bodyPr>
              <a:lstStyle/>
              <a:p>
                <a:pPr algn="ctr"/>
                <a:r>
                  <a:rPr lang="en-US" sz="2000"/>
                  <a:t>t</a:t>
                </a:r>
                <a:r>
                  <a:rPr lang="en-US" sz="2000" baseline="30000"/>
                  <a:t>0</a:t>
                </a:r>
                <a:endParaRPr lang="en-US" sz="2000"/>
              </a:p>
            </p:txBody>
          </p:sp>
        </p:grpSp>
      </p:grpSp>
      <p:sp>
        <p:nvSpPr>
          <p:cNvPr id="51" name="TextBox 50">
            <a:extLst>
              <a:ext uri="{FF2B5EF4-FFF2-40B4-BE49-F238E27FC236}">
                <a16:creationId xmlns:a16="http://schemas.microsoft.com/office/drawing/2014/main" xmlns="" id="{4FC4BF88-BF91-ADA1-F32C-74F93DD4986C}"/>
              </a:ext>
            </a:extLst>
          </p:cNvPr>
          <p:cNvSpPr txBox="1"/>
          <p:nvPr/>
        </p:nvSpPr>
        <p:spPr>
          <a:xfrm>
            <a:off x="2057400" y="5486400"/>
            <a:ext cx="1524000" cy="461665"/>
          </a:xfrm>
          <a:prstGeom prst="rect">
            <a:avLst/>
          </a:prstGeom>
          <a:noFill/>
        </p:spPr>
        <p:txBody>
          <a:bodyPr wrap="square" rtlCol="0">
            <a:spAutoFit/>
          </a:bodyPr>
          <a:lstStyle/>
          <a:p>
            <a:pPr algn="ctr"/>
            <a:r>
              <a:rPr lang="en-US" sz="2400" b="1"/>
              <a:t>Chất béo</a:t>
            </a:r>
          </a:p>
        </p:txBody>
      </p:sp>
      <p:sp>
        <p:nvSpPr>
          <p:cNvPr id="52" name="TextBox 51">
            <a:extLst>
              <a:ext uri="{FF2B5EF4-FFF2-40B4-BE49-F238E27FC236}">
                <a16:creationId xmlns:a16="http://schemas.microsoft.com/office/drawing/2014/main" xmlns="" id="{C07696D8-B261-0BEB-7C93-55DC0C540F75}"/>
              </a:ext>
            </a:extLst>
          </p:cNvPr>
          <p:cNvSpPr txBox="1"/>
          <p:nvPr/>
        </p:nvSpPr>
        <p:spPr>
          <a:xfrm>
            <a:off x="5847589" y="5409585"/>
            <a:ext cx="3962400" cy="937949"/>
          </a:xfrm>
          <a:prstGeom prst="rect">
            <a:avLst/>
          </a:prstGeom>
          <a:noFill/>
        </p:spPr>
        <p:txBody>
          <a:bodyPr wrap="square" rtlCol="0">
            <a:spAutoFit/>
          </a:bodyPr>
          <a:lstStyle/>
          <a:p>
            <a:pPr algn="ctr">
              <a:lnSpc>
                <a:spcPct val="120000"/>
              </a:lnSpc>
            </a:pPr>
            <a:r>
              <a:rPr lang="en-US" sz="2400" b="1"/>
              <a:t>Muối acid béo </a:t>
            </a:r>
          </a:p>
          <a:p>
            <a:pPr algn="ctr">
              <a:lnSpc>
                <a:spcPct val="120000"/>
              </a:lnSpc>
            </a:pPr>
            <a:r>
              <a:rPr lang="en-US" sz="2400" b="1"/>
              <a:t>(xà phòng)</a:t>
            </a:r>
          </a:p>
        </p:txBody>
      </p:sp>
      <p:sp>
        <p:nvSpPr>
          <p:cNvPr id="53" name="TextBox 52">
            <a:extLst>
              <a:ext uri="{FF2B5EF4-FFF2-40B4-BE49-F238E27FC236}">
                <a16:creationId xmlns:a16="http://schemas.microsoft.com/office/drawing/2014/main" xmlns="" id="{BC87B6DF-9B48-F637-AA3A-797516BF9590}"/>
              </a:ext>
            </a:extLst>
          </p:cNvPr>
          <p:cNvSpPr txBox="1"/>
          <p:nvPr/>
        </p:nvSpPr>
        <p:spPr>
          <a:xfrm>
            <a:off x="9047989" y="5458260"/>
            <a:ext cx="1524000" cy="461665"/>
          </a:xfrm>
          <a:prstGeom prst="rect">
            <a:avLst/>
          </a:prstGeom>
          <a:noFill/>
        </p:spPr>
        <p:txBody>
          <a:bodyPr wrap="square" rtlCol="0">
            <a:spAutoFit/>
          </a:bodyPr>
          <a:lstStyle/>
          <a:p>
            <a:pPr algn="ctr"/>
            <a:r>
              <a:rPr lang="en-US" sz="2400" b="1"/>
              <a:t>Glycerol </a:t>
            </a:r>
          </a:p>
        </p:txBody>
      </p:sp>
    </p:spTree>
    <p:extLst>
      <p:ext uri="{BB962C8B-B14F-4D97-AF65-F5344CB8AC3E}">
        <p14:creationId xmlns:p14="http://schemas.microsoft.com/office/powerpoint/2010/main" val="101646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arn(inVertical)">
                                      <p:cBhvr>
                                        <p:cTn id="46" dur="500"/>
                                        <p:tgtEl>
                                          <p:spTgt spid="5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barn(inVertical)">
                                      <p:cBhvr>
                                        <p:cTn id="5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P spid="44"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78512" y="5799424"/>
            <a:ext cx="2776122" cy="2114362"/>
            <a:chOff x="-118690" y="3673696"/>
            <a:chExt cx="3544664" cy="2699702"/>
          </a:xfrm>
          <a:solidFill>
            <a:srgbClr val="E1F5ED"/>
          </a:solidFill>
        </p:grpSpPr>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rot="3103369">
            <a:off x="-88900" y="-939800"/>
            <a:ext cx="1930400" cy="1831034"/>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40" name="Group 339">
            <a:extLst>
              <a:ext uri="{FF2B5EF4-FFF2-40B4-BE49-F238E27FC236}">
                <a16:creationId xmlns:a16="http://schemas.microsoft.com/office/drawing/2014/main" xmlns="" id="{63A6370C-653B-879F-9556-453D892F72E7}"/>
              </a:ext>
            </a:extLst>
          </p:cNvPr>
          <p:cNvGrpSpPr/>
          <p:nvPr/>
        </p:nvGrpSpPr>
        <p:grpSpPr>
          <a:xfrm>
            <a:off x="665857" y="546362"/>
            <a:ext cx="10860286" cy="1613916"/>
            <a:chOff x="1026914" y="546362"/>
            <a:chExt cx="10860286" cy="1613916"/>
          </a:xfrm>
        </p:grpSpPr>
        <p:sp>
          <p:nvSpPr>
            <p:cNvPr id="260" name="Rectangle: Rounded Corners 259">
              <a:extLst>
                <a:ext uri="{FF2B5EF4-FFF2-40B4-BE49-F238E27FC236}">
                  <a16:creationId xmlns:a16="http://schemas.microsoft.com/office/drawing/2014/main" xmlns="" id="{DACB8500-0D26-2494-946E-B9B5B27ED1A2}"/>
                </a:ext>
              </a:extLst>
            </p:cNvPr>
            <p:cNvSpPr/>
            <p:nvPr/>
          </p:nvSpPr>
          <p:spPr>
            <a:xfrm>
              <a:off x="1389718" y="857049"/>
              <a:ext cx="10497482" cy="1303229"/>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1" name="Oval 260">
              <a:extLst>
                <a:ext uri="{FF2B5EF4-FFF2-40B4-BE49-F238E27FC236}">
                  <a16:creationId xmlns:a16="http://schemas.microsoft.com/office/drawing/2014/main" xmlns="" id="{F2DF66C6-446A-5C23-F6B3-01C3FE49B92A}"/>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3" name="TextBox 262">
              <a:extLst>
                <a:ext uri="{FF2B5EF4-FFF2-40B4-BE49-F238E27FC236}">
                  <a16:creationId xmlns:a16="http://schemas.microsoft.com/office/drawing/2014/main" xmlns="" id="{7E0F42A3-5F36-8BC8-D3FB-2CD8922E386E}"/>
                </a:ext>
              </a:extLst>
            </p:cNvPr>
            <p:cNvSpPr txBox="1"/>
            <p:nvPr/>
          </p:nvSpPr>
          <p:spPr>
            <a:xfrm>
              <a:off x="1932582" y="1000275"/>
              <a:ext cx="9840318"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1. </a:t>
              </a:r>
              <a:r>
                <a:rPr kumimoji="0" lang="vi-VN" sz="2400" b="1" i="0" u="none" strike="noStrike" kern="1200" cap="none" spc="0" normalizeH="0" baseline="0" noProof="0">
                  <a:ln>
                    <a:noFill/>
                  </a:ln>
                  <a:solidFill>
                    <a:prstClr val="black"/>
                  </a:solidFill>
                  <a:effectLst/>
                  <a:uLnTx/>
                  <a:uFillTx/>
                  <a:latin typeface="Arial"/>
                  <a:ea typeface="+mn-ea"/>
                  <a:cs typeface="+mn-cs"/>
                </a:rPr>
                <a:t>Tìm hiểu và cho biết làm thế nào để thu hồi được glycerol từ hỗn hợp sản phẩm của phản ứng xà phòng hóa.</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grpSp>
          <p:nvGrpSpPr>
            <p:cNvPr id="337" name="Group 336">
              <a:extLst>
                <a:ext uri="{FF2B5EF4-FFF2-40B4-BE49-F238E27FC236}">
                  <a16:creationId xmlns:a16="http://schemas.microsoft.com/office/drawing/2014/main" xmlns="" id="{95DA4564-CAAA-9DF6-DABD-6FA46729BAFC}"/>
                </a:ext>
              </a:extLst>
            </p:cNvPr>
            <p:cNvGrpSpPr/>
            <p:nvPr/>
          </p:nvGrpSpPr>
          <p:grpSpPr>
            <a:xfrm>
              <a:off x="1163241" y="687558"/>
              <a:ext cx="598884" cy="626247"/>
              <a:chOff x="1163241" y="655229"/>
              <a:chExt cx="598884" cy="626247"/>
            </a:xfrm>
          </p:grpSpPr>
          <p:grpSp>
            <p:nvGrpSpPr>
              <p:cNvPr id="334" name="Group 333">
                <a:extLst>
                  <a:ext uri="{FF2B5EF4-FFF2-40B4-BE49-F238E27FC236}">
                    <a16:creationId xmlns:a16="http://schemas.microsoft.com/office/drawing/2014/main" xmlns="" id="{BE0150A1-0F92-2E69-BC25-259294A0C173}"/>
                  </a:ext>
                </a:extLst>
              </p:cNvPr>
              <p:cNvGrpSpPr/>
              <p:nvPr/>
            </p:nvGrpSpPr>
            <p:grpSpPr>
              <a:xfrm>
                <a:off x="1163241" y="682786"/>
                <a:ext cx="598884" cy="598690"/>
                <a:chOff x="1087650" y="607219"/>
                <a:chExt cx="750066" cy="749824"/>
              </a:xfrm>
            </p:grpSpPr>
            <p:grpSp>
              <p:nvGrpSpPr>
                <p:cNvPr id="327" name="Group 326">
                  <a:extLst>
                    <a:ext uri="{FF2B5EF4-FFF2-40B4-BE49-F238E27FC236}">
                      <a16:creationId xmlns:a16="http://schemas.microsoft.com/office/drawing/2014/main" xmlns="" id="{648093C6-9C28-8D1F-55B1-7770E17B036D}"/>
                    </a:ext>
                  </a:extLst>
                </p:cNvPr>
                <p:cNvGrpSpPr/>
                <p:nvPr/>
              </p:nvGrpSpPr>
              <p:grpSpPr>
                <a:xfrm>
                  <a:off x="1087650" y="607219"/>
                  <a:ext cx="750066" cy="749824"/>
                  <a:chOff x="1143168" y="664784"/>
                  <a:chExt cx="6713052" cy="6710884"/>
                </a:xfrm>
              </p:grpSpPr>
              <p:grpSp>
                <p:nvGrpSpPr>
                  <p:cNvPr id="328" name="Group 327">
                    <a:extLst>
                      <a:ext uri="{FF2B5EF4-FFF2-40B4-BE49-F238E27FC236}">
                        <a16:creationId xmlns:a16="http://schemas.microsoft.com/office/drawing/2014/main" xmlns="" id="{B469AF03-E0B1-8B29-4622-68912B0954A4}"/>
                      </a:ext>
                    </a:extLst>
                  </p:cNvPr>
                  <p:cNvGrpSpPr/>
                  <p:nvPr/>
                </p:nvGrpSpPr>
                <p:grpSpPr>
                  <a:xfrm>
                    <a:off x="4494492" y="664784"/>
                    <a:ext cx="3361728" cy="6710884"/>
                    <a:chOff x="4494492" y="664784"/>
                    <a:chExt cx="3361728" cy="6710884"/>
                  </a:xfrm>
                </p:grpSpPr>
                <p:pic>
                  <p:nvPicPr>
                    <p:cNvPr id="332" name="Picture 331">
                      <a:extLst>
                        <a:ext uri="{FF2B5EF4-FFF2-40B4-BE49-F238E27FC236}">
                          <a16:creationId xmlns:a16="http://schemas.microsoft.com/office/drawing/2014/main" xmlns="" id="{EF540560-1D10-8089-BDC2-DAB3AD480A8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3" name="Flowchart: Delay 332">
                      <a:extLst>
                        <a:ext uri="{FF2B5EF4-FFF2-40B4-BE49-F238E27FC236}">
                          <a16:creationId xmlns:a16="http://schemas.microsoft.com/office/drawing/2014/main" xmlns="" id="{D1298537-E802-FD58-A8C2-81892331D404}"/>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29" name="Group 328">
                    <a:extLst>
                      <a:ext uri="{FF2B5EF4-FFF2-40B4-BE49-F238E27FC236}">
                        <a16:creationId xmlns:a16="http://schemas.microsoft.com/office/drawing/2014/main" xmlns="" id="{3DD89B3B-E2F4-730C-4061-6EEE0CD7933D}"/>
                      </a:ext>
                    </a:extLst>
                  </p:cNvPr>
                  <p:cNvGrpSpPr/>
                  <p:nvPr/>
                </p:nvGrpSpPr>
                <p:grpSpPr>
                  <a:xfrm flipH="1">
                    <a:off x="1143168" y="664784"/>
                    <a:ext cx="3361728" cy="6710884"/>
                    <a:chOff x="4494492" y="664784"/>
                    <a:chExt cx="3361728" cy="6710884"/>
                  </a:xfrm>
                </p:grpSpPr>
                <p:pic>
                  <p:nvPicPr>
                    <p:cNvPr id="330" name="Picture 329">
                      <a:extLst>
                        <a:ext uri="{FF2B5EF4-FFF2-40B4-BE49-F238E27FC236}">
                          <a16:creationId xmlns:a16="http://schemas.microsoft.com/office/drawing/2014/main" xmlns="" id="{241116AB-275A-92C1-B077-D9E8D47FA7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1" name="Flowchart: Delay 330">
                      <a:extLst>
                        <a:ext uri="{FF2B5EF4-FFF2-40B4-BE49-F238E27FC236}">
                          <a16:creationId xmlns:a16="http://schemas.microsoft.com/office/drawing/2014/main" xmlns="" id="{9847EF19-2C3E-557A-513E-BFF8011E71DD}"/>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307" name="Group 306">
                  <a:extLst>
                    <a:ext uri="{FF2B5EF4-FFF2-40B4-BE49-F238E27FC236}">
                      <a16:creationId xmlns:a16="http://schemas.microsoft.com/office/drawing/2014/main" xmlns="" id="{5E381A13-4669-14C7-2795-17DF42714B25}"/>
                    </a:ext>
                  </a:extLst>
                </p:cNvPr>
                <p:cNvGrpSpPr/>
                <p:nvPr/>
              </p:nvGrpSpPr>
              <p:grpSpPr>
                <a:xfrm>
                  <a:off x="1127973" y="647529"/>
                  <a:ext cx="669420" cy="669204"/>
                  <a:chOff x="1143168" y="664784"/>
                  <a:chExt cx="6713052" cy="6710884"/>
                </a:xfrm>
              </p:grpSpPr>
              <p:grpSp>
                <p:nvGrpSpPr>
                  <p:cNvPr id="274" name="Group 273">
                    <a:extLst>
                      <a:ext uri="{FF2B5EF4-FFF2-40B4-BE49-F238E27FC236}">
                        <a16:creationId xmlns:a16="http://schemas.microsoft.com/office/drawing/2014/main" xmlns="" id="{7C8D26B5-A72C-C68C-C0FF-5ADF6341EB4C}"/>
                      </a:ext>
                    </a:extLst>
                  </p:cNvPr>
                  <p:cNvGrpSpPr/>
                  <p:nvPr/>
                </p:nvGrpSpPr>
                <p:grpSpPr>
                  <a:xfrm>
                    <a:off x="4494492" y="664784"/>
                    <a:ext cx="3361728" cy="6710884"/>
                    <a:chOff x="4494492" y="664784"/>
                    <a:chExt cx="3361728" cy="6710884"/>
                  </a:xfrm>
                </p:grpSpPr>
                <p:pic>
                  <p:nvPicPr>
                    <p:cNvPr id="269" name="Picture 268">
                      <a:extLst>
                        <a:ext uri="{FF2B5EF4-FFF2-40B4-BE49-F238E27FC236}">
                          <a16:creationId xmlns:a16="http://schemas.microsoft.com/office/drawing/2014/main" xmlns="" id="{DFFCCD55-9B4B-9BC3-B421-C588C33C5E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70" name="Flowchart: Delay 269">
                      <a:extLst>
                        <a:ext uri="{FF2B5EF4-FFF2-40B4-BE49-F238E27FC236}">
                          <a16:creationId xmlns:a16="http://schemas.microsoft.com/office/drawing/2014/main" xmlns="" id="{BAE0C514-E522-CD62-DCC6-424D36C7E847}"/>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83" name="Group 282">
                    <a:extLst>
                      <a:ext uri="{FF2B5EF4-FFF2-40B4-BE49-F238E27FC236}">
                        <a16:creationId xmlns:a16="http://schemas.microsoft.com/office/drawing/2014/main" xmlns="" id="{E8C622C8-791B-E610-14F7-350247842F03}"/>
                      </a:ext>
                    </a:extLst>
                  </p:cNvPr>
                  <p:cNvGrpSpPr/>
                  <p:nvPr/>
                </p:nvGrpSpPr>
                <p:grpSpPr>
                  <a:xfrm flipH="1">
                    <a:off x="1143168" y="664784"/>
                    <a:ext cx="3361728" cy="6710884"/>
                    <a:chOff x="4494492" y="664784"/>
                    <a:chExt cx="3361728" cy="6710884"/>
                  </a:xfrm>
                </p:grpSpPr>
                <p:pic>
                  <p:nvPicPr>
                    <p:cNvPr id="286" name="Picture 285">
                      <a:extLst>
                        <a:ext uri="{FF2B5EF4-FFF2-40B4-BE49-F238E27FC236}">
                          <a16:creationId xmlns:a16="http://schemas.microsoft.com/office/drawing/2014/main" xmlns="" id="{4EB7AE7B-A9F5-8492-92CD-8DE42B250D9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87" name="Flowchart: Delay 286">
                      <a:extLst>
                        <a:ext uri="{FF2B5EF4-FFF2-40B4-BE49-F238E27FC236}">
                          <a16:creationId xmlns:a16="http://schemas.microsoft.com/office/drawing/2014/main" xmlns="" id="{26174AD2-DEAD-EE60-6866-58490500BAA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pic>
            <p:nvPicPr>
              <p:cNvPr id="336" name="Picture 335">
                <a:extLst>
                  <a:ext uri="{FF2B5EF4-FFF2-40B4-BE49-F238E27FC236}">
                    <a16:creationId xmlns:a16="http://schemas.microsoft.com/office/drawing/2014/main" xmlns="" id="{F719545B-B59A-7B8C-B16C-C95EADD0D1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
        <p:nvSpPr>
          <p:cNvPr id="350" name="TextBox 349">
            <a:extLst>
              <a:ext uri="{FF2B5EF4-FFF2-40B4-BE49-F238E27FC236}">
                <a16:creationId xmlns:a16="http://schemas.microsoft.com/office/drawing/2014/main" xmlns="" id="{21303E0A-B00F-BD09-B6E5-A47B5359E74F}"/>
              </a:ext>
            </a:extLst>
          </p:cNvPr>
          <p:cNvSpPr txBox="1"/>
          <p:nvPr/>
        </p:nvSpPr>
        <p:spPr>
          <a:xfrm>
            <a:off x="897980" y="2885082"/>
            <a:ext cx="10607993" cy="3740255"/>
          </a:xfrm>
          <a:prstGeom prst="rect">
            <a:avLst/>
          </a:prstGeom>
          <a:noFill/>
        </p:spPr>
        <p:txBody>
          <a:bodyPr wrap="square" rtlCol="0">
            <a:spAutoFit/>
          </a:bodyPr>
          <a:lstStyle/>
          <a:p>
            <a:pPr lvl="0" algn="just">
              <a:lnSpc>
                <a:spcPct val="125000"/>
              </a:lnSpc>
              <a:defRPr/>
            </a:pPr>
            <a:r>
              <a:rPr lang="en-US" sz="2400">
                <a:solidFill>
                  <a:prstClr val="black"/>
                </a:solidFill>
              </a:rPr>
              <a:t>   </a:t>
            </a:r>
            <a:r>
              <a:rPr lang="en-US" sz="2400">
                <a:solidFill>
                  <a:prstClr val="black"/>
                </a:solidFill>
                <a:sym typeface="Wingdings" panose="05000000000000000000" pitchFamily="2" charset="2"/>
              </a:rPr>
              <a:t> </a:t>
            </a:r>
            <a:r>
              <a:rPr lang="vi-VN" sz="2400">
                <a:solidFill>
                  <a:prstClr val="black"/>
                </a:solidFill>
              </a:rPr>
              <a:t>Sau phản ứng xà phòng hóa, </a:t>
            </a:r>
            <a:r>
              <a:rPr lang="vi-VN" sz="2400" b="1">
                <a:solidFill>
                  <a:srgbClr val="8C00D7"/>
                </a:solidFill>
              </a:rPr>
              <a:t>hỗn hợp muối của acid béo và glycerol </a:t>
            </a:r>
            <a:r>
              <a:rPr lang="vi-VN" sz="2400">
                <a:solidFill>
                  <a:prstClr val="black"/>
                </a:solidFill>
              </a:rPr>
              <a:t>được tách ra bằng cách cho dung dịch </a:t>
            </a:r>
            <a:r>
              <a:rPr lang="vi-VN" sz="2400" b="1">
                <a:solidFill>
                  <a:srgbClr val="FF0000"/>
                </a:solidFill>
              </a:rPr>
              <a:t>muối ăn bão hòa vào </a:t>
            </a:r>
            <a:r>
              <a:rPr lang="vi-VN" sz="2400">
                <a:solidFill>
                  <a:prstClr val="black"/>
                </a:solidFill>
              </a:rPr>
              <a:t>hỗn hợp sản phẩm. </a:t>
            </a:r>
            <a:endParaRPr lang="en-US" sz="2400">
              <a:solidFill>
                <a:prstClr val="black"/>
              </a:solidFill>
            </a:endParaRPr>
          </a:p>
          <a:p>
            <a:pPr lvl="0" algn="just">
              <a:lnSpc>
                <a:spcPct val="125000"/>
              </a:lnSpc>
              <a:defRPr/>
            </a:pPr>
            <a:r>
              <a:rPr lang="en-US" sz="2400">
                <a:solidFill>
                  <a:prstClr val="black"/>
                </a:solidFill>
              </a:rPr>
              <a:t>   </a:t>
            </a:r>
            <a:r>
              <a:rPr lang="en-US" sz="2400">
                <a:solidFill>
                  <a:prstClr val="black"/>
                </a:solidFill>
                <a:sym typeface="Wingdings" panose="05000000000000000000" pitchFamily="2" charset="2"/>
              </a:rPr>
              <a:t> </a:t>
            </a:r>
            <a:r>
              <a:rPr lang="vi-VN" sz="2400">
                <a:solidFill>
                  <a:prstClr val="black"/>
                </a:solidFill>
              </a:rPr>
              <a:t>Các </a:t>
            </a:r>
            <a:r>
              <a:rPr lang="vi-VN" sz="2400" b="1">
                <a:solidFill>
                  <a:srgbClr val="00B050"/>
                </a:solidFill>
              </a:rPr>
              <a:t>muối của acid béo nổi </a:t>
            </a:r>
            <a:r>
              <a:rPr lang="vi-VN" sz="2400">
                <a:solidFill>
                  <a:prstClr val="black"/>
                </a:solidFill>
              </a:rPr>
              <a:t>lên được lấy ra, sau đó được trộn với các phụ gia để làm xà phòng. </a:t>
            </a:r>
            <a:endParaRPr lang="en-US" sz="2400">
              <a:solidFill>
                <a:prstClr val="black"/>
              </a:solidFill>
            </a:endParaRPr>
          </a:p>
          <a:p>
            <a:pPr lvl="0" algn="just">
              <a:lnSpc>
                <a:spcPct val="125000"/>
              </a:lnSpc>
              <a:defRPr/>
            </a:pPr>
            <a:r>
              <a:rPr lang="en-US" sz="2400">
                <a:solidFill>
                  <a:prstClr val="black"/>
                </a:solidFill>
              </a:rPr>
              <a:t>   </a:t>
            </a:r>
            <a:r>
              <a:rPr lang="en-US" sz="2400">
                <a:solidFill>
                  <a:prstClr val="black"/>
                </a:solidFill>
                <a:sym typeface="Wingdings" panose="05000000000000000000" pitchFamily="2" charset="2"/>
              </a:rPr>
              <a:t> </a:t>
            </a:r>
            <a:r>
              <a:rPr lang="vi-VN" sz="2400">
                <a:solidFill>
                  <a:prstClr val="black"/>
                </a:solidFill>
              </a:rPr>
              <a:t>Phần dung dịch còn lại gồm chất béo dư, NaOH dư, glycerol. </a:t>
            </a:r>
            <a:endParaRPr lang="en-US" sz="2400">
              <a:solidFill>
                <a:prstClr val="black"/>
              </a:solidFill>
            </a:endParaRPr>
          </a:p>
          <a:p>
            <a:pPr lvl="0" algn="just">
              <a:lnSpc>
                <a:spcPct val="125000"/>
              </a:lnSpc>
              <a:defRPr/>
            </a:pPr>
            <a:r>
              <a:rPr lang="en-US" sz="2400" b="1">
                <a:solidFill>
                  <a:srgbClr val="C00000"/>
                </a:solidFill>
              </a:rPr>
              <a:t>   </a:t>
            </a:r>
            <a:r>
              <a:rPr lang="en-US" sz="2400">
                <a:sym typeface="Wingdings" panose="05000000000000000000" pitchFamily="2" charset="2"/>
              </a:rPr>
              <a:t></a:t>
            </a:r>
            <a:r>
              <a:rPr lang="en-US" sz="2400" b="1">
                <a:solidFill>
                  <a:srgbClr val="C00000"/>
                </a:solidFill>
                <a:sym typeface="Wingdings" panose="05000000000000000000" pitchFamily="2" charset="2"/>
              </a:rPr>
              <a:t> </a:t>
            </a:r>
            <a:r>
              <a:rPr lang="vi-VN" sz="2400" b="1">
                <a:solidFill>
                  <a:srgbClr val="C00000"/>
                </a:solidFill>
              </a:rPr>
              <a:t>Dùng phương pháp chiết để tách chất béo dư </a:t>
            </a:r>
            <a:r>
              <a:rPr lang="vi-VN" sz="2400">
                <a:solidFill>
                  <a:prstClr val="black"/>
                </a:solidFill>
              </a:rPr>
              <a:t>ra khỏi dung dịch. Sau đó sử dụng </a:t>
            </a:r>
            <a:r>
              <a:rPr lang="vi-VN" sz="2400" b="1">
                <a:solidFill>
                  <a:srgbClr val="0033CC"/>
                </a:solidFill>
              </a:rPr>
              <a:t>phương pháp chưng cất để thu hơi glycerol</a:t>
            </a:r>
            <a:r>
              <a:rPr lang="vi-VN" sz="2400">
                <a:solidFill>
                  <a:prstClr val="black"/>
                </a:solidFill>
              </a:rPr>
              <a:t>.</a:t>
            </a:r>
            <a:endParaRPr kumimoji="0" lang="en-US" sz="2400" b="0" i="0" u="none" strike="noStrike" kern="1200" cap="none" spc="0" normalizeH="0" baseline="0" noProof="0">
              <a:ln>
                <a:noFill/>
              </a:ln>
              <a:solidFill>
                <a:prstClr val="black"/>
              </a:solidFill>
              <a:effectLst/>
              <a:uLnTx/>
              <a:uFillTx/>
              <a:latin typeface="Arial"/>
            </a:endParaRPr>
          </a:p>
        </p:txBody>
      </p:sp>
      <p:sp>
        <p:nvSpPr>
          <p:cNvPr id="2" name="Rectangle: Rounded Corners 1">
            <a:extLst>
              <a:ext uri="{FF2B5EF4-FFF2-40B4-BE49-F238E27FC236}">
                <a16:creationId xmlns:a16="http://schemas.microsoft.com/office/drawing/2014/main" xmlns="" id="{CBFA13F9-C47A-73E0-479F-E4A6D0243F2B}"/>
              </a:ext>
            </a:extLst>
          </p:cNvPr>
          <p:cNvSpPr/>
          <p:nvPr/>
        </p:nvSpPr>
        <p:spPr>
          <a:xfrm>
            <a:off x="5517091" y="2270027"/>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sp>
        <p:nvSpPr>
          <p:cNvPr id="3" name="Hexagon 2">
            <a:extLst>
              <a:ext uri="{FF2B5EF4-FFF2-40B4-BE49-F238E27FC236}">
                <a16:creationId xmlns:a16="http://schemas.microsoft.com/office/drawing/2014/main" xmlns="" id="{D9E0F9FB-33C2-9458-036D-EF073E9650AC}"/>
              </a:ext>
            </a:extLst>
          </p:cNvPr>
          <p:cNvSpPr/>
          <p:nvPr/>
        </p:nvSpPr>
        <p:spPr>
          <a:xfrm>
            <a:off x="401193" y="295421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xmlns="" id="{0B1E570B-40BC-FDFF-8FBD-7C4F1AE533D0}"/>
              </a:ext>
            </a:extLst>
          </p:cNvPr>
          <p:cNvSpPr/>
          <p:nvPr/>
        </p:nvSpPr>
        <p:spPr>
          <a:xfrm>
            <a:off x="401193" y="433679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xmlns="" id="{2633ED11-9128-1044-A182-5C26755928FE}"/>
              </a:ext>
            </a:extLst>
          </p:cNvPr>
          <p:cNvSpPr/>
          <p:nvPr/>
        </p:nvSpPr>
        <p:spPr>
          <a:xfrm>
            <a:off x="400447" y="527473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8A5A9469-952F-304E-8168-32CCBFCC1D1C}"/>
              </a:ext>
            </a:extLst>
          </p:cNvPr>
          <p:cNvSpPr/>
          <p:nvPr/>
        </p:nvSpPr>
        <p:spPr>
          <a:xfrm>
            <a:off x="399920" y="5747067"/>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01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0">
                                            <p:txEl>
                                              <p:pRg st="0" end="0"/>
                                            </p:txEl>
                                          </p:spTgt>
                                        </p:tgtEl>
                                        <p:attrNameLst>
                                          <p:attrName>style.visibility</p:attrName>
                                        </p:attrNameLst>
                                      </p:cBhvr>
                                      <p:to>
                                        <p:strVal val="visible"/>
                                      </p:to>
                                    </p:set>
                                    <p:animEffect transition="in" filter="barn(inVertical)">
                                      <p:cBhvr>
                                        <p:cTn id="12" dur="500"/>
                                        <p:tgtEl>
                                          <p:spTgt spid="3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0">
                                            <p:txEl>
                                              <p:pRg st="1" end="1"/>
                                            </p:txEl>
                                          </p:spTgt>
                                        </p:tgtEl>
                                        <p:attrNameLst>
                                          <p:attrName>style.visibility</p:attrName>
                                        </p:attrNameLst>
                                      </p:cBhvr>
                                      <p:to>
                                        <p:strVal val="visible"/>
                                      </p:to>
                                    </p:set>
                                    <p:animEffect transition="in" filter="barn(inVertical)">
                                      <p:cBhvr>
                                        <p:cTn id="17" dur="500"/>
                                        <p:tgtEl>
                                          <p:spTgt spid="3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0">
                                            <p:txEl>
                                              <p:pRg st="2" end="2"/>
                                            </p:txEl>
                                          </p:spTgt>
                                        </p:tgtEl>
                                        <p:attrNameLst>
                                          <p:attrName>style.visibility</p:attrName>
                                        </p:attrNameLst>
                                      </p:cBhvr>
                                      <p:to>
                                        <p:strVal val="visible"/>
                                      </p:to>
                                    </p:set>
                                    <p:animEffect transition="in" filter="barn(inVertical)">
                                      <p:cBhvr>
                                        <p:cTn id="22" dur="500"/>
                                        <p:tgtEl>
                                          <p:spTgt spid="3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0">
                                            <p:txEl>
                                              <p:pRg st="3" end="3"/>
                                            </p:txEl>
                                          </p:spTgt>
                                        </p:tgtEl>
                                        <p:attrNameLst>
                                          <p:attrName>style.visibility</p:attrName>
                                        </p:attrNameLst>
                                      </p:cBhvr>
                                      <p:to>
                                        <p:strVal val="visible"/>
                                      </p:to>
                                    </p:set>
                                    <p:animEffect transition="in" filter="barn(inVertical)">
                                      <p:cBhvr>
                                        <p:cTn id="27" dur="500"/>
                                        <p:tgtEl>
                                          <p:spTgt spid="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560F6B84-E0CD-9BF1-C4B2-3341D30FF219}"/>
              </a:ext>
            </a:extLst>
          </p:cNvPr>
          <p:cNvSpPr/>
          <p:nvPr/>
        </p:nvSpPr>
        <p:spPr>
          <a:xfrm>
            <a:off x="914400" y="609600"/>
            <a:ext cx="10591800" cy="5867400"/>
          </a:xfrm>
          <a:prstGeom prst="roundRect">
            <a:avLst>
              <a:gd name="adj" fmla="val 3744"/>
            </a:avLst>
          </a:prstGeom>
          <a:solidFill>
            <a:srgbClr val="F8E3E3"/>
          </a:solidFill>
          <a:ln w="38100">
            <a:solidFill>
              <a:srgbClr val="DD79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40B57B7C-1EC5-A9CC-8851-0D25DB2EA38F}"/>
              </a:ext>
            </a:extLst>
          </p:cNvPr>
          <p:cNvSpPr/>
          <p:nvPr/>
        </p:nvSpPr>
        <p:spPr>
          <a:xfrm>
            <a:off x="1143000" y="97631"/>
            <a:ext cx="871538" cy="871538"/>
          </a:xfrm>
          <a:prstGeom prst="ellipse">
            <a:avLst/>
          </a:prstGeom>
          <a:solidFill>
            <a:schemeClr val="bg1"/>
          </a:solidFill>
          <a:ln w="38100">
            <a:solidFill>
              <a:srgbClr val="F8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xmlns="" id="{6B685252-69A4-76A2-70AB-0884ED7B463C}"/>
              </a:ext>
            </a:extLst>
          </p:cNvPr>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229349" y="157787"/>
            <a:ext cx="698841" cy="698841"/>
          </a:xfrm>
          <a:prstGeom prst="rect">
            <a:avLst/>
          </a:prstGeom>
        </p:spPr>
      </p:pic>
      <p:sp>
        <p:nvSpPr>
          <p:cNvPr id="14" name="TextBox 13">
            <a:extLst>
              <a:ext uri="{FF2B5EF4-FFF2-40B4-BE49-F238E27FC236}">
                <a16:creationId xmlns:a16="http://schemas.microsoft.com/office/drawing/2014/main" xmlns="" id="{0EF0D27E-BE8F-655D-26B0-042BF229963B}"/>
              </a:ext>
            </a:extLst>
          </p:cNvPr>
          <p:cNvSpPr txBox="1"/>
          <p:nvPr/>
        </p:nvSpPr>
        <p:spPr>
          <a:xfrm>
            <a:off x="1295400" y="969169"/>
            <a:ext cx="9982200" cy="5323765"/>
          </a:xfrm>
          <a:prstGeom prst="rect">
            <a:avLst/>
          </a:prstGeom>
          <a:noFill/>
        </p:spPr>
        <p:txBody>
          <a:bodyPr wrap="square">
            <a:spAutoFit/>
          </a:bodyPr>
          <a:lstStyle/>
          <a:p>
            <a:pPr algn="just" latinLnBrk="0">
              <a:lnSpc>
                <a:spcPct val="130000"/>
              </a:lnSpc>
            </a:pPr>
            <a:r>
              <a:rPr lang="en-US" sz="2400" b="1" i="0">
                <a:solidFill>
                  <a:srgbClr val="DE36D6"/>
                </a:solidFill>
                <a:effectLst/>
                <a:latin typeface="+mj-lt"/>
              </a:rPr>
              <a:t>Thí nghiệm xà phòng hóa chất béo</a:t>
            </a:r>
          </a:p>
          <a:p>
            <a:pPr algn="just" latinLnBrk="0">
              <a:lnSpc>
                <a:spcPct val="130000"/>
              </a:lnSpc>
            </a:pPr>
            <a:r>
              <a:rPr lang="vi-VN" sz="2400" b="1" i="0">
                <a:solidFill>
                  <a:srgbClr val="000000"/>
                </a:solidFill>
                <a:effectLst/>
                <a:latin typeface="+mj-lt"/>
              </a:rPr>
              <a:t>Chuẩn bị:</a:t>
            </a:r>
          </a:p>
          <a:p>
            <a:pPr algn="just" latinLnBrk="0">
              <a:lnSpc>
                <a:spcPct val="130000"/>
              </a:lnSpc>
            </a:pPr>
            <a:r>
              <a:rPr lang="vi-VN" sz="2400" b="0" i="0">
                <a:solidFill>
                  <a:srgbClr val="000000"/>
                </a:solidFill>
                <a:effectLst/>
                <a:latin typeface="+mj-lt"/>
              </a:rPr>
              <a:t>- Hóa chất: Dầu thực vật (hoặc mỡ động vật), dung dịch NaOH 40%, dung dịch NaCl bão hòa</a:t>
            </a:r>
          </a:p>
          <a:p>
            <a:pPr algn="just" latinLnBrk="0">
              <a:lnSpc>
                <a:spcPct val="130000"/>
              </a:lnSpc>
            </a:pPr>
            <a:r>
              <a:rPr lang="vi-VN" sz="2400" b="0" i="0">
                <a:solidFill>
                  <a:srgbClr val="000000"/>
                </a:solidFill>
                <a:effectLst/>
                <a:latin typeface="+mj-lt"/>
              </a:rPr>
              <a:t>- Dụng cụ: Bát sứ, đũa thủy tinh, đèn cồn</a:t>
            </a:r>
          </a:p>
          <a:p>
            <a:pPr algn="just" latinLnBrk="0">
              <a:lnSpc>
                <a:spcPct val="130000"/>
              </a:lnSpc>
            </a:pPr>
            <a:r>
              <a:rPr lang="vi-VN" sz="2400" b="1" i="0">
                <a:solidFill>
                  <a:srgbClr val="000000"/>
                </a:solidFill>
                <a:effectLst/>
                <a:latin typeface="+mj-lt"/>
              </a:rPr>
              <a:t>Tiến hành: </a:t>
            </a:r>
            <a:r>
              <a:rPr lang="vi-VN" sz="2400" b="0" i="0">
                <a:solidFill>
                  <a:srgbClr val="000000"/>
                </a:solidFill>
                <a:effectLst/>
                <a:latin typeface="+mj-lt"/>
              </a:rPr>
              <a:t>Cho vào bát sứ khoảng 2 ml dầu thực vật (hoặc khoảng 2g mỡ) và 4 – 5 ml dung dịch NaOH 40%. Đun hỗn hợp sôi nhẹ và khuấy đều bằng đũa thủy tinh. Thỉnh thoảng cho vài giọt nước cất để tránh hỗn hợp phản ứng bị cạn. Sau khoảng 10 phút thì dừng đun, cho thêm 10 ml dung dịch NaCl bão hòa và khuấy đều.</a:t>
            </a:r>
          </a:p>
          <a:p>
            <a:pPr algn="just" latinLnBrk="0">
              <a:lnSpc>
                <a:spcPct val="130000"/>
              </a:lnSpc>
            </a:pPr>
            <a:r>
              <a:rPr lang="vi-VN" sz="2400" b="1" i="0">
                <a:solidFill>
                  <a:srgbClr val="000000"/>
                </a:solidFill>
                <a:effectLst/>
                <a:latin typeface="+mj-lt"/>
              </a:rPr>
              <a:t>Yêu cầu: </a:t>
            </a:r>
            <a:r>
              <a:rPr lang="vi-VN" sz="2400" b="0" i="0">
                <a:solidFill>
                  <a:srgbClr val="000000"/>
                </a:solidFill>
                <a:effectLst/>
                <a:latin typeface="+mj-lt"/>
              </a:rPr>
              <a:t>Quan sát, mô tả hiện tượng xảy ra và giải thích</a:t>
            </a:r>
            <a:r>
              <a:rPr lang="en-US" sz="2400" b="0" i="0">
                <a:solidFill>
                  <a:srgbClr val="000000"/>
                </a:solidFill>
                <a:effectLst/>
                <a:latin typeface="+mj-lt"/>
              </a:rPr>
              <a:t>.</a:t>
            </a:r>
            <a:endParaRPr lang="vi-VN" sz="2400" b="0" i="0">
              <a:solidFill>
                <a:srgbClr val="000000"/>
              </a:solidFill>
              <a:effectLst/>
              <a:latin typeface="+mj-lt"/>
            </a:endParaRPr>
          </a:p>
        </p:txBody>
      </p:sp>
      <p:grpSp>
        <p:nvGrpSpPr>
          <p:cNvPr id="16" name="Graphic 2">
            <a:extLst>
              <a:ext uri="{FF2B5EF4-FFF2-40B4-BE49-F238E27FC236}">
                <a16:creationId xmlns:a16="http://schemas.microsoft.com/office/drawing/2014/main" xmlns="" id="{50A98E2F-E92F-FF43-D3C0-557AE424C19D}"/>
              </a:ext>
            </a:extLst>
          </p:cNvPr>
          <p:cNvGrpSpPr/>
          <p:nvPr/>
        </p:nvGrpSpPr>
        <p:grpSpPr>
          <a:xfrm rot="907775">
            <a:off x="9340433" y="44866"/>
            <a:ext cx="2626615" cy="1854044"/>
            <a:chOff x="-118690" y="3673696"/>
            <a:chExt cx="3544664" cy="2699702"/>
          </a:xfrm>
          <a:solidFill>
            <a:srgbClr val="DD7979"/>
          </a:solidFill>
        </p:grpSpPr>
        <p:sp>
          <p:nvSpPr>
            <p:cNvPr id="17" name="Freeform: Shape 16">
              <a:extLst>
                <a:ext uri="{FF2B5EF4-FFF2-40B4-BE49-F238E27FC236}">
                  <a16:creationId xmlns:a16="http://schemas.microsoft.com/office/drawing/2014/main" xmlns="" id="{C640A825-3DCB-58E7-E160-FDE7A058CAA2}"/>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FD4727BE-FCA9-A656-EC60-A96EDAF0473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3D76DC21-CF99-AF08-A83C-78ED244BF3CB}"/>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39FBCCED-A829-071F-DD1D-D7F9E25C46B9}"/>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BE1767EA-953E-FEE0-490E-D79AAEAB3852}"/>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DEA14720-6AC0-4E4C-BCB2-5BD4BE766D7D}"/>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5F0E6100-1DF0-9D8B-DB81-2A91D571CD80}"/>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4" name="Picture 23">
            <a:extLst>
              <a:ext uri="{FF2B5EF4-FFF2-40B4-BE49-F238E27FC236}">
                <a16:creationId xmlns:a16="http://schemas.microsoft.com/office/drawing/2014/main" xmlns="" id="{848917DE-9B14-A016-8835-E69442F41105}"/>
              </a:ext>
            </a:extLst>
          </p:cNvPr>
          <p:cNvPicPr>
            <a:picLocks noChangeAspect="1"/>
          </p:cNvPicPr>
          <p:nvPr/>
        </p:nvPicPr>
        <p:blipFill>
          <a:blip r:embed="rId3"/>
          <a:stretch>
            <a:fillRect/>
          </a:stretch>
        </p:blipFill>
        <p:spPr>
          <a:xfrm>
            <a:off x="11125200" y="5024052"/>
            <a:ext cx="876300" cy="1642187"/>
          </a:xfrm>
          <a:prstGeom prst="rect">
            <a:avLst/>
          </a:prstGeom>
        </p:spPr>
      </p:pic>
    </p:spTree>
    <p:extLst>
      <p:ext uri="{BB962C8B-B14F-4D97-AF65-F5344CB8AC3E}">
        <p14:creationId xmlns:p14="http://schemas.microsoft.com/office/powerpoint/2010/main" val="143687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xmlns="" id="{82F53C26-248E-4AEB-9999-D41DB034BA6C}"/>
              </a:ext>
            </a:extLst>
          </p:cNvPr>
          <p:cNvSpPr/>
          <p:nvPr/>
        </p:nvSpPr>
        <p:spPr>
          <a:xfrm>
            <a:off x="1295400" y="2853218"/>
            <a:ext cx="9829800" cy="1614223"/>
          </a:xfrm>
          <a:prstGeom prst="roundRect">
            <a:avLst>
              <a:gd name="adj" fmla="val 2073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1431355" y="2853218"/>
            <a:ext cx="9525000" cy="160948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uLnTx/>
                <a:uFillTx/>
                <a:latin typeface="Arial" panose="020B0604020202020204" pitchFamily="34" charset="0"/>
                <a:cs typeface="Arial" panose="020B0604020202020204" pitchFamily="34" charset="0"/>
              </a:rPr>
              <a:t>Bài</a:t>
            </a:r>
            <a:r>
              <a:rPr kumimoji="0" lang="en-US" sz="4000" b="1" i="0" u="none" strike="noStrike" kern="1200" cap="none" spc="0" normalizeH="0" noProof="0">
                <a:ln>
                  <a:noFill/>
                </a:ln>
                <a:solidFill>
                  <a:prstClr val="white"/>
                </a:solidFill>
                <a:uLnTx/>
                <a:uFillTx/>
                <a:latin typeface="Arial" panose="020B0604020202020204" pitchFamily="34" charset="0"/>
                <a:cs typeface="Arial" panose="020B0604020202020204" pitchFamily="34" charset="0"/>
              </a:rPr>
              <a:t> 2: </a:t>
            </a:r>
            <a:r>
              <a:rPr kumimoji="0" lang="en-US" sz="4000" b="1" i="0" u="none" strike="noStrike" kern="1200" cap="none" spc="0" normalizeH="0" baseline="0" noProof="0">
                <a:ln>
                  <a:noFill/>
                </a:ln>
                <a:solidFill>
                  <a:prstClr val="white"/>
                </a:solidFill>
                <a:uLnTx/>
                <a:uFillTx/>
                <a:latin typeface="Arial" panose="020B0604020202020204" pitchFamily="34" charset="0"/>
                <a:cs typeface="Arial" panose="020B0604020202020204" pitchFamily="34" charset="0"/>
              </a:rPr>
              <a:t>XÀ</a:t>
            </a:r>
            <a:r>
              <a:rPr kumimoji="0" lang="en-US" sz="4000" b="1" i="0" u="none" strike="noStrike" kern="1200" cap="none" spc="0" normalizeH="0" noProof="0">
                <a:ln>
                  <a:noFill/>
                </a:ln>
                <a:solidFill>
                  <a:prstClr val="white"/>
                </a:solidFill>
                <a:uLnTx/>
                <a:uFillTx/>
                <a:latin typeface="Arial" panose="020B0604020202020204" pitchFamily="34" charset="0"/>
                <a:cs typeface="Arial" panose="020B0604020202020204" pitchFamily="34" charset="0"/>
              </a:rPr>
              <a:t> PHÒNG VÀ CHẤT GIẶT RỬA TỔNG HỢP</a:t>
            </a:r>
            <a:endParaRPr kumimoji="0" lang="en-US" sz="4000" b="1" i="0" u="none" strike="noStrike" kern="1200" cap="none" spc="0" normalizeH="0" baseline="0" noProof="0" dirty="0">
              <a:ln>
                <a:noFill/>
              </a:ln>
              <a:solidFill>
                <a:prstClr val="white"/>
              </a:solidFill>
              <a:uLnTx/>
              <a:uFillTx/>
              <a:latin typeface="Arial" panose="020B0604020202020204" pitchFamily="34" charset="0"/>
              <a:cs typeface="Arial" panose="020B0604020202020204" pitchFamily="34" charset="0"/>
            </a:endParaRPr>
          </a:p>
        </p:txBody>
      </p:sp>
      <p:pic>
        <p:nvPicPr>
          <p:cNvPr id="10" name="Picture 6"/>
          <p:cNvPicPr>
            <a:picLocks noChangeAspect="1"/>
          </p:cNvPicPr>
          <p:nvPr/>
        </p:nvPicPr>
        <p:blipFill>
          <a:blip r:embed="rId2"/>
          <a:srcRect l="64771" t="21970"/>
          <a:stretch>
            <a:fillRect/>
          </a:stretch>
        </p:blipFill>
        <p:spPr>
          <a:xfrm rot="5400000">
            <a:off x="989945" y="2233298"/>
            <a:ext cx="3531936" cy="7823175"/>
          </a:xfrm>
          <a:prstGeom prst="rect">
            <a:avLst/>
          </a:prstGeom>
        </p:spPr>
      </p:pic>
      <p:grpSp>
        <p:nvGrpSpPr>
          <p:cNvPr id="11" name="Group 7"/>
          <p:cNvGrpSpPr/>
          <p:nvPr/>
        </p:nvGrpSpPr>
        <p:grpSpPr>
          <a:xfrm>
            <a:off x="535726" y="516421"/>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2.Jovis-WorkSansRegular-San"/>
                <a:ea typeface="+mn-ea"/>
                <a:cs typeface="+mn-cs"/>
              </a:endParaRPr>
            </a:p>
          </p:txBody>
        </p:sp>
      </p:grpSp>
      <p:pic>
        <p:nvPicPr>
          <p:cNvPr id="15" name="Picture 13"/>
          <p:cNvPicPr>
            <a:picLocks noChangeAspect="1"/>
          </p:cNvPicPr>
          <p:nvPr/>
        </p:nvPicPr>
        <p:blipFill>
          <a:blip r:embed="rId3"/>
          <a:srcRect/>
          <a:stretch>
            <a:fillRect/>
          </a:stretch>
        </p:blipFill>
        <p:spPr>
          <a:xfrm rot="-7094170">
            <a:off x="9952592" y="-2233226"/>
            <a:ext cx="4478817" cy="4606569"/>
          </a:xfrm>
          <a:prstGeom prst="rect">
            <a:avLst/>
          </a:prstGeom>
        </p:spPr>
      </p:pic>
      <p:sp>
        <p:nvSpPr>
          <p:cNvPr id="16" name="!!1a">
            <a:extLst>
              <a:ext uri="{FF2B5EF4-FFF2-40B4-BE49-F238E27FC236}">
                <a16:creationId xmlns:a16="http://schemas.microsoft.com/office/drawing/2014/main" xmlns="" id="{65DA152C-4C6C-4037-B246-7F8E64CF95AF}"/>
              </a:ext>
            </a:extLst>
          </p:cNvPr>
          <p:cNvSpPr txBox="1"/>
          <p:nvPr/>
        </p:nvSpPr>
        <p:spPr>
          <a:xfrm>
            <a:off x="1719134" y="956028"/>
            <a:ext cx="8949442" cy="176330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uLnTx/>
                <a:uFillTx/>
                <a:latin typeface="Arial" panose="020B0604020202020204" pitchFamily="34" charset="0"/>
                <a:cs typeface="Arial" panose="020B0604020202020204" pitchFamily="34" charset="0"/>
              </a:rPr>
              <a:t>CHỦ</a:t>
            </a:r>
            <a:r>
              <a:rPr kumimoji="0" lang="en-US" sz="3600" b="1" i="0" u="none" strike="noStrike" kern="1200" cap="none" spc="0" normalizeH="0" noProof="0">
                <a:ln>
                  <a:noFill/>
                </a:ln>
                <a:uLnTx/>
                <a:uFillTx/>
                <a:latin typeface="Arial" panose="020B0604020202020204" pitchFamily="34" charset="0"/>
                <a:cs typeface="Arial" panose="020B0604020202020204" pitchFamily="34" charset="0"/>
              </a:rPr>
              <a:t> ĐỀ 1</a:t>
            </a:r>
            <a:endParaRPr kumimoji="0" lang="en-US" sz="3600" b="1" i="0" u="none" strike="noStrike" kern="1200" cap="none" spc="0" normalizeH="0" baseline="0" noProof="0" dirty="0">
              <a:ln>
                <a:noFill/>
              </a:ln>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noProof="0">
                <a:solidFill>
                  <a:srgbClr val="FC6E51"/>
                </a:solidFill>
                <a:latin typeface="Arial" panose="020B0604020202020204" pitchFamily="34" charset="0"/>
                <a:cs typeface="Arial" panose="020B0604020202020204" pitchFamily="34" charset="0"/>
              </a:rPr>
              <a:t>ESTER - LIPID</a:t>
            </a:r>
            <a:endParaRPr kumimoji="0" lang="en-US" sz="6000" b="1" i="0" u="none" strike="noStrike" kern="1200" cap="none" spc="0" normalizeH="0" baseline="0" noProof="0" dirty="0">
              <a:ln>
                <a:noFill/>
              </a:ln>
              <a:solidFill>
                <a:srgbClr val="FC6E51"/>
              </a:solidFill>
              <a:uLnTx/>
              <a:uFillTx/>
              <a:latin typeface="Arial" panose="020B0604020202020204" pitchFamily="34" charset="0"/>
              <a:cs typeface="Arial" panose="020B0604020202020204" pitchFamily="34" charset="0"/>
            </a:endParaRPr>
          </a:p>
        </p:txBody>
      </p:sp>
      <p:sp>
        <p:nvSpPr>
          <p:cNvPr id="17" name="!!1a">
            <a:extLst>
              <a:ext uri="{FF2B5EF4-FFF2-40B4-BE49-F238E27FC236}">
                <a16:creationId xmlns:a16="http://schemas.microsoft.com/office/drawing/2014/main" xmlns="" id="{65DA152C-4C6C-4037-B246-7F8E64CF95AF}"/>
              </a:ext>
            </a:extLst>
          </p:cNvPr>
          <p:cNvSpPr txBox="1"/>
          <p:nvPr/>
        </p:nvSpPr>
        <p:spPr>
          <a:xfrm>
            <a:off x="3332104" y="4572000"/>
            <a:ext cx="5723502" cy="130606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F00BE"/>
                </a:solidFill>
                <a:uLnTx/>
                <a:uFillTx/>
                <a:latin typeface="Arial" panose="020B0604020202020204" pitchFamily="34" charset="0"/>
                <a:cs typeface="Arial" panose="020B0604020202020204" pitchFamily="34" charset="0"/>
              </a:rPr>
              <a:t>HÓA</a:t>
            </a:r>
            <a:r>
              <a:rPr kumimoji="0" lang="en-US" sz="3200" b="1" i="0" u="none" strike="noStrike" kern="1200" cap="none" spc="0" normalizeH="0" noProof="0">
                <a:ln>
                  <a:noFill/>
                </a:ln>
                <a:solidFill>
                  <a:srgbClr val="AF00BE"/>
                </a:solidFill>
                <a:uLnTx/>
                <a:uFillTx/>
                <a:latin typeface="Arial" panose="020B0604020202020204" pitchFamily="34" charset="0"/>
                <a:cs typeface="Arial" panose="020B0604020202020204" pitchFamily="34" charset="0"/>
              </a:rPr>
              <a:t> HỌC 12 – CÁNH DIỀU</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3200" b="1" baseline="0">
                <a:solidFill>
                  <a:srgbClr val="FC6E51"/>
                </a:solidFill>
                <a:latin typeface="Arial" panose="020B0604020202020204" pitchFamily="34" charset="0"/>
                <a:cs typeface="Arial" panose="020B0604020202020204" pitchFamily="34" charset="0"/>
              </a:rPr>
              <a:t>Năm</a:t>
            </a:r>
            <a:r>
              <a:rPr lang="en-US" sz="3200" b="1">
                <a:solidFill>
                  <a:srgbClr val="FC6E51"/>
                </a:solidFill>
                <a:latin typeface="Arial" panose="020B0604020202020204" pitchFamily="34" charset="0"/>
                <a:cs typeface="Arial" panose="020B0604020202020204" pitchFamily="34" charset="0"/>
              </a:rPr>
              <a:t> học: 2024 - 2025</a:t>
            </a:r>
            <a:endParaRPr kumimoji="0" lang="en-US" sz="2000" b="1" i="0" u="none" strike="noStrike" kern="1200" cap="none" spc="0" normalizeH="0" baseline="0" noProof="0" dirty="0">
              <a:ln>
                <a:noFill/>
              </a:ln>
              <a:solidFill>
                <a:srgbClr val="FC6E51"/>
              </a:solidFill>
              <a:uLnTx/>
              <a:uFillTx/>
              <a:latin typeface="Arial" panose="020B0604020202020204" pitchFamily="34" charset="0"/>
              <a:cs typeface="Arial" panose="020B0604020202020204" pitchFamily="34" charset="0"/>
            </a:endParaRPr>
          </a:p>
        </p:txBody>
      </p:sp>
      <p:sp>
        <p:nvSpPr>
          <p:cNvPr id="18" name="!!1a">
            <a:extLst>
              <a:ext uri="{FF2B5EF4-FFF2-40B4-BE49-F238E27FC236}">
                <a16:creationId xmlns="" xmlns:a16="http://schemas.microsoft.com/office/drawing/2014/main" id="{65DA152C-4C6C-4037-B246-7F8E64CF95AF}"/>
              </a:ext>
            </a:extLst>
          </p:cNvPr>
          <p:cNvSpPr txBox="1"/>
          <p:nvPr/>
        </p:nvSpPr>
        <p:spPr>
          <a:xfrm>
            <a:off x="6667501" y="0"/>
            <a:ext cx="5723502" cy="153272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F00BE"/>
                </a:solidFill>
                <a:effectLst/>
                <a:uLnTx/>
                <a:uFillTx/>
                <a:latin typeface="Arial" panose="020B0604020202020204" pitchFamily="34" charset="0"/>
                <a:cs typeface="Arial" panose="020B0604020202020204" pitchFamily="34" charset="0"/>
              </a:rPr>
              <a:t>HÓA HỌC 12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6E51"/>
                </a:solidFill>
                <a:effectLst/>
                <a:uLnTx/>
                <a:uFillTx/>
                <a:latin typeface="Arial" panose="020B0604020202020204" pitchFamily="34" charset="0"/>
                <a:cs typeface="Arial" panose="020B0604020202020204" pitchFamily="34" charset="0"/>
              </a:rPr>
              <a:t>GV: </a:t>
            </a:r>
            <a:r>
              <a:rPr kumimoji="0" lang="en-US" sz="2400" b="1" i="0" u="none" strike="noStrike" kern="1200" cap="none" spc="0" normalizeH="0" baseline="0" noProof="0" dirty="0" err="1">
                <a:ln>
                  <a:noFill/>
                </a:ln>
                <a:solidFill>
                  <a:srgbClr val="FC6E51"/>
                </a:solidFill>
                <a:effectLst/>
                <a:uLnTx/>
                <a:uFillTx/>
                <a:latin typeface="Arial" panose="020B0604020202020204" pitchFamily="34" charset="0"/>
                <a:cs typeface="Arial" panose="020B0604020202020204" pitchFamily="34" charset="0"/>
              </a:rPr>
              <a:t>Huỳnh</a:t>
            </a:r>
            <a:r>
              <a:rPr kumimoji="0" lang="en-US" sz="2400" b="1" i="0" u="none" strike="noStrike" kern="1200" cap="none" spc="0" normalizeH="0" noProof="0" dirty="0">
                <a:ln>
                  <a:noFill/>
                </a:ln>
                <a:solidFill>
                  <a:srgbClr val="FC6E51"/>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C6E51"/>
                </a:solidFill>
                <a:effectLst/>
                <a:uLnTx/>
                <a:uFillTx/>
                <a:latin typeface="Arial" panose="020B0604020202020204" pitchFamily="34" charset="0"/>
                <a:cs typeface="Arial" panose="020B0604020202020204" pitchFamily="34" charset="0"/>
              </a:rPr>
              <a:t>Hữu</a:t>
            </a:r>
            <a:r>
              <a:rPr kumimoji="0" lang="en-US" sz="2400" b="1" i="0" u="none" strike="noStrike" kern="1200" cap="none" spc="0" normalizeH="0" noProof="0" dirty="0">
                <a:ln>
                  <a:noFill/>
                </a:ln>
                <a:solidFill>
                  <a:srgbClr val="FC6E51"/>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smtClean="0">
                <a:ln>
                  <a:noFill/>
                </a:ln>
                <a:solidFill>
                  <a:srgbClr val="FC6E51"/>
                </a:solidFill>
                <a:effectLst/>
                <a:uLnTx/>
                <a:uFillTx/>
                <a:latin typeface="Arial" panose="020B0604020202020204" pitchFamily="34" charset="0"/>
                <a:cs typeface="Arial" panose="020B0604020202020204" pitchFamily="34" charset="0"/>
              </a:rPr>
              <a:t>Điền</a:t>
            </a:r>
            <a:endParaRPr kumimoji="0" lang="en-US" sz="2400" b="1" i="0" u="none" strike="noStrike" kern="1200" cap="none" spc="0" normalizeH="0" noProof="0" dirty="0" smtClean="0">
              <a:ln>
                <a:noFill/>
              </a:ln>
              <a:solidFill>
                <a:srgbClr val="FC6E5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en-US" sz="2400" b="1" baseline="0" dirty="0" err="1" smtClean="0">
                <a:solidFill>
                  <a:srgbClr val="FC6E51"/>
                </a:solidFill>
                <a:latin typeface="Arial" panose="020B0604020202020204" pitchFamily="34" charset="0"/>
                <a:cs typeface="Arial" panose="020B0604020202020204" pitchFamily="34" charset="0"/>
              </a:rPr>
              <a:t>Lớp</a:t>
            </a:r>
            <a:r>
              <a:rPr lang="en-US" sz="2400" b="1" dirty="0" smtClean="0">
                <a:solidFill>
                  <a:srgbClr val="FC6E51"/>
                </a:solidFill>
                <a:latin typeface="Arial" panose="020B0604020202020204" pitchFamily="34" charset="0"/>
                <a:cs typeface="Arial" panose="020B0604020202020204" pitchFamily="34" charset="0"/>
              </a:rPr>
              <a:t> 12A1</a:t>
            </a:r>
            <a:endParaRPr kumimoji="0" lang="en-US" sz="2400" b="1" i="0" u="none" strike="noStrike" kern="1200" cap="none" spc="0" normalizeH="0" baseline="0" noProof="0" dirty="0">
              <a:ln>
                <a:noFill/>
              </a:ln>
              <a:solidFill>
                <a:srgbClr val="FC6E5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Effect transition="in" filter="fade">
                                      <p:cBhvr>
                                        <p:cTn id="20" dur="1000"/>
                                        <p:tgtEl>
                                          <p:spTgt spid="17"/>
                                        </p:tgtEl>
                                      </p:cBhvr>
                                    </p:animEffect>
                                  </p:childTnLst>
                                </p:cTn>
                              </p:par>
                            </p:childTnLst>
                          </p:cTn>
                        </p:par>
                        <p:par>
                          <p:cTn id="21" fill="hold">
                            <p:stCondLst>
                              <p:cond delay="1250"/>
                            </p:stCondLst>
                            <p:childTnLst>
                              <p:par>
                                <p:cTn id="22" presetID="32" presetClass="emph" presetSubtype="0" repeatCount="4000" fill="hold" grpId="2" nodeType="afterEffect">
                                  <p:stCondLst>
                                    <p:cond delay="0"/>
                                  </p:stCondLst>
                                  <p:childTnLst>
                                    <p:animRot by="120000">
                                      <p:cBhvr>
                                        <p:cTn id="23" dur="100" fill="hold">
                                          <p:stCondLst>
                                            <p:cond delay="0"/>
                                          </p:stCondLst>
                                        </p:cTn>
                                        <p:tgtEl>
                                          <p:spTgt spid="116"/>
                                        </p:tgtEl>
                                        <p:attrNameLst>
                                          <p:attrName>r</p:attrName>
                                        </p:attrNameLst>
                                      </p:cBhvr>
                                    </p:animRot>
                                    <p:animRot by="-240000">
                                      <p:cBhvr>
                                        <p:cTn id="24" dur="200" fill="hold">
                                          <p:stCondLst>
                                            <p:cond delay="200"/>
                                          </p:stCondLst>
                                        </p:cTn>
                                        <p:tgtEl>
                                          <p:spTgt spid="116"/>
                                        </p:tgtEl>
                                        <p:attrNameLst>
                                          <p:attrName>r</p:attrName>
                                        </p:attrNameLst>
                                      </p:cBhvr>
                                    </p:animRot>
                                    <p:animRot by="240000">
                                      <p:cBhvr>
                                        <p:cTn id="25" dur="200" fill="hold">
                                          <p:stCondLst>
                                            <p:cond delay="400"/>
                                          </p:stCondLst>
                                        </p:cTn>
                                        <p:tgtEl>
                                          <p:spTgt spid="116"/>
                                        </p:tgtEl>
                                        <p:attrNameLst>
                                          <p:attrName>r</p:attrName>
                                        </p:attrNameLst>
                                      </p:cBhvr>
                                    </p:animRot>
                                    <p:animRot by="-240000">
                                      <p:cBhvr>
                                        <p:cTn id="26" dur="200" fill="hold">
                                          <p:stCondLst>
                                            <p:cond delay="600"/>
                                          </p:stCondLst>
                                        </p:cTn>
                                        <p:tgtEl>
                                          <p:spTgt spid="116"/>
                                        </p:tgtEl>
                                        <p:attrNameLst>
                                          <p:attrName>r</p:attrName>
                                        </p:attrNameLst>
                                      </p:cBhvr>
                                    </p:animRot>
                                    <p:animRot by="120000">
                                      <p:cBhvr>
                                        <p:cTn id="27" dur="200" fill="hold">
                                          <p:stCondLst>
                                            <p:cond delay="800"/>
                                          </p:stCondLst>
                                        </p:cTn>
                                        <p:tgtEl>
                                          <p:spTgt spid="11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5E-6 -4.81481E-6 L 0.00117 -0.54606 " pathEditMode="relative" rAng="0" ptsTypes="AA">
                                      <p:cBhvr>
                                        <p:cTn id="31" dur="2000" fill="hold"/>
                                        <p:tgtEl>
                                          <p:spTgt spid="116"/>
                                        </p:tgtEl>
                                        <p:attrNameLst>
                                          <p:attrName>ppt_x</p:attrName>
                                          <p:attrName>ppt_y</p:attrName>
                                        </p:attrNameLst>
                                      </p:cBhvr>
                                      <p:rCtr x="52" y="-27315"/>
                                    </p:animMotion>
                                  </p:childTnLst>
                                </p:cTn>
                              </p:par>
                              <p:par>
                                <p:cTn id="32" presetID="42" presetClass="path" presetSubtype="0" accel="50000" decel="50000" fill="hold" grpId="0" nodeType="withEffect">
                                  <p:stCondLst>
                                    <p:cond delay="0"/>
                                  </p:stCondLst>
                                  <p:childTnLst>
                                    <p:animMotion origin="layout" path="M -2.91667E-6 -3.33333E-6 L 0.00417 -0.55185 " pathEditMode="relative" rAng="0" ptsTypes="AA">
                                      <p:cBhvr>
                                        <p:cTn id="33" dur="2000" fill="hold"/>
                                        <p:tgtEl>
                                          <p:spTgt spid="117"/>
                                        </p:tgtEl>
                                        <p:attrNameLst>
                                          <p:attrName>ppt_x</p:attrName>
                                          <p:attrName>ppt_y</p:attrName>
                                        </p:attrNameLst>
                                      </p:cBhvr>
                                      <p:rCtr x="208" y="-27593"/>
                                    </p:animMotion>
                                  </p:childTnLst>
                                </p:cTn>
                              </p:par>
                              <p:par>
                                <p:cTn id="34" presetID="2" presetClass="entr" presetSubtype="4"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250" fill="hold"/>
                                        <p:tgtEl>
                                          <p:spTgt spid="16"/>
                                        </p:tgtEl>
                                        <p:attrNameLst>
                                          <p:attrName>ppt_x</p:attrName>
                                        </p:attrNameLst>
                                      </p:cBhvr>
                                      <p:tavLst>
                                        <p:tav tm="0">
                                          <p:val>
                                            <p:strVal val="#ppt_x"/>
                                          </p:val>
                                        </p:tav>
                                        <p:tav tm="100000">
                                          <p:val>
                                            <p:strVal val="#ppt_x"/>
                                          </p:val>
                                        </p:tav>
                                      </p:tavLst>
                                    </p:anim>
                                    <p:anim calcmode="lin" valueType="num">
                                      <p:cBhvr additive="base">
                                        <p:cTn id="37" dur="1250" fill="hold"/>
                                        <p:tgtEl>
                                          <p:spTgt spid="16"/>
                                        </p:tgtEl>
                                        <p:attrNameLst>
                                          <p:attrName>ppt_y</p:attrName>
                                        </p:attrNameLst>
                                      </p:cBhvr>
                                      <p:tavLst>
                                        <p:tav tm="0">
                                          <p:val>
                                            <p:strVal val="1+#ppt_h/2"/>
                                          </p:val>
                                        </p:tav>
                                        <p:tav tm="100000">
                                          <p:val>
                                            <p:strVal val="#ppt_y"/>
                                          </p:val>
                                        </p:tav>
                                      </p:tavLst>
                                    </p:anim>
                                  </p:childTnLst>
                                </p:cTn>
                              </p:par>
                              <p:par>
                                <p:cTn id="38" presetID="42" presetClass="path" presetSubtype="0" accel="50000" decel="50000" fill="hold" grpId="0" nodeType="withEffect">
                                  <p:stCondLst>
                                    <p:cond delay="0"/>
                                  </p:stCondLst>
                                  <p:childTnLst>
                                    <p:animMotion origin="layout" path="M -2.70833E-6 -4.07407E-6 L 0.00417 -0.55185 " pathEditMode="relative" rAng="0" ptsTypes="AA">
                                      <p:cBhvr>
                                        <p:cTn id="39" dur="2000" fill="hold"/>
                                        <p:tgtEl>
                                          <p:spTgt spid="16"/>
                                        </p:tgtEl>
                                        <p:attrNameLst>
                                          <p:attrName>ppt_x</p:attrName>
                                          <p:attrName>ppt_y</p:attrName>
                                        </p:attrNameLst>
                                      </p:cBhvr>
                                      <p:rCtr x="208" y="-27593"/>
                                    </p:animMotion>
                                  </p:childTnLst>
                                </p:cTn>
                              </p:par>
                              <p:par>
                                <p:cTn id="40" presetID="42" presetClass="path" presetSubtype="0" accel="50000" decel="50000" fill="hold" grpId="1" nodeType="withEffect">
                                  <p:stCondLst>
                                    <p:cond delay="0"/>
                                  </p:stCondLst>
                                  <p:childTnLst>
                                    <p:animMotion origin="layout" path="M -2.70833E-6 4.44444E-6 L -0.00065 -0.82917 " pathEditMode="relative" rAng="0" ptsTypes="AA">
                                      <p:cBhvr>
                                        <p:cTn id="41" dur="2000" fill="hold"/>
                                        <p:tgtEl>
                                          <p:spTgt spid="17"/>
                                        </p:tgtEl>
                                        <p:attrNameLst>
                                          <p:attrName>ppt_x</p:attrName>
                                          <p:attrName>ppt_y</p:attrName>
                                        </p:attrNameLst>
                                      </p:cBhvr>
                                      <p:rCtr x="-39" y="-41458"/>
                                    </p:animMotion>
                                  </p:childTnLst>
                                </p:cTn>
                              </p:par>
                              <p:par>
                                <p:cTn id="42" presetID="53"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par>
                                <p:cTn id="47" presetID="42" presetClass="path" presetSubtype="0" accel="50000" decel="50000" fill="hold" grpId="1" nodeType="withEffect">
                                  <p:stCondLst>
                                    <p:cond delay="0"/>
                                  </p:stCondLst>
                                  <p:childTnLst>
                                    <p:animMotion origin="layout" path="M -2.70833E-6 -0.03936 L -0.00065 -0.86852 " pathEditMode="relative" rAng="0" ptsTypes="AA">
                                      <p:cBhvr>
                                        <p:cTn id="48" dur="2000" fill="hold"/>
                                        <p:tgtEl>
                                          <p:spTgt spid="18"/>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560F6B84-E0CD-9BF1-C4B2-3341D30FF219}"/>
              </a:ext>
            </a:extLst>
          </p:cNvPr>
          <p:cNvSpPr/>
          <p:nvPr/>
        </p:nvSpPr>
        <p:spPr>
          <a:xfrm>
            <a:off x="914400" y="609600"/>
            <a:ext cx="10591800" cy="5029200"/>
          </a:xfrm>
          <a:prstGeom prst="roundRect">
            <a:avLst>
              <a:gd name="adj" fmla="val 3744"/>
            </a:avLst>
          </a:prstGeom>
          <a:solidFill>
            <a:srgbClr val="F8E3E3"/>
          </a:solidFill>
          <a:ln w="38100">
            <a:solidFill>
              <a:srgbClr val="DD79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40B57B7C-1EC5-A9CC-8851-0D25DB2EA38F}"/>
              </a:ext>
            </a:extLst>
          </p:cNvPr>
          <p:cNvSpPr/>
          <p:nvPr/>
        </p:nvSpPr>
        <p:spPr>
          <a:xfrm>
            <a:off x="1143000" y="97631"/>
            <a:ext cx="871538" cy="871538"/>
          </a:xfrm>
          <a:prstGeom prst="ellipse">
            <a:avLst/>
          </a:prstGeom>
          <a:solidFill>
            <a:schemeClr val="bg1"/>
          </a:solidFill>
          <a:ln w="38100">
            <a:solidFill>
              <a:srgbClr val="F8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xmlns="" id="{6B685252-69A4-76A2-70AB-0884ED7B463C}"/>
              </a:ext>
            </a:extLst>
          </p:cNvPr>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229349" y="157787"/>
            <a:ext cx="698841" cy="698841"/>
          </a:xfrm>
          <a:prstGeom prst="rect">
            <a:avLst/>
          </a:prstGeom>
        </p:spPr>
      </p:pic>
      <p:sp>
        <p:nvSpPr>
          <p:cNvPr id="14" name="TextBox 13">
            <a:extLst>
              <a:ext uri="{FF2B5EF4-FFF2-40B4-BE49-F238E27FC236}">
                <a16:creationId xmlns:a16="http://schemas.microsoft.com/office/drawing/2014/main" xmlns="" id="{0EF0D27E-BE8F-655D-26B0-042BF229963B}"/>
              </a:ext>
            </a:extLst>
          </p:cNvPr>
          <p:cNvSpPr txBox="1"/>
          <p:nvPr/>
        </p:nvSpPr>
        <p:spPr>
          <a:xfrm>
            <a:off x="1295400" y="969169"/>
            <a:ext cx="9982200" cy="4440446"/>
          </a:xfrm>
          <a:prstGeom prst="rect">
            <a:avLst/>
          </a:prstGeom>
          <a:noFill/>
        </p:spPr>
        <p:txBody>
          <a:bodyPr wrap="square">
            <a:spAutoFit/>
          </a:bodyPr>
          <a:lstStyle/>
          <a:p>
            <a:pPr algn="just" latinLnBrk="0">
              <a:lnSpc>
                <a:spcPct val="130000"/>
              </a:lnSpc>
            </a:pPr>
            <a:r>
              <a:rPr lang="en-US" sz="2400" b="1" i="0">
                <a:solidFill>
                  <a:srgbClr val="DE36D6"/>
                </a:solidFill>
                <a:effectLst/>
                <a:latin typeface="+mj-lt"/>
              </a:rPr>
              <a:t>Thí nghiệm xà phòng hóa chất béo</a:t>
            </a:r>
          </a:p>
          <a:p>
            <a:pPr algn="just" latinLnBrk="0">
              <a:lnSpc>
                <a:spcPct val="130000"/>
              </a:lnSpc>
            </a:pPr>
            <a:endParaRPr lang="en-US" sz="2400" b="1" i="0">
              <a:solidFill>
                <a:srgbClr val="000000"/>
              </a:solidFill>
              <a:effectLst/>
              <a:latin typeface="+mj-lt"/>
            </a:endParaRPr>
          </a:p>
          <a:p>
            <a:pPr algn="just" latinLnBrk="0">
              <a:lnSpc>
                <a:spcPct val="130000"/>
              </a:lnSpc>
            </a:pPr>
            <a:endParaRPr lang="en-US" sz="2400" b="1">
              <a:solidFill>
                <a:srgbClr val="000000"/>
              </a:solidFill>
              <a:latin typeface="+mj-lt"/>
            </a:endParaRPr>
          </a:p>
          <a:p>
            <a:pPr algn="just" latinLnBrk="0">
              <a:lnSpc>
                <a:spcPct val="130000"/>
              </a:lnSpc>
              <a:spcAft>
                <a:spcPts val="600"/>
              </a:spcAft>
            </a:pPr>
            <a:r>
              <a:rPr lang="vi-VN" sz="2400" b="1" i="0">
                <a:solidFill>
                  <a:srgbClr val="000000"/>
                </a:solidFill>
                <a:effectLst/>
                <a:latin typeface="+mj-lt"/>
              </a:rPr>
              <a:t>Hiện tượng: </a:t>
            </a:r>
            <a:r>
              <a:rPr lang="vi-VN" sz="2400" i="0">
                <a:solidFill>
                  <a:srgbClr val="000000"/>
                </a:solidFill>
                <a:effectLst/>
                <a:latin typeface="+mj-lt"/>
              </a:rPr>
              <a:t>dầu thực vật tan ra khi cho NaOH vào, khi đun sôi nhẹ khuấy đều và cho dung dịch NaCl bão hòa sẽ có chất rắn nổi dần lên, tạo thành dung dịch không đồng nhất, phân thành 2 lớp.</a:t>
            </a:r>
            <a:endParaRPr lang="vi-VN" sz="2400" b="1" i="0">
              <a:solidFill>
                <a:srgbClr val="000000"/>
              </a:solidFill>
              <a:effectLst/>
              <a:latin typeface="+mj-lt"/>
            </a:endParaRPr>
          </a:p>
          <a:p>
            <a:pPr algn="just" latinLnBrk="0">
              <a:lnSpc>
                <a:spcPct val="130000"/>
              </a:lnSpc>
              <a:spcAft>
                <a:spcPts val="600"/>
              </a:spcAft>
            </a:pPr>
            <a:r>
              <a:rPr lang="vi-VN" sz="2400" b="1" i="0">
                <a:solidFill>
                  <a:srgbClr val="000000"/>
                </a:solidFill>
                <a:effectLst/>
                <a:latin typeface="+mj-lt"/>
              </a:rPr>
              <a:t>Giải thích: </a:t>
            </a:r>
            <a:r>
              <a:rPr lang="vi-VN" sz="2400" i="0">
                <a:solidFill>
                  <a:srgbClr val="000000"/>
                </a:solidFill>
                <a:effectLst/>
                <a:latin typeface="+mj-lt"/>
              </a:rPr>
              <a:t>dầu thực vật tác dụng với NaOH tạo thành muối acid béo. Khi nhỏ NaCl vào sẽ làm tỉ trọng dung dịch thay đổi nên muối acid béo nổi dần lên.</a:t>
            </a:r>
          </a:p>
        </p:txBody>
      </p:sp>
      <p:grpSp>
        <p:nvGrpSpPr>
          <p:cNvPr id="16" name="Graphic 2">
            <a:extLst>
              <a:ext uri="{FF2B5EF4-FFF2-40B4-BE49-F238E27FC236}">
                <a16:creationId xmlns:a16="http://schemas.microsoft.com/office/drawing/2014/main" xmlns="" id="{50A98E2F-E92F-FF43-D3C0-557AE424C19D}"/>
              </a:ext>
            </a:extLst>
          </p:cNvPr>
          <p:cNvGrpSpPr/>
          <p:nvPr/>
        </p:nvGrpSpPr>
        <p:grpSpPr>
          <a:xfrm rot="907775">
            <a:off x="9340433" y="44866"/>
            <a:ext cx="2626615" cy="1854044"/>
            <a:chOff x="-118690" y="3673696"/>
            <a:chExt cx="3544664" cy="2699702"/>
          </a:xfrm>
          <a:solidFill>
            <a:srgbClr val="DD7979"/>
          </a:solidFill>
        </p:grpSpPr>
        <p:sp>
          <p:nvSpPr>
            <p:cNvPr id="17" name="Freeform: Shape 16">
              <a:extLst>
                <a:ext uri="{FF2B5EF4-FFF2-40B4-BE49-F238E27FC236}">
                  <a16:creationId xmlns:a16="http://schemas.microsoft.com/office/drawing/2014/main" xmlns="" id="{C640A825-3DCB-58E7-E160-FDE7A058CAA2}"/>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FD4727BE-FCA9-A656-EC60-A96EDAF0473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3D76DC21-CF99-AF08-A83C-78ED244BF3CB}"/>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39FBCCED-A829-071F-DD1D-D7F9E25C46B9}"/>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BE1767EA-953E-FEE0-490E-D79AAEAB3852}"/>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DEA14720-6AC0-4E4C-BCB2-5BD4BE766D7D}"/>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5F0E6100-1DF0-9D8B-DB81-2A91D571CD80}"/>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4" name="Picture 23">
            <a:extLst>
              <a:ext uri="{FF2B5EF4-FFF2-40B4-BE49-F238E27FC236}">
                <a16:creationId xmlns:a16="http://schemas.microsoft.com/office/drawing/2014/main" xmlns="" id="{848917DE-9B14-A016-8835-E69442F41105}"/>
              </a:ext>
            </a:extLst>
          </p:cNvPr>
          <p:cNvPicPr>
            <a:picLocks noChangeAspect="1"/>
          </p:cNvPicPr>
          <p:nvPr/>
        </p:nvPicPr>
        <p:blipFill>
          <a:blip r:embed="rId3"/>
          <a:stretch>
            <a:fillRect/>
          </a:stretch>
        </p:blipFill>
        <p:spPr>
          <a:xfrm>
            <a:off x="10991850" y="4701062"/>
            <a:ext cx="876300" cy="1642187"/>
          </a:xfrm>
          <a:prstGeom prst="rect">
            <a:avLst/>
          </a:prstGeom>
        </p:spPr>
      </p:pic>
      <p:sp>
        <p:nvSpPr>
          <p:cNvPr id="2" name="Rectangle: Rounded Corners 1">
            <a:extLst>
              <a:ext uri="{FF2B5EF4-FFF2-40B4-BE49-F238E27FC236}">
                <a16:creationId xmlns:a16="http://schemas.microsoft.com/office/drawing/2014/main" xmlns="" id="{19CE1442-5F99-6E10-B78F-870B1E81F0AB}"/>
              </a:ext>
            </a:extLst>
          </p:cNvPr>
          <p:cNvSpPr/>
          <p:nvPr/>
        </p:nvSpPr>
        <p:spPr>
          <a:xfrm>
            <a:off x="6019800" y="1676400"/>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spTree>
    <p:extLst>
      <p:ext uri="{BB962C8B-B14F-4D97-AF65-F5344CB8AC3E}">
        <p14:creationId xmlns:p14="http://schemas.microsoft.com/office/powerpoint/2010/main" val="8825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barn(inVertical)">
                                      <p:cBhvr>
                                        <p:cTn id="7" dur="500"/>
                                        <p:tgtEl>
                                          <p:spTgt spid="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barn(inVertical)">
                                      <p:cBhvr>
                                        <p:cTn id="1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sp>
        <p:nvSpPr>
          <p:cNvPr id="4" name="Rectangle: Rounded Corners 3">
            <a:extLst>
              <a:ext uri="{FF2B5EF4-FFF2-40B4-BE49-F238E27FC236}">
                <a16:creationId xmlns:a16="http://schemas.microsoft.com/office/drawing/2014/main" xmlns="" id="{BA14FA25-5C8C-FAF7-9421-3CDB036A4381}"/>
              </a:ext>
            </a:extLst>
          </p:cNvPr>
          <p:cNvSpPr/>
          <p:nvPr/>
        </p:nvSpPr>
        <p:spPr>
          <a:xfrm>
            <a:off x="1335858" y="479875"/>
            <a:ext cx="10159609" cy="16537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951623" y="147759"/>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1844076" y="600821"/>
            <a:ext cx="9233677" cy="1431930"/>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3. </a:t>
            </a:r>
            <a:r>
              <a:rPr kumimoji="0" lang="vi-VN" sz="2400" b="1" i="0" u="none" strike="noStrike" kern="1200" cap="none" spc="0" normalizeH="0" baseline="0" noProof="0">
                <a:ln>
                  <a:noFill/>
                </a:ln>
                <a:solidFill>
                  <a:prstClr val="black"/>
                </a:solidFill>
                <a:effectLst/>
                <a:uLnTx/>
                <a:uFillTx/>
                <a:latin typeface="Arial"/>
                <a:ea typeface="+mn-ea"/>
                <a:cs typeface="+mn-cs"/>
              </a:rPr>
              <a:t>Vì sao khi điều chế lượng nhỏ xà phòng trong phòng thí nghiệm lại sử dụng bát sứ? Việc dùng bát nhôm hoặc xoong nhôm để làm thí nghiệm này có phù hợp không?</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xmlns="" id="{D832BAE5-B3DF-9E12-609B-326244B7B17B}"/>
              </a:ext>
            </a:extLst>
          </p:cNvPr>
          <p:cNvSpPr/>
          <p:nvPr/>
        </p:nvSpPr>
        <p:spPr>
          <a:xfrm>
            <a:off x="5517091" y="2297120"/>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pic>
        <p:nvPicPr>
          <p:cNvPr id="3" name="Picture 2">
            <a:extLst>
              <a:ext uri="{FF2B5EF4-FFF2-40B4-BE49-F238E27FC236}">
                <a16:creationId xmlns:a16="http://schemas.microsoft.com/office/drawing/2014/main" xmlns="" id="{688032A3-0F7C-6B76-F241-0C1D70DFEF01}"/>
              </a:ext>
            </a:extLst>
          </p:cNvPr>
          <p:cNvPicPr>
            <a:picLocks noChangeAspect="1"/>
          </p:cNvPicPr>
          <p:nvPr/>
        </p:nvPicPr>
        <p:blipFill rotWithShape="1">
          <a:blip r:embed="rId3"/>
          <a:srcRect l="11045" t="6648" r="23892" b="6997"/>
          <a:stretch/>
        </p:blipFill>
        <p:spPr>
          <a:xfrm>
            <a:off x="512041" y="2964915"/>
            <a:ext cx="4236380" cy="3514167"/>
          </a:xfrm>
          <a:prstGeom prst="rect">
            <a:avLst/>
          </a:prstGeom>
        </p:spPr>
      </p:pic>
      <p:sp>
        <p:nvSpPr>
          <p:cNvPr id="25" name="TextBox 24">
            <a:extLst>
              <a:ext uri="{FF2B5EF4-FFF2-40B4-BE49-F238E27FC236}">
                <a16:creationId xmlns:a16="http://schemas.microsoft.com/office/drawing/2014/main" xmlns="" id="{9A2D18CD-2702-32E4-E399-1968A46A01DC}"/>
              </a:ext>
            </a:extLst>
          </p:cNvPr>
          <p:cNvSpPr txBox="1"/>
          <p:nvPr/>
        </p:nvSpPr>
        <p:spPr>
          <a:xfrm>
            <a:off x="5533691" y="3228143"/>
            <a:ext cx="6048709" cy="1482714"/>
          </a:xfrm>
          <a:prstGeom prst="rect">
            <a:avLst/>
          </a:prstGeom>
          <a:noFill/>
        </p:spPr>
        <p:txBody>
          <a:bodyPr wrap="square">
            <a:spAutoFit/>
          </a:bodyPr>
          <a:lstStyle/>
          <a:p>
            <a:pPr algn="just" latinLnBrk="0">
              <a:lnSpc>
                <a:spcPct val="130000"/>
              </a:lnSpc>
              <a:spcAft>
                <a:spcPts val="600"/>
              </a:spcAft>
            </a:pPr>
            <a:r>
              <a:rPr lang="vi-VN" sz="2400" b="0" i="0">
                <a:solidFill>
                  <a:srgbClr val="000000"/>
                </a:solidFill>
                <a:effectLst/>
                <a:latin typeface="+mj-lt"/>
              </a:rPr>
              <a:t>Sử dụng bát sứ vì </a:t>
            </a:r>
            <a:r>
              <a:rPr lang="vi-VN" sz="2400" b="1" i="0">
                <a:solidFill>
                  <a:srgbClr val="C00000"/>
                </a:solidFill>
                <a:effectLst/>
                <a:latin typeface="+mj-lt"/>
              </a:rPr>
              <a:t>không tác dụng </a:t>
            </a:r>
            <a:r>
              <a:rPr lang="vi-VN" sz="2400" b="0" i="0">
                <a:solidFill>
                  <a:srgbClr val="000000"/>
                </a:solidFill>
                <a:effectLst/>
                <a:latin typeface="+mj-lt"/>
              </a:rPr>
              <a:t>với các chất trong phản ứng và </a:t>
            </a:r>
            <a:r>
              <a:rPr lang="vi-VN" sz="2400" b="1" i="0">
                <a:solidFill>
                  <a:srgbClr val="C00000"/>
                </a:solidFill>
                <a:effectLst/>
                <a:latin typeface="+mj-lt"/>
              </a:rPr>
              <a:t>chịu được nhiệt </a:t>
            </a:r>
            <a:r>
              <a:rPr lang="vi-VN" sz="2400" b="0" i="0">
                <a:solidFill>
                  <a:srgbClr val="000000"/>
                </a:solidFill>
                <a:effectLst/>
                <a:latin typeface="+mj-lt"/>
              </a:rPr>
              <a:t>trong phản ứng.</a:t>
            </a:r>
          </a:p>
        </p:txBody>
      </p:sp>
      <p:sp>
        <p:nvSpPr>
          <p:cNvPr id="26" name="Hexagon 25">
            <a:extLst>
              <a:ext uri="{FF2B5EF4-FFF2-40B4-BE49-F238E27FC236}">
                <a16:creationId xmlns:a16="http://schemas.microsoft.com/office/drawing/2014/main" xmlns="" id="{B5A72B24-690D-6656-3F11-961F04BB723E}"/>
              </a:ext>
            </a:extLst>
          </p:cNvPr>
          <p:cNvSpPr/>
          <p:nvPr/>
        </p:nvSpPr>
        <p:spPr>
          <a:xfrm>
            <a:off x="5030784" y="334358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Hexagon 26">
            <a:extLst>
              <a:ext uri="{FF2B5EF4-FFF2-40B4-BE49-F238E27FC236}">
                <a16:creationId xmlns:a16="http://schemas.microsoft.com/office/drawing/2014/main" xmlns="" id="{7CB4BA69-9F78-5E47-0C6D-976A820CB8D0}"/>
              </a:ext>
            </a:extLst>
          </p:cNvPr>
          <p:cNvSpPr/>
          <p:nvPr/>
        </p:nvSpPr>
        <p:spPr>
          <a:xfrm>
            <a:off x="5030785" y="4963153"/>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xmlns="" id="{28913DEB-E0B9-E78C-C6E8-CD67833112E9}"/>
              </a:ext>
            </a:extLst>
          </p:cNvPr>
          <p:cNvSpPr txBox="1"/>
          <p:nvPr/>
        </p:nvSpPr>
        <p:spPr>
          <a:xfrm>
            <a:off x="5533691" y="4834348"/>
            <a:ext cx="6048709" cy="1482714"/>
          </a:xfrm>
          <a:prstGeom prst="rect">
            <a:avLst/>
          </a:prstGeom>
          <a:noFill/>
        </p:spPr>
        <p:txBody>
          <a:bodyPr wrap="square">
            <a:spAutoFit/>
          </a:bodyPr>
          <a:lstStyle/>
          <a:p>
            <a:pPr algn="just" latinLnBrk="0">
              <a:lnSpc>
                <a:spcPct val="130000"/>
              </a:lnSpc>
              <a:spcAft>
                <a:spcPts val="600"/>
              </a:spcAft>
            </a:pPr>
            <a:r>
              <a:rPr lang="vi-VN" sz="2400" b="1" i="0">
                <a:solidFill>
                  <a:srgbClr val="000000"/>
                </a:solidFill>
                <a:effectLst/>
                <a:latin typeface="+mj-lt"/>
              </a:rPr>
              <a:t>Không</a:t>
            </a:r>
            <a:r>
              <a:rPr lang="vi-VN" sz="2400" b="0" i="0">
                <a:solidFill>
                  <a:srgbClr val="000000"/>
                </a:solidFill>
                <a:effectLst/>
                <a:latin typeface="+mj-lt"/>
              </a:rPr>
              <a:t> sử dụng bát nhôm hoặc xoong nhôm vì nhôm </a:t>
            </a:r>
            <a:r>
              <a:rPr lang="vi-VN" sz="2400" b="1">
                <a:solidFill>
                  <a:srgbClr val="8C00D7"/>
                </a:solidFill>
                <a:effectLst/>
                <a:latin typeface="+mj-lt"/>
              </a:rPr>
              <a:t>có phản ứng </a:t>
            </a:r>
            <a:r>
              <a:rPr lang="vi-VN" sz="2400" b="0" i="0">
                <a:solidFill>
                  <a:srgbClr val="000000"/>
                </a:solidFill>
                <a:effectLst/>
                <a:latin typeface="+mj-lt"/>
              </a:rPr>
              <a:t>với dung dịch NaOH tạo muối NaAlO</a:t>
            </a:r>
            <a:r>
              <a:rPr lang="vi-VN" sz="2400" b="0" i="0" baseline="-25000">
                <a:solidFill>
                  <a:srgbClr val="000000"/>
                </a:solidFill>
                <a:effectLst/>
                <a:latin typeface="+mj-lt"/>
              </a:rPr>
              <a:t>2</a:t>
            </a:r>
            <a:endParaRPr lang="vi-VN" sz="2400" b="0" i="0">
              <a:solidFill>
                <a:srgbClr val="000000"/>
              </a:solidFill>
              <a:effectLst/>
              <a:latin typeface="+mj-lt"/>
            </a:endParaRPr>
          </a:p>
        </p:txBody>
      </p:sp>
    </p:spTree>
    <p:extLst>
      <p:ext uri="{BB962C8B-B14F-4D97-AF65-F5344CB8AC3E}">
        <p14:creationId xmlns:p14="http://schemas.microsoft.com/office/powerpoint/2010/main" val="208660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4E1B8F4-6CC3-8865-0C96-BEDF46B5571D}"/>
              </a:ext>
            </a:extLst>
          </p:cNvPr>
          <p:cNvSpPr txBox="1"/>
          <p:nvPr/>
        </p:nvSpPr>
        <p:spPr>
          <a:xfrm>
            <a:off x="2438400" y="2895600"/>
            <a:ext cx="8229600" cy="400110"/>
          </a:xfrm>
          <a:prstGeom prst="rect">
            <a:avLst/>
          </a:prstGeom>
          <a:noFill/>
        </p:spPr>
        <p:txBody>
          <a:bodyPr wrap="square" rtlCol="0">
            <a:spAutoFit/>
          </a:bodyPr>
          <a:lstStyle/>
          <a:p>
            <a:r>
              <a:rPr lang="en-US" sz="2000" b="1" dirty="0"/>
              <a:t>Link: </a:t>
            </a:r>
            <a:r>
              <a:rPr lang="en-US" sz="2000" b="1" dirty="0">
                <a:hlinkClick r:id="rId4"/>
              </a:rPr>
              <a:t>https://www.youtube.com/watch?v=KorZTnmmWnA</a:t>
            </a:r>
            <a:endParaRPr lang="en-US" sz="2000" b="1" dirty="0"/>
          </a:p>
        </p:txBody>
      </p:sp>
      <p:pic>
        <p:nvPicPr>
          <p:cNvPr id="5" name="y2mate.com - Thí nghiệm Phản ứng xà phòng hóa Làm xà phòng đơn giản tại nhà_1080">
            <a:hlinkClick r:id="" action="ppaction://media"/>
            <a:extLst>
              <a:ext uri="{FF2B5EF4-FFF2-40B4-BE49-F238E27FC236}">
                <a16:creationId xmlns:a16="http://schemas.microsoft.com/office/drawing/2014/main" xmlns="" id="{07F9C133-9BCA-28E2-665B-B2C13FE537BB}"/>
              </a:ext>
            </a:extLst>
          </p:cNvPr>
          <p:cNvPicPr>
            <a:picLocks noChangeAspect="1"/>
          </p:cNvPicPr>
          <p:nvPr>
            <a:videoFile r:link="rId1"/>
            <p:extLst>
              <p:ext uri="{DAA4B4D4-6D71-4841-9C94-3DE7FCFB9230}">
                <p14:media xmlns:p14="http://schemas.microsoft.com/office/powerpoint/2010/main" r:embed="rId2">
                  <p14:trim end="55162"/>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827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4. PHƯƠNG PHÁP SẢN XUẤT </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xmlns="" id="{5777D8B4-B1C7-4AC1-2363-AD28CCBE8A5C}"/>
              </a:ext>
            </a:extLst>
          </p:cNvPr>
          <p:cNvSpPr txBox="1"/>
          <p:nvPr/>
        </p:nvSpPr>
        <p:spPr>
          <a:xfrm>
            <a:off x="1295399" y="1633435"/>
            <a:ext cx="10141595" cy="100258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vi-VN" sz="2400" b="0" i="0">
                <a:effectLst/>
                <a:latin typeface="+mj-lt"/>
              </a:rPr>
              <a:t>Ngày nay, một phần xà phòng được sản xuất từ các </a:t>
            </a:r>
            <a:r>
              <a:rPr lang="vi-VN" sz="2400" b="1" i="0">
                <a:solidFill>
                  <a:srgbClr val="FF0000"/>
                </a:solidFill>
                <a:effectLst/>
                <a:latin typeface="+mj-lt"/>
              </a:rPr>
              <a:t>alkane mạch dài </a:t>
            </a:r>
            <a:r>
              <a:rPr lang="vi-VN" sz="2400" b="0" i="0">
                <a:effectLst/>
                <a:latin typeface="+mj-lt"/>
              </a:rPr>
              <a:t>lấy từ công nghiệp chế biến dầu mỏ theo sơ đồ sau:</a:t>
            </a: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17" name="Hexagon 16">
            <a:extLst>
              <a:ext uri="{FF2B5EF4-FFF2-40B4-BE49-F238E27FC236}">
                <a16:creationId xmlns:a16="http://schemas.microsoft.com/office/drawing/2014/main" xmlns="" id="{CD67F36A-6A53-7569-2E94-F94BFDA6F8A3}"/>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xmlns="" id="{2560EB1A-1942-B46E-C4DA-AFC0678E3927}"/>
              </a:ext>
            </a:extLst>
          </p:cNvPr>
          <p:cNvSpPr/>
          <p:nvPr/>
        </p:nvSpPr>
        <p:spPr>
          <a:xfrm>
            <a:off x="517288" y="3224638"/>
            <a:ext cx="2715945" cy="1219200"/>
          </a:xfrm>
          <a:prstGeom prst="roundRect">
            <a:avLst>
              <a:gd name="adj" fmla="val 19901"/>
            </a:avLst>
          </a:prstGeom>
          <a:solidFill>
            <a:srgbClr val="DE36D6"/>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Alkane</a:t>
            </a:r>
          </a:p>
          <a:p>
            <a:pPr algn="ctr">
              <a:lnSpc>
                <a:spcPct val="130000"/>
              </a:lnSpc>
            </a:pPr>
            <a:r>
              <a:rPr lang="en-US" sz="2400"/>
              <a:t>(lấy từ dầu mỏ)</a:t>
            </a:r>
          </a:p>
        </p:txBody>
      </p:sp>
      <p:sp>
        <p:nvSpPr>
          <p:cNvPr id="28" name="Rectangle: Rounded Corners 27">
            <a:extLst>
              <a:ext uri="{FF2B5EF4-FFF2-40B4-BE49-F238E27FC236}">
                <a16:creationId xmlns:a16="http://schemas.microsoft.com/office/drawing/2014/main" xmlns="" id="{8BAC9DB5-8E25-471F-C4BF-62F9AD3229C5}"/>
              </a:ext>
            </a:extLst>
          </p:cNvPr>
          <p:cNvSpPr/>
          <p:nvPr/>
        </p:nvSpPr>
        <p:spPr>
          <a:xfrm>
            <a:off x="4600269" y="3223199"/>
            <a:ext cx="1905000" cy="1219200"/>
          </a:xfrm>
          <a:prstGeom prst="roundRect">
            <a:avLst>
              <a:gd name="adj" fmla="val 19901"/>
            </a:avLst>
          </a:prstGeom>
          <a:solidFill>
            <a:srgbClr val="1F969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Acid béo</a:t>
            </a:r>
            <a:endParaRPr lang="en-US" sz="2400"/>
          </a:p>
        </p:txBody>
      </p:sp>
      <p:sp>
        <p:nvSpPr>
          <p:cNvPr id="36" name="Rectangle: Rounded Corners 35">
            <a:extLst>
              <a:ext uri="{FF2B5EF4-FFF2-40B4-BE49-F238E27FC236}">
                <a16:creationId xmlns:a16="http://schemas.microsoft.com/office/drawing/2014/main" xmlns="" id="{4B08DF74-EF8D-7805-06B9-C6F8E11C09A5}"/>
              </a:ext>
            </a:extLst>
          </p:cNvPr>
          <p:cNvSpPr/>
          <p:nvPr/>
        </p:nvSpPr>
        <p:spPr>
          <a:xfrm>
            <a:off x="7938129" y="3223199"/>
            <a:ext cx="3962400" cy="1219200"/>
          </a:xfrm>
          <a:prstGeom prst="roundRect">
            <a:avLst>
              <a:gd name="adj" fmla="val 19901"/>
            </a:avLst>
          </a:prstGeom>
          <a:solidFill>
            <a:srgbClr val="0033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Muối sodium (hoặc potassium) của acid béo</a:t>
            </a:r>
            <a:endParaRPr lang="en-US" sz="2400"/>
          </a:p>
        </p:txBody>
      </p:sp>
      <p:cxnSp>
        <p:nvCxnSpPr>
          <p:cNvPr id="45" name="Straight Arrow Connector 44">
            <a:extLst>
              <a:ext uri="{FF2B5EF4-FFF2-40B4-BE49-F238E27FC236}">
                <a16:creationId xmlns:a16="http://schemas.microsoft.com/office/drawing/2014/main" xmlns="" id="{0ECFD5B1-B563-3303-9BA2-9A72B94F71D2}"/>
              </a:ext>
            </a:extLst>
          </p:cNvPr>
          <p:cNvCxnSpPr>
            <a:stCxn id="27" idx="3"/>
            <a:endCxn id="28" idx="1"/>
          </p:cNvCxnSpPr>
          <p:nvPr/>
        </p:nvCxnSpPr>
        <p:spPr>
          <a:xfrm flipV="1">
            <a:off x="3233233" y="3832799"/>
            <a:ext cx="1367036" cy="143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B774B5C2-8F7E-D03A-BCAA-354E4782E52E}"/>
              </a:ext>
            </a:extLst>
          </p:cNvPr>
          <p:cNvCxnSpPr>
            <a:cxnSpLocks/>
            <a:stCxn id="28" idx="3"/>
            <a:endCxn id="36" idx="1"/>
          </p:cNvCxnSpPr>
          <p:nvPr/>
        </p:nvCxnSpPr>
        <p:spPr>
          <a:xfrm>
            <a:off x="6505269" y="3832799"/>
            <a:ext cx="143286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75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7" grpId="0" animBg="1"/>
      <p:bldP spid="28"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aphic 4">
            <a:extLst>
              <a:ext uri="{FF2B5EF4-FFF2-40B4-BE49-F238E27FC236}">
                <a16:creationId xmlns:a16="http://schemas.microsoft.com/office/drawing/2014/main" xmlns=""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xmlns=""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xmlns=""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xmlns=""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0" name="Freeform: Shape 19">
            <a:extLst>
              <a:ext uri="{FF2B5EF4-FFF2-40B4-BE49-F238E27FC236}">
                <a16:creationId xmlns:a16="http://schemas.microsoft.com/office/drawing/2014/main" xmlns=""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39" name="Graphic 4">
            <a:extLst>
              <a:ext uri="{FF2B5EF4-FFF2-40B4-BE49-F238E27FC236}">
                <a16:creationId xmlns:a16="http://schemas.microsoft.com/office/drawing/2014/main" xmlns=""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xmlns=""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xmlns=""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xmlns=""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xmlns=""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xmlns=""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xmlns=""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xmlns=""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xmlns=""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8" name="Graphic 4">
            <a:extLst>
              <a:ext uri="{FF2B5EF4-FFF2-40B4-BE49-F238E27FC236}">
                <a16:creationId xmlns:a16="http://schemas.microsoft.com/office/drawing/2014/main" xmlns=""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xmlns=""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xmlns=""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xmlns=""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xmlns=""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xmlns=""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xmlns=""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xmlns=""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xmlns=""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06" name="Picture 205">
            <a:extLst>
              <a:ext uri="{FF2B5EF4-FFF2-40B4-BE49-F238E27FC236}">
                <a16:creationId xmlns:a16="http://schemas.microsoft.com/office/drawing/2014/main" xmlns=""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xmlns=""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xmlns=""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xmlns=""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xmlns=""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xmlns=""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xmlns=""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xmlns=""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xmlns=""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xmlns=""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xmlns=""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2" name="Graphic 4">
              <a:extLst>
                <a:ext uri="{FF2B5EF4-FFF2-40B4-BE49-F238E27FC236}">
                  <a16:creationId xmlns:a16="http://schemas.microsoft.com/office/drawing/2014/main" xmlns=""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xmlns=""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xmlns=""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xmlns=""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6" name="Graphic 4">
                <a:extLst>
                  <a:ext uri="{FF2B5EF4-FFF2-40B4-BE49-F238E27FC236}">
                    <a16:creationId xmlns:a16="http://schemas.microsoft.com/office/drawing/2014/main" xmlns=""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xmlns=""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xmlns=""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9" name="Graphic 4">
              <a:extLst>
                <a:ext uri="{FF2B5EF4-FFF2-40B4-BE49-F238E27FC236}">
                  <a16:creationId xmlns:a16="http://schemas.microsoft.com/office/drawing/2014/main" xmlns=""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xmlns=""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xmlns=""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xmlns=""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3" name="Graphic 4">
                <a:extLst>
                  <a:ext uri="{FF2B5EF4-FFF2-40B4-BE49-F238E27FC236}">
                    <a16:creationId xmlns:a16="http://schemas.microsoft.com/office/drawing/2014/main" xmlns=""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xmlns=""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xmlns=""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96" name="Freeform: Shape 195">
              <a:extLst>
                <a:ext uri="{FF2B5EF4-FFF2-40B4-BE49-F238E27FC236}">
                  <a16:creationId xmlns:a16="http://schemas.microsoft.com/office/drawing/2014/main" xmlns=""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97" name="TextBox 196">
            <a:extLst>
              <a:ext uri="{FF2B5EF4-FFF2-40B4-BE49-F238E27FC236}">
                <a16:creationId xmlns:a16="http://schemas.microsoft.com/office/drawing/2014/main" xmlns="" id="{4B8E77D2-C4BB-6BB7-02C0-1668F9DA4B53}"/>
              </a:ext>
            </a:extLst>
          </p:cNvPr>
          <p:cNvSpPr txBox="1"/>
          <p:nvPr/>
        </p:nvSpPr>
        <p:spPr>
          <a:xfrm>
            <a:off x="11038875" y="178746"/>
            <a:ext cx="712431" cy="2892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solidFill>
                  <a:srgbClr val="FFFFFF"/>
                </a:solidFill>
                <a:effectLst/>
                <a:uLnTx/>
                <a:uFillTx/>
                <a:latin typeface="Arial"/>
                <a:ea typeface="+mn-ea"/>
                <a:cs typeface="Arial"/>
                <a:sym typeface="Arial"/>
                <a:rtl val="0"/>
              </a:rPr>
              <a:t>search</a:t>
            </a:r>
          </a:p>
        </p:txBody>
      </p:sp>
      <p:sp>
        <p:nvSpPr>
          <p:cNvPr id="198" name="TextBox 197">
            <a:extLst>
              <a:ext uri="{FF2B5EF4-FFF2-40B4-BE49-F238E27FC236}">
                <a16:creationId xmlns:a16="http://schemas.microsoft.com/office/drawing/2014/main" xmlns="" id="{071045A1-0E02-0949-51B9-CAE38CCF3E7E}"/>
              </a:ext>
            </a:extLst>
          </p:cNvPr>
          <p:cNvSpPr txBox="1"/>
          <p:nvPr/>
        </p:nvSpPr>
        <p:spPr>
          <a:xfrm>
            <a:off x="0" y="-850900"/>
            <a:ext cx="635000" cy="635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99" name="Picture 198">
            <a:extLst>
              <a:ext uri="{FF2B5EF4-FFF2-40B4-BE49-F238E27FC236}">
                <a16:creationId xmlns:a16="http://schemas.microsoft.com/office/drawing/2014/main" xmlns=""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xmlns=""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xmlns=""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xmlns=""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xmlns=""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xmlns=""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xmlns=""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xmlns=""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xmlns=""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xmlns=""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xmlns=""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xmlns=""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xmlns=""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xmlns=""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xmlns=""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xmlns=""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xmlns=""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xmlns=""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xmlns=""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xmlns=""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xmlns=""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xmlns=""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4" name="Graphic 287">
            <a:extLst>
              <a:ext uri="{FF2B5EF4-FFF2-40B4-BE49-F238E27FC236}">
                <a16:creationId xmlns:a16="http://schemas.microsoft.com/office/drawing/2014/main" xmlns=""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xmlns=""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xmlns=""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xmlns=""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Freeform: Shape 227">
              <a:extLst>
                <a:ext uri="{FF2B5EF4-FFF2-40B4-BE49-F238E27FC236}">
                  <a16:creationId xmlns:a16="http://schemas.microsoft.com/office/drawing/2014/main" xmlns=""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Freeform: Shape 228">
              <a:extLst>
                <a:ext uri="{FF2B5EF4-FFF2-40B4-BE49-F238E27FC236}">
                  <a16:creationId xmlns:a16="http://schemas.microsoft.com/office/drawing/2014/main" xmlns=""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xmlns=""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xmlns=""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xmlns=""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xmlns=""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xmlns=""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xmlns=""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xmlns=""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xmlns=""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xmlns=""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xmlns=""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xmlns=""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1" name="Channel URL">
            <a:extLst>
              <a:ext uri="{FF2B5EF4-FFF2-40B4-BE49-F238E27FC236}">
                <a16:creationId xmlns:a16="http://schemas.microsoft.com/office/drawing/2014/main" xmlns="" id="{C724DDA3-0202-79E5-D0B5-7E59F43481AE}"/>
              </a:ext>
            </a:extLst>
          </p:cNvPr>
          <p:cNvSpPr txBox="1"/>
          <p:nvPr/>
        </p:nvSpPr>
        <p:spPr>
          <a:xfrm>
            <a:off x="1291928" y="1488028"/>
            <a:ext cx="3318172" cy="10985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2" name="Rectangle: Rounded Corners 241">
            <a:extLst>
              <a:ext uri="{FF2B5EF4-FFF2-40B4-BE49-F238E27FC236}">
                <a16:creationId xmlns:a16="http://schemas.microsoft.com/office/drawing/2014/main" xmlns="" id="{5BFBDF60-9814-E8B1-354D-38F874BFB2EB}"/>
              </a:ext>
            </a:extLst>
          </p:cNvPr>
          <p:cNvSpPr/>
          <p:nvPr/>
        </p:nvSpPr>
        <p:spPr>
          <a:xfrm>
            <a:off x="614376" y="2581275"/>
            <a:ext cx="6386500"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Channel URL">
            <a:extLst>
              <a:ext uri="{FF2B5EF4-FFF2-40B4-BE49-F238E27FC236}">
                <a16:creationId xmlns:a16="http://schemas.microsoft.com/office/drawing/2014/main" xmlns="" id="{C9DC70BD-BDE6-1D6F-1A71-119FE7F1D362}"/>
              </a:ext>
            </a:extLst>
          </p:cNvPr>
          <p:cNvSpPr txBox="1"/>
          <p:nvPr/>
        </p:nvSpPr>
        <p:spPr>
          <a:xfrm>
            <a:off x="660355" y="3182179"/>
            <a:ext cx="6922014" cy="10985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CHẤT GIẶT RỬA</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5030516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1" name="Rectangle 40">
            <a:extLst>
              <a:ext uri="{FF2B5EF4-FFF2-40B4-BE49-F238E27FC236}">
                <a16:creationId xmlns:a16="http://schemas.microsoft.com/office/drawing/2014/main" xmlns="" id="{C8A5F686-E712-3F27-1D5A-89C187F647CC}"/>
              </a:ext>
            </a:extLst>
          </p:cNvPr>
          <p:cNvSpPr/>
          <p:nvPr/>
        </p:nvSpPr>
        <p:spPr>
          <a:xfrm>
            <a:off x="1239887" y="1105384"/>
            <a:ext cx="1909867" cy="8483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xmlns="" id="{9F097576-7315-FD43-DF1E-94B17006806D}"/>
              </a:ext>
            </a:extLst>
          </p:cNvPr>
          <p:cNvSpPr/>
          <p:nvPr/>
        </p:nvSpPr>
        <p:spPr>
          <a:xfrm>
            <a:off x="921900" y="1778020"/>
            <a:ext cx="10384069" cy="2827484"/>
          </a:xfrm>
          <a:prstGeom prst="roundRect">
            <a:avLst>
              <a:gd name="adj" fmla="val 10319"/>
            </a:avLst>
          </a:prstGeom>
          <a:solidFill>
            <a:srgbClr val="F8E3E3"/>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xmlns="" id="{89DACEF1-7D63-4A71-B34A-372E897AB5AA}"/>
              </a:ext>
            </a:extLst>
          </p:cNvPr>
          <p:cNvSpPr txBox="1"/>
          <p:nvPr/>
        </p:nvSpPr>
        <p:spPr>
          <a:xfrm>
            <a:off x="1075404" y="1953708"/>
            <a:ext cx="10077060" cy="244887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rPr>
              <a:t></a:t>
            </a:r>
            <a:r>
              <a:rPr kumimoji="0" lang="en-US" sz="2600" b="1"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rPr>
              <a:t> </a:t>
            </a:r>
            <a:r>
              <a:rPr kumimoji="0" lang="vi-VN" sz="2600" b="1" i="0" u="none" strike="noStrike" kern="1200" cap="none" spc="0" normalizeH="0" baseline="0" noProof="0">
                <a:ln>
                  <a:noFill/>
                </a:ln>
                <a:solidFill>
                  <a:prstClr val="black"/>
                </a:solidFill>
                <a:effectLst/>
                <a:uLnTx/>
                <a:uFillTx/>
                <a:latin typeface="Arial"/>
                <a:ea typeface="+mn-ea"/>
                <a:cs typeface="+mn-cs"/>
              </a:rPr>
              <a:t>Đặc điểm chung </a:t>
            </a:r>
            <a:r>
              <a:rPr kumimoji="0" lang="vi-VN" sz="2600" i="0" u="none" strike="noStrike" kern="1200" cap="none" spc="0" normalizeH="0" baseline="0" noProof="0">
                <a:ln>
                  <a:noFill/>
                </a:ln>
                <a:solidFill>
                  <a:prstClr val="black"/>
                </a:solidFill>
                <a:effectLst/>
                <a:uLnTx/>
                <a:uFillTx/>
                <a:latin typeface="Arial"/>
                <a:ea typeface="+mn-ea"/>
                <a:cs typeface="+mn-cs"/>
              </a:rPr>
              <a:t>của các chất giặt rửa là phân tử luôn có </a:t>
            </a:r>
            <a:r>
              <a:rPr kumimoji="0" lang="vi-VN" sz="2600" b="1" i="0" u="none" strike="noStrike" kern="1200" cap="none" spc="0" normalizeH="0" baseline="0" noProof="0">
                <a:ln>
                  <a:noFill/>
                </a:ln>
                <a:solidFill>
                  <a:srgbClr val="0033CC"/>
                </a:solidFill>
                <a:effectLst/>
                <a:uLnTx/>
                <a:uFillTx/>
                <a:latin typeface="Arial"/>
                <a:ea typeface="+mn-ea"/>
                <a:cs typeface="+mn-cs"/>
              </a:rPr>
              <a:t>phần ưa nước và phần kị nước</a:t>
            </a:r>
            <a:r>
              <a:rPr kumimoji="0" lang="vi-VN" sz="2600" i="0" u="none" strike="noStrike" kern="1200" cap="none" spc="0" normalizeH="0" baseline="0" noProof="0">
                <a:ln>
                  <a:noFill/>
                </a:ln>
                <a:solidFill>
                  <a:srgbClr val="0033CC"/>
                </a:solidFill>
                <a:effectLst/>
                <a:uLnTx/>
                <a:uFillTx/>
                <a:latin typeface="Arial"/>
                <a:ea typeface="+mn-ea"/>
                <a:cs typeface="+mn-cs"/>
              </a:rPr>
              <a:t> </a:t>
            </a:r>
            <a:r>
              <a:rPr kumimoji="0" lang="vi-VN" sz="2600" i="0" u="none" strike="noStrike" kern="1200" cap="none" spc="0" normalizeH="0" baseline="0" noProof="0">
                <a:ln>
                  <a:noFill/>
                </a:ln>
                <a:solidFill>
                  <a:prstClr val="black"/>
                </a:solidFill>
                <a:effectLst/>
                <a:uLnTx/>
                <a:uFillTx/>
                <a:latin typeface="Arial"/>
                <a:ea typeface="+mn-ea"/>
                <a:cs typeface="+mn-cs"/>
              </a:rPr>
              <a:t>giống như các muối của acid béo trong xà phòng. </a:t>
            </a:r>
            <a:endParaRPr kumimoji="0" lang="en-US" sz="260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rPr>
              <a:t></a:t>
            </a:r>
            <a:r>
              <a:rPr kumimoji="0" lang="en-US" sz="2600" b="1"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rPr>
              <a:t> </a:t>
            </a:r>
            <a:r>
              <a:rPr kumimoji="0" lang="vi-VN" sz="2600" i="0" u="none" strike="noStrike" kern="1200" cap="none" spc="0" normalizeH="0" baseline="0" noProof="0">
                <a:ln>
                  <a:noFill/>
                </a:ln>
                <a:solidFill>
                  <a:prstClr val="black"/>
                </a:solidFill>
                <a:effectLst/>
                <a:uLnTx/>
                <a:uFillTx/>
                <a:latin typeface="Arial"/>
                <a:ea typeface="+mn-ea"/>
                <a:cs typeface="+mn-cs"/>
              </a:rPr>
              <a:t>Các chất giặt rửa này có thể là chất có </a:t>
            </a:r>
            <a:r>
              <a:rPr kumimoji="0" lang="vi-VN" sz="2600" b="1" i="0" u="none" strike="noStrike" kern="1200" cap="none" spc="0" normalizeH="0" baseline="0" noProof="0">
                <a:ln>
                  <a:noFill/>
                </a:ln>
                <a:solidFill>
                  <a:srgbClr val="8C00D7"/>
                </a:solidFill>
                <a:effectLst/>
                <a:uLnTx/>
                <a:uFillTx/>
                <a:latin typeface="Arial"/>
                <a:ea typeface="+mn-ea"/>
                <a:cs typeface="+mn-cs"/>
              </a:rPr>
              <a:t>trong tự nhiên </a:t>
            </a:r>
            <a:r>
              <a:rPr kumimoji="0" lang="vi-VN" sz="2600" i="0" u="none" strike="noStrike" kern="1200" cap="none" spc="0" normalizeH="0" baseline="0" noProof="0">
                <a:ln>
                  <a:noFill/>
                </a:ln>
                <a:solidFill>
                  <a:prstClr val="black"/>
                </a:solidFill>
                <a:effectLst/>
                <a:uLnTx/>
                <a:uFillTx/>
                <a:latin typeface="Arial"/>
                <a:ea typeface="+mn-ea"/>
                <a:cs typeface="+mn-cs"/>
              </a:rPr>
              <a:t>hoặc là </a:t>
            </a:r>
            <a:r>
              <a:rPr kumimoji="0" lang="vi-VN" sz="2600" b="1" i="0" u="none" strike="noStrike" kern="1200" cap="none" spc="0" normalizeH="0" baseline="0" noProof="0">
                <a:ln>
                  <a:noFill/>
                </a:ln>
                <a:solidFill>
                  <a:srgbClr val="8C00D7"/>
                </a:solidFill>
                <a:effectLst/>
                <a:uLnTx/>
                <a:uFillTx/>
                <a:latin typeface="Arial"/>
                <a:ea typeface="+mn-ea"/>
                <a:cs typeface="+mn-cs"/>
              </a:rPr>
              <a:t>chất tổng hợp.</a:t>
            </a:r>
          </a:p>
        </p:txBody>
      </p:sp>
      <p:sp>
        <p:nvSpPr>
          <p:cNvPr id="43" name="TextBox 42">
            <a:extLst>
              <a:ext uri="{FF2B5EF4-FFF2-40B4-BE49-F238E27FC236}">
                <a16:creationId xmlns:a16="http://schemas.microsoft.com/office/drawing/2014/main" xmlns="" id="{7ABFD618-642D-C559-5D2A-914C65D120E4}"/>
              </a:ext>
            </a:extLst>
          </p:cNvPr>
          <p:cNvSpPr txBox="1"/>
          <p:nvPr/>
        </p:nvSpPr>
        <p:spPr>
          <a:xfrm>
            <a:off x="1320954" y="1199105"/>
            <a:ext cx="1758815" cy="496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NHẬN XÉT</a:t>
            </a:r>
          </a:p>
        </p:txBody>
      </p:sp>
    </p:spTree>
    <p:extLst>
      <p:ext uri="{BB962C8B-B14F-4D97-AF65-F5344CB8AC3E}">
        <p14:creationId xmlns:p14="http://schemas.microsoft.com/office/powerpoint/2010/main" val="1026645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1. 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xmlns="" id="{5777D8B4-B1C7-4AC1-2363-AD28CCBE8A5C}"/>
              </a:ext>
            </a:extLst>
          </p:cNvPr>
          <p:cNvSpPr txBox="1"/>
          <p:nvPr/>
        </p:nvSpPr>
        <p:spPr>
          <a:xfrm>
            <a:off x="1295399" y="1633435"/>
            <a:ext cx="10141595" cy="100258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Từ thời xa xưa, con người đã biết sử dụng các chất giặt rửa có nguồn gốc từ thiên nhiên như </a:t>
            </a:r>
            <a:r>
              <a:rPr kumimoji="0" lang="vi-VN" sz="2400" b="1" i="0" u="none" strike="noStrike" kern="1200" cap="none" spc="0" normalizeH="0" baseline="0" noProof="0">
                <a:ln>
                  <a:noFill/>
                </a:ln>
                <a:solidFill>
                  <a:srgbClr val="0033CC"/>
                </a:solidFill>
                <a:effectLst/>
                <a:uLnTx/>
                <a:uFillTx/>
                <a:latin typeface="Arial"/>
                <a:ea typeface="+mn-ea"/>
                <a:cs typeface="+mn-cs"/>
              </a:rPr>
              <a:t>quả bồ hòn, quả bồ kết</a:t>
            </a:r>
            <a:r>
              <a:rPr kumimoji="0" lang="vi-VN" sz="2400" b="0" i="0" u="none" strike="noStrike" kern="1200" cap="none" spc="0" normalizeH="0" baseline="0" noProof="0">
                <a:ln>
                  <a:noFill/>
                </a:ln>
                <a:solidFill>
                  <a:prstClr val="black"/>
                </a:solidFill>
                <a:effectLst/>
                <a:uLnTx/>
                <a:uFillTx/>
                <a:latin typeface="Arial"/>
                <a:ea typeface="+mn-ea"/>
                <a:cs typeface="+mn-cs"/>
              </a:rPr>
              <a:t>,...</a:t>
            </a:r>
          </a:p>
        </p:txBody>
      </p:sp>
      <p:sp>
        <p:nvSpPr>
          <p:cNvPr id="17" name="Hexagon 16">
            <a:extLst>
              <a:ext uri="{FF2B5EF4-FFF2-40B4-BE49-F238E27FC236}">
                <a16:creationId xmlns:a16="http://schemas.microsoft.com/office/drawing/2014/main" xmlns="" id="{CD67F36A-6A53-7569-2E94-F94BFDA6F8A3}"/>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xmlns="" id="{95DC5BA8-CBF2-F737-813F-D2961C158594}"/>
              </a:ext>
            </a:extLst>
          </p:cNvPr>
          <p:cNvGrpSpPr/>
          <p:nvPr/>
        </p:nvGrpSpPr>
        <p:grpSpPr>
          <a:xfrm>
            <a:off x="604481" y="2765083"/>
            <a:ext cx="5458201" cy="3817155"/>
            <a:chOff x="604481" y="2765083"/>
            <a:chExt cx="5458201" cy="3817155"/>
          </a:xfrm>
        </p:grpSpPr>
        <p:pic>
          <p:nvPicPr>
            <p:cNvPr id="1026" name="Picture 2" descr="Bồ hòn kháng nấm, trị bệnh ngoài da - Tuổi Trẻ Online">
              <a:extLst>
                <a:ext uri="{FF2B5EF4-FFF2-40B4-BE49-F238E27FC236}">
                  <a16:creationId xmlns:a16="http://schemas.microsoft.com/office/drawing/2014/main" xmlns="" id="{E85F6002-EEDA-438D-F4EC-D616BF89DB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15" b="9176"/>
            <a:stretch/>
          </p:blipFill>
          <p:spPr bwMode="auto">
            <a:xfrm>
              <a:off x="611207" y="2765083"/>
              <a:ext cx="5451475" cy="32520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A715B621-E876-2DF2-BB49-E41D15823ACD}"/>
                </a:ext>
              </a:extLst>
            </p:cNvPr>
            <p:cNvSpPr txBox="1"/>
            <p:nvPr/>
          </p:nvSpPr>
          <p:spPr>
            <a:xfrm>
              <a:off x="604481" y="6151351"/>
              <a:ext cx="5451475" cy="430887"/>
            </a:xfrm>
            <a:prstGeom prst="rect">
              <a:avLst/>
            </a:prstGeom>
            <a:noFill/>
          </p:spPr>
          <p:txBody>
            <a:bodyPr wrap="square" rtlCol="0">
              <a:spAutoFit/>
            </a:bodyPr>
            <a:lstStyle/>
            <a:p>
              <a:pPr algn="ctr"/>
              <a:r>
                <a:rPr lang="en-US" sz="2200" b="1"/>
                <a:t>Hình. </a:t>
              </a:r>
              <a:r>
                <a:rPr lang="en-US" sz="2200"/>
                <a:t>Quả bồ hòn</a:t>
              </a:r>
            </a:p>
          </p:txBody>
        </p:sp>
      </p:grpSp>
      <p:grpSp>
        <p:nvGrpSpPr>
          <p:cNvPr id="21" name="Group 20">
            <a:extLst>
              <a:ext uri="{FF2B5EF4-FFF2-40B4-BE49-F238E27FC236}">
                <a16:creationId xmlns:a16="http://schemas.microsoft.com/office/drawing/2014/main" xmlns="" id="{47C8EE05-2A7A-A225-2C20-5270EA531BCF}"/>
              </a:ext>
            </a:extLst>
          </p:cNvPr>
          <p:cNvGrpSpPr/>
          <p:nvPr/>
        </p:nvGrpSpPr>
        <p:grpSpPr>
          <a:xfrm>
            <a:off x="6330353" y="2765082"/>
            <a:ext cx="5179423" cy="3817156"/>
            <a:chOff x="6330353" y="2765082"/>
            <a:chExt cx="5179423" cy="3817156"/>
          </a:xfrm>
        </p:grpSpPr>
        <p:pic>
          <p:nvPicPr>
            <p:cNvPr id="1028" name="Picture 4" descr="Bồ kết cực nhiều công dụng mà ít người biết đến">
              <a:extLst>
                <a:ext uri="{FF2B5EF4-FFF2-40B4-BE49-F238E27FC236}">
                  <a16:creationId xmlns:a16="http://schemas.microsoft.com/office/drawing/2014/main" xmlns="" id="{7BF1F6F6-85F1-CF86-B1DC-6722E5A3E6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55" b="10454"/>
            <a:stretch/>
          </p:blipFill>
          <p:spPr bwMode="auto">
            <a:xfrm>
              <a:off x="6340417" y="2765082"/>
              <a:ext cx="5169359" cy="32524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436929CE-C873-7D57-3846-F214FA8CC2FA}"/>
                </a:ext>
              </a:extLst>
            </p:cNvPr>
            <p:cNvSpPr txBox="1"/>
            <p:nvPr/>
          </p:nvSpPr>
          <p:spPr>
            <a:xfrm>
              <a:off x="6330353" y="6151351"/>
              <a:ext cx="5169359" cy="430887"/>
            </a:xfrm>
            <a:prstGeom prst="rect">
              <a:avLst/>
            </a:prstGeom>
            <a:noFill/>
          </p:spPr>
          <p:txBody>
            <a:bodyPr wrap="square" rtlCol="0">
              <a:spAutoFit/>
            </a:bodyPr>
            <a:lstStyle/>
            <a:p>
              <a:pPr algn="ctr"/>
              <a:r>
                <a:rPr lang="en-US" sz="2200" b="1"/>
                <a:t>Hình. </a:t>
              </a:r>
              <a:r>
                <a:rPr lang="en-US" sz="2200"/>
                <a:t>Quả bồ kết</a:t>
              </a:r>
            </a:p>
          </p:txBody>
        </p:sp>
      </p:grpSp>
    </p:spTree>
    <p:extLst>
      <p:ext uri="{BB962C8B-B14F-4D97-AF65-F5344CB8AC3E}">
        <p14:creationId xmlns:p14="http://schemas.microsoft.com/office/powerpoint/2010/main" val="228866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1. 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7" name="Hexagon 16">
            <a:extLst>
              <a:ext uri="{FF2B5EF4-FFF2-40B4-BE49-F238E27FC236}">
                <a16:creationId xmlns:a16="http://schemas.microsoft.com/office/drawing/2014/main" xmlns="" id="{CD67F36A-6A53-7569-2E94-F94BFDA6F8A3}"/>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3566491A-DE6E-2CB0-0097-700227D93DBA}"/>
              </a:ext>
            </a:extLst>
          </p:cNvPr>
          <p:cNvSpPr txBox="1"/>
          <p:nvPr/>
        </p:nvSpPr>
        <p:spPr>
          <a:xfrm>
            <a:off x="1295400" y="1597492"/>
            <a:ext cx="10141595" cy="100258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Saponin</a:t>
            </a:r>
            <a:r>
              <a:rPr kumimoji="0" lang="vi-VN" sz="2400" b="0" i="0" u="none" strike="noStrike" kern="1200" cap="none" spc="0" normalizeH="0" baseline="0" noProof="0">
                <a:ln>
                  <a:noFill/>
                </a:ln>
                <a:solidFill>
                  <a:prstClr val="black"/>
                </a:solidFill>
                <a:effectLst/>
                <a:uLnTx/>
                <a:uFillTx/>
                <a:latin typeface="Arial"/>
                <a:ea typeface="+mn-ea"/>
                <a:cs typeface="+mn-cs"/>
              </a:rPr>
              <a:t> trong bồ hòn và bồ kết có khả năng giặt rửa. Khi tiếp xúc với nước, saponin tạo ra lớp bọt nhẹ tương tự xà phòng.</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2050" name="Picture 2" descr="Cách Sản Xuất Saponin Từ Trái Bồ Kết Thân Thiện Môi Trường">
            <a:extLst>
              <a:ext uri="{FF2B5EF4-FFF2-40B4-BE49-F238E27FC236}">
                <a16:creationId xmlns:a16="http://schemas.microsoft.com/office/drawing/2014/main" xmlns="" id="{2427C5C7-50F8-9612-9B5D-711AF0BA5D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66"/>
          <a:stretch/>
        </p:blipFill>
        <p:spPr bwMode="auto">
          <a:xfrm>
            <a:off x="732583" y="2719056"/>
            <a:ext cx="4267200" cy="3982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OC LIEU HOC - SAPONIN">
            <a:extLst>
              <a:ext uri="{FF2B5EF4-FFF2-40B4-BE49-F238E27FC236}">
                <a16:creationId xmlns:a16="http://schemas.microsoft.com/office/drawing/2014/main" xmlns="" id="{83DCC09E-797D-58A1-7F51-B83E57D937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94" t="7165" r="3659" b="7302"/>
          <a:stretch/>
        </p:blipFill>
        <p:spPr bwMode="auto">
          <a:xfrm>
            <a:off x="5144599" y="2731996"/>
            <a:ext cx="6825427" cy="396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87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par>
                                <p:cTn id="16" presetID="6" presetClass="entr" presetSubtype="16"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circle(in)">
                                      <p:cBhvr>
                                        <p:cTn id="18"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1. 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3CBAD994-B1D1-CB77-FA16-37B3D5C748F1}"/>
              </a:ext>
            </a:extLst>
          </p:cNvPr>
          <p:cNvGrpSpPr/>
          <p:nvPr/>
        </p:nvGrpSpPr>
        <p:grpSpPr>
          <a:xfrm>
            <a:off x="1289075" y="1817142"/>
            <a:ext cx="9983829" cy="3040971"/>
            <a:chOff x="1533808" y="701937"/>
            <a:chExt cx="9983829" cy="3040971"/>
          </a:xfrm>
        </p:grpSpPr>
        <p:sp>
          <p:nvSpPr>
            <p:cNvPr id="23" name="Rectangle: Rounded Corners 22">
              <a:extLst>
                <a:ext uri="{FF2B5EF4-FFF2-40B4-BE49-F238E27FC236}">
                  <a16:creationId xmlns:a16="http://schemas.microsoft.com/office/drawing/2014/main" xmlns="" id="{E06F9E5B-93DB-BF17-46BD-9BAE85E3B5F3}"/>
                </a:ext>
              </a:extLst>
            </p:cNvPr>
            <p:cNvSpPr/>
            <p:nvPr/>
          </p:nvSpPr>
          <p:spPr>
            <a:xfrm rot="21480000">
              <a:off x="1822876" y="701937"/>
              <a:ext cx="2528258"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xmlns="" id="{2B5E1A7B-E43A-0618-7F86-79355B5D350F}"/>
                </a:ext>
              </a:extLst>
            </p:cNvPr>
            <p:cNvGrpSpPr/>
            <p:nvPr/>
          </p:nvGrpSpPr>
          <p:grpSpPr>
            <a:xfrm>
              <a:off x="1533808" y="1232336"/>
              <a:ext cx="9983829" cy="2510572"/>
              <a:chOff x="1533808" y="833984"/>
              <a:chExt cx="9983829" cy="2510572"/>
            </a:xfrm>
          </p:grpSpPr>
          <p:sp>
            <p:nvSpPr>
              <p:cNvPr id="26" name="Rectangle: Rounded Corners 25">
                <a:extLst>
                  <a:ext uri="{FF2B5EF4-FFF2-40B4-BE49-F238E27FC236}">
                    <a16:creationId xmlns:a16="http://schemas.microsoft.com/office/drawing/2014/main" xmlns="" id="{02751698-75E2-45D1-D929-A51BA876F5E2}"/>
                  </a:ext>
                </a:extLst>
              </p:cNvPr>
              <p:cNvSpPr/>
              <p:nvPr/>
            </p:nvSpPr>
            <p:spPr>
              <a:xfrm rot="21480000">
                <a:off x="1611412" y="833984"/>
                <a:ext cx="9826581" cy="251057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xmlns="" id="{8B158590-7C3B-ACAC-6EA2-5EBF41647440}"/>
                  </a:ext>
                </a:extLst>
              </p:cNvPr>
              <p:cNvSpPr/>
              <p:nvPr/>
            </p:nvSpPr>
            <p:spPr>
              <a:xfrm>
                <a:off x="1533808" y="1125769"/>
                <a:ext cx="9983829" cy="2078404"/>
              </a:xfrm>
              <a:prstGeom prst="roundRect">
                <a:avLst>
                  <a:gd name="adj" fmla="val 19125"/>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xmlns="" id="{1620F0D2-779E-46ED-6ACD-AB7EB6A4CDC9}"/>
                  </a:ext>
                </a:extLst>
              </p:cNvPr>
              <p:cNvSpPr txBox="1"/>
              <p:nvPr/>
            </p:nvSpPr>
            <p:spPr>
              <a:xfrm>
                <a:off x="1759433" y="1216263"/>
                <a:ext cx="9429518" cy="182434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Quy trình đơn giản để chế</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tạo nước giặt rửa từ quả bồ</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hòn như sau: Lấy</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10 quả bồ</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hòn (đã tách hạt và cắt nhỏ)</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cho vào 1 lít nước, đun sôi</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nhẹ</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khoảng 30 phút, tới khi</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nước có màu nâu đậm. Để</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nguội, thu được dung dịch</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chất giặt rửa tự nhiên, an</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vi-VN" sz="2400" b="0" i="0" u="none" strike="noStrike" kern="1200" cap="none" spc="0" normalizeH="0" baseline="0" noProof="0">
                    <a:ln>
                      <a:noFill/>
                    </a:ln>
                    <a:solidFill>
                      <a:prstClr val="black"/>
                    </a:solidFill>
                    <a:effectLst/>
                    <a:uLnTx/>
                    <a:uFillTx/>
                    <a:latin typeface="Arial"/>
                    <a:ea typeface="+mn-ea"/>
                    <a:cs typeface="+mn-cs"/>
                  </a:rPr>
                  <a:t>toàn với da.</a:t>
                </a:r>
              </a:p>
            </p:txBody>
          </p:sp>
        </p:grpSp>
        <p:sp>
          <p:nvSpPr>
            <p:cNvPr id="25" name="TextBox 24">
              <a:extLst>
                <a:ext uri="{FF2B5EF4-FFF2-40B4-BE49-F238E27FC236}">
                  <a16:creationId xmlns:a16="http://schemas.microsoft.com/office/drawing/2014/main" xmlns="" id="{B619B4A1-2D62-2804-730A-E2ABC3469053}"/>
                </a:ext>
              </a:extLst>
            </p:cNvPr>
            <p:cNvSpPr txBox="1"/>
            <p:nvPr/>
          </p:nvSpPr>
          <p:spPr>
            <a:xfrm rot="21480000">
              <a:off x="2248999" y="809588"/>
              <a:ext cx="19784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EM CÓ BIẾT</a:t>
              </a:r>
            </a:p>
          </p:txBody>
        </p:sp>
      </p:grpSp>
      <p:sp>
        <p:nvSpPr>
          <p:cNvPr id="16" name="Oval 15">
            <a:extLst>
              <a:ext uri="{FF2B5EF4-FFF2-40B4-BE49-F238E27FC236}">
                <a16:creationId xmlns:a16="http://schemas.microsoft.com/office/drawing/2014/main" xmlns="" id="{3DF3DCD0-BCB6-A25A-1398-E4D965133506}"/>
              </a:ext>
            </a:extLst>
          </p:cNvPr>
          <p:cNvSpPr/>
          <p:nvPr/>
        </p:nvSpPr>
        <p:spPr>
          <a:xfrm>
            <a:off x="869196" y="1665065"/>
            <a:ext cx="1114422" cy="111442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1" name="Picture 30">
            <a:extLst>
              <a:ext uri="{FF2B5EF4-FFF2-40B4-BE49-F238E27FC236}">
                <a16:creationId xmlns:a16="http://schemas.microsoft.com/office/drawing/2014/main" xmlns="" id="{1EACD765-38E6-660E-507B-05E308AB7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54" y="1805966"/>
            <a:ext cx="806739" cy="806739"/>
          </a:xfrm>
          <a:prstGeom prst="rect">
            <a:avLst/>
          </a:prstGeom>
        </p:spPr>
      </p:pic>
    </p:spTree>
    <p:extLst>
      <p:ext uri="{BB962C8B-B14F-4D97-AF65-F5344CB8AC3E}">
        <p14:creationId xmlns:p14="http://schemas.microsoft.com/office/powerpoint/2010/main" val="3382719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1. 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2050" name="Picture 2" descr="Công thức làm nước rửa bát từ quả bồ hòn siêu dễ chị em đang &quot;lùng sục”  khắp nơi">
            <a:extLst>
              <a:ext uri="{FF2B5EF4-FFF2-40B4-BE49-F238E27FC236}">
                <a16:creationId xmlns:a16="http://schemas.microsoft.com/office/drawing/2014/main" xmlns="" id="{23FF7A0D-415A-707B-FD2C-3A6E81C29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539" y="1421465"/>
            <a:ext cx="929640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548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225BD8-47FD-C8AD-C954-017207349B92}"/>
              </a:ext>
            </a:extLst>
          </p:cNvPr>
          <p:cNvPicPr>
            <a:picLocks noChangeAspect="1"/>
          </p:cNvPicPr>
          <p:nvPr/>
        </p:nvPicPr>
        <p:blipFill rotWithShape="1">
          <a:blip r:embed="rId2"/>
          <a:srcRect t="7802" b="7802"/>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D7A5F599-F261-58AF-5B61-0879F9CEA5BE}"/>
              </a:ext>
            </a:extLst>
          </p:cNvPr>
          <p:cNvSpPr/>
          <p:nvPr/>
        </p:nvSpPr>
        <p:spPr>
          <a:xfrm>
            <a:off x="381000" y="190500"/>
            <a:ext cx="11430000" cy="6477000"/>
          </a:xfrm>
          <a:prstGeom prst="roundRect">
            <a:avLst>
              <a:gd name="adj" fmla="val 764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DA91D22-FA9C-4932-418D-26CAC88EEA72}"/>
              </a:ext>
            </a:extLst>
          </p:cNvPr>
          <p:cNvSpPr txBox="1"/>
          <p:nvPr/>
        </p:nvSpPr>
        <p:spPr>
          <a:xfrm>
            <a:off x="1981200" y="457200"/>
            <a:ext cx="9525000" cy="1381147"/>
          </a:xfrm>
          <a:prstGeom prst="rect">
            <a:avLst/>
          </a:prstGeom>
          <a:noFill/>
        </p:spPr>
        <p:txBody>
          <a:bodyPr wrap="square" rtlCol="0">
            <a:spAutoFit/>
          </a:bodyPr>
          <a:lstStyle/>
          <a:p>
            <a:pPr algn="just">
              <a:lnSpc>
                <a:spcPct val="120000"/>
              </a:lnSpc>
            </a:pPr>
            <a:r>
              <a:rPr lang="vi-VN" sz="2400" b="1">
                <a:solidFill>
                  <a:schemeClr val="accent1">
                    <a:lumMod val="75000"/>
                  </a:schemeClr>
                </a:solidFill>
                <a:latin typeface="Arial" panose="020B0604020202020204" pitchFamily="34" charset="0"/>
                <a:cs typeface="Arial" panose="020B0604020202020204" pitchFamily="34" charset="0"/>
              </a:rPr>
              <a:t>Em hãy kể một số loại xà phòng đang được bán trên thị trường. Vì sao xà phòng có thể làm sạch các vết bẩn bám trên quần, áo,… Xà phòng được điều chế như thế nào?</a:t>
            </a:r>
            <a:endParaRPr lang="en-US" sz="2400" b="1">
              <a:solidFill>
                <a:schemeClr val="accent1">
                  <a:lumMod val="75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BAB9D189-93FC-8E9F-9B75-3B28E77D14C1}"/>
              </a:ext>
            </a:extLst>
          </p:cNvPr>
          <p:cNvGrpSpPr/>
          <p:nvPr/>
        </p:nvGrpSpPr>
        <p:grpSpPr>
          <a:xfrm>
            <a:off x="1161146" y="510893"/>
            <a:ext cx="702924" cy="869683"/>
            <a:chOff x="665601" y="308500"/>
            <a:chExt cx="787400" cy="974200"/>
          </a:xfrm>
        </p:grpSpPr>
        <p:grpSp>
          <p:nvGrpSpPr>
            <p:cNvPr id="27" name="Google Shape;30510;p89">
              <a:extLst>
                <a:ext uri="{FF2B5EF4-FFF2-40B4-BE49-F238E27FC236}">
                  <a16:creationId xmlns:a16="http://schemas.microsoft.com/office/drawing/2014/main" xmlns="" id="{CDC7EA43-2A79-3C16-3653-EEA15349E8AB}"/>
                </a:ext>
              </a:extLst>
            </p:cNvPr>
            <p:cNvGrpSpPr/>
            <p:nvPr/>
          </p:nvGrpSpPr>
          <p:grpSpPr>
            <a:xfrm>
              <a:off x="896971" y="308500"/>
              <a:ext cx="324660" cy="679110"/>
              <a:chOff x="-39205336" y="3220175"/>
              <a:chExt cx="185100" cy="318225"/>
            </a:xfrm>
            <a:solidFill>
              <a:srgbClr val="00B0F0"/>
            </a:solidFill>
          </p:grpSpPr>
          <p:sp>
            <p:nvSpPr>
              <p:cNvPr id="29" name="Google Shape;30511;p89">
                <a:extLst>
                  <a:ext uri="{FF2B5EF4-FFF2-40B4-BE49-F238E27FC236}">
                    <a16:creationId xmlns:a16="http://schemas.microsoft.com/office/drawing/2014/main" xmlns="" id="{57E57270-AEC5-2711-363A-3E87D8DCEE4C}"/>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12;p89">
                <a:extLst>
                  <a:ext uri="{FF2B5EF4-FFF2-40B4-BE49-F238E27FC236}">
                    <a16:creationId xmlns:a16="http://schemas.microsoft.com/office/drawing/2014/main" xmlns="" id="{120EDDF9-888A-FE30-7DC1-6D977B80F2FD}"/>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a:extLst>
                <a:ext uri="{FF2B5EF4-FFF2-40B4-BE49-F238E27FC236}">
                  <a16:creationId xmlns:a16="http://schemas.microsoft.com/office/drawing/2014/main" xmlns="" id="{79182B3C-4E17-6DFD-7034-94C3ADC0E4AE}"/>
                </a:ext>
              </a:extLst>
            </p:cNvPr>
            <p:cNvPicPr>
              <a:picLocks noChangeAspect="1"/>
            </p:cNvPicPr>
            <p:nvPr/>
          </p:nvPicPr>
          <p:blipFill>
            <a:blip r:embed="rId3"/>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3" name="Rectangle: Rounded Corners 2">
            <a:extLst>
              <a:ext uri="{FF2B5EF4-FFF2-40B4-BE49-F238E27FC236}">
                <a16:creationId xmlns:a16="http://schemas.microsoft.com/office/drawing/2014/main" xmlns="" id="{DF74CB38-6B68-21EA-1887-4B141BCC3429}"/>
              </a:ext>
            </a:extLst>
          </p:cNvPr>
          <p:cNvSpPr/>
          <p:nvPr/>
        </p:nvSpPr>
        <p:spPr>
          <a:xfrm>
            <a:off x="5517091" y="1981200"/>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grpSp>
        <p:nvGrpSpPr>
          <p:cNvPr id="12" name="Group 11">
            <a:extLst>
              <a:ext uri="{FF2B5EF4-FFF2-40B4-BE49-F238E27FC236}">
                <a16:creationId xmlns:a16="http://schemas.microsoft.com/office/drawing/2014/main" xmlns="" id="{249D396C-A683-445A-A087-6B2E706A3CD4}"/>
              </a:ext>
            </a:extLst>
          </p:cNvPr>
          <p:cNvGrpSpPr/>
          <p:nvPr/>
        </p:nvGrpSpPr>
        <p:grpSpPr>
          <a:xfrm>
            <a:off x="5105400" y="3128374"/>
            <a:ext cx="6553200" cy="2662826"/>
            <a:chOff x="5105400" y="3128374"/>
            <a:chExt cx="6553200" cy="2662826"/>
          </a:xfrm>
        </p:grpSpPr>
        <p:sp>
          <p:nvSpPr>
            <p:cNvPr id="7" name="Rectangle: Rounded Corners 6">
              <a:extLst>
                <a:ext uri="{FF2B5EF4-FFF2-40B4-BE49-F238E27FC236}">
                  <a16:creationId xmlns:a16="http://schemas.microsoft.com/office/drawing/2014/main" xmlns="" id="{7729C318-FA13-BD4D-1B26-FA30F7F30D2A}"/>
                </a:ext>
              </a:extLst>
            </p:cNvPr>
            <p:cNvSpPr/>
            <p:nvPr/>
          </p:nvSpPr>
          <p:spPr>
            <a:xfrm>
              <a:off x="5105400" y="3128374"/>
              <a:ext cx="6553200" cy="2662826"/>
            </a:xfrm>
            <a:prstGeom prst="roundRect">
              <a:avLst>
                <a:gd name="adj" fmla="val 5624"/>
              </a:avLst>
            </a:prstGeom>
            <a:solidFill>
              <a:schemeClr val="accent4">
                <a:lumMod val="40000"/>
                <a:lumOff val="6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919C26A-1FC3-D5FF-5469-B2FCF88806BF}"/>
                </a:ext>
              </a:extLst>
            </p:cNvPr>
            <p:cNvSpPr txBox="1"/>
            <p:nvPr/>
          </p:nvSpPr>
          <p:spPr>
            <a:xfrm>
              <a:off x="5216439" y="3149922"/>
              <a:ext cx="6331121" cy="2519921"/>
            </a:xfrm>
            <a:prstGeom prst="rect">
              <a:avLst/>
            </a:prstGeom>
            <a:noFill/>
          </p:spPr>
          <p:txBody>
            <a:bodyPr wrap="square">
              <a:spAutoFit/>
            </a:bodyPr>
            <a:lstStyle/>
            <a:p>
              <a:pPr algn="just" latinLnBrk="0">
                <a:lnSpc>
                  <a:spcPct val="130000"/>
                </a:lnSpc>
                <a:spcAft>
                  <a:spcPts val="600"/>
                </a:spcAft>
              </a:pPr>
              <a:r>
                <a:rPr lang="vi-VN" sz="2400" b="1" i="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2400" b="1" i="0">
                  <a:solidFill>
                    <a:srgbClr val="000000"/>
                  </a:solidFill>
                  <a:effectLst/>
                  <a:latin typeface="Arial" panose="020B0604020202020204" pitchFamily="34" charset="0"/>
                  <a:cs typeface="Arial" panose="020B0604020202020204" pitchFamily="34" charset="0"/>
                  <a:sym typeface="Wingdings" panose="05000000000000000000" pitchFamily="2" charset="2"/>
                </a:rPr>
                <a:t> </a:t>
              </a:r>
              <a:r>
                <a:rPr lang="vi-VN" sz="2400" i="0">
                  <a:solidFill>
                    <a:srgbClr val="000000"/>
                  </a:solidFill>
                  <a:effectLst/>
                  <a:latin typeface="Arial" panose="020B0604020202020204" pitchFamily="34" charset="0"/>
                  <a:cs typeface="Arial" panose="020B0604020202020204" pitchFamily="34" charset="0"/>
                </a:rPr>
                <a:t>Một số loại xà phòng:</a:t>
              </a:r>
              <a:r>
                <a:rPr lang="vi-VN" sz="2400" b="1" i="0">
                  <a:solidFill>
                    <a:srgbClr val="000000"/>
                  </a:solidFill>
                  <a:effectLst/>
                  <a:latin typeface="Arial" panose="020B0604020202020204" pitchFamily="34" charset="0"/>
                  <a:cs typeface="Arial" panose="020B0604020202020204" pitchFamily="34" charset="0"/>
                </a:rPr>
                <a:t> </a:t>
              </a:r>
              <a:r>
                <a:rPr lang="vi-VN" sz="2400" b="0" i="0">
                  <a:solidFill>
                    <a:srgbClr val="000000"/>
                  </a:solidFill>
                  <a:effectLst/>
                  <a:latin typeface="Arial" panose="020B0604020202020204" pitchFamily="34" charset="0"/>
                  <a:cs typeface="Arial" panose="020B0604020202020204" pitchFamily="34" charset="0"/>
                </a:rPr>
                <a:t>bột giặt, sữa tắm,…</a:t>
              </a:r>
            </a:p>
            <a:p>
              <a:pPr algn="just">
                <a:lnSpc>
                  <a:spcPct val="130000"/>
                </a:lnSpc>
                <a:spcAft>
                  <a:spcPts val="600"/>
                </a:spcAft>
              </a:pPr>
              <a:r>
                <a:rPr lang="vi-VN" sz="2400" b="1">
                  <a:solidFill>
                    <a:srgbClr val="000000"/>
                  </a:solidFill>
                  <a:latin typeface="Arial" panose="020B0604020202020204" pitchFamily="34" charset="0"/>
                  <a:cs typeface="Arial" panose="020B0604020202020204" pitchFamily="34" charset="0"/>
                  <a:sym typeface="Wingdings" panose="05000000000000000000" pitchFamily="2" charset="2"/>
                </a:rPr>
                <a:t></a:t>
              </a:r>
              <a:r>
                <a:rPr lang="en-US" sz="2400" b="1">
                  <a:solidFill>
                    <a:srgbClr val="000000"/>
                  </a:solidFill>
                  <a:latin typeface="Arial" panose="020B0604020202020204" pitchFamily="34" charset="0"/>
                  <a:cs typeface="Arial" panose="020B0604020202020204" pitchFamily="34" charset="0"/>
                  <a:sym typeface="Wingdings" panose="05000000000000000000" pitchFamily="2" charset="2"/>
                </a:rPr>
                <a:t> </a:t>
              </a:r>
              <a:r>
                <a:rPr lang="vi-VN" sz="2400" b="0" i="0">
                  <a:solidFill>
                    <a:srgbClr val="000000"/>
                  </a:solidFill>
                  <a:effectLst/>
                  <a:latin typeface="Arial" panose="020B0604020202020204" pitchFamily="34" charset="0"/>
                  <a:cs typeface="Arial" panose="020B0604020202020204" pitchFamily="34" charset="0"/>
                </a:rPr>
                <a:t>Dựa vào đặc điểm cấu tạo của xà phòng nên xà phòng có khả năng </a:t>
              </a:r>
              <a:r>
                <a:rPr lang="vi-VN" sz="2400" b="1" i="0">
                  <a:solidFill>
                    <a:srgbClr val="000000"/>
                  </a:solidFill>
                  <a:effectLst/>
                  <a:latin typeface="Arial" panose="020B0604020202020204" pitchFamily="34" charset="0"/>
                  <a:cs typeface="Arial" panose="020B0604020202020204" pitchFamily="34" charset="0"/>
                </a:rPr>
                <a:t>làm sạch vết bẩn</a:t>
              </a:r>
              <a:r>
                <a:rPr lang="vi-VN" sz="2400" b="0" i="0">
                  <a:solidFill>
                    <a:srgbClr val="000000"/>
                  </a:solidFill>
                  <a:effectLst/>
                  <a:latin typeface="Arial" panose="020B0604020202020204" pitchFamily="34" charset="0"/>
                  <a:cs typeface="Arial" panose="020B0604020202020204" pitchFamily="34" charset="0"/>
                </a:rPr>
                <a:t>. Xà phòng được điều chế từ phản ứng xà phòng hóa</a:t>
              </a:r>
              <a:r>
                <a:rPr lang="en-US" sz="2400" b="0" i="0">
                  <a:solidFill>
                    <a:srgbClr val="000000"/>
                  </a:solidFill>
                  <a:effectLst/>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B3022BE0-7DAE-DB05-FB25-2A559F873596}"/>
              </a:ext>
            </a:extLst>
          </p:cNvPr>
          <p:cNvGrpSpPr/>
          <p:nvPr/>
        </p:nvGrpSpPr>
        <p:grpSpPr>
          <a:xfrm>
            <a:off x="381000" y="2819400"/>
            <a:ext cx="3319269" cy="3591780"/>
            <a:chOff x="381000" y="2819400"/>
            <a:chExt cx="3319269" cy="3591780"/>
          </a:xfrm>
        </p:grpSpPr>
        <p:pic>
          <p:nvPicPr>
            <p:cNvPr id="2050" name="Picture 2" descr="Lịch sử giá Bột giặt OMO hệ bọt thông minh 3kg cập nhật 1/2024 - Mua Thông  Minh">
              <a:extLst>
                <a:ext uri="{FF2B5EF4-FFF2-40B4-BE49-F238E27FC236}">
                  <a16:creationId xmlns:a16="http://schemas.microsoft.com/office/drawing/2014/main" xmlns="" id="{D7A52BBF-12C7-3522-204E-65132FE0BD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739"/>
            <a:stretch/>
          </p:blipFill>
          <p:spPr bwMode="auto">
            <a:xfrm>
              <a:off x="381000" y="2819400"/>
              <a:ext cx="3319269" cy="318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B43E841B-056B-BB41-6A0C-D49E3CF63932}"/>
                </a:ext>
              </a:extLst>
            </p:cNvPr>
            <p:cNvSpPr txBox="1"/>
            <p:nvPr/>
          </p:nvSpPr>
          <p:spPr>
            <a:xfrm>
              <a:off x="1730680" y="5980293"/>
              <a:ext cx="1752600"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Bột giặt</a:t>
              </a:r>
            </a:p>
          </p:txBody>
        </p:sp>
      </p:grpSp>
      <p:grpSp>
        <p:nvGrpSpPr>
          <p:cNvPr id="16" name="Group 15">
            <a:extLst>
              <a:ext uri="{FF2B5EF4-FFF2-40B4-BE49-F238E27FC236}">
                <a16:creationId xmlns:a16="http://schemas.microsoft.com/office/drawing/2014/main" xmlns="" id="{8A5C9711-88F9-3D47-0FF2-C44792AF5269}"/>
              </a:ext>
            </a:extLst>
          </p:cNvPr>
          <p:cNvGrpSpPr/>
          <p:nvPr/>
        </p:nvGrpSpPr>
        <p:grpSpPr>
          <a:xfrm>
            <a:off x="3463839" y="2743200"/>
            <a:ext cx="1752600" cy="3647720"/>
            <a:chOff x="3463839" y="2743200"/>
            <a:chExt cx="1752600" cy="3647720"/>
          </a:xfrm>
        </p:grpSpPr>
        <p:pic>
          <p:nvPicPr>
            <p:cNvPr id="2060" name="Picture 12" descr="ZZ Sữa tắm Lifebuoy matcha và khổ qua 850g">
              <a:extLst>
                <a:ext uri="{FF2B5EF4-FFF2-40B4-BE49-F238E27FC236}">
                  <a16:creationId xmlns:a16="http://schemas.microsoft.com/office/drawing/2014/main" xmlns="" id="{765ABF80-5A2E-991E-CF70-0B5B57AF59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33" t="1111" r="35000" b="2223"/>
            <a:stretch/>
          </p:blipFill>
          <p:spPr bwMode="auto">
            <a:xfrm>
              <a:off x="3671672" y="2743200"/>
              <a:ext cx="1364049" cy="31229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F0DC8C2-BE0C-2806-627C-59334DD7C41A}"/>
                </a:ext>
              </a:extLst>
            </p:cNvPr>
            <p:cNvSpPr txBox="1"/>
            <p:nvPr/>
          </p:nvSpPr>
          <p:spPr>
            <a:xfrm>
              <a:off x="3463839" y="5960033"/>
              <a:ext cx="1752600" cy="430887"/>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Sữa tắm</a:t>
              </a:r>
            </a:p>
          </p:txBody>
        </p:sp>
      </p:grpSp>
    </p:spTree>
    <p:extLst>
      <p:ext uri="{BB962C8B-B14F-4D97-AF65-F5344CB8AC3E}">
        <p14:creationId xmlns:p14="http://schemas.microsoft.com/office/powerpoint/2010/main" val="12395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xmlns="" id="{C5169C81-5E04-A464-F5F5-3A6EA8D8B598}"/>
              </a:ext>
            </a:extLst>
          </p:cNvPr>
          <p:cNvSpPr txBox="1"/>
          <p:nvPr/>
        </p:nvSpPr>
        <p:spPr>
          <a:xfrm>
            <a:off x="1295399" y="1521657"/>
            <a:ext cx="10141595" cy="1482714"/>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vi-VN" b="0"/>
              <a:t>Những chất tổng hợp không phải là muối sodium hoặc potassium của acid béo, nhưng cũng có tính chất giặt rửa tương tự xà phòng được gọi chung là chất giặt 2 rửa tông hợp.</a:t>
            </a:r>
            <a:endParaRPr lang="en-US" b="0"/>
          </a:p>
        </p:txBody>
      </p:sp>
      <p:sp>
        <p:nvSpPr>
          <p:cNvPr id="17" name="Hexagon 16">
            <a:extLst>
              <a:ext uri="{FF2B5EF4-FFF2-40B4-BE49-F238E27FC236}">
                <a16:creationId xmlns:a16="http://schemas.microsoft.com/office/drawing/2014/main" xmlns="" id="{C1CCD8BD-A877-5F45-9001-C45877ECB467}"/>
              </a:ext>
            </a:extLst>
          </p:cNvPr>
          <p:cNvSpPr/>
          <p:nvPr/>
        </p:nvSpPr>
        <p:spPr>
          <a:xfrm>
            <a:off x="794413" y="158347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3E572ED3-1875-D609-6839-60EA735A51D2}"/>
              </a:ext>
            </a:extLst>
          </p:cNvPr>
          <p:cNvSpPr txBox="1"/>
          <p:nvPr/>
        </p:nvSpPr>
        <p:spPr>
          <a:xfrm>
            <a:off x="1295399" y="3075234"/>
            <a:ext cx="10141595"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b="0"/>
              <a:t>Thành phần chính của chất giặt rửa tổng hợp điển hình là các muối:</a:t>
            </a:r>
          </a:p>
        </p:txBody>
      </p:sp>
      <p:sp>
        <p:nvSpPr>
          <p:cNvPr id="21" name="TextBox 20">
            <a:extLst>
              <a:ext uri="{FF2B5EF4-FFF2-40B4-BE49-F238E27FC236}">
                <a16:creationId xmlns:a16="http://schemas.microsoft.com/office/drawing/2014/main" xmlns="" id="{689C2B41-AB74-0808-2138-8E8ACF25AFD4}"/>
              </a:ext>
            </a:extLst>
          </p:cNvPr>
          <p:cNvSpPr txBox="1"/>
          <p:nvPr/>
        </p:nvSpPr>
        <p:spPr>
          <a:xfrm>
            <a:off x="1905000" y="3668548"/>
            <a:ext cx="10034888"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b="0"/>
              <a:t>CH</a:t>
            </a:r>
            <a:r>
              <a:rPr lang="en-US" b="0" baseline="-25000"/>
              <a:t>3</a:t>
            </a:r>
            <a:r>
              <a:rPr lang="en-US" b="0"/>
              <a:t>[CH</a:t>
            </a:r>
            <a:r>
              <a:rPr lang="en-US" b="0" baseline="-25000"/>
              <a:t>2</a:t>
            </a:r>
            <a:r>
              <a:rPr lang="en-US" b="0"/>
              <a:t>]</a:t>
            </a:r>
            <a:r>
              <a:rPr lang="en-US" b="0" baseline="-25000"/>
              <a:t>10</a:t>
            </a:r>
            <a:r>
              <a:rPr lang="en-US" b="0"/>
              <a:t>CH</a:t>
            </a:r>
            <a:r>
              <a:rPr lang="en-US" b="0" baseline="-25000"/>
              <a:t>2</a:t>
            </a:r>
            <a:r>
              <a:rPr lang="en-US" b="0"/>
              <a:t>OSO</a:t>
            </a:r>
            <a:r>
              <a:rPr lang="en-US" b="0" baseline="-25000"/>
              <a:t>3</a:t>
            </a:r>
            <a:r>
              <a:rPr lang="en-US" b="0" baseline="30000"/>
              <a:t>–</a:t>
            </a:r>
            <a:r>
              <a:rPr lang="en-US" b="0"/>
              <a:t>Na</a:t>
            </a:r>
            <a:r>
              <a:rPr lang="en-US" b="0" baseline="30000"/>
              <a:t>+</a:t>
            </a:r>
            <a:r>
              <a:rPr lang="en-US" b="0"/>
              <a:t> hoặc  	(1)</a:t>
            </a:r>
          </a:p>
        </p:txBody>
      </p:sp>
      <p:grpSp>
        <p:nvGrpSpPr>
          <p:cNvPr id="23" name="Group 22">
            <a:extLst>
              <a:ext uri="{FF2B5EF4-FFF2-40B4-BE49-F238E27FC236}">
                <a16:creationId xmlns:a16="http://schemas.microsoft.com/office/drawing/2014/main" xmlns="" id="{0D4B151E-35AC-F434-722E-4A2C3EDB86D1}"/>
              </a:ext>
            </a:extLst>
          </p:cNvPr>
          <p:cNvGrpSpPr/>
          <p:nvPr/>
        </p:nvGrpSpPr>
        <p:grpSpPr>
          <a:xfrm>
            <a:off x="1905000" y="4146633"/>
            <a:ext cx="7086600" cy="994463"/>
            <a:chOff x="1905000" y="4146633"/>
            <a:chExt cx="7086600" cy="994463"/>
          </a:xfrm>
        </p:grpSpPr>
        <p:sp>
          <p:nvSpPr>
            <p:cNvPr id="22" name="TextBox 21">
              <a:extLst>
                <a:ext uri="{FF2B5EF4-FFF2-40B4-BE49-F238E27FC236}">
                  <a16:creationId xmlns:a16="http://schemas.microsoft.com/office/drawing/2014/main" xmlns="" id="{028491A9-DF4D-6389-AA37-5F8B1F2E9626}"/>
                </a:ext>
              </a:extLst>
            </p:cNvPr>
            <p:cNvSpPr txBox="1"/>
            <p:nvPr/>
          </p:nvSpPr>
          <p:spPr>
            <a:xfrm>
              <a:off x="1905000" y="4332725"/>
              <a:ext cx="7086600"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b="0"/>
                <a:t>CH</a:t>
              </a:r>
              <a:r>
                <a:rPr lang="en-US" b="0" baseline="-25000"/>
                <a:t>3</a:t>
              </a:r>
              <a:r>
                <a:rPr lang="en-US" b="0"/>
                <a:t>[CH</a:t>
              </a:r>
              <a:r>
                <a:rPr lang="en-US" b="0" baseline="-25000"/>
                <a:t>2</a:t>
              </a:r>
              <a:r>
                <a:rPr lang="en-US" b="0"/>
                <a:t>]</a:t>
              </a:r>
              <a:r>
                <a:rPr lang="en-US" b="0" baseline="-25000"/>
                <a:t>11</a:t>
              </a:r>
              <a:r>
                <a:rPr lang="en-US" b="0"/>
                <a:t>–         –SO</a:t>
              </a:r>
              <a:r>
                <a:rPr lang="en-US" b="0" baseline="-25000"/>
                <a:t>3</a:t>
              </a:r>
              <a:r>
                <a:rPr lang="en-US" b="0" baseline="30000"/>
                <a:t>–</a:t>
              </a:r>
              <a:r>
                <a:rPr lang="en-US" b="0"/>
                <a:t>Na</a:t>
              </a:r>
              <a:r>
                <a:rPr lang="en-US" b="0" baseline="30000"/>
                <a:t>+</a:t>
              </a:r>
              <a:r>
                <a:rPr lang="en-US" b="0"/>
                <a:t>	(2)</a:t>
              </a:r>
            </a:p>
          </p:txBody>
        </p:sp>
        <p:pic>
          <p:nvPicPr>
            <p:cNvPr id="4100" name="Picture 4" descr="Benzol: Eigenschaften und aromatische Struktur">
              <a:extLst>
                <a:ext uri="{FF2B5EF4-FFF2-40B4-BE49-F238E27FC236}">
                  <a16:creationId xmlns:a16="http://schemas.microsoft.com/office/drawing/2014/main" xmlns="" id="{69844EDC-2EE4-28F9-B0A6-19279D1D9D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45639">
              <a:off x="3534702" y="4146633"/>
              <a:ext cx="1035172" cy="994463"/>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Hexagon 23">
            <a:extLst>
              <a:ext uri="{FF2B5EF4-FFF2-40B4-BE49-F238E27FC236}">
                <a16:creationId xmlns:a16="http://schemas.microsoft.com/office/drawing/2014/main" xmlns="" id="{D1C6A6B5-1CD7-3588-AB30-69CB1D4ED900}"/>
              </a:ext>
            </a:extLst>
          </p:cNvPr>
          <p:cNvSpPr/>
          <p:nvPr/>
        </p:nvSpPr>
        <p:spPr>
          <a:xfrm>
            <a:off x="794412" y="313167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xmlns="" id="{90C8BBB4-1F17-7C46-A11E-04EBC8E527D1}"/>
              </a:ext>
            </a:extLst>
          </p:cNvPr>
          <p:cNvGrpSpPr/>
          <p:nvPr/>
        </p:nvGrpSpPr>
        <p:grpSpPr>
          <a:xfrm>
            <a:off x="2143781" y="5026199"/>
            <a:ext cx="7957285" cy="1491988"/>
            <a:chOff x="1542195" y="5025656"/>
            <a:chExt cx="7957285" cy="1491988"/>
          </a:xfrm>
        </p:grpSpPr>
        <p:sp>
          <p:nvSpPr>
            <p:cNvPr id="25" name="Rectangle: Rounded Corners 24">
              <a:extLst>
                <a:ext uri="{FF2B5EF4-FFF2-40B4-BE49-F238E27FC236}">
                  <a16:creationId xmlns:a16="http://schemas.microsoft.com/office/drawing/2014/main" xmlns="" id="{49D5FBB2-1168-4082-54AF-2A8735AFFD22}"/>
                </a:ext>
              </a:extLst>
            </p:cNvPr>
            <p:cNvSpPr/>
            <p:nvPr/>
          </p:nvSpPr>
          <p:spPr>
            <a:xfrm>
              <a:off x="1905000" y="5336343"/>
              <a:ext cx="7531040"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xmlns="" id="{95FE54A2-D311-803B-3F2C-85E7F9906875}"/>
                </a:ext>
              </a:extLst>
            </p:cNvPr>
            <p:cNvSpPr/>
            <p:nvPr/>
          </p:nvSpPr>
          <p:spPr>
            <a:xfrm>
              <a:off x="1542195" y="502565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26">
              <a:extLst>
                <a:ext uri="{FF2B5EF4-FFF2-40B4-BE49-F238E27FC236}">
                  <a16:creationId xmlns:a16="http://schemas.microsoft.com/office/drawing/2014/main" xmlns="" id="{B361FB67-C05A-D767-BDB3-7E9B6BA33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8544" y="5085812"/>
              <a:ext cx="698841" cy="698841"/>
            </a:xfrm>
            <a:prstGeom prst="rect">
              <a:avLst/>
            </a:prstGeom>
          </p:spPr>
        </p:pic>
        <p:sp>
          <p:nvSpPr>
            <p:cNvPr id="28" name="TextBox 27">
              <a:extLst>
                <a:ext uri="{FF2B5EF4-FFF2-40B4-BE49-F238E27FC236}">
                  <a16:creationId xmlns:a16="http://schemas.microsoft.com/office/drawing/2014/main" xmlns="" id="{97B57D20-2924-F23B-8547-77258E87999F}"/>
                </a:ext>
              </a:extLst>
            </p:cNvPr>
            <p:cNvSpPr txBox="1"/>
            <p:nvPr/>
          </p:nvSpPr>
          <p:spPr>
            <a:xfrm>
              <a:off x="2447864" y="5439230"/>
              <a:ext cx="7051616" cy="93794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a:t>
              </a:r>
              <a:r>
                <a:rPr kumimoji="0" lang="vi-VN" sz="2400" b="1" i="0" u="none" strike="noStrike" kern="1200" cap="none" spc="0" normalizeH="0" baseline="0" noProof="0">
                  <a:ln>
                    <a:noFill/>
                  </a:ln>
                  <a:solidFill>
                    <a:prstClr val="black"/>
                  </a:solidFill>
                  <a:effectLst/>
                  <a:uLnTx/>
                  <a:uFillTx/>
                  <a:latin typeface="Arial"/>
                  <a:ea typeface="+mn-ea"/>
                  <a:cs typeface="+mn-cs"/>
                </a:rPr>
                <a:t>Hãy chỉ ra phần ưa nước và phần kị nước trong phân tử chất giặt rửa tổng hợp (1) và (2).</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654014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dissolv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P spid="21"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xmlns="" id="{689C2B41-AB74-0808-2138-8E8ACF25AFD4}"/>
              </a:ext>
            </a:extLst>
          </p:cNvPr>
          <p:cNvSpPr txBox="1"/>
          <p:nvPr/>
        </p:nvSpPr>
        <p:spPr>
          <a:xfrm>
            <a:off x="900826" y="3493527"/>
            <a:ext cx="10034888"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a:solidFill>
                  <a:srgbClr val="8C00D7"/>
                </a:solidFill>
              </a:rPr>
              <a:t>CH</a:t>
            </a:r>
            <a:r>
              <a:rPr lang="en-US" baseline="-25000">
                <a:solidFill>
                  <a:srgbClr val="8C00D7"/>
                </a:solidFill>
              </a:rPr>
              <a:t>3</a:t>
            </a:r>
            <a:r>
              <a:rPr lang="en-US">
                <a:solidFill>
                  <a:srgbClr val="8C00D7"/>
                </a:solidFill>
              </a:rPr>
              <a:t>[CH</a:t>
            </a:r>
            <a:r>
              <a:rPr lang="en-US" baseline="-25000">
                <a:solidFill>
                  <a:srgbClr val="8C00D7"/>
                </a:solidFill>
              </a:rPr>
              <a:t>2</a:t>
            </a:r>
            <a:r>
              <a:rPr lang="en-US">
                <a:solidFill>
                  <a:srgbClr val="8C00D7"/>
                </a:solidFill>
              </a:rPr>
              <a:t>]</a:t>
            </a:r>
            <a:r>
              <a:rPr lang="en-US" baseline="-25000">
                <a:solidFill>
                  <a:srgbClr val="8C00D7"/>
                </a:solidFill>
              </a:rPr>
              <a:t>10</a:t>
            </a:r>
            <a:r>
              <a:rPr lang="en-US">
                <a:solidFill>
                  <a:srgbClr val="8C00D7"/>
                </a:solidFill>
              </a:rPr>
              <a:t>CH</a:t>
            </a:r>
            <a:r>
              <a:rPr lang="en-US" baseline="-25000">
                <a:solidFill>
                  <a:srgbClr val="8C00D7"/>
                </a:solidFill>
              </a:rPr>
              <a:t>2</a:t>
            </a:r>
            <a:r>
              <a:rPr lang="en-US">
                <a:solidFill>
                  <a:srgbClr val="8C00D7"/>
                </a:solidFill>
              </a:rPr>
              <a:t>OSO</a:t>
            </a:r>
            <a:r>
              <a:rPr lang="en-US" baseline="-25000">
                <a:solidFill>
                  <a:srgbClr val="8C00D7"/>
                </a:solidFill>
              </a:rPr>
              <a:t>3</a:t>
            </a:r>
            <a:r>
              <a:rPr lang="en-US" baseline="30000">
                <a:solidFill>
                  <a:srgbClr val="8C00D7"/>
                </a:solidFill>
              </a:rPr>
              <a:t>–</a:t>
            </a:r>
            <a:r>
              <a:rPr lang="en-US">
                <a:solidFill>
                  <a:srgbClr val="8C00D7"/>
                </a:solidFill>
              </a:rPr>
              <a:t>Na</a:t>
            </a:r>
            <a:r>
              <a:rPr lang="en-US" baseline="30000">
                <a:solidFill>
                  <a:srgbClr val="8C00D7"/>
                </a:solidFill>
              </a:rPr>
              <a:t>+</a:t>
            </a:r>
            <a:r>
              <a:rPr lang="en-US">
                <a:solidFill>
                  <a:srgbClr val="8C00D7"/>
                </a:solidFill>
              </a:rPr>
              <a:t> hoặc  </a:t>
            </a:r>
            <a:r>
              <a:rPr lang="en-US" b="0"/>
              <a:t>	(1)</a:t>
            </a:r>
          </a:p>
        </p:txBody>
      </p:sp>
      <p:grpSp>
        <p:nvGrpSpPr>
          <p:cNvPr id="23" name="Group 22">
            <a:extLst>
              <a:ext uri="{FF2B5EF4-FFF2-40B4-BE49-F238E27FC236}">
                <a16:creationId xmlns:a16="http://schemas.microsoft.com/office/drawing/2014/main" xmlns="" id="{0D4B151E-35AC-F434-722E-4A2C3EDB86D1}"/>
              </a:ext>
            </a:extLst>
          </p:cNvPr>
          <p:cNvGrpSpPr/>
          <p:nvPr/>
        </p:nvGrpSpPr>
        <p:grpSpPr>
          <a:xfrm>
            <a:off x="864883" y="4770781"/>
            <a:ext cx="7086600" cy="994463"/>
            <a:chOff x="1905000" y="4146634"/>
            <a:chExt cx="7086600" cy="994463"/>
          </a:xfrm>
        </p:grpSpPr>
        <p:sp>
          <p:nvSpPr>
            <p:cNvPr id="22" name="TextBox 21">
              <a:extLst>
                <a:ext uri="{FF2B5EF4-FFF2-40B4-BE49-F238E27FC236}">
                  <a16:creationId xmlns:a16="http://schemas.microsoft.com/office/drawing/2014/main" xmlns="" id="{028491A9-DF4D-6389-AA37-5F8B1F2E9626}"/>
                </a:ext>
              </a:extLst>
            </p:cNvPr>
            <p:cNvSpPr txBox="1"/>
            <p:nvPr/>
          </p:nvSpPr>
          <p:spPr>
            <a:xfrm>
              <a:off x="1905000" y="4332725"/>
              <a:ext cx="7086600"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a:solidFill>
                    <a:srgbClr val="0033CC"/>
                  </a:solidFill>
                </a:rPr>
                <a:t>CH</a:t>
              </a:r>
              <a:r>
                <a:rPr lang="en-US" baseline="-25000">
                  <a:solidFill>
                    <a:srgbClr val="0033CC"/>
                  </a:solidFill>
                </a:rPr>
                <a:t>3</a:t>
              </a:r>
              <a:r>
                <a:rPr lang="en-US">
                  <a:solidFill>
                    <a:srgbClr val="0033CC"/>
                  </a:solidFill>
                </a:rPr>
                <a:t>[CH</a:t>
              </a:r>
              <a:r>
                <a:rPr lang="en-US" baseline="-25000">
                  <a:solidFill>
                    <a:srgbClr val="0033CC"/>
                  </a:solidFill>
                </a:rPr>
                <a:t>2</a:t>
              </a:r>
              <a:r>
                <a:rPr lang="en-US">
                  <a:solidFill>
                    <a:srgbClr val="0033CC"/>
                  </a:solidFill>
                </a:rPr>
                <a:t>]</a:t>
              </a:r>
              <a:r>
                <a:rPr lang="en-US" baseline="-25000">
                  <a:solidFill>
                    <a:srgbClr val="0033CC"/>
                  </a:solidFill>
                </a:rPr>
                <a:t>11</a:t>
              </a:r>
              <a:r>
                <a:rPr lang="en-US">
                  <a:solidFill>
                    <a:srgbClr val="0033CC"/>
                  </a:solidFill>
                </a:rPr>
                <a:t>–         –SO</a:t>
              </a:r>
              <a:r>
                <a:rPr lang="en-US" baseline="-25000">
                  <a:solidFill>
                    <a:srgbClr val="0033CC"/>
                  </a:solidFill>
                </a:rPr>
                <a:t>3</a:t>
              </a:r>
              <a:r>
                <a:rPr lang="en-US" baseline="30000">
                  <a:solidFill>
                    <a:srgbClr val="0033CC"/>
                  </a:solidFill>
                </a:rPr>
                <a:t>–</a:t>
              </a:r>
              <a:r>
                <a:rPr lang="en-US">
                  <a:solidFill>
                    <a:srgbClr val="0033CC"/>
                  </a:solidFill>
                </a:rPr>
                <a:t>Na</a:t>
              </a:r>
              <a:r>
                <a:rPr lang="en-US" baseline="30000">
                  <a:solidFill>
                    <a:srgbClr val="0033CC"/>
                  </a:solidFill>
                </a:rPr>
                <a:t>+</a:t>
              </a:r>
              <a:r>
                <a:rPr lang="en-US">
                  <a:solidFill>
                    <a:srgbClr val="0033CC"/>
                  </a:solidFill>
                </a:rPr>
                <a:t>	</a:t>
              </a:r>
              <a:r>
                <a:rPr lang="en-US" b="0"/>
                <a:t>(2)</a:t>
              </a:r>
            </a:p>
          </p:txBody>
        </p:sp>
        <p:pic>
          <p:nvPicPr>
            <p:cNvPr id="4100" name="Picture 4" descr="Benzol: Eigenschaften und aromatische Struktur">
              <a:extLst>
                <a:ext uri="{FF2B5EF4-FFF2-40B4-BE49-F238E27FC236}">
                  <a16:creationId xmlns:a16="http://schemas.microsoft.com/office/drawing/2014/main" xmlns="" id="{69844EDC-2EE4-28F9-B0A6-19279D1D9D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45639">
              <a:off x="3584219" y="4146634"/>
              <a:ext cx="1035172" cy="994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90C8BBB4-1F17-7C46-A11E-04EBC8E527D1}"/>
              </a:ext>
            </a:extLst>
          </p:cNvPr>
          <p:cNvGrpSpPr/>
          <p:nvPr/>
        </p:nvGrpSpPr>
        <p:grpSpPr>
          <a:xfrm>
            <a:off x="1828800" y="1287853"/>
            <a:ext cx="7957285" cy="1491988"/>
            <a:chOff x="1542195" y="5025656"/>
            <a:chExt cx="7957285" cy="1491988"/>
          </a:xfrm>
        </p:grpSpPr>
        <p:sp>
          <p:nvSpPr>
            <p:cNvPr id="25" name="Rectangle: Rounded Corners 24">
              <a:extLst>
                <a:ext uri="{FF2B5EF4-FFF2-40B4-BE49-F238E27FC236}">
                  <a16:creationId xmlns:a16="http://schemas.microsoft.com/office/drawing/2014/main" xmlns="" id="{49D5FBB2-1168-4082-54AF-2A8735AFFD22}"/>
                </a:ext>
              </a:extLst>
            </p:cNvPr>
            <p:cNvSpPr/>
            <p:nvPr/>
          </p:nvSpPr>
          <p:spPr>
            <a:xfrm>
              <a:off x="1905000" y="5336343"/>
              <a:ext cx="7531040"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xmlns="" id="{95FE54A2-D311-803B-3F2C-85E7F9906875}"/>
                </a:ext>
              </a:extLst>
            </p:cNvPr>
            <p:cNvSpPr/>
            <p:nvPr/>
          </p:nvSpPr>
          <p:spPr>
            <a:xfrm>
              <a:off x="1542195" y="502565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26">
              <a:extLst>
                <a:ext uri="{FF2B5EF4-FFF2-40B4-BE49-F238E27FC236}">
                  <a16:creationId xmlns:a16="http://schemas.microsoft.com/office/drawing/2014/main" xmlns="" id="{B361FB67-C05A-D767-BDB3-7E9B6BA33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8544" y="5085812"/>
              <a:ext cx="698841" cy="698841"/>
            </a:xfrm>
            <a:prstGeom prst="rect">
              <a:avLst/>
            </a:prstGeom>
          </p:spPr>
        </p:pic>
        <p:sp>
          <p:nvSpPr>
            <p:cNvPr id="28" name="TextBox 27">
              <a:extLst>
                <a:ext uri="{FF2B5EF4-FFF2-40B4-BE49-F238E27FC236}">
                  <a16:creationId xmlns:a16="http://schemas.microsoft.com/office/drawing/2014/main" xmlns="" id="{97B57D20-2924-F23B-8547-77258E87999F}"/>
                </a:ext>
              </a:extLst>
            </p:cNvPr>
            <p:cNvSpPr txBox="1"/>
            <p:nvPr/>
          </p:nvSpPr>
          <p:spPr>
            <a:xfrm>
              <a:off x="2447864" y="5439230"/>
              <a:ext cx="7051616" cy="93794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a:t>
              </a:r>
              <a:r>
                <a:rPr kumimoji="0" lang="vi-VN" sz="2400" b="1" i="0" u="none" strike="noStrike" kern="1200" cap="none" spc="0" normalizeH="0" baseline="0" noProof="0">
                  <a:ln>
                    <a:noFill/>
                  </a:ln>
                  <a:solidFill>
                    <a:prstClr val="black"/>
                  </a:solidFill>
                  <a:effectLst/>
                  <a:uLnTx/>
                  <a:uFillTx/>
                  <a:latin typeface="Arial"/>
                  <a:ea typeface="+mn-ea"/>
                  <a:cs typeface="+mn-cs"/>
                </a:rPr>
                <a:t>Hãy chỉ ra phần ưa nước và phần kị nước trong phân tử chất giặt rửa tổng hợp (1) và (2).</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xmlns="" id="{C852A1A5-63EA-4172-03F1-6AC52D1676DE}"/>
              </a:ext>
            </a:extLst>
          </p:cNvPr>
          <p:cNvSpPr txBox="1"/>
          <p:nvPr/>
        </p:nvSpPr>
        <p:spPr>
          <a:xfrm>
            <a:off x="1388546" y="4145865"/>
            <a:ext cx="10485954" cy="461665"/>
          </a:xfrm>
          <a:prstGeom prst="rect">
            <a:avLst/>
          </a:prstGeom>
          <a:noFill/>
        </p:spPr>
        <p:txBody>
          <a:bodyPr wrap="square">
            <a:spAutoFit/>
          </a:bodyPr>
          <a:lstStyle/>
          <a:p>
            <a:pPr algn="just" latinLnBrk="0"/>
            <a:r>
              <a:rPr lang="vi-VN" sz="2400" b="0" i="0">
                <a:solidFill>
                  <a:srgbClr val="000000"/>
                </a:solidFill>
                <a:effectLst/>
                <a:latin typeface="+mj-lt"/>
                <a:sym typeface="Wingdings" panose="05000000000000000000" pitchFamily="2" charset="2"/>
              </a:rPr>
              <a:t></a:t>
            </a:r>
            <a:r>
              <a:rPr lang="vi-VN" sz="2400" b="0" i="0">
                <a:solidFill>
                  <a:srgbClr val="000000"/>
                </a:solidFill>
                <a:effectLst/>
                <a:latin typeface="+mj-lt"/>
              </a:rPr>
              <a:t>Phần ưa nước của (1) là –OSO</a:t>
            </a:r>
            <a:r>
              <a:rPr lang="vi-VN" sz="2400" b="0" i="0" baseline="-25000">
                <a:solidFill>
                  <a:srgbClr val="000000"/>
                </a:solidFill>
                <a:effectLst/>
                <a:latin typeface="+mj-lt"/>
              </a:rPr>
              <a:t>3</a:t>
            </a:r>
            <a:r>
              <a:rPr lang="vi-VN" sz="2400" b="0" i="0" baseline="30000">
                <a:solidFill>
                  <a:srgbClr val="000000"/>
                </a:solidFill>
                <a:effectLst/>
                <a:latin typeface="+mj-lt"/>
              </a:rPr>
              <a:t>–</a:t>
            </a:r>
            <a:r>
              <a:rPr lang="vi-VN" sz="2400" b="0" i="0">
                <a:solidFill>
                  <a:srgbClr val="000000"/>
                </a:solidFill>
                <a:effectLst/>
                <a:latin typeface="+mj-lt"/>
              </a:rPr>
              <a:t>Na</a:t>
            </a:r>
            <a:r>
              <a:rPr lang="vi-VN" sz="2400" b="0" i="0" baseline="30000">
                <a:solidFill>
                  <a:srgbClr val="000000"/>
                </a:solidFill>
                <a:effectLst/>
                <a:latin typeface="+mj-lt"/>
              </a:rPr>
              <a:t>+</a:t>
            </a:r>
            <a:r>
              <a:rPr lang="vi-VN" sz="2400" b="0" i="0">
                <a:solidFill>
                  <a:srgbClr val="000000"/>
                </a:solidFill>
                <a:effectLst/>
                <a:latin typeface="+mj-lt"/>
              </a:rPr>
              <a:t>; phần kị nước: CH</a:t>
            </a:r>
            <a:r>
              <a:rPr lang="vi-VN" sz="2400" b="0" i="0" baseline="-25000">
                <a:solidFill>
                  <a:srgbClr val="000000"/>
                </a:solidFill>
                <a:effectLst/>
                <a:latin typeface="+mj-lt"/>
              </a:rPr>
              <a:t>3</a:t>
            </a:r>
            <a:r>
              <a:rPr lang="vi-VN" sz="2400" b="0" i="0">
                <a:solidFill>
                  <a:srgbClr val="000000"/>
                </a:solidFill>
                <a:effectLst/>
                <a:latin typeface="+mj-lt"/>
              </a:rPr>
              <a:t>[CH</a:t>
            </a:r>
            <a:r>
              <a:rPr lang="vi-VN" sz="2400" b="0" i="0" baseline="-25000">
                <a:solidFill>
                  <a:srgbClr val="000000"/>
                </a:solidFill>
                <a:effectLst/>
                <a:latin typeface="+mj-lt"/>
              </a:rPr>
              <a:t>2</a:t>
            </a:r>
            <a:r>
              <a:rPr lang="vi-VN" sz="2400" b="0" i="0">
                <a:solidFill>
                  <a:srgbClr val="000000"/>
                </a:solidFill>
                <a:effectLst/>
                <a:latin typeface="+mj-lt"/>
              </a:rPr>
              <a:t>]</a:t>
            </a:r>
            <a:r>
              <a:rPr lang="vi-VN" sz="2400" b="0" i="0" baseline="-25000">
                <a:solidFill>
                  <a:srgbClr val="000000"/>
                </a:solidFill>
                <a:effectLst/>
                <a:latin typeface="+mj-lt"/>
              </a:rPr>
              <a:t>10</a:t>
            </a:r>
            <a:r>
              <a:rPr lang="vi-VN" sz="2400" b="0" i="0">
                <a:solidFill>
                  <a:srgbClr val="000000"/>
                </a:solidFill>
                <a:effectLst/>
                <a:latin typeface="+mj-lt"/>
              </a:rPr>
              <a:t>CH</a:t>
            </a:r>
            <a:r>
              <a:rPr lang="vi-VN" sz="2400" b="0" i="0" baseline="-25000">
                <a:solidFill>
                  <a:srgbClr val="000000"/>
                </a:solidFill>
                <a:effectLst/>
                <a:latin typeface="+mj-lt"/>
              </a:rPr>
              <a:t>2</a:t>
            </a:r>
            <a:r>
              <a:rPr lang="vi-VN" sz="2400" b="0" i="0">
                <a:solidFill>
                  <a:srgbClr val="000000"/>
                </a:solidFill>
                <a:effectLst/>
                <a:latin typeface="+mj-lt"/>
              </a:rPr>
              <a:t>–</a:t>
            </a:r>
          </a:p>
        </p:txBody>
      </p:sp>
      <p:sp>
        <p:nvSpPr>
          <p:cNvPr id="19" name="Rectangle: Rounded Corners 18">
            <a:extLst>
              <a:ext uri="{FF2B5EF4-FFF2-40B4-BE49-F238E27FC236}">
                <a16:creationId xmlns:a16="http://schemas.microsoft.com/office/drawing/2014/main" xmlns="" id="{F036C832-78B9-2533-116E-FAD3607FDF11}"/>
              </a:ext>
            </a:extLst>
          </p:cNvPr>
          <p:cNvSpPr/>
          <p:nvPr/>
        </p:nvSpPr>
        <p:spPr>
          <a:xfrm>
            <a:off x="5524492" y="2912815"/>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sp>
        <p:nvSpPr>
          <p:cNvPr id="31" name="TextBox 30">
            <a:extLst>
              <a:ext uri="{FF2B5EF4-FFF2-40B4-BE49-F238E27FC236}">
                <a16:creationId xmlns:a16="http://schemas.microsoft.com/office/drawing/2014/main" xmlns="" id="{741DD58B-CAC1-4DB2-A78C-874068FC6CCC}"/>
              </a:ext>
            </a:extLst>
          </p:cNvPr>
          <p:cNvSpPr txBox="1"/>
          <p:nvPr/>
        </p:nvSpPr>
        <p:spPr>
          <a:xfrm>
            <a:off x="1388545" y="5843667"/>
            <a:ext cx="10347049" cy="461665"/>
          </a:xfrm>
          <a:prstGeom prst="rect">
            <a:avLst/>
          </a:prstGeom>
          <a:noFill/>
        </p:spPr>
        <p:txBody>
          <a:bodyPr wrap="square">
            <a:spAutoFit/>
          </a:bodyPr>
          <a:lstStyle/>
          <a:p>
            <a:pPr algn="just" latinLnBrk="0"/>
            <a:r>
              <a:rPr lang="vi-VN" sz="2400" b="0" i="0">
                <a:solidFill>
                  <a:srgbClr val="000000"/>
                </a:solidFill>
                <a:effectLst/>
                <a:latin typeface="+mj-lt"/>
                <a:sym typeface="Wingdings" panose="05000000000000000000" pitchFamily="2" charset="2"/>
              </a:rPr>
              <a:t></a:t>
            </a:r>
            <a:r>
              <a:rPr lang="en-US" sz="2400" b="0" i="0">
                <a:solidFill>
                  <a:srgbClr val="000000"/>
                </a:solidFill>
                <a:effectLst/>
                <a:latin typeface="+mj-lt"/>
                <a:sym typeface="Wingdings" panose="05000000000000000000" pitchFamily="2" charset="2"/>
              </a:rPr>
              <a:t> </a:t>
            </a:r>
            <a:r>
              <a:rPr lang="vi-VN" sz="2400" b="0" i="0">
                <a:solidFill>
                  <a:srgbClr val="000000"/>
                </a:solidFill>
                <a:effectLst/>
                <a:latin typeface="+mj-lt"/>
              </a:rPr>
              <a:t>Phần ưa nước của (2) là: –SO</a:t>
            </a:r>
            <a:r>
              <a:rPr lang="vi-VN" sz="2400" b="0" i="0" baseline="-25000">
                <a:solidFill>
                  <a:srgbClr val="000000"/>
                </a:solidFill>
                <a:effectLst/>
                <a:latin typeface="+mj-lt"/>
              </a:rPr>
              <a:t>3</a:t>
            </a:r>
            <a:r>
              <a:rPr lang="vi-VN" sz="2400" b="0" i="0" baseline="30000">
                <a:solidFill>
                  <a:srgbClr val="000000"/>
                </a:solidFill>
                <a:effectLst/>
                <a:latin typeface="+mj-lt"/>
              </a:rPr>
              <a:t>–</a:t>
            </a:r>
            <a:r>
              <a:rPr lang="vi-VN" sz="2400" b="0" i="0">
                <a:solidFill>
                  <a:srgbClr val="000000"/>
                </a:solidFill>
                <a:effectLst/>
                <a:latin typeface="+mj-lt"/>
              </a:rPr>
              <a:t>Na</a:t>
            </a:r>
            <a:r>
              <a:rPr lang="vi-VN" sz="2400" b="0" i="0" baseline="30000">
                <a:solidFill>
                  <a:srgbClr val="000000"/>
                </a:solidFill>
                <a:effectLst/>
                <a:latin typeface="+mj-lt"/>
              </a:rPr>
              <a:t>+</a:t>
            </a:r>
            <a:r>
              <a:rPr lang="vi-VN" sz="2400" b="0" i="0">
                <a:solidFill>
                  <a:srgbClr val="000000"/>
                </a:solidFill>
                <a:effectLst/>
                <a:latin typeface="+mj-lt"/>
              </a:rPr>
              <a:t>; phần kị nước: CH</a:t>
            </a:r>
            <a:r>
              <a:rPr lang="vi-VN" sz="2400" b="0" i="0" baseline="-25000">
                <a:solidFill>
                  <a:srgbClr val="000000"/>
                </a:solidFill>
                <a:effectLst/>
                <a:latin typeface="+mj-lt"/>
              </a:rPr>
              <a:t>3</a:t>
            </a:r>
            <a:r>
              <a:rPr lang="vi-VN" sz="2400" b="0" i="0">
                <a:solidFill>
                  <a:srgbClr val="000000"/>
                </a:solidFill>
                <a:effectLst/>
                <a:latin typeface="+mj-lt"/>
              </a:rPr>
              <a:t>[CH</a:t>
            </a:r>
            <a:r>
              <a:rPr lang="vi-VN" sz="2400" b="0" i="0" baseline="-25000">
                <a:solidFill>
                  <a:srgbClr val="000000"/>
                </a:solidFill>
                <a:effectLst/>
                <a:latin typeface="+mj-lt"/>
              </a:rPr>
              <a:t>2</a:t>
            </a:r>
            <a:r>
              <a:rPr lang="vi-VN" sz="2400" b="0" i="0">
                <a:solidFill>
                  <a:srgbClr val="000000"/>
                </a:solidFill>
                <a:effectLst/>
                <a:latin typeface="+mj-lt"/>
              </a:rPr>
              <a:t>]</a:t>
            </a:r>
            <a:r>
              <a:rPr lang="vi-VN" sz="2400" b="0" i="0" baseline="-25000">
                <a:solidFill>
                  <a:srgbClr val="000000"/>
                </a:solidFill>
                <a:effectLst/>
                <a:latin typeface="+mj-lt"/>
              </a:rPr>
              <a:t>11</a:t>
            </a:r>
            <a:r>
              <a:rPr lang="vi-VN" sz="2400" b="0" i="0">
                <a:solidFill>
                  <a:srgbClr val="000000"/>
                </a:solidFill>
                <a:effectLst/>
                <a:latin typeface="+mj-lt"/>
              </a:rPr>
              <a:t>–C</a:t>
            </a:r>
            <a:r>
              <a:rPr lang="vi-VN" sz="2400" b="0" i="0" baseline="-25000">
                <a:solidFill>
                  <a:srgbClr val="000000"/>
                </a:solidFill>
                <a:effectLst/>
                <a:latin typeface="+mj-lt"/>
              </a:rPr>
              <a:t>6</a:t>
            </a:r>
            <a:r>
              <a:rPr lang="vi-VN" sz="2400" b="0" i="0">
                <a:solidFill>
                  <a:srgbClr val="000000"/>
                </a:solidFill>
                <a:effectLst/>
                <a:latin typeface="+mj-lt"/>
              </a:rPr>
              <a:t>H</a:t>
            </a:r>
            <a:r>
              <a:rPr lang="vi-VN" sz="2400" b="0" i="0" baseline="-25000">
                <a:solidFill>
                  <a:srgbClr val="000000"/>
                </a:solidFill>
                <a:effectLst/>
                <a:latin typeface="+mj-lt"/>
              </a:rPr>
              <a:t>4</a:t>
            </a:r>
            <a:r>
              <a:rPr lang="vi-VN" sz="2400" b="0" i="0">
                <a:solidFill>
                  <a:srgbClr val="000000"/>
                </a:solidFill>
                <a:effectLst/>
                <a:latin typeface="+mj-lt"/>
              </a:rPr>
              <a:t>–</a:t>
            </a:r>
          </a:p>
        </p:txBody>
      </p:sp>
    </p:spTree>
    <p:extLst>
      <p:ext uri="{BB962C8B-B14F-4D97-AF65-F5344CB8AC3E}">
        <p14:creationId xmlns:p14="http://schemas.microsoft.com/office/powerpoint/2010/main" val="759311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xmlns="" id="{A7C44F29-8D53-54D0-0B3A-E192B6DF36BA}"/>
              </a:ext>
            </a:extLst>
          </p:cNvPr>
          <p:cNvSpPr txBox="1"/>
          <p:nvPr/>
        </p:nvSpPr>
        <p:spPr>
          <a:xfrm>
            <a:off x="1295399" y="1521657"/>
            <a:ext cx="10141595" cy="52245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b="0"/>
              <a:t>Chất giặt rửa tổng hợp được sản xuất từ paraffin dầu mỏ, chẳng hạn:</a:t>
            </a:r>
          </a:p>
        </p:txBody>
      </p:sp>
      <p:sp>
        <p:nvSpPr>
          <p:cNvPr id="20" name="Rectangle: Rounded Corners 19">
            <a:extLst>
              <a:ext uri="{FF2B5EF4-FFF2-40B4-BE49-F238E27FC236}">
                <a16:creationId xmlns:a16="http://schemas.microsoft.com/office/drawing/2014/main" xmlns="" id="{0C160641-6583-C0F8-6402-7A46BF8E81C9}"/>
              </a:ext>
            </a:extLst>
          </p:cNvPr>
          <p:cNvSpPr/>
          <p:nvPr/>
        </p:nvSpPr>
        <p:spPr>
          <a:xfrm>
            <a:off x="1142819" y="2480495"/>
            <a:ext cx="2082328" cy="1219200"/>
          </a:xfrm>
          <a:prstGeom prst="roundRect">
            <a:avLst>
              <a:gd name="adj" fmla="val 19901"/>
            </a:avLst>
          </a:prstGeom>
          <a:solidFill>
            <a:srgbClr val="DE36D6"/>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Dầu mỏ</a:t>
            </a:r>
            <a:endParaRPr lang="en-US" sz="2400"/>
          </a:p>
        </p:txBody>
      </p:sp>
      <p:sp>
        <p:nvSpPr>
          <p:cNvPr id="24" name="Rectangle: Rounded Corners 23">
            <a:extLst>
              <a:ext uri="{FF2B5EF4-FFF2-40B4-BE49-F238E27FC236}">
                <a16:creationId xmlns:a16="http://schemas.microsoft.com/office/drawing/2014/main" xmlns="" id="{72D3265A-945B-656E-1357-BF2A59C8A60C}"/>
              </a:ext>
            </a:extLst>
          </p:cNvPr>
          <p:cNvSpPr/>
          <p:nvPr/>
        </p:nvSpPr>
        <p:spPr>
          <a:xfrm>
            <a:off x="4592182" y="2479056"/>
            <a:ext cx="2342017" cy="1219200"/>
          </a:xfrm>
          <a:prstGeom prst="roundRect">
            <a:avLst>
              <a:gd name="adj" fmla="val 19901"/>
            </a:avLst>
          </a:prstGeom>
          <a:solidFill>
            <a:srgbClr val="1F969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R–SO</a:t>
            </a:r>
            <a:r>
              <a:rPr lang="en-US" sz="2400" b="1" baseline="-25000"/>
              <a:t>3</a:t>
            </a:r>
            <a:r>
              <a:rPr lang="en-US" sz="2400" b="1"/>
              <a:t>H</a:t>
            </a:r>
          </a:p>
          <a:p>
            <a:pPr algn="ctr">
              <a:lnSpc>
                <a:spcPct val="130000"/>
              </a:lnSpc>
            </a:pPr>
            <a:r>
              <a:rPr lang="en-US" sz="2400" b="1"/>
              <a:t>R–OSO</a:t>
            </a:r>
            <a:r>
              <a:rPr lang="en-US" sz="2400" b="1" baseline="-25000"/>
              <a:t>3</a:t>
            </a:r>
            <a:r>
              <a:rPr lang="en-US" sz="2400" b="1"/>
              <a:t>H</a:t>
            </a:r>
            <a:endParaRPr lang="en-US" sz="2400"/>
          </a:p>
        </p:txBody>
      </p:sp>
      <p:sp>
        <p:nvSpPr>
          <p:cNvPr id="32" name="Rectangle: Rounded Corners 31">
            <a:extLst>
              <a:ext uri="{FF2B5EF4-FFF2-40B4-BE49-F238E27FC236}">
                <a16:creationId xmlns:a16="http://schemas.microsoft.com/office/drawing/2014/main" xmlns="" id="{32B634B0-9111-28F6-2466-3AC93A39BB45}"/>
              </a:ext>
            </a:extLst>
          </p:cNvPr>
          <p:cNvSpPr/>
          <p:nvPr/>
        </p:nvSpPr>
        <p:spPr>
          <a:xfrm>
            <a:off x="8449695" y="2468937"/>
            <a:ext cx="2457244" cy="1219200"/>
          </a:xfrm>
          <a:prstGeom prst="roundRect">
            <a:avLst>
              <a:gd name="adj" fmla="val 19901"/>
            </a:avLst>
          </a:prstGeom>
          <a:solidFill>
            <a:srgbClr val="0033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t>R–SO</a:t>
            </a:r>
            <a:r>
              <a:rPr lang="en-US" sz="2400" b="1" baseline="-25000"/>
              <a:t>3</a:t>
            </a:r>
            <a:r>
              <a:rPr lang="en-US" sz="2400" b="1"/>
              <a:t>H</a:t>
            </a:r>
          </a:p>
          <a:p>
            <a:pPr algn="ctr">
              <a:lnSpc>
                <a:spcPct val="130000"/>
              </a:lnSpc>
            </a:pPr>
            <a:r>
              <a:rPr lang="en-US" sz="2400" b="1"/>
              <a:t>R–OSO</a:t>
            </a:r>
            <a:r>
              <a:rPr lang="en-US" sz="2400" b="1" baseline="-25000"/>
              <a:t>3</a:t>
            </a:r>
            <a:r>
              <a:rPr lang="en-US" sz="2400" b="1"/>
              <a:t>H</a:t>
            </a:r>
            <a:endParaRPr lang="en-US" sz="2400"/>
          </a:p>
        </p:txBody>
      </p:sp>
      <p:cxnSp>
        <p:nvCxnSpPr>
          <p:cNvPr id="33" name="Straight Arrow Connector 32">
            <a:extLst>
              <a:ext uri="{FF2B5EF4-FFF2-40B4-BE49-F238E27FC236}">
                <a16:creationId xmlns:a16="http://schemas.microsoft.com/office/drawing/2014/main" xmlns="" id="{E41C0CAD-D745-C58C-A1D9-9EBF4D55FD5A}"/>
              </a:ext>
            </a:extLst>
          </p:cNvPr>
          <p:cNvCxnSpPr>
            <a:cxnSpLocks/>
            <a:stCxn id="20" idx="3"/>
            <a:endCxn id="24" idx="1"/>
          </p:cNvCxnSpPr>
          <p:nvPr/>
        </p:nvCxnSpPr>
        <p:spPr>
          <a:xfrm flipV="1">
            <a:off x="3225147" y="3088656"/>
            <a:ext cx="1367035" cy="143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F3798764-CF9A-3DD6-B877-F65B000E16C9}"/>
              </a:ext>
            </a:extLst>
          </p:cNvPr>
          <p:cNvCxnSpPr>
            <a:cxnSpLocks/>
            <a:stCxn id="24" idx="3"/>
            <a:endCxn id="32" idx="1"/>
          </p:cNvCxnSpPr>
          <p:nvPr/>
        </p:nvCxnSpPr>
        <p:spPr>
          <a:xfrm flipV="1">
            <a:off x="6934199" y="3078537"/>
            <a:ext cx="1515496" cy="1011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4735C91D-99C2-09D9-9864-FA8A75A06828}"/>
              </a:ext>
            </a:extLst>
          </p:cNvPr>
          <p:cNvSpPr txBox="1"/>
          <p:nvPr/>
        </p:nvSpPr>
        <p:spPr>
          <a:xfrm>
            <a:off x="3715882" y="2435448"/>
            <a:ext cx="533400" cy="461665"/>
          </a:xfrm>
          <a:prstGeom prst="rect">
            <a:avLst/>
          </a:prstGeom>
          <a:noFill/>
        </p:spPr>
        <p:txBody>
          <a:bodyPr wrap="square" rtlCol="0">
            <a:spAutoFit/>
          </a:bodyPr>
          <a:lstStyle/>
          <a:p>
            <a:r>
              <a:rPr lang="en-US" sz="2400" b="1">
                <a:solidFill>
                  <a:srgbClr val="1F9699"/>
                </a:solidFill>
              </a:rPr>
              <a:t>[*]</a:t>
            </a:r>
          </a:p>
        </p:txBody>
      </p:sp>
      <p:sp>
        <p:nvSpPr>
          <p:cNvPr id="41" name="TextBox 40">
            <a:extLst>
              <a:ext uri="{FF2B5EF4-FFF2-40B4-BE49-F238E27FC236}">
                <a16:creationId xmlns:a16="http://schemas.microsoft.com/office/drawing/2014/main" xmlns="" id="{2FACF062-5619-D20C-6C74-B2629B217C8F}"/>
              </a:ext>
            </a:extLst>
          </p:cNvPr>
          <p:cNvSpPr txBox="1"/>
          <p:nvPr/>
        </p:nvSpPr>
        <p:spPr>
          <a:xfrm>
            <a:off x="7162800" y="2479056"/>
            <a:ext cx="1219201" cy="461665"/>
          </a:xfrm>
          <a:prstGeom prst="rect">
            <a:avLst/>
          </a:prstGeom>
          <a:noFill/>
        </p:spPr>
        <p:txBody>
          <a:bodyPr wrap="square" rtlCol="0">
            <a:spAutoFit/>
          </a:bodyPr>
          <a:lstStyle/>
          <a:p>
            <a:r>
              <a:rPr lang="en-US" sz="2400" b="1">
                <a:solidFill>
                  <a:srgbClr val="0033CC"/>
                </a:solidFill>
              </a:rPr>
              <a:t>NaOH</a:t>
            </a:r>
          </a:p>
        </p:txBody>
      </p:sp>
      <p:grpSp>
        <p:nvGrpSpPr>
          <p:cNvPr id="45" name="Group 44">
            <a:extLst>
              <a:ext uri="{FF2B5EF4-FFF2-40B4-BE49-F238E27FC236}">
                <a16:creationId xmlns:a16="http://schemas.microsoft.com/office/drawing/2014/main" xmlns="" id="{132FD18C-E6DE-089C-C5F0-487457BC3685}"/>
              </a:ext>
            </a:extLst>
          </p:cNvPr>
          <p:cNvGrpSpPr/>
          <p:nvPr/>
        </p:nvGrpSpPr>
        <p:grpSpPr>
          <a:xfrm>
            <a:off x="2133600" y="3995255"/>
            <a:ext cx="7620000" cy="461665"/>
            <a:chOff x="2133600" y="3995255"/>
            <a:chExt cx="7620000" cy="461665"/>
          </a:xfrm>
        </p:grpSpPr>
        <p:sp>
          <p:nvSpPr>
            <p:cNvPr id="43" name="TextBox 42">
              <a:extLst>
                <a:ext uri="{FF2B5EF4-FFF2-40B4-BE49-F238E27FC236}">
                  <a16:creationId xmlns:a16="http://schemas.microsoft.com/office/drawing/2014/main" xmlns="" id="{51DD9175-8E43-522D-AA68-0785D0D21360}"/>
                </a:ext>
              </a:extLst>
            </p:cNvPr>
            <p:cNvSpPr txBox="1"/>
            <p:nvPr/>
          </p:nvSpPr>
          <p:spPr>
            <a:xfrm>
              <a:off x="2133600" y="3995255"/>
              <a:ext cx="533400" cy="461665"/>
            </a:xfrm>
            <a:prstGeom prst="rect">
              <a:avLst/>
            </a:prstGeom>
            <a:noFill/>
          </p:spPr>
          <p:txBody>
            <a:bodyPr wrap="square" rtlCol="0">
              <a:spAutoFit/>
            </a:bodyPr>
            <a:lstStyle/>
            <a:p>
              <a:r>
                <a:rPr lang="en-US" sz="2400" b="1">
                  <a:solidFill>
                    <a:srgbClr val="1F9699"/>
                  </a:solidFill>
                </a:rPr>
                <a:t>[*]</a:t>
              </a:r>
            </a:p>
          </p:txBody>
        </p:sp>
        <p:sp>
          <p:nvSpPr>
            <p:cNvPr id="44" name="TextBox 43">
              <a:extLst>
                <a:ext uri="{FF2B5EF4-FFF2-40B4-BE49-F238E27FC236}">
                  <a16:creationId xmlns:a16="http://schemas.microsoft.com/office/drawing/2014/main" xmlns="" id="{E496AA5E-BBF3-DE93-8B80-DA92A65BB2A3}"/>
                </a:ext>
              </a:extLst>
            </p:cNvPr>
            <p:cNvSpPr txBox="1"/>
            <p:nvPr/>
          </p:nvSpPr>
          <p:spPr>
            <a:xfrm>
              <a:off x="2667000" y="4026033"/>
              <a:ext cx="7086600" cy="430887"/>
            </a:xfrm>
            <a:prstGeom prst="rect">
              <a:avLst/>
            </a:prstGeom>
            <a:noFill/>
          </p:spPr>
          <p:txBody>
            <a:bodyPr wrap="square" rtlCol="0">
              <a:spAutoFit/>
            </a:bodyPr>
            <a:lstStyle/>
            <a:p>
              <a:r>
                <a:rPr lang="en-US" sz="2200" i="1"/>
                <a:t>Quá trình có thể diễn ra qua nhiều giai đoạn</a:t>
              </a:r>
            </a:p>
          </p:txBody>
        </p:sp>
      </p:grpSp>
      <p:grpSp>
        <p:nvGrpSpPr>
          <p:cNvPr id="46" name="Group 45">
            <a:extLst>
              <a:ext uri="{FF2B5EF4-FFF2-40B4-BE49-F238E27FC236}">
                <a16:creationId xmlns:a16="http://schemas.microsoft.com/office/drawing/2014/main" xmlns="" id="{6CF80A64-125F-4E4A-1216-80C18565F4CC}"/>
              </a:ext>
            </a:extLst>
          </p:cNvPr>
          <p:cNvGrpSpPr/>
          <p:nvPr/>
        </p:nvGrpSpPr>
        <p:grpSpPr>
          <a:xfrm>
            <a:off x="649491" y="4585900"/>
            <a:ext cx="10860286" cy="1613916"/>
            <a:chOff x="1026914" y="546362"/>
            <a:chExt cx="10860286" cy="1613916"/>
          </a:xfrm>
        </p:grpSpPr>
        <p:sp>
          <p:nvSpPr>
            <p:cNvPr id="47" name="Rectangle: Rounded Corners 46">
              <a:extLst>
                <a:ext uri="{FF2B5EF4-FFF2-40B4-BE49-F238E27FC236}">
                  <a16:creationId xmlns:a16="http://schemas.microsoft.com/office/drawing/2014/main" xmlns="" id="{83200474-98AE-EA01-66D4-6E1285877CEE}"/>
                </a:ext>
              </a:extLst>
            </p:cNvPr>
            <p:cNvSpPr/>
            <p:nvPr/>
          </p:nvSpPr>
          <p:spPr>
            <a:xfrm>
              <a:off x="1389718" y="857049"/>
              <a:ext cx="10497482" cy="1303229"/>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a:extLst>
                <a:ext uri="{FF2B5EF4-FFF2-40B4-BE49-F238E27FC236}">
                  <a16:creationId xmlns:a16="http://schemas.microsoft.com/office/drawing/2014/main" xmlns="" id="{314892A2-D20D-512A-A623-CD5555DC9587}"/>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xmlns="" id="{5883763E-9F65-04B2-5781-5AB0594B44AA}"/>
                </a:ext>
              </a:extLst>
            </p:cNvPr>
            <p:cNvSpPr txBox="1"/>
            <p:nvPr/>
          </p:nvSpPr>
          <p:spPr>
            <a:xfrm>
              <a:off x="1932582" y="1000275"/>
              <a:ext cx="9840318"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a:t>
              </a:r>
              <a:r>
                <a:rPr kumimoji="0" lang="vi-VN" sz="2400" b="1" i="0" u="none" strike="noStrike" kern="1200" cap="none" spc="0" normalizeH="0" baseline="0" noProof="0">
                  <a:ln>
                    <a:noFill/>
                  </a:ln>
                  <a:solidFill>
                    <a:prstClr val="black"/>
                  </a:solidFill>
                  <a:effectLst/>
                  <a:uLnTx/>
                  <a:uFillTx/>
                  <a:latin typeface="Arial"/>
                  <a:ea typeface="+mn-ea"/>
                  <a:cs typeface="+mn-cs"/>
                </a:rPr>
                <a:t>Hãy nêu quan điểm của em về việc sử dụng nguồn nguyên liệu dầu mỏ để sản xuất chất giặt rửa tổng hợp.</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xmlns="" id="{97893DD5-E0D0-D09E-D296-889601C6D25B}"/>
                </a:ext>
              </a:extLst>
            </p:cNvPr>
            <p:cNvGrpSpPr/>
            <p:nvPr/>
          </p:nvGrpSpPr>
          <p:grpSpPr>
            <a:xfrm>
              <a:off x="1163241" y="687558"/>
              <a:ext cx="598884" cy="626247"/>
              <a:chOff x="1163241" y="655229"/>
              <a:chExt cx="598884" cy="626247"/>
            </a:xfrm>
          </p:grpSpPr>
          <p:grpSp>
            <p:nvGrpSpPr>
              <p:cNvPr id="51" name="Group 50">
                <a:extLst>
                  <a:ext uri="{FF2B5EF4-FFF2-40B4-BE49-F238E27FC236}">
                    <a16:creationId xmlns:a16="http://schemas.microsoft.com/office/drawing/2014/main" xmlns="" id="{CE0755E8-F3D3-EBDF-C811-5625F0DC8279}"/>
                  </a:ext>
                </a:extLst>
              </p:cNvPr>
              <p:cNvGrpSpPr/>
              <p:nvPr/>
            </p:nvGrpSpPr>
            <p:grpSpPr>
              <a:xfrm>
                <a:off x="1163241" y="682786"/>
                <a:ext cx="598884" cy="598690"/>
                <a:chOff x="1087650" y="607219"/>
                <a:chExt cx="750066" cy="749824"/>
              </a:xfrm>
            </p:grpSpPr>
            <p:grpSp>
              <p:nvGrpSpPr>
                <p:cNvPr id="53" name="Group 52">
                  <a:extLst>
                    <a:ext uri="{FF2B5EF4-FFF2-40B4-BE49-F238E27FC236}">
                      <a16:creationId xmlns:a16="http://schemas.microsoft.com/office/drawing/2014/main" xmlns="" id="{F54FE976-4BE0-A862-36F2-CAAEE8FB4CAC}"/>
                    </a:ext>
                  </a:extLst>
                </p:cNvPr>
                <p:cNvGrpSpPr/>
                <p:nvPr/>
              </p:nvGrpSpPr>
              <p:grpSpPr>
                <a:xfrm>
                  <a:off x="1087650" y="607219"/>
                  <a:ext cx="750066" cy="749824"/>
                  <a:chOff x="1143168" y="664784"/>
                  <a:chExt cx="6713052" cy="6710884"/>
                </a:xfrm>
              </p:grpSpPr>
              <p:grpSp>
                <p:nvGrpSpPr>
                  <p:cNvPr id="61" name="Group 60">
                    <a:extLst>
                      <a:ext uri="{FF2B5EF4-FFF2-40B4-BE49-F238E27FC236}">
                        <a16:creationId xmlns:a16="http://schemas.microsoft.com/office/drawing/2014/main" xmlns="" id="{737257EB-42A2-D954-483C-50E8EB14BF7D}"/>
                      </a:ext>
                    </a:extLst>
                  </p:cNvPr>
                  <p:cNvGrpSpPr/>
                  <p:nvPr/>
                </p:nvGrpSpPr>
                <p:grpSpPr>
                  <a:xfrm>
                    <a:off x="4494492" y="664784"/>
                    <a:ext cx="3361728" cy="6710884"/>
                    <a:chOff x="4494492" y="664784"/>
                    <a:chExt cx="3361728" cy="6710884"/>
                  </a:xfrm>
                </p:grpSpPr>
                <p:pic>
                  <p:nvPicPr>
                    <p:cNvPr id="4097" name="Picture 4096">
                      <a:extLst>
                        <a:ext uri="{FF2B5EF4-FFF2-40B4-BE49-F238E27FC236}">
                          <a16:creationId xmlns:a16="http://schemas.microsoft.com/office/drawing/2014/main" xmlns="" id="{4E2758C5-078F-FD27-35E6-440F94BC348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4098" name="Flowchart: Delay 4097">
                      <a:extLst>
                        <a:ext uri="{FF2B5EF4-FFF2-40B4-BE49-F238E27FC236}">
                          <a16:creationId xmlns:a16="http://schemas.microsoft.com/office/drawing/2014/main" xmlns="" id="{75F1B625-5EED-BF03-34F1-D49CD6078489}"/>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xmlns="" id="{EE591E9B-785A-321C-5819-2D8533811D07}"/>
                      </a:ext>
                    </a:extLst>
                  </p:cNvPr>
                  <p:cNvGrpSpPr/>
                  <p:nvPr/>
                </p:nvGrpSpPr>
                <p:grpSpPr>
                  <a:xfrm flipH="1">
                    <a:off x="1143168" y="664784"/>
                    <a:ext cx="3361728" cy="6710884"/>
                    <a:chOff x="4494492" y="664784"/>
                    <a:chExt cx="3361728" cy="6710884"/>
                  </a:xfrm>
                </p:grpSpPr>
                <p:pic>
                  <p:nvPicPr>
                    <p:cNvPr id="63" name="Picture 62">
                      <a:extLst>
                        <a:ext uri="{FF2B5EF4-FFF2-40B4-BE49-F238E27FC236}">
                          <a16:creationId xmlns:a16="http://schemas.microsoft.com/office/drawing/2014/main" xmlns="" id="{B7242BB6-66B1-5E22-3E00-E08BC930BD5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4096" name="Flowchart: Delay 4095">
                      <a:extLst>
                        <a:ext uri="{FF2B5EF4-FFF2-40B4-BE49-F238E27FC236}">
                          <a16:creationId xmlns:a16="http://schemas.microsoft.com/office/drawing/2014/main" xmlns="" id="{D42CA46F-AE4E-3E30-1721-4B737CB87660}"/>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54" name="Group 53">
                  <a:extLst>
                    <a:ext uri="{FF2B5EF4-FFF2-40B4-BE49-F238E27FC236}">
                      <a16:creationId xmlns:a16="http://schemas.microsoft.com/office/drawing/2014/main" xmlns="" id="{A41D98CB-3DEC-4CC7-E04A-ABDACEF7624F}"/>
                    </a:ext>
                  </a:extLst>
                </p:cNvPr>
                <p:cNvGrpSpPr/>
                <p:nvPr/>
              </p:nvGrpSpPr>
              <p:grpSpPr>
                <a:xfrm>
                  <a:off x="1127973" y="647529"/>
                  <a:ext cx="669420" cy="669204"/>
                  <a:chOff x="1143168" y="664784"/>
                  <a:chExt cx="6713052" cy="6710884"/>
                </a:xfrm>
              </p:grpSpPr>
              <p:grpSp>
                <p:nvGrpSpPr>
                  <p:cNvPr id="55" name="Group 54">
                    <a:extLst>
                      <a:ext uri="{FF2B5EF4-FFF2-40B4-BE49-F238E27FC236}">
                        <a16:creationId xmlns:a16="http://schemas.microsoft.com/office/drawing/2014/main" xmlns="" id="{41A312BF-BF5E-8A1C-CAED-C94E2BA0356F}"/>
                      </a:ext>
                    </a:extLst>
                  </p:cNvPr>
                  <p:cNvGrpSpPr/>
                  <p:nvPr/>
                </p:nvGrpSpPr>
                <p:grpSpPr>
                  <a:xfrm>
                    <a:off x="4494492" y="664784"/>
                    <a:ext cx="3361728" cy="6710884"/>
                    <a:chOff x="4494492" y="664784"/>
                    <a:chExt cx="3361728" cy="6710884"/>
                  </a:xfrm>
                </p:grpSpPr>
                <p:pic>
                  <p:nvPicPr>
                    <p:cNvPr id="59" name="Picture 58">
                      <a:extLst>
                        <a:ext uri="{FF2B5EF4-FFF2-40B4-BE49-F238E27FC236}">
                          <a16:creationId xmlns:a16="http://schemas.microsoft.com/office/drawing/2014/main" xmlns="" id="{E399715C-E8EE-8162-E1F0-0C5C462B18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60" name="Flowchart: Delay 59">
                      <a:extLst>
                        <a:ext uri="{FF2B5EF4-FFF2-40B4-BE49-F238E27FC236}">
                          <a16:creationId xmlns:a16="http://schemas.microsoft.com/office/drawing/2014/main" xmlns="" id="{22AF9BD3-30E2-6076-0130-540E65A09C3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xmlns="" id="{A601A7A0-8527-5D3B-E4E0-1FCF6410B701}"/>
                      </a:ext>
                    </a:extLst>
                  </p:cNvPr>
                  <p:cNvGrpSpPr/>
                  <p:nvPr/>
                </p:nvGrpSpPr>
                <p:grpSpPr>
                  <a:xfrm flipH="1">
                    <a:off x="1143168" y="664784"/>
                    <a:ext cx="3361728" cy="6710884"/>
                    <a:chOff x="4494492" y="664784"/>
                    <a:chExt cx="3361728" cy="6710884"/>
                  </a:xfrm>
                </p:grpSpPr>
                <p:pic>
                  <p:nvPicPr>
                    <p:cNvPr id="57" name="Picture 56">
                      <a:extLst>
                        <a:ext uri="{FF2B5EF4-FFF2-40B4-BE49-F238E27FC236}">
                          <a16:creationId xmlns:a16="http://schemas.microsoft.com/office/drawing/2014/main" xmlns="" id="{67027244-0FF8-9AF2-F470-CAF0434BCC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58" name="Flowchart: Delay 57">
                      <a:extLst>
                        <a:ext uri="{FF2B5EF4-FFF2-40B4-BE49-F238E27FC236}">
                          <a16:creationId xmlns:a16="http://schemas.microsoft.com/office/drawing/2014/main" xmlns="" id="{6ECDC85B-C08F-840B-20E2-3135A9F6ABDB}"/>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pic>
            <p:nvPicPr>
              <p:cNvPr id="52" name="Picture 51">
                <a:extLst>
                  <a:ext uri="{FF2B5EF4-FFF2-40B4-BE49-F238E27FC236}">
                    <a16:creationId xmlns:a16="http://schemas.microsoft.com/office/drawing/2014/main" xmlns="" id="{BA7C1EE9-4BFE-5E7C-EAEA-61ACB20DB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Tree>
    <p:extLst>
      <p:ext uri="{BB962C8B-B14F-4D97-AF65-F5344CB8AC3E}">
        <p14:creationId xmlns:p14="http://schemas.microsoft.com/office/powerpoint/2010/main" val="1082268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p:tgtEl>
                                          <p:spTgt spid="46"/>
                                        </p:tgtEl>
                                        <p:attrNameLst>
                                          <p:attrName>ppt_y</p:attrName>
                                        </p:attrNameLst>
                                      </p:cBhvr>
                                      <p:tavLst>
                                        <p:tav tm="0">
                                          <p:val>
                                            <p:strVal val="#ppt_y+#ppt_h*1.125000"/>
                                          </p:val>
                                        </p:tav>
                                        <p:tav tm="100000">
                                          <p:val>
                                            <p:strVal val="#ppt_y"/>
                                          </p:val>
                                        </p:tav>
                                      </p:tavLst>
                                    </p:anim>
                                    <p:animEffect transition="in" filter="wipe(up)">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32" grpId="0" animBg="1"/>
      <p:bldP spid="40"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xmlns="" id="{6CF80A64-125F-4E4A-1216-80C18565F4CC}"/>
              </a:ext>
            </a:extLst>
          </p:cNvPr>
          <p:cNvGrpSpPr/>
          <p:nvPr/>
        </p:nvGrpSpPr>
        <p:grpSpPr>
          <a:xfrm>
            <a:off x="649491" y="1689746"/>
            <a:ext cx="10860286" cy="1613916"/>
            <a:chOff x="1026914" y="546362"/>
            <a:chExt cx="10860286" cy="1613916"/>
          </a:xfrm>
        </p:grpSpPr>
        <p:sp>
          <p:nvSpPr>
            <p:cNvPr id="47" name="Rectangle: Rounded Corners 46">
              <a:extLst>
                <a:ext uri="{FF2B5EF4-FFF2-40B4-BE49-F238E27FC236}">
                  <a16:creationId xmlns:a16="http://schemas.microsoft.com/office/drawing/2014/main" xmlns="" id="{83200474-98AE-EA01-66D4-6E1285877CEE}"/>
                </a:ext>
              </a:extLst>
            </p:cNvPr>
            <p:cNvSpPr/>
            <p:nvPr/>
          </p:nvSpPr>
          <p:spPr>
            <a:xfrm>
              <a:off x="1389718" y="857049"/>
              <a:ext cx="10497482" cy="1303229"/>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a:extLst>
                <a:ext uri="{FF2B5EF4-FFF2-40B4-BE49-F238E27FC236}">
                  <a16:creationId xmlns:a16="http://schemas.microsoft.com/office/drawing/2014/main" xmlns="" id="{314892A2-D20D-512A-A623-CD5555DC9587}"/>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xmlns="" id="{5883763E-9F65-04B2-5781-5AB0594B44AA}"/>
                </a:ext>
              </a:extLst>
            </p:cNvPr>
            <p:cNvSpPr txBox="1"/>
            <p:nvPr/>
          </p:nvSpPr>
          <p:spPr>
            <a:xfrm>
              <a:off x="1932582" y="1000275"/>
              <a:ext cx="9840318" cy="97026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a:t>
              </a:r>
              <a:r>
                <a:rPr kumimoji="0" lang="vi-VN" sz="2400" b="1" i="0" u="none" strike="noStrike" kern="1200" cap="none" spc="0" normalizeH="0" baseline="0" noProof="0">
                  <a:ln>
                    <a:noFill/>
                  </a:ln>
                  <a:solidFill>
                    <a:prstClr val="black"/>
                  </a:solidFill>
                  <a:effectLst/>
                  <a:uLnTx/>
                  <a:uFillTx/>
                  <a:latin typeface="Arial"/>
                  <a:ea typeface="+mn-ea"/>
                  <a:cs typeface="+mn-cs"/>
                </a:rPr>
                <a:t>Hãy nêu quan điểm của em về việc sử dụng nguồn nguyên liệu dầu mỏ để sản xuất chất giặt rửa tổng hợp.</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xmlns="" id="{97893DD5-E0D0-D09E-D296-889601C6D25B}"/>
                </a:ext>
              </a:extLst>
            </p:cNvPr>
            <p:cNvGrpSpPr/>
            <p:nvPr/>
          </p:nvGrpSpPr>
          <p:grpSpPr>
            <a:xfrm>
              <a:off x="1163241" y="687558"/>
              <a:ext cx="598884" cy="626247"/>
              <a:chOff x="1163241" y="655229"/>
              <a:chExt cx="598884" cy="626247"/>
            </a:xfrm>
          </p:grpSpPr>
          <p:grpSp>
            <p:nvGrpSpPr>
              <p:cNvPr id="51" name="Group 50">
                <a:extLst>
                  <a:ext uri="{FF2B5EF4-FFF2-40B4-BE49-F238E27FC236}">
                    <a16:creationId xmlns:a16="http://schemas.microsoft.com/office/drawing/2014/main" xmlns="" id="{CE0755E8-F3D3-EBDF-C811-5625F0DC8279}"/>
                  </a:ext>
                </a:extLst>
              </p:cNvPr>
              <p:cNvGrpSpPr/>
              <p:nvPr/>
            </p:nvGrpSpPr>
            <p:grpSpPr>
              <a:xfrm>
                <a:off x="1163241" y="682786"/>
                <a:ext cx="598884" cy="598690"/>
                <a:chOff x="1087650" y="607219"/>
                <a:chExt cx="750066" cy="749824"/>
              </a:xfrm>
            </p:grpSpPr>
            <p:grpSp>
              <p:nvGrpSpPr>
                <p:cNvPr id="53" name="Group 52">
                  <a:extLst>
                    <a:ext uri="{FF2B5EF4-FFF2-40B4-BE49-F238E27FC236}">
                      <a16:creationId xmlns:a16="http://schemas.microsoft.com/office/drawing/2014/main" xmlns="" id="{F54FE976-4BE0-A862-36F2-CAAEE8FB4CAC}"/>
                    </a:ext>
                  </a:extLst>
                </p:cNvPr>
                <p:cNvGrpSpPr/>
                <p:nvPr/>
              </p:nvGrpSpPr>
              <p:grpSpPr>
                <a:xfrm>
                  <a:off x="1087650" y="607219"/>
                  <a:ext cx="750066" cy="749824"/>
                  <a:chOff x="1143168" y="664784"/>
                  <a:chExt cx="6713052" cy="6710884"/>
                </a:xfrm>
              </p:grpSpPr>
              <p:grpSp>
                <p:nvGrpSpPr>
                  <p:cNvPr id="61" name="Group 60">
                    <a:extLst>
                      <a:ext uri="{FF2B5EF4-FFF2-40B4-BE49-F238E27FC236}">
                        <a16:creationId xmlns:a16="http://schemas.microsoft.com/office/drawing/2014/main" xmlns="" id="{737257EB-42A2-D954-483C-50E8EB14BF7D}"/>
                      </a:ext>
                    </a:extLst>
                  </p:cNvPr>
                  <p:cNvGrpSpPr/>
                  <p:nvPr/>
                </p:nvGrpSpPr>
                <p:grpSpPr>
                  <a:xfrm>
                    <a:off x="4494492" y="664784"/>
                    <a:ext cx="3361728" cy="6710884"/>
                    <a:chOff x="4494492" y="664784"/>
                    <a:chExt cx="3361728" cy="6710884"/>
                  </a:xfrm>
                </p:grpSpPr>
                <p:pic>
                  <p:nvPicPr>
                    <p:cNvPr id="4097" name="Picture 4096">
                      <a:extLst>
                        <a:ext uri="{FF2B5EF4-FFF2-40B4-BE49-F238E27FC236}">
                          <a16:creationId xmlns:a16="http://schemas.microsoft.com/office/drawing/2014/main" xmlns="" id="{4E2758C5-078F-FD27-35E6-440F94BC348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4098" name="Flowchart: Delay 4097">
                      <a:extLst>
                        <a:ext uri="{FF2B5EF4-FFF2-40B4-BE49-F238E27FC236}">
                          <a16:creationId xmlns:a16="http://schemas.microsoft.com/office/drawing/2014/main" xmlns="" id="{75F1B625-5EED-BF03-34F1-D49CD6078489}"/>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xmlns="" id="{EE591E9B-785A-321C-5819-2D8533811D07}"/>
                      </a:ext>
                    </a:extLst>
                  </p:cNvPr>
                  <p:cNvGrpSpPr/>
                  <p:nvPr/>
                </p:nvGrpSpPr>
                <p:grpSpPr>
                  <a:xfrm flipH="1">
                    <a:off x="1143168" y="664784"/>
                    <a:ext cx="3361728" cy="6710884"/>
                    <a:chOff x="4494492" y="664784"/>
                    <a:chExt cx="3361728" cy="6710884"/>
                  </a:xfrm>
                </p:grpSpPr>
                <p:pic>
                  <p:nvPicPr>
                    <p:cNvPr id="63" name="Picture 62">
                      <a:extLst>
                        <a:ext uri="{FF2B5EF4-FFF2-40B4-BE49-F238E27FC236}">
                          <a16:creationId xmlns:a16="http://schemas.microsoft.com/office/drawing/2014/main" xmlns="" id="{B7242BB6-66B1-5E22-3E00-E08BC930BD5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4096" name="Flowchart: Delay 4095">
                      <a:extLst>
                        <a:ext uri="{FF2B5EF4-FFF2-40B4-BE49-F238E27FC236}">
                          <a16:creationId xmlns:a16="http://schemas.microsoft.com/office/drawing/2014/main" xmlns="" id="{D42CA46F-AE4E-3E30-1721-4B737CB87660}"/>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54" name="Group 53">
                  <a:extLst>
                    <a:ext uri="{FF2B5EF4-FFF2-40B4-BE49-F238E27FC236}">
                      <a16:creationId xmlns:a16="http://schemas.microsoft.com/office/drawing/2014/main" xmlns="" id="{A41D98CB-3DEC-4CC7-E04A-ABDACEF7624F}"/>
                    </a:ext>
                  </a:extLst>
                </p:cNvPr>
                <p:cNvGrpSpPr/>
                <p:nvPr/>
              </p:nvGrpSpPr>
              <p:grpSpPr>
                <a:xfrm>
                  <a:off x="1127973" y="647529"/>
                  <a:ext cx="669420" cy="669204"/>
                  <a:chOff x="1143168" y="664784"/>
                  <a:chExt cx="6713052" cy="6710884"/>
                </a:xfrm>
              </p:grpSpPr>
              <p:grpSp>
                <p:nvGrpSpPr>
                  <p:cNvPr id="55" name="Group 54">
                    <a:extLst>
                      <a:ext uri="{FF2B5EF4-FFF2-40B4-BE49-F238E27FC236}">
                        <a16:creationId xmlns:a16="http://schemas.microsoft.com/office/drawing/2014/main" xmlns="" id="{41A312BF-BF5E-8A1C-CAED-C94E2BA0356F}"/>
                      </a:ext>
                    </a:extLst>
                  </p:cNvPr>
                  <p:cNvGrpSpPr/>
                  <p:nvPr/>
                </p:nvGrpSpPr>
                <p:grpSpPr>
                  <a:xfrm>
                    <a:off x="4494492" y="664784"/>
                    <a:ext cx="3361728" cy="6710884"/>
                    <a:chOff x="4494492" y="664784"/>
                    <a:chExt cx="3361728" cy="6710884"/>
                  </a:xfrm>
                </p:grpSpPr>
                <p:pic>
                  <p:nvPicPr>
                    <p:cNvPr id="59" name="Picture 58">
                      <a:extLst>
                        <a:ext uri="{FF2B5EF4-FFF2-40B4-BE49-F238E27FC236}">
                          <a16:creationId xmlns:a16="http://schemas.microsoft.com/office/drawing/2014/main" xmlns="" id="{E399715C-E8EE-8162-E1F0-0C5C462B18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60" name="Flowchart: Delay 59">
                      <a:extLst>
                        <a:ext uri="{FF2B5EF4-FFF2-40B4-BE49-F238E27FC236}">
                          <a16:creationId xmlns:a16="http://schemas.microsoft.com/office/drawing/2014/main" xmlns="" id="{22AF9BD3-30E2-6076-0130-540E65A09C3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xmlns="" id="{A601A7A0-8527-5D3B-E4E0-1FCF6410B701}"/>
                      </a:ext>
                    </a:extLst>
                  </p:cNvPr>
                  <p:cNvGrpSpPr/>
                  <p:nvPr/>
                </p:nvGrpSpPr>
                <p:grpSpPr>
                  <a:xfrm flipH="1">
                    <a:off x="1143168" y="664784"/>
                    <a:ext cx="3361728" cy="6710884"/>
                    <a:chOff x="4494492" y="664784"/>
                    <a:chExt cx="3361728" cy="6710884"/>
                  </a:xfrm>
                </p:grpSpPr>
                <p:pic>
                  <p:nvPicPr>
                    <p:cNvPr id="57" name="Picture 56">
                      <a:extLst>
                        <a:ext uri="{FF2B5EF4-FFF2-40B4-BE49-F238E27FC236}">
                          <a16:creationId xmlns:a16="http://schemas.microsoft.com/office/drawing/2014/main" xmlns="" id="{67027244-0FF8-9AF2-F470-CAF0434BCC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58" name="Flowchart: Delay 57">
                      <a:extLst>
                        <a:ext uri="{FF2B5EF4-FFF2-40B4-BE49-F238E27FC236}">
                          <a16:creationId xmlns:a16="http://schemas.microsoft.com/office/drawing/2014/main" xmlns="" id="{6ECDC85B-C08F-840B-20E2-3135A9F6ABDB}"/>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pic>
            <p:nvPicPr>
              <p:cNvPr id="52" name="Picture 51">
                <a:extLst>
                  <a:ext uri="{FF2B5EF4-FFF2-40B4-BE49-F238E27FC236}">
                    <a16:creationId xmlns:a16="http://schemas.microsoft.com/office/drawing/2014/main" xmlns="" id="{BA7C1EE9-4BFE-5E7C-EAEA-61ACB20DB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
        <p:nvSpPr>
          <p:cNvPr id="5" name="Rectangle: Rounded Corners 4">
            <a:extLst>
              <a:ext uri="{FF2B5EF4-FFF2-40B4-BE49-F238E27FC236}">
                <a16:creationId xmlns:a16="http://schemas.microsoft.com/office/drawing/2014/main" xmlns="" id="{E2559274-AB49-F42B-80AD-AB052A6C2E51}"/>
              </a:ext>
            </a:extLst>
          </p:cNvPr>
          <p:cNvSpPr/>
          <p:nvPr/>
        </p:nvSpPr>
        <p:spPr>
          <a:xfrm>
            <a:off x="5517089" y="3529391"/>
            <a:ext cx="1157818" cy="457200"/>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Arial"/>
                <a:ea typeface="+mn-ea"/>
                <a:cs typeface="+mn-cs"/>
              </a:rPr>
              <a:t>Trả lời</a:t>
            </a:r>
          </a:p>
        </p:txBody>
      </p:sp>
      <p:sp>
        <p:nvSpPr>
          <p:cNvPr id="18" name="TextBox 17">
            <a:extLst>
              <a:ext uri="{FF2B5EF4-FFF2-40B4-BE49-F238E27FC236}">
                <a16:creationId xmlns:a16="http://schemas.microsoft.com/office/drawing/2014/main" xmlns="" id="{BA1B150F-4F9F-DFC8-CF8D-0FF9BDD0358B}"/>
              </a:ext>
            </a:extLst>
          </p:cNvPr>
          <p:cNvSpPr txBox="1"/>
          <p:nvPr/>
        </p:nvSpPr>
        <p:spPr>
          <a:xfrm>
            <a:off x="990599" y="4298739"/>
            <a:ext cx="10519177" cy="1962845"/>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a:t>Thành phần chất giặt rửa được điều chế từ dầu mỏ có </a:t>
            </a:r>
            <a:r>
              <a:rPr lang="vi-VN" b="1">
                <a:solidFill>
                  <a:srgbClr val="00B050"/>
                </a:solidFill>
              </a:rPr>
              <a:t>chứa lưu huỳnh</a:t>
            </a:r>
            <a:r>
              <a:rPr lang="vi-VN"/>
              <a:t>, khi sử dụng trong một thời gian dài sẽ </a:t>
            </a:r>
            <a:r>
              <a:rPr lang="vi-VN" b="1">
                <a:solidFill>
                  <a:srgbClr val="0033CC"/>
                </a:solidFill>
              </a:rPr>
              <a:t>ảnh hưởng đến chất liệu </a:t>
            </a:r>
            <a:r>
              <a:rPr lang="vi-VN"/>
              <a:t>của quần áo, có thể </a:t>
            </a:r>
            <a:r>
              <a:rPr lang="vi-VN" b="1">
                <a:solidFill>
                  <a:srgbClr val="DE36D6"/>
                </a:solidFill>
              </a:rPr>
              <a:t>gây dị ứng </a:t>
            </a:r>
            <a:r>
              <a:rPr lang="vi-VN"/>
              <a:t>cho da nhạy cảm vì lưu huỳnh độc, ngoài ra </a:t>
            </a:r>
            <a:r>
              <a:rPr lang="vi-VN" b="1">
                <a:solidFill>
                  <a:srgbClr val="FF0000"/>
                </a:solidFill>
              </a:rPr>
              <a:t>khó phân hủy </a:t>
            </a:r>
            <a:r>
              <a:rPr lang="vi-VN"/>
              <a:t>dễ gây ô nhiễm môi trường</a:t>
            </a:r>
            <a:endParaRPr lang="en-US"/>
          </a:p>
        </p:txBody>
      </p:sp>
    </p:spTree>
    <p:extLst>
      <p:ext uri="{BB962C8B-B14F-4D97-AF65-F5344CB8AC3E}">
        <p14:creationId xmlns:p14="http://schemas.microsoft.com/office/powerpoint/2010/main" val="156956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ADC11A6-6049-7ACB-D727-FD95EFF5174C}"/>
              </a:ext>
            </a:extLst>
          </p:cNvPr>
          <p:cNvSpPr/>
          <p:nvPr/>
        </p:nvSpPr>
        <p:spPr>
          <a:xfrm rot="5400000">
            <a:off x="2468089" y="-2620489"/>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97" name="TextBox 196">
            <a:extLst>
              <a:ext uri="{FF2B5EF4-FFF2-40B4-BE49-F238E27FC236}">
                <a16:creationId xmlns:a16="http://schemas.microsoft.com/office/drawing/2014/main" xmlns="" id="{4B8E77D2-C4BB-6BB7-02C0-1668F9DA4B53}"/>
              </a:ext>
            </a:extLst>
          </p:cNvPr>
          <p:cNvSpPr txBox="1"/>
          <p:nvPr/>
        </p:nvSpPr>
        <p:spPr>
          <a:xfrm>
            <a:off x="11038875" y="178746"/>
            <a:ext cx="712431" cy="2892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solidFill>
                  <a:srgbClr val="FFFFFF"/>
                </a:solidFill>
                <a:effectLst/>
                <a:uLnTx/>
                <a:uFillTx/>
                <a:latin typeface="Arial"/>
                <a:ea typeface="+mn-ea"/>
                <a:cs typeface="Arial"/>
                <a:sym typeface="Arial"/>
                <a:rtl val="0"/>
              </a:rPr>
              <a:t>search</a:t>
            </a:r>
          </a:p>
        </p:txBody>
      </p:sp>
      <p:sp>
        <p:nvSpPr>
          <p:cNvPr id="198" name="TextBox 197">
            <a:extLst>
              <a:ext uri="{FF2B5EF4-FFF2-40B4-BE49-F238E27FC236}">
                <a16:creationId xmlns:a16="http://schemas.microsoft.com/office/drawing/2014/main" xmlns="" id="{071045A1-0E02-0949-51B9-CAE38CCF3E7E}"/>
              </a:ext>
            </a:extLst>
          </p:cNvPr>
          <p:cNvSpPr txBox="1"/>
          <p:nvPr/>
        </p:nvSpPr>
        <p:spPr>
          <a:xfrm>
            <a:off x="0" y="-850900"/>
            <a:ext cx="635000" cy="635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Channel URL">
            <a:extLst>
              <a:ext uri="{FF2B5EF4-FFF2-40B4-BE49-F238E27FC236}">
                <a16:creationId xmlns:a16="http://schemas.microsoft.com/office/drawing/2014/main" xmlns="" id="{C724DDA3-0202-79E5-D0B5-7E59F43481AE}"/>
              </a:ext>
            </a:extLst>
          </p:cNvPr>
          <p:cNvSpPr txBox="1"/>
          <p:nvPr/>
        </p:nvSpPr>
        <p:spPr>
          <a:xfrm>
            <a:off x="1124380" y="1423665"/>
            <a:ext cx="3801842" cy="10985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2" name="Rectangle: Rounded Corners 241">
            <a:extLst>
              <a:ext uri="{FF2B5EF4-FFF2-40B4-BE49-F238E27FC236}">
                <a16:creationId xmlns:a16="http://schemas.microsoft.com/office/drawing/2014/main" xmlns="" id="{5BFBDF60-9814-E8B1-354D-38F874BFB2EB}"/>
              </a:ext>
            </a:extLst>
          </p:cNvPr>
          <p:cNvSpPr/>
          <p:nvPr/>
        </p:nvSpPr>
        <p:spPr>
          <a:xfrm>
            <a:off x="1049156" y="2580154"/>
            <a:ext cx="10626085"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Channel URL">
            <a:extLst>
              <a:ext uri="{FF2B5EF4-FFF2-40B4-BE49-F238E27FC236}">
                <a16:creationId xmlns:a16="http://schemas.microsoft.com/office/drawing/2014/main" xmlns="" id="{C9DC70BD-BDE6-1D6F-1A71-119FE7F1D362}"/>
              </a:ext>
            </a:extLst>
          </p:cNvPr>
          <p:cNvSpPr txBox="1"/>
          <p:nvPr/>
        </p:nvSpPr>
        <p:spPr>
          <a:xfrm>
            <a:off x="1115158" y="2769950"/>
            <a:ext cx="10626084" cy="22065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002060"/>
                </a:solidFill>
                <a:latin typeface="Arial" panose="020B0604020202020204" pitchFamily="34" charset="0"/>
                <a:ea typeface="Tahoma" panose="020B0604030504040204" pitchFamily="34" charset="0"/>
                <a:cs typeface="Arial" panose="020B0604020202020204" pitchFamily="34" charset="0"/>
              </a:rPr>
              <a:t>ƯU ĐIỂM VÀ NHƯỢC ĐIỂM CÁC LOẠI CHẤT GIẶT RỬA </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99304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7D16037-04B0-9580-75B6-969508661783}"/>
              </a:ext>
            </a:extLst>
          </p:cNvPr>
          <p:cNvSpPr/>
          <p:nvPr/>
        </p:nvSpPr>
        <p:spPr>
          <a:xfrm>
            <a:off x="339746" y="1371959"/>
            <a:ext cx="2438400" cy="4495799"/>
          </a:xfrm>
          <a:prstGeom prst="roundRect">
            <a:avLst>
              <a:gd name="adj" fmla="val 7465"/>
            </a:avLst>
          </a:prstGeom>
          <a:solidFill>
            <a:srgbClr val="E99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C681033-8FA0-55C8-B78F-F8BCDCE0CEF0}"/>
              </a:ext>
            </a:extLst>
          </p:cNvPr>
          <p:cNvSpPr txBox="1"/>
          <p:nvPr/>
        </p:nvSpPr>
        <p:spPr>
          <a:xfrm>
            <a:off x="506523" y="3674533"/>
            <a:ext cx="2133600" cy="523220"/>
          </a:xfrm>
          <a:prstGeom prst="rect">
            <a:avLst/>
          </a:prstGeom>
          <a:noFill/>
        </p:spPr>
        <p:txBody>
          <a:bodyPr wrap="square" rtlCol="0">
            <a:spAutoFit/>
          </a:bodyPr>
          <a:lstStyle/>
          <a:p>
            <a:pPr algn="ctr"/>
            <a:r>
              <a:rPr lang="en-US" sz="2800" b="1"/>
              <a:t>Xà phòng</a:t>
            </a:r>
          </a:p>
        </p:txBody>
      </p:sp>
      <p:sp>
        <p:nvSpPr>
          <p:cNvPr id="6" name="Arrow: Pentagon 5">
            <a:extLst>
              <a:ext uri="{FF2B5EF4-FFF2-40B4-BE49-F238E27FC236}">
                <a16:creationId xmlns:a16="http://schemas.microsoft.com/office/drawing/2014/main" xmlns="" id="{51891EE7-522C-1757-06F5-1294999A6EE1}"/>
              </a:ext>
            </a:extLst>
          </p:cNvPr>
          <p:cNvSpPr/>
          <p:nvPr/>
        </p:nvSpPr>
        <p:spPr>
          <a:xfrm rot="5400000">
            <a:off x="841406" y="870299"/>
            <a:ext cx="1435079" cy="2438400"/>
          </a:xfrm>
          <a:prstGeom prst="homePlate">
            <a:avLst/>
          </a:prstGeom>
          <a:solidFill>
            <a:srgbClr val="8C8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D63FB09-3CCC-6302-F5ED-1204843DDAD8}"/>
              </a:ext>
            </a:extLst>
          </p:cNvPr>
          <p:cNvSpPr txBox="1"/>
          <p:nvPr/>
        </p:nvSpPr>
        <p:spPr>
          <a:xfrm>
            <a:off x="352686" y="1630709"/>
            <a:ext cx="2362200" cy="461665"/>
          </a:xfrm>
          <a:prstGeom prst="rect">
            <a:avLst/>
          </a:prstGeom>
          <a:noFill/>
        </p:spPr>
        <p:txBody>
          <a:bodyPr wrap="square" rtlCol="0">
            <a:spAutoFit/>
          </a:bodyPr>
          <a:lstStyle/>
          <a:p>
            <a:pPr algn="ctr"/>
            <a:r>
              <a:rPr lang="en-US" sz="2400" b="1">
                <a:solidFill>
                  <a:schemeClr val="bg1"/>
                </a:solidFill>
              </a:rPr>
              <a:t>Chất giặt rửa</a:t>
            </a:r>
          </a:p>
        </p:txBody>
      </p:sp>
      <p:sp>
        <p:nvSpPr>
          <p:cNvPr id="8" name="Rectangle: Rounded Corners 7">
            <a:extLst>
              <a:ext uri="{FF2B5EF4-FFF2-40B4-BE49-F238E27FC236}">
                <a16:creationId xmlns:a16="http://schemas.microsoft.com/office/drawing/2014/main" xmlns="" id="{74194518-6F40-4B57-CF5D-4FE27BFC6976}"/>
              </a:ext>
            </a:extLst>
          </p:cNvPr>
          <p:cNvSpPr/>
          <p:nvPr/>
        </p:nvSpPr>
        <p:spPr>
          <a:xfrm>
            <a:off x="2909977" y="1371960"/>
            <a:ext cx="6649969" cy="1524000"/>
          </a:xfrm>
          <a:prstGeom prst="roundRect">
            <a:avLst>
              <a:gd name="adj" fmla="val 5256"/>
            </a:avLst>
          </a:prstGeom>
          <a:solidFill>
            <a:srgbClr val="D5E4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xmlns="" id="{7563C18C-6301-5179-CB08-C44976DA1CBA}"/>
              </a:ext>
            </a:extLst>
          </p:cNvPr>
          <p:cNvSpPr/>
          <p:nvPr/>
        </p:nvSpPr>
        <p:spPr>
          <a:xfrm>
            <a:off x="2909977" y="1359559"/>
            <a:ext cx="1468369" cy="496364"/>
          </a:xfrm>
          <a:prstGeom prst="round2DiagRect">
            <a:avLst>
              <a:gd name="adj1" fmla="val 16667"/>
              <a:gd name="adj2" fmla="val 0"/>
            </a:avLst>
          </a:prstGeom>
          <a:solidFill>
            <a:srgbClr val="4A9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D7C9079E-995A-ED1A-09C3-63FFA16BE716}"/>
              </a:ext>
            </a:extLst>
          </p:cNvPr>
          <p:cNvSpPr txBox="1"/>
          <p:nvPr/>
        </p:nvSpPr>
        <p:spPr>
          <a:xfrm>
            <a:off x="2947844" y="1371960"/>
            <a:ext cx="1354302" cy="430887"/>
          </a:xfrm>
          <a:prstGeom prst="rect">
            <a:avLst/>
          </a:prstGeom>
          <a:noFill/>
        </p:spPr>
        <p:txBody>
          <a:bodyPr wrap="square" rtlCol="0">
            <a:spAutoFit/>
          </a:bodyPr>
          <a:lstStyle/>
          <a:p>
            <a:pPr algn="ctr"/>
            <a:r>
              <a:rPr lang="vi-VN" sz="2200" b="1">
                <a:solidFill>
                  <a:schemeClr val="bg1"/>
                </a:solidFill>
              </a:rPr>
              <a:t>Ư</a:t>
            </a:r>
            <a:r>
              <a:rPr lang="en-US" sz="2200" b="1">
                <a:solidFill>
                  <a:schemeClr val="bg1"/>
                </a:solidFill>
              </a:rPr>
              <a:t>u điểm</a:t>
            </a:r>
          </a:p>
        </p:txBody>
      </p:sp>
      <p:sp>
        <p:nvSpPr>
          <p:cNvPr id="16" name="TextBox 15">
            <a:extLst>
              <a:ext uri="{FF2B5EF4-FFF2-40B4-BE49-F238E27FC236}">
                <a16:creationId xmlns:a16="http://schemas.microsoft.com/office/drawing/2014/main" xmlns="" id="{7912312E-35E9-4C2E-2B56-6D7C1A781A6E}"/>
              </a:ext>
            </a:extLst>
          </p:cNvPr>
          <p:cNvSpPr txBox="1"/>
          <p:nvPr/>
        </p:nvSpPr>
        <p:spPr>
          <a:xfrm>
            <a:off x="2902788" y="1890623"/>
            <a:ext cx="6580958" cy="926729"/>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Có thể bị phân hủy bởi các vi sinh vật nên ít gây ô nhiễm môi trường.</a:t>
            </a:r>
          </a:p>
        </p:txBody>
      </p:sp>
      <p:sp>
        <p:nvSpPr>
          <p:cNvPr id="17" name="Flowchart: Off-page Connector 16">
            <a:extLst>
              <a:ext uri="{FF2B5EF4-FFF2-40B4-BE49-F238E27FC236}">
                <a16:creationId xmlns:a16="http://schemas.microsoft.com/office/drawing/2014/main" xmlns="" id="{A9435038-DB19-60B4-61EA-1EF13E7818D5}"/>
              </a:ext>
            </a:extLst>
          </p:cNvPr>
          <p:cNvSpPr/>
          <p:nvPr/>
        </p:nvSpPr>
        <p:spPr>
          <a:xfrm rot="5400000">
            <a:off x="8503929" y="2449543"/>
            <a:ext cx="4495799" cy="2340634"/>
          </a:xfrm>
          <a:prstGeom prst="flowChartOffpageConnector">
            <a:avLst/>
          </a:prstGeom>
          <a:solidFill>
            <a:srgbClr val="DC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E9CB0D49-4249-0D03-8724-A737A0CE92AC}"/>
              </a:ext>
            </a:extLst>
          </p:cNvPr>
          <p:cNvSpPr txBox="1"/>
          <p:nvPr/>
        </p:nvSpPr>
        <p:spPr>
          <a:xfrm>
            <a:off x="9696090" y="2807039"/>
            <a:ext cx="2129947" cy="1806970"/>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r>
              <a:rPr lang="en-US" sz="2200">
                <a:solidFill>
                  <a:schemeClr val="bg1"/>
                </a:solidFill>
              </a:rPr>
              <a:t>Không nên dùng xà phòng với nước cứng</a:t>
            </a:r>
          </a:p>
        </p:txBody>
      </p:sp>
      <p:sp>
        <p:nvSpPr>
          <p:cNvPr id="19" name="Rectangle: Rounded Corners 18">
            <a:extLst>
              <a:ext uri="{FF2B5EF4-FFF2-40B4-BE49-F238E27FC236}">
                <a16:creationId xmlns:a16="http://schemas.microsoft.com/office/drawing/2014/main" xmlns="" id="{1172DD49-11B3-3E88-3AAB-8056AB7DF79A}"/>
              </a:ext>
            </a:extLst>
          </p:cNvPr>
          <p:cNvSpPr/>
          <p:nvPr/>
        </p:nvSpPr>
        <p:spPr>
          <a:xfrm>
            <a:off x="2895600" y="2971800"/>
            <a:ext cx="6649969" cy="2895959"/>
          </a:xfrm>
          <a:prstGeom prst="roundRect">
            <a:avLst>
              <a:gd name="adj" fmla="val 5256"/>
            </a:avLst>
          </a:prstGeom>
          <a:solidFill>
            <a:srgbClr val="F9E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xmlns="" id="{4FE0C7D8-63C0-331D-04EE-4B8456BC4D90}"/>
              </a:ext>
            </a:extLst>
          </p:cNvPr>
          <p:cNvSpPr/>
          <p:nvPr/>
        </p:nvSpPr>
        <p:spPr>
          <a:xfrm>
            <a:off x="2895600" y="2959400"/>
            <a:ext cx="1981200" cy="496364"/>
          </a:xfrm>
          <a:prstGeom prst="round2DiagRect">
            <a:avLst>
              <a:gd name="adj1" fmla="val 16667"/>
              <a:gd name="adj2" fmla="val 0"/>
            </a:avLst>
          </a:prstGeom>
          <a:solidFill>
            <a:srgbClr val="D956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E789CEE-EEB5-1E9A-5D5A-4FE9891A3050}"/>
              </a:ext>
            </a:extLst>
          </p:cNvPr>
          <p:cNvSpPr txBox="1"/>
          <p:nvPr/>
        </p:nvSpPr>
        <p:spPr>
          <a:xfrm>
            <a:off x="2933467" y="2971801"/>
            <a:ext cx="1936144" cy="430887"/>
          </a:xfrm>
          <a:prstGeom prst="rect">
            <a:avLst/>
          </a:prstGeom>
          <a:noFill/>
        </p:spPr>
        <p:txBody>
          <a:bodyPr wrap="square" rtlCol="0">
            <a:spAutoFit/>
          </a:bodyPr>
          <a:lstStyle/>
          <a:p>
            <a:pPr algn="ctr"/>
            <a:r>
              <a:rPr lang="en-US" sz="2200" b="1">
                <a:solidFill>
                  <a:schemeClr val="bg1"/>
                </a:solidFill>
              </a:rPr>
              <a:t>Nhược điểm</a:t>
            </a:r>
          </a:p>
        </p:txBody>
      </p:sp>
      <p:sp>
        <p:nvSpPr>
          <p:cNvPr id="30" name="TextBox 29">
            <a:extLst>
              <a:ext uri="{FF2B5EF4-FFF2-40B4-BE49-F238E27FC236}">
                <a16:creationId xmlns:a16="http://schemas.microsoft.com/office/drawing/2014/main" xmlns="" id="{293FBF8A-75C2-F387-A598-081ED7D88DF0}"/>
              </a:ext>
            </a:extLst>
          </p:cNvPr>
          <p:cNvSpPr txBox="1"/>
          <p:nvPr/>
        </p:nvSpPr>
        <p:spPr>
          <a:xfrm>
            <a:off x="2888411" y="3490464"/>
            <a:ext cx="6580958" cy="2247090"/>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Khi dung với nước cứng (nước chứa nhiều ion Ca</a:t>
            </a:r>
            <a:r>
              <a:rPr lang="en-US" sz="2200" b="0" baseline="30000"/>
              <a:t>2+</a:t>
            </a:r>
            <a:r>
              <a:rPr lang="en-US" sz="2200" b="0"/>
              <a:t> và Mg</a:t>
            </a:r>
            <a:r>
              <a:rPr lang="en-US" sz="2200" b="0" baseline="30000"/>
              <a:t>2+</a:t>
            </a:r>
            <a:r>
              <a:rPr lang="en-US" sz="2200" b="0"/>
              <a:t>) tạo ra kết tủa là các muối calcium, magnesium của các acid béo, bám lên bề mặt vải, ảnh hưởng đến chất lượng vải, đồng thời làm giảm tác dụng giặt rửa của xà phòng.</a:t>
            </a:r>
          </a:p>
        </p:txBody>
      </p:sp>
      <p:sp>
        <p:nvSpPr>
          <p:cNvPr id="34" name="Freeform: Shape 33">
            <a:extLst>
              <a:ext uri="{FF2B5EF4-FFF2-40B4-BE49-F238E27FC236}">
                <a16:creationId xmlns:a16="http://schemas.microsoft.com/office/drawing/2014/main" xmlns="" id="{35575312-6555-FFAC-AB28-26ACBC570729}"/>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xmlns="" id="{949C2A46-0837-8A3A-6476-5566255B0FCF}"/>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xmlns="" id="{621A7B4C-70CD-1E07-8FDB-F757B324D75F}"/>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327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7D16037-04B0-9580-75B6-969508661783}"/>
              </a:ext>
            </a:extLst>
          </p:cNvPr>
          <p:cNvSpPr/>
          <p:nvPr/>
        </p:nvSpPr>
        <p:spPr>
          <a:xfrm>
            <a:off x="284231" y="1371960"/>
            <a:ext cx="2493915" cy="4124776"/>
          </a:xfrm>
          <a:prstGeom prst="roundRect">
            <a:avLst>
              <a:gd name="adj" fmla="val 7465"/>
            </a:avLst>
          </a:prstGeom>
          <a:solidFill>
            <a:srgbClr val="C9A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C681033-8FA0-55C8-B78F-F8BCDCE0CEF0}"/>
              </a:ext>
            </a:extLst>
          </p:cNvPr>
          <p:cNvSpPr txBox="1"/>
          <p:nvPr/>
        </p:nvSpPr>
        <p:spPr>
          <a:xfrm>
            <a:off x="322323" y="3248595"/>
            <a:ext cx="2438400" cy="1154355"/>
          </a:xfrm>
          <a:prstGeom prst="rect">
            <a:avLst/>
          </a:prstGeom>
          <a:noFill/>
        </p:spPr>
        <p:txBody>
          <a:bodyPr wrap="square" rtlCol="0">
            <a:spAutoFit/>
          </a:bodyPr>
          <a:lstStyle/>
          <a:p>
            <a:pPr algn="ctr">
              <a:lnSpc>
                <a:spcPct val="130000"/>
              </a:lnSpc>
            </a:pPr>
            <a:r>
              <a:rPr lang="en-US" sz="2800" b="1"/>
              <a:t>Chất giặt rửa tổng hợp</a:t>
            </a:r>
          </a:p>
        </p:txBody>
      </p:sp>
      <p:sp>
        <p:nvSpPr>
          <p:cNvPr id="8" name="Rectangle: Rounded Corners 7">
            <a:extLst>
              <a:ext uri="{FF2B5EF4-FFF2-40B4-BE49-F238E27FC236}">
                <a16:creationId xmlns:a16="http://schemas.microsoft.com/office/drawing/2014/main" xmlns="" id="{74194518-6F40-4B57-CF5D-4FE27BFC6976}"/>
              </a:ext>
            </a:extLst>
          </p:cNvPr>
          <p:cNvSpPr/>
          <p:nvPr/>
        </p:nvSpPr>
        <p:spPr>
          <a:xfrm>
            <a:off x="2909977" y="1371960"/>
            <a:ext cx="6649969" cy="1524000"/>
          </a:xfrm>
          <a:prstGeom prst="roundRect">
            <a:avLst>
              <a:gd name="adj" fmla="val 5256"/>
            </a:avLst>
          </a:prstGeom>
          <a:solidFill>
            <a:srgbClr val="D5E4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xmlns="" id="{7563C18C-6301-5179-CB08-C44976DA1CBA}"/>
              </a:ext>
            </a:extLst>
          </p:cNvPr>
          <p:cNvSpPr/>
          <p:nvPr/>
        </p:nvSpPr>
        <p:spPr>
          <a:xfrm>
            <a:off x="2909977" y="1359559"/>
            <a:ext cx="1468369" cy="496364"/>
          </a:xfrm>
          <a:prstGeom prst="round2DiagRect">
            <a:avLst>
              <a:gd name="adj1" fmla="val 16667"/>
              <a:gd name="adj2" fmla="val 0"/>
            </a:avLst>
          </a:prstGeom>
          <a:solidFill>
            <a:srgbClr val="4A9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D7C9079E-995A-ED1A-09C3-63FFA16BE716}"/>
              </a:ext>
            </a:extLst>
          </p:cNvPr>
          <p:cNvSpPr txBox="1"/>
          <p:nvPr/>
        </p:nvSpPr>
        <p:spPr>
          <a:xfrm>
            <a:off x="2947844" y="1371960"/>
            <a:ext cx="1354302" cy="430887"/>
          </a:xfrm>
          <a:prstGeom prst="rect">
            <a:avLst/>
          </a:prstGeom>
          <a:noFill/>
        </p:spPr>
        <p:txBody>
          <a:bodyPr wrap="square" rtlCol="0">
            <a:spAutoFit/>
          </a:bodyPr>
          <a:lstStyle/>
          <a:p>
            <a:pPr algn="ctr"/>
            <a:r>
              <a:rPr lang="vi-VN" sz="2200" b="1">
                <a:solidFill>
                  <a:schemeClr val="bg1"/>
                </a:solidFill>
              </a:rPr>
              <a:t>Ư</a:t>
            </a:r>
            <a:r>
              <a:rPr lang="en-US" sz="2200" b="1">
                <a:solidFill>
                  <a:schemeClr val="bg1"/>
                </a:solidFill>
              </a:rPr>
              <a:t>u điểm</a:t>
            </a:r>
          </a:p>
        </p:txBody>
      </p:sp>
      <p:sp>
        <p:nvSpPr>
          <p:cNvPr id="16" name="TextBox 15">
            <a:extLst>
              <a:ext uri="{FF2B5EF4-FFF2-40B4-BE49-F238E27FC236}">
                <a16:creationId xmlns:a16="http://schemas.microsoft.com/office/drawing/2014/main" xmlns="" id="{7912312E-35E9-4C2E-2B56-6D7C1A781A6E}"/>
              </a:ext>
            </a:extLst>
          </p:cNvPr>
          <p:cNvSpPr txBox="1"/>
          <p:nvPr/>
        </p:nvSpPr>
        <p:spPr>
          <a:xfrm>
            <a:off x="2902788" y="1890623"/>
            <a:ext cx="6580958" cy="926729"/>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Dùng được với nước cứng vì không bị kết tủa bởi các ion Ca</a:t>
            </a:r>
            <a:r>
              <a:rPr lang="en-US" sz="2200" b="0" baseline="30000"/>
              <a:t>2+</a:t>
            </a:r>
            <a:r>
              <a:rPr lang="en-US" sz="2200" b="0"/>
              <a:t> và Mg</a:t>
            </a:r>
            <a:r>
              <a:rPr lang="en-US" sz="2200" b="0" baseline="30000"/>
              <a:t>2+</a:t>
            </a:r>
            <a:r>
              <a:rPr lang="en-US" sz="2200" b="0"/>
              <a:t>. Giá thành thấp.</a:t>
            </a:r>
          </a:p>
        </p:txBody>
      </p:sp>
      <p:sp>
        <p:nvSpPr>
          <p:cNvPr id="17" name="Flowchart: Off-page Connector 16">
            <a:extLst>
              <a:ext uri="{FF2B5EF4-FFF2-40B4-BE49-F238E27FC236}">
                <a16:creationId xmlns:a16="http://schemas.microsoft.com/office/drawing/2014/main" xmlns="" id="{A9435038-DB19-60B4-61EA-1EF13E7818D5}"/>
              </a:ext>
            </a:extLst>
          </p:cNvPr>
          <p:cNvSpPr/>
          <p:nvPr/>
        </p:nvSpPr>
        <p:spPr>
          <a:xfrm rot="5400000">
            <a:off x="8689441" y="2264033"/>
            <a:ext cx="4124776" cy="2340634"/>
          </a:xfrm>
          <a:prstGeom prst="flowChartOffpageConnector">
            <a:avLst/>
          </a:prstGeom>
          <a:solidFill>
            <a:srgbClr val="B24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E9CB0D49-4249-0D03-8724-A737A0CE92AC}"/>
              </a:ext>
            </a:extLst>
          </p:cNvPr>
          <p:cNvSpPr txBox="1"/>
          <p:nvPr/>
        </p:nvSpPr>
        <p:spPr>
          <a:xfrm>
            <a:off x="9753045" y="2719263"/>
            <a:ext cx="2129947" cy="1366849"/>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r>
              <a:rPr lang="en-US" sz="2200">
                <a:solidFill>
                  <a:schemeClr val="bg1"/>
                </a:solidFill>
              </a:rPr>
              <a:t>Hạn chế sử dụng chất giặt rửa tổng hợp</a:t>
            </a:r>
          </a:p>
        </p:txBody>
      </p:sp>
      <p:sp>
        <p:nvSpPr>
          <p:cNvPr id="19" name="Rectangle: Rounded Corners 18">
            <a:extLst>
              <a:ext uri="{FF2B5EF4-FFF2-40B4-BE49-F238E27FC236}">
                <a16:creationId xmlns:a16="http://schemas.microsoft.com/office/drawing/2014/main" xmlns="" id="{1172DD49-11B3-3E88-3AAB-8056AB7DF79A}"/>
              </a:ext>
            </a:extLst>
          </p:cNvPr>
          <p:cNvSpPr/>
          <p:nvPr/>
        </p:nvSpPr>
        <p:spPr>
          <a:xfrm>
            <a:off x="2895600" y="2971800"/>
            <a:ext cx="6649969" cy="2524935"/>
          </a:xfrm>
          <a:prstGeom prst="roundRect">
            <a:avLst>
              <a:gd name="adj" fmla="val 5256"/>
            </a:avLst>
          </a:prstGeom>
          <a:solidFill>
            <a:srgbClr val="F9E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xmlns="" id="{4FE0C7D8-63C0-331D-04EE-4B8456BC4D90}"/>
              </a:ext>
            </a:extLst>
          </p:cNvPr>
          <p:cNvSpPr/>
          <p:nvPr/>
        </p:nvSpPr>
        <p:spPr>
          <a:xfrm>
            <a:off x="2895600" y="2959400"/>
            <a:ext cx="1981200" cy="496364"/>
          </a:xfrm>
          <a:prstGeom prst="round2DiagRect">
            <a:avLst>
              <a:gd name="adj1" fmla="val 16667"/>
              <a:gd name="adj2" fmla="val 0"/>
            </a:avLst>
          </a:prstGeom>
          <a:solidFill>
            <a:srgbClr val="D956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E789CEE-EEB5-1E9A-5D5A-4FE9891A3050}"/>
              </a:ext>
            </a:extLst>
          </p:cNvPr>
          <p:cNvSpPr txBox="1"/>
          <p:nvPr/>
        </p:nvSpPr>
        <p:spPr>
          <a:xfrm>
            <a:off x="2933467" y="2971801"/>
            <a:ext cx="1936144" cy="430887"/>
          </a:xfrm>
          <a:prstGeom prst="rect">
            <a:avLst/>
          </a:prstGeom>
          <a:noFill/>
        </p:spPr>
        <p:txBody>
          <a:bodyPr wrap="square" rtlCol="0">
            <a:spAutoFit/>
          </a:bodyPr>
          <a:lstStyle/>
          <a:p>
            <a:pPr algn="ctr"/>
            <a:r>
              <a:rPr lang="en-US" sz="2200" b="1">
                <a:solidFill>
                  <a:schemeClr val="bg1"/>
                </a:solidFill>
              </a:rPr>
              <a:t>Nhược điểm</a:t>
            </a:r>
          </a:p>
        </p:txBody>
      </p:sp>
      <p:sp>
        <p:nvSpPr>
          <p:cNvPr id="30" name="TextBox 29">
            <a:extLst>
              <a:ext uri="{FF2B5EF4-FFF2-40B4-BE49-F238E27FC236}">
                <a16:creationId xmlns:a16="http://schemas.microsoft.com/office/drawing/2014/main" xmlns="" id="{293FBF8A-75C2-F387-A598-081ED7D88DF0}"/>
              </a:ext>
            </a:extLst>
          </p:cNvPr>
          <p:cNvSpPr txBox="1"/>
          <p:nvPr/>
        </p:nvSpPr>
        <p:spPr>
          <a:xfrm>
            <a:off x="2888411" y="3490464"/>
            <a:ext cx="6580958" cy="1806970"/>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Các chất giặt rửa tổng hợp có gốc hydrocarbon phân nhánh hoặc chứa vòng benzene sẽ gây ô nhiễm môi trường do chúng rất khó bị vi sinh vật phân hủy.</a:t>
            </a:r>
          </a:p>
        </p:txBody>
      </p:sp>
      <p:sp>
        <p:nvSpPr>
          <p:cNvPr id="2" name="Freeform: Shape 1">
            <a:extLst>
              <a:ext uri="{FF2B5EF4-FFF2-40B4-BE49-F238E27FC236}">
                <a16:creationId xmlns:a16="http://schemas.microsoft.com/office/drawing/2014/main" xmlns="" id="{042BB52A-2C16-33AD-27D3-07560FBDC7DD}"/>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xmlns="" id="{96CD326D-35D1-1F76-838C-A4B89841C120}"/>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B7DF1D54-D269-1E47-A173-BD4460B8383C}"/>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6467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7D16037-04B0-9580-75B6-969508661783}"/>
              </a:ext>
            </a:extLst>
          </p:cNvPr>
          <p:cNvSpPr/>
          <p:nvPr/>
        </p:nvSpPr>
        <p:spPr>
          <a:xfrm>
            <a:off x="284231" y="1815754"/>
            <a:ext cx="2493915" cy="3183469"/>
          </a:xfrm>
          <a:prstGeom prst="roundRect">
            <a:avLst>
              <a:gd name="adj" fmla="val 7465"/>
            </a:avLst>
          </a:prstGeom>
          <a:solidFill>
            <a:srgbClr val="C7E4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C681033-8FA0-55C8-B78F-F8BCDCE0CEF0}"/>
              </a:ext>
            </a:extLst>
          </p:cNvPr>
          <p:cNvSpPr txBox="1"/>
          <p:nvPr/>
        </p:nvSpPr>
        <p:spPr>
          <a:xfrm>
            <a:off x="322493" y="2834306"/>
            <a:ext cx="2438400" cy="1154355"/>
          </a:xfrm>
          <a:prstGeom prst="rect">
            <a:avLst/>
          </a:prstGeom>
          <a:noFill/>
        </p:spPr>
        <p:txBody>
          <a:bodyPr wrap="square" rtlCol="0">
            <a:spAutoFit/>
          </a:bodyPr>
          <a:lstStyle/>
          <a:p>
            <a:pPr algn="ctr">
              <a:lnSpc>
                <a:spcPct val="130000"/>
              </a:lnSpc>
            </a:pPr>
            <a:r>
              <a:rPr lang="en-US" sz="2800" b="1"/>
              <a:t>Chất giặt rửa tự nhiên</a:t>
            </a:r>
          </a:p>
        </p:txBody>
      </p:sp>
      <p:sp>
        <p:nvSpPr>
          <p:cNvPr id="8" name="Rectangle: Rounded Corners 7">
            <a:extLst>
              <a:ext uri="{FF2B5EF4-FFF2-40B4-BE49-F238E27FC236}">
                <a16:creationId xmlns:a16="http://schemas.microsoft.com/office/drawing/2014/main" xmlns="" id="{74194518-6F40-4B57-CF5D-4FE27BFC6976}"/>
              </a:ext>
            </a:extLst>
          </p:cNvPr>
          <p:cNvSpPr/>
          <p:nvPr/>
        </p:nvSpPr>
        <p:spPr>
          <a:xfrm>
            <a:off x="2909977" y="1815753"/>
            <a:ext cx="6649969" cy="1981229"/>
          </a:xfrm>
          <a:prstGeom prst="roundRect">
            <a:avLst>
              <a:gd name="adj" fmla="val 5256"/>
            </a:avLst>
          </a:prstGeom>
          <a:solidFill>
            <a:srgbClr val="D5E4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xmlns="" id="{7563C18C-6301-5179-CB08-C44976DA1CBA}"/>
              </a:ext>
            </a:extLst>
          </p:cNvPr>
          <p:cNvSpPr/>
          <p:nvPr/>
        </p:nvSpPr>
        <p:spPr>
          <a:xfrm>
            <a:off x="2909977" y="1803353"/>
            <a:ext cx="1468369" cy="496364"/>
          </a:xfrm>
          <a:prstGeom prst="round2DiagRect">
            <a:avLst>
              <a:gd name="adj1" fmla="val 16667"/>
              <a:gd name="adj2" fmla="val 0"/>
            </a:avLst>
          </a:prstGeom>
          <a:solidFill>
            <a:srgbClr val="4A9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D7C9079E-995A-ED1A-09C3-63FFA16BE716}"/>
              </a:ext>
            </a:extLst>
          </p:cNvPr>
          <p:cNvSpPr txBox="1"/>
          <p:nvPr/>
        </p:nvSpPr>
        <p:spPr>
          <a:xfrm>
            <a:off x="2947844" y="1815754"/>
            <a:ext cx="1354302" cy="430887"/>
          </a:xfrm>
          <a:prstGeom prst="rect">
            <a:avLst/>
          </a:prstGeom>
          <a:noFill/>
        </p:spPr>
        <p:txBody>
          <a:bodyPr wrap="square" rtlCol="0">
            <a:spAutoFit/>
          </a:bodyPr>
          <a:lstStyle/>
          <a:p>
            <a:pPr algn="ctr"/>
            <a:r>
              <a:rPr lang="vi-VN" sz="2200" b="1">
                <a:solidFill>
                  <a:schemeClr val="bg1"/>
                </a:solidFill>
              </a:rPr>
              <a:t>Ư</a:t>
            </a:r>
            <a:r>
              <a:rPr lang="en-US" sz="2200" b="1">
                <a:solidFill>
                  <a:schemeClr val="bg1"/>
                </a:solidFill>
              </a:rPr>
              <a:t>u điểm</a:t>
            </a:r>
          </a:p>
        </p:txBody>
      </p:sp>
      <p:sp>
        <p:nvSpPr>
          <p:cNvPr id="16" name="TextBox 15">
            <a:extLst>
              <a:ext uri="{FF2B5EF4-FFF2-40B4-BE49-F238E27FC236}">
                <a16:creationId xmlns:a16="http://schemas.microsoft.com/office/drawing/2014/main" xmlns="" id="{7912312E-35E9-4C2E-2B56-6D7C1A781A6E}"/>
              </a:ext>
            </a:extLst>
          </p:cNvPr>
          <p:cNvSpPr txBox="1"/>
          <p:nvPr/>
        </p:nvSpPr>
        <p:spPr>
          <a:xfrm>
            <a:off x="2902788" y="2334417"/>
            <a:ext cx="6580958" cy="1366849"/>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Lành tính với da, không gây kích thích da kể cả với làn da nhạy cảm của trẻ em, dễ bị phân hủy bởi vi sinh vật nên không gây ô nhiễm môi trường.</a:t>
            </a:r>
          </a:p>
        </p:txBody>
      </p:sp>
      <p:sp>
        <p:nvSpPr>
          <p:cNvPr id="17" name="Flowchart: Off-page Connector 16">
            <a:extLst>
              <a:ext uri="{FF2B5EF4-FFF2-40B4-BE49-F238E27FC236}">
                <a16:creationId xmlns:a16="http://schemas.microsoft.com/office/drawing/2014/main" xmlns="" id="{A9435038-DB19-60B4-61EA-1EF13E7818D5}"/>
              </a:ext>
            </a:extLst>
          </p:cNvPr>
          <p:cNvSpPr/>
          <p:nvPr/>
        </p:nvSpPr>
        <p:spPr>
          <a:xfrm rot="5400000">
            <a:off x="9145107" y="2252161"/>
            <a:ext cx="3213444" cy="2340634"/>
          </a:xfrm>
          <a:prstGeom prst="flowChartOffpageConnector">
            <a:avLst/>
          </a:prstGeom>
          <a:solidFill>
            <a:srgbClr val="50A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E9CB0D49-4249-0D03-8724-A737A0CE92AC}"/>
              </a:ext>
            </a:extLst>
          </p:cNvPr>
          <p:cNvSpPr txBox="1"/>
          <p:nvPr/>
        </p:nvSpPr>
        <p:spPr>
          <a:xfrm>
            <a:off x="9798611" y="2504003"/>
            <a:ext cx="2129947" cy="1806970"/>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r>
              <a:rPr lang="en-US" sz="2200">
                <a:solidFill>
                  <a:schemeClr val="bg1"/>
                </a:solidFill>
              </a:rPr>
              <a:t>Khuyến kích việc sử dụng chất giặt rửa tự nhiên</a:t>
            </a:r>
          </a:p>
        </p:txBody>
      </p:sp>
      <p:sp>
        <p:nvSpPr>
          <p:cNvPr id="19" name="Rectangle: Rounded Corners 18">
            <a:extLst>
              <a:ext uri="{FF2B5EF4-FFF2-40B4-BE49-F238E27FC236}">
                <a16:creationId xmlns:a16="http://schemas.microsoft.com/office/drawing/2014/main" xmlns="" id="{1172DD49-11B3-3E88-3AAB-8056AB7DF79A}"/>
              </a:ext>
            </a:extLst>
          </p:cNvPr>
          <p:cNvSpPr/>
          <p:nvPr/>
        </p:nvSpPr>
        <p:spPr>
          <a:xfrm>
            <a:off x="2895600" y="3948994"/>
            <a:ext cx="6649969" cy="1050229"/>
          </a:xfrm>
          <a:prstGeom prst="roundRect">
            <a:avLst>
              <a:gd name="adj" fmla="val 5256"/>
            </a:avLst>
          </a:prstGeom>
          <a:solidFill>
            <a:srgbClr val="F9E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xmlns="" id="{4FE0C7D8-63C0-331D-04EE-4B8456BC4D90}"/>
              </a:ext>
            </a:extLst>
          </p:cNvPr>
          <p:cNvSpPr/>
          <p:nvPr/>
        </p:nvSpPr>
        <p:spPr>
          <a:xfrm>
            <a:off x="2895600" y="3955316"/>
            <a:ext cx="1981200" cy="496364"/>
          </a:xfrm>
          <a:prstGeom prst="round2DiagRect">
            <a:avLst>
              <a:gd name="adj1" fmla="val 16667"/>
              <a:gd name="adj2" fmla="val 0"/>
            </a:avLst>
          </a:prstGeom>
          <a:solidFill>
            <a:srgbClr val="D956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E789CEE-EEB5-1E9A-5D5A-4FE9891A3050}"/>
              </a:ext>
            </a:extLst>
          </p:cNvPr>
          <p:cNvSpPr txBox="1"/>
          <p:nvPr/>
        </p:nvSpPr>
        <p:spPr>
          <a:xfrm>
            <a:off x="2918128" y="3963219"/>
            <a:ext cx="1936144" cy="430887"/>
          </a:xfrm>
          <a:prstGeom prst="rect">
            <a:avLst/>
          </a:prstGeom>
          <a:noFill/>
        </p:spPr>
        <p:txBody>
          <a:bodyPr wrap="square" rtlCol="0">
            <a:spAutoFit/>
          </a:bodyPr>
          <a:lstStyle/>
          <a:p>
            <a:pPr algn="ctr"/>
            <a:r>
              <a:rPr lang="en-US" sz="2200" b="1">
                <a:solidFill>
                  <a:schemeClr val="bg1"/>
                </a:solidFill>
              </a:rPr>
              <a:t>Nhược điểm</a:t>
            </a:r>
          </a:p>
        </p:txBody>
      </p:sp>
      <p:sp>
        <p:nvSpPr>
          <p:cNvPr id="30" name="TextBox 29">
            <a:extLst>
              <a:ext uri="{FF2B5EF4-FFF2-40B4-BE49-F238E27FC236}">
                <a16:creationId xmlns:a16="http://schemas.microsoft.com/office/drawing/2014/main" xmlns="" id="{293FBF8A-75C2-F387-A598-081ED7D88DF0}"/>
              </a:ext>
            </a:extLst>
          </p:cNvPr>
          <p:cNvSpPr txBox="1"/>
          <p:nvPr/>
        </p:nvSpPr>
        <p:spPr>
          <a:xfrm>
            <a:off x="2926278" y="4403711"/>
            <a:ext cx="6580958" cy="486608"/>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r>
              <a:rPr lang="en-US" sz="2200" b="0"/>
              <a:t>Giá thành cao, khó sản xuất ở quy mô công nghiệp</a:t>
            </a:r>
          </a:p>
        </p:txBody>
      </p:sp>
      <p:sp>
        <p:nvSpPr>
          <p:cNvPr id="2" name="Freeform: Shape 1">
            <a:extLst>
              <a:ext uri="{FF2B5EF4-FFF2-40B4-BE49-F238E27FC236}">
                <a16:creationId xmlns:a16="http://schemas.microsoft.com/office/drawing/2014/main" xmlns="" id="{042BB52A-2C16-33AD-27D3-07560FBDC7DD}"/>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xmlns="" id="{96CD326D-35D1-1F76-838C-A4B89841C120}"/>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B7DF1D54-D269-1E47-A173-BD4460B8383C}"/>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5002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boratory Wallpapers on WallpaperDog">
            <a:extLst>
              <a:ext uri="{FF2B5EF4-FFF2-40B4-BE49-F238E27FC236}">
                <a16:creationId xmlns:a16="http://schemas.microsoft.com/office/drawing/2014/main" xmlns="" id="{1315F4B5-1CB3-8040-12E7-2EC720B7E1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2A25F53A-567C-F1E7-1833-D43626F28F43}"/>
              </a:ext>
            </a:extLst>
          </p:cNvPr>
          <p:cNvGrpSpPr/>
          <p:nvPr/>
        </p:nvGrpSpPr>
        <p:grpSpPr>
          <a:xfrm>
            <a:off x="381000" y="266700"/>
            <a:ext cx="11430000" cy="6324600"/>
            <a:chOff x="381000" y="266700"/>
            <a:chExt cx="11430000" cy="6324600"/>
          </a:xfrm>
        </p:grpSpPr>
        <p:sp>
          <p:nvSpPr>
            <p:cNvPr id="2" name="Rectangle: Rounded Corners 1">
              <a:extLst>
                <a:ext uri="{FF2B5EF4-FFF2-40B4-BE49-F238E27FC236}">
                  <a16:creationId xmlns:a16="http://schemas.microsoft.com/office/drawing/2014/main" xmlns="" id="{6B43B1B5-E6B5-A565-6ADF-E33D2294D52E}"/>
                </a:ext>
              </a:extLst>
            </p:cNvPr>
            <p:cNvSpPr/>
            <p:nvPr/>
          </p:nvSpPr>
          <p:spPr>
            <a:xfrm>
              <a:off x="381000" y="266700"/>
              <a:ext cx="11430000" cy="6324600"/>
            </a:xfrm>
            <a:prstGeom prst="roundRect">
              <a:avLst>
                <a:gd name="adj" fmla="val 7631"/>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52FFB8CB-98CB-94EC-A8A6-1C080E6CF1CF}"/>
                </a:ext>
              </a:extLst>
            </p:cNvPr>
            <p:cNvGrpSpPr/>
            <p:nvPr/>
          </p:nvGrpSpPr>
          <p:grpSpPr>
            <a:xfrm>
              <a:off x="3620120" y="457200"/>
              <a:ext cx="4806904" cy="914400"/>
              <a:chOff x="953816" y="574895"/>
              <a:chExt cx="4806904" cy="914400"/>
            </a:xfrm>
          </p:grpSpPr>
          <p:sp>
            <p:nvSpPr>
              <p:cNvPr id="13" name="Rectangle: Rounded Corners 12">
                <a:extLst>
                  <a:ext uri="{FF2B5EF4-FFF2-40B4-BE49-F238E27FC236}">
                    <a16:creationId xmlns:a16="http://schemas.microsoft.com/office/drawing/2014/main" xmlns="" id="{82E9C7EB-4B30-312D-B713-C976927C618C}"/>
                  </a:ext>
                </a:extLst>
              </p:cNvPr>
              <p:cNvSpPr/>
              <p:nvPr/>
            </p:nvSpPr>
            <p:spPr>
              <a:xfrm>
                <a:off x="1447800" y="675356"/>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FB2893C-02CF-D194-DC31-FF3115B01DA7}"/>
                  </a:ext>
                </a:extLst>
              </p:cNvPr>
              <p:cNvGrpSpPr/>
              <p:nvPr/>
            </p:nvGrpSpPr>
            <p:grpSpPr>
              <a:xfrm>
                <a:off x="953816" y="574895"/>
                <a:ext cx="914400" cy="914400"/>
                <a:chOff x="953816" y="574895"/>
                <a:chExt cx="914400" cy="914400"/>
              </a:xfrm>
            </p:grpSpPr>
            <p:sp>
              <p:nvSpPr>
                <p:cNvPr id="4" name="Oval 3">
                  <a:extLst>
                    <a:ext uri="{FF2B5EF4-FFF2-40B4-BE49-F238E27FC236}">
                      <a16:creationId xmlns:a16="http://schemas.microsoft.com/office/drawing/2014/main" xmlns="" id="{879411EC-BB56-6ABD-879D-BB669099118B}"/>
                    </a:ext>
                  </a:extLst>
                </p:cNvPr>
                <p:cNvSpPr/>
                <p:nvPr/>
              </p:nvSpPr>
              <p:spPr>
                <a:xfrm>
                  <a:off x="953816" y="574895"/>
                  <a:ext cx="914400" cy="914400"/>
                </a:xfrm>
                <a:prstGeom prst="ellips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Vector Illustration of Green Light Bulb Icon | Freestock icons">
                  <a:extLst>
                    <a:ext uri="{FF2B5EF4-FFF2-40B4-BE49-F238E27FC236}">
                      <a16:creationId xmlns:a16="http://schemas.microsoft.com/office/drawing/2014/main" xmlns="" id="{581E5D35-2B35-2E4E-75A6-3CF4F0E382D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133" y="675356"/>
                  <a:ext cx="727766" cy="72776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38DC8AAE-E399-6E8B-A9C1-154195FC1E1C}"/>
                  </a:ext>
                </a:extLst>
              </p:cNvPr>
              <p:cNvSpPr txBox="1"/>
              <p:nvPr/>
            </p:nvSpPr>
            <p:spPr>
              <a:xfrm>
                <a:off x="1930076" y="803029"/>
                <a:ext cx="3733714" cy="523220"/>
              </a:xfrm>
              <a:prstGeom prst="rect">
                <a:avLst/>
              </a:prstGeom>
              <a:noFill/>
            </p:spPr>
            <p:txBody>
              <a:bodyPr wrap="none" rtlCol="0">
                <a:spAutoFit/>
              </a:bodyPr>
              <a:lstStyle/>
              <a:p>
                <a:r>
                  <a:rPr lang="en-US" sz="2800" b="1">
                    <a:solidFill>
                      <a:schemeClr val="bg1"/>
                    </a:solidFill>
                  </a:rPr>
                  <a:t>KIẾN THỨC CỐT LÕI</a:t>
                </a:r>
              </a:p>
            </p:txBody>
          </p:sp>
        </p:grpSp>
      </p:grpSp>
      <p:sp>
        <p:nvSpPr>
          <p:cNvPr id="6" name="Flowchart: Connector 5">
            <a:extLst>
              <a:ext uri="{FF2B5EF4-FFF2-40B4-BE49-F238E27FC236}">
                <a16:creationId xmlns:a16="http://schemas.microsoft.com/office/drawing/2014/main" xmlns="" id="{0CE43045-FBBB-90F5-26A1-F4948E9E4860}"/>
              </a:ext>
            </a:extLst>
          </p:cNvPr>
          <p:cNvSpPr/>
          <p:nvPr/>
        </p:nvSpPr>
        <p:spPr>
          <a:xfrm>
            <a:off x="532160" y="2387416"/>
            <a:ext cx="2668240" cy="2668240"/>
          </a:xfrm>
          <a:prstGeom prst="flowChartConnector">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9FA99975-8809-ED17-CA1F-EC1DAF6C8698}"/>
              </a:ext>
            </a:extLst>
          </p:cNvPr>
          <p:cNvSpPr/>
          <p:nvPr/>
        </p:nvSpPr>
        <p:spPr>
          <a:xfrm>
            <a:off x="457200" y="1619547"/>
            <a:ext cx="1439934" cy="3876703"/>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xmlns="" id="{F7B3C94C-B01B-ED58-946F-7016F097CDD1}"/>
              </a:ext>
            </a:extLst>
          </p:cNvPr>
          <p:cNvSpPr/>
          <p:nvPr/>
        </p:nvSpPr>
        <p:spPr>
          <a:xfrm>
            <a:off x="762000" y="2617256"/>
            <a:ext cx="2208560" cy="2208560"/>
          </a:xfrm>
          <a:prstGeom prst="flowChartConnector">
            <a:avLst/>
          </a:prstGeom>
          <a:solidFill>
            <a:srgbClr val="DC484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228CD3D-A6D1-3BC8-4A10-99F7C0B08A14}"/>
              </a:ext>
            </a:extLst>
          </p:cNvPr>
          <p:cNvSpPr txBox="1"/>
          <p:nvPr/>
        </p:nvSpPr>
        <p:spPr>
          <a:xfrm>
            <a:off x="838200" y="3073216"/>
            <a:ext cx="2056160" cy="1154355"/>
          </a:xfrm>
          <a:prstGeom prst="rect">
            <a:avLst/>
          </a:prstGeom>
          <a:noFill/>
        </p:spPr>
        <p:txBody>
          <a:bodyPr wrap="square" rtlCol="0">
            <a:spAutoFit/>
          </a:bodyPr>
          <a:lstStyle/>
          <a:p>
            <a:pPr algn="ctr">
              <a:lnSpc>
                <a:spcPct val="130000"/>
              </a:lnSpc>
            </a:pPr>
            <a:r>
              <a:rPr lang="en-US" sz="2800" b="1">
                <a:solidFill>
                  <a:schemeClr val="bg1"/>
                </a:solidFill>
              </a:rPr>
              <a:t>CHẤT GIẶT RỬA</a:t>
            </a:r>
          </a:p>
        </p:txBody>
      </p:sp>
      <p:sp>
        <p:nvSpPr>
          <p:cNvPr id="10" name="Flowchart: Extract 9">
            <a:extLst>
              <a:ext uri="{FF2B5EF4-FFF2-40B4-BE49-F238E27FC236}">
                <a16:creationId xmlns:a16="http://schemas.microsoft.com/office/drawing/2014/main" xmlns="" id="{67293F6D-417E-79E6-54C8-B975405930FA}"/>
              </a:ext>
            </a:extLst>
          </p:cNvPr>
          <p:cNvSpPr/>
          <p:nvPr/>
        </p:nvSpPr>
        <p:spPr>
          <a:xfrm rot="10800000">
            <a:off x="1752600" y="2158816"/>
            <a:ext cx="304800" cy="316155"/>
          </a:xfrm>
          <a:prstGeom prst="flowChartExtract">
            <a:avLst/>
          </a:prstGeom>
          <a:solidFill>
            <a:srgbClr val="63B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xmlns="" id="{49EECDEE-F9B3-B218-E76A-40EDB5173A1E}"/>
              </a:ext>
            </a:extLst>
          </p:cNvPr>
          <p:cNvSpPr/>
          <p:nvPr/>
        </p:nvSpPr>
        <p:spPr>
          <a:xfrm>
            <a:off x="1744734" y="4934438"/>
            <a:ext cx="304800" cy="316155"/>
          </a:xfrm>
          <a:prstGeom prst="flowChartExtract">
            <a:avLst/>
          </a:prstGeom>
          <a:solidFill>
            <a:srgbClr val="63B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2EF536E2-1A25-75D3-217B-28671B731791}"/>
              </a:ext>
            </a:extLst>
          </p:cNvPr>
          <p:cNvGrpSpPr/>
          <p:nvPr/>
        </p:nvGrpSpPr>
        <p:grpSpPr>
          <a:xfrm>
            <a:off x="990636" y="1306599"/>
            <a:ext cx="1767991" cy="797906"/>
            <a:chOff x="1265858" y="993547"/>
            <a:chExt cx="1934541" cy="797906"/>
          </a:xfrm>
        </p:grpSpPr>
        <p:sp>
          <p:nvSpPr>
            <p:cNvPr id="16" name="Rectangle: Rounded Corners 15">
              <a:extLst>
                <a:ext uri="{FF2B5EF4-FFF2-40B4-BE49-F238E27FC236}">
                  <a16:creationId xmlns:a16="http://schemas.microsoft.com/office/drawing/2014/main" xmlns="" id="{35F84770-94E2-1C33-1B09-27094DC8D018}"/>
                </a:ext>
              </a:extLst>
            </p:cNvPr>
            <p:cNvSpPr/>
            <p:nvPr/>
          </p:nvSpPr>
          <p:spPr>
            <a:xfrm>
              <a:off x="1265858" y="993547"/>
              <a:ext cx="1934541" cy="7979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3AAF82F3-A961-948E-B36D-FBC14C5C535E}"/>
                </a:ext>
              </a:extLst>
            </p:cNvPr>
            <p:cNvSpPr txBox="1"/>
            <p:nvPr/>
          </p:nvSpPr>
          <p:spPr>
            <a:xfrm>
              <a:off x="1265858" y="1024880"/>
              <a:ext cx="1934541" cy="726609"/>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20000"/>
                </a:lnSpc>
              </a:pPr>
              <a:r>
                <a:rPr lang="en-US" sz="1800" b="0"/>
                <a:t>Có tính năng giặt rửa</a:t>
              </a:r>
            </a:p>
          </p:txBody>
        </p:sp>
      </p:grpSp>
      <p:grpSp>
        <p:nvGrpSpPr>
          <p:cNvPr id="32" name="Group 31">
            <a:extLst>
              <a:ext uri="{FF2B5EF4-FFF2-40B4-BE49-F238E27FC236}">
                <a16:creationId xmlns:a16="http://schemas.microsoft.com/office/drawing/2014/main" xmlns="" id="{5036F2CB-F553-9EF0-2CA5-28ACDF05B7DD}"/>
              </a:ext>
            </a:extLst>
          </p:cNvPr>
          <p:cNvGrpSpPr/>
          <p:nvPr/>
        </p:nvGrpSpPr>
        <p:grpSpPr>
          <a:xfrm>
            <a:off x="787794" y="5297140"/>
            <a:ext cx="2134915" cy="1103660"/>
            <a:chOff x="1265858" y="963902"/>
            <a:chExt cx="3666517" cy="827551"/>
          </a:xfrm>
        </p:grpSpPr>
        <p:sp>
          <p:nvSpPr>
            <p:cNvPr id="33" name="Rectangle: Rounded Corners 32">
              <a:extLst>
                <a:ext uri="{FF2B5EF4-FFF2-40B4-BE49-F238E27FC236}">
                  <a16:creationId xmlns:a16="http://schemas.microsoft.com/office/drawing/2014/main" xmlns="" id="{32A28D65-FF0C-F3F8-14A8-5222FC44D912}"/>
                </a:ext>
              </a:extLst>
            </p:cNvPr>
            <p:cNvSpPr/>
            <p:nvPr/>
          </p:nvSpPr>
          <p:spPr>
            <a:xfrm>
              <a:off x="1265858" y="993547"/>
              <a:ext cx="3666517" cy="7979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91223F92-6F56-401E-C7FC-058D374E2236}"/>
                </a:ext>
              </a:extLst>
            </p:cNvPr>
            <p:cNvSpPr txBox="1"/>
            <p:nvPr/>
          </p:nvSpPr>
          <p:spPr>
            <a:xfrm>
              <a:off x="1265858" y="963902"/>
              <a:ext cx="3666517" cy="794070"/>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20000"/>
                </a:lnSpc>
              </a:pPr>
              <a:r>
                <a:rPr lang="en-US" sz="1800"/>
                <a:t>Cấu tạo:</a:t>
              </a:r>
            </a:p>
            <a:p>
              <a:pPr algn="ctr">
                <a:lnSpc>
                  <a:spcPct val="120000"/>
                </a:lnSpc>
              </a:pPr>
              <a:r>
                <a:rPr lang="en-US" sz="1800" b="0"/>
                <a:t>phần ưa nước + phần kị nước</a:t>
              </a:r>
            </a:p>
          </p:txBody>
        </p:sp>
      </p:grpSp>
      <p:cxnSp>
        <p:nvCxnSpPr>
          <p:cNvPr id="36" name="Straight Connector 35">
            <a:extLst>
              <a:ext uri="{FF2B5EF4-FFF2-40B4-BE49-F238E27FC236}">
                <a16:creationId xmlns:a16="http://schemas.microsoft.com/office/drawing/2014/main" xmlns="" id="{B091089C-7679-5604-FC7A-23B1C2A0757A}"/>
              </a:ext>
            </a:extLst>
          </p:cNvPr>
          <p:cNvCxnSpPr/>
          <p:nvPr/>
        </p:nvCxnSpPr>
        <p:spPr>
          <a:xfrm flipV="1">
            <a:off x="2970560" y="2463616"/>
            <a:ext cx="457200" cy="457200"/>
          </a:xfrm>
          <a:prstGeom prst="line">
            <a:avLst/>
          </a:prstGeom>
          <a:ln w="28575">
            <a:solidFill>
              <a:srgbClr val="50ACA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xmlns="" id="{B8D91DA4-82B9-C275-5622-CD106DD000D9}"/>
              </a:ext>
            </a:extLst>
          </p:cNvPr>
          <p:cNvSpPr/>
          <p:nvPr/>
        </p:nvSpPr>
        <p:spPr>
          <a:xfrm>
            <a:off x="4937517" y="1824093"/>
            <a:ext cx="6644883" cy="1477723"/>
          </a:xfrm>
          <a:prstGeom prst="roundRect">
            <a:avLst>
              <a:gd name="adj" fmla="val 5256"/>
            </a:avLst>
          </a:prstGeom>
          <a:solidFill>
            <a:schemeClr val="bg1"/>
          </a:solidFill>
          <a:ln w="19050">
            <a:solidFill>
              <a:srgbClr val="50ACA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solidFill>
                  <a:schemeClr val="tx1"/>
                </a:solidFill>
                <a:sym typeface="Wingdings" panose="05000000000000000000" pitchFamily="2" charset="2"/>
              </a:rPr>
              <a:t> </a:t>
            </a:r>
            <a:r>
              <a:rPr lang="en-US">
                <a:solidFill>
                  <a:schemeClr val="tx1"/>
                </a:solidFill>
              </a:rPr>
              <a:t>Thành phần chính là muối sodium hoặc potassium của acid béo, thu được khi đun chất béo với dung dịch kiềm.</a:t>
            </a:r>
          </a:p>
          <a:p>
            <a:pPr algn="just">
              <a:lnSpc>
                <a:spcPct val="120000"/>
              </a:lnSpc>
            </a:pPr>
            <a:r>
              <a:rPr lang="en-US">
                <a:solidFill>
                  <a:schemeClr val="tx1"/>
                </a:solidFill>
                <a:sym typeface="Wingdings" panose="05000000000000000000" pitchFamily="2" charset="2"/>
              </a:rPr>
              <a:t> </a:t>
            </a:r>
            <a:r>
              <a:rPr lang="en-US">
                <a:solidFill>
                  <a:schemeClr val="tx1"/>
                </a:solidFill>
              </a:rPr>
              <a:t>Ít gây ô nhiễm môi trường.</a:t>
            </a:r>
          </a:p>
          <a:p>
            <a:pPr algn="just">
              <a:lnSpc>
                <a:spcPct val="120000"/>
              </a:lnSpc>
            </a:pPr>
            <a:r>
              <a:rPr lang="en-US">
                <a:solidFill>
                  <a:schemeClr val="tx1"/>
                </a:solidFill>
                <a:sym typeface="Wingdings" panose="05000000000000000000" pitchFamily="2" charset="2"/>
              </a:rPr>
              <a:t> </a:t>
            </a:r>
            <a:r>
              <a:rPr lang="en-US">
                <a:solidFill>
                  <a:schemeClr val="tx1"/>
                </a:solidFill>
              </a:rPr>
              <a:t>Không nên dung chung với nước cứng.</a:t>
            </a:r>
          </a:p>
        </p:txBody>
      </p:sp>
      <p:cxnSp>
        <p:nvCxnSpPr>
          <p:cNvPr id="39" name="Straight Connector 38">
            <a:extLst>
              <a:ext uri="{FF2B5EF4-FFF2-40B4-BE49-F238E27FC236}">
                <a16:creationId xmlns:a16="http://schemas.microsoft.com/office/drawing/2014/main" xmlns="" id="{BE0EAF60-CAEB-8204-694A-1FE3E361D04F}"/>
              </a:ext>
            </a:extLst>
          </p:cNvPr>
          <p:cNvCxnSpPr>
            <a:cxnSpLocks/>
          </p:cNvCxnSpPr>
          <p:nvPr/>
        </p:nvCxnSpPr>
        <p:spPr>
          <a:xfrm>
            <a:off x="4343400" y="2490398"/>
            <a:ext cx="594117" cy="0"/>
          </a:xfrm>
          <a:prstGeom prst="line">
            <a:avLst/>
          </a:prstGeom>
          <a:ln w="28575">
            <a:solidFill>
              <a:srgbClr val="50ACA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085" name="Group 3084">
            <a:extLst>
              <a:ext uri="{FF2B5EF4-FFF2-40B4-BE49-F238E27FC236}">
                <a16:creationId xmlns:a16="http://schemas.microsoft.com/office/drawing/2014/main" xmlns="" id="{4D6668DC-8F55-4800-3E35-2F8ED8741E49}"/>
              </a:ext>
            </a:extLst>
          </p:cNvPr>
          <p:cNvGrpSpPr/>
          <p:nvPr/>
        </p:nvGrpSpPr>
        <p:grpSpPr>
          <a:xfrm>
            <a:off x="3163220" y="1714043"/>
            <a:ext cx="1404822" cy="1404822"/>
            <a:chOff x="3163220" y="1714043"/>
            <a:chExt cx="1404822" cy="1404822"/>
          </a:xfrm>
        </p:grpSpPr>
        <p:sp>
          <p:nvSpPr>
            <p:cNvPr id="40" name="Flowchart: Connector 39">
              <a:extLst>
                <a:ext uri="{FF2B5EF4-FFF2-40B4-BE49-F238E27FC236}">
                  <a16:creationId xmlns:a16="http://schemas.microsoft.com/office/drawing/2014/main" xmlns="" id="{C8300A75-FB65-70D3-5E06-F102ACD8AA80}"/>
                </a:ext>
              </a:extLst>
            </p:cNvPr>
            <p:cNvSpPr/>
            <p:nvPr/>
          </p:nvSpPr>
          <p:spPr>
            <a:xfrm>
              <a:off x="3163220" y="1714043"/>
              <a:ext cx="1404822" cy="1404822"/>
            </a:xfrm>
            <a:prstGeom prst="flowChartConnector">
              <a:avLst/>
            </a:prstGeom>
            <a:solidFill>
              <a:srgbClr val="50A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7F0DF84C-9716-009D-9F4D-76DA9F9675E8}"/>
                </a:ext>
              </a:extLst>
            </p:cNvPr>
            <p:cNvSpPr txBox="1"/>
            <p:nvPr/>
          </p:nvSpPr>
          <p:spPr>
            <a:xfrm>
              <a:off x="3199160" y="2277569"/>
              <a:ext cx="1340747" cy="369332"/>
            </a:xfrm>
            <a:prstGeom prst="rect">
              <a:avLst/>
            </a:prstGeom>
            <a:noFill/>
          </p:spPr>
          <p:txBody>
            <a:bodyPr wrap="square" rtlCol="0">
              <a:spAutoFit/>
            </a:bodyPr>
            <a:lstStyle/>
            <a:p>
              <a:pPr algn="ctr"/>
              <a:r>
                <a:rPr lang="en-US" b="1">
                  <a:solidFill>
                    <a:schemeClr val="bg1"/>
                  </a:solidFill>
                </a:rPr>
                <a:t>Xà phòng</a:t>
              </a:r>
            </a:p>
          </p:txBody>
        </p:sp>
      </p:grpSp>
      <p:cxnSp>
        <p:nvCxnSpPr>
          <p:cNvPr id="42" name="Straight Connector 41">
            <a:extLst>
              <a:ext uri="{FF2B5EF4-FFF2-40B4-BE49-F238E27FC236}">
                <a16:creationId xmlns:a16="http://schemas.microsoft.com/office/drawing/2014/main" xmlns="" id="{938E6D58-42F9-7280-B187-91791BCAF8AE}"/>
              </a:ext>
            </a:extLst>
          </p:cNvPr>
          <p:cNvCxnSpPr/>
          <p:nvPr/>
        </p:nvCxnSpPr>
        <p:spPr>
          <a:xfrm>
            <a:off x="3199160" y="3987616"/>
            <a:ext cx="436631" cy="0"/>
          </a:xfrm>
          <a:prstGeom prst="line">
            <a:avLst/>
          </a:prstGeom>
          <a:ln w="28575">
            <a:solidFill>
              <a:srgbClr val="4A924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17D734BE-21BC-6347-706D-489D62EF8D34}"/>
              </a:ext>
            </a:extLst>
          </p:cNvPr>
          <p:cNvSpPr/>
          <p:nvPr/>
        </p:nvSpPr>
        <p:spPr>
          <a:xfrm>
            <a:off x="4939387" y="3459419"/>
            <a:ext cx="6644883" cy="1477723"/>
          </a:xfrm>
          <a:prstGeom prst="roundRect">
            <a:avLst>
              <a:gd name="adj" fmla="val 5256"/>
            </a:avLst>
          </a:prstGeom>
          <a:solidFill>
            <a:schemeClr val="bg1"/>
          </a:solidFill>
          <a:ln w="19050">
            <a:solidFill>
              <a:srgbClr val="4A924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solidFill>
                  <a:schemeClr val="tx1"/>
                </a:solidFill>
                <a:sym typeface="Wingdings" panose="05000000000000000000" pitchFamily="2" charset="2"/>
              </a:rPr>
              <a:t> </a:t>
            </a:r>
            <a:r>
              <a:rPr lang="vi-VN">
                <a:solidFill>
                  <a:schemeClr val="tx1"/>
                </a:solidFill>
              </a:rPr>
              <a:t>Lấy từ thiên nhiên như quả bồ hòn, quả bồ kết,...</a:t>
            </a:r>
          </a:p>
          <a:p>
            <a:pPr algn="just">
              <a:lnSpc>
                <a:spcPct val="120000"/>
              </a:lnSpc>
            </a:pPr>
            <a:r>
              <a:rPr lang="vi-VN">
                <a:solidFill>
                  <a:schemeClr val="tx1"/>
                </a:solidFill>
                <a:sym typeface="Wingdings" panose="05000000000000000000" pitchFamily="2" charset="2"/>
              </a:rPr>
              <a:t></a:t>
            </a:r>
            <a:r>
              <a:rPr lang="en-US">
                <a:solidFill>
                  <a:schemeClr val="tx1"/>
                </a:solidFill>
                <a:sym typeface="Wingdings" panose="05000000000000000000" pitchFamily="2" charset="2"/>
              </a:rPr>
              <a:t> </a:t>
            </a:r>
            <a:r>
              <a:rPr lang="vi-VN">
                <a:solidFill>
                  <a:schemeClr val="tx1"/>
                </a:solidFill>
              </a:rPr>
              <a:t>Thành phần quan trọng có tác dụng giặt rửa là saponin.</a:t>
            </a:r>
          </a:p>
          <a:p>
            <a:pPr algn="just">
              <a:lnSpc>
                <a:spcPct val="120000"/>
              </a:lnSpc>
            </a:pPr>
            <a:r>
              <a:rPr lang="vi-VN">
                <a:solidFill>
                  <a:schemeClr val="tx1"/>
                </a:solidFill>
                <a:sym typeface="Wingdings" panose="05000000000000000000" pitchFamily="2" charset="2"/>
              </a:rPr>
              <a:t></a:t>
            </a:r>
            <a:r>
              <a:rPr lang="en-US">
                <a:solidFill>
                  <a:schemeClr val="tx1"/>
                </a:solidFill>
                <a:sym typeface="Wingdings" panose="05000000000000000000" pitchFamily="2" charset="2"/>
              </a:rPr>
              <a:t> </a:t>
            </a:r>
            <a:r>
              <a:rPr lang="vi-VN">
                <a:solidFill>
                  <a:schemeClr val="tx1"/>
                </a:solidFill>
              </a:rPr>
              <a:t>Lành tính, không gây kích ứng da, không gây ô nhiễm môi trường.</a:t>
            </a:r>
            <a:endParaRPr lang="en-US">
              <a:solidFill>
                <a:schemeClr val="tx1"/>
              </a:solidFill>
            </a:endParaRPr>
          </a:p>
        </p:txBody>
      </p:sp>
      <p:cxnSp>
        <p:nvCxnSpPr>
          <p:cNvPr id="59" name="Straight Connector 58">
            <a:extLst>
              <a:ext uri="{FF2B5EF4-FFF2-40B4-BE49-F238E27FC236}">
                <a16:creationId xmlns:a16="http://schemas.microsoft.com/office/drawing/2014/main" xmlns="" id="{20EF4A47-0C5B-65F1-2308-0F7F14141A32}"/>
              </a:ext>
            </a:extLst>
          </p:cNvPr>
          <p:cNvCxnSpPr/>
          <p:nvPr/>
        </p:nvCxnSpPr>
        <p:spPr>
          <a:xfrm>
            <a:off x="4500886" y="4063816"/>
            <a:ext cx="436631" cy="0"/>
          </a:xfrm>
          <a:prstGeom prst="line">
            <a:avLst/>
          </a:prstGeom>
          <a:ln w="28575">
            <a:solidFill>
              <a:srgbClr val="50ACA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086" name="Group 3085">
            <a:extLst>
              <a:ext uri="{FF2B5EF4-FFF2-40B4-BE49-F238E27FC236}">
                <a16:creationId xmlns:a16="http://schemas.microsoft.com/office/drawing/2014/main" xmlns="" id="{981076CF-6373-6D3E-6153-DA16FA59FF5B}"/>
              </a:ext>
            </a:extLst>
          </p:cNvPr>
          <p:cNvGrpSpPr/>
          <p:nvPr/>
        </p:nvGrpSpPr>
        <p:grpSpPr>
          <a:xfrm>
            <a:off x="3291748" y="3297040"/>
            <a:ext cx="1427454" cy="1404822"/>
            <a:chOff x="3291748" y="3297040"/>
            <a:chExt cx="1427454" cy="1404822"/>
          </a:xfrm>
        </p:grpSpPr>
        <p:sp>
          <p:nvSpPr>
            <p:cNvPr id="60" name="Flowchart: Connector 59">
              <a:extLst>
                <a:ext uri="{FF2B5EF4-FFF2-40B4-BE49-F238E27FC236}">
                  <a16:creationId xmlns:a16="http://schemas.microsoft.com/office/drawing/2014/main" xmlns="" id="{385D3258-8545-A127-422B-E5C93A3B939D}"/>
                </a:ext>
              </a:extLst>
            </p:cNvPr>
            <p:cNvSpPr/>
            <p:nvPr/>
          </p:nvSpPr>
          <p:spPr>
            <a:xfrm>
              <a:off x="3314380" y="3297040"/>
              <a:ext cx="1404822" cy="1404822"/>
            </a:xfrm>
            <a:prstGeom prst="flowChartConnector">
              <a:avLst/>
            </a:prstGeom>
            <a:solidFill>
              <a:srgbClr val="4992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xmlns="" id="{F711D0E7-1C63-DD72-FE7E-4F276A434FE4}"/>
                </a:ext>
              </a:extLst>
            </p:cNvPr>
            <p:cNvSpPr txBox="1"/>
            <p:nvPr/>
          </p:nvSpPr>
          <p:spPr>
            <a:xfrm>
              <a:off x="3291748" y="3438420"/>
              <a:ext cx="1404822" cy="1059008"/>
            </a:xfrm>
            <a:prstGeom prst="rect">
              <a:avLst/>
            </a:prstGeom>
            <a:noFill/>
          </p:spPr>
          <p:txBody>
            <a:bodyPr wrap="square" rtlCol="0">
              <a:spAutoFit/>
            </a:bodyPr>
            <a:lstStyle/>
            <a:p>
              <a:pPr algn="ctr">
                <a:lnSpc>
                  <a:spcPct val="120000"/>
                </a:lnSpc>
              </a:pPr>
              <a:r>
                <a:rPr lang="en-US" b="1">
                  <a:solidFill>
                    <a:schemeClr val="bg1"/>
                  </a:solidFill>
                </a:rPr>
                <a:t>Chất </a:t>
              </a:r>
            </a:p>
            <a:p>
              <a:pPr algn="ctr">
                <a:lnSpc>
                  <a:spcPct val="120000"/>
                </a:lnSpc>
              </a:pPr>
              <a:r>
                <a:rPr lang="en-US" b="1">
                  <a:solidFill>
                    <a:schemeClr val="bg1"/>
                  </a:solidFill>
                </a:rPr>
                <a:t>giặt rửa </a:t>
              </a:r>
            </a:p>
            <a:p>
              <a:pPr algn="ctr">
                <a:lnSpc>
                  <a:spcPct val="120000"/>
                </a:lnSpc>
              </a:pPr>
              <a:r>
                <a:rPr lang="en-US" b="1">
                  <a:solidFill>
                    <a:schemeClr val="bg1"/>
                  </a:solidFill>
                </a:rPr>
                <a:t>tự nhiên</a:t>
              </a:r>
            </a:p>
          </p:txBody>
        </p:sp>
      </p:grpSp>
      <p:cxnSp>
        <p:nvCxnSpPr>
          <p:cNvPr id="62" name="Straight Connector 61">
            <a:extLst>
              <a:ext uri="{FF2B5EF4-FFF2-40B4-BE49-F238E27FC236}">
                <a16:creationId xmlns:a16="http://schemas.microsoft.com/office/drawing/2014/main" xmlns="" id="{CEAF66A6-8556-625D-635B-7A6E0B915B06}"/>
              </a:ext>
            </a:extLst>
          </p:cNvPr>
          <p:cNvCxnSpPr>
            <a:cxnSpLocks/>
          </p:cNvCxnSpPr>
          <p:nvPr/>
        </p:nvCxnSpPr>
        <p:spPr>
          <a:xfrm>
            <a:off x="2762529" y="4749616"/>
            <a:ext cx="521553" cy="521068"/>
          </a:xfrm>
          <a:prstGeom prst="line">
            <a:avLst/>
          </a:prstGeom>
          <a:ln w="28575">
            <a:solidFill>
              <a:srgbClr val="815DA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81" name="Rectangle: Rounded Corners 3080">
            <a:extLst>
              <a:ext uri="{FF2B5EF4-FFF2-40B4-BE49-F238E27FC236}">
                <a16:creationId xmlns:a16="http://schemas.microsoft.com/office/drawing/2014/main" xmlns="" id="{8C500E3F-4714-7F30-E4A7-802F21C723A2}"/>
              </a:ext>
            </a:extLst>
          </p:cNvPr>
          <p:cNvSpPr/>
          <p:nvPr/>
        </p:nvSpPr>
        <p:spPr>
          <a:xfrm>
            <a:off x="4937517" y="5094745"/>
            <a:ext cx="6644883" cy="1261403"/>
          </a:xfrm>
          <a:prstGeom prst="roundRect">
            <a:avLst>
              <a:gd name="adj" fmla="val 5256"/>
            </a:avLst>
          </a:prstGeom>
          <a:solidFill>
            <a:schemeClr val="bg1"/>
          </a:solidFill>
          <a:ln w="19050">
            <a:solidFill>
              <a:srgbClr val="815DA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solidFill>
                  <a:schemeClr val="tx1"/>
                </a:solidFill>
                <a:sym typeface="Wingdings" panose="05000000000000000000" pitchFamily="2" charset="2"/>
              </a:rPr>
              <a:t> </a:t>
            </a:r>
            <a:r>
              <a:rPr lang="en-US">
                <a:solidFill>
                  <a:schemeClr val="tx1"/>
                </a:solidFill>
              </a:rPr>
              <a:t>Tổng hợp từ dầu mỏ.</a:t>
            </a:r>
            <a:endParaRPr lang="vi-VN">
              <a:solidFill>
                <a:schemeClr val="tx1"/>
              </a:solidFill>
            </a:endParaRPr>
          </a:p>
          <a:p>
            <a:pPr algn="just">
              <a:lnSpc>
                <a:spcPct val="120000"/>
              </a:lnSpc>
            </a:pPr>
            <a:r>
              <a:rPr lang="vi-VN">
                <a:solidFill>
                  <a:schemeClr val="tx1"/>
                </a:solidFill>
                <a:sym typeface="Wingdings" panose="05000000000000000000" pitchFamily="2" charset="2"/>
              </a:rPr>
              <a:t></a:t>
            </a:r>
            <a:r>
              <a:rPr lang="en-US">
                <a:solidFill>
                  <a:schemeClr val="tx1"/>
                </a:solidFill>
                <a:sym typeface="Wingdings" panose="05000000000000000000" pitchFamily="2" charset="2"/>
              </a:rPr>
              <a:t> </a:t>
            </a:r>
            <a:r>
              <a:rPr lang="en-US">
                <a:solidFill>
                  <a:schemeClr val="tx1"/>
                </a:solidFill>
              </a:rPr>
              <a:t>Khó phân hủy, dễ gây ô nhiễm môi trường.</a:t>
            </a:r>
            <a:endParaRPr lang="vi-VN">
              <a:solidFill>
                <a:schemeClr val="tx1"/>
              </a:solidFill>
            </a:endParaRPr>
          </a:p>
          <a:p>
            <a:pPr algn="just">
              <a:lnSpc>
                <a:spcPct val="120000"/>
              </a:lnSpc>
            </a:pPr>
            <a:r>
              <a:rPr lang="vi-VN">
                <a:solidFill>
                  <a:schemeClr val="tx1"/>
                </a:solidFill>
                <a:sym typeface="Wingdings" panose="05000000000000000000" pitchFamily="2" charset="2"/>
              </a:rPr>
              <a:t></a:t>
            </a:r>
            <a:r>
              <a:rPr lang="en-US">
                <a:solidFill>
                  <a:schemeClr val="tx1"/>
                </a:solidFill>
                <a:sym typeface="Wingdings" panose="05000000000000000000" pitchFamily="2" charset="2"/>
              </a:rPr>
              <a:t> </a:t>
            </a:r>
            <a:r>
              <a:rPr lang="en-US">
                <a:solidFill>
                  <a:schemeClr val="tx1"/>
                </a:solidFill>
              </a:rPr>
              <a:t>Dùng được với nước cứng.</a:t>
            </a:r>
          </a:p>
        </p:txBody>
      </p:sp>
      <p:cxnSp>
        <p:nvCxnSpPr>
          <p:cNvPr id="3082" name="Straight Connector 3081">
            <a:extLst>
              <a:ext uri="{FF2B5EF4-FFF2-40B4-BE49-F238E27FC236}">
                <a16:creationId xmlns:a16="http://schemas.microsoft.com/office/drawing/2014/main" xmlns="" id="{9155C3BB-12AD-6B67-C042-9378B88CBD29}"/>
              </a:ext>
            </a:extLst>
          </p:cNvPr>
          <p:cNvCxnSpPr/>
          <p:nvPr/>
        </p:nvCxnSpPr>
        <p:spPr>
          <a:xfrm>
            <a:off x="4499016" y="5699142"/>
            <a:ext cx="436631" cy="0"/>
          </a:xfrm>
          <a:prstGeom prst="line">
            <a:avLst/>
          </a:prstGeom>
          <a:ln w="28575">
            <a:solidFill>
              <a:srgbClr val="815DA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087" name="Group 3086">
            <a:extLst>
              <a:ext uri="{FF2B5EF4-FFF2-40B4-BE49-F238E27FC236}">
                <a16:creationId xmlns:a16="http://schemas.microsoft.com/office/drawing/2014/main" xmlns="" id="{AD39959D-0E46-DF13-E6BB-8D6AAAA65BF8}"/>
              </a:ext>
            </a:extLst>
          </p:cNvPr>
          <p:cNvGrpSpPr/>
          <p:nvPr/>
        </p:nvGrpSpPr>
        <p:grpSpPr>
          <a:xfrm>
            <a:off x="3113209" y="4868202"/>
            <a:ext cx="1427454" cy="1404822"/>
            <a:chOff x="3113209" y="4868202"/>
            <a:chExt cx="1427454" cy="1404822"/>
          </a:xfrm>
        </p:grpSpPr>
        <p:sp>
          <p:nvSpPr>
            <p:cNvPr id="3083" name="Flowchart: Connector 3082">
              <a:extLst>
                <a:ext uri="{FF2B5EF4-FFF2-40B4-BE49-F238E27FC236}">
                  <a16:creationId xmlns:a16="http://schemas.microsoft.com/office/drawing/2014/main" xmlns="" id="{597D40B4-B65A-1A46-4F7F-067F90B60B3B}"/>
                </a:ext>
              </a:extLst>
            </p:cNvPr>
            <p:cNvSpPr/>
            <p:nvPr/>
          </p:nvSpPr>
          <p:spPr>
            <a:xfrm>
              <a:off x="3135841" y="4868202"/>
              <a:ext cx="1404822" cy="1404822"/>
            </a:xfrm>
            <a:prstGeom prst="flowChartConnector">
              <a:avLst/>
            </a:prstGeom>
            <a:solidFill>
              <a:srgbClr val="815D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TextBox 3083">
              <a:extLst>
                <a:ext uri="{FF2B5EF4-FFF2-40B4-BE49-F238E27FC236}">
                  <a16:creationId xmlns:a16="http://schemas.microsoft.com/office/drawing/2014/main" xmlns="" id="{32AC17EA-EDBE-A955-46D2-F3E4AE4A75C7}"/>
                </a:ext>
              </a:extLst>
            </p:cNvPr>
            <p:cNvSpPr txBox="1"/>
            <p:nvPr/>
          </p:nvSpPr>
          <p:spPr>
            <a:xfrm>
              <a:off x="3113209" y="5009582"/>
              <a:ext cx="1404822" cy="1059008"/>
            </a:xfrm>
            <a:prstGeom prst="rect">
              <a:avLst/>
            </a:prstGeom>
            <a:noFill/>
          </p:spPr>
          <p:txBody>
            <a:bodyPr wrap="square" rtlCol="0">
              <a:spAutoFit/>
            </a:bodyPr>
            <a:lstStyle/>
            <a:p>
              <a:pPr algn="ctr">
                <a:lnSpc>
                  <a:spcPct val="120000"/>
                </a:lnSpc>
              </a:pPr>
              <a:r>
                <a:rPr lang="en-US" b="1">
                  <a:solidFill>
                    <a:schemeClr val="bg1"/>
                  </a:solidFill>
                </a:rPr>
                <a:t>Chất </a:t>
              </a:r>
            </a:p>
            <a:p>
              <a:pPr algn="ctr">
                <a:lnSpc>
                  <a:spcPct val="120000"/>
                </a:lnSpc>
              </a:pPr>
              <a:r>
                <a:rPr lang="en-US" b="1">
                  <a:solidFill>
                    <a:schemeClr val="bg1"/>
                  </a:solidFill>
                </a:rPr>
                <a:t>giặt rửa </a:t>
              </a:r>
            </a:p>
            <a:p>
              <a:pPr algn="ctr">
                <a:lnSpc>
                  <a:spcPct val="120000"/>
                </a:lnSpc>
              </a:pPr>
              <a:r>
                <a:rPr lang="en-US" b="1">
                  <a:solidFill>
                    <a:schemeClr val="bg1"/>
                  </a:solidFill>
                </a:rPr>
                <a:t>tự nhiên</a:t>
              </a:r>
            </a:p>
          </p:txBody>
        </p:sp>
      </p:grpSp>
    </p:spTree>
    <p:extLst>
      <p:ext uri="{BB962C8B-B14F-4D97-AF65-F5344CB8AC3E}">
        <p14:creationId xmlns:p14="http://schemas.microsoft.com/office/powerpoint/2010/main" val="4180351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ppt_x"/>
                                          </p:val>
                                        </p:tav>
                                        <p:tav tm="100000">
                                          <p:val>
                                            <p:strVal val="#ppt_x"/>
                                          </p:val>
                                        </p:tav>
                                      </p:tavLst>
                                    </p:anim>
                                    <p:anim calcmode="lin" valueType="num">
                                      <p:cBhvr additive="base">
                                        <p:cTn id="8" dur="12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3085"/>
                                        </p:tgtEl>
                                        <p:attrNameLst>
                                          <p:attrName>style.visibility</p:attrName>
                                        </p:attrNameLst>
                                      </p:cBhvr>
                                      <p:to>
                                        <p:strVal val="visible"/>
                                      </p:to>
                                    </p:set>
                                    <p:animEffect transition="in" filter="plus(in)">
                                      <p:cBhvr>
                                        <p:cTn id="25" dur="2000"/>
                                        <p:tgtEl>
                                          <p:spTgt spid="3085"/>
                                        </p:tgtEl>
                                      </p:cBhvr>
                                    </p:animEffect>
                                  </p:childTnLst>
                                </p:cTn>
                              </p:par>
                              <p:par>
                                <p:cTn id="26" presetID="13" presetClass="entr" presetSubtype="16" fill="hold" nodeType="withEffect">
                                  <p:stCondLst>
                                    <p:cond delay="0"/>
                                  </p:stCondLst>
                                  <p:childTnLst>
                                    <p:set>
                                      <p:cBhvr>
                                        <p:cTn id="27" dur="1" fill="hold">
                                          <p:stCondLst>
                                            <p:cond delay="0"/>
                                          </p:stCondLst>
                                        </p:cTn>
                                        <p:tgtEl>
                                          <p:spTgt spid="3086"/>
                                        </p:tgtEl>
                                        <p:attrNameLst>
                                          <p:attrName>style.visibility</p:attrName>
                                        </p:attrNameLst>
                                      </p:cBhvr>
                                      <p:to>
                                        <p:strVal val="visible"/>
                                      </p:to>
                                    </p:set>
                                    <p:animEffect transition="in" filter="plus(in)">
                                      <p:cBhvr>
                                        <p:cTn id="28" dur="2000"/>
                                        <p:tgtEl>
                                          <p:spTgt spid="3086"/>
                                        </p:tgtEl>
                                      </p:cBhvr>
                                    </p:animEffect>
                                  </p:childTnLst>
                                </p:cTn>
                              </p:par>
                              <p:par>
                                <p:cTn id="29" presetID="13" presetClass="entr" presetSubtype="16" fill="hold" nodeType="withEffect">
                                  <p:stCondLst>
                                    <p:cond delay="0"/>
                                  </p:stCondLst>
                                  <p:childTnLst>
                                    <p:set>
                                      <p:cBhvr>
                                        <p:cTn id="30" dur="1" fill="hold">
                                          <p:stCondLst>
                                            <p:cond delay="0"/>
                                          </p:stCondLst>
                                        </p:cTn>
                                        <p:tgtEl>
                                          <p:spTgt spid="3087"/>
                                        </p:tgtEl>
                                        <p:attrNameLst>
                                          <p:attrName>style.visibility</p:attrName>
                                        </p:attrNameLst>
                                      </p:cBhvr>
                                      <p:to>
                                        <p:strVal val="visible"/>
                                      </p:to>
                                    </p:set>
                                    <p:animEffect transition="in" filter="plus(in)">
                                      <p:cBhvr>
                                        <p:cTn id="31" dur="2000"/>
                                        <p:tgtEl>
                                          <p:spTgt spid="308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1+#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1+#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1+#ppt_w/2"/>
                                          </p:val>
                                        </p:tav>
                                        <p:tav tm="100000">
                                          <p:val>
                                            <p:strVal val="#ppt_x"/>
                                          </p:val>
                                        </p:tav>
                                      </p:tavLst>
                                    </p:anim>
                                    <p:anim calcmode="lin" valueType="num">
                                      <p:cBhvr additive="base">
                                        <p:cTn id="47" dur="500" fill="hold"/>
                                        <p:tgtEl>
                                          <p:spTgt spid="58"/>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500" fill="hold"/>
                                        <p:tgtEl>
                                          <p:spTgt spid="59"/>
                                        </p:tgtEl>
                                        <p:attrNameLst>
                                          <p:attrName>ppt_x</p:attrName>
                                        </p:attrNameLst>
                                      </p:cBhvr>
                                      <p:tavLst>
                                        <p:tav tm="0">
                                          <p:val>
                                            <p:strVal val="1+#ppt_w/2"/>
                                          </p:val>
                                        </p:tav>
                                        <p:tav tm="100000">
                                          <p:val>
                                            <p:strVal val="#ppt_x"/>
                                          </p:val>
                                        </p:tav>
                                      </p:tavLst>
                                    </p:anim>
                                    <p:anim calcmode="lin" valueType="num">
                                      <p:cBhvr additive="base">
                                        <p:cTn id="51"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082"/>
                                        </p:tgtEl>
                                        <p:attrNameLst>
                                          <p:attrName>style.visibility</p:attrName>
                                        </p:attrNameLst>
                                      </p:cBhvr>
                                      <p:to>
                                        <p:strVal val="visible"/>
                                      </p:to>
                                    </p:set>
                                    <p:anim calcmode="lin" valueType="num">
                                      <p:cBhvr additive="base">
                                        <p:cTn id="56" dur="500" fill="hold"/>
                                        <p:tgtEl>
                                          <p:spTgt spid="3082"/>
                                        </p:tgtEl>
                                        <p:attrNameLst>
                                          <p:attrName>ppt_x</p:attrName>
                                        </p:attrNameLst>
                                      </p:cBhvr>
                                      <p:tavLst>
                                        <p:tav tm="0">
                                          <p:val>
                                            <p:strVal val="1+#ppt_w/2"/>
                                          </p:val>
                                        </p:tav>
                                        <p:tav tm="100000">
                                          <p:val>
                                            <p:strVal val="#ppt_x"/>
                                          </p:val>
                                        </p:tav>
                                      </p:tavLst>
                                    </p:anim>
                                    <p:anim calcmode="lin" valueType="num">
                                      <p:cBhvr additive="base">
                                        <p:cTn id="57" dur="500" fill="hold"/>
                                        <p:tgtEl>
                                          <p:spTgt spid="3082"/>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081"/>
                                        </p:tgtEl>
                                        <p:attrNameLst>
                                          <p:attrName>style.visibility</p:attrName>
                                        </p:attrNameLst>
                                      </p:cBhvr>
                                      <p:to>
                                        <p:strVal val="visible"/>
                                      </p:to>
                                    </p:set>
                                    <p:anim calcmode="lin" valueType="num">
                                      <p:cBhvr additive="base">
                                        <p:cTn id="60" dur="500" fill="hold"/>
                                        <p:tgtEl>
                                          <p:spTgt spid="3081"/>
                                        </p:tgtEl>
                                        <p:attrNameLst>
                                          <p:attrName>ppt_x</p:attrName>
                                        </p:attrNameLst>
                                      </p:cBhvr>
                                      <p:tavLst>
                                        <p:tav tm="0">
                                          <p:val>
                                            <p:strVal val="1+#ppt_w/2"/>
                                          </p:val>
                                        </p:tav>
                                        <p:tav tm="100000">
                                          <p:val>
                                            <p:strVal val="#ppt_x"/>
                                          </p:val>
                                        </p:tav>
                                      </p:tavLst>
                                    </p:anim>
                                    <p:anim calcmode="lin" valueType="num">
                                      <p:cBhvr additive="base">
                                        <p:cTn id="61" dur="500" fill="hold"/>
                                        <p:tgtEl>
                                          <p:spTgt spid="30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8" grpId="0" animBg="1"/>
      <p:bldP spid="308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1</a:t>
            </a: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070604" y="1469806"/>
            <a:ext cx="8050793" cy="2923108"/>
          </a:xfrm>
          <a:prstGeom prst="rect">
            <a:avLst/>
          </a:prstGeom>
          <a:noFill/>
        </p:spPr>
        <p:txBody>
          <a:bodyPr wrap="square">
            <a:spAutoFit/>
          </a:bodyPr>
          <a:lstStyle/>
          <a:p>
            <a:pPr algn="just">
              <a:lnSpc>
                <a:spcPct val="130000"/>
              </a:lnSpc>
            </a:pPr>
            <a:r>
              <a:rPr lang="vi-VN" sz="2400" b="1">
                <a:solidFill>
                  <a:srgbClr val="0033CC"/>
                </a:solidFill>
              </a:rPr>
              <a:t>Để tẩy vết dầu, mỡ bám trên quần áo, sử dụng chất nào sau đây là phù hợp nhất?</a:t>
            </a:r>
          </a:p>
          <a:p>
            <a:pPr>
              <a:lnSpc>
                <a:spcPct val="130000"/>
              </a:lnSpc>
            </a:pPr>
            <a:r>
              <a:rPr lang="vi-VN" sz="2400" b="1"/>
              <a:t>A. </a:t>
            </a:r>
            <a:r>
              <a:rPr lang="vi-VN" sz="2400"/>
              <a:t>Nước cất</a:t>
            </a:r>
          </a:p>
          <a:p>
            <a:pPr>
              <a:lnSpc>
                <a:spcPct val="130000"/>
              </a:lnSpc>
            </a:pPr>
            <a:r>
              <a:rPr lang="vi-VN" sz="2400" b="1"/>
              <a:t>B. </a:t>
            </a:r>
            <a:r>
              <a:rPr lang="vi-VN" sz="2400"/>
              <a:t>Dung dịch sodium hydroxide</a:t>
            </a:r>
          </a:p>
          <a:p>
            <a:pPr>
              <a:lnSpc>
                <a:spcPct val="130000"/>
              </a:lnSpc>
            </a:pPr>
            <a:r>
              <a:rPr lang="vi-VN" sz="2400" b="1"/>
              <a:t>C. </a:t>
            </a:r>
            <a:r>
              <a:rPr lang="vi-VN" sz="2400"/>
              <a:t>Dung dịch nước Javel</a:t>
            </a:r>
          </a:p>
          <a:p>
            <a:pPr>
              <a:lnSpc>
                <a:spcPct val="130000"/>
              </a:lnSpc>
            </a:pPr>
            <a:r>
              <a:rPr lang="vi-VN" sz="2400" b="1"/>
              <a:t>D. </a:t>
            </a:r>
            <a:r>
              <a:rPr lang="vi-VN" sz="2400"/>
              <a:t>Dung dịch xà phòng</a:t>
            </a:r>
            <a:endParaRPr lang="en-US" sz="2400"/>
          </a:p>
        </p:txBody>
      </p:sp>
      <p:pic>
        <p:nvPicPr>
          <p:cNvPr id="2" name="Picture 1">
            <a:extLst>
              <a:ext uri="{FF2B5EF4-FFF2-40B4-BE49-F238E27FC236}">
                <a16:creationId xmlns:a16="http://schemas.microsoft.com/office/drawing/2014/main" xmlns="" id="{1D7EBADF-4C0B-FD74-B546-97E94B9B7A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983" y="3851029"/>
            <a:ext cx="604786" cy="604786"/>
          </a:xfrm>
          <a:prstGeom prst="rect">
            <a:avLst/>
          </a:prstGeom>
        </p:spPr>
      </p:pic>
    </p:spTree>
    <p:extLst>
      <p:ext uri="{BB962C8B-B14F-4D97-AF65-F5344CB8AC3E}">
        <p14:creationId xmlns:p14="http://schemas.microsoft.com/office/powerpoint/2010/main" val="157172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xmlns=""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xmlns=""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endParaRPr lang="en-US"/>
          </a:p>
        </p:txBody>
      </p:sp>
      <p:grpSp>
        <p:nvGrpSpPr>
          <p:cNvPr id="39" name="Graphic 4">
            <a:extLst>
              <a:ext uri="{FF2B5EF4-FFF2-40B4-BE49-F238E27FC236}">
                <a16:creationId xmlns:a16="http://schemas.microsoft.com/office/drawing/2014/main" xmlns=""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xmlns=""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xmlns=""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xmlns=""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endParaRPr lang="en-US"/>
            </a:p>
          </p:txBody>
        </p:sp>
      </p:grpSp>
      <p:pic>
        <p:nvPicPr>
          <p:cNvPr id="206" name="Picture 205">
            <a:extLst>
              <a:ext uri="{FF2B5EF4-FFF2-40B4-BE49-F238E27FC236}">
                <a16:creationId xmlns:a16="http://schemas.microsoft.com/office/drawing/2014/main" xmlns=""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xmlns=""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xmlns=""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xmlns=""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xmlns=""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xmlns=""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xmlns=""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endParaRPr lang="en-US"/>
            </a:p>
          </p:txBody>
        </p:sp>
        <p:grpSp>
          <p:nvGrpSpPr>
            <p:cNvPr id="182" name="Graphic 4">
              <a:extLst>
                <a:ext uri="{FF2B5EF4-FFF2-40B4-BE49-F238E27FC236}">
                  <a16:creationId xmlns:a16="http://schemas.microsoft.com/office/drawing/2014/main" xmlns=""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xmlns=""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xmlns=""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endParaRPr lang="en-US"/>
                </a:p>
              </p:txBody>
            </p:sp>
          </p:grpSp>
          <p:grpSp>
            <p:nvGrpSpPr>
              <p:cNvPr id="186" name="Graphic 4">
                <a:extLst>
                  <a:ext uri="{FF2B5EF4-FFF2-40B4-BE49-F238E27FC236}">
                    <a16:creationId xmlns:a16="http://schemas.microsoft.com/office/drawing/2014/main" xmlns=""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xmlns=""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xmlns=""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endParaRPr lang="en-US"/>
                </a:p>
              </p:txBody>
            </p:sp>
          </p:grpSp>
        </p:grpSp>
        <p:grpSp>
          <p:nvGrpSpPr>
            <p:cNvPr id="189" name="Graphic 4">
              <a:extLst>
                <a:ext uri="{FF2B5EF4-FFF2-40B4-BE49-F238E27FC236}">
                  <a16:creationId xmlns:a16="http://schemas.microsoft.com/office/drawing/2014/main" xmlns=""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xmlns=""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xmlns=""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xmlns=""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xmlns=""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xmlns=""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xmlns=""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endParaRPr lang="en-US"/>
                </a:p>
              </p:txBody>
            </p:sp>
          </p:grpSp>
        </p:grpSp>
        <p:sp>
          <p:nvSpPr>
            <p:cNvPr id="196" name="Freeform: Shape 195">
              <a:extLst>
                <a:ext uri="{FF2B5EF4-FFF2-40B4-BE49-F238E27FC236}">
                  <a16:creationId xmlns:a16="http://schemas.microsoft.com/office/drawing/2014/main" xmlns=""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endParaRPr lang="en-US"/>
            </a:p>
          </p:txBody>
        </p:sp>
      </p:grpSp>
      <p:sp>
        <p:nvSpPr>
          <p:cNvPr id="197" name="TextBox 196">
            <a:extLst>
              <a:ext uri="{FF2B5EF4-FFF2-40B4-BE49-F238E27FC236}">
                <a16:creationId xmlns:a16="http://schemas.microsoft.com/office/drawing/2014/main" xmlns="" id="{4B8E77D2-C4BB-6BB7-02C0-1668F9DA4B53}"/>
              </a:ext>
            </a:extLst>
          </p:cNvPr>
          <p:cNvSpPr txBox="1"/>
          <p:nvPr/>
        </p:nvSpPr>
        <p:spPr>
          <a:xfrm>
            <a:off x="11038875" y="178746"/>
            <a:ext cx="712431" cy="289224"/>
          </a:xfrm>
          <a:prstGeom prst="rect">
            <a:avLst/>
          </a:prstGeom>
          <a:noFill/>
        </p:spPr>
        <p:txBody>
          <a:bodyPr wrap="none" rtlCol="0">
            <a:spAutoFit/>
          </a:bodyPr>
          <a:lstStyle/>
          <a:p>
            <a:pPr algn="l"/>
            <a:r>
              <a:rPr lang="en-US" sz="2100" spc="0" baseline="0">
                <a:ln/>
                <a:solidFill>
                  <a:srgbClr val="FFFFFF"/>
                </a:solidFill>
                <a:latin typeface="Arial"/>
                <a:cs typeface="Arial"/>
                <a:sym typeface="Arial"/>
                <a:rtl val="0"/>
              </a:rPr>
              <a:t>search</a:t>
            </a:r>
          </a:p>
        </p:txBody>
      </p:sp>
      <p:sp>
        <p:nvSpPr>
          <p:cNvPr id="198" name="TextBox 197">
            <a:extLst>
              <a:ext uri="{FF2B5EF4-FFF2-40B4-BE49-F238E27FC236}">
                <a16:creationId xmlns:a16="http://schemas.microsoft.com/office/drawing/2014/main" xmlns="" id="{071045A1-0E02-0949-51B9-CAE38CCF3E7E}"/>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199" name="Picture 198">
            <a:extLst>
              <a:ext uri="{FF2B5EF4-FFF2-40B4-BE49-F238E27FC236}">
                <a16:creationId xmlns:a16="http://schemas.microsoft.com/office/drawing/2014/main" xmlns=""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xmlns=""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xmlns=""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xmlns=""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xmlns=""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xmlns=""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xmlns=""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xmlns=""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xmlns=""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xmlns=""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xmlns=""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xmlns=""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xmlns=""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xmlns=""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xmlns=""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xmlns=""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xmlns=""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xmlns=""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xmlns=""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xmlns=""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xmlns=""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xmlns=""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24" name="Graphic 287">
            <a:extLst>
              <a:ext uri="{FF2B5EF4-FFF2-40B4-BE49-F238E27FC236}">
                <a16:creationId xmlns:a16="http://schemas.microsoft.com/office/drawing/2014/main" xmlns=""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xmlns=""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xmlns=""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xmlns=""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xmlns=""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xmlns=""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xmlns=""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xmlns=""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xmlns=""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xmlns=""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xmlns=""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xmlns=""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41" name="Channel URL">
            <a:extLst>
              <a:ext uri="{FF2B5EF4-FFF2-40B4-BE49-F238E27FC236}">
                <a16:creationId xmlns:a16="http://schemas.microsoft.com/office/drawing/2014/main" xmlns="" id="{C724DDA3-0202-79E5-D0B5-7E59F43481AE}"/>
              </a:ext>
            </a:extLst>
          </p:cNvPr>
          <p:cNvSpPr txBox="1"/>
          <p:nvPr/>
        </p:nvSpPr>
        <p:spPr>
          <a:xfrm>
            <a:off x="1291928" y="1488028"/>
            <a:ext cx="331817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a:solidFill>
                  <a:srgbClr val="FF7C00"/>
                </a:solidFill>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2" name="Rectangle: Rounded Corners 241">
            <a:extLst>
              <a:ext uri="{FF2B5EF4-FFF2-40B4-BE49-F238E27FC236}">
                <a16:creationId xmlns:a16="http://schemas.microsoft.com/office/drawing/2014/main" xmlns="" id="{5BFBDF60-9814-E8B1-354D-38F874BFB2EB}"/>
              </a:ext>
            </a:extLst>
          </p:cNvPr>
          <p:cNvSpPr/>
          <p:nvPr/>
        </p:nvSpPr>
        <p:spPr>
          <a:xfrm>
            <a:off x="800100" y="2581275"/>
            <a:ext cx="6200776"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5" name="Channel URL">
            <a:extLst>
              <a:ext uri="{FF2B5EF4-FFF2-40B4-BE49-F238E27FC236}">
                <a16:creationId xmlns:a16="http://schemas.microsoft.com/office/drawing/2014/main" xmlns="" id="{C9DC70BD-BDE6-1D6F-1A71-119FE7F1D362}"/>
              </a:ext>
            </a:extLst>
          </p:cNvPr>
          <p:cNvSpPr txBox="1"/>
          <p:nvPr/>
        </p:nvSpPr>
        <p:spPr>
          <a:xfrm>
            <a:off x="1014821" y="3182179"/>
            <a:ext cx="6219825" cy="143385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XÀ PHÒNG</a:t>
            </a:r>
            <a:endParaRPr kumimoji="0" lang="vi-VN" sz="8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4678318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371360"/>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425785"/>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2</a:t>
            </a: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826900"/>
            <a:ext cx="8876828" cy="1087027"/>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1795891" y="1884807"/>
            <a:ext cx="8530721" cy="937949"/>
          </a:xfrm>
          <a:prstGeom prst="rect">
            <a:avLst/>
          </a:prstGeom>
          <a:noFill/>
        </p:spPr>
        <p:txBody>
          <a:bodyPr wrap="square">
            <a:spAutoFit/>
          </a:bodyPr>
          <a:lstStyle/>
          <a:p>
            <a:pPr algn="just">
              <a:lnSpc>
                <a:spcPct val="120000"/>
              </a:lnSpc>
            </a:pPr>
            <a:r>
              <a:rPr lang="vi-VN" sz="2400" b="1">
                <a:solidFill>
                  <a:srgbClr val="D228AA"/>
                </a:solidFill>
              </a:rPr>
              <a:t>So sánh chất giặt rửa tổng hợp với chất giặt rửa tự nhiên về tính tiện dụng, tính kinh tế và bảo vệ môi trường.</a:t>
            </a:r>
            <a:r>
              <a:rPr lang="en-US" sz="2400" b="1">
                <a:solidFill>
                  <a:srgbClr val="D228AA"/>
                </a:solidFill>
              </a:rPr>
              <a:t>.</a:t>
            </a:r>
          </a:p>
        </p:txBody>
      </p:sp>
      <p:sp>
        <p:nvSpPr>
          <p:cNvPr id="12" name="Rectangle: Rounded Corners 11">
            <a:extLst>
              <a:ext uri="{FF2B5EF4-FFF2-40B4-BE49-F238E27FC236}">
                <a16:creationId xmlns:a16="http://schemas.microsoft.com/office/drawing/2014/main" xmlns="" id="{E0211A4A-7DC2-C36E-B56B-8E546A2454DD}"/>
              </a:ext>
            </a:extLst>
          </p:cNvPr>
          <p:cNvSpPr/>
          <p:nvPr/>
        </p:nvSpPr>
        <p:spPr>
          <a:xfrm>
            <a:off x="5482130" y="3134691"/>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38" name="Group 37">
            <a:extLst>
              <a:ext uri="{FF2B5EF4-FFF2-40B4-BE49-F238E27FC236}">
                <a16:creationId xmlns:a16="http://schemas.microsoft.com/office/drawing/2014/main" xmlns="" id="{3176B2D6-FBE4-E13E-7FD1-EB94CEA7DDFD}"/>
              </a:ext>
            </a:extLst>
          </p:cNvPr>
          <p:cNvGrpSpPr/>
          <p:nvPr/>
        </p:nvGrpSpPr>
        <p:grpSpPr>
          <a:xfrm>
            <a:off x="744903" y="5412757"/>
            <a:ext cx="10684790" cy="1002582"/>
            <a:chOff x="2174867" y="4420152"/>
            <a:chExt cx="10684790" cy="1002582"/>
          </a:xfrm>
        </p:grpSpPr>
        <p:sp>
          <p:nvSpPr>
            <p:cNvPr id="31" name="TextBox 30">
              <a:extLst>
                <a:ext uri="{FF2B5EF4-FFF2-40B4-BE49-F238E27FC236}">
                  <a16:creationId xmlns:a16="http://schemas.microsoft.com/office/drawing/2014/main" xmlns="" id="{728D7B5C-07E0-6BFE-DA79-47F601220E1B}"/>
                </a:ext>
              </a:extLst>
            </p:cNvPr>
            <p:cNvSpPr txBox="1"/>
            <p:nvPr/>
          </p:nvSpPr>
          <p:spPr>
            <a:xfrm>
              <a:off x="2784978" y="4420152"/>
              <a:ext cx="10074679" cy="1002582"/>
            </a:xfrm>
            <a:prstGeom prst="rect">
              <a:avLst/>
            </a:prstGeom>
            <a:noFill/>
          </p:spPr>
          <p:txBody>
            <a:bodyPr wrap="square">
              <a:spAutoFit/>
            </a:bodyPr>
            <a:lstStyle/>
            <a:p>
              <a:pPr algn="just">
                <a:lnSpc>
                  <a:spcPct val="130000"/>
                </a:lnSpc>
              </a:pPr>
              <a:r>
                <a:rPr lang="vi-VN" sz="2400">
                  <a:solidFill>
                    <a:schemeClr val="bg1"/>
                  </a:solidFill>
                </a:rPr>
                <a:t>Chất giặt rửa tổng hợp: khó phân hủy dễ gây ô nhiễm môi trường, sử dụng tiện lợi và giá thành rẻ</a:t>
              </a:r>
              <a:r>
                <a:rPr lang="en-US" sz="2400">
                  <a:solidFill>
                    <a:schemeClr val="bg1"/>
                  </a:solidFill>
                </a:rPr>
                <a:t>.</a:t>
              </a:r>
            </a:p>
          </p:txBody>
        </p:sp>
        <p:pic>
          <p:nvPicPr>
            <p:cNvPr id="36" name="Picture 35">
              <a:extLst>
                <a:ext uri="{FF2B5EF4-FFF2-40B4-BE49-F238E27FC236}">
                  <a16:creationId xmlns:a16="http://schemas.microsoft.com/office/drawing/2014/main" xmlns="" id="{BD4FFEF6-9AD3-B9E8-C99A-8AB14E97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867" y="4525099"/>
              <a:ext cx="604786" cy="604786"/>
            </a:xfrm>
            <a:prstGeom prst="rect">
              <a:avLst/>
            </a:prstGeom>
          </p:spPr>
        </p:pic>
      </p:grpSp>
      <p:grpSp>
        <p:nvGrpSpPr>
          <p:cNvPr id="40" name="Group 39">
            <a:extLst>
              <a:ext uri="{FF2B5EF4-FFF2-40B4-BE49-F238E27FC236}">
                <a16:creationId xmlns:a16="http://schemas.microsoft.com/office/drawing/2014/main" xmlns="" id="{BC855B5A-1043-8728-4FCF-687069CCAFF6}"/>
              </a:ext>
            </a:extLst>
          </p:cNvPr>
          <p:cNvGrpSpPr/>
          <p:nvPr/>
        </p:nvGrpSpPr>
        <p:grpSpPr>
          <a:xfrm>
            <a:off x="744903" y="3803921"/>
            <a:ext cx="10702193" cy="1482714"/>
            <a:chOff x="2157464" y="4285021"/>
            <a:chExt cx="10702193" cy="1482714"/>
          </a:xfrm>
        </p:grpSpPr>
        <p:sp>
          <p:nvSpPr>
            <p:cNvPr id="41" name="TextBox 40">
              <a:extLst>
                <a:ext uri="{FF2B5EF4-FFF2-40B4-BE49-F238E27FC236}">
                  <a16:creationId xmlns:a16="http://schemas.microsoft.com/office/drawing/2014/main" xmlns="" id="{B1BDE09B-0028-E0CF-A6A2-0C86563EB694}"/>
                </a:ext>
              </a:extLst>
            </p:cNvPr>
            <p:cNvSpPr txBox="1"/>
            <p:nvPr/>
          </p:nvSpPr>
          <p:spPr>
            <a:xfrm>
              <a:off x="2784978" y="4285021"/>
              <a:ext cx="10074679" cy="1482714"/>
            </a:xfrm>
            <a:prstGeom prst="rect">
              <a:avLst/>
            </a:prstGeom>
            <a:noFill/>
          </p:spPr>
          <p:txBody>
            <a:bodyPr wrap="square">
              <a:spAutoFit/>
            </a:bodyPr>
            <a:lstStyle/>
            <a:p>
              <a:pPr algn="just">
                <a:lnSpc>
                  <a:spcPct val="130000"/>
                </a:lnSpc>
              </a:pPr>
              <a:r>
                <a:rPr lang="vi-VN" sz="2400">
                  <a:solidFill>
                    <a:schemeClr val="bg1"/>
                  </a:solidFill>
                </a:rPr>
                <a:t>Chất giặt rửa tự nhiên: lấy từ thiên nhiên như quả bồ hòn, quả bồ kết,…lành tính, không gây kích ứng da, không gây ô nhiễm môi trường, giá thành cao vì các loại cây được sử dụng ngày càng khan hiếm</a:t>
              </a:r>
              <a:r>
                <a:rPr lang="en-US" sz="2400">
                  <a:solidFill>
                    <a:schemeClr val="bg1"/>
                  </a:solidFill>
                </a:rPr>
                <a:t>.</a:t>
              </a:r>
            </a:p>
          </p:txBody>
        </p:sp>
        <p:pic>
          <p:nvPicPr>
            <p:cNvPr id="42" name="Picture 41">
              <a:extLst>
                <a:ext uri="{FF2B5EF4-FFF2-40B4-BE49-F238E27FC236}">
                  <a16:creationId xmlns:a16="http://schemas.microsoft.com/office/drawing/2014/main" xmlns="" id="{7188B174-A9B7-0A36-0231-BA419A792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411714"/>
              <a:ext cx="604786" cy="604786"/>
            </a:xfrm>
            <a:prstGeom prst="rect">
              <a:avLst/>
            </a:prstGeom>
          </p:spPr>
        </p:pic>
      </p:grpSp>
    </p:spTree>
    <p:extLst>
      <p:ext uri="{BB962C8B-B14F-4D97-AF65-F5344CB8AC3E}">
        <p14:creationId xmlns:p14="http://schemas.microsoft.com/office/powerpoint/2010/main" val="249089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10266295" y="16494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617978" y="17039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3</a:t>
            </a: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350707" y="1825876"/>
            <a:ext cx="9344514" cy="4117724"/>
          </a:xfrm>
          <a:prstGeom prst="roundRect">
            <a:avLst>
              <a:gd name="adj" fmla="val 46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1464195" y="1976230"/>
            <a:ext cx="9032516" cy="3740255"/>
          </a:xfrm>
          <a:prstGeom prst="rect">
            <a:avLst/>
          </a:prstGeom>
          <a:noFill/>
        </p:spPr>
        <p:txBody>
          <a:bodyPr wrap="square">
            <a:spAutoFit/>
          </a:bodyPr>
          <a:lstStyle/>
          <a:p>
            <a:pPr algn="just">
              <a:lnSpc>
                <a:spcPct val="125000"/>
              </a:lnSpc>
            </a:pPr>
            <a:r>
              <a:rPr lang="vi-VN" sz="2400" b="1">
                <a:solidFill>
                  <a:srgbClr val="C00000"/>
                </a:solidFill>
              </a:rPr>
              <a:t>Có hai ống nghiệm được đánh số (1) và (2). Ống nghiệm (1) chứa 3</a:t>
            </a:r>
            <a:r>
              <a:rPr lang="en-US" sz="2400" b="1">
                <a:solidFill>
                  <a:srgbClr val="C00000"/>
                </a:solidFill>
              </a:rPr>
              <a:t> </a:t>
            </a:r>
            <a:r>
              <a:rPr lang="vi-VN" sz="2400" b="1">
                <a:solidFill>
                  <a:srgbClr val="C00000"/>
                </a:solidFill>
              </a:rPr>
              <a:t>m</a:t>
            </a:r>
            <a:r>
              <a:rPr lang="en-US" sz="2400" b="1">
                <a:solidFill>
                  <a:srgbClr val="C00000"/>
                </a:solidFill>
              </a:rPr>
              <a:t>L</a:t>
            </a:r>
            <a:r>
              <a:rPr lang="vi-VN" sz="2400" b="1">
                <a:solidFill>
                  <a:srgbClr val="C00000"/>
                </a:solidFill>
              </a:rPr>
              <a:t> nước cất và 3 giọt dung dịch calcium chloride bão hòa, ống nghiệm (2) chứa 3</a:t>
            </a:r>
            <a:r>
              <a:rPr lang="en-US" sz="2400" b="1">
                <a:solidFill>
                  <a:srgbClr val="C00000"/>
                </a:solidFill>
              </a:rPr>
              <a:t> </a:t>
            </a:r>
            <a:r>
              <a:rPr lang="vi-VN" sz="2400" b="1">
                <a:solidFill>
                  <a:srgbClr val="C00000"/>
                </a:solidFill>
              </a:rPr>
              <a:t>m</a:t>
            </a:r>
            <a:r>
              <a:rPr lang="en-US" sz="2400" b="1">
                <a:solidFill>
                  <a:srgbClr val="C00000"/>
                </a:solidFill>
              </a:rPr>
              <a:t>L</a:t>
            </a:r>
            <a:r>
              <a:rPr lang="vi-VN" sz="2400" b="1">
                <a:solidFill>
                  <a:srgbClr val="C00000"/>
                </a:solidFill>
              </a:rPr>
              <a:t> nước xà phòng và 3 giọt dung dịch calcium chloride bão hòa. </a:t>
            </a:r>
            <a:endParaRPr lang="en-US" sz="2400" b="1">
              <a:solidFill>
                <a:srgbClr val="C00000"/>
              </a:solidFill>
            </a:endParaRPr>
          </a:p>
          <a:p>
            <a:pPr algn="just">
              <a:lnSpc>
                <a:spcPct val="125000"/>
              </a:lnSpc>
            </a:pPr>
            <a:r>
              <a:rPr lang="vi-VN" sz="2400"/>
              <a:t>Lắc đều các ống nghiệm.</a:t>
            </a:r>
          </a:p>
          <a:p>
            <a:pPr algn="just">
              <a:lnSpc>
                <a:spcPct val="125000"/>
              </a:lnSpc>
            </a:pPr>
            <a:r>
              <a:rPr lang="vi-VN" sz="2400" b="1"/>
              <a:t>a) </a:t>
            </a:r>
            <a:r>
              <a:rPr lang="vi-VN" sz="2400"/>
              <a:t>Hãy dự đoán hiện tượng xảy ra và giải thích</a:t>
            </a:r>
          </a:p>
          <a:p>
            <a:pPr algn="just">
              <a:lnSpc>
                <a:spcPct val="125000"/>
              </a:lnSpc>
            </a:pPr>
            <a:r>
              <a:rPr lang="vi-VN" sz="2400" b="1"/>
              <a:t>b) </a:t>
            </a:r>
            <a:r>
              <a:rPr lang="vi-VN" sz="2400"/>
              <a:t>Cũng làm thí nghiệm như trên nhưng thay nước xà phòng bằng nước giặt rửa. Hãy dự đoán hiện tượng xảy ra và giải thích.</a:t>
            </a:r>
            <a:endParaRPr lang="en-US" sz="2400"/>
          </a:p>
        </p:txBody>
      </p:sp>
    </p:spTree>
    <p:extLst>
      <p:ext uri="{BB962C8B-B14F-4D97-AF65-F5344CB8AC3E}">
        <p14:creationId xmlns:p14="http://schemas.microsoft.com/office/powerpoint/2010/main" val="174767290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1543756" cy="430887"/>
          </a:xfrm>
          <a:prstGeom prst="rect">
            <a:avLst/>
          </a:prstGeom>
          <a:noFill/>
        </p:spPr>
        <p:txBody>
          <a:bodyPr wrap="none" rtlCol="0">
            <a:spAutoFit/>
          </a:bodyPr>
          <a:lstStyle/>
          <a:p>
            <a:r>
              <a:rPr lang="en-US" sz="2200" b="1">
                <a:solidFill>
                  <a:schemeClr val="bg1"/>
                </a:solidFill>
              </a:rPr>
              <a:t>BÀI TẬP 3</a:t>
            </a:r>
          </a:p>
        </p:txBody>
      </p:sp>
      <p:sp>
        <p:nvSpPr>
          <p:cNvPr id="2" name="Rectangle: Rounded Corners 1">
            <a:extLst>
              <a:ext uri="{FF2B5EF4-FFF2-40B4-BE49-F238E27FC236}">
                <a16:creationId xmlns:a16="http://schemas.microsoft.com/office/drawing/2014/main" xmlns="" id="{11C2B9A9-A072-3EDC-810C-E4F00428CFF4}"/>
              </a:ext>
            </a:extLst>
          </p:cNvPr>
          <p:cNvSpPr/>
          <p:nvPr/>
        </p:nvSpPr>
        <p:spPr>
          <a:xfrm>
            <a:off x="5482130" y="1721628"/>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5" name="Group 4">
            <a:extLst>
              <a:ext uri="{FF2B5EF4-FFF2-40B4-BE49-F238E27FC236}">
                <a16:creationId xmlns:a16="http://schemas.microsoft.com/office/drawing/2014/main" xmlns="" id="{B26FC763-B0C8-742E-0956-D938616BE0D9}"/>
              </a:ext>
            </a:extLst>
          </p:cNvPr>
          <p:cNvGrpSpPr/>
          <p:nvPr/>
        </p:nvGrpSpPr>
        <p:grpSpPr>
          <a:xfrm>
            <a:off x="744903" y="3531359"/>
            <a:ext cx="10684790" cy="1002582"/>
            <a:chOff x="2174867" y="4420152"/>
            <a:chExt cx="10684790" cy="1002582"/>
          </a:xfrm>
        </p:grpSpPr>
        <p:sp>
          <p:nvSpPr>
            <p:cNvPr id="10" name="TextBox 9">
              <a:extLst>
                <a:ext uri="{FF2B5EF4-FFF2-40B4-BE49-F238E27FC236}">
                  <a16:creationId xmlns:a16="http://schemas.microsoft.com/office/drawing/2014/main" xmlns="" id="{4B1AA64F-7844-5386-BD61-22151823136B}"/>
                </a:ext>
              </a:extLst>
            </p:cNvPr>
            <p:cNvSpPr txBox="1"/>
            <p:nvPr/>
          </p:nvSpPr>
          <p:spPr>
            <a:xfrm>
              <a:off x="2784978" y="4420152"/>
              <a:ext cx="10074679" cy="1002582"/>
            </a:xfrm>
            <a:prstGeom prst="rect">
              <a:avLst/>
            </a:prstGeom>
            <a:noFill/>
          </p:spPr>
          <p:txBody>
            <a:bodyPr wrap="square">
              <a:spAutoFit/>
            </a:bodyPr>
            <a:lstStyle/>
            <a:p>
              <a:pPr algn="just">
                <a:lnSpc>
                  <a:spcPct val="130000"/>
                </a:lnSpc>
              </a:pPr>
              <a:r>
                <a:rPr lang="vi-VN" sz="2400">
                  <a:solidFill>
                    <a:schemeClr val="bg1"/>
                  </a:solidFill>
                </a:rPr>
                <a:t>b) Cả 2 ống nghiệm đều không có hiện tượng. Vì chất giặt rửa dùng được với nước chứa ion Ca</a:t>
              </a:r>
              <a:r>
                <a:rPr lang="vi-VN" sz="2400" baseline="30000">
                  <a:solidFill>
                    <a:schemeClr val="bg1"/>
                  </a:solidFill>
                </a:rPr>
                <a:t>2+</a:t>
              </a:r>
              <a:r>
                <a:rPr lang="en-US" sz="2400">
                  <a:solidFill>
                    <a:schemeClr val="bg1"/>
                  </a:solidFill>
                </a:rPr>
                <a:t>.</a:t>
              </a:r>
            </a:p>
          </p:txBody>
        </p:sp>
        <p:pic>
          <p:nvPicPr>
            <p:cNvPr id="12" name="Picture 11">
              <a:extLst>
                <a:ext uri="{FF2B5EF4-FFF2-40B4-BE49-F238E27FC236}">
                  <a16:creationId xmlns:a16="http://schemas.microsoft.com/office/drawing/2014/main" xmlns="" id="{9DD18647-ECF1-56E6-7345-BA19C18CA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867" y="4525099"/>
              <a:ext cx="604786" cy="604786"/>
            </a:xfrm>
            <a:prstGeom prst="rect">
              <a:avLst/>
            </a:prstGeom>
          </p:spPr>
        </p:pic>
      </p:grpSp>
      <p:grpSp>
        <p:nvGrpSpPr>
          <p:cNvPr id="31" name="Group 30">
            <a:extLst>
              <a:ext uri="{FF2B5EF4-FFF2-40B4-BE49-F238E27FC236}">
                <a16:creationId xmlns:a16="http://schemas.microsoft.com/office/drawing/2014/main" xmlns="" id="{02689FEB-E79C-CC36-58D7-819A7E472FC0}"/>
              </a:ext>
            </a:extLst>
          </p:cNvPr>
          <p:cNvGrpSpPr/>
          <p:nvPr/>
        </p:nvGrpSpPr>
        <p:grpSpPr>
          <a:xfrm>
            <a:off x="744903" y="2390858"/>
            <a:ext cx="10702193" cy="1002582"/>
            <a:chOff x="2157464" y="4285021"/>
            <a:chExt cx="10702193" cy="1002582"/>
          </a:xfrm>
        </p:grpSpPr>
        <p:sp>
          <p:nvSpPr>
            <p:cNvPr id="32" name="TextBox 31">
              <a:extLst>
                <a:ext uri="{FF2B5EF4-FFF2-40B4-BE49-F238E27FC236}">
                  <a16:creationId xmlns:a16="http://schemas.microsoft.com/office/drawing/2014/main" xmlns="" id="{A742E908-FB21-5221-6530-C9529844B021}"/>
                </a:ext>
              </a:extLst>
            </p:cNvPr>
            <p:cNvSpPr txBox="1"/>
            <p:nvPr/>
          </p:nvSpPr>
          <p:spPr>
            <a:xfrm>
              <a:off x="2784978" y="4285021"/>
              <a:ext cx="10074679" cy="1002582"/>
            </a:xfrm>
            <a:prstGeom prst="rect">
              <a:avLst/>
            </a:prstGeom>
            <a:noFill/>
          </p:spPr>
          <p:txBody>
            <a:bodyPr wrap="square">
              <a:spAutoFit/>
            </a:bodyPr>
            <a:lstStyle/>
            <a:p>
              <a:pPr algn="just">
                <a:lnSpc>
                  <a:spcPct val="130000"/>
                </a:lnSpc>
              </a:pPr>
              <a:r>
                <a:rPr lang="vi-VN" sz="2400">
                  <a:solidFill>
                    <a:schemeClr val="bg1"/>
                  </a:solidFill>
                </a:rPr>
                <a:t>a) ống nghiệm (1) trong suốt, ống nghiệm (2) xuất hiện vẩn đục. Vì các chất trong xà phòng tác dụng với ion Ca</a:t>
              </a:r>
              <a:r>
                <a:rPr lang="vi-VN" sz="2400" baseline="30000">
                  <a:solidFill>
                    <a:schemeClr val="bg1"/>
                  </a:solidFill>
                </a:rPr>
                <a:t>2+ </a:t>
              </a:r>
              <a:r>
                <a:rPr lang="vi-VN" sz="2400">
                  <a:solidFill>
                    <a:schemeClr val="bg1"/>
                  </a:solidFill>
                </a:rPr>
                <a:t>tạo kết tủa</a:t>
              </a:r>
              <a:r>
                <a:rPr lang="en-US" sz="2400">
                  <a:solidFill>
                    <a:schemeClr val="bg1"/>
                  </a:solidFill>
                </a:rPr>
                <a:t>.</a:t>
              </a:r>
            </a:p>
          </p:txBody>
        </p:sp>
        <p:pic>
          <p:nvPicPr>
            <p:cNvPr id="33" name="Picture 32">
              <a:extLst>
                <a:ext uri="{FF2B5EF4-FFF2-40B4-BE49-F238E27FC236}">
                  <a16:creationId xmlns:a16="http://schemas.microsoft.com/office/drawing/2014/main" xmlns="" id="{7E145A80-49A8-0781-14C1-ACA671176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464" y="4411714"/>
              <a:ext cx="604786" cy="604786"/>
            </a:xfrm>
            <a:prstGeom prst="rect">
              <a:avLst/>
            </a:prstGeom>
          </p:spPr>
        </p:pic>
      </p:grpSp>
    </p:spTree>
    <p:extLst>
      <p:ext uri="{BB962C8B-B14F-4D97-AF65-F5344CB8AC3E}">
        <p14:creationId xmlns:p14="http://schemas.microsoft.com/office/powerpoint/2010/main" val="2317284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650469" y="2153022"/>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xmlns="" id="{7A859D00-8DF3-8741-58CA-23B90F02641C}"/>
              </a:ext>
            </a:extLst>
          </p:cNvPr>
          <p:cNvSpPr txBox="1"/>
          <p:nvPr/>
        </p:nvSpPr>
        <p:spPr>
          <a:xfrm>
            <a:off x="1263353" y="1932853"/>
            <a:ext cx="9665294" cy="29922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CẢM ƠN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54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20387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1. KHÁI NIỆM XÀ PHÒNG</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14979C2D-5873-7F52-34C1-72B1CA30B68A}"/>
              </a:ext>
            </a:extLst>
          </p:cNvPr>
          <p:cNvGrpSpPr/>
          <p:nvPr/>
        </p:nvGrpSpPr>
        <p:grpSpPr>
          <a:xfrm>
            <a:off x="1197453" y="1339977"/>
            <a:ext cx="9476420" cy="3802707"/>
            <a:chOff x="2251312" y="400877"/>
            <a:chExt cx="9476420" cy="3802707"/>
          </a:xfrm>
        </p:grpSpPr>
        <p:grpSp>
          <p:nvGrpSpPr>
            <p:cNvPr id="37" name="Group 36">
              <a:extLst>
                <a:ext uri="{FF2B5EF4-FFF2-40B4-BE49-F238E27FC236}">
                  <a16:creationId xmlns:a16="http://schemas.microsoft.com/office/drawing/2014/main" xmlns="" id="{DAFA54D0-7441-55EE-7235-F90F04A1345B}"/>
                </a:ext>
              </a:extLst>
            </p:cNvPr>
            <p:cNvGrpSpPr/>
            <p:nvPr/>
          </p:nvGrpSpPr>
          <p:grpSpPr>
            <a:xfrm>
              <a:off x="2251312" y="439650"/>
              <a:ext cx="6614243" cy="3763934"/>
              <a:chOff x="-247795" y="1876456"/>
              <a:chExt cx="6614243" cy="3763934"/>
            </a:xfrm>
          </p:grpSpPr>
          <p:pic>
            <p:nvPicPr>
              <p:cNvPr id="39" name="Picture 2" descr="Những điều không phải ai cũng biết về xà phòng - Tạp chí Đẹp">
                <a:extLst>
                  <a:ext uri="{FF2B5EF4-FFF2-40B4-BE49-F238E27FC236}">
                    <a16:creationId xmlns:a16="http://schemas.microsoft.com/office/drawing/2014/main" xmlns="" id="{D11FE773-6B25-5CFD-8C92-6412849A6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95" y="1876456"/>
                <a:ext cx="4808860" cy="3188274"/>
              </a:xfrm>
              <a:prstGeom prst="roundRect">
                <a:avLst>
                  <a:gd name="adj" fmla="val 7469"/>
                </a:avLst>
              </a:prstGeom>
              <a:noFill/>
              <a:ln w="28575">
                <a:noFill/>
                <a:extLst>
                  <a:ext uri="{C807C97D-BFC1-408E-A445-0C87EB9F89A2}">
                    <ask:lineSketchStyleProps xmlns:ask="http://schemas.microsoft.com/office/drawing/2018/sketchyshapes" xmln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D31F6510-174B-28E1-32E4-251C3B1B9681}"/>
                  </a:ext>
                </a:extLst>
              </p:cNvPr>
              <p:cNvSpPr txBox="1"/>
              <p:nvPr/>
            </p:nvSpPr>
            <p:spPr>
              <a:xfrm>
                <a:off x="3257815" y="5178725"/>
                <a:ext cx="3108633" cy="461665"/>
              </a:xfrm>
              <a:prstGeom prst="rect">
                <a:avLst/>
              </a:prstGeom>
              <a:noFill/>
            </p:spPr>
            <p:txBody>
              <a:bodyPr wrap="square" rtlCol="0">
                <a:spAutoFit/>
              </a:bodyPr>
              <a:lstStyle/>
              <a:p>
                <a:pPr algn="ctr"/>
                <a:r>
                  <a:rPr lang="en-US" sz="2400" b="1"/>
                  <a:t>Hình. </a:t>
                </a:r>
                <a:r>
                  <a:rPr lang="en-US" sz="2400"/>
                  <a:t>Xà phòng</a:t>
                </a:r>
              </a:p>
            </p:txBody>
          </p:sp>
        </p:grpSp>
        <p:pic>
          <p:nvPicPr>
            <p:cNvPr id="38" name="Picture 2" descr="ZZ xà phòng bánh Lifebuoy 90g">
              <a:extLst>
                <a:ext uri="{FF2B5EF4-FFF2-40B4-BE49-F238E27FC236}">
                  <a16:creationId xmlns:a16="http://schemas.microsoft.com/office/drawing/2014/main" xmlns="" id="{E627C58C-F2DE-5621-D1D1-1E359EC309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493" b="2806"/>
            <a:stretch/>
          </p:blipFill>
          <p:spPr bwMode="auto">
            <a:xfrm>
              <a:off x="7162797" y="400877"/>
              <a:ext cx="4564935" cy="3170267"/>
            </a:xfrm>
            <a:prstGeom prst="roundRect">
              <a:avLst>
                <a:gd name="adj" fmla="val 7469"/>
              </a:avLst>
            </a:prstGeom>
            <a:noFill/>
            <a:ln w="28575">
              <a:noFill/>
              <a:extLst>
                <a:ext uri="{C807C97D-BFC1-408E-A445-0C87EB9F89A2}">
                  <ask:lineSketchStyleProps xmlns:ask="http://schemas.microsoft.com/office/drawing/2018/sketchyshapes" xmln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xmlns="" id="{7C518449-A770-266E-30D5-DDFCFDE3B6AC}"/>
              </a:ext>
            </a:extLst>
          </p:cNvPr>
          <p:cNvGrpSpPr/>
          <p:nvPr/>
        </p:nvGrpSpPr>
        <p:grpSpPr>
          <a:xfrm>
            <a:off x="2093903" y="5223439"/>
            <a:ext cx="8326951" cy="1293931"/>
            <a:chOff x="3016131" y="2057400"/>
            <a:chExt cx="5943600" cy="2134986"/>
          </a:xfrm>
        </p:grpSpPr>
        <p:sp>
          <p:nvSpPr>
            <p:cNvPr id="44" name="Rectangle: Rounded Corners 43">
              <a:extLst>
                <a:ext uri="{FF2B5EF4-FFF2-40B4-BE49-F238E27FC236}">
                  <a16:creationId xmlns:a16="http://schemas.microsoft.com/office/drawing/2014/main" xmlns="" id="{5C558AD2-9A18-ADF9-381A-8E6DECC919C9}"/>
                </a:ext>
              </a:extLst>
            </p:cNvPr>
            <p:cNvSpPr/>
            <p:nvPr/>
          </p:nvSpPr>
          <p:spPr>
            <a:xfrm>
              <a:off x="3016131" y="2057400"/>
              <a:ext cx="5943600" cy="2134986"/>
            </a:xfrm>
            <a:prstGeom prst="roundRect">
              <a:avLst/>
            </a:prstGeom>
            <a:solidFill>
              <a:srgbClr val="9D00B6">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31739085-105C-3243-CC57-52EFFA3864D1}"/>
                </a:ext>
              </a:extLst>
            </p:cNvPr>
            <p:cNvSpPr txBox="1"/>
            <p:nvPr/>
          </p:nvSpPr>
          <p:spPr>
            <a:xfrm>
              <a:off x="3132344" y="2089063"/>
              <a:ext cx="5692900" cy="1904686"/>
            </a:xfrm>
            <a:prstGeom prst="rect">
              <a:avLst/>
            </a:prstGeom>
            <a:noFill/>
          </p:spPr>
          <p:txBody>
            <a:bodyPr wrap="square" rtlCol="0" anchor="ctr">
              <a:spAutoFit/>
            </a:bodyPr>
            <a:lstStyle/>
            <a:p>
              <a:pPr algn="ctr">
                <a:lnSpc>
                  <a:spcPct val="130000"/>
                </a:lnSpc>
              </a:pPr>
              <a:r>
                <a:rPr lang="en-US" sz="2800" b="1">
                  <a:solidFill>
                    <a:srgbClr val="FFFF00"/>
                  </a:solidFill>
                </a:rPr>
                <a:t>1. Hãy cho biết tác dụng và thành phần hóa học của xà phòng.</a:t>
              </a:r>
            </a:p>
          </p:txBody>
        </p:sp>
      </p:grpSp>
    </p:spTree>
    <p:extLst>
      <p:ext uri="{BB962C8B-B14F-4D97-AF65-F5344CB8AC3E}">
        <p14:creationId xmlns:p14="http://schemas.microsoft.com/office/powerpoint/2010/main" val="1833554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xmlns="" id="{49810E6D-22E1-17D2-1612-CBA18DB35C47}"/>
              </a:ext>
            </a:extLst>
          </p:cNvPr>
          <p:cNvGrpSpPr/>
          <p:nvPr/>
        </p:nvGrpSpPr>
        <p:grpSpPr>
          <a:xfrm>
            <a:off x="916515" y="3476438"/>
            <a:ext cx="10384069" cy="2807085"/>
            <a:chOff x="903966" y="690880"/>
            <a:chExt cx="10384069" cy="2807085"/>
          </a:xfrm>
        </p:grpSpPr>
        <p:sp>
          <p:nvSpPr>
            <p:cNvPr id="41" name="Rectangle 40">
              <a:extLst>
                <a:ext uri="{FF2B5EF4-FFF2-40B4-BE49-F238E27FC236}">
                  <a16:creationId xmlns:a16="http://schemas.microsoft.com/office/drawing/2014/main" xmlns="" id="{C8A5F686-E712-3F27-1D5A-89C187F647CC}"/>
                </a:ext>
              </a:extLst>
            </p:cNvPr>
            <p:cNvSpPr/>
            <p:nvPr/>
          </p:nvSpPr>
          <p:spPr>
            <a:xfrm>
              <a:off x="1221953"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xmlns="" id="{9F097576-7315-FD43-DF1E-94B17006806D}"/>
                </a:ext>
              </a:extLst>
            </p:cNvPr>
            <p:cNvSpPr/>
            <p:nvPr/>
          </p:nvSpPr>
          <p:spPr>
            <a:xfrm>
              <a:off x="903966" y="1315876"/>
              <a:ext cx="10384069" cy="2182089"/>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xmlns="" id="{89DACEF1-7D63-4A71-B34A-372E897AB5AA}"/>
                </a:ext>
              </a:extLst>
            </p:cNvPr>
            <p:cNvSpPr txBox="1"/>
            <p:nvPr/>
          </p:nvSpPr>
          <p:spPr>
            <a:xfrm>
              <a:off x="1057470" y="1479121"/>
              <a:ext cx="10077060" cy="182434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a:ln>
                    <a:noFill/>
                  </a:ln>
                  <a:solidFill>
                    <a:prstClr val="black"/>
                  </a:solidFill>
                  <a:effectLst/>
                  <a:uLnTx/>
                  <a:uFillTx/>
                  <a:latin typeface="Arial"/>
                  <a:ea typeface="+mn-ea"/>
                  <a:cs typeface="+mn-cs"/>
                </a:rPr>
                <a:t>Xà phòng </a:t>
              </a:r>
              <a:r>
                <a:rPr kumimoji="0" lang="vi-VN" sz="2400" b="0" i="1" u="none" strike="noStrike" kern="1200" cap="none" spc="0" normalizeH="0" baseline="0" noProof="0">
                  <a:ln>
                    <a:noFill/>
                  </a:ln>
                  <a:solidFill>
                    <a:prstClr val="black"/>
                  </a:solidFill>
                  <a:effectLst/>
                  <a:uLnTx/>
                  <a:uFillTx/>
                  <a:latin typeface="Arial"/>
                  <a:ea typeface="+mn-ea"/>
                  <a:cs typeface="+mn-cs"/>
                </a:rPr>
                <a:t>thường dùng là hỗn hợp muối </a:t>
              </a:r>
              <a:r>
                <a:rPr kumimoji="0" lang="en-US" sz="2400" b="1" i="1" u="none" strike="noStrike" kern="1200" cap="none" spc="0" normalizeH="0" baseline="0" noProof="0">
                  <a:ln>
                    <a:noFill/>
                  </a:ln>
                  <a:solidFill>
                    <a:srgbClr val="AF00BE"/>
                  </a:solidFill>
                  <a:effectLst/>
                  <a:uLnTx/>
                  <a:uFillTx/>
                  <a:latin typeface="Arial"/>
                  <a:ea typeface="+mn-ea"/>
                  <a:cs typeface="+mn-cs"/>
                </a:rPr>
                <a:t>sodium</a:t>
              </a:r>
              <a:r>
                <a:rPr kumimoji="0" lang="vi-VN" sz="2400" b="1" i="1" u="none" strike="noStrike" kern="1200" cap="none" spc="0" normalizeH="0" baseline="0" noProof="0">
                  <a:ln>
                    <a:noFill/>
                  </a:ln>
                  <a:solidFill>
                    <a:srgbClr val="AF00BE"/>
                  </a:solidFill>
                  <a:effectLst/>
                  <a:uLnTx/>
                  <a:uFillTx/>
                  <a:latin typeface="Arial"/>
                  <a:ea typeface="+mn-ea"/>
                  <a:cs typeface="+mn-cs"/>
                </a:rPr>
                <a:t> hoặc </a:t>
              </a:r>
              <a:r>
                <a:rPr kumimoji="0" lang="en-US" sz="2400" b="1" i="1" u="none" strike="noStrike" kern="1200" cap="none" spc="0" normalizeH="0" baseline="0" noProof="0">
                  <a:ln>
                    <a:noFill/>
                  </a:ln>
                  <a:solidFill>
                    <a:srgbClr val="AF00BE"/>
                  </a:solidFill>
                  <a:effectLst/>
                  <a:uLnTx/>
                  <a:uFillTx/>
                  <a:latin typeface="Arial"/>
                  <a:ea typeface="+mn-ea"/>
                  <a:cs typeface="+mn-cs"/>
                </a:rPr>
                <a:t>potassium </a:t>
              </a:r>
              <a:r>
                <a:rPr kumimoji="0" lang="vi-VN" sz="2400" b="1" i="1" u="none" strike="noStrike" kern="1200" cap="none" spc="0" normalizeH="0" baseline="0" noProof="0">
                  <a:ln>
                    <a:noFill/>
                  </a:ln>
                  <a:solidFill>
                    <a:srgbClr val="AF00BE"/>
                  </a:solidFill>
                  <a:effectLst/>
                  <a:uLnTx/>
                  <a:uFillTx/>
                  <a:latin typeface="Arial"/>
                  <a:ea typeface="+mn-ea"/>
                  <a:cs typeface="+mn-cs"/>
                </a:rPr>
                <a:t>của </a:t>
              </a:r>
              <a:r>
                <a:rPr kumimoji="0" lang="en-US" sz="2400" b="1" i="1" u="none" strike="noStrike" kern="1200" cap="none" spc="0" normalizeH="0" baseline="0" noProof="0">
                  <a:ln>
                    <a:noFill/>
                  </a:ln>
                  <a:solidFill>
                    <a:srgbClr val="AF00BE"/>
                  </a:solidFill>
                  <a:effectLst/>
                  <a:uLnTx/>
                  <a:uFillTx/>
                  <a:latin typeface="Arial"/>
                  <a:ea typeface="+mn-ea"/>
                  <a:cs typeface="+mn-cs"/>
                </a:rPr>
                <a:t>acid béo</a:t>
              </a:r>
              <a:r>
                <a:rPr kumimoji="0" lang="en-US" sz="2400" b="0" i="1" u="none" strike="noStrike" kern="1200" cap="none" spc="0" normalizeH="0" baseline="0" noProof="0">
                  <a:ln>
                    <a:noFill/>
                  </a:ln>
                  <a:solidFill>
                    <a:prstClr val="black"/>
                  </a:solidFill>
                  <a:effectLst/>
                  <a:uLnTx/>
                  <a:uFillTx/>
                  <a:latin typeface="Arial"/>
                  <a:ea typeface="+mn-ea"/>
                  <a:cs typeface="+mn-cs"/>
                </a:rPr>
                <a:t> </a:t>
              </a:r>
              <a:r>
                <a:rPr kumimoji="0" lang="vi-VN" sz="2400" b="0" i="1" u="none" strike="noStrike" kern="1200" cap="none" spc="0" normalizeH="0" baseline="0" noProof="0">
                  <a:ln>
                    <a:noFill/>
                  </a:ln>
                  <a:solidFill>
                    <a:prstClr val="black"/>
                  </a:solidFill>
                  <a:effectLst/>
                  <a:uLnTx/>
                  <a:uFillTx/>
                  <a:latin typeface="Arial"/>
                  <a:ea typeface="+mn-ea"/>
                  <a:cs typeface="+mn-cs"/>
                </a:rPr>
                <a:t>như </a:t>
              </a:r>
              <a:r>
                <a:rPr kumimoji="0" lang="en-US" sz="2400" b="0" i="1" u="none" strike="noStrike" kern="1200" cap="none" spc="0" normalizeH="0" baseline="0" noProof="0">
                  <a:ln>
                    <a:noFill/>
                  </a:ln>
                  <a:solidFill>
                    <a:srgbClr val="00B050"/>
                  </a:solidFill>
                  <a:effectLst/>
                  <a:uLnTx/>
                  <a:uFillTx/>
                  <a:latin typeface="Arial"/>
                  <a:ea typeface="+mn-ea"/>
                  <a:cs typeface="+mn-cs"/>
                </a:rPr>
                <a:t>palmitic acid </a:t>
              </a:r>
              <a:r>
                <a:rPr kumimoji="0" lang="vi-VN" sz="2400" b="0" i="1" u="none" strike="noStrike" kern="1200" cap="none" spc="0" normalizeH="0" baseline="0" noProof="0">
                  <a:ln>
                    <a:noFill/>
                  </a:ln>
                  <a:solidFill>
                    <a:srgbClr val="00B050"/>
                  </a:solidFill>
                  <a:effectLst/>
                  <a:uLnTx/>
                  <a:uFillTx/>
                  <a:latin typeface="Arial"/>
                  <a:ea typeface="+mn-ea"/>
                  <a:cs typeface="+mn-cs"/>
                </a:rPr>
                <a:t>hoặc </a:t>
              </a:r>
              <a:r>
                <a:rPr kumimoji="0" lang="en-US" sz="2400" b="0" i="1" u="none" strike="noStrike" kern="1200" cap="none" spc="0" normalizeH="0" baseline="0" noProof="0">
                  <a:ln>
                    <a:noFill/>
                  </a:ln>
                  <a:solidFill>
                    <a:srgbClr val="00B050"/>
                  </a:solidFill>
                  <a:effectLst/>
                  <a:uLnTx/>
                  <a:uFillTx/>
                  <a:latin typeface="Arial"/>
                  <a:ea typeface="+mn-ea"/>
                  <a:cs typeface="+mn-cs"/>
                </a:rPr>
                <a:t>stearic acid</a:t>
              </a:r>
              <a:r>
                <a:rPr kumimoji="0" lang="vi-VN" sz="2400" b="0" i="1" u="none" strike="noStrike" kern="1200" cap="none" spc="0" normalizeH="0" baseline="0" noProof="0">
                  <a:ln>
                    <a:noFill/>
                  </a:ln>
                  <a:solidFill>
                    <a:prstClr val="black"/>
                  </a:solidFill>
                  <a:effectLst/>
                  <a:uLnTx/>
                  <a:uFillTx/>
                  <a:latin typeface="Arial"/>
                  <a:ea typeface="+mn-ea"/>
                  <a:cs typeface="+mn-cs"/>
                </a:rPr>
                <a:t>, có thêm một số chất phụ gia như </a:t>
              </a:r>
              <a:r>
                <a:rPr kumimoji="0" lang="vi-VN" sz="2400" b="1" i="1" u="none" strike="noStrike" kern="1200" cap="none" spc="0" normalizeH="0" baseline="0" noProof="0">
                  <a:ln>
                    <a:noFill/>
                  </a:ln>
                  <a:solidFill>
                    <a:srgbClr val="FF7C00"/>
                  </a:solidFill>
                  <a:effectLst/>
                  <a:uLnTx/>
                  <a:uFillTx/>
                  <a:latin typeface="Arial"/>
                  <a:ea typeface="+mn-ea"/>
                  <a:cs typeface="+mn-cs"/>
                </a:rPr>
                <a:t>chất độn </a:t>
              </a:r>
              <a:r>
                <a:rPr kumimoji="0" lang="vi-VN" sz="2400" b="0" i="1" u="none" strike="noStrike" kern="1200" cap="none" spc="0" normalizeH="0" baseline="0" noProof="0">
                  <a:ln>
                    <a:noFill/>
                  </a:ln>
                  <a:solidFill>
                    <a:prstClr val="black"/>
                  </a:solidFill>
                  <a:effectLst/>
                  <a:uLnTx/>
                  <a:uFillTx/>
                  <a:latin typeface="Arial"/>
                  <a:ea typeface="+mn-ea"/>
                  <a:cs typeface="+mn-cs"/>
                </a:rPr>
                <a:t>làm tăng độ cứng để đúc thành bánh, </a:t>
              </a:r>
              <a:r>
                <a:rPr kumimoji="0" lang="vi-VN" sz="2400" b="0" i="1" u="none" strike="noStrike" kern="1200" cap="none" spc="0" normalizeH="0" baseline="0" noProof="0">
                  <a:ln>
                    <a:noFill/>
                  </a:ln>
                  <a:solidFill>
                    <a:srgbClr val="FF0000"/>
                  </a:solidFill>
                  <a:effectLst/>
                  <a:uLnTx/>
                  <a:uFillTx/>
                  <a:latin typeface="Arial"/>
                  <a:ea typeface="+mn-ea"/>
                  <a:cs typeface="+mn-cs"/>
                </a:rPr>
                <a:t>chất</a:t>
              </a:r>
              <a:r>
                <a:rPr kumimoji="0" lang="vi-VN" sz="2400" b="0" i="1" u="none" strike="noStrike" kern="1200" cap="none" spc="0" normalizeH="0" baseline="0" noProof="0">
                  <a:ln>
                    <a:noFill/>
                  </a:ln>
                  <a:solidFill>
                    <a:prstClr val="black"/>
                  </a:solidFill>
                  <a:effectLst/>
                  <a:uLnTx/>
                  <a:uFillTx/>
                  <a:latin typeface="Arial"/>
                  <a:ea typeface="+mn-ea"/>
                  <a:cs typeface="+mn-cs"/>
                </a:rPr>
                <a:t> </a:t>
              </a:r>
              <a:r>
                <a:rPr kumimoji="0" lang="vi-VN" sz="2400" b="0" i="1" u="none" strike="noStrike" kern="1200" cap="none" spc="0" normalizeH="0" baseline="0" noProof="0">
                  <a:ln>
                    <a:noFill/>
                  </a:ln>
                  <a:solidFill>
                    <a:srgbClr val="FF0000"/>
                  </a:solidFill>
                  <a:effectLst/>
                  <a:uLnTx/>
                  <a:uFillTx/>
                  <a:latin typeface="Arial"/>
                  <a:ea typeface="+mn-ea"/>
                  <a:cs typeface="+mn-cs"/>
                </a:rPr>
                <a:t>diệt khuẩn và chất tạo hương</a:t>
              </a:r>
              <a:r>
                <a:rPr kumimoji="0" lang="en-US" sz="2400" b="0" i="1" u="none" strike="noStrike" kern="1200" cap="none" spc="0" normalizeH="0" baseline="0" noProof="0">
                  <a:ln>
                    <a:noFill/>
                  </a:ln>
                  <a:solidFill>
                    <a:srgbClr val="FF0000"/>
                  </a:solidFill>
                  <a:effectLst/>
                  <a:uLnTx/>
                  <a:uFillTx/>
                  <a:latin typeface="Arial"/>
                  <a:ea typeface="+mn-ea"/>
                  <a:cs typeface="+mn-cs"/>
                </a:rPr>
                <a:t>, chất dưỡng da</a:t>
              </a:r>
              <a:r>
                <a:rPr kumimoji="0" lang="vi-VN" sz="2400" b="0" i="1" u="none" strike="noStrike" kern="1200" cap="none" spc="0" normalizeH="0" baseline="0" noProof="0">
                  <a:ln>
                    <a:noFill/>
                  </a:ln>
                  <a:solidFill>
                    <a:prstClr val="black"/>
                  </a:solidFill>
                  <a:effectLst/>
                  <a:uLnTx/>
                  <a:uFillTx/>
                  <a:latin typeface="Arial"/>
                  <a:ea typeface="+mn-ea"/>
                  <a:cs typeface="+mn-cs"/>
                </a:rPr>
                <a:t>,...</a:t>
              </a:r>
              <a:endParaRPr kumimoji="0" lang="vi-VN" sz="2400" b="1" i="1" u="none" strike="noStrike" kern="1200" cap="none" spc="0" normalizeH="0" baseline="0" noProof="0">
                <a:ln>
                  <a:noFill/>
                </a:ln>
                <a:solidFill>
                  <a:prstClr val="black"/>
                </a:solidFill>
                <a:effectLst/>
                <a:uLnTx/>
                <a:uFillTx/>
                <a:latin typeface="Arial"/>
                <a:ea typeface="+mn-ea"/>
                <a:cs typeface="+mn-cs"/>
              </a:endParaRPr>
            </a:p>
          </p:txBody>
        </p:sp>
        <p:sp>
          <p:nvSpPr>
            <p:cNvPr id="43" name="TextBox 42">
              <a:extLst>
                <a:ext uri="{FF2B5EF4-FFF2-40B4-BE49-F238E27FC236}">
                  <a16:creationId xmlns:a16="http://schemas.microsoft.com/office/drawing/2014/main" xmlns="" id="{7ABFD618-642D-C559-5D2A-914C65D120E4}"/>
                </a:ext>
              </a:extLst>
            </p:cNvPr>
            <p:cNvSpPr txBox="1"/>
            <p:nvPr/>
          </p:nvSpPr>
          <p:spPr>
            <a:xfrm>
              <a:off x="1303020" y="777963"/>
              <a:ext cx="1792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KHÁI NIỆM</a:t>
              </a:r>
            </a:p>
          </p:txBody>
        </p:sp>
      </p:grpSp>
      <p:grpSp>
        <p:nvGrpSpPr>
          <p:cNvPr id="28" name="Group 27">
            <a:extLst>
              <a:ext uri="{FF2B5EF4-FFF2-40B4-BE49-F238E27FC236}">
                <a16:creationId xmlns:a16="http://schemas.microsoft.com/office/drawing/2014/main" xmlns="" id="{DDE56A22-E7BD-3D98-C11B-55FA811B4CE8}"/>
              </a:ext>
            </a:extLst>
          </p:cNvPr>
          <p:cNvGrpSpPr/>
          <p:nvPr/>
        </p:nvGrpSpPr>
        <p:grpSpPr>
          <a:xfrm>
            <a:off x="2044026" y="444245"/>
            <a:ext cx="8044238" cy="3340954"/>
            <a:chOff x="3037380" y="298786"/>
            <a:chExt cx="8044238" cy="3340954"/>
          </a:xfrm>
        </p:grpSpPr>
        <p:grpSp>
          <p:nvGrpSpPr>
            <p:cNvPr id="25" name="Group 24">
              <a:extLst>
                <a:ext uri="{FF2B5EF4-FFF2-40B4-BE49-F238E27FC236}">
                  <a16:creationId xmlns:a16="http://schemas.microsoft.com/office/drawing/2014/main" xmlns="" id="{C9E4430B-9315-9804-B357-8A1E3769AB6B}"/>
                </a:ext>
              </a:extLst>
            </p:cNvPr>
            <p:cNvGrpSpPr/>
            <p:nvPr/>
          </p:nvGrpSpPr>
          <p:grpSpPr>
            <a:xfrm>
              <a:off x="3037380" y="298786"/>
              <a:ext cx="5862453" cy="3340954"/>
              <a:chOff x="538273" y="1735592"/>
              <a:chExt cx="5862453" cy="3340954"/>
            </a:xfrm>
          </p:grpSpPr>
          <p:pic>
            <p:nvPicPr>
              <p:cNvPr id="4098" name="Picture 2" descr="Những điều không phải ai cũng biết về xà phòng - Tạp chí Đẹp">
                <a:extLst>
                  <a:ext uri="{FF2B5EF4-FFF2-40B4-BE49-F238E27FC236}">
                    <a16:creationId xmlns:a16="http://schemas.microsoft.com/office/drawing/2014/main" xmlns="" id="{92773C08-8F59-FCF5-67C1-E7F7DFF3C2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273" y="1735592"/>
                <a:ext cx="4198779" cy="2783790"/>
              </a:xfrm>
              <a:prstGeom prst="roundRect">
                <a:avLst>
                  <a:gd name="adj" fmla="val 7469"/>
                </a:avLst>
              </a:prstGeom>
              <a:noFill/>
              <a:ln w="28575">
                <a:solidFill>
                  <a:schemeClr val="tx1"/>
                </a:solidFill>
                <a:extLst>
                  <a:ext uri="{C807C97D-BFC1-408E-A445-0C87EB9F89A2}">
                    <ask:lineSketchStyleProps xmlns:ask="http://schemas.microsoft.com/office/drawing/2018/sketchyshapes" xmln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D6C6EC27-E6B0-9264-D57A-A909FA08BDB9}"/>
                  </a:ext>
                </a:extLst>
              </p:cNvPr>
              <p:cNvSpPr txBox="1"/>
              <p:nvPr/>
            </p:nvSpPr>
            <p:spPr>
              <a:xfrm>
                <a:off x="3292093" y="4645659"/>
                <a:ext cx="3108633" cy="430887"/>
              </a:xfrm>
              <a:prstGeom prst="rect">
                <a:avLst/>
              </a:prstGeom>
              <a:noFill/>
            </p:spPr>
            <p:txBody>
              <a:bodyPr wrap="square" rtlCol="0">
                <a:spAutoFit/>
              </a:bodyPr>
              <a:lstStyle/>
              <a:p>
                <a:pPr algn="ctr"/>
                <a:r>
                  <a:rPr lang="en-US" sz="2200" b="1"/>
                  <a:t>Hình. </a:t>
                </a:r>
                <a:r>
                  <a:rPr lang="en-US" sz="2200"/>
                  <a:t>Xà phòng</a:t>
                </a:r>
              </a:p>
            </p:txBody>
          </p:sp>
        </p:grpSp>
        <p:pic>
          <p:nvPicPr>
            <p:cNvPr id="5122" name="Picture 2" descr="ZZ xà phòng bánh Lifebuoy 90g">
              <a:extLst>
                <a:ext uri="{FF2B5EF4-FFF2-40B4-BE49-F238E27FC236}">
                  <a16:creationId xmlns:a16="http://schemas.microsoft.com/office/drawing/2014/main" xmlns="" id="{F324B66C-68DD-38D6-4DE2-7E1D703EED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6197" y="299022"/>
              <a:ext cx="3675421" cy="2783554"/>
            </a:xfrm>
            <a:prstGeom prst="roundRect">
              <a:avLst>
                <a:gd name="adj" fmla="val 7469"/>
              </a:avLst>
            </a:prstGeom>
            <a:noFill/>
            <a:ln w="28575">
              <a:solidFill>
                <a:schemeClr val="tx1"/>
              </a:solidFill>
              <a:extLst>
                <a:ext uri="{C807C97D-BFC1-408E-A445-0C87EB9F89A2}">
                  <ask:lineSketchStyleProps xmlns:ask="http://schemas.microsoft.com/office/drawing/2018/sketchyshapes" xmln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245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ĐẶC ĐIỂM CẤU TẠO PHÂN TỬ MUỐI</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04B32DD5-36FF-3595-D5DD-D2D2316E5711}"/>
              </a:ext>
            </a:extLst>
          </p:cNvPr>
          <p:cNvSpPr txBox="1"/>
          <p:nvPr/>
        </p:nvSpPr>
        <p:spPr>
          <a:xfrm>
            <a:off x="709579" y="1493895"/>
            <a:ext cx="11252383" cy="1154355"/>
          </a:xfrm>
          <a:prstGeom prst="rect">
            <a:avLst/>
          </a:prstGeom>
          <a:noFill/>
        </p:spPr>
        <p:txBody>
          <a:bodyPr wrap="square">
            <a:spAutoFit/>
          </a:bodyPr>
          <a:lstStyle/>
          <a:p>
            <a:pPr>
              <a:lnSpc>
                <a:spcPct val="130000"/>
              </a:lnSpc>
            </a:pPr>
            <a:r>
              <a:rPr lang="vi-VN" sz="2800" b="1" i="0">
                <a:solidFill>
                  <a:srgbClr val="8C00D7"/>
                </a:solidFill>
                <a:effectLst/>
                <a:latin typeface="+mj-lt"/>
              </a:rPr>
              <a:t>Muối của acid béo </a:t>
            </a:r>
            <a:r>
              <a:rPr lang="vi-VN" sz="2800" b="0" i="0">
                <a:effectLst/>
                <a:latin typeface="+mj-lt"/>
              </a:rPr>
              <a:t>(có trong xà phòng) được cấu tạo gồm một phần ưa nước nối với một phần kị nước </a:t>
            </a:r>
            <a:endParaRPr lang="en-US" sz="2800" b="0" i="0">
              <a:effectLst/>
              <a:latin typeface="+mj-lt"/>
            </a:endParaRPr>
          </a:p>
        </p:txBody>
      </p:sp>
      <p:grpSp>
        <p:nvGrpSpPr>
          <p:cNvPr id="32" name="Group 31">
            <a:extLst>
              <a:ext uri="{FF2B5EF4-FFF2-40B4-BE49-F238E27FC236}">
                <a16:creationId xmlns:a16="http://schemas.microsoft.com/office/drawing/2014/main" xmlns="" id="{D87A8C7A-0C3B-FE6D-6261-9E4DE3FDD2B4}"/>
              </a:ext>
            </a:extLst>
          </p:cNvPr>
          <p:cNvGrpSpPr/>
          <p:nvPr/>
        </p:nvGrpSpPr>
        <p:grpSpPr>
          <a:xfrm>
            <a:off x="167089" y="2876547"/>
            <a:ext cx="11881568" cy="3223918"/>
            <a:chOff x="167089" y="2876547"/>
            <a:chExt cx="11881568" cy="3223918"/>
          </a:xfrm>
        </p:grpSpPr>
        <p:grpSp>
          <p:nvGrpSpPr>
            <p:cNvPr id="30" name="Group 29">
              <a:extLst>
                <a:ext uri="{FF2B5EF4-FFF2-40B4-BE49-F238E27FC236}">
                  <a16:creationId xmlns:a16="http://schemas.microsoft.com/office/drawing/2014/main" xmlns="" id="{48530738-0D9E-4DF9-BC5D-E1EE7AC163B4}"/>
                </a:ext>
              </a:extLst>
            </p:cNvPr>
            <p:cNvGrpSpPr/>
            <p:nvPr/>
          </p:nvGrpSpPr>
          <p:grpSpPr>
            <a:xfrm>
              <a:off x="167089" y="2876547"/>
              <a:ext cx="11881568" cy="2612084"/>
              <a:chOff x="258956" y="2654685"/>
              <a:chExt cx="11881568" cy="2612084"/>
            </a:xfrm>
          </p:grpSpPr>
          <p:pic>
            <p:nvPicPr>
              <p:cNvPr id="6146" name="Picture 2" descr="13.6: Aggregate Particles - Chemistry LibreTexts">
                <a:extLst>
                  <a:ext uri="{FF2B5EF4-FFF2-40B4-BE49-F238E27FC236}">
                    <a16:creationId xmlns:a16="http://schemas.microsoft.com/office/drawing/2014/main" xmlns="" id="{337D77C6-3A6E-D5BB-D8F6-53321D1AE3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098"/>
              <a:stretch/>
            </p:blipFill>
            <p:spPr bwMode="auto">
              <a:xfrm>
                <a:off x="258956" y="2751602"/>
                <a:ext cx="11881568" cy="251516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xmlns="" id="{B80C1074-0F6E-A952-2169-107852C954F2}"/>
                  </a:ext>
                </a:extLst>
              </p:cNvPr>
              <p:cNvSpPr/>
              <p:nvPr/>
            </p:nvSpPr>
            <p:spPr>
              <a:xfrm>
                <a:off x="3810000" y="2654685"/>
                <a:ext cx="2133600" cy="381000"/>
              </a:xfrm>
              <a:prstGeom prst="roundRect">
                <a:avLst>
                  <a:gd name="adj" fmla="val 50000"/>
                </a:avLst>
              </a:prstGeom>
              <a:solidFill>
                <a:srgbClr val="49712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Phần kị nước</a:t>
                </a:r>
              </a:p>
            </p:txBody>
          </p:sp>
          <p:sp>
            <p:nvSpPr>
              <p:cNvPr id="27" name="Rectangle 26">
                <a:extLst>
                  <a:ext uri="{FF2B5EF4-FFF2-40B4-BE49-F238E27FC236}">
                    <a16:creationId xmlns:a16="http://schemas.microsoft.com/office/drawing/2014/main" xmlns="" id="{D14DCA2D-5844-30EC-E420-10D0651AC313}"/>
                  </a:ext>
                </a:extLst>
              </p:cNvPr>
              <p:cNvSpPr/>
              <p:nvPr/>
            </p:nvSpPr>
            <p:spPr>
              <a:xfrm>
                <a:off x="10223427" y="2743200"/>
                <a:ext cx="1302395"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E3129A6D-4D3A-FE84-1093-D0B226266029}"/>
                  </a:ext>
                </a:extLst>
              </p:cNvPr>
              <p:cNvSpPr/>
              <p:nvPr/>
            </p:nvSpPr>
            <p:spPr>
              <a:xfrm>
                <a:off x="9836309" y="2658655"/>
                <a:ext cx="2133600" cy="381000"/>
              </a:xfrm>
              <a:prstGeom prst="roundRect">
                <a:avLst>
                  <a:gd name="adj" fmla="val 50000"/>
                </a:avLst>
              </a:prstGeom>
              <a:solidFill>
                <a:srgbClr val="FF7C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Phần ưa nước</a:t>
                </a:r>
              </a:p>
            </p:txBody>
          </p:sp>
        </p:grpSp>
        <p:sp>
          <p:nvSpPr>
            <p:cNvPr id="31" name="TextBox 30">
              <a:extLst>
                <a:ext uri="{FF2B5EF4-FFF2-40B4-BE49-F238E27FC236}">
                  <a16:creationId xmlns:a16="http://schemas.microsoft.com/office/drawing/2014/main" xmlns="" id="{884B2178-DC51-4DAA-66CD-E6F65D35202C}"/>
                </a:ext>
              </a:extLst>
            </p:cNvPr>
            <p:cNvSpPr txBox="1"/>
            <p:nvPr/>
          </p:nvSpPr>
          <p:spPr>
            <a:xfrm>
              <a:off x="2971800" y="5638800"/>
              <a:ext cx="6629400" cy="461665"/>
            </a:xfrm>
            <a:prstGeom prst="rect">
              <a:avLst/>
            </a:prstGeom>
            <a:noFill/>
          </p:spPr>
          <p:txBody>
            <a:bodyPr wrap="square" rtlCol="0">
              <a:spAutoFit/>
            </a:bodyPr>
            <a:lstStyle/>
            <a:p>
              <a:pPr algn="ctr"/>
              <a:r>
                <a:rPr lang="en-US" sz="2400" b="1"/>
                <a:t>Hình. </a:t>
              </a:r>
              <a:r>
                <a:rPr lang="en-US" sz="2400"/>
                <a:t>Công thức cấu tạo của sodium stearate</a:t>
              </a:r>
            </a:p>
          </p:txBody>
        </p:sp>
      </p:grpSp>
    </p:spTree>
    <p:extLst>
      <p:ext uri="{BB962C8B-B14F-4D97-AF65-F5344CB8AC3E}">
        <p14:creationId xmlns:p14="http://schemas.microsoft.com/office/powerpoint/2010/main" val="170900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ĐẶC ĐIỂM CẤU TẠO PHÂN TỬ MUỐI</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4098" name="Picture 2" descr="How Soap Works | Sustainable Scientist">
            <a:extLst>
              <a:ext uri="{FF2B5EF4-FFF2-40B4-BE49-F238E27FC236}">
                <a16:creationId xmlns:a16="http://schemas.microsoft.com/office/drawing/2014/main" xmlns="" id="{5C937D75-98EC-8729-D486-44C43D2D16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22" b="47778"/>
          <a:stretch/>
        </p:blipFill>
        <p:spPr bwMode="auto">
          <a:xfrm>
            <a:off x="1524000" y="1524000"/>
            <a:ext cx="9144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w Soap Works | Sustainable Scientist">
            <a:extLst>
              <a:ext uri="{FF2B5EF4-FFF2-40B4-BE49-F238E27FC236}">
                <a16:creationId xmlns:a16="http://schemas.microsoft.com/office/drawing/2014/main" xmlns="" id="{D0B37621-725C-9B44-BFAF-37AC24A08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000" b="12222"/>
          <a:stretch/>
        </p:blipFill>
        <p:spPr bwMode="auto">
          <a:xfrm>
            <a:off x="1524000" y="4114800"/>
            <a:ext cx="9144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xmlns="" id="{6C758286-57F2-B1A8-2CA9-04D29DD090B6}"/>
              </a:ext>
            </a:extLst>
          </p:cNvPr>
          <p:cNvSpPr/>
          <p:nvPr/>
        </p:nvSpPr>
        <p:spPr>
          <a:xfrm>
            <a:off x="3810000" y="3582838"/>
            <a:ext cx="2438400" cy="533400"/>
          </a:xfrm>
          <a:prstGeom prst="roundRect">
            <a:avLst>
              <a:gd name="adj" fmla="val 50000"/>
            </a:avLst>
          </a:prstGeom>
          <a:solidFill>
            <a:srgbClr val="49712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Phần kị nước</a:t>
            </a:r>
          </a:p>
        </p:txBody>
      </p:sp>
      <p:sp>
        <p:nvSpPr>
          <p:cNvPr id="20" name="Rectangle: Rounded Corners 19">
            <a:extLst>
              <a:ext uri="{FF2B5EF4-FFF2-40B4-BE49-F238E27FC236}">
                <a16:creationId xmlns:a16="http://schemas.microsoft.com/office/drawing/2014/main" xmlns="" id="{F03C5F57-A0EA-23A7-2A4D-7D746A347582}"/>
              </a:ext>
            </a:extLst>
          </p:cNvPr>
          <p:cNvSpPr/>
          <p:nvPr/>
        </p:nvSpPr>
        <p:spPr>
          <a:xfrm>
            <a:off x="7086600" y="3579962"/>
            <a:ext cx="2438400" cy="533400"/>
          </a:xfrm>
          <a:prstGeom prst="roundRect">
            <a:avLst>
              <a:gd name="adj" fmla="val 50000"/>
            </a:avLst>
          </a:prstGeom>
          <a:solidFill>
            <a:srgbClr val="FF7C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Phần ưa nước</a:t>
            </a:r>
          </a:p>
        </p:txBody>
      </p:sp>
      <p:sp>
        <p:nvSpPr>
          <p:cNvPr id="21" name="TextBox 20">
            <a:extLst>
              <a:ext uri="{FF2B5EF4-FFF2-40B4-BE49-F238E27FC236}">
                <a16:creationId xmlns:a16="http://schemas.microsoft.com/office/drawing/2014/main" xmlns="" id="{C9BFC9C8-FDD6-5EF7-21F5-1E5B43F44469}"/>
              </a:ext>
            </a:extLst>
          </p:cNvPr>
          <p:cNvSpPr txBox="1"/>
          <p:nvPr/>
        </p:nvSpPr>
        <p:spPr>
          <a:xfrm>
            <a:off x="2667000" y="6049974"/>
            <a:ext cx="6629400" cy="461665"/>
          </a:xfrm>
          <a:prstGeom prst="rect">
            <a:avLst/>
          </a:prstGeom>
          <a:noFill/>
        </p:spPr>
        <p:txBody>
          <a:bodyPr wrap="square" rtlCol="0">
            <a:spAutoFit/>
          </a:bodyPr>
          <a:lstStyle/>
          <a:p>
            <a:pPr algn="ctr"/>
            <a:r>
              <a:rPr lang="en-US" sz="2400" b="1"/>
              <a:t>Hình. </a:t>
            </a:r>
            <a:r>
              <a:rPr lang="en-US" sz="2400"/>
              <a:t>Công thức cấu tạo của sodium stearate</a:t>
            </a:r>
          </a:p>
        </p:txBody>
      </p:sp>
    </p:spTree>
    <p:extLst>
      <p:ext uri="{BB962C8B-B14F-4D97-AF65-F5344CB8AC3E}">
        <p14:creationId xmlns:p14="http://schemas.microsoft.com/office/powerpoint/2010/main" val="3220474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rPr>
                <a:t>2. ĐẶC ĐIỂM CẤU TẠO PHÂN TỬ MUỐI</a:t>
              </a:r>
              <a:endParaRPr kumimoji="0" lang="vi-VN" sz="3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04B32DD5-36FF-3595-D5DD-D2D2316E5711}"/>
              </a:ext>
            </a:extLst>
          </p:cNvPr>
          <p:cNvSpPr txBox="1"/>
          <p:nvPr/>
        </p:nvSpPr>
        <p:spPr>
          <a:xfrm>
            <a:off x="717643" y="1544764"/>
            <a:ext cx="11014297" cy="2442976"/>
          </a:xfrm>
          <a:prstGeom prst="rect">
            <a:avLst/>
          </a:prstGeom>
          <a:noFill/>
        </p:spPr>
        <p:txBody>
          <a:bodyPr wrap="square">
            <a:spAutoFit/>
          </a:bodyPr>
          <a:lstStyle/>
          <a:p>
            <a:pPr algn="just">
              <a:lnSpc>
                <a:spcPct val="130000"/>
              </a:lnSpc>
            </a:pPr>
            <a:r>
              <a:rPr lang="vi-VN" sz="2400" b="1" i="0">
                <a:solidFill>
                  <a:srgbClr val="8C00D7"/>
                </a:solidFill>
                <a:effectLst/>
                <a:latin typeface="+mj-lt"/>
              </a:rPr>
              <a:t>Muối của acid béo </a:t>
            </a:r>
            <a:r>
              <a:rPr lang="vi-VN" sz="2400" b="0" i="0">
                <a:effectLst/>
                <a:latin typeface="+mj-lt"/>
              </a:rPr>
              <a:t>(có trong xà phòng) được cấu tạo gồm một phần ưa nước nối với một phần kị nước </a:t>
            </a:r>
            <a:endParaRPr lang="en-US" sz="2400" b="0" i="0">
              <a:effectLst/>
              <a:latin typeface="+mj-lt"/>
            </a:endParaRPr>
          </a:p>
          <a:p>
            <a:pPr algn="just">
              <a:lnSpc>
                <a:spcPct val="130000"/>
              </a:lnSpc>
            </a:pPr>
            <a:r>
              <a:rPr lang="en-US" sz="2400" b="0" i="0">
                <a:effectLst/>
                <a:latin typeface="+mj-lt"/>
              </a:rPr>
              <a:t>   </a:t>
            </a:r>
            <a:r>
              <a:rPr lang="vi-VN" sz="2400" b="0" i="0">
                <a:effectLst/>
                <a:latin typeface="+mj-lt"/>
              </a:rPr>
              <a:t>• </a:t>
            </a:r>
            <a:r>
              <a:rPr lang="vi-VN" sz="2400" b="1" i="0">
                <a:solidFill>
                  <a:srgbClr val="00B0F0"/>
                </a:solidFill>
                <a:effectLst/>
                <a:latin typeface="+mj-lt"/>
              </a:rPr>
              <a:t>Phần ưa nước </a:t>
            </a:r>
            <a:r>
              <a:rPr lang="vi-VN" sz="2400" b="0" i="0">
                <a:effectLst/>
                <a:latin typeface="+mj-lt"/>
              </a:rPr>
              <a:t>(tan được trong nước) là nhóm carboxylate </a:t>
            </a:r>
            <a:r>
              <a:rPr lang="en-US" sz="2400" b="0" i="0">
                <a:effectLst/>
                <a:latin typeface="+mj-lt"/>
              </a:rPr>
              <a:t>– </a:t>
            </a:r>
            <a:r>
              <a:rPr lang="vi-VN" sz="2400" b="0" i="0">
                <a:effectLst/>
                <a:latin typeface="+mj-lt"/>
              </a:rPr>
              <a:t>COO</a:t>
            </a:r>
            <a:r>
              <a:rPr lang="en-US" sz="2400" b="0" i="0">
                <a:effectLst/>
                <a:latin typeface="+mj-lt"/>
              </a:rPr>
              <a:t> –</a:t>
            </a:r>
            <a:r>
              <a:rPr lang="vi-VN" sz="2400" b="0" i="0">
                <a:effectLst/>
                <a:latin typeface="+mj-lt"/>
              </a:rPr>
              <a:t>. </a:t>
            </a:r>
            <a:endParaRPr lang="en-US" sz="2400" b="0" i="0">
              <a:effectLst/>
              <a:latin typeface="+mj-lt"/>
            </a:endParaRPr>
          </a:p>
          <a:p>
            <a:pPr algn="just">
              <a:lnSpc>
                <a:spcPct val="130000"/>
              </a:lnSpc>
            </a:pPr>
            <a:r>
              <a:rPr lang="en-US" sz="2400" b="0" i="0">
                <a:effectLst/>
                <a:latin typeface="+mj-lt"/>
              </a:rPr>
              <a:t>   </a:t>
            </a:r>
            <a:r>
              <a:rPr lang="vi-VN" sz="2400" b="0" i="0">
                <a:effectLst/>
                <a:latin typeface="+mj-lt"/>
              </a:rPr>
              <a:t>• </a:t>
            </a:r>
            <a:r>
              <a:rPr lang="vi-VN" sz="2400" b="1" i="0">
                <a:solidFill>
                  <a:srgbClr val="FF0000"/>
                </a:solidFill>
                <a:effectLst/>
                <a:latin typeface="+mj-lt"/>
              </a:rPr>
              <a:t>Phần kị nước </a:t>
            </a:r>
            <a:r>
              <a:rPr lang="vi-VN" sz="2400" b="0" i="0">
                <a:effectLst/>
                <a:latin typeface="+mj-lt"/>
              </a:rPr>
              <a:t>(không tan trong nước nhưng tan trong dầu, mỡ) là các gốc hydrocarbon mạch dài, như C</a:t>
            </a:r>
            <a:r>
              <a:rPr lang="vi-VN" sz="2400" b="0" i="0" baseline="-25000">
                <a:effectLst/>
                <a:latin typeface="+mj-lt"/>
              </a:rPr>
              <a:t>17</a:t>
            </a:r>
            <a:r>
              <a:rPr lang="vi-VN" sz="2400" b="0" i="0">
                <a:effectLst/>
                <a:latin typeface="+mj-lt"/>
              </a:rPr>
              <a:t>H</a:t>
            </a:r>
            <a:r>
              <a:rPr lang="vi-VN" sz="2400" b="0" i="0" baseline="-25000">
                <a:effectLst/>
                <a:latin typeface="+mj-lt"/>
              </a:rPr>
              <a:t>35</a:t>
            </a:r>
            <a:r>
              <a:rPr lang="en-US" sz="2400" b="0" i="0">
                <a:effectLst/>
                <a:latin typeface="+mj-lt"/>
              </a:rPr>
              <a:t> –</a:t>
            </a:r>
            <a:r>
              <a:rPr lang="vi-VN" sz="2400" b="0" i="0">
                <a:effectLst/>
                <a:latin typeface="+mj-lt"/>
              </a:rPr>
              <a:t>, C</a:t>
            </a:r>
            <a:r>
              <a:rPr lang="vi-VN" sz="2400" b="0" i="0" baseline="-25000">
                <a:effectLst/>
                <a:latin typeface="+mj-lt"/>
              </a:rPr>
              <a:t>15</a:t>
            </a:r>
            <a:r>
              <a:rPr lang="vi-VN" sz="2400" b="0" i="0">
                <a:effectLst/>
                <a:latin typeface="+mj-lt"/>
              </a:rPr>
              <a:t>H</a:t>
            </a:r>
            <a:r>
              <a:rPr lang="vi-VN" sz="2400" b="0" i="0" baseline="-25000">
                <a:effectLst/>
                <a:latin typeface="+mj-lt"/>
              </a:rPr>
              <a:t>31</a:t>
            </a:r>
            <a:r>
              <a:rPr lang="en-US" sz="2400" b="0" i="0">
                <a:effectLst/>
                <a:latin typeface="+mj-lt"/>
              </a:rPr>
              <a:t> –</a:t>
            </a:r>
            <a:r>
              <a:rPr lang="vi-VN" sz="2400" b="0" i="0">
                <a:effectLst/>
                <a:latin typeface="+mj-lt"/>
              </a:rPr>
              <a:t>,...</a:t>
            </a:r>
            <a:r>
              <a:rPr lang="en-US" sz="2400" b="0" i="0">
                <a:effectLst/>
                <a:latin typeface="+mj-lt"/>
              </a:rPr>
              <a:t> </a:t>
            </a:r>
            <a:endParaRPr lang="en-US" sz="2400">
              <a:latin typeface="+mj-lt"/>
            </a:endParaRPr>
          </a:p>
        </p:txBody>
      </p:sp>
      <p:grpSp>
        <p:nvGrpSpPr>
          <p:cNvPr id="18" name="Group 17">
            <a:extLst>
              <a:ext uri="{FF2B5EF4-FFF2-40B4-BE49-F238E27FC236}">
                <a16:creationId xmlns:a16="http://schemas.microsoft.com/office/drawing/2014/main" xmlns="" id="{5575EE17-C072-E34D-2E2B-373AFC4E1775}"/>
              </a:ext>
            </a:extLst>
          </p:cNvPr>
          <p:cNvGrpSpPr/>
          <p:nvPr/>
        </p:nvGrpSpPr>
        <p:grpSpPr>
          <a:xfrm>
            <a:off x="1888126" y="4124009"/>
            <a:ext cx="8506350" cy="2484367"/>
            <a:chOff x="1888126" y="4124009"/>
            <a:chExt cx="8506350" cy="2484367"/>
          </a:xfrm>
        </p:grpSpPr>
        <p:pic>
          <p:nvPicPr>
            <p:cNvPr id="7170" name="Picture 2" descr="Sodium Stearate Molecule 3D Model - TurboSquid 1425472">
              <a:extLst>
                <a:ext uri="{FF2B5EF4-FFF2-40B4-BE49-F238E27FC236}">
                  <a16:creationId xmlns:a16="http://schemas.microsoft.com/office/drawing/2014/main" xmlns="" id="{607E0D4D-2C10-9611-0D4A-E7733B758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86" b="29192"/>
            <a:stretch/>
          </p:blipFill>
          <p:spPr bwMode="auto">
            <a:xfrm>
              <a:off x="1888126" y="4124009"/>
              <a:ext cx="8506350" cy="2484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D6CA900-167F-A9A5-8BAE-D6911A35485C}"/>
                </a:ext>
              </a:extLst>
            </p:cNvPr>
            <p:cNvSpPr txBox="1"/>
            <p:nvPr/>
          </p:nvSpPr>
          <p:spPr>
            <a:xfrm>
              <a:off x="2199853" y="5004135"/>
              <a:ext cx="838200" cy="461665"/>
            </a:xfrm>
            <a:prstGeom prst="rect">
              <a:avLst/>
            </a:prstGeom>
            <a:noFill/>
          </p:spPr>
          <p:txBody>
            <a:bodyPr wrap="square" rtlCol="0">
              <a:spAutoFit/>
            </a:bodyPr>
            <a:lstStyle/>
            <a:p>
              <a:r>
                <a:rPr lang="en-US" sz="2400"/>
                <a:t>Na</a:t>
              </a:r>
              <a:r>
                <a:rPr lang="en-US" sz="2400" baseline="30000"/>
                <a:t>+</a:t>
              </a:r>
              <a:endParaRPr lang="en-US" sz="2400"/>
            </a:p>
          </p:txBody>
        </p:sp>
        <p:sp>
          <p:nvSpPr>
            <p:cNvPr id="16" name="TextBox 15">
              <a:extLst>
                <a:ext uri="{FF2B5EF4-FFF2-40B4-BE49-F238E27FC236}">
                  <a16:creationId xmlns:a16="http://schemas.microsoft.com/office/drawing/2014/main" xmlns="" id="{45DD672C-B7F0-1F25-95F2-A6CDF9343935}"/>
                </a:ext>
              </a:extLst>
            </p:cNvPr>
            <p:cNvSpPr txBox="1"/>
            <p:nvPr/>
          </p:nvSpPr>
          <p:spPr>
            <a:xfrm>
              <a:off x="3733800" y="4191000"/>
              <a:ext cx="457200" cy="461665"/>
            </a:xfrm>
            <a:prstGeom prst="rect">
              <a:avLst/>
            </a:prstGeom>
            <a:noFill/>
          </p:spPr>
          <p:txBody>
            <a:bodyPr wrap="square" rtlCol="0">
              <a:spAutoFit/>
            </a:bodyPr>
            <a:lstStyle/>
            <a:p>
              <a:r>
                <a:rPr lang="en-US" sz="2400" b="0" i="0">
                  <a:effectLst/>
                  <a:latin typeface="+mj-lt"/>
                </a:rPr>
                <a:t>–</a:t>
              </a:r>
              <a:endParaRPr lang="en-US" sz="2400"/>
            </a:p>
          </p:txBody>
        </p:sp>
        <p:sp>
          <p:nvSpPr>
            <p:cNvPr id="17" name="TextBox 16">
              <a:extLst>
                <a:ext uri="{FF2B5EF4-FFF2-40B4-BE49-F238E27FC236}">
                  <a16:creationId xmlns:a16="http://schemas.microsoft.com/office/drawing/2014/main" xmlns="" id="{19E03EF9-5B8C-46F8-13F9-40BDE975D0E4}"/>
                </a:ext>
              </a:extLst>
            </p:cNvPr>
            <p:cNvSpPr txBox="1"/>
            <p:nvPr/>
          </p:nvSpPr>
          <p:spPr>
            <a:xfrm>
              <a:off x="3581400" y="5168855"/>
              <a:ext cx="457200" cy="461665"/>
            </a:xfrm>
            <a:prstGeom prst="rect">
              <a:avLst/>
            </a:prstGeom>
            <a:noFill/>
          </p:spPr>
          <p:txBody>
            <a:bodyPr wrap="square" rtlCol="0">
              <a:spAutoFit/>
            </a:bodyPr>
            <a:lstStyle/>
            <a:p>
              <a:r>
                <a:rPr lang="en-US" sz="2400" b="0" i="0">
                  <a:effectLst/>
                  <a:latin typeface="+mj-lt"/>
                </a:rPr>
                <a:t>–</a:t>
              </a:r>
              <a:endParaRPr lang="en-US" sz="2400"/>
            </a:p>
          </p:txBody>
        </p:sp>
      </p:grpSp>
    </p:spTree>
    <p:extLst>
      <p:ext uri="{BB962C8B-B14F-4D97-AF65-F5344CB8AC3E}">
        <p14:creationId xmlns:p14="http://schemas.microsoft.com/office/powerpoint/2010/main" val="257616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 calcmode="lin" valueType="num">
                                      <p:cBhvr additive="base">
                                        <p:cTn id="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anim calcmode="lin" valueType="num">
                                      <p:cBhvr additive="base">
                                        <p:cTn id="11"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3902</TotalTime>
  <Words>2607</Words>
  <Application>Microsoft Office PowerPoint</Application>
  <PresentationFormat>Custom</PresentationFormat>
  <Paragraphs>241</Paragraphs>
  <Slides>43</Slides>
  <Notes>1</Notes>
  <HiddenSlides>0</HiddenSlides>
  <MMClips>1</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pc</cp:lastModifiedBy>
  <cp:revision>139</cp:revision>
  <dcterms:created xsi:type="dcterms:W3CDTF">2023-04-05T04:26:34Z</dcterms:created>
  <dcterms:modified xsi:type="dcterms:W3CDTF">2024-11-25T08:20:15Z</dcterms:modified>
  <cp:category>9Slide.vn</cp:category>
</cp:coreProperties>
</file>