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2"/>
  </p:notesMasterIdLst>
  <p:sldIdLst>
    <p:sldId id="401" r:id="rId3"/>
    <p:sldId id="257" r:id="rId4"/>
    <p:sldId id="258" r:id="rId5"/>
    <p:sldId id="259" r:id="rId6"/>
    <p:sldId id="260" r:id="rId7"/>
    <p:sldId id="261" r:id="rId8"/>
    <p:sldId id="262" r:id="rId9"/>
    <p:sldId id="263" r:id="rId10"/>
    <p:sldId id="264" r:id="rId11"/>
    <p:sldId id="265" r:id="rId12"/>
    <p:sldId id="276" r:id="rId13"/>
    <p:sldId id="402" r:id="rId14"/>
    <p:sldId id="266" r:id="rId15"/>
    <p:sldId id="267" r:id="rId16"/>
    <p:sldId id="268" r:id="rId17"/>
    <p:sldId id="269" r:id="rId18"/>
    <p:sldId id="271" r:id="rId19"/>
    <p:sldId id="272" r:id="rId20"/>
    <p:sldId id="274" r:id="rId21"/>
    <p:sldId id="277" r:id="rId22"/>
    <p:sldId id="280" r:id="rId23"/>
    <p:sldId id="278" r:id="rId24"/>
    <p:sldId id="279" r:id="rId25"/>
    <p:sldId id="281" r:id="rId26"/>
    <p:sldId id="282" r:id="rId27"/>
    <p:sldId id="283" r:id="rId28"/>
    <p:sldId id="284" r:id="rId29"/>
    <p:sldId id="403"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67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118FD5-3F6F-4BF5-8FEB-B39C96FA140C}"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E2FBC-29D7-4031-BB19-AE5494B4D9EF}" type="slidenum">
              <a:rPr lang="en-US" smtClean="0"/>
              <a:t>‹#›</a:t>
            </a:fld>
            <a:endParaRPr lang="en-US"/>
          </a:p>
        </p:txBody>
      </p:sp>
    </p:spTree>
    <p:extLst>
      <p:ext uri="{BB962C8B-B14F-4D97-AF65-F5344CB8AC3E}">
        <p14:creationId xmlns:p14="http://schemas.microsoft.com/office/powerpoint/2010/main" val="2872869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EE2FBC-29D7-4031-BB19-AE5494B4D9EF}" type="slidenum">
              <a:rPr lang="en-US" smtClean="0"/>
              <a:t>10</a:t>
            </a:fld>
            <a:endParaRPr lang="en-US"/>
          </a:p>
        </p:txBody>
      </p:sp>
    </p:spTree>
    <p:extLst>
      <p:ext uri="{BB962C8B-B14F-4D97-AF65-F5344CB8AC3E}">
        <p14:creationId xmlns:p14="http://schemas.microsoft.com/office/powerpoint/2010/main" val="261303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240A5D-2E2A-B150-6D98-85D5FBEF48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E11227F-31FC-0B6E-0180-C0EA7D2DB4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78CEAB6-E203-A48E-7BD6-A6A26702728F}"/>
              </a:ext>
            </a:extLst>
          </p:cNvPr>
          <p:cNvSpPr>
            <a:spLocks noGrp="1"/>
          </p:cNvSpPr>
          <p:nvPr>
            <p:ph type="dt" sz="half" idx="10"/>
          </p:nvPr>
        </p:nvSpPr>
        <p:spPr/>
        <p:txBody>
          <a:bodyPr/>
          <a:lstStyle/>
          <a:p>
            <a:fld id="{48683213-DFD0-4F66-8C7B-E3EEF0A50B4C}" type="datetimeFigureOut">
              <a:rPr lang="en-US" smtClean="0"/>
              <a:t>11/25/2024</a:t>
            </a:fld>
            <a:endParaRPr lang="en-US"/>
          </a:p>
        </p:txBody>
      </p:sp>
      <p:sp>
        <p:nvSpPr>
          <p:cNvPr id="5" name="Footer Placeholder 4">
            <a:extLst>
              <a:ext uri="{FF2B5EF4-FFF2-40B4-BE49-F238E27FC236}">
                <a16:creationId xmlns:a16="http://schemas.microsoft.com/office/drawing/2014/main" xmlns="" id="{560C29F4-7866-CA82-E6B1-503DCA877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0D0C3B4-251A-15B8-409A-8503BF4772DB}"/>
              </a:ext>
            </a:extLst>
          </p:cNvPr>
          <p:cNvSpPr>
            <a:spLocks noGrp="1"/>
          </p:cNvSpPr>
          <p:nvPr>
            <p:ph type="sldNum" sz="quarter" idx="12"/>
          </p:nvPr>
        </p:nvSpPr>
        <p:spPr/>
        <p:txBody>
          <a:bodyPr/>
          <a:lstStyle/>
          <a:p>
            <a:fld id="{34FB89E7-BF7E-4F7F-A4C0-E4C507A2C142}" type="slidenum">
              <a:rPr lang="en-US" smtClean="0"/>
              <a:t>‹#›</a:t>
            </a:fld>
            <a:endParaRPr lang="en-US"/>
          </a:p>
        </p:txBody>
      </p:sp>
    </p:spTree>
    <p:extLst>
      <p:ext uri="{BB962C8B-B14F-4D97-AF65-F5344CB8AC3E}">
        <p14:creationId xmlns:p14="http://schemas.microsoft.com/office/powerpoint/2010/main" val="226325704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88A4EE-2F43-EFA2-C06C-7D64989D43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1B5E4E0-CA1E-3020-63DE-1AFD7FEE08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B6EA1E-90BA-0EA5-DA7F-202899214404}"/>
              </a:ext>
            </a:extLst>
          </p:cNvPr>
          <p:cNvSpPr>
            <a:spLocks noGrp="1"/>
          </p:cNvSpPr>
          <p:nvPr>
            <p:ph type="dt" sz="half" idx="10"/>
          </p:nvPr>
        </p:nvSpPr>
        <p:spPr/>
        <p:txBody>
          <a:bodyPr/>
          <a:lstStyle/>
          <a:p>
            <a:fld id="{48683213-DFD0-4F66-8C7B-E3EEF0A50B4C}" type="datetimeFigureOut">
              <a:rPr lang="en-US" smtClean="0"/>
              <a:t>11/25/2024</a:t>
            </a:fld>
            <a:endParaRPr lang="en-US"/>
          </a:p>
        </p:txBody>
      </p:sp>
      <p:sp>
        <p:nvSpPr>
          <p:cNvPr id="5" name="Footer Placeholder 4">
            <a:extLst>
              <a:ext uri="{FF2B5EF4-FFF2-40B4-BE49-F238E27FC236}">
                <a16:creationId xmlns:a16="http://schemas.microsoft.com/office/drawing/2014/main" xmlns="" id="{C5D819DE-CFE6-0F26-B301-DD016B4C75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1C508B7-CF13-AC67-A106-0BE1BBE988D9}"/>
              </a:ext>
            </a:extLst>
          </p:cNvPr>
          <p:cNvSpPr>
            <a:spLocks noGrp="1"/>
          </p:cNvSpPr>
          <p:nvPr>
            <p:ph type="sldNum" sz="quarter" idx="12"/>
          </p:nvPr>
        </p:nvSpPr>
        <p:spPr/>
        <p:txBody>
          <a:bodyPr/>
          <a:lstStyle/>
          <a:p>
            <a:fld id="{34FB89E7-BF7E-4F7F-A4C0-E4C507A2C142}" type="slidenum">
              <a:rPr lang="en-US" smtClean="0"/>
              <a:t>‹#›</a:t>
            </a:fld>
            <a:endParaRPr lang="en-US"/>
          </a:p>
        </p:txBody>
      </p:sp>
    </p:spTree>
    <p:extLst>
      <p:ext uri="{BB962C8B-B14F-4D97-AF65-F5344CB8AC3E}">
        <p14:creationId xmlns:p14="http://schemas.microsoft.com/office/powerpoint/2010/main" val="375557839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95DA93E-8B30-EE94-7A61-D00DC3462D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D28868C-3E31-6302-D4E0-A287A20865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70B2C95-A85A-C6E5-CFD1-9E12F55A56B2}"/>
              </a:ext>
            </a:extLst>
          </p:cNvPr>
          <p:cNvSpPr>
            <a:spLocks noGrp="1"/>
          </p:cNvSpPr>
          <p:nvPr>
            <p:ph type="dt" sz="half" idx="10"/>
          </p:nvPr>
        </p:nvSpPr>
        <p:spPr/>
        <p:txBody>
          <a:bodyPr/>
          <a:lstStyle/>
          <a:p>
            <a:fld id="{48683213-DFD0-4F66-8C7B-E3EEF0A50B4C}" type="datetimeFigureOut">
              <a:rPr lang="en-US" smtClean="0"/>
              <a:t>11/25/2024</a:t>
            </a:fld>
            <a:endParaRPr lang="en-US"/>
          </a:p>
        </p:txBody>
      </p:sp>
      <p:sp>
        <p:nvSpPr>
          <p:cNvPr id="5" name="Footer Placeholder 4">
            <a:extLst>
              <a:ext uri="{FF2B5EF4-FFF2-40B4-BE49-F238E27FC236}">
                <a16:creationId xmlns:a16="http://schemas.microsoft.com/office/drawing/2014/main" xmlns="" id="{DEEECFCB-7513-77B6-91F5-A14D109F9F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6E5EC3E-F24B-E290-E626-E3740B0B3E11}"/>
              </a:ext>
            </a:extLst>
          </p:cNvPr>
          <p:cNvSpPr>
            <a:spLocks noGrp="1"/>
          </p:cNvSpPr>
          <p:nvPr>
            <p:ph type="sldNum" sz="quarter" idx="12"/>
          </p:nvPr>
        </p:nvSpPr>
        <p:spPr/>
        <p:txBody>
          <a:bodyPr/>
          <a:lstStyle/>
          <a:p>
            <a:fld id="{34FB89E7-BF7E-4F7F-A4C0-E4C507A2C142}" type="slidenum">
              <a:rPr lang="en-US" smtClean="0"/>
              <a:t>‹#›</a:t>
            </a:fld>
            <a:endParaRPr lang="en-US"/>
          </a:p>
        </p:txBody>
      </p:sp>
    </p:spTree>
    <p:extLst>
      <p:ext uri="{BB962C8B-B14F-4D97-AF65-F5344CB8AC3E}">
        <p14:creationId xmlns:p14="http://schemas.microsoft.com/office/powerpoint/2010/main" val="8160753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CB7EC7-6610-4C5A-B94A-C0FE1DC1DB12}"/>
              </a:ext>
            </a:extLst>
          </p:cNvPr>
          <p:cNvSpPr>
            <a:spLocks noGrp="1"/>
          </p:cNvSpPr>
          <p:nvPr>
            <p:ph type="dt" sz="half" idx="10"/>
          </p:nvPr>
        </p:nvSpPr>
        <p:spPr/>
        <p:txBody>
          <a:bodyPr/>
          <a:lstStyle/>
          <a:p>
            <a:fld id="{5B0A1F14-DA11-4E43-87F3-BE07CCE51531}" type="datetime1">
              <a:rPr lang="en-US" smtClean="0"/>
              <a:t>11/25/2024</a:t>
            </a:fld>
            <a:endParaRPr lang="en-US"/>
          </a:p>
        </p:txBody>
      </p:sp>
      <p:sp>
        <p:nvSpPr>
          <p:cNvPr id="3" name="Footer Placeholder 2">
            <a:extLst>
              <a:ext uri="{FF2B5EF4-FFF2-40B4-BE49-F238E27FC236}">
                <a16:creationId xmlns:a16="http://schemas.microsoft.com/office/drawing/2014/main" xmlns=""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159252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203219-0ED5-4CAD-8F16-4E3B3502CBBA}"/>
              </a:ext>
            </a:extLst>
          </p:cNvPr>
          <p:cNvSpPr>
            <a:spLocks noGrp="1"/>
          </p:cNvSpPr>
          <p:nvPr>
            <p:ph type="dt" sz="half" idx="10"/>
          </p:nvPr>
        </p:nvSpPr>
        <p:spPr/>
        <p:txBody>
          <a:bodyPr/>
          <a:lstStyle/>
          <a:p>
            <a:fld id="{D6D27D59-6977-44DD-8E4E-5EC5FBCC1A34}" type="datetime1">
              <a:rPr lang="en-US" smtClean="0"/>
              <a:t>11/25/2024</a:t>
            </a:fld>
            <a:endParaRPr lang="en-US"/>
          </a:p>
        </p:txBody>
      </p:sp>
      <p:sp>
        <p:nvSpPr>
          <p:cNvPr id="3" name="Footer Placeholder 2">
            <a:extLst>
              <a:ext uri="{FF2B5EF4-FFF2-40B4-BE49-F238E27FC236}">
                <a16:creationId xmlns:a16="http://schemas.microsoft.com/office/drawing/2014/main" xmlns=""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0503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7454484-8038-40A1-A8F6-6E672B55E9E3}"/>
              </a:ext>
            </a:extLst>
          </p:cNvPr>
          <p:cNvSpPr>
            <a:spLocks noGrp="1"/>
          </p:cNvSpPr>
          <p:nvPr>
            <p:ph type="dt" sz="half" idx="10"/>
          </p:nvPr>
        </p:nvSpPr>
        <p:spPr/>
        <p:txBody>
          <a:bodyPr/>
          <a:lstStyle/>
          <a:p>
            <a:fld id="{0A829C2E-4D1E-4F59-91D1-95B83ABEEBF7}" type="datetime1">
              <a:rPr lang="en-US" smtClean="0"/>
              <a:t>11/25/2024</a:t>
            </a:fld>
            <a:endParaRPr lang="en-US"/>
          </a:p>
        </p:txBody>
      </p:sp>
      <p:sp>
        <p:nvSpPr>
          <p:cNvPr id="3" name="Footer Placeholder 2">
            <a:extLst>
              <a:ext uri="{FF2B5EF4-FFF2-40B4-BE49-F238E27FC236}">
                <a16:creationId xmlns:a16="http://schemas.microsoft.com/office/drawing/2014/main" xmlns=""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042405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E0CB401-6D82-4712-B9E2-C59E35209B0B}"/>
              </a:ext>
            </a:extLst>
          </p:cNvPr>
          <p:cNvSpPr>
            <a:spLocks noGrp="1"/>
          </p:cNvSpPr>
          <p:nvPr>
            <p:ph type="dt" sz="half" idx="10"/>
          </p:nvPr>
        </p:nvSpPr>
        <p:spPr/>
        <p:txBody>
          <a:bodyPr/>
          <a:lstStyle/>
          <a:p>
            <a:fld id="{2E746A1F-9E99-4E72-9D09-5F6A6C41B36D}" type="datetime1">
              <a:rPr lang="en-US" smtClean="0"/>
              <a:t>11/25/2024</a:t>
            </a:fld>
            <a:endParaRPr lang="en-US"/>
          </a:p>
        </p:txBody>
      </p:sp>
      <p:sp>
        <p:nvSpPr>
          <p:cNvPr id="3" name="Footer Placeholder 2">
            <a:extLst>
              <a:ext uri="{FF2B5EF4-FFF2-40B4-BE49-F238E27FC236}">
                <a16:creationId xmlns:a16="http://schemas.microsoft.com/office/drawing/2014/main" xmlns=""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148769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8139E17-5C6E-4A2B-BB0E-4DAE9E5CDF08}"/>
              </a:ext>
            </a:extLst>
          </p:cNvPr>
          <p:cNvSpPr>
            <a:spLocks noGrp="1"/>
          </p:cNvSpPr>
          <p:nvPr>
            <p:ph type="dt" sz="half" idx="10"/>
          </p:nvPr>
        </p:nvSpPr>
        <p:spPr/>
        <p:txBody>
          <a:bodyPr/>
          <a:lstStyle/>
          <a:p>
            <a:fld id="{2D83F7B2-BB06-4C2C-A0BF-C3C4D1F4133B}" type="datetime1">
              <a:rPr lang="en-US" smtClean="0"/>
              <a:t>11/25/2024</a:t>
            </a:fld>
            <a:endParaRPr lang="en-US"/>
          </a:p>
        </p:txBody>
      </p:sp>
      <p:sp>
        <p:nvSpPr>
          <p:cNvPr id="3" name="Footer Placeholder 2">
            <a:extLst>
              <a:ext uri="{FF2B5EF4-FFF2-40B4-BE49-F238E27FC236}">
                <a16:creationId xmlns:a16="http://schemas.microsoft.com/office/drawing/2014/main" xmlns=""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3095728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F6F001-9348-EC2E-3B92-D3AA682D6F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AFC87E9-0254-99E1-C1A7-A93C5D6220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77DFD22-87CB-4B7E-E602-590C9A5B8EC5}"/>
              </a:ext>
            </a:extLst>
          </p:cNvPr>
          <p:cNvSpPr>
            <a:spLocks noGrp="1"/>
          </p:cNvSpPr>
          <p:nvPr>
            <p:ph type="dt" sz="half" idx="10"/>
          </p:nvPr>
        </p:nvSpPr>
        <p:spPr/>
        <p:txBody>
          <a:bodyPr/>
          <a:lstStyle/>
          <a:p>
            <a:fld id="{48683213-DFD0-4F66-8C7B-E3EEF0A50B4C}" type="datetimeFigureOut">
              <a:rPr lang="en-US" smtClean="0"/>
              <a:t>11/25/2024</a:t>
            </a:fld>
            <a:endParaRPr lang="en-US"/>
          </a:p>
        </p:txBody>
      </p:sp>
      <p:sp>
        <p:nvSpPr>
          <p:cNvPr id="5" name="Footer Placeholder 4">
            <a:extLst>
              <a:ext uri="{FF2B5EF4-FFF2-40B4-BE49-F238E27FC236}">
                <a16:creationId xmlns:a16="http://schemas.microsoft.com/office/drawing/2014/main" xmlns="" id="{E0122F0B-E68F-9647-644A-1DAF00D20C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368255E-BA07-C0D7-B0DE-2833F131CF2C}"/>
              </a:ext>
            </a:extLst>
          </p:cNvPr>
          <p:cNvSpPr>
            <a:spLocks noGrp="1"/>
          </p:cNvSpPr>
          <p:nvPr>
            <p:ph type="sldNum" sz="quarter" idx="12"/>
          </p:nvPr>
        </p:nvSpPr>
        <p:spPr/>
        <p:txBody>
          <a:bodyPr/>
          <a:lstStyle/>
          <a:p>
            <a:fld id="{34FB89E7-BF7E-4F7F-A4C0-E4C507A2C142}" type="slidenum">
              <a:rPr lang="en-US" smtClean="0"/>
              <a:t>‹#›</a:t>
            </a:fld>
            <a:endParaRPr lang="en-US"/>
          </a:p>
        </p:txBody>
      </p:sp>
    </p:spTree>
    <p:extLst>
      <p:ext uri="{BB962C8B-B14F-4D97-AF65-F5344CB8AC3E}">
        <p14:creationId xmlns:p14="http://schemas.microsoft.com/office/powerpoint/2010/main" val="89623432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A614EA-2D71-30D1-CA60-B69891A930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0BA9F34-0297-28FB-0AE5-3B10C1ED9E6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064B2BE-EC9D-5E66-29A2-59B73C0761D3}"/>
              </a:ext>
            </a:extLst>
          </p:cNvPr>
          <p:cNvSpPr>
            <a:spLocks noGrp="1"/>
          </p:cNvSpPr>
          <p:nvPr>
            <p:ph type="dt" sz="half" idx="10"/>
          </p:nvPr>
        </p:nvSpPr>
        <p:spPr/>
        <p:txBody>
          <a:bodyPr/>
          <a:lstStyle/>
          <a:p>
            <a:fld id="{48683213-DFD0-4F66-8C7B-E3EEF0A50B4C}" type="datetimeFigureOut">
              <a:rPr lang="en-US" smtClean="0"/>
              <a:t>11/25/2024</a:t>
            </a:fld>
            <a:endParaRPr lang="en-US"/>
          </a:p>
        </p:txBody>
      </p:sp>
      <p:sp>
        <p:nvSpPr>
          <p:cNvPr id="5" name="Footer Placeholder 4">
            <a:extLst>
              <a:ext uri="{FF2B5EF4-FFF2-40B4-BE49-F238E27FC236}">
                <a16:creationId xmlns:a16="http://schemas.microsoft.com/office/drawing/2014/main" xmlns="" id="{1316C37C-3791-596F-ED66-18297DFDC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A802F23-41D4-1F55-2BA9-B3BF997A2F9B}"/>
              </a:ext>
            </a:extLst>
          </p:cNvPr>
          <p:cNvSpPr>
            <a:spLocks noGrp="1"/>
          </p:cNvSpPr>
          <p:nvPr>
            <p:ph type="sldNum" sz="quarter" idx="12"/>
          </p:nvPr>
        </p:nvSpPr>
        <p:spPr/>
        <p:txBody>
          <a:bodyPr/>
          <a:lstStyle/>
          <a:p>
            <a:fld id="{34FB89E7-BF7E-4F7F-A4C0-E4C507A2C142}" type="slidenum">
              <a:rPr lang="en-US" smtClean="0"/>
              <a:t>‹#›</a:t>
            </a:fld>
            <a:endParaRPr lang="en-US"/>
          </a:p>
        </p:txBody>
      </p:sp>
    </p:spTree>
    <p:extLst>
      <p:ext uri="{BB962C8B-B14F-4D97-AF65-F5344CB8AC3E}">
        <p14:creationId xmlns:p14="http://schemas.microsoft.com/office/powerpoint/2010/main" val="167666512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995F55-C18D-2CAD-E164-016F599044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22D1DFC-42A9-A92E-8531-4E2059C212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5E6FAF1-5584-C26E-0FAE-B1DB47CC4E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8522F7B-6FC1-2E4A-BAA0-C08818CA8871}"/>
              </a:ext>
            </a:extLst>
          </p:cNvPr>
          <p:cNvSpPr>
            <a:spLocks noGrp="1"/>
          </p:cNvSpPr>
          <p:nvPr>
            <p:ph type="dt" sz="half" idx="10"/>
          </p:nvPr>
        </p:nvSpPr>
        <p:spPr/>
        <p:txBody>
          <a:bodyPr/>
          <a:lstStyle/>
          <a:p>
            <a:fld id="{48683213-DFD0-4F66-8C7B-E3EEF0A50B4C}" type="datetimeFigureOut">
              <a:rPr lang="en-US" smtClean="0"/>
              <a:t>11/25/2024</a:t>
            </a:fld>
            <a:endParaRPr lang="en-US"/>
          </a:p>
        </p:txBody>
      </p:sp>
      <p:sp>
        <p:nvSpPr>
          <p:cNvPr id="6" name="Footer Placeholder 5">
            <a:extLst>
              <a:ext uri="{FF2B5EF4-FFF2-40B4-BE49-F238E27FC236}">
                <a16:creationId xmlns:a16="http://schemas.microsoft.com/office/drawing/2014/main" xmlns="" id="{AF80D7E8-2C21-575F-C3F0-6488C4C319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A547311-AC94-A737-85C4-33BC15C8D68E}"/>
              </a:ext>
            </a:extLst>
          </p:cNvPr>
          <p:cNvSpPr>
            <a:spLocks noGrp="1"/>
          </p:cNvSpPr>
          <p:nvPr>
            <p:ph type="sldNum" sz="quarter" idx="12"/>
          </p:nvPr>
        </p:nvSpPr>
        <p:spPr/>
        <p:txBody>
          <a:bodyPr/>
          <a:lstStyle/>
          <a:p>
            <a:fld id="{34FB89E7-BF7E-4F7F-A4C0-E4C507A2C142}" type="slidenum">
              <a:rPr lang="en-US" smtClean="0"/>
              <a:t>‹#›</a:t>
            </a:fld>
            <a:endParaRPr lang="en-US"/>
          </a:p>
        </p:txBody>
      </p:sp>
    </p:spTree>
    <p:extLst>
      <p:ext uri="{BB962C8B-B14F-4D97-AF65-F5344CB8AC3E}">
        <p14:creationId xmlns:p14="http://schemas.microsoft.com/office/powerpoint/2010/main" val="228708864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3BEA4F-58C8-30D3-5DDE-807080C388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E62F1A3-E0E6-0E7F-5107-40F1C7157C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A9F5BE9-CBAF-1B5D-1071-6442ADA400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CA22798-14A7-C9AD-9095-D9BEA9D965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7EABB0F-C605-BB4C-32A6-987C7675C6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A98EF7-E377-8F07-C84B-AB8C8602996F}"/>
              </a:ext>
            </a:extLst>
          </p:cNvPr>
          <p:cNvSpPr>
            <a:spLocks noGrp="1"/>
          </p:cNvSpPr>
          <p:nvPr>
            <p:ph type="dt" sz="half" idx="10"/>
          </p:nvPr>
        </p:nvSpPr>
        <p:spPr/>
        <p:txBody>
          <a:bodyPr/>
          <a:lstStyle/>
          <a:p>
            <a:fld id="{48683213-DFD0-4F66-8C7B-E3EEF0A50B4C}" type="datetimeFigureOut">
              <a:rPr lang="en-US" smtClean="0"/>
              <a:t>11/25/2024</a:t>
            </a:fld>
            <a:endParaRPr lang="en-US"/>
          </a:p>
        </p:txBody>
      </p:sp>
      <p:sp>
        <p:nvSpPr>
          <p:cNvPr id="8" name="Footer Placeholder 7">
            <a:extLst>
              <a:ext uri="{FF2B5EF4-FFF2-40B4-BE49-F238E27FC236}">
                <a16:creationId xmlns:a16="http://schemas.microsoft.com/office/drawing/2014/main" xmlns="" id="{DA54DB30-847E-DC7C-9F43-487B6A4D3B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3F44C55-C600-BA5A-DEE5-DEDFB6C279E7}"/>
              </a:ext>
            </a:extLst>
          </p:cNvPr>
          <p:cNvSpPr>
            <a:spLocks noGrp="1"/>
          </p:cNvSpPr>
          <p:nvPr>
            <p:ph type="sldNum" sz="quarter" idx="12"/>
          </p:nvPr>
        </p:nvSpPr>
        <p:spPr/>
        <p:txBody>
          <a:bodyPr/>
          <a:lstStyle/>
          <a:p>
            <a:fld id="{34FB89E7-BF7E-4F7F-A4C0-E4C507A2C142}" type="slidenum">
              <a:rPr lang="en-US" smtClean="0"/>
              <a:t>‹#›</a:t>
            </a:fld>
            <a:endParaRPr lang="en-US"/>
          </a:p>
        </p:txBody>
      </p:sp>
    </p:spTree>
    <p:extLst>
      <p:ext uri="{BB962C8B-B14F-4D97-AF65-F5344CB8AC3E}">
        <p14:creationId xmlns:p14="http://schemas.microsoft.com/office/powerpoint/2010/main" val="6576972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240A95-3B75-AE4A-60FC-06EA519CE5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A551D43-69C2-88F9-BFEF-9343926383FA}"/>
              </a:ext>
            </a:extLst>
          </p:cNvPr>
          <p:cNvSpPr>
            <a:spLocks noGrp="1"/>
          </p:cNvSpPr>
          <p:nvPr>
            <p:ph type="dt" sz="half" idx="10"/>
          </p:nvPr>
        </p:nvSpPr>
        <p:spPr/>
        <p:txBody>
          <a:bodyPr/>
          <a:lstStyle/>
          <a:p>
            <a:fld id="{48683213-DFD0-4F66-8C7B-E3EEF0A50B4C}" type="datetimeFigureOut">
              <a:rPr lang="en-US" smtClean="0"/>
              <a:t>11/25/2024</a:t>
            </a:fld>
            <a:endParaRPr lang="en-US"/>
          </a:p>
        </p:txBody>
      </p:sp>
      <p:sp>
        <p:nvSpPr>
          <p:cNvPr id="4" name="Footer Placeholder 3">
            <a:extLst>
              <a:ext uri="{FF2B5EF4-FFF2-40B4-BE49-F238E27FC236}">
                <a16:creationId xmlns:a16="http://schemas.microsoft.com/office/drawing/2014/main" xmlns="" id="{48445CCB-8846-687D-D646-905B632AE1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EA91F15-2F12-A217-6D44-5F8941186270}"/>
              </a:ext>
            </a:extLst>
          </p:cNvPr>
          <p:cNvSpPr>
            <a:spLocks noGrp="1"/>
          </p:cNvSpPr>
          <p:nvPr>
            <p:ph type="sldNum" sz="quarter" idx="12"/>
          </p:nvPr>
        </p:nvSpPr>
        <p:spPr/>
        <p:txBody>
          <a:bodyPr/>
          <a:lstStyle/>
          <a:p>
            <a:fld id="{34FB89E7-BF7E-4F7F-A4C0-E4C507A2C142}" type="slidenum">
              <a:rPr lang="en-US" smtClean="0"/>
              <a:t>‹#›</a:t>
            </a:fld>
            <a:endParaRPr lang="en-US"/>
          </a:p>
        </p:txBody>
      </p:sp>
    </p:spTree>
    <p:extLst>
      <p:ext uri="{BB962C8B-B14F-4D97-AF65-F5344CB8AC3E}">
        <p14:creationId xmlns:p14="http://schemas.microsoft.com/office/powerpoint/2010/main" val="184609987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EE1B48B-4EB8-39E4-92A5-728BB9A4B433}"/>
              </a:ext>
            </a:extLst>
          </p:cNvPr>
          <p:cNvSpPr>
            <a:spLocks noGrp="1"/>
          </p:cNvSpPr>
          <p:nvPr>
            <p:ph type="dt" sz="half" idx="10"/>
          </p:nvPr>
        </p:nvSpPr>
        <p:spPr/>
        <p:txBody>
          <a:bodyPr/>
          <a:lstStyle/>
          <a:p>
            <a:fld id="{48683213-DFD0-4F66-8C7B-E3EEF0A50B4C}" type="datetimeFigureOut">
              <a:rPr lang="en-US" smtClean="0"/>
              <a:t>11/25/2024</a:t>
            </a:fld>
            <a:endParaRPr lang="en-US"/>
          </a:p>
        </p:txBody>
      </p:sp>
      <p:sp>
        <p:nvSpPr>
          <p:cNvPr id="3" name="Footer Placeholder 2">
            <a:extLst>
              <a:ext uri="{FF2B5EF4-FFF2-40B4-BE49-F238E27FC236}">
                <a16:creationId xmlns:a16="http://schemas.microsoft.com/office/drawing/2014/main" xmlns="" id="{51D59B2A-D081-3A77-D2DE-773458836E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D00D683-BDE6-820F-DBAC-F6F11711B934}"/>
              </a:ext>
            </a:extLst>
          </p:cNvPr>
          <p:cNvSpPr>
            <a:spLocks noGrp="1"/>
          </p:cNvSpPr>
          <p:nvPr>
            <p:ph type="sldNum" sz="quarter" idx="12"/>
          </p:nvPr>
        </p:nvSpPr>
        <p:spPr/>
        <p:txBody>
          <a:bodyPr/>
          <a:lstStyle/>
          <a:p>
            <a:fld id="{34FB89E7-BF7E-4F7F-A4C0-E4C507A2C142}" type="slidenum">
              <a:rPr lang="en-US" smtClean="0"/>
              <a:t>‹#›</a:t>
            </a:fld>
            <a:endParaRPr lang="en-US"/>
          </a:p>
        </p:txBody>
      </p:sp>
    </p:spTree>
    <p:extLst>
      <p:ext uri="{BB962C8B-B14F-4D97-AF65-F5344CB8AC3E}">
        <p14:creationId xmlns:p14="http://schemas.microsoft.com/office/powerpoint/2010/main" val="375907305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11CDB1-6DBE-90E2-DE3F-98D4589E70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745119B-D60B-A429-A471-1F3BF65CFE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25C8464-79B9-9B00-5D03-2DF2BEF60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0373466-121A-8C11-8F47-583BD49C1DC3}"/>
              </a:ext>
            </a:extLst>
          </p:cNvPr>
          <p:cNvSpPr>
            <a:spLocks noGrp="1"/>
          </p:cNvSpPr>
          <p:nvPr>
            <p:ph type="dt" sz="half" idx="10"/>
          </p:nvPr>
        </p:nvSpPr>
        <p:spPr/>
        <p:txBody>
          <a:bodyPr/>
          <a:lstStyle/>
          <a:p>
            <a:fld id="{48683213-DFD0-4F66-8C7B-E3EEF0A50B4C}" type="datetimeFigureOut">
              <a:rPr lang="en-US" smtClean="0"/>
              <a:t>11/25/2024</a:t>
            </a:fld>
            <a:endParaRPr lang="en-US"/>
          </a:p>
        </p:txBody>
      </p:sp>
      <p:sp>
        <p:nvSpPr>
          <p:cNvPr id="6" name="Footer Placeholder 5">
            <a:extLst>
              <a:ext uri="{FF2B5EF4-FFF2-40B4-BE49-F238E27FC236}">
                <a16:creationId xmlns:a16="http://schemas.microsoft.com/office/drawing/2014/main" xmlns="" id="{CF2141E9-D24D-B5B5-3E61-AE52CA9F5C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F054FA7-2623-159C-3906-ABC1D7EB6548}"/>
              </a:ext>
            </a:extLst>
          </p:cNvPr>
          <p:cNvSpPr>
            <a:spLocks noGrp="1"/>
          </p:cNvSpPr>
          <p:nvPr>
            <p:ph type="sldNum" sz="quarter" idx="12"/>
          </p:nvPr>
        </p:nvSpPr>
        <p:spPr/>
        <p:txBody>
          <a:bodyPr/>
          <a:lstStyle/>
          <a:p>
            <a:fld id="{34FB89E7-BF7E-4F7F-A4C0-E4C507A2C142}" type="slidenum">
              <a:rPr lang="en-US" smtClean="0"/>
              <a:t>‹#›</a:t>
            </a:fld>
            <a:endParaRPr lang="en-US"/>
          </a:p>
        </p:txBody>
      </p:sp>
    </p:spTree>
    <p:extLst>
      <p:ext uri="{BB962C8B-B14F-4D97-AF65-F5344CB8AC3E}">
        <p14:creationId xmlns:p14="http://schemas.microsoft.com/office/powerpoint/2010/main" val="227915937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F838FE-9666-B23E-218B-3670B6F699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C1D2B99-8548-C2FD-261B-50FDF4B26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58A5C9-F6F7-9044-A7B7-323AFA80C6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FD2F405-045D-934C-C8EE-B30CC9C06466}"/>
              </a:ext>
            </a:extLst>
          </p:cNvPr>
          <p:cNvSpPr>
            <a:spLocks noGrp="1"/>
          </p:cNvSpPr>
          <p:nvPr>
            <p:ph type="dt" sz="half" idx="10"/>
          </p:nvPr>
        </p:nvSpPr>
        <p:spPr/>
        <p:txBody>
          <a:bodyPr/>
          <a:lstStyle/>
          <a:p>
            <a:fld id="{48683213-DFD0-4F66-8C7B-E3EEF0A50B4C}" type="datetimeFigureOut">
              <a:rPr lang="en-US" smtClean="0"/>
              <a:t>11/25/2024</a:t>
            </a:fld>
            <a:endParaRPr lang="en-US"/>
          </a:p>
        </p:txBody>
      </p:sp>
      <p:sp>
        <p:nvSpPr>
          <p:cNvPr id="6" name="Footer Placeholder 5">
            <a:extLst>
              <a:ext uri="{FF2B5EF4-FFF2-40B4-BE49-F238E27FC236}">
                <a16:creationId xmlns:a16="http://schemas.microsoft.com/office/drawing/2014/main" xmlns="" id="{880541E1-0095-B4EF-2D58-7EF7D18E64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9C0540E-7447-2BBF-7D7F-AAB825863EE9}"/>
              </a:ext>
            </a:extLst>
          </p:cNvPr>
          <p:cNvSpPr>
            <a:spLocks noGrp="1"/>
          </p:cNvSpPr>
          <p:nvPr>
            <p:ph type="sldNum" sz="quarter" idx="12"/>
          </p:nvPr>
        </p:nvSpPr>
        <p:spPr/>
        <p:txBody>
          <a:bodyPr/>
          <a:lstStyle/>
          <a:p>
            <a:fld id="{34FB89E7-BF7E-4F7F-A4C0-E4C507A2C142}" type="slidenum">
              <a:rPr lang="en-US" smtClean="0"/>
              <a:t>‹#›</a:t>
            </a:fld>
            <a:endParaRPr lang="en-US"/>
          </a:p>
        </p:txBody>
      </p:sp>
    </p:spTree>
    <p:extLst>
      <p:ext uri="{BB962C8B-B14F-4D97-AF65-F5344CB8AC3E}">
        <p14:creationId xmlns:p14="http://schemas.microsoft.com/office/powerpoint/2010/main" val="188382914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2000">
              <a:srgbClr val="FFFFFF"/>
            </a:gs>
            <a:gs pos="100000">
              <a:schemeClr val="accent1">
                <a:lumMod val="60000"/>
                <a:lumOff val="40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9BE0F42-F1C1-CDEC-C521-F2350D80A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F842993-2242-2AA0-1340-79F04669F6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CA284E8-DB8F-27D5-D67A-96A79AA8BB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683213-DFD0-4F66-8C7B-E3EEF0A50B4C}" type="datetimeFigureOut">
              <a:rPr lang="en-US" smtClean="0"/>
              <a:t>11/25/2024</a:t>
            </a:fld>
            <a:endParaRPr lang="en-US"/>
          </a:p>
        </p:txBody>
      </p:sp>
      <p:sp>
        <p:nvSpPr>
          <p:cNvPr id="5" name="Footer Placeholder 4">
            <a:extLst>
              <a:ext uri="{FF2B5EF4-FFF2-40B4-BE49-F238E27FC236}">
                <a16:creationId xmlns:a16="http://schemas.microsoft.com/office/drawing/2014/main" xmlns="" id="{23C2E3D9-5319-0F7B-62FE-127B7BFFF9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FD04601E-AAB1-E3CA-47D8-ED8ACCB35A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FB89E7-BF7E-4F7F-A4C0-E4C507A2C142}" type="slidenum">
              <a:rPr lang="en-US" smtClean="0"/>
              <a:t>‹#›</a:t>
            </a:fld>
            <a:endParaRPr lang="en-US"/>
          </a:p>
        </p:txBody>
      </p:sp>
    </p:spTree>
    <p:extLst>
      <p:ext uri="{BB962C8B-B14F-4D97-AF65-F5344CB8AC3E}">
        <p14:creationId xmlns:p14="http://schemas.microsoft.com/office/powerpoint/2010/main" val="51490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11/25/2024</a:t>
            </a:fld>
            <a:endParaRPr lang="en-US"/>
          </a:p>
        </p:txBody>
      </p:sp>
      <p:sp>
        <p:nvSpPr>
          <p:cNvPr id="5" name="Footer Placeholder 4">
            <a:extLst>
              <a:ext uri="{FF2B5EF4-FFF2-40B4-BE49-F238E27FC236}">
                <a16:creationId xmlns:a16="http://schemas.microsoft.com/office/drawing/2014/main" xmlns=""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8091957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1.emf"/><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8.png"/><Relationship Id="rId7" Type="http://schemas.microsoft.com/office/2007/relationships/hdphoto" Target="../media/hdphoto2.wdp"/><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9.png"/><Relationship Id="rId4" Type="http://schemas.microsoft.com/office/2007/relationships/hdphoto" Target="../media/hdphoto1.wdp"/><Relationship Id="rId9" Type="http://schemas.microsoft.com/office/2007/relationships/hdphoto" Target="../media/hdphoto3.wdp"/></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thebluediamondgallery.com/wooden-tile/t/thank-you.html" TargetMode="External"/><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6.jpg"/><Relationship Id="rId7" Type="http://schemas.openxmlformats.org/officeDocument/2006/relationships/image" Target="../media/image18.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pixabay.com/en/bubble-chemical-chemistry-glass-2022490/"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Rounded Corners 115">
            <a:extLst>
              <a:ext uri="{FF2B5EF4-FFF2-40B4-BE49-F238E27FC236}">
                <a16:creationId xmlns:a16="http://schemas.microsoft.com/office/drawing/2014/main" xmlns="" id="{82F53C26-248E-4AEB-9999-D41DB034BA6C}"/>
              </a:ext>
            </a:extLst>
          </p:cNvPr>
          <p:cNvSpPr/>
          <p:nvPr/>
        </p:nvSpPr>
        <p:spPr>
          <a:xfrm>
            <a:off x="2522271" y="2818971"/>
            <a:ext cx="6977670" cy="1358865"/>
          </a:xfrm>
          <a:prstGeom prst="roundRect">
            <a:avLst>
              <a:gd name="adj" fmla="val 2073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17" name="!!1a">
            <a:extLst>
              <a:ext uri="{FF2B5EF4-FFF2-40B4-BE49-F238E27FC236}">
                <a16:creationId xmlns:a16="http://schemas.microsoft.com/office/drawing/2014/main" xmlns="" id="{65DA152C-4C6C-4037-B246-7F8E64CF95AF}"/>
              </a:ext>
            </a:extLst>
          </p:cNvPr>
          <p:cNvSpPr txBox="1"/>
          <p:nvPr/>
        </p:nvSpPr>
        <p:spPr>
          <a:xfrm>
            <a:off x="2025181" y="2898886"/>
            <a:ext cx="7714100" cy="1060227"/>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Bài 6: AMINO ACID</a:t>
            </a:r>
            <a:endPar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0" name="Picture 6"/>
          <p:cNvPicPr>
            <a:picLocks noChangeAspect="1"/>
          </p:cNvPicPr>
          <p:nvPr/>
        </p:nvPicPr>
        <p:blipFill>
          <a:blip r:embed="rId2">
            <a:duotone>
              <a:prstClr val="black"/>
              <a:schemeClr val="accent6">
                <a:tint val="45000"/>
                <a:satMod val="400000"/>
              </a:schemeClr>
            </a:duotone>
          </a:blip>
          <a:srcRect l="64771" t="21970"/>
          <a:stretch>
            <a:fillRect/>
          </a:stretch>
        </p:blipFill>
        <p:spPr>
          <a:xfrm rot="5400000">
            <a:off x="989945" y="2233298"/>
            <a:ext cx="3531936" cy="7823175"/>
          </a:xfrm>
          <a:prstGeom prst="rect">
            <a:avLst/>
          </a:prstGeom>
        </p:spPr>
      </p:pic>
      <p:grpSp>
        <p:nvGrpSpPr>
          <p:cNvPr id="11" name="Group 7"/>
          <p:cNvGrpSpPr/>
          <p:nvPr/>
        </p:nvGrpSpPr>
        <p:grpSpPr>
          <a:xfrm>
            <a:off x="535726" y="516421"/>
            <a:ext cx="556926" cy="563073"/>
            <a:chOff x="0" y="0"/>
            <a:chExt cx="489869" cy="461803"/>
          </a:xfrm>
        </p:grpSpPr>
        <p:sp>
          <p:nvSpPr>
            <p:cNvPr id="12" name="AutoShape 8"/>
            <p:cNvSpPr/>
            <p:nvPr/>
          </p:nvSpPr>
          <p:spPr>
            <a:xfrm>
              <a:off x="0" y="0"/>
              <a:ext cx="489869" cy="0"/>
            </a:xfrm>
            <a:prstGeom prst="line">
              <a:avLst/>
            </a:prstGeom>
            <a:ln w="28575">
              <a:solidFill>
                <a:srgbClr val="FAAF40"/>
              </a:solidFill>
              <a:headEnd type="none" w="sm" len="sm"/>
              <a:tailEnd type="none" w="sm" len="sm"/>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3" name="AutoShape 9"/>
            <p:cNvSpPr/>
            <p:nvPr/>
          </p:nvSpPr>
          <p:spPr>
            <a:xfrm>
              <a:off x="0" y="205275"/>
              <a:ext cx="489869" cy="0"/>
            </a:xfrm>
            <a:prstGeom prst="line">
              <a:avLst/>
            </a:prstGeom>
            <a:ln w="28575">
              <a:solidFill>
                <a:srgbClr val="FAAF40"/>
              </a:solidFill>
              <a:headEnd type="none" w="sm" len="sm"/>
              <a:tailEnd type="none" w="sm" len="sm"/>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4" name="AutoShape 10"/>
            <p:cNvSpPr/>
            <p:nvPr/>
          </p:nvSpPr>
          <p:spPr>
            <a:xfrm>
              <a:off x="0" y="410931"/>
              <a:ext cx="489869" cy="0"/>
            </a:xfrm>
            <a:prstGeom prst="line">
              <a:avLst/>
            </a:prstGeom>
            <a:ln w="28575">
              <a:solidFill>
                <a:srgbClr val="FAAF40"/>
              </a:solidFill>
              <a:headEnd type="none" w="sm" len="sm"/>
              <a:tailEnd type="none" w="sm" len="sm"/>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grpSp>
      <p:pic>
        <p:nvPicPr>
          <p:cNvPr id="15" name="Picture 13"/>
          <p:cNvPicPr>
            <a:picLocks noChangeAspect="1"/>
          </p:cNvPicPr>
          <p:nvPr/>
        </p:nvPicPr>
        <p:blipFill>
          <a:blip r:embed="rId3">
            <a:duotone>
              <a:prstClr val="black"/>
              <a:schemeClr val="accent3">
                <a:tint val="45000"/>
                <a:satMod val="400000"/>
              </a:schemeClr>
            </a:duotone>
          </a:blip>
          <a:srcRect/>
          <a:stretch>
            <a:fillRect/>
          </a:stretch>
        </p:blipFill>
        <p:spPr>
          <a:xfrm rot="-7094170">
            <a:off x="9764677" y="-2441054"/>
            <a:ext cx="4478817" cy="4606569"/>
          </a:xfrm>
          <a:prstGeom prst="rect">
            <a:avLst/>
          </a:prstGeom>
        </p:spPr>
      </p:pic>
      <p:sp>
        <p:nvSpPr>
          <p:cNvPr id="16" name="!!1a">
            <a:extLst>
              <a:ext uri="{FF2B5EF4-FFF2-40B4-BE49-F238E27FC236}">
                <a16:creationId xmlns:a16="http://schemas.microsoft.com/office/drawing/2014/main" xmlns="" id="{65DA152C-4C6C-4037-B246-7F8E64CF95AF}"/>
              </a:ext>
            </a:extLst>
          </p:cNvPr>
          <p:cNvSpPr txBox="1"/>
          <p:nvPr/>
        </p:nvSpPr>
        <p:spPr>
          <a:xfrm>
            <a:off x="1066800" y="1017466"/>
            <a:ext cx="10156255" cy="16626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CHỦ ĐỀ 3</a:t>
            </a:r>
            <a:endParaRPr kumimoji="0" lang="en-US" sz="3600"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C6E51"/>
                </a:solidFill>
                <a:effectLst/>
                <a:uLnTx/>
                <a:uFillTx/>
                <a:latin typeface="Arial" panose="020B0604020202020204" pitchFamily="34" charset="0"/>
                <a:ea typeface="+mn-ea"/>
                <a:cs typeface="Arial" panose="020B0604020202020204" pitchFamily="34" charset="0"/>
              </a:rPr>
              <a:t>HỢP CHẤT CHỨA NITROGEN</a:t>
            </a:r>
            <a:endParaRPr kumimoji="0" lang="en-US" sz="5400" b="1" i="0" u="none" strike="noStrike" kern="1200" cap="none" spc="0" normalizeH="0" baseline="0" noProof="0" dirty="0">
              <a:ln>
                <a:noFill/>
              </a:ln>
              <a:solidFill>
                <a:srgbClr val="FC6E51"/>
              </a:solidFill>
              <a:effectLst/>
              <a:uLnTx/>
              <a:uFillTx/>
              <a:latin typeface="Arial" panose="020B0604020202020204" pitchFamily="34" charset="0"/>
              <a:ea typeface="+mn-ea"/>
              <a:cs typeface="Arial" panose="020B0604020202020204" pitchFamily="34" charset="0"/>
            </a:endParaRPr>
          </a:p>
        </p:txBody>
      </p:sp>
      <p:sp>
        <p:nvSpPr>
          <p:cNvPr id="17" name="!!1a">
            <a:extLst>
              <a:ext uri="{FF2B5EF4-FFF2-40B4-BE49-F238E27FC236}">
                <a16:creationId xmlns:a16="http://schemas.microsoft.com/office/drawing/2014/main" xmlns="" id="{65DA152C-4C6C-4037-B246-7F8E64CF95AF}"/>
              </a:ext>
            </a:extLst>
          </p:cNvPr>
          <p:cNvSpPr txBox="1"/>
          <p:nvPr/>
        </p:nvSpPr>
        <p:spPr>
          <a:xfrm>
            <a:off x="3332104" y="4572000"/>
            <a:ext cx="5723502" cy="201285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AF00BE"/>
                </a:solidFill>
                <a:effectLst/>
                <a:uLnTx/>
                <a:uFillTx/>
                <a:latin typeface="Arial" panose="020B0604020202020204" pitchFamily="34" charset="0"/>
                <a:ea typeface="+mn-ea"/>
                <a:cs typeface="Arial" panose="020B0604020202020204" pitchFamily="34" charset="0"/>
              </a:rPr>
              <a:t>HÓA HỌC 12 </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C6E51"/>
                </a:solidFill>
                <a:effectLst/>
                <a:uLnTx/>
                <a:uFillTx/>
                <a:latin typeface="Arial" panose="020B0604020202020204" pitchFamily="34" charset="0"/>
                <a:ea typeface="+mn-ea"/>
                <a:cs typeface="Arial" panose="020B0604020202020204" pitchFamily="34" charset="0"/>
              </a:rPr>
              <a:t>GV: </a:t>
            </a:r>
            <a:r>
              <a:rPr kumimoji="0" lang="en-US" sz="3200" b="1" i="0" u="none" strike="noStrike" kern="1200" cap="none" spc="0" normalizeH="0" baseline="0" noProof="0" dirty="0" err="1">
                <a:ln>
                  <a:noFill/>
                </a:ln>
                <a:solidFill>
                  <a:srgbClr val="FC6E51"/>
                </a:solidFill>
                <a:effectLst/>
                <a:uLnTx/>
                <a:uFillTx/>
                <a:latin typeface="Arial" panose="020B0604020202020204" pitchFamily="34" charset="0"/>
                <a:ea typeface="+mn-ea"/>
                <a:cs typeface="Arial" panose="020B0604020202020204" pitchFamily="34" charset="0"/>
              </a:rPr>
              <a:t>Huỳnh</a:t>
            </a:r>
            <a:r>
              <a:rPr kumimoji="0" lang="en-US" sz="3200" b="1" i="0" u="none" strike="noStrike" kern="1200" cap="none" spc="0" normalizeH="0" noProof="0" dirty="0">
                <a:ln>
                  <a:noFill/>
                </a:ln>
                <a:solidFill>
                  <a:srgbClr val="FC6E51"/>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FC6E51"/>
                </a:solidFill>
                <a:effectLst/>
                <a:uLnTx/>
                <a:uFillTx/>
                <a:latin typeface="Arial" panose="020B0604020202020204" pitchFamily="34" charset="0"/>
                <a:ea typeface="+mn-ea"/>
                <a:cs typeface="Arial" panose="020B0604020202020204" pitchFamily="34" charset="0"/>
              </a:rPr>
              <a:t>Hữu</a:t>
            </a:r>
            <a:r>
              <a:rPr kumimoji="0" lang="en-US" sz="3200" b="1" i="0" u="none" strike="noStrike" kern="1200" cap="none" spc="0" normalizeH="0" noProof="0" dirty="0">
                <a:ln>
                  <a:noFill/>
                </a:ln>
                <a:solidFill>
                  <a:srgbClr val="FC6E51"/>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smtClean="0">
                <a:ln>
                  <a:noFill/>
                </a:ln>
                <a:solidFill>
                  <a:srgbClr val="FC6E51"/>
                </a:solidFill>
                <a:effectLst/>
                <a:uLnTx/>
                <a:uFillTx/>
                <a:latin typeface="Arial" panose="020B0604020202020204" pitchFamily="34" charset="0"/>
                <a:ea typeface="+mn-ea"/>
                <a:cs typeface="Arial" panose="020B0604020202020204" pitchFamily="34" charset="0"/>
              </a:rPr>
              <a:t>Điền</a:t>
            </a:r>
            <a:endParaRPr kumimoji="0" lang="en-US" sz="3200" b="1" i="0" u="none" strike="noStrike" kern="1200" cap="none" spc="0" normalizeH="0" noProof="0" dirty="0" smtClean="0">
              <a:ln>
                <a:noFill/>
              </a:ln>
              <a:solidFill>
                <a:srgbClr val="FC6E5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30000"/>
              </a:lnSpc>
              <a:spcBef>
                <a:spcPts val="0"/>
              </a:spcBef>
              <a:spcAft>
                <a:spcPts val="0"/>
              </a:spcAft>
              <a:buClrTx/>
              <a:buSzTx/>
              <a:buFontTx/>
              <a:buNone/>
              <a:tabLst/>
              <a:defRPr/>
            </a:pPr>
            <a:r>
              <a:rPr lang="en-US" sz="3200" b="1" baseline="0" dirty="0" err="1" smtClean="0">
                <a:solidFill>
                  <a:srgbClr val="FC6E51"/>
                </a:solidFill>
                <a:latin typeface="Arial" panose="020B0604020202020204" pitchFamily="34" charset="0"/>
                <a:cs typeface="Arial" panose="020B0604020202020204" pitchFamily="34" charset="0"/>
              </a:rPr>
              <a:t>Lớp</a:t>
            </a:r>
            <a:r>
              <a:rPr lang="en-US" sz="3200" b="1" dirty="0" smtClean="0">
                <a:solidFill>
                  <a:srgbClr val="FC6E51"/>
                </a:solidFill>
                <a:latin typeface="Arial" panose="020B0604020202020204" pitchFamily="34" charset="0"/>
                <a:cs typeface="Arial" panose="020B0604020202020204" pitchFamily="34" charset="0"/>
              </a:rPr>
              <a:t> 12A1</a:t>
            </a:r>
            <a:endParaRPr kumimoji="0" lang="en-US" sz="2000" b="1" i="0" u="none" strike="noStrike" kern="1200" cap="none" spc="0" normalizeH="0" baseline="0" noProof="0" dirty="0">
              <a:ln>
                <a:noFill/>
              </a:ln>
              <a:solidFill>
                <a:srgbClr val="FC6E5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2804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250" fill="hold"/>
                                        <p:tgtEl>
                                          <p:spTgt spid="116"/>
                                        </p:tgtEl>
                                        <p:attrNameLst>
                                          <p:attrName>ppt_x</p:attrName>
                                        </p:attrNameLst>
                                      </p:cBhvr>
                                      <p:tavLst>
                                        <p:tav tm="0">
                                          <p:val>
                                            <p:strVal val="#ppt_x"/>
                                          </p:val>
                                        </p:tav>
                                        <p:tav tm="100000">
                                          <p:val>
                                            <p:strVal val="#ppt_x"/>
                                          </p:val>
                                        </p:tav>
                                      </p:tavLst>
                                    </p:anim>
                                    <p:anim calcmode="lin" valueType="num">
                                      <p:cBhvr additive="base">
                                        <p:cTn id="8" dur="1250" fill="hold"/>
                                        <p:tgtEl>
                                          <p:spTgt spid="116"/>
                                        </p:tgtEl>
                                        <p:attrNameLst>
                                          <p:attrName>ppt_y</p:attrName>
                                        </p:attrNameLst>
                                      </p:cBhvr>
                                      <p:tavLst>
                                        <p:tav tm="0">
                                          <p:val>
                                            <p:strVal val="1+#ppt_h/2"/>
                                          </p:val>
                                        </p:tav>
                                        <p:tav tm="100000">
                                          <p:val>
                                            <p:strVal val="#ppt_y"/>
                                          </p:val>
                                        </p:tav>
                                      </p:tavLst>
                                    </p:anim>
                                  </p:childTnLst>
                                </p:cTn>
                              </p:par>
                              <p:par>
                                <p:cTn id="9" presetID="22" presetClass="entr" presetSubtype="4" fill="hold" grpId="2"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par>
                                <p:cTn id="12" presetID="2" presetClass="entr" presetSubtype="4" fill="hold" grpId="1" nodeType="withEffect">
                                  <p:stCondLst>
                                    <p:cond delay="0"/>
                                  </p:stCondLst>
                                  <p:childTnLst>
                                    <p:set>
                                      <p:cBhvr>
                                        <p:cTn id="13" dur="1" fill="hold">
                                          <p:stCondLst>
                                            <p:cond delay="0"/>
                                          </p:stCondLst>
                                        </p:cTn>
                                        <p:tgtEl>
                                          <p:spTgt spid="117"/>
                                        </p:tgtEl>
                                        <p:attrNameLst>
                                          <p:attrName>style.visibility</p:attrName>
                                        </p:attrNameLst>
                                      </p:cBhvr>
                                      <p:to>
                                        <p:strVal val="visible"/>
                                      </p:to>
                                    </p:set>
                                    <p:anim calcmode="lin" valueType="num">
                                      <p:cBhvr additive="base">
                                        <p:cTn id="14" dur="1250" fill="hold"/>
                                        <p:tgtEl>
                                          <p:spTgt spid="117"/>
                                        </p:tgtEl>
                                        <p:attrNameLst>
                                          <p:attrName>ppt_x</p:attrName>
                                        </p:attrNameLst>
                                      </p:cBhvr>
                                      <p:tavLst>
                                        <p:tav tm="0">
                                          <p:val>
                                            <p:strVal val="#ppt_x"/>
                                          </p:val>
                                        </p:tav>
                                        <p:tav tm="100000">
                                          <p:val>
                                            <p:strVal val="#ppt_x"/>
                                          </p:val>
                                        </p:tav>
                                      </p:tavLst>
                                    </p:anim>
                                    <p:anim calcmode="lin" valueType="num">
                                      <p:cBhvr additive="base">
                                        <p:cTn id="15" dur="1250" fill="hold"/>
                                        <p:tgtEl>
                                          <p:spTgt spid="117"/>
                                        </p:tgtEl>
                                        <p:attrNameLst>
                                          <p:attrName>ppt_y</p:attrName>
                                        </p:attrNameLst>
                                      </p:cBhvr>
                                      <p:tavLst>
                                        <p:tav tm="0">
                                          <p:val>
                                            <p:strVal val="1+#ppt_h/2"/>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Effect transition="in" filter="fade">
                                      <p:cBhvr>
                                        <p:cTn id="20" dur="1000"/>
                                        <p:tgtEl>
                                          <p:spTgt spid="17"/>
                                        </p:tgtEl>
                                      </p:cBhvr>
                                    </p:animEffect>
                                  </p:childTnLst>
                                </p:cTn>
                              </p:par>
                            </p:childTnLst>
                          </p:cTn>
                        </p:par>
                        <p:par>
                          <p:cTn id="21" fill="hold">
                            <p:stCondLst>
                              <p:cond delay="1250"/>
                            </p:stCondLst>
                            <p:childTnLst>
                              <p:par>
                                <p:cTn id="22" presetID="32" presetClass="emph" presetSubtype="0" repeatCount="4000" fill="hold" grpId="2" nodeType="afterEffect">
                                  <p:stCondLst>
                                    <p:cond delay="0"/>
                                  </p:stCondLst>
                                  <p:childTnLst>
                                    <p:animRot by="120000">
                                      <p:cBhvr>
                                        <p:cTn id="23" dur="100" fill="hold">
                                          <p:stCondLst>
                                            <p:cond delay="0"/>
                                          </p:stCondLst>
                                        </p:cTn>
                                        <p:tgtEl>
                                          <p:spTgt spid="116"/>
                                        </p:tgtEl>
                                        <p:attrNameLst>
                                          <p:attrName>r</p:attrName>
                                        </p:attrNameLst>
                                      </p:cBhvr>
                                    </p:animRot>
                                    <p:animRot by="-240000">
                                      <p:cBhvr>
                                        <p:cTn id="24" dur="200" fill="hold">
                                          <p:stCondLst>
                                            <p:cond delay="200"/>
                                          </p:stCondLst>
                                        </p:cTn>
                                        <p:tgtEl>
                                          <p:spTgt spid="116"/>
                                        </p:tgtEl>
                                        <p:attrNameLst>
                                          <p:attrName>r</p:attrName>
                                        </p:attrNameLst>
                                      </p:cBhvr>
                                    </p:animRot>
                                    <p:animRot by="240000">
                                      <p:cBhvr>
                                        <p:cTn id="25" dur="200" fill="hold">
                                          <p:stCondLst>
                                            <p:cond delay="400"/>
                                          </p:stCondLst>
                                        </p:cTn>
                                        <p:tgtEl>
                                          <p:spTgt spid="116"/>
                                        </p:tgtEl>
                                        <p:attrNameLst>
                                          <p:attrName>r</p:attrName>
                                        </p:attrNameLst>
                                      </p:cBhvr>
                                    </p:animRot>
                                    <p:animRot by="-240000">
                                      <p:cBhvr>
                                        <p:cTn id="26" dur="200" fill="hold">
                                          <p:stCondLst>
                                            <p:cond delay="600"/>
                                          </p:stCondLst>
                                        </p:cTn>
                                        <p:tgtEl>
                                          <p:spTgt spid="116"/>
                                        </p:tgtEl>
                                        <p:attrNameLst>
                                          <p:attrName>r</p:attrName>
                                        </p:attrNameLst>
                                      </p:cBhvr>
                                    </p:animRot>
                                    <p:animRot by="120000">
                                      <p:cBhvr>
                                        <p:cTn id="27" dur="200" fill="hold">
                                          <p:stCondLst>
                                            <p:cond delay="800"/>
                                          </p:stCondLst>
                                        </p:cTn>
                                        <p:tgtEl>
                                          <p:spTgt spid="116"/>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1.25E-6 4.81481E-6 L 0.00117 -0.54607 " pathEditMode="relative" rAng="0" ptsTypes="AA">
                                      <p:cBhvr>
                                        <p:cTn id="31" dur="2000" fill="hold"/>
                                        <p:tgtEl>
                                          <p:spTgt spid="116"/>
                                        </p:tgtEl>
                                        <p:attrNameLst>
                                          <p:attrName>ppt_x</p:attrName>
                                          <p:attrName>ppt_y</p:attrName>
                                        </p:attrNameLst>
                                      </p:cBhvr>
                                      <p:rCtr x="52" y="-27315"/>
                                    </p:animMotion>
                                  </p:childTnLst>
                                </p:cTn>
                              </p:par>
                              <p:par>
                                <p:cTn id="32" presetID="42" presetClass="path" presetSubtype="0" accel="50000" decel="50000" fill="hold" grpId="0" nodeType="withEffect">
                                  <p:stCondLst>
                                    <p:cond delay="0"/>
                                  </p:stCondLst>
                                  <p:childTnLst>
                                    <p:animMotion origin="layout" path="M -1.875E-6 0 L 0.00417 -0.55185 " pathEditMode="relative" rAng="0" ptsTypes="AA">
                                      <p:cBhvr>
                                        <p:cTn id="33" dur="2000" fill="hold"/>
                                        <p:tgtEl>
                                          <p:spTgt spid="117"/>
                                        </p:tgtEl>
                                        <p:attrNameLst>
                                          <p:attrName>ppt_x</p:attrName>
                                          <p:attrName>ppt_y</p:attrName>
                                        </p:attrNameLst>
                                      </p:cBhvr>
                                      <p:rCtr x="208" y="-27593"/>
                                    </p:animMotion>
                                  </p:childTnLst>
                                </p:cTn>
                              </p:par>
                              <p:par>
                                <p:cTn id="34" presetID="2" presetClass="entr" presetSubtype="4" fill="hold" grpId="1"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1250" fill="hold"/>
                                        <p:tgtEl>
                                          <p:spTgt spid="16"/>
                                        </p:tgtEl>
                                        <p:attrNameLst>
                                          <p:attrName>ppt_x</p:attrName>
                                        </p:attrNameLst>
                                      </p:cBhvr>
                                      <p:tavLst>
                                        <p:tav tm="0">
                                          <p:val>
                                            <p:strVal val="#ppt_x"/>
                                          </p:val>
                                        </p:tav>
                                        <p:tav tm="100000">
                                          <p:val>
                                            <p:strVal val="#ppt_x"/>
                                          </p:val>
                                        </p:tav>
                                      </p:tavLst>
                                    </p:anim>
                                    <p:anim calcmode="lin" valueType="num">
                                      <p:cBhvr additive="base">
                                        <p:cTn id="37" dur="1250" fill="hold"/>
                                        <p:tgtEl>
                                          <p:spTgt spid="16"/>
                                        </p:tgtEl>
                                        <p:attrNameLst>
                                          <p:attrName>ppt_y</p:attrName>
                                        </p:attrNameLst>
                                      </p:cBhvr>
                                      <p:tavLst>
                                        <p:tav tm="0">
                                          <p:val>
                                            <p:strVal val="1+#ppt_h/2"/>
                                          </p:val>
                                        </p:tav>
                                        <p:tav tm="100000">
                                          <p:val>
                                            <p:strVal val="#ppt_y"/>
                                          </p:val>
                                        </p:tav>
                                      </p:tavLst>
                                    </p:anim>
                                  </p:childTnLst>
                                </p:cTn>
                              </p:par>
                              <p:par>
                                <p:cTn id="38" presetID="42" presetClass="path" presetSubtype="0" accel="50000" decel="50000" fill="hold" grpId="0" nodeType="withEffect">
                                  <p:stCondLst>
                                    <p:cond delay="0"/>
                                  </p:stCondLst>
                                  <p:childTnLst>
                                    <p:animMotion origin="layout" path="M -2.70833E-6 -4.07407E-6 L 0.00417 -0.55185 " pathEditMode="relative" rAng="0" ptsTypes="AA">
                                      <p:cBhvr>
                                        <p:cTn id="39" dur="2000" fill="hold"/>
                                        <p:tgtEl>
                                          <p:spTgt spid="16"/>
                                        </p:tgtEl>
                                        <p:attrNameLst>
                                          <p:attrName>ppt_x</p:attrName>
                                          <p:attrName>ppt_y</p:attrName>
                                        </p:attrNameLst>
                                      </p:cBhvr>
                                      <p:rCtr x="208" y="-27593"/>
                                    </p:animMotion>
                                  </p:childTnLst>
                                </p:cTn>
                              </p:par>
                              <p:par>
                                <p:cTn id="40" presetID="42" presetClass="path" presetSubtype="0" accel="50000" decel="50000" fill="hold" grpId="1" nodeType="withEffect">
                                  <p:stCondLst>
                                    <p:cond delay="0"/>
                                  </p:stCondLst>
                                  <p:childTnLst>
                                    <p:animMotion origin="layout" path="M -2.70833E-6 -0.03936 L -0.00065 -0.86852 " pathEditMode="relative" rAng="0" ptsTypes="AA">
                                      <p:cBhvr>
                                        <p:cTn id="41" dur="2000" fill="hold"/>
                                        <p:tgtEl>
                                          <p:spTgt spid="17"/>
                                        </p:tgtEl>
                                        <p:attrNameLst>
                                          <p:attrName>ppt_x</p:attrName>
                                          <p:attrName>ppt_y</p:attrName>
                                        </p:attrNameLst>
                                      </p:cBhvr>
                                      <p:rCtr x="-39" y="-4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6" grpId="1" animBg="1"/>
      <p:bldP spid="116" grpId="2" animBg="1"/>
      <p:bldP spid="117" grpId="0"/>
      <p:bldP spid="117" grpId="1"/>
      <p:bldP spid="16" grpId="0"/>
      <p:bldP spid="16" grpId="1"/>
      <p:bldP spid="16" grpId="2"/>
      <p:bldP spid="17" grpId="0"/>
      <p:bldP spid="17"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69272A8A-EB78-5E72-17C8-FAC7DDCA6B9A}"/>
              </a:ext>
            </a:extLst>
          </p:cNvPr>
          <p:cNvSpPr txBox="1"/>
          <p:nvPr/>
        </p:nvSpPr>
        <p:spPr>
          <a:xfrm>
            <a:off x="457677" y="843624"/>
            <a:ext cx="8018362" cy="707886"/>
          </a:xfrm>
          <a:prstGeom prst="rect">
            <a:avLst/>
          </a:prstGeom>
          <a:noFill/>
        </p:spPr>
        <p:txBody>
          <a:bodyPr wrap="square">
            <a:spAutoFit/>
          </a:bodyPr>
          <a:lstStyle/>
          <a:p>
            <a:r>
              <a:rPr lang="en-US" sz="4000" b="1">
                <a:solidFill>
                  <a:schemeClr val="bg1"/>
                </a:solidFill>
              </a:rPr>
              <a:t>KHÁI NIỆM VÀ DANH PHÁP</a:t>
            </a:r>
          </a:p>
        </p:txBody>
      </p:sp>
      <p:graphicFrame>
        <p:nvGraphicFramePr>
          <p:cNvPr id="15" name="Table 14">
            <a:extLst>
              <a:ext uri="{FF2B5EF4-FFF2-40B4-BE49-F238E27FC236}">
                <a16:creationId xmlns:a16="http://schemas.microsoft.com/office/drawing/2014/main" xmlns="" id="{9B5B0FEC-5EF1-292B-C397-AFEE4F461656}"/>
              </a:ext>
            </a:extLst>
          </p:cNvPr>
          <p:cNvGraphicFramePr>
            <a:graphicFrameLocks noGrp="1"/>
          </p:cNvGraphicFramePr>
          <p:nvPr>
            <p:extLst>
              <p:ext uri="{D42A27DB-BD31-4B8C-83A1-F6EECF244321}">
                <p14:modId xmlns:p14="http://schemas.microsoft.com/office/powerpoint/2010/main" val="993270562"/>
              </p:ext>
            </p:extLst>
          </p:nvPr>
        </p:nvGraphicFramePr>
        <p:xfrm>
          <a:off x="108155" y="914401"/>
          <a:ext cx="11869502" cy="5445104"/>
        </p:xfrm>
        <a:graphic>
          <a:graphicData uri="http://schemas.openxmlformats.org/drawingml/2006/table">
            <a:tbl>
              <a:tblPr firstRow="1" bandRow="1">
                <a:tableStyleId>{93296810-A885-4BE3-A3E7-6D5BEEA58F35}</a:tableStyleId>
              </a:tblPr>
              <a:tblGrid>
                <a:gridCol w="3059799">
                  <a:extLst>
                    <a:ext uri="{9D8B030D-6E8A-4147-A177-3AD203B41FA5}">
                      <a16:colId xmlns:a16="http://schemas.microsoft.com/office/drawing/2014/main" xmlns="" val="1780716363"/>
                    </a:ext>
                  </a:extLst>
                </a:gridCol>
                <a:gridCol w="3403927">
                  <a:extLst>
                    <a:ext uri="{9D8B030D-6E8A-4147-A177-3AD203B41FA5}">
                      <a16:colId xmlns:a16="http://schemas.microsoft.com/office/drawing/2014/main" xmlns="" val="721983391"/>
                    </a:ext>
                  </a:extLst>
                </a:gridCol>
                <a:gridCol w="2754999">
                  <a:extLst>
                    <a:ext uri="{9D8B030D-6E8A-4147-A177-3AD203B41FA5}">
                      <a16:colId xmlns:a16="http://schemas.microsoft.com/office/drawing/2014/main" xmlns="" val="3435480794"/>
                    </a:ext>
                  </a:extLst>
                </a:gridCol>
                <a:gridCol w="1612490">
                  <a:extLst>
                    <a:ext uri="{9D8B030D-6E8A-4147-A177-3AD203B41FA5}">
                      <a16:colId xmlns:a16="http://schemas.microsoft.com/office/drawing/2014/main" xmlns="" val="300139854"/>
                    </a:ext>
                  </a:extLst>
                </a:gridCol>
                <a:gridCol w="1038287">
                  <a:extLst>
                    <a:ext uri="{9D8B030D-6E8A-4147-A177-3AD203B41FA5}">
                      <a16:colId xmlns:a16="http://schemas.microsoft.com/office/drawing/2014/main" xmlns="" val="3273472199"/>
                    </a:ext>
                  </a:extLst>
                </a:gridCol>
              </a:tblGrid>
              <a:tr h="835087">
                <a:tc>
                  <a:txBody>
                    <a:bodyPr/>
                    <a:lstStyle/>
                    <a:p>
                      <a:pPr algn="ctr">
                        <a:lnSpc>
                          <a:spcPct val="120000"/>
                        </a:lnSpc>
                      </a:pPr>
                      <a:r>
                        <a:rPr lang="en-US" sz="2000">
                          <a:solidFill>
                            <a:schemeClr val="bg1"/>
                          </a:solidFill>
                          <a:latin typeface="Times New Roman" panose="02020603050405020304" pitchFamily="18" charset="0"/>
                          <a:cs typeface="Times New Roman" panose="02020603050405020304" pitchFamily="18" charset="0"/>
                        </a:rPr>
                        <a:t>Công thức</a:t>
                      </a:r>
                    </a:p>
                  </a:txBody>
                  <a:tcPr anchor="ctr"/>
                </a:tc>
                <a:tc>
                  <a:txBody>
                    <a:bodyPr/>
                    <a:lstStyle/>
                    <a:p>
                      <a:pPr algn="ctr">
                        <a:lnSpc>
                          <a:spcPct val="120000"/>
                        </a:lnSpc>
                      </a:pPr>
                      <a:r>
                        <a:rPr lang="en-US" sz="2000">
                          <a:solidFill>
                            <a:schemeClr val="bg1"/>
                          </a:solidFill>
                          <a:latin typeface="Times New Roman" panose="02020603050405020304" pitchFamily="18" charset="0"/>
                          <a:cs typeface="Times New Roman" panose="02020603050405020304" pitchFamily="18" charset="0"/>
                        </a:rPr>
                        <a:t>Tên thay thế</a:t>
                      </a:r>
                    </a:p>
                  </a:txBody>
                  <a:tcPr anchor="ctr"/>
                </a:tc>
                <a:tc>
                  <a:txBody>
                    <a:bodyPr/>
                    <a:lstStyle/>
                    <a:p>
                      <a:pPr algn="ctr">
                        <a:lnSpc>
                          <a:spcPct val="120000"/>
                        </a:lnSpc>
                      </a:pPr>
                      <a:r>
                        <a:rPr lang="en-US" sz="2000">
                          <a:solidFill>
                            <a:schemeClr val="bg1"/>
                          </a:solidFill>
                          <a:latin typeface="Times New Roman" panose="02020603050405020304" pitchFamily="18" charset="0"/>
                          <a:cs typeface="Times New Roman" panose="02020603050405020304" pitchFamily="18" charset="0"/>
                        </a:rPr>
                        <a:t>Tên bán hệ thống</a:t>
                      </a:r>
                    </a:p>
                  </a:txBody>
                  <a:tcPr anchor="ctr"/>
                </a:tc>
                <a:tc>
                  <a:txBody>
                    <a:bodyPr/>
                    <a:lstStyle/>
                    <a:p>
                      <a:pPr algn="ctr">
                        <a:lnSpc>
                          <a:spcPct val="120000"/>
                        </a:lnSpc>
                      </a:pPr>
                      <a:r>
                        <a:rPr lang="en-US" sz="2000">
                          <a:solidFill>
                            <a:schemeClr val="bg1"/>
                          </a:solidFill>
                          <a:latin typeface="Times New Roman" panose="02020603050405020304" pitchFamily="18" charset="0"/>
                          <a:cs typeface="Times New Roman" panose="02020603050405020304" pitchFamily="18" charset="0"/>
                        </a:rPr>
                        <a:t>Tên thông thường</a:t>
                      </a:r>
                    </a:p>
                  </a:txBody>
                  <a:tcPr anchor="ctr"/>
                </a:tc>
                <a:tc>
                  <a:txBody>
                    <a:bodyPr/>
                    <a:lstStyle/>
                    <a:p>
                      <a:pPr algn="ctr">
                        <a:lnSpc>
                          <a:spcPct val="120000"/>
                        </a:lnSpc>
                      </a:pPr>
                      <a:r>
                        <a:rPr lang="en-US" sz="2000">
                          <a:solidFill>
                            <a:schemeClr val="bg1"/>
                          </a:solidFill>
                          <a:latin typeface="Times New Roman" panose="02020603050405020304" pitchFamily="18" charset="0"/>
                          <a:cs typeface="Times New Roman" panose="02020603050405020304" pitchFamily="18" charset="0"/>
                        </a:rPr>
                        <a:t>Ký hiệu</a:t>
                      </a:r>
                    </a:p>
                  </a:txBody>
                  <a:tcPr anchor="ctr"/>
                </a:tc>
                <a:extLst>
                  <a:ext uri="{0D108BD9-81ED-4DB2-BD59-A6C34878D82A}">
                    <a16:rowId xmlns:a16="http://schemas.microsoft.com/office/drawing/2014/main" xmlns="" val="1274249245"/>
                  </a:ext>
                </a:extLst>
              </a:tr>
              <a:tr h="834430">
                <a:tc>
                  <a:txBody>
                    <a:bodyPr/>
                    <a:lstStyle/>
                    <a:p>
                      <a:pPr algn="ctr">
                        <a:lnSpc>
                          <a:spcPct val="120000"/>
                        </a:lnSpc>
                      </a:pPr>
                      <a:endParaRPr lang="en-US" sz="20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l">
                        <a:lnSpc>
                          <a:spcPct val="120000"/>
                        </a:lnSpc>
                      </a:pPr>
                      <a:r>
                        <a:rPr lang="en-US" sz="2000">
                          <a:solidFill>
                            <a:schemeClr val="tx1"/>
                          </a:solidFill>
                          <a:latin typeface="Times New Roman" panose="02020603050405020304" pitchFamily="18" charset="0"/>
                          <a:cs typeface="Times New Roman" panose="02020603050405020304" pitchFamily="18" charset="0"/>
                        </a:rPr>
                        <a:t>aminoethanoic acid</a:t>
                      </a:r>
                    </a:p>
                  </a:txBody>
                  <a:tcPr anchor="ctr"/>
                </a:tc>
                <a:tc>
                  <a:txBody>
                    <a:bodyPr/>
                    <a:lstStyle/>
                    <a:p>
                      <a:pPr algn="l">
                        <a:lnSpc>
                          <a:spcPct val="120000"/>
                        </a:lnSpc>
                      </a:pPr>
                      <a:r>
                        <a:rPr lang="en-US" sz="2000">
                          <a:solidFill>
                            <a:schemeClr val="tx1"/>
                          </a:solidFill>
                          <a:latin typeface="Times New Roman" panose="02020603050405020304" pitchFamily="18" charset="0"/>
                          <a:cs typeface="Times New Roman" panose="02020603050405020304" pitchFamily="18" charset="0"/>
                        </a:rPr>
                        <a:t>aminoacetic acid</a:t>
                      </a:r>
                    </a:p>
                  </a:txBody>
                  <a:tcPr anchor="ctr"/>
                </a:tc>
                <a:tc>
                  <a:txBody>
                    <a:bodyPr/>
                    <a:lstStyle/>
                    <a:p>
                      <a:pPr algn="ctr">
                        <a:lnSpc>
                          <a:spcPct val="120000"/>
                        </a:lnSpc>
                      </a:pPr>
                      <a:r>
                        <a:rPr lang="en-US" sz="2000">
                          <a:solidFill>
                            <a:schemeClr val="tx1"/>
                          </a:solidFill>
                          <a:latin typeface="Times New Roman" panose="02020603050405020304" pitchFamily="18" charset="0"/>
                          <a:cs typeface="Times New Roman" panose="02020603050405020304" pitchFamily="18" charset="0"/>
                        </a:rPr>
                        <a:t>glycine</a:t>
                      </a:r>
                    </a:p>
                  </a:txBody>
                  <a:tcPr anchor="ctr"/>
                </a:tc>
                <a:tc>
                  <a:txBody>
                    <a:bodyPr/>
                    <a:lstStyle/>
                    <a:p>
                      <a:pPr algn="ctr">
                        <a:lnSpc>
                          <a:spcPct val="120000"/>
                        </a:lnSpc>
                      </a:pPr>
                      <a:r>
                        <a:rPr lang="en-US" sz="2000">
                          <a:solidFill>
                            <a:schemeClr val="tx1"/>
                          </a:solidFill>
                          <a:latin typeface="Times New Roman" panose="02020603050405020304" pitchFamily="18" charset="0"/>
                          <a:cs typeface="Times New Roman" panose="02020603050405020304" pitchFamily="18" charset="0"/>
                        </a:rPr>
                        <a:t>Gly </a:t>
                      </a:r>
                    </a:p>
                  </a:txBody>
                  <a:tcPr anchor="ctr"/>
                </a:tc>
                <a:extLst>
                  <a:ext uri="{0D108BD9-81ED-4DB2-BD59-A6C34878D82A}">
                    <a16:rowId xmlns:a16="http://schemas.microsoft.com/office/drawing/2014/main" xmlns="" val="1004771978"/>
                  </a:ext>
                </a:extLst>
              </a:tr>
              <a:tr h="908501">
                <a:tc>
                  <a:txBody>
                    <a:bodyPr/>
                    <a:lstStyle/>
                    <a:p>
                      <a:pPr algn="ctr">
                        <a:lnSpc>
                          <a:spcPct val="120000"/>
                        </a:lnSpc>
                      </a:pPr>
                      <a:endParaRPr lang="en-US" sz="20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l">
                        <a:lnSpc>
                          <a:spcPct val="120000"/>
                        </a:lnSpc>
                      </a:pPr>
                      <a:r>
                        <a:rPr lang="en-US" sz="2000">
                          <a:solidFill>
                            <a:schemeClr val="tx1"/>
                          </a:solidFill>
                          <a:latin typeface="Times New Roman" panose="02020603050405020304" pitchFamily="18" charset="0"/>
                          <a:cs typeface="Times New Roman" panose="02020603050405020304" pitchFamily="18" charset="0"/>
                        </a:rPr>
                        <a:t>2-aminopropanoic acid</a:t>
                      </a:r>
                    </a:p>
                  </a:txBody>
                  <a:tcPr anchor="ctr"/>
                </a:tc>
                <a:tc>
                  <a:txBody>
                    <a:bodyPr/>
                    <a:lstStyle/>
                    <a:p>
                      <a:pPr algn="l">
                        <a:lnSpc>
                          <a:spcPct val="120000"/>
                        </a:lnSpc>
                      </a:pPr>
                      <a:r>
                        <a:rPr lang="el-GR" sz="2000">
                          <a:solidFill>
                            <a:schemeClr val="tx1"/>
                          </a:solidFill>
                          <a:latin typeface="Times New Roman" panose="02020603050405020304" pitchFamily="18" charset="0"/>
                          <a:cs typeface="Times New Roman" panose="02020603050405020304" pitchFamily="18" charset="0"/>
                        </a:rPr>
                        <a:t>α</a:t>
                      </a:r>
                      <a:r>
                        <a:rPr lang="en-US" sz="2000">
                          <a:solidFill>
                            <a:schemeClr val="tx1"/>
                          </a:solidFill>
                          <a:latin typeface="Times New Roman" panose="02020603050405020304" pitchFamily="18" charset="0"/>
                          <a:cs typeface="Times New Roman" panose="02020603050405020304" pitchFamily="18" charset="0"/>
                        </a:rPr>
                        <a:t>-aminopropionic acid</a:t>
                      </a:r>
                    </a:p>
                  </a:txBody>
                  <a:tcPr anchor="ctr"/>
                </a:tc>
                <a:tc>
                  <a:txBody>
                    <a:bodyPr/>
                    <a:lstStyle/>
                    <a:p>
                      <a:pPr algn="ctr">
                        <a:lnSpc>
                          <a:spcPct val="120000"/>
                        </a:lnSpc>
                      </a:pPr>
                      <a:r>
                        <a:rPr lang="en-US" sz="2000">
                          <a:solidFill>
                            <a:schemeClr val="tx1"/>
                          </a:solidFill>
                          <a:latin typeface="Times New Roman" panose="02020603050405020304" pitchFamily="18" charset="0"/>
                          <a:cs typeface="Times New Roman" panose="02020603050405020304" pitchFamily="18" charset="0"/>
                        </a:rPr>
                        <a:t>alanine</a:t>
                      </a:r>
                    </a:p>
                  </a:txBody>
                  <a:tcPr anchor="ctr"/>
                </a:tc>
                <a:tc>
                  <a:txBody>
                    <a:bodyPr/>
                    <a:lstStyle/>
                    <a:p>
                      <a:pPr algn="ctr">
                        <a:lnSpc>
                          <a:spcPct val="120000"/>
                        </a:lnSpc>
                      </a:pPr>
                      <a:r>
                        <a:rPr lang="en-US" sz="2000">
                          <a:solidFill>
                            <a:schemeClr val="tx1"/>
                          </a:solidFill>
                          <a:latin typeface="Times New Roman" panose="02020603050405020304" pitchFamily="18" charset="0"/>
                          <a:cs typeface="Times New Roman" panose="02020603050405020304" pitchFamily="18" charset="0"/>
                        </a:rPr>
                        <a:t>Ala </a:t>
                      </a:r>
                    </a:p>
                  </a:txBody>
                  <a:tcPr anchor="ctr"/>
                </a:tc>
                <a:extLst>
                  <a:ext uri="{0D108BD9-81ED-4DB2-BD59-A6C34878D82A}">
                    <a16:rowId xmlns:a16="http://schemas.microsoft.com/office/drawing/2014/main" xmlns="" val="3667299148"/>
                  </a:ext>
                </a:extLst>
              </a:tr>
              <a:tr h="879003">
                <a:tc>
                  <a:txBody>
                    <a:bodyPr/>
                    <a:lstStyle/>
                    <a:p>
                      <a:pPr algn="ctr">
                        <a:lnSpc>
                          <a:spcPct val="120000"/>
                        </a:lnSpc>
                      </a:pPr>
                      <a:endParaRPr lang="en-US" sz="20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l">
                        <a:lnSpc>
                          <a:spcPct val="120000"/>
                        </a:lnSpc>
                      </a:pPr>
                      <a:r>
                        <a:rPr lang="en-US" sz="2000">
                          <a:solidFill>
                            <a:schemeClr val="tx1"/>
                          </a:solidFill>
                          <a:latin typeface="Times New Roman" panose="02020603050405020304" pitchFamily="18" charset="0"/>
                          <a:cs typeface="Times New Roman" panose="02020603050405020304" pitchFamily="18" charset="0"/>
                        </a:rPr>
                        <a:t>2-amino-3-methylbutanoic acid</a:t>
                      </a:r>
                    </a:p>
                  </a:txBody>
                  <a:tcPr anchor="ctr"/>
                </a:tc>
                <a:tc>
                  <a:txBody>
                    <a:bodyPr/>
                    <a:lstStyle/>
                    <a:p>
                      <a:pPr algn="l">
                        <a:lnSpc>
                          <a:spcPct val="120000"/>
                        </a:lnSpc>
                      </a:pPr>
                      <a:r>
                        <a:rPr lang="el-GR" sz="2000">
                          <a:solidFill>
                            <a:schemeClr val="tx1"/>
                          </a:solidFill>
                          <a:latin typeface="Times New Roman" panose="02020603050405020304" pitchFamily="18" charset="0"/>
                          <a:cs typeface="Times New Roman" panose="02020603050405020304" pitchFamily="18" charset="0"/>
                        </a:rPr>
                        <a:t>α</a:t>
                      </a:r>
                      <a:r>
                        <a:rPr lang="en-US" sz="2000">
                          <a:solidFill>
                            <a:schemeClr val="tx1"/>
                          </a:solidFill>
                          <a:latin typeface="Times New Roman" panose="02020603050405020304" pitchFamily="18" charset="0"/>
                          <a:cs typeface="Times New Roman" panose="02020603050405020304" pitchFamily="18" charset="0"/>
                        </a:rPr>
                        <a:t>-aminoisovaleric</a:t>
                      </a:r>
                    </a:p>
                  </a:txBody>
                  <a:tcPr anchor="ctr"/>
                </a:tc>
                <a:tc>
                  <a:txBody>
                    <a:bodyPr/>
                    <a:lstStyle/>
                    <a:p>
                      <a:pPr algn="ctr">
                        <a:lnSpc>
                          <a:spcPct val="120000"/>
                        </a:lnSpc>
                      </a:pPr>
                      <a:r>
                        <a:rPr lang="en-US" sz="2000">
                          <a:solidFill>
                            <a:schemeClr val="tx1"/>
                          </a:solidFill>
                          <a:latin typeface="Times New Roman" panose="02020603050405020304" pitchFamily="18" charset="0"/>
                          <a:cs typeface="Times New Roman" panose="02020603050405020304" pitchFamily="18" charset="0"/>
                        </a:rPr>
                        <a:t>valine</a:t>
                      </a:r>
                    </a:p>
                  </a:txBody>
                  <a:tcPr anchor="ctr"/>
                </a:tc>
                <a:tc>
                  <a:txBody>
                    <a:bodyPr/>
                    <a:lstStyle/>
                    <a:p>
                      <a:pPr algn="ctr">
                        <a:lnSpc>
                          <a:spcPct val="120000"/>
                        </a:lnSpc>
                      </a:pPr>
                      <a:r>
                        <a:rPr lang="en-US" sz="2000">
                          <a:solidFill>
                            <a:schemeClr val="tx1"/>
                          </a:solidFill>
                          <a:latin typeface="Times New Roman" panose="02020603050405020304" pitchFamily="18" charset="0"/>
                          <a:cs typeface="Times New Roman" panose="02020603050405020304" pitchFamily="18" charset="0"/>
                        </a:rPr>
                        <a:t>Val </a:t>
                      </a:r>
                    </a:p>
                  </a:txBody>
                  <a:tcPr anchor="ctr"/>
                </a:tc>
                <a:extLst>
                  <a:ext uri="{0D108BD9-81ED-4DB2-BD59-A6C34878D82A}">
                    <a16:rowId xmlns:a16="http://schemas.microsoft.com/office/drawing/2014/main" xmlns="" val="2554947895"/>
                  </a:ext>
                </a:extLst>
              </a:tr>
              <a:tr h="1011830">
                <a:tc>
                  <a:txBody>
                    <a:bodyPr/>
                    <a:lstStyle/>
                    <a:p>
                      <a:pPr algn="ctr">
                        <a:lnSpc>
                          <a:spcPct val="120000"/>
                        </a:lnSpc>
                      </a:pPr>
                      <a:endParaRPr lang="en-US" sz="20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l">
                        <a:lnSpc>
                          <a:spcPct val="120000"/>
                        </a:lnSpc>
                      </a:pPr>
                      <a:r>
                        <a:rPr lang="en-US" sz="2000">
                          <a:solidFill>
                            <a:schemeClr val="tx1"/>
                          </a:solidFill>
                          <a:latin typeface="Times New Roman" panose="02020603050405020304" pitchFamily="18" charset="0"/>
                          <a:cs typeface="Times New Roman" panose="02020603050405020304" pitchFamily="18" charset="0"/>
                        </a:rPr>
                        <a:t>2-aminopentane-1,5-dioic acid</a:t>
                      </a:r>
                    </a:p>
                  </a:txBody>
                  <a:tcPr anchor="ctr"/>
                </a:tc>
                <a:tc>
                  <a:txBody>
                    <a:bodyPr/>
                    <a:lstStyle/>
                    <a:p>
                      <a:pPr algn="l">
                        <a:lnSpc>
                          <a:spcPct val="120000"/>
                        </a:lnSpc>
                      </a:pPr>
                      <a:r>
                        <a:rPr lang="el-GR" sz="2000">
                          <a:solidFill>
                            <a:schemeClr val="tx1"/>
                          </a:solidFill>
                          <a:latin typeface="Times New Roman" panose="02020603050405020304" pitchFamily="18" charset="0"/>
                          <a:cs typeface="Times New Roman" panose="02020603050405020304" pitchFamily="18" charset="0"/>
                        </a:rPr>
                        <a:t>α</a:t>
                      </a:r>
                      <a:r>
                        <a:rPr lang="en-US" sz="2000">
                          <a:solidFill>
                            <a:schemeClr val="tx1"/>
                          </a:solidFill>
                          <a:latin typeface="Times New Roman" panose="02020603050405020304" pitchFamily="18" charset="0"/>
                          <a:cs typeface="Times New Roman" panose="02020603050405020304" pitchFamily="18" charset="0"/>
                        </a:rPr>
                        <a:t>-aminoglutaric acid</a:t>
                      </a:r>
                    </a:p>
                  </a:txBody>
                  <a:tcPr anchor="ctr"/>
                </a:tc>
                <a:tc>
                  <a:txBody>
                    <a:bodyPr/>
                    <a:lstStyle/>
                    <a:p>
                      <a:pPr algn="ctr">
                        <a:lnSpc>
                          <a:spcPct val="120000"/>
                        </a:lnSpc>
                      </a:pPr>
                      <a:r>
                        <a:rPr lang="en-US" sz="2000">
                          <a:solidFill>
                            <a:schemeClr val="tx1"/>
                          </a:solidFill>
                          <a:latin typeface="Times New Roman" panose="02020603050405020304" pitchFamily="18" charset="0"/>
                          <a:cs typeface="Times New Roman" panose="02020603050405020304" pitchFamily="18" charset="0"/>
                        </a:rPr>
                        <a:t>glutamic acid</a:t>
                      </a:r>
                    </a:p>
                  </a:txBody>
                  <a:tcPr anchor="ctr"/>
                </a:tc>
                <a:tc>
                  <a:txBody>
                    <a:bodyPr/>
                    <a:lstStyle/>
                    <a:p>
                      <a:pPr algn="ctr">
                        <a:lnSpc>
                          <a:spcPct val="120000"/>
                        </a:lnSpc>
                      </a:pPr>
                      <a:r>
                        <a:rPr lang="en-US" sz="2000">
                          <a:solidFill>
                            <a:schemeClr val="tx1"/>
                          </a:solidFill>
                          <a:latin typeface="Times New Roman" panose="02020603050405020304" pitchFamily="18" charset="0"/>
                          <a:cs typeface="Times New Roman" panose="02020603050405020304" pitchFamily="18" charset="0"/>
                        </a:rPr>
                        <a:t>Glu </a:t>
                      </a:r>
                    </a:p>
                  </a:txBody>
                  <a:tcPr anchor="ctr"/>
                </a:tc>
                <a:extLst>
                  <a:ext uri="{0D108BD9-81ED-4DB2-BD59-A6C34878D82A}">
                    <a16:rowId xmlns:a16="http://schemas.microsoft.com/office/drawing/2014/main" xmlns="" val="826995186"/>
                  </a:ext>
                </a:extLst>
              </a:tr>
              <a:tr h="976253">
                <a:tc>
                  <a:txBody>
                    <a:bodyPr/>
                    <a:lstStyle/>
                    <a:p>
                      <a:pPr algn="ctr">
                        <a:lnSpc>
                          <a:spcPct val="120000"/>
                        </a:lnSpc>
                      </a:pPr>
                      <a:endParaRPr lang="en-US" sz="200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l">
                        <a:lnSpc>
                          <a:spcPct val="120000"/>
                        </a:lnSpc>
                      </a:pPr>
                      <a:r>
                        <a:rPr lang="en-US" sz="2000">
                          <a:solidFill>
                            <a:schemeClr val="tx1"/>
                          </a:solidFill>
                          <a:latin typeface="Times New Roman" panose="02020603050405020304" pitchFamily="18" charset="0"/>
                          <a:cs typeface="Times New Roman" panose="02020603050405020304" pitchFamily="18" charset="0"/>
                        </a:rPr>
                        <a:t>2,6-diaminohexanoic acid</a:t>
                      </a:r>
                    </a:p>
                  </a:txBody>
                  <a:tcPr anchor="ctr"/>
                </a:tc>
                <a:tc>
                  <a:txBody>
                    <a:bodyPr/>
                    <a:lstStyle/>
                    <a:p>
                      <a:pPr algn="l">
                        <a:lnSpc>
                          <a:spcPct val="120000"/>
                        </a:lnSpc>
                      </a:pPr>
                      <a:r>
                        <a:rPr lang="el-GR" sz="2000">
                          <a:solidFill>
                            <a:schemeClr val="tx1"/>
                          </a:solidFill>
                          <a:latin typeface="Times New Roman" panose="02020603050405020304" pitchFamily="18" charset="0"/>
                          <a:cs typeface="Times New Roman" panose="02020603050405020304" pitchFamily="18" charset="0"/>
                        </a:rPr>
                        <a:t>α</a:t>
                      </a:r>
                      <a:r>
                        <a:rPr lang="en-US" sz="2000">
                          <a:solidFill>
                            <a:schemeClr val="tx1"/>
                          </a:solidFill>
                          <a:latin typeface="Times New Roman" panose="02020603050405020304" pitchFamily="18" charset="0"/>
                          <a:cs typeface="Times New Roman" panose="02020603050405020304" pitchFamily="18" charset="0"/>
                        </a:rPr>
                        <a:t>,</a:t>
                      </a:r>
                      <a:r>
                        <a:rPr lang="el-GR" sz="2000">
                          <a:solidFill>
                            <a:schemeClr val="tx1"/>
                          </a:solidFill>
                          <a:latin typeface="Times New Roman" panose="02020603050405020304" pitchFamily="18" charset="0"/>
                          <a:cs typeface="Times New Roman" panose="02020603050405020304" pitchFamily="18" charset="0"/>
                        </a:rPr>
                        <a:t>ε</a:t>
                      </a:r>
                      <a:r>
                        <a:rPr lang="en-US" sz="2000">
                          <a:solidFill>
                            <a:schemeClr val="tx1"/>
                          </a:solidFill>
                          <a:latin typeface="Times New Roman" panose="02020603050405020304" pitchFamily="18" charset="0"/>
                          <a:cs typeface="Times New Roman" panose="02020603050405020304" pitchFamily="18" charset="0"/>
                        </a:rPr>
                        <a:t>-diaminocaproic acid</a:t>
                      </a:r>
                    </a:p>
                  </a:txBody>
                  <a:tcPr anchor="ctr"/>
                </a:tc>
                <a:tc>
                  <a:txBody>
                    <a:bodyPr/>
                    <a:lstStyle/>
                    <a:p>
                      <a:pPr algn="ctr">
                        <a:lnSpc>
                          <a:spcPct val="120000"/>
                        </a:lnSpc>
                      </a:pPr>
                      <a:r>
                        <a:rPr lang="en-US" sz="2000">
                          <a:solidFill>
                            <a:schemeClr val="tx1"/>
                          </a:solidFill>
                          <a:latin typeface="Times New Roman" panose="02020603050405020304" pitchFamily="18" charset="0"/>
                          <a:cs typeface="Times New Roman" panose="02020603050405020304" pitchFamily="18" charset="0"/>
                        </a:rPr>
                        <a:t>lysine</a:t>
                      </a:r>
                    </a:p>
                  </a:txBody>
                  <a:tcPr anchor="ctr"/>
                </a:tc>
                <a:tc>
                  <a:txBody>
                    <a:bodyPr/>
                    <a:lstStyle/>
                    <a:p>
                      <a:pPr algn="ctr">
                        <a:lnSpc>
                          <a:spcPct val="120000"/>
                        </a:lnSpc>
                      </a:pPr>
                      <a:r>
                        <a:rPr lang="en-US" sz="2000">
                          <a:solidFill>
                            <a:schemeClr val="tx1"/>
                          </a:solidFill>
                          <a:latin typeface="Times New Roman" panose="02020603050405020304" pitchFamily="18" charset="0"/>
                          <a:cs typeface="Times New Roman" panose="02020603050405020304" pitchFamily="18" charset="0"/>
                        </a:rPr>
                        <a:t>Lys </a:t>
                      </a:r>
                    </a:p>
                  </a:txBody>
                  <a:tcPr anchor="ctr"/>
                </a:tc>
                <a:extLst>
                  <a:ext uri="{0D108BD9-81ED-4DB2-BD59-A6C34878D82A}">
                    <a16:rowId xmlns:a16="http://schemas.microsoft.com/office/drawing/2014/main" xmlns="" val="3503462120"/>
                  </a:ext>
                </a:extLst>
              </a:tr>
            </a:tbl>
          </a:graphicData>
        </a:graphic>
      </p:graphicFrame>
      <p:grpSp>
        <p:nvGrpSpPr>
          <p:cNvPr id="28" name="Group 27">
            <a:extLst>
              <a:ext uri="{FF2B5EF4-FFF2-40B4-BE49-F238E27FC236}">
                <a16:creationId xmlns:a16="http://schemas.microsoft.com/office/drawing/2014/main" xmlns="" id="{0F600579-A825-A144-69AD-2254DC38DEA3}"/>
              </a:ext>
            </a:extLst>
          </p:cNvPr>
          <p:cNvGrpSpPr/>
          <p:nvPr/>
        </p:nvGrpSpPr>
        <p:grpSpPr>
          <a:xfrm>
            <a:off x="287102" y="1739090"/>
            <a:ext cx="1769807" cy="817793"/>
            <a:chOff x="1138575" y="5645159"/>
            <a:chExt cx="1769807" cy="817793"/>
          </a:xfrm>
        </p:grpSpPr>
        <p:sp>
          <p:nvSpPr>
            <p:cNvPr id="24" name="TextBox 23">
              <a:extLst>
                <a:ext uri="{FF2B5EF4-FFF2-40B4-BE49-F238E27FC236}">
                  <a16:creationId xmlns:a16="http://schemas.microsoft.com/office/drawing/2014/main" xmlns="" id="{8C7390B5-7729-EFBA-3DBF-52FC80E4A453}"/>
                </a:ext>
              </a:extLst>
            </p:cNvPr>
            <p:cNvSpPr txBox="1"/>
            <p:nvPr/>
          </p:nvSpPr>
          <p:spPr>
            <a:xfrm>
              <a:off x="1138575" y="5645159"/>
              <a:ext cx="1769807"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CH</a:t>
              </a:r>
              <a:r>
                <a:rPr lang="en-US" sz="2000" baseline="-25000">
                  <a:latin typeface="Times New Roman" panose="02020603050405020304" pitchFamily="18" charset="0"/>
                  <a:cs typeface="Times New Roman" panose="02020603050405020304" pitchFamily="18" charset="0"/>
                </a:rPr>
                <a:t>2</a:t>
              </a:r>
              <a:r>
                <a:rPr lang="en-US" sz="2000">
                  <a:latin typeface="Times New Roman" panose="02020603050405020304" pitchFamily="18" charset="0"/>
                  <a:cs typeface="Times New Roman" panose="02020603050405020304" pitchFamily="18" charset="0"/>
                </a:rPr>
                <a:t>-COOH</a:t>
              </a:r>
            </a:p>
          </p:txBody>
        </p:sp>
        <p:cxnSp>
          <p:nvCxnSpPr>
            <p:cNvPr id="26" name="Straight Connector 25">
              <a:extLst>
                <a:ext uri="{FF2B5EF4-FFF2-40B4-BE49-F238E27FC236}">
                  <a16:creationId xmlns:a16="http://schemas.microsoft.com/office/drawing/2014/main" xmlns="" id="{C0DB5538-F300-9379-CE49-4F653BD0A224}"/>
                </a:ext>
              </a:extLst>
            </p:cNvPr>
            <p:cNvCxnSpPr/>
            <p:nvPr/>
          </p:nvCxnSpPr>
          <p:spPr>
            <a:xfrm>
              <a:off x="1297859" y="5974476"/>
              <a:ext cx="0" cy="1474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xmlns="" id="{03A5D0B2-4CC8-E48C-AD33-10118CB2BF67}"/>
                </a:ext>
              </a:extLst>
            </p:cNvPr>
            <p:cNvSpPr txBox="1"/>
            <p:nvPr/>
          </p:nvSpPr>
          <p:spPr>
            <a:xfrm>
              <a:off x="1138575" y="6062842"/>
              <a:ext cx="672526"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NH</a:t>
              </a:r>
              <a:r>
                <a:rPr lang="en-US" sz="2000" baseline="-25000">
                  <a:latin typeface="Times New Roman" panose="02020603050405020304" pitchFamily="18" charset="0"/>
                  <a:cs typeface="Times New Roman" panose="02020603050405020304" pitchFamily="18" charset="0"/>
                </a:rPr>
                <a:t>2</a:t>
              </a:r>
              <a:endParaRPr lang="en-US" sz="2000">
                <a:latin typeface="Times New Roman" panose="020206030504050203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xmlns="" id="{932160D0-3480-8C49-04D0-13E5DB74E892}"/>
              </a:ext>
            </a:extLst>
          </p:cNvPr>
          <p:cNvGrpSpPr/>
          <p:nvPr/>
        </p:nvGrpSpPr>
        <p:grpSpPr>
          <a:xfrm>
            <a:off x="287102" y="2594878"/>
            <a:ext cx="2310582" cy="817793"/>
            <a:chOff x="597801" y="5645159"/>
            <a:chExt cx="2310582" cy="817793"/>
          </a:xfrm>
        </p:grpSpPr>
        <p:sp>
          <p:nvSpPr>
            <p:cNvPr id="30" name="TextBox 29">
              <a:extLst>
                <a:ext uri="{FF2B5EF4-FFF2-40B4-BE49-F238E27FC236}">
                  <a16:creationId xmlns:a16="http://schemas.microsoft.com/office/drawing/2014/main" xmlns="" id="{BBC0F610-99AA-AB7D-63D8-65AA3162AA10}"/>
                </a:ext>
              </a:extLst>
            </p:cNvPr>
            <p:cNvSpPr txBox="1"/>
            <p:nvPr/>
          </p:nvSpPr>
          <p:spPr>
            <a:xfrm>
              <a:off x="597801" y="5645159"/>
              <a:ext cx="2310582"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CH</a:t>
              </a:r>
              <a:r>
                <a:rPr lang="en-US" sz="2000" baseline="-25000">
                  <a:latin typeface="Times New Roman" panose="02020603050405020304" pitchFamily="18" charset="0"/>
                  <a:cs typeface="Times New Roman" panose="02020603050405020304" pitchFamily="18" charset="0"/>
                </a:rPr>
                <a:t>3</a:t>
              </a:r>
              <a:r>
                <a:rPr lang="en-US" sz="2000">
                  <a:latin typeface="Times New Roman" panose="02020603050405020304" pitchFamily="18" charset="0"/>
                  <a:cs typeface="Times New Roman" panose="02020603050405020304" pitchFamily="18" charset="0"/>
                </a:rPr>
                <a:t>-CH-COOH</a:t>
              </a:r>
            </a:p>
          </p:txBody>
        </p:sp>
        <p:cxnSp>
          <p:nvCxnSpPr>
            <p:cNvPr id="31" name="Straight Connector 30">
              <a:extLst>
                <a:ext uri="{FF2B5EF4-FFF2-40B4-BE49-F238E27FC236}">
                  <a16:creationId xmlns:a16="http://schemas.microsoft.com/office/drawing/2014/main" xmlns="" id="{F7653144-BC4B-63F4-9EE5-4079EBA2D98E}"/>
                </a:ext>
              </a:extLst>
            </p:cNvPr>
            <p:cNvCxnSpPr/>
            <p:nvPr/>
          </p:nvCxnSpPr>
          <p:spPr>
            <a:xfrm>
              <a:off x="1297859" y="5974476"/>
              <a:ext cx="0" cy="1474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xmlns="" id="{610B6550-A134-4844-7F9D-5DC2D6C8C267}"/>
                </a:ext>
              </a:extLst>
            </p:cNvPr>
            <p:cNvSpPr txBox="1"/>
            <p:nvPr/>
          </p:nvSpPr>
          <p:spPr>
            <a:xfrm>
              <a:off x="1138575" y="6062842"/>
              <a:ext cx="672526"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NH</a:t>
              </a:r>
              <a:r>
                <a:rPr lang="en-US" sz="2000" baseline="-25000">
                  <a:latin typeface="Times New Roman" panose="02020603050405020304" pitchFamily="18" charset="0"/>
                  <a:cs typeface="Times New Roman" panose="02020603050405020304" pitchFamily="18" charset="0"/>
                </a:rPr>
                <a:t>2</a:t>
              </a:r>
              <a:endParaRPr lang="en-US" sz="2000">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xmlns="" id="{B2B1E42F-E5C3-9A63-7927-66A65A82959D}"/>
              </a:ext>
            </a:extLst>
          </p:cNvPr>
          <p:cNvGrpSpPr/>
          <p:nvPr/>
        </p:nvGrpSpPr>
        <p:grpSpPr>
          <a:xfrm>
            <a:off x="191961" y="3506235"/>
            <a:ext cx="2310582" cy="808235"/>
            <a:chOff x="597801" y="5645159"/>
            <a:chExt cx="2310582" cy="808235"/>
          </a:xfrm>
        </p:grpSpPr>
        <p:sp>
          <p:nvSpPr>
            <p:cNvPr id="34" name="TextBox 33">
              <a:extLst>
                <a:ext uri="{FF2B5EF4-FFF2-40B4-BE49-F238E27FC236}">
                  <a16:creationId xmlns:a16="http://schemas.microsoft.com/office/drawing/2014/main" xmlns="" id="{7C524CE6-E047-AC53-88D4-8A1808C1E50C}"/>
                </a:ext>
              </a:extLst>
            </p:cNvPr>
            <p:cNvSpPr txBox="1"/>
            <p:nvPr/>
          </p:nvSpPr>
          <p:spPr>
            <a:xfrm>
              <a:off x="597801" y="5645159"/>
              <a:ext cx="2310582"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CH</a:t>
              </a:r>
              <a:r>
                <a:rPr lang="en-US" sz="2000" baseline="-25000">
                  <a:latin typeface="Times New Roman" panose="02020603050405020304" pitchFamily="18" charset="0"/>
                  <a:cs typeface="Times New Roman" panose="02020603050405020304" pitchFamily="18" charset="0"/>
                </a:rPr>
                <a:t>3</a:t>
              </a:r>
              <a:r>
                <a:rPr lang="en-US" sz="2000">
                  <a:latin typeface="Times New Roman" panose="02020603050405020304" pitchFamily="18" charset="0"/>
                  <a:cs typeface="Times New Roman" panose="02020603050405020304" pitchFamily="18" charset="0"/>
                </a:rPr>
                <a:t>-CH-CH-COOH</a:t>
              </a:r>
            </a:p>
          </p:txBody>
        </p:sp>
        <p:cxnSp>
          <p:nvCxnSpPr>
            <p:cNvPr id="35" name="Straight Connector 34">
              <a:extLst>
                <a:ext uri="{FF2B5EF4-FFF2-40B4-BE49-F238E27FC236}">
                  <a16:creationId xmlns:a16="http://schemas.microsoft.com/office/drawing/2014/main" xmlns="" id="{8C0383F7-0B07-C094-B887-4FFD8CC21818}"/>
                </a:ext>
              </a:extLst>
            </p:cNvPr>
            <p:cNvCxnSpPr/>
            <p:nvPr/>
          </p:nvCxnSpPr>
          <p:spPr>
            <a:xfrm>
              <a:off x="1297859" y="5974476"/>
              <a:ext cx="0" cy="1474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xmlns="" id="{F97CE4AD-E2E7-03DF-6EBC-BEC489BF45A2}"/>
                </a:ext>
              </a:extLst>
            </p:cNvPr>
            <p:cNvSpPr txBox="1"/>
            <p:nvPr/>
          </p:nvSpPr>
          <p:spPr>
            <a:xfrm>
              <a:off x="1123451" y="6042083"/>
              <a:ext cx="672526"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CH</a:t>
              </a:r>
              <a:r>
                <a:rPr lang="en-US" sz="2000" baseline="-25000">
                  <a:latin typeface="Times New Roman" panose="02020603050405020304" pitchFamily="18" charset="0"/>
                  <a:cs typeface="Times New Roman" panose="02020603050405020304" pitchFamily="18" charset="0"/>
                </a:rPr>
                <a:t>3</a:t>
              </a:r>
              <a:endParaRPr lang="en-US" sz="200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E8ABCE7D-312D-1146-0E12-B17CE6993752}"/>
                </a:ext>
              </a:extLst>
            </p:cNvPr>
            <p:cNvSpPr txBox="1"/>
            <p:nvPr/>
          </p:nvSpPr>
          <p:spPr>
            <a:xfrm>
              <a:off x="1649101" y="6053284"/>
              <a:ext cx="672526"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NH</a:t>
              </a:r>
              <a:r>
                <a:rPr lang="en-US" sz="2000" baseline="-25000">
                  <a:latin typeface="Times New Roman" panose="02020603050405020304" pitchFamily="18" charset="0"/>
                  <a:cs typeface="Times New Roman" panose="02020603050405020304" pitchFamily="18" charset="0"/>
                </a:rPr>
                <a:t>2</a:t>
              </a:r>
              <a:endParaRPr lang="en-US" sz="2000">
                <a:latin typeface="Times New Roman" panose="02020603050405020304" pitchFamily="18" charset="0"/>
                <a:cs typeface="Times New Roman" panose="02020603050405020304" pitchFamily="18" charset="0"/>
              </a:endParaRPr>
            </a:p>
          </p:txBody>
        </p:sp>
        <p:cxnSp>
          <p:nvCxnSpPr>
            <p:cNvPr id="38" name="Straight Connector 37">
              <a:extLst>
                <a:ext uri="{FF2B5EF4-FFF2-40B4-BE49-F238E27FC236}">
                  <a16:creationId xmlns:a16="http://schemas.microsoft.com/office/drawing/2014/main" xmlns="" id="{A66B765C-FA74-7749-04AA-7B0954147AAF}"/>
                </a:ext>
              </a:extLst>
            </p:cNvPr>
            <p:cNvCxnSpPr/>
            <p:nvPr/>
          </p:nvCxnSpPr>
          <p:spPr>
            <a:xfrm>
              <a:off x="1753092" y="5969934"/>
              <a:ext cx="0" cy="1474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xmlns="" id="{C8262E4A-5704-A3B9-7EF7-F7462153CDA6}"/>
              </a:ext>
            </a:extLst>
          </p:cNvPr>
          <p:cNvGrpSpPr/>
          <p:nvPr/>
        </p:nvGrpSpPr>
        <p:grpSpPr>
          <a:xfrm>
            <a:off x="191961" y="4477654"/>
            <a:ext cx="3154188" cy="834222"/>
            <a:chOff x="623365" y="5484869"/>
            <a:chExt cx="3154188" cy="834222"/>
          </a:xfrm>
        </p:grpSpPr>
        <p:sp>
          <p:nvSpPr>
            <p:cNvPr id="40" name="TextBox 39">
              <a:extLst>
                <a:ext uri="{FF2B5EF4-FFF2-40B4-BE49-F238E27FC236}">
                  <a16:creationId xmlns:a16="http://schemas.microsoft.com/office/drawing/2014/main" xmlns="" id="{ADAC07C6-3672-8CAF-56BA-F59D0CBCCFDE}"/>
                </a:ext>
              </a:extLst>
            </p:cNvPr>
            <p:cNvSpPr txBox="1"/>
            <p:nvPr/>
          </p:nvSpPr>
          <p:spPr>
            <a:xfrm>
              <a:off x="623365" y="5484869"/>
              <a:ext cx="3154188"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HOOC-[CH</a:t>
              </a:r>
              <a:r>
                <a:rPr lang="en-US" sz="2000" baseline="-25000">
                  <a:latin typeface="Times New Roman" panose="02020603050405020304" pitchFamily="18" charset="0"/>
                  <a:cs typeface="Times New Roman" panose="02020603050405020304" pitchFamily="18" charset="0"/>
                </a:rPr>
                <a:t>2</a:t>
              </a:r>
              <a:r>
                <a:rPr lang="en-US" sz="2000">
                  <a:latin typeface="Times New Roman" panose="02020603050405020304" pitchFamily="18" charset="0"/>
                  <a:cs typeface="Times New Roman" panose="02020603050405020304" pitchFamily="18" charset="0"/>
                </a:rPr>
                <a:t>]</a:t>
              </a:r>
              <a:r>
                <a:rPr lang="en-US" sz="2000" baseline="-25000">
                  <a:latin typeface="Times New Roman" panose="02020603050405020304" pitchFamily="18" charset="0"/>
                  <a:cs typeface="Times New Roman" panose="02020603050405020304" pitchFamily="18" charset="0"/>
                </a:rPr>
                <a:t>2</a:t>
              </a:r>
              <a:r>
                <a:rPr lang="en-US" sz="2000">
                  <a:latin typeface="Times New Roman" panose="02020603050405020304" pitchFamily="18" charset="0"/>
                  <a:cs typeface="Times New Roman" panose="02020603050405020304" pitchFamily="18" charset="0"/>
                </a:rPr>
                <a:t>-CH-COOH</a:t>
              </a:r>
            </a:p>
          </p:txBody>
        </p:sp>
        <p:sp>
          <p:nvSpPr>
            <p:cNvPr id="43" name="TextBox 42">
              <a:extLst>
                <a:ext uri="{FF2B5EF4-FFF2-40B4-BE49-F238E27FC236}">
                  <a16:creationId xmlns:a16="http://schemas.microsoft.com/office/drawing/2014/main" xmlns="" id="{A0E3CED8-E7FF-40E5-A225-ABC79755FE52}"/>
                </a:ext>
              </a:extLst>
            </p:cNvPr>
            <p:cNvSpPr txBox="1"/>
            <p:nvPr/>
          </p:nvSpPr>
          <p:spPr>
            <a:xfrm>
              <a:off x="2261421" y="5918981"/>
              <a:ext cx="672526"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NH</a:t>
              </a:r>
              <a:r>
                <a:rPr lang="en-US" sz="2000" baseline="-25000">
                  <a:latin typeface="Times New Roman" panose="02020603050405020304" pitchFamily="18" charset="0"/>
                  <a:cs typeface="Times New Roman" panose="02020603050405020304" pitchFamily="18" charset="0"/>
                </a:rPr>
                <a:t>2</a:t>
              </a:r>
              <a:endParaRPr lang="en-US" sz="2000">
                <a:latin typeface="Times New Roman" panose="02020603050405020304" pitchFamily="18"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xmlns="" id="{0DA6BCCF-28B9-24B4-EAFE-A0A0C47A4E89}"/>
                </a:ext>
              </a:extLst>
            </p:cNvPr>
            <p:cNvCxnSpPr/>
            <p:nvPr/>
          </p:nvCxnSpPr>
          <p:spPr>
            <a:xfrm>
              <a:off x="2388257" y="5811237"/>
              <a:ext cx="0" cy="1474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xmlns="" id="{E95CD7F3-19FB-2D07-72C3-57E78C07744F}"/>
              </a:ext>
            </a:extLst>
          </p:cNvPr>
          <p:cNvGrpSpPr/>
          <p:nvPr/>
        </p:nvGrpSpPr>
        <p:grpSpPr>
          <a:xfrm>
            <a:off x="191961" y="5497770"/>
            <a:ext cx="3154188" cy="826376"/>
            <a:chOff x="598551" y="5478147"/>
            <a:chExt cx="3154188" cy="826376"/>
          </a:xfrm>
        </p:grpSpPr>
        <p:sp>
          <p:nvSpPr>
            <p:cNvPr id="46" name="TextBox 45">
              <a:extLst>
                <a:ext uri="{FF2B5EF4-FFF2-40B4-BE49-F238E27FC236}">
                  <a16:creationId xmlns:a16="http://schemas.microsoft.com/office/drawing/2014/main" xmlns="" id="{2E861B4B-D417-1E3C-9E3E-31077EADCD33}"/>
                </a:ext>
              </a:extLst>
            </p:cNvPr>
            <p:cNvSpPr txBox="1"/>
            <p:nvPr/>
          </p:nvSpPr>
          <p:spPr>
            <a:xfrm>
              <a:off x="598551" y="5478147"/>
              <a:ext cx="3154188"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H</a:t>
              </a:r>
              <a:r>
                <a:rPr lang="en-US" sz="2000" baseline="-25000">
                  <a:latin typeface="Times New Roman" panose="02020603050405020304" pitchFamily="18" charset="0"/>
                  <a:cs typeface="Times New Roman" panose="02020603050405020304" pitchFamily="18" charset="0"/>
                </a:rPr>
                <a:t>2</a:t>
              </a:r>
              <a:r>
                <a:rPr lang="en-US" sz="2000">
                  <a:latin typeface="Times New Roman" panose="02020603050405020304" pitchFamily="18" charset="0"/>
                  <a:cs typeface="Times New Roman" panose="02020603050405020304" pitchFamily="18" charset="0"/>
                </a:rPr>
                <a:t>N-[CH</a:t>
              </a:r>
              <a:r>
                <a:rPr lang="en-US" sz="2000" baseline="-25000">
                  <a:latin typeface="Times New Roman" panose="02020603050405020304" pitchFamily="18" charset="0"/>
                  <a:cs typeface="Times New Roman" panose="02020603050405020304" pitchFamily="18" charset="0"/>
                </a:rPr>
                <a:t>2</a:t>
              </a:r>
              <a:r>
                <a:rPr lang="en-US" sz="2000">
                  <a:latin typeface="Times New Roman" panose="02020603050405020304" pitchFamily="18" charset="0"/>
                  <a:cs typeface="Times New Roman" panose="02020603050405020304" pitchFamily="18" charset="0"/>
                </a:rPr>
                <a:t>]</a:t>
              </a:r>
              <a:r>
                <a:rPr lang="en-US" sz="2000" baseline="-25000">
                  <a:latin typeface="Times New Roman" panose="02020603050405020304" pitchFamily="18" charset="0"/>
                  <a:cs typeface="Times New Roman" panose="02020603050405020304" pitchFamily="18" charset="0"/>
                </a:rPr>
                <a:t>4</a:t>
              </a:r>
              <a:r>
                <a:rPr lang="en-US" sz="2000">
                  <a:latin typeface="Times New Roman" panose="02020603050405020304" pitchFamily="18" charset="0"/>
                  <a:cs typeface="Times New Roman" panose="02020603050405020304" pitchFamily="18" charset="0"/>
                </a:rPr>
                <a:t>-CH-COOH</a:t>
              </a:r>
            </a:p>
          </p:txBody>
        </p:sp>
        <p:sp>
          <p:nvSpPr>
            <p:cNvPr id="47" name="TextBox 46">
              <a:extLst>
                <a:ext uri="{FF2B5EF4-FFF2-40B4-BE49-F238E27FC236}">
                  <a16:creationId xmlns:a16="http://schemas.microsoft.com/office/drawing/2014/main" xmlns="" id="{6D971EEC-0E91-7386-8CC6-0834C9187B9B}"/>
                </a:ext>
              </a:extLst>
            </p:cNvPr>
            <p:cNvSpPr txBox="1"/>
            <p:nvPr/>
          </p:nvSpPr>
          <p:spPr>
            <a:xfrm>
              <a:off x="1936955" y="5904413"/>
              <a:ext cx="672526"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NH</a:t>
              </a:r>
              <a:r>
                <a:rPr lang="en-US" sz="2000" baseline="-25000">
                  <a:latin typeface="Times New Roman" panose="02020603050405020304" pitchFamily="18" charset="0"/>
                  <a:cs typeface="Times New Roman" panose="02020603050405020304" pitchFamily="18" charset="0"/>
                </a:rPr>
                <a:t>2</a:t>
              </a:r>
              <a:endParaRPr lang="en-US" sz="2000">
                <a:latin typeface="Times New Roman" panose="02020603050405020304" pitchFamily="18" charset="0"/>
                <a:cs typeface="Times New Roman" panose="02020603050405020304" pitchFamily="18" charset="0"/>
              </a:endParaRPr>
            </a:p>
          </p:txBody>
        </p:sp>
        <p:cxnSp>
          <p:nvCxnSpPr>
            <p:cNvPr id="48" name="Straight Connector 47">
              <a:extLst>
                <a:ext uri="{FF2B5EF4-FFF2-40B4-BE49-F238E27FC236}">
                  <a16:creationId xmlns:a16="http://schemas.microsoft.com/office/drawing/2014/main" xmlns="" id="{B6ECCC03-3D48-C79F-9412-05BBFA14BF12}"/>
                </a:ext>
              </a:extLst>
            </p:cNvPr>
            <p:cNvCxnSpPr/>
            <p:nvPr/>
          </p:nvCxnSpPr>
          <p:spPr>
            <a:xfrm>
              <a:off x="2110991" y="5811237"/>
              <a:ext cx="0" cy="1474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9" name="TextBox 48">
            <a:extLst>
              <a:ext uri="{FF2B5EF4-FFF2-40B4-BE49-F238E27FC236}">
                <a16:creationId xmlns:a16="http://schemas.microsoft.com/office/drawing/2014/main" xmlns="" id="{CF33E69D-196B-F16E-E2D6-1FB255B5E39B}"/>
              </a:ext>
            </a:extLst>
          </p:cNvPr>
          <p:cNvSpPr txBox="1"/>
          <p:nvPr/>
        </p:nvSpPr>
        <p:spPr>
          <a:xfrm>
            <a:off x="3720526" y="419932"/>
            <a:ext cx="4786343" cy="400110"/>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Bảng. </a:t>
            </a:r>
            <a:r>
              <a:rPr lang="en-US" sz="2000">
                <a:latin typeface="Times New Roman" panose="02020603050405020304" pitchFamily="18" charset="0"/>
                <a:cs typeface="Times New Roman" panose="02020603050405020304" pitchFamily="18" charset="0"/>
              </a:rPr>
              <a:t>Tên gọi của một số </a:t>
            </a:r>
            <a:r>
              <a:rPr lang="el-GR" sz="2000">
                <a:latin typeface="Times New Roman" panose="02020603050405020304" pitchFamily="18" charset="0"/>
                <a:cs typeface="Times New Roman" panose="02020603050405020304" pitchFamily="18" charset="0"/>
              </a:rPr>
              <a:t>α</a:t>
            </a:r>
            <a:r>
              <a:rPr lang="en-US" sz="2000">
                <a:latin typeface="Times New Roman" panose="02020603050405020304" pitchFamily="18" charset="0"/>
                <a:cs typeface="Times New Roman" panose="02020603050405020304" pitchFamily="18" charset="0"/>
              </a:rPr>
              <a:t>-amino acid </a:t>
            </a:r>
          </a:p>
        </p:txBody>
      </p:sp>
    </p:spTree>
    <p:extLst>
      <p:ext uri="{BB962C8B-B14F-4D97-AF65-F5344CB8AC3E}">
        <p14:creationId xmlns:p14="http://schemas.microsoft.com/office/powerpoint/2010/main" val="2991117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aphic 2">
            <a:extLst>
              <a:ext uri="{FF2B5EF4-FFF2-40B4-BE49-F238E27FC236}">
                <a16:creationId xmlns:a16="http://schemas.microsoft.com/office/drawing/2014/main" xmlns="" id="{614574FC-6F51-1DBC-FB82-5E6379ED16B6}"/>
              </a:ext>
            </a:extLst>
          </p:cNvPr>
          <p:cNvGrpSpPr/>
          <p:nvPr/>
        </p:nvGrpSpPr>
        <p:grpSpPr>
          <a:xfrm>
            <a:off x="-516521" y="5169376"/>
            <a:ext cx="3131096" cy="2114362"/>
            <a:chOff x="-571934" y="3673696"/>
            <a:chExt cx="3997909" cy="2699702"/>
          </a:xfrm>
          <a:solidFill>
            <a:srgbClr val="E1F5ED"/>
          </a:solidFill>
        </p:grpSpPr>
        <p:sp>
          <p:nvSpPr>
            <p:cNvPr id="17" name="Freeform: Shape 16">
              <a:extLst>
                <a:ext uri="{FF2B5EF4-FFF2-40B4-BE49-F238E27FC236}">
                  <a16:creationId xmlns:a16="http://schemas.microsoft.com/office/drawing/2014/main" xmlns="" id="{364E7D56-D18F-EFDC-03F4-66F269811975}"/>
                </a:ext>
              </a:extLst>
            </p:cNvPr>
            <p:cNvSpPr/>
            <p:nvPr/>
          </p:nvSpPr>
          <p:spPr>
            <a:xfrm>
              <a:off x="-571934" y="4349077"/>
              <a:ext cx="3045964" cy="1354755"/>
            </a:xfrm>
            <a:custGeom>
              <a:avLst/>
              <a:gdLst>
                <a:gd name="connsiteX0" fmla="*/ 0 w 3045964"/>
                <a:gd name="connsiteY0" fmla="*/ 1352758 h 1354755"/>
                <a:gd name="connsiteX1" fmla="*/ 4228 w 3045964"/>
                <a:gd name="connsiteY1" fmla="*/ 1268907 h 1354755"/>
                <a:gd name="connsiteX2" fmla="*/ 1554279 w 3045964"/>
                <a:gd name="connsiteY2" fmla="*/ 788707 h 1354755"/>
                <a:gd name="connsiteX3" fmla="*/ 2083450 w 3045964"/>
                <a:gd name="connsiteY3" fmla="*/ 498755 h 1354755"/>
                <a:gd name="connsiteX4" fmla="*/ 3007445 w 3045964"/>
                <a:gd name="connsiteY4" fmla="*/ 0 h 1354755"/>
                <a:gd name="connsiteX5" fmla="*/ 3045965 w 3045964"/>
                <a:gd name="connsiteY5" fmla="*/ 74690 h 1354755"/>
                <a:gd name="connsiteX6" fmla="*/ 2124084 w 3045964"/>
                <a:gd name="connsiteY6" fmla="*/ 572271 h 1354755"/>
                <a:gd name="connsiteX7" fmla="*/ 1594091 w 3045964"/>
                <a:gd name="connsiteY7" fmla="*/ 862692 h 1354755"/>
                <a:gd name="connsiteX8" fmla="*/ 0 w 3045964"/>
                <a:gd name="connsiteY8" fmla="*/ 1352758 h 135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5964" h="1354755">
                  <a:moveTo>
                    <a:pt x="0" y="1352758"/>
                  </a:moveTo>
                  <a:lnTo>
                    <a:pt x="4228" y="1268907"/>
                  </a:lnTo>
                  <a:cubicBezTo>
                    <a:pt x="536453" y="1295918"/>
                    <a:pt x="1112129" y="1026517"/>
                    <a:pt x="1554279" y="788707"/>
                  </a:cubicBezTo>
                  <a:cubicBezTo>
                    <a:pt x="1731140" y="693583"/>
                    <a:pt x="1902245" y="598929"/>
                    <a:pt x="2083450" y="498755"/>
                  </a:cubicBezTo>
                  <a:cubicBezTo>
                    <a:pt x="2376339" y="336810"/>
                    <a:pt x="2679091" y="169344"/>
                    <a:pt x="3007445" y="0"/>
                  </a:cubicBezTo>
                  <a:lnTo>
                    <a:pt x="3045965" y="74690"/>
                  </a:lnTo>
                  <a:cubicBezTo>
                    <a:pt x="2718668" y="243565"/>
                    <a:pt x="2416502" y="410677"/>
                    <a:pt x="2124084" y="572271"/>
                  </a:cubicBezTo>
                  <a:cubicBezTo>
                    <a:pt x="1942644" y="672562"/>
                    <a:pt x="1771303" y="767334"/>
                    <a:pt x="1594091" y="862692"/>
                  </a:cubicBezTo>
                  <a:cubicBezTo>
                    <a:pt x="1142310" y="1105670"/>
                    <a:pt x="553011" y="1380942"/>
                    <a:pt x="0" y="1352758"/>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xmlns="" id="{83FFE55F-E10C-D0AD-CE51-6AD47A0AAF7C}"/>
                </a:ext>
              </a:extLst>
            </p:cNvPr>
            <p:cNvSpPr/>
            <p:nvPr/>
          </p:nvSpPr>
          <p:spPr>
            <a:xfrm>
              <a:off x="395047" y="3673696"/>
              <a:ext cx="849929" cy="1786921"/>
            </a:xfrm>
            <a:custGeom>
              <a:avLst/>
              <a:gdLst>
                <a:gd name="connsiteX0" fmla="*/ 19725 w 849929"/>
                <a:gd name="connsiteY0" fmla="*/ 1786922 h 1786921"/>
                <a:gd name="connsiteX1" fmla="*/ 13735 w 849929"/>
                <a:gd name="connsiteY1" fmla="*/ 1758737 h 1786921"/>
                <a:gd name="connsiteX2" fmla="*/ 831567 w 849929"/>
                <a:gd name="connsiteY2" fmla="*/ 0 h 1786921"/>
                <a:gd name="connsiteX3" fmla="*/ 838966 w 849929"/>
                <a:gd name="connsiteY3" fmla="*/ 41572 h 1786921"/>
                <a:gd name="connsiteX4" fmla="*/ 634508 w 849929"/>
                <a:gd name="connsiteY4" fmla="*/ 913425 h 1786921"/>
                <a:gd name="connsiteX5" fmla="*/ 19725 w 849929"/>
                <a:gd name="connsiteY5" fmla="*/ 1786922 h 178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929" h="1786921">
                  <a:moveTo>
                    <a:pt x="19725" y="1786922"/>
                  </a:moveTo>
                  <a:cubicBezTo>
                    <a:pt x="17258" y="1777879"/>
                    <a:pt x="15262" y="1768484"/>
                    <a:pt x="13735" y="1758737"/>
                  </a:cubicBezTo>
                  <a:cubicBezTo>
                    <a:pt x="-66826" y="1239430"/>
                    <a:pt x="207154" y="456478"/>
                    <a:pt x="831567" y="0"/>
                  </a:cubicBezTo>
                  <a:cubicBezTo>
                    <a:pt x="834385" y="13857"/>
                    <a:pt x="836851" y="27833"/>
                    <a:pt x="838966" y="41572"/>
                  </a:cubicBezTo>
                  <a:cubicBezTo>
                    <a:pt x="886880" y="350432"/>
                    <a:pt x="770265" y="636744"/>
                    <a:pt x="634508" y="913425"/>
                  </a:cubicBezTo>
                  <a:cubicBezTo>
                    <a:pt x="478316" y="1231562"/>
                    <a:pt x="297933" y="1560033"/>
                    <a:pt x="19725" y="1786922"/>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xmlns="" id="{1D5F608D-A410-8A19-307F-EE96B1109C7C}"/>
                </a:ext>
              </a:extLst>
            </p:cNvPr>
            <p:cNvSpPr/>
            <p:nvPr/>
          </p:nvSpPr>
          <p:spPr>
            <a:xfrm>
              <a:off x="1111408" y="4955802"/>
              <a:ext cx="1691798" cy="413592"/>
            </a:xfrm>
            <a:custGeom>
              <a:avLst/>
              <a:gdLst>
                <a:gd name="connsiteX0" fmla="*/ 0 w 1691798"/>
                <a:gd name="connsiteY0" fmla="*/ 177872 h 413592"/>
                <a:gd name="connsiteX1" fmla="*/ 1691798 w 1691798"/>
                <a:gd name="connsiteY1" fmla="*/ 227430 h 413592"/>
                <a:gd name="connsiteX2" fmla="*/ 927635 w 1691798"/>
                <a:gd name="connsiteY2" fmla="*/ 388554 h 413592"/>
                <a:gd name="connsiteX3" fmla="*/ 0 w 1691798"/>
                <a:gd name="connsiteY3" fmla="*/ 177872 h 413592"/>
              </a:gdLst>
              <a:ahLst/>
              <a:cxnLst>
                <a:cxn ang="0">
                  <a:pos x="connsiteX0" y="connsiteY0"/>
                </a:cxn>
                <a:cxn ang="0">
                  <a:pos x="connsiteX1" y="connsiteY1"/>
                </a:cxn>
                <a:cxn ang="0">
                  <a:pos x="connsiteX2" y="connsiteY2"/>
                </a:cxn>
                <a:cxn ang="0">
                  <a:pos x="connsiteX3" y="connsiteY3"/>
                </a:cxn>
              </a:cxnLst>
              <a:rect l="l" t="t" r="r" b="b"/>
              <a:pathLst>
                <a:path w="1691798" h="413592">
                  <a:moveTo>
                    <a:pt x="0" y="177872"/>
                  </a:moveTo>
                  <a:cubicBezTo>
                    <a:pt x="571214" y="-69216"/>
                    <a:pt x="786006" y="-64518"/>
                    <a:pt x="1691798" y="227430"/>
                  </a:cubicBezTo>
                  <a:cubicBezTo>
                    <a:pt x="1511650" y="455493"/>
                    <a:pt x="1187876" y="424490"/>
                    <a:pt x="927635" y="388554"/>
                  </a:cubicBezTo>
                  <a:cubicBezTo>
                    <a:pt x="619833" y="345924"/>
                    <a:pt x="293475" y="284740"/>
                    <a:pt x="0" y="177872"/>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xmlns="" id="{E657CAB0-441E-DF36-41D9-5C99180710B9}"/>
                </a:ext>
              </a:extLst>
            </p:cNvPr>
            <p:cNvSpPr/>
            <p:nvPr/>
          </p:nvSpPr>
          <p:spPr>
            <a:xfrm>
              <a:off x="168858" y="5558678"/>
              <a:ext cx="998919" cy="814720"/>
            </a:xfrm>
            <a:custGeom>
              <a:avLst/>
              <a:gdLst>
                <a:gd name="connsiteX0" fmla="*/ 0 w 998919"/>
                <a:gd name="connsiteY0" fmla="*/ 0 h 814720"/>
                <a:gd name="connsiteX1" fmla="*/ 998919 w 998919"/>
                <a:gd name="connsiteY1" fmla="*/ 803856 h 814720"/>
                <a:gd name="connsiteX2" fmla="*/ 463759 w 998919"/>
                <a:gd name="connsiteY2" fmla="*/ 551484 h 814720"/>
                <a:gd name="connsiteX3" fmla="*/ 0 w 998919"/>
                <a:gd name="connsiteY3" fmla="*/ 0 h 814720"/>
              </a:gdLst>
              <a:ahLst/>
              <a:cxnLst>
                <a:cxn ang="0">
                  <a:pos x="connsiteX0" y="connsiteY0"/>
                </a:cxn>
                <a:cxn ang="0">
                  <a:pos x="connsiteX1" y="connsiteY1"/>
                </a:cxn>
                <a:cxn ang="0">
                  <a:pos x="connsiteX2" y="connsiteY2"/>
                </a:cxn>
                <a:cxn ang="0">
                  <a:pos x="connsiteX3" y="connsiteY3"/>
                </a:cxn>
              </a:cxnLst>
              <a:rect l="l" t="t" r="r" b="b"/>
              <a:pathLst>
                <a:path w="998919" h="814720">
                  <a:moveTo>
                    <a:pt x="0" y="0"/>
                  </a:moveTo>
                  <a:cubicBezTo>
                    <a:pt x="457887" y="112152"/>
                    <a:pt x="585541" y="213148"/>
                    <a:pt x="998919" y="803856"/>
                  </a:cubicBezTo>
                  <a:cubicBezTo>
                    <a:pt x="785771" y="859169"/>
                    <a:pt x="604448" y="692291"/>
                    <a:pt x="463759" y="551484"/>
                  </a:cubicBezTo>
                  <a:cubicBezTo>
                    <a:pt x="297351" y="385076"/>
                    <a:pt x="128241" y="198821"/>
                    <a:pt x="0" y="0"/>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xmlns="" id="{F26D5A6B-FF40-92F1-E17B-DD52F78F4ADE}"/>
                </a:ext>
              </a:extLst>
            </p:cNvPr>
            <p:cNvSpPr/>
            <p:nvPr/>
          </p:nvSpPr>
          <p:spPr>
            <a:xfrm>
              <a:off x="-118690" y="4302337"/>
              <a:ext cx="318536" cy="1281120"/>
            </a:xfrm>
            <a:custGeom>
              <a:avLst/>
              <a:gdLst>
                <a:gd name="connsiteX0" fmla="*/ 190311 w 318536"/>
                <a:gd name="connsiteY0" fmla="*/ 1281121 h 1281120"/>
                <a:gd name="connsiteX1" fmla="*/ 136525 w 318536"/>
                <a:gd name="connsiteY1" fmla="*/ 0 h 1281120"/>
                <a:gd name="connsiteX2" fmla="*/ 21907 w 318536"/>
                <a:gd name="connsiteY2" fmla="*/ 580374 h 1281120"/>
                <a:gd name="connsiteX3" fmla="*/ 190311 w 318536"/>
                <a:gd name="connsiteY3" fmla="*/ 1281121 h 1281120"/>
              </a:gdLst>
              <a:ahLst/>
              <a:cxnLst>
                <a:cxn ang="0">
                  <a:pos x="connsiteX0" y="connsiteY0"/>
                </a:cxn>
                <a:cxn ang="0">
                  <a:pos x="connsiteX1" y="connsiteY1"/>
                </a:cxn>
                <a:cxn ang="0">
                  <a:pos x="connsiteX2" y="connsiteY2"/>
                </a:cxn>
                <a:cxn ang="0">
                  <a:pos x="connsiteX3" y="connsiteY3"/>
                </a:cxn>
              </a:cxnLst>
              <a:rect l="l" t="t" r="r" b="b"/>
              <a:pathLst>
                <a:path w="318536" h="1281120">
                  <a:moveTo>
                    <a:pt x="190311" y="1281121"/>
                  </a:moveTo>
                  <a:cubicBezTo>
                    <a:pt x="371986" y="846017"/>
                    <a:pt x="366350" y="683366"/>
                    <a:pt x="136525" y="0"/>
                  </a:cubicBezTo>
                  <a:cubicBezTo>
                    <a:pt x="-34581" y="138693"/>
                    <a:pt x="-7805" y="383667"/>
                    <a:pt x="21907" y="580374"/>
                  </a:cubicBezTo>
                  <a:cubicBezTo>
                    <a:pt x="57020" y="813251"/>
                    <a:pt x="106461" y="1059869"/>
                    <a:pt x="190311" y="1281121"/>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Freeform: Shape 38">
              <a:extLst>
                <a:ext uri="{FF2B5EF4-FFF2-40B4-BE49-F238E27FC236}">
                  <a16:creationId xmlns:a16="http://schemas.microsoft.com/office/drawing/2014/main" xmlns="" id="{0B64FD27-07DA-4E6B-1B1D-F90A11CE8282}"/>
                </a:ext>
              </a:extLst>
            </p:cNvPr>
            <p:cNvSpPr/>
            <p:nvPr/>
          </p:nvSpPr>
          <p:spPr>
            <a:xfrm>
              <a:off x="1095906" y="3767059"/>
              <a:ext cx="1085822" cy="1300586"/>
            </a:xfrm>
            <a:custGeom>
              <a:avLst/>
              <a:gdLst>
                <a:gd name="connsiteX0" fmla="*/ 1057 w 1085822"/>
                <a:gd name="connsiteY0" fmla="*/ 1300498 h 1300586"/>
                <a:gd name="connsiteX1" fmla="*/ 705 w 1085822"/>
                <a:gd name="connsiteY1" fmla="*/ 1300498 h 1300586"/>
                <a:gd name="connsiteX2" fmla="*/ 117 w 1085822"/>
                <a:gd name="connsiteY2" fmla="*/ 1300263 h 1300586"/>
                <a:gd name="connsiteX3" fmla="*/ 0 w 1085822"/>
                <a:gd name="connsiteY3" fmla="*/ 1300263 h 1300586"/>
                <a:gd name="connsiteX4" fmla="*/ 1085823 w 1085822"/>
                <a:gd name="connsiteY4" fmla="*/ 0 h 1300586"/>
                <a:gd name="connsiteX5" fmla="*/ 1063275 w 1085822"/>
                <a:gd name="connsiteY5" fmla="*/ 81971 h 1300586"/>
                <a:gd name="connsiteX6" fmla="*/ 1057 w 1085822"/>
                <a:gd name="connsiteY6" fmla="*/ 1300498 h 130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22" h="1300586">
                  <a:moveTo>
                    <a:pt x="1057" y="1300498"/>
                  </a:moveTo>
                  <a:cubicBezTo>
                    <a:pt x="940" y="1300616"/>
                    <a:pt x="822" y="1300616"/>
                    <a:pt x="705" y="1300498"/>
                  </a:cubicBezTo>
                  <a:cubicBezTo>
                    <a:pt x="587" y="1300498"/>
                    <a:pt x="352" y="1300380"/>
                    <a:pt x="117" y="1300263"/>
                  </a:cubicBezTo>
                  <a:cubicBezTo>
                    <a:pt x="117" y="1300263"/>
                    <a:pt x="117" y="1300263"/>
                    <a:pt x="0" y="1300263"/>
                  </a:cubicBezTo>
                  <a:cubicBezTo>
                    <a:pt x="361119" y="335635"/>
                    <a:pt x="674793" y="213031"/>
                    <a:pt x="1085823" y="0"/>
                  </a:cubicBezTo>
                  <a:cubicBezTo>
                    <a:pt x="1078894" y="27715"/>
                    <a:pt x="1071378" y="55078"/>
                    <a:pt x="1063275" y="81971"/>
                  </a:cubicBezTo>
                  <a:cubicBezTo>
                    <a:pt x="897689" y="628876"/>
                    <a:pt x="478674" y="1005848"/>
                    <a:pt x="1057" y="1300498"/>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xmlns="" id="{83449572-E1DD-F017-BC2D-B6C65429CB9B}"/>
                </a:ext>
              </a:extLst>
            </p:cNvPr>
            <p:cNvSpPr/>
            <p:nvPr/>
          </p:nvSpPr>
          <p:spPr>
            <a:xfrm>
              <a:off x="1831179" y="3843393"/>
              <a:ext cx="1594795" cy="851535"/>
            </a:xfrm>
            <a:custGeom>
              <a:avLst/>
              <a:gdLst>
                <a:gd name="connsiteX0" fmla="*/ 0 w 1594795"/>
                <a:gd name="connsiteY0" fmla="*/ 851536 h 851535"/>
                <a:gd name="connsiteX1" fmla="*/ 1594795 w 1594795"/>
                <a:gd name="connsiteY1" fmla="*/ 0 h 851535"/>
                <a:gd name="connsiteX2" fmla="*/ 475151 w 1594795"/>
                <a:gd name="connsiteY2" fmla="*/ 808554 h 851535"/>
                <a:gd name="connsiteX3" fmla="*/ 0 w 1594795"/>
                <a:gd name="connsiteY3" fmla="*/ 851536 h 851535"/>
              </a:gdLst>
              <a:ahLst/>
              <a:cxnLst>
                <a:cxn ang="0">
                  <a:pos x="connsiteX0" y="connsiteY0"/>
                </a:cxn>
                <a:cxn ang="0">
                  <a:pos x="connsiteX1" y="connsiteY1"/>
                </a:cxn>
                <a:cxn ang="0">
                  <a:pos x="connsiteX2" y="connsiteY2"/>
                </a:cxn>
                <a:cxn ang="0">
                  <a:pos x="connsiteX3" y="connsiteY3"/>
                </a:cxn>
              </a:cxnLst>
              <a:rect l="l" t="t" r="r" b="b"/>
              <a:pathLst>
                <a:path w="1594795" h="851535">
                  <a:moveTo>
                    <a:pt x="0" y="851536"/>
                  </a:moveTo>
                  <a:cubicBezTo>
                    <a:pt x="456361" y="409268"/>
                    <a:pt x="955703" y="79975"/>
                    <a:pt x="1594795" y="0"/>
                  </a:cubicBezTo>
                  <a:cubicBezTo>
                    <a:pt x="1404430" y="424418"/>
                    <a:pt x="921528" y="711669"/>
                    <a:pt x="475151" y="808554"/>
                  </a:cubicBezTo>
                  <a:cubicBezTo>
                    <a:pt x="316963" y="842845"/>
                    <a:pt x="160184" y="842141"/>
                    <a:pt x="0" y="851536"/>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Freeform: Shape 40">
              <a:extLst>
                <a:ext uri="{FF2B5EF4-FFF2-40B4-BE49-F238E27FC236}">
                  <a16:creationId xmlns:a16="http://schemas.microsoft.com/office/drawing/2014/main" xmlns="" id="{42AF7C14-06D6-7B7B-356B-ADE11ABB0BA2}"/>
                </a:ext>
              </a:extLst>
            </p:cNvPr>
            <p:cNvSpPr/>
            <p:nvPr/>
          </p:nvSpPr>
          <p:spPr>
            <a:xfrm>
              <a:off x="563564" y="5394956"/>
              <a:ext cx="1632139" cy="584350"/>
            </a:xfrm>
            <a:custGeom>
              <a:avLst/>
              <a:gdLst>
                <a:gd name="connsiteX0" fmla="*/ 0 w 1632139"/>
                <a:gd name="connsiteY0" fmla="*/ 6592 h 584350"/>
                <a:gd name="connsiteX1" fmla="*/ 1632140 w 1632139"/>
                <a:gd name="connsiteY1" fmla="*/ 491958 h 584350"/>
                <a:gd name="connsiteX2" fmla="*/ 101935 w 1632139"/>
                <a:gd name="connsiteY2" fmla="*/ 98075 h 584350"/>
                <a:gd name="connsiteX3" fmla="*/ 0 w 1632139"/>
                <a:gd name="connsiteY3" fmla="*/ 6592 h 584350"/>
              </a:gdLst>
              <a:ahLst/>
              <a:cxnLst>
                <a:cxn ang="0">
                  <a:pos x="connsiteX0" y="connsiteY0"/>
                </a:cxn>
                <a:cxn ang="0">
                  <a:pos x="connsiteX1" y="connsiteY1"/>
                </a:cxn>
                <a:cxn ang="0">
                  <a:pos x="connsiteX2" y="connsiteY2"/>
                </a:cxn>
                <a:cxn ang="0">
                  <a:pos x="connsiteX3" y="connsiteY3"/>
                </a:cxn>
              </a:cxnLst>
              <a:rect l="l" t="t" r="r" b="b"/>
              <a:pathLst>
                <a:path w="1632139" h="584350">
                  <a:moveTo>
                    <a:pt x="0" y="6592"/>
                  </a:moveTo>
                  <a:cubicBezTo>
                    <a:pt x="588712" y="-44141"/>
                    <a:pt x="1130566" y="205648"/>
                    <a:pt x="1632140" y="491958"/>
                  </a:cubicBezTo>
                  <a:cubicBezTo>
                    <a:pt x="1273135" y="768288"/>
                    <a:pt x="421599" y="361721"/>
                    <a:pt x="101935" y="98075"/>
                  </a:cubicBezTo>
                  <a:cubicBezTo>
                    <a:pt x="66704" y="68951"/>
                    <a:pt x="32647" y="38417"/>
                    <a:pt x="0" y="6592"/>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3" name="Graphic 287">
            <a:extLst>
              <a:ext uri="{FF2B5EF4-FFF2-40B4-BE49-F238E27FC236}">
                <a16:creationId xmlns:a16="http://schemas.microsoft.com/office/drawing/2014/main" xmlns="" id="{7B965CE5-7F5A-03F2-204F-98DF40640673}"/>
              </a:ext>
            </a:extLst>
          </p:cNvPr>
          <p:cNvGrpSpPr/>
          <p:nvPr/>
        </p:nvGrpSpPr>
        <p:grpSpPr>
          <a:xfrm rot="21165558">
            <a:off x="1159637" y="5834289"/>
            <a:ext cx="1758149" cy="1326258"/>
            <a:chOff x="-5909677" y="-1081579"/>
            <a:chExt cx="1941507" cy="1464574"/>
          </a:xfrm>
        </p:grpSpPr>
        <p:sp>
          <p:nvSpPr>
            <p:cNvPr id="44" name="Freeform: Shape 43">
              <a:extLst>
                <a:ext uri="{FF2B5EF4-FFF2-40B4-BE49-F238E27FC236}">
                  <a16:creationId xmlns:a16="http://schemas.microsoft.com/office/drawing/2014/main" xmlns="" id="{0AB0165B-37FE-54FE-EF52-4D838CF59E13}"/>
                </a:ext>
              </a:extLst>
            </p:cNvPr>
            <p:cNvSpPr/>
            <p:nvPr/>
          </p:nvSpPr>
          <p:spPr>
            <a:xfrm>
              <a:off x="-5909677" y="-977628"/>
              <a:ext cx="572352" cy="585943"/>
            </a:xfrm>
            <a:custGeom>
              <a:avLst/>
              <a:gdLst>
                <a:gd name="connsiteX0" fmla="*/ 508607 w 572352"/>
                <a:gd name="connsiteY0" fmla="*/ 91895 h 585943"/>
                <a:gd name="connsiteX1" fmla="*/ 222402 w 572352"/>
                <a:gd name="connsiteY1" fmla="*/ 0 h 585943"/>
                <a:gd name="connsiteX2" fmla="*/ 0 w 572352"/>
                <a:gd name="connsiteY2" fmla="*/ 201077 h 585943"/>
                <a:gd name="connsiteX3" fmla="*/ 63803 w 572352"/>
                <a:gd name="connsiteY3" fmla="*/ 493992 h 585943"/>
                <a:gd name="connsiteX4" fmla="*/ 349951 w 572352"/>
                <a:gd name="connsiteY4" fmla="*/ 585944 h 585943"/>
                <a:gd name="connsiteX5" fmla="*/ 572353 w 572352"/>
                <a:gd name="connsiteY5" fmla="*/ 384867 h 58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943">
                  <a:moveTo>
                    <a:pt x="508607" y="91895"/>
                  </a:moveTo>
                  <a:lnTo>
                    <a:pt x="222402" y="0"/>
                  </a:lnTo>
                  <a:lnTo>
                    <a:pt x="0" y="201077"/>
                  </a:lnTo>
                  <a:lnTo>
                    <a:pt x="63803" y="493992"/>
                  </a:lnTo>
                  <a:lnTo>
                    <a:pt x="349951" y="585944"/>
                  </a:lnTo>
                  <a:lnTo>
                    <a:pt x="572353" y="384867"/>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xmlns="" id="{5961B0E6-A1EE-6F66-652A-2B1D6D9C0E6C}"/>
                </a:ext>
              </a:extLst>
            </p:cNvPr>
            <p:cNvSpPr/>
            <p:nvPr/>
          </p:nvSpPr>
          <p:spPr>
            <a:xfrm>
              <a:off x="-5559726" y="-587757"/>
              <a:ext cx="572352" cy="585944"/>
            </a:xfrm>
            <a:custGeom>
              <a:avLst/>
              <a:gdLst>
                <a:gd name="connsiteX0" fmla="*/ 508607 w 572352"/>
                <a:gd name="connsiteY0" fmla="*/ 91952 h 585944"/>
                <a:gd name="connsiteX1" fmla="*/ 222402 w 572352"/>
                <a:gd name="connsiteY1" fmla="*/ 0 h 585944"/>
                <a:gd name="connsiteX2" fmla="*/ 0 w 572352"/>
                <a:gd name="connsiteY2" fmla="*/ 201077 h 585944"/>
                <a:gd name="connsiteX3" fmla="*/ 63803 w 572352"/>
                <a:gd name="connsiteY3" fmla="*/ 494049 h 585944"/>
                <a:gd name="connsiteX4" fmla="*/ 349951 w 572352"/>
                <a:gd name="connsiteY4" fmla="*/ 585944 h 585944"/>
                <a:gd name="connsiteX5" fmla="*/ 572353 w 572352"/>
                <a:gd name="connsiteY5" fmla="*/ 384867 h 58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944">
                  <a:moveTo>
                    <a:pt x="508607" y="91952"/>
                  </a:moveTo>
                  <a:lnTo>
                    <a:pt x="222402" y="0"/>
                  </a:lnTo>
                  <a:lnTo>
                    <a:pt x="0" y="201077"/>
                  </a:lnTo>
                  <a:lnTo>
                    <a:pt x="63803" y="494049"/>
                  </a:lnTo>
                  <a:lnTo>
                    <a:pt x="349951" y="585944"/>
                  </a:lnTo>
                  <a:lnTo>
                    <a:pt x="572353" y="384867"/>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Freeform: Shape 45">
              <a:extLst>
                <a:ext uri="{FF2B5EF4-FFF2-40B4-BE49-F238E27FC236}">
                  <a16:creationId xmlns:a16="http://schemas.microsoft.com/office/drawing/2014/main" xmlns="" id="{DE6C0D91-88C4-CB7D-CF9D-AE3787819C7D}"/>
                </a:ext>
              </a:extLst>
            </p:cNvPr>
            <p:cNvSpPr/>
            <p:nvPr/>
          </p:nvSpPr>
          <p:spPr>
            <a:xfrm>
              <a:off x="-5051119" y="-696883"/>
              <a:ext cx="572352" cy="585886"/>
            </a:xfrm>
            <a:custGeom>
              <a:avLst/>
              <a:gdLst>
                <a:gd name="connsiteX0" fmla="*/ 508550 w 572352"/>
                <a:gd name="connsiteY0" fmla="*/ 91895 h 585886"/>
                <a:gd name="connsiteX1" fmla="*/ 222402 w 572352"/>
                <a:gd name="connsiteY1" fmla="*/ 0 h 585886"/>
                <a:gd name="connsiteX2" fmla="*/ 0 w 572352"/>
                <a:gd name="connsiteY2" fmla="*/ 201077 h 585886"/>
                <a:gd name="connsiteX3" fmla="*/ 63746 w 572352"/>
                <a:gd name="connsiteY3" fmla="*/ 493992 h 585886"/>
                <a:gd name="connsiteX4" fmla="*/ 349951 w 572352"/>
                <a:gd name="connsiteY4" fmla="*/ 585887 h 585886"/>
                <a:gd name="connsiteX5" fmla="*/ 572353 w 572352"/>
                <a:gd name="connsiteY5" fmla="*/ 384867 h 58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886">
                  <a:moveTo>
                    <a:pt x="508550" y="91895"/>
                  </a:moveTo>
                  <a:lnTo>
                    <a:pt x="222402" y="0"/>
                  </a:lnTo>
                  <a:lnTo>
                    <a:pt x="0" y="201077"/>
                  </a:lnTo>
                  <a:lnTo>
                    <a:pt x="63746" y="493992"/>
                  </a:lnTo>
                  <a:lnTo>
                    <a:pt x="349951" y="585887"/>
                  </a:lnTo>
                  <a:lnTo>
                    <a:pt x="572353" y="384867"/>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Freeform: Shape 46">
              <a:extLst>
                <a:ext uri="{FF2B5EF4-FFF2-40B4-BE49-F238E27FC236}">
                  <a16:creationId xmlns:a16="http://schemas.microsoft.com/office/drawing/2014/main" xmlns="" id="{965F83CC-C166-D81D-F751-686750C4B7B1}"/>
                </a:ext>
              </a:extLst>
            </p:cNvPr>
            <p:cNvSpPr/>
            <p:nvPr/>
          </p:nvSpPr>
          <p:spPr>
            <a:xfrm>
              <a:off x="-4540465" y="-807373"/>
              <a:ext cx="572296" cy="585887"/>
            </a:xfrm>
            <a:custGeom>
              <a:avLst/>
              <a:gdLst>
                <a:gd name="connsiteX0" fmla="*/ 508550 w 572296"/>
                <a:gd name="connsiteY0" fmla="*/ 91895 h 585887"/>
                <a:gd name="connsiteX1" fmla="*/ 222402 w 572296"/>
                <a:gd name="connsiteY1" fmla="*/ 0 h 585887"/>
                <a:gd name="connsiteX2" fmla="*/ 0 w 572296"/>
                <a:gd name="connsiteY2" fmla="*/ 201020 h 585887"/>
                <a:gd name="connsiteX3" fmla="*/ 63746 w 572296"/>
                <a:gd name="connsiteY3" fmla="*/ 493992 h 585887"/>
                <a:gd name="connsiteX4" fmla="*/ 349894 w 572296"/>
                <a:gd name="connsiteY4" fmla="*/ 585887 h 585887"/>
                <a:gd name="connsiteX5" fmla="*/ 572296 w 572296"/>
                <a:gd name="connsiteY5" fmla="*/ 384810 h 5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296" h="585887">
                  <a:moveTo>
                    <a:pt x="508550" y="91895"/>
                  </a:moveTo>
                  <a:lnTo>
                    <a:pt x="222402" y="0"/>
                  </a:lnTo>
                  <a:lnTo>
                    <a:pt x="0" y="201020"/>
                  </a:lnTo>
                  <a:lnTo>
                    <a:pt x="63746" y="493992"/>
                  </a:lnTo>
                  <a:lnTo>
                    <a:pt x="349894" y="585887"/>
                  </a:lnTo>
                  <a:lnTo>
                    <a:pt x="572296" y="384810"/>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xmlns="" id="{5BF5F838-4C7E-A0B6-5D98-080D77C72127}"/>
                </a:ext>
              </a:extLst>
            </p:cNvPr>
            <p:cNvSpPr/>
            <p:nvPr/>
          </p:nvSpPr>
          <p:spPr>
            <a:xfrm>
              <a:off x="-5400672" y="-1081579"/>
              <a:ext cx="572352" cy="585887"/>
            </a:xfrm>
            <a:custGeom>
              <a:avLst/>
              <a:gdLst>
                <a:gd name="connsiteX0" fmla="*/ 508607 w 572352"/>
                <a:gd name="connsiteY0" fmla="*/ 91895 h 585887"/>
                <a:gd name="connsiteX1" fmla="*/ 222402 w 572352"/>
                <a:gd name="connsiteY1" fmla="*/ 0 h 585887"/>
                <a:gd name="connsiteX2" fmla="*/ 0 w 572352"/>
                <a:gd name="connsiteY2" fmla="*/ 201020 h 585887"/>
                <a:gd name="connsiteX3" fmla="*/ 63803 w 572352"/>
                <a:gd name="connsiteY3" fmla="*/ 493992 h 585887"/>
                <a:gd name="connsiteX4" fmla="*/ 349951 w 572352"/>
                <a:gd name="connsiteY4" fmla="*/ 585887 h 585887"/>
                <a:gd name="connsiteX5" fmla="*/ 572353 w 572352"/>
                <a:gd name="connsiteY5" fmla="*/ 384810 h 5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887">
                  <a:moveTo>
                    <a:pt x="508607" y="91895"/>
                  </a:moveTo>
                  <a:lnTo>
                    <a:pt x="222402" y="0"/>
                  </a:lnTo>
                  <a:lnTo>
                    <a:pt x="0" y="201020"/>
                  </a:lnTo>
                  <a:lnTo>
                    <a:pt x="63803" y="493992"/>
                  </a:lnTo>
                  <a:lnTo>
                    <a:pt x="349951" y="585887"/>
                  </a:lnTo>
                  <a:lnTo>
                    <a:pt x="572353" y="384810"/>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Shape 48">
              <a:extLst>
                <a:ext uri="{FF2B5EF4-FFF2-40B4-BE49-F238E27FC236}">
                  <a16:creationId xmlns:a16="http://schemas.microsoft.com/office/drawing/2014/main" xmlns="" id="{8BA4E6E0-591E-1EDF-ABF0-3CA6D5EE34BE}"/>
                </a:ext>
              </a:extLst>
            </p:cNvPr>
            <p:cNvSpPr/>
            <p:nvPr/>
          </p:nvSpPr>
          <p:spPr>
            <a:xfrm>
              <a:off x="-5209774" y="-202890"/>
              <a:ext cx="572353" cy="585886"/>
            </a:xfrm>
            <a:custGeom>
              <a:avLst/>
              <a:gdLst>
                <a:gd name="connsiteX0" fmla="*/ 508607 w 572353"/>
                <a:gd name="connsiteY0" fmla="*/ 91894 h 585886"/>
                <a:gd name="connsiteX1" fmla="*/ 222402 w 572353"/>
                <a:gd name="connsiteY1" fmla="*/ 0 h 585886"/>
                <a:gd name="connsiteX2" fmla="*/ 0 w 572353"/>
                <a:gd name="connsiteY2" fmla="*/ 201077 h 585886"/>
                <a:gd name="connsiteX3" fmla="*/ 63746 w 572353"/>
                <a:gd name="connsiteY3" fmla="*/ 493992 h 585886"/>
                <a:gd name="connsiteX4" fmla="*/ 349951 w 572353"/>
                <a:gd name="connsiteY4" fmla="*/ 585887 h 585886"/>
                <a:gd name="connsiteX5" fmla="*/ 572353 w 572353"/>
                <a:gd name="connsiteY5" fmla="*/ 384866 h 58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3" h="585886">
                  <a:moveTo>
                    <a:pt x="508607" y="91894"/>
                  </a:moveTo>
                  <a:lnTo>
                    <a:pt x="222402" y="0"/>
                  </a:lnTo>
                  <a:lnTo>
                    <a:pt x="0" y="201077"/>
                  </a:lnTo>
                  <a:lnTo>
                    <a:pt x="63746" y="493992"/>
                  </a:lnTo>
                  <a:lnTo>
                    <a:pt x="349951" y="585887"/>
                  </a:lnTo>
                  <a:lnTo>
                    <a:pt x="572353" y="384866"/>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Freeform: Shape 49">
              <a:extLst>
                <a:ext uri="{FF2B5EF4-FFF2-40B4-BE49-F238E27FC236}">
                  <a16:creationId xmlns:a16="http://schemas.microsoft.com/office/drawing/2014/main" xmlns="" id="{EFAE2F1F-F54F-CBB2-96B1-E4B61B8F4FB2}"/>
                </a:ext>
              </a:extLst>
            </p:cNvPr>
            <p:cNvSpPr/>
            <p:nvPr/>
          </p:nvSpPr>
          <p:spPr>
            <a:xfrm rot="-4329779">
              <a:off x="-4896999" y="-765063"/>
              <a:ext cx="136131" cy="136586"/>
            </a:xfrm>
            <a:custGeom>
              <a:avLst/>
              <a:gdLst>
                <a:gd name="connsiteX0" fmla="*/ 136132 w 136131"/>
                <a:gd name="connsiteY0" fmla="*/ 68293 h 136586"/>
                <a:gd name="connsiteX1" fmla="*/ 68066 w 136131"/>
                <a:gd name="connsiteY1" fmla="*/ 136586 h 136586"/>
                <a:gd name="connsiteX2" fmla="*/ 0 w 136131"/>
                <a:gd name="connsiteY2" fmla="*/ 68293 h 136586"/>
                <a:gd name="connsiteX3" fmla="*/ 68066 w 136131"/>
                <a:gd name="connsiteY3" fmla="*/ 0 h 136586"/>
                <a:gd name="connsiteX4" fmla="*/ 136132 w 136131"/>
                <a:gd name="connsiteY4" fmla="*/ 68293 h 13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1" h="136586">
                  <a:moveTo>
                    <a:pt x="136132" y="68293"/>
                  </a:moveTo>
                  <a:cubicBezTo>
                    <a:pt x="136132" y="106011"/>
                    <a:pt x="105658" y="136586"/>
                    <a:pt x="68066" y="136586"/>
                  </a:cubicBezTo>
                  <a:cubicBezTo>
                    <a:pt x="30474" y="136586"/>
                    <a:pt x="0" y="106010"/>
                    <a:pt x="0" y="68293"/>
                  </a:cubicBezTo>
                  <a:cubicBezTo>
                    <a:pt x="0" y="30576"/>
                    <a:pt x="30474" y="0"/>
                    <a:pt x="68066" y="0"/>
                  </a:cubicBezTo>
                  <a:cubicBezTo>
                    <a:pt x="105658" y="0"/>
                    <a:pt x="136132" y="30576"/>
                    <a:pt x="136132" y="68293"/>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Freeform: Shape 50">
              <a:extLst>
                <a:ext uri="{FF2B5EF4-FFF2-40B4-BE49-F238E27FC236}">
                  <a16:creationId xmlns:a16="http://schemas.microsoft.com/office/drawing/2014/main" xmlns="" id="{F9C8641F-5EC2-806A-5DF1-51D8CC4170C1}"/>
                </a:ext>
              </a:extLst>
            </p:cNvPr>
            <p:cNvSpPr/>
            <p:nvPr/>
          </p:nvSpPr>
          <p:spPr>
            <a:xfrm>
              <a:off x="-4610832" y="-673062"/>
              <a:ext cx="136525" cy="136147"/>
            </a:xfrm>
            <a:custGeom>
              <a:avLst/>
              <a:gdLst>
                <a:gd name="connsiteX0" fmla="*/ 3265 w 136525"/>
                <a:gd name="connsiteY0" fmla="*/ 47205 h 136147"/>
                <a:gd name="connsiteX1" fmla="*/ 89075 w 136525"/>
                <a:gd name="connsiteY1" fmla="*/ 3304 h 136147"/>
                <a:gd name="connsiteX2" fmla="*/ 133260 w 136525"/>
                <a:gd name="connsiteY2" fmla="*/ 88944 h 136147"/>
                <a:gd name="connsiteX3" fmla="*/ 47450 w 136525"/>
                <a:gd name="connsiteY3" fmla="*/ 132844 h 136147"/>
                <a:gd name="connsiteX4" fmla="*/ 3265 w 136525"/>
                <a:gd name="connsiteY4" fmla="*/ 47205 h 13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136147">
                  <a:moveTo>
                    <a:pt x="3265" y="47205"/>
                  </a:moveTo>
                  <a:cubicBezTo>
                    <a:pt x="14752" y="11436"/>
                    <a:pt x="53193" y="-8240"/>
                    <a:pt x="89075" y="3304"/>
                  </a:cubicBezTo>
                  <a:cubicBezTo>
                    <a:pt x="124958" y="14848"/>
                    <a:pt x="144747" y="53175"/>
                    <a:pt x="133260" y="88944"/>
                  </a:cubicBezTo>
                  <a:cubicBezTo>
                    <a:pt x="121773" y="124712"/>
                    <a:pt x="83332" y="144388"/>
                    <a:pt x="47450" y="132844"/>
                  </a:cubicBezTo>
                  <a:cubicBezTo>
                    <a:pt x="11567" y="121357"/>
                    <a:pt x="-8222" y="82973"/>
                    <a:pt x="3265" y="47205"/>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xmlns="" id="{135D7BE6-D334-DF4F-DC26-40A1127B8AEC}"/>
                </a:ext>
              </a:extLst>
            </p:cNvPr>
            <p:cNvSpPr/>
            <p:nvPr/>
          </p:nvSpPr>
          <p:spPr>
            <a:xfrm>
              <a:off x="-5406781" y="-657196"/>
              <a:ext cx="136525" cy="136148"/>
            </a:xfrm>
            <a:custGeom>
              <a:avLst/>
              <a:gdLst>
                <a:gd name="connsiteX0" fmla="*/ 3265 w 136525"/>
                <a:gd name="connsiteY0" fmla="*/ 47204 h 136148"/>
                <a:gd name="connsiteX1" fmla="*/ 89075 w 136525"/>
                <a:gd name="connsiteY1" fmla="*/ 3304 h 136148"/>
                <a:gd name="connsiteX2" fmla="*/ 133260 w 136525"/>
                <a:gd name="connsiteY2" fmla="*/ 88944 h 136148"/>
                <a:gd name="connsiteX3" fmla="*/ 47450 w 136525"/>
                <a:gd name="connsiteY3" fmla="*/ 132844 h 136148"/>
                <a:gd name="connsiteX4" fmla="*/ 3265 w 136525"/>
                <a:gd name="connsiteY4" fmla="*/ 47204 h 13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136148">
                  <a:moveTo>
                    <a:pt x="3265" y="47204"/>
                  </a:moveTo>
                  <a:cubicBezTo>
                    <a:pt x="14752" y="11436"/>
                    <a:pt x="53193" y="-8240"/>
                    <a:pt x="89075" y="3304"/>
                  </a:cubicBezTo>
                  <a:cubicBezTo>
                    <a:pt x="124958" y="14848"/>
                    <a:pt x="144747" y="53175"/>
                    <a:pt x="133260" y="88944"/>
                  </a:cubicBezTo>
                  <a:cubicBezTo>
                    <a:pt x="121773" y="124712"/>
                    <a:pt x="83332" y="144388"/>
                    <a:pt x="47450" y="132844"/>
                  </a:cubicBezTo>
                  <a:cubicBezTo>
                    <a:pt x="11567" y="121357"/>
                    <a:pt x="-8222" y="82973"/>
                    <a:pt x="3265" y="4720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xmlns="" id="{28B7BE4B-7011-8CC0-E3A6-A1D573BE7177}"/>
                </a:ext>
              </a:extLst>
            </p:cNvPr>
            <p:cNvSpPr/>
            <p:nvPr/>
          </p:nvSpPr>
          <p:spPr>
            <a:xfrm rot="-4330867">
              <a:off x="-5124148" y="-566667"/>
              <a:ext cx="136132" cy="136587"/>
            </a:xfrm>
            <a:custGeom>
              <a:avLst/>
              <a:gdLst>
                <a:gd name="connsiteX0" fmla="*/ 136132 w 136132"/>
                <a:gd name="connsiteY0" fmla="*/ 68293 h 136587"/>
                <a:gd name="connsiteX1" fmla="*/ 68066 w 136132"/>
                <a:gd name="connsiteY1" fmla="*/ 136587 h 136587"/>
                <a:gd name="connsiteX2" fmla="*/ 0 w 136132"/>
                <a:gd name="connsiteY2" fmla="*/ 68293 h 136587"/>
                <a:gd name="connsiteX3" fmla="*/ 68066 w 136132"/>
                <a:gd name="connsiteY3" fmla="*/ 0 h 136587"/>
                <a:gd name="connsiteX4" fmla="*/ 136132 w 136132"/>
                <a:gd name="connsiteY4" fmla="*/ 68293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2" y="68293"/>
                  </a:moveTo>
                  <a:cubicBezTo>
                    <a:pt x="136132" y="106011"/>
                    <a:pt x="105658" y="136587"/>
                    <a:pt x="68066" y="136587"/>
                  </a:cubicBezTo>
                  <a:cubicBezTo>
                    <a:pt x="30474" y="136587"/>
                    <a:pt x="0" y="106011"/>
                    <a:pt x="0" y="68293"/>
                  </a:cubicBezTo>
                  <a:cubicBezTo>
                    <a:pt x="0" y="30576"/>
                    <a:pt x="30474" y="0"/>
                    <a:pt x="68066" y="0"/>
                  </a:cubicBezTo>
                  <a:cubicBezTo>
                    <a:pt x="105658" y="0"/>
                    <a:pt x="136132" y="30576"/>
                    <a:pt x="136132" y="68293"/>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Freeform: Shape 53">
              <a:extLst>
                <a:ext uri="{FF2B5EF4-FFF2-40B4-BE49-F238E27FC236}">
                  <a16:creationId xmlns:a16="http://schemas.microsoft.com/office/drawing/2014/main" xmlns="" id="{819E8526-F1EC-1A2B-AC2E-1EA99ADA94DE}"/>
                </a:ext>
              </a:extLst>
            </p:cNvPr>
            <p:cNvSpPr/>
            <p:nvPr/>
          </p:nvSpPr>
          <p:spPr>
            <a:xfrm rot="-4330867">
              <a:off x="-5056824" y="-267497"/>
              <a:ext cx="136132" cy="136587"/>
            </a:xfrm>
            <a:custGeom>
              <a:avLst/>
              <a:gdLst>
                <a:gd name="connsiteX0" fmla="*/ 136132 w 136132"/>
                <a:gd name="connsiteY0" fmla="*/ 68294 h 136587"/>
                <a:gd name="connsiteX1" fmla="*/ 68066 w 136132"/>
                <a:gd name="connsiteY1" fmla="*/ 136588 h 136587"/>
                <a:gd name="connsiteX2" fmla="*/ 0 w 136132"/>
                <a:gd name="connsiteY2" fmla="*/ 68294 h 136587"/>
                <a:gd name="connsiteX3" fmla="*/ 68066 w 136132"/>
                <a:gd name="connsiteY3" fmla="*/ 0 h 136587"/>
                <a:gd name="connsiteX4" fmla="*/ 136132 w 136132"/>
                <a:gd name="connsiteY4" fmla="*/ 68294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2" y="68294"/>
                  </a:moveTo>
                  <a:cubicBezTo>
                    <a:pt x="136132" y="106011"/>
                    <a:pt x="105658" y="136588"/>
                    <a:pt x="68066" y="136588"/>
                  </a:cubicBezTo>
                  <a:cubicBezTo>
                    <a:pt x="30474" y="136588"/>
                    <a:pt x="0" y="106011"/>
                    <a:pt x="0" y="68294"/>
                  </a:cubicBezTo>
                  <a:cubicBezTo>
                    <a:pt x="0" y="30576"/>
                    <a:pt x="30474" y="0"/>
                    <a:pt x="68066" y="0"/>
                  </a:cubicBezTo>
                  <a:cubicBezTo>
                    <a:pt x="105658" y="0"/>
                    <a:pt x="136132" y="30576"/>
                    <a:pt x="136132" y="6829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Shape 54">
              <a:extLst>
                <a:ext uri="{FF2B5EF4-FFF2-40B4-BE49-F238E27FC236}">
                  <a16:creationId xmlns:a16="http://schemas.microsoft.com/office/drawing/2014/main" xmlns="" id="{293E416D-3C97-DB05-4381-2B7E99EC4921}"/>
                </a:ext>
              </a:extLst>
            </p:cNvPr>
            <p:cNvSpPr/>
            <p:nvPr/>
          </p:nvSpPr>
          <p:spPr>
            <a:xfrm rot="-4335215">
              <a:off x="-4544302" y="-383497"/>
              <a:ext cx="136134" cy="136589"/>
            </a:xfrm>
            <a:custGeom>
              <a:avLst/>
              <a:gdLst>
                <a:gd name="connsiteX0" fmla="*/ 136134 w 136134"/>
                <a:gd name="connsiteY0" fmla="*/ 68295 h 136589"/>
                <a:gd name="connsiteX1" fmla="*/ 68067 w 136134"/>
                <a:gd name="connsiteY1" fmla="*/ 136589 h 136589"/>
                <a:gd name="connsiteX2" fmla="*/ 0 w 136134"/>
                <a:gd name="connsiteY2" fmla="*/ 68295 h 136589"/>
                <a:gd name="connsiteX3" fmla="*/ 68067 w 136134"/>
                <a:gd name="connsiteY3" fmla="*/ 0 h 136589"/>
                <a:gd name="connsiteX4" fmla="*/ 136134 w 136134"/>
                <a:gd name="connsiteY4" fmla="*/ 68295 h 136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4" h="136589">
                  <a:moveTo>
                    <a:pt x="136134" y="68295"/>
                  </a:moveTo>
                  <a:cubicBezTo>
                    <a:pt x="136134" y="106013"/>
                    <a:pt x="105659" y="136589"/>
                    <a:pt x="68067" y="136589"/>
                  </a:cubicBezTo>
                  <a:cubicBezTo>
                    <a:pt x="30475" y="136589"/>
                    <a:pt x="0" y="106013"/>
                    <a:pt x="0" y="68295"/>
                  </a:cubicBezTo>
                  <a:cubicBezTo>
                    <a:pt x="0" y="30577"/>
                    <a:pt x="30475" y="0"/>
                    <a:pt x="68067" y="0"/>
                  </a:cubicBezTo>
                  <a:cubicBezTo>
                    <a:pt x="105659" y="0"/>
                    <a:pt x="136134" y="30577"/>
                    <a:pt x="136134" y="68295"/>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Shape 55">
              <a:extLst>
                <a:ext uri="{FF2B5EF4-FFF2-40B4-BE49-F238E27FC236}">
                  <a16:creationId xmlns:a16="http://schemas.microsoft.com/office/drawing/2014/main" xmlns="" id="{22E9F176-6202-E4C6-3B83-292284927B3E}"/>
                </a:ext>
              </a:extLst>
            </p:cNvPr>
            <p:cNvSpPr/>
            <p:nvPr/>
          </p:nvSpPr>
          <p:spPr>
            <a:xfrm>
              <a:off x="-5621107" y="-451513"/>
              <a:ext cx="136525" cy="136148"/>
            </a:xfrm>
            <a:custGeom>
              <a:avLst/>
              <a:gdLst>
                <a:gd name="connsiteX0" fmla="*/ 3265 w 136525"/>
                <a:gd name="connsiteY0" fmla="*/ 47204 h 136148"/>
                <a:gd name="connsiteX1" fmla="*/ 89075 w 136525"/>
                <a:gd name="connsiteY1" fmla="*/ 3304 h 136148"/>
                <a:gd name="connsiteX2" fmla="*/ 133260 w 136525"/>
                <a:gd name="connsiteY2" fmla="*/ 88943 h 136148"/>
                <a:gd name="connsiteX3" fmla="*/ 47450 w 136525"/>
                <a:gd name="connsiteY3" fmla="*/ 132844 h 136148"/>
                <a:gd name="connsiteX4" fmla="*/ 3265 w 136525"/>
                <a:gd name="connsiteY4" fmla="*/ 47204 h 13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136148">
                  <a:moveTo>
                    <a:pt x="3265" y="47204"/>
                  </a:moveTo>
                  <a:cubicBezTo>
                    <a:pt x="14752" y="11435"/>
                    <a:pt x="53193" y="-8240"/>
                    <a:pt x="89075" y="3304"/>
                  </a:cubicBezTo>
                  <a:cubicBezTo>
                    <a:pt x="124958" y="14848"/>
                    <a:pt x="144747" y="53175"/>
                    <a:pt x="133260" y="88943"/>
                  </a:cubicBezTo>
                  <a:cubicBezTo>
                    <a:pt x="121773" y="124712"/>
                    <a:pt x="83332" y="144387"/>
                    <a:pt x="47450" y="132844"/>
                  </a:cubicBezTo>
                  <a:cubicBezTo>
                    <a:pt x="11567" y="121300"/>
                    <a:pt x="-8222" y="82973"/>
                    <a:pt x="3265" y="4720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Freeform: Shape 56">
              <a:extLst>
                <a:ext uri="{FF2B5EF4-FFF2-40B4-BE49-F238E27FC236}">
                  <a16:creationId xmlns:a16="http://schemas.microsoft.com/office/drawing/2014/main" xmlns="" id="{76151BD2-C67D-C423-1CE4-F9F46D107139}"/>
                </a:ext>
              </a:extLst>
            </p:cNvPr>
            <p:cNvSpPr/>
            <p:nvPr/>
          </p:nvSpPr>
          <p:spPr>
            <a:xfrm rot="-4331954">
              <a:off x="-5279399" y="-64365"/>
              <a:ext cx="136132" cy="136587"/>
            </a:xfrm>
            <a:custGeom>
              <a:avLst/>
              <a:gdLst>
                <a:gd name="connsiteX0" fmla="*/ 136133 w 136132"/>
                <a:gd name="connsiteY0" fmla="*/ 68294 h 136587"/>
                <a:gd name="connsiteX1" fmla="*/ 68066 w 136132"/>
                <a:gd name="connsiteY1" fmla="*/ 136588 h 136587"/>
                <a:gd name="connsiteX2" fmla="*/ 0 w 136132"/>
                <a:gd name="connsiteY2" fmla="*/ 68294 h 136587"/>
                <a:gd name="connsiteX3" fmla="*/ 68066 w 136132"/>
                <a:gd name="connsiteY3" fmla="*/ 0 h 136587"/>
                <a:gd name="connsiteX4" fmla="*/ 136133 w 136132"/>
                <a:gd name="connsiteY4" fmla="*/ 68294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3" y="68294"/>
                  </a:moveTo>
                  <a:cubicBezTo>
                    <a:pt x="136133" y="106012"/>
                    <a:pt x="105658" y="136588"/>
                    <a:pt x="68066" y="136588"/>
                  </a:cubicBezTo>
                  <a:cubicBezTo>
                    <a:pt x="30474" y="136588"/>
                    <a:pt x="0" y="106012"/>
                    <a:pt x="0" y="68294"/>
                  </a:cubicBezTo>
                  <a:cubicBezTo>
                    <a:pt x="0" y="30576"/>
                    <a:pt x="30474" y="0"/>
                    <a:pt x="68066" y="0"/>
                  </a:cubicBezTo>
                  <a:cubicBezTo>
                    <a:pt x="105658" y="0"/>
                    <a:pt x="136133" y="30576"/>
                    <a:pt x="136133" y="6829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xmlns="" id="{006689A1-0CF2-31A1-B971-930ED87829CE}"/>
                </a:ext>
              </a:extLst>
            </p:cNvPr>
            <p:cNvSpPr/>
            <p:nvPr/>
          </p:nvSpPr>
          <p:spPr>
            <a:xfrm rot="-4332713">
              <a:off x="-4768502" y="-174981"/>
              <a:ext cx="136137" cy="136592"/>
            </a:xfrm>
            <a:custGeom>
              <a:avLst/>
              <a:gdLst>
                <a:gd name="connsiteX0" fmla="*/ 136137 w 136137"/>
                <a:gd name="connsiteY0" fmla="*/ 68296 h 136592"/>
                <a:gd name="connsiteX1" fmla="*/ 68069 w 136137"/>
                <a:gd name="connsiteY1" fmla="*/ 136592 h 136592"/>
                <a:gd name="connsiteX2" fmla="*/ 0 w 136137"/>
                <a:gd name="connsiteY2" fmla="*/ 68296 h 136592"/>
                <a:gd name="connsiteX3" fmla="*/ 68069 w 136137"/>
                <a:gd name="connsiteY3" fmla="*/ 0 h 136592"/>
                <a:gd name="connsiteX4" fmla="*/ 136137 w 136137"/>
                <a:gd name="connsiteY4" fmla="*/ 68296 h 13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7" h="136592">
                  <a:moveTo>
                    <a:pt x="136137" y="68296"/>
                  </a:moveTo>
                  <a:cubicBezTo>
                    <a:pt x="136137" y="106015"/>
                    <a:pt x="105662" y="136592"/>
                    <a:pt x="68069" y="136592"/>
                  </a:cubicBezTo>
                  <a:cubicBezTo>
                    <a:pt x="30475" y="136592"/>
                    <a:pt x="0" y="106015"/>
                    <a:pt x="0" y="68296"/>
                  </a:cubicBezTo>
                  <a:cubicBezTo>
                    <a:pt x="0" y="30577"/>
                    <a:pt x="30475" y="0"/>
                    <a:pt x="68069" y="0"/>
                  </a:cubicBezTo>
                  <a:cubicBezTo>
                    <a:pt x="105662" y="0"/>
                    <a:pt x="136137" y="30577"/>
                    <a:pt x="136137" y="68296"/>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Freeform: Shape 58">
              <a:extLst>
                <a:ext uri="{FF2B5EF4-FFF2-40B4-BE49-F238E27FC236}">
                  <a16:creationId xmlns:a16="http://schemas.microsoft.com/office/drawing/2014/main" xmlns="" id="{F400E762-30FD-B6E7-A507-D2B81A7DCCB0}"/>
                </a:ext>
              </a:extLst>
            </p:cNvPr>
            <p:cNvSpPr/>
            <p:nvPr/>
          </p:nvSpPr>
          <p:spPr>
            <a:xfrm rot="-4330867">
              <a:off x="-5463998" y="-950270"/>
              <a:ext cx="136132" cy="136587"/>
            </a:xfrm>
            <a:custGeom>
              <a:avLst/>
              <a:gdLst>
                <a:gd name="connsiteX0" fmla="*/ 136132 w 136132"/>
                <a:gd name="connsiteY0" fmla="*/ 68294 h 136587"/>
                <a:gd name="connsiteX1" fmla="*/ 68066 w 136132"/>
                <a:gd name="connsiteY1" fmla="*/ 136587 h 136587"/>
                <a:gd name="connsiteX2" fmla="*/ 0 w 136132"/>
                <a:gd name="connsiteY2" fmla="*/ 68294 h 136587"/>
                <a:gd name="connsiteX3" fmla="*/ 68066 w 136132"/>
                <a:gd name="connsiteY3" fmla="*/ 0 h 136587"/>
                <a:gd name="connsiteX4" fmla="*/ 136132 w 136132"/>
                <a:gd name="connsiteY4" fmla="*/ 68294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2" y="68294"/>
                  </a:moveTo>
                  <a:cubicBezTo>
                    <a:pt x="136132" y="106011"/>
                    <a:pt x="105658" y="136587"/>
                    <a:pt x="68066" y="136587"/>
                  </a:cubicBezTo>
                  <a:cubicBezTo>
                    <a:pt x="30474" y="136587"/>
                    <a:pt x="0" y="106011"/>
                    <a:pt x="0" y="68294"/>
                  </a:cubicBezTo>
                  <a:cubicBezTo>
                    <a:pt x="0" y="30576"/>
                    <a:pt x="30474" y="0"/>
                    <a:pt x="68066" y="0"/>
                  </a:cubicBezTo>
                  <a:cubicBezTo>
                    <a:pt x="105658" y="0"/>
                    <a:pt x="136132" y="30576"/>
                    <a:pt x="136132" y="6829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0" name="Group 59">
            <a:extLst>
              <a:ext uri="{FF2B5EF4-FFF2-40B4-BE49-F238E27FC236}">
                <a16:creationId xmlns:a16="http://schemas.microsoft.com/office/drawing/2014/main" xmlns="" id="{592B9194-5822-192D-8A38-4531D9C52744}"/>
              </a:ext>
            </a:extLst>
          </p:cNvPr>
          <p:cNvGrpSpPr/>
          <p:nvPr/>
        </p:nvGrpSpPr>
        <p:grpSpPr>
          <a:xfrm>
            <a:off x="573627" y="245671"/>
            <a:ext cx="11072478" cy="5373838"/>
            <a:chOff x="1177795" y="1158430"/>
            <a:chExt cx="10231557" cy="4965712"/>
          </a:xfrm>
        </p:grpSpPr>
        <p:sp>
          <p:nvSpPr>
            <p:cNvPr id="61" name="Rectangle: Rounded Corners 60">
              <a:extLst>
                <a:ext uri="{FF2B5EF4-FFF2-40B4-BE49-F238E27FC236}">
                  <a16:creationId xmlns:a16="http://schemas.microsoft.com/office/drawing/2014/main" xmlns="" id="{AC4D7BB4-5756-A4E7-9ACB-E241B89D835D}"/>
                </a:ext>
              </a:extLst>
            </p:cNvPr>
            <p:cNvSpPr/>
            <p:nvPr/>
          </p:nvSpPr>
          <p:spPr>
            <a:xfrm>
              <a:off x="1562030" y="1473485"/>
              <a:ext cx="9847322" cy="4650657"/>
            </a:xfrm>
            <a:prstGeom prst="roundRect">
              <a:avLst>
                <a:gd name="adj" fmla="val 7321"/>
              </a:avLst>
            </a:prstGeom>
            <a:solidFill>
              <a:srgbClr val="FCDFCD"/>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62" name="Group 61">
              <a:extLst>
                <a:ext uri="{FF2B5EF4-FFF2-40B4-BE49-F238E27FC236}">
                  <a16:creationId xmlns:a16="http://schemas.microsoft.com/office/drawing/2014/main" xmlns="" id="{C7233D46-A9F9-C04F-9011-1F0934179D7D}"/>
                </a:ext>
              </a:extLst>
            </p:cNvPr>
            <p:cNvGrpSpPr/>
            <p:nvPr/>
          </p:nvGrpSpPr>
          <p:grpSpPr>
            <a:xfrm>
              <a:off x="1177795" y="1158430"/>
              <a:ext cx="914400" cy="914400"/>
              <a:chOff x="666750" y="619125"/>
              <a:chExt cx="914400" cy="914400"/>
            </a:xfrm>
          </p:grpSpPr>
          <p:sp>
            <p:nvSpPr>
              <p:cNvPr id="64" name="Oval 63">
                <a:extLst>
                  <a:ext uri="{FF2B5EF4-FFF2-40B4-BE49-F238E27FC236}">
                    <a16:creationId xmlns:a16="http://schemas.microsoft.com/office/drawing/2014/main" xmlns="" id="{23D2BD67-DD7C-540E-4143-B130D02559DD}"/>
                  </a:ext>
                </a:extLst>
              </p:cNvPr>
              <p:cNvSpPr/>
              <p:nvPr/>
            </p:nvSpPr>
            <p:spPr>
              <a:xfrm>
                <a:off x="666750" y="619125"/>
                <a:ext cx="914400" cy="914400"/>
              </a:xfrm>
              <a:prstGeom prst="ellips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2" name="Oval 71">
                <a:extLst>
                  <a:ext uri="{FF2B5EF4-FFF2-40B4-BE49-F238E27FC236}">
                    <a16:creationId xmlns:a16="http://schemas.microsoft.com/office/drawing/2014/main" xmlns="" id="{EC1E23EA-D02D-40E1-C7ED-A7E8C291AD8B}"/>
                  </a:ext>
                </a:extLst>
              </p:cNvPr>
              <p:cNvSpPr/>
              <p:nvPr/>
            </p:nvSpPr>
            <p:spPr>
              <a:xfrm>
                <a:off x="859167" y="811542"/>
                <a:ext cx="529566" cy="529566"/>
              </a:xfrm>
              <a:prstGeom prst="ellipse">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a:ea typeface="+mn-ea"/>
                    <a:cs typeface="+mn-cs"/>
                  </a:rPr>
                  <a:t>?</a:t>
                </a:r>
              </a:p>
            </p:txBody>
          </p:sp>
          <p:sp>
            <p:nvSpPr>
              <p:cNvPr id="75" name="Block Arc 74">
                <a:extLst>
                  <a:ext uri="{FF2B5EF4-FFF2-40B4-BE49-F238E27FC236}">
                    <a16:creationId xmlns:a16="http://schemas.microsoft.com/office/drawing/2014/main" xmlns="" id="{75FD08DE-C3A4-010D-84BB-6F91C2E5EF4A}"/>
                  </a:ext>
                </a:extLst>
              </p:cNvPr>
              <p:cNvSpPr/>
              <p:nvPr/>
            </p:nvSpPr>
            <p:spPr>
              <a:xfrm>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Block Arc 75">
                <a:extLst>
                  <a:ext uri="{FF2B5EF4-FFF2-40B4-BE49-F238E27FC236}">
                    <a16:creationId xmlns:a16="http://schemas.microsoft.com/office/drawing/2014/main" xmlns="" id="{F5DAB27D-2DC2-90FE-F416-35EF51DD0F5A}"/>
                  </a:ext>
                </a:extLst>
              </p:cNvPr>
              <p:cNvSpPr/>
              <p:nvPr/>
            </p:nvSpPr>
            <p:spPr>
              <a:xfrm rot="72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Block Arc 76">
                <a:extLst>
                  <a:ext uri="{FF2B5EF4-FFF2-40B4-BE49-F238E27FC236}">
                    <a16:creationId xmlns:a16="http://schemas.microsoft.com/office/drawing/2014/main" xmlns="" id="{8A4E46D0-3047-DDA5-059F-29F8E308E110}"/>
                  </a:ext>
                </a:extLst>
              </p:cNvPr>
              <p:cNvSpPr/>
              <p:nvPr/>
            </p:nvSpPr>
            <p:spPr>
              <a:xfrm rot="144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Oval 77">
                <a:extLst>
                  <a:ext uri="{FF2B5EF4-FFF2-40B4-BE49-F238E27FC236}">
                    <a16:creationId xmlns:a16="http://schemas.microsoft.com/office/drawing/2014/main" xmlns="" id="{B57E5B0E-5569-EAEF-F48A-087E438D6415}"/>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9" name="Oval 78">
                <a:extLst>
                  <a:ext uri="{FF2B5EF4-FFF2-40B4-BE49-F238E27FC236}">
                    <a16:creationId xmlns:a16="http://schemas.microsoft.com/office/drawing/2014/main" xmlns="" id="{E5604994-6510-BD65-A48B-803F4A3E6B3D}"/>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0" name="Oval 79">
                <a:extLst>
                  <a:ext uri="{FF2B5EF4-FFF2-40B4-BE49-F238E27FC236}">
                    <a16:creationId xmlns:a16="http://schemas.microsoft.com/office/drawing/2014/main" xmlns="" id="{143142F6-1B5A-58E3-B800-A2A491AA5DB1}"/>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63" name="TextBox 62">
              <a:extLst>
                <a:ext uri="{FF2B5EF4-FFF2-40B4-BE49-F238E27FC236}">
                  <a16:creationId xmlns:a16="http://schemas.microsoft.com/office/drawing/2014/main" xmlns="" id="{E48C4360-846F-3845-7BDF-63D0FA7A259B}"/>
                </a:ext>
              </a:extLst>
            </p:cNvPr>
            <p:cNvSpPr txBox="1"/>
            <p:nvPr/>
          </p:nvSpPr>
          <p:spPr>
            <a:xfrm>
              <a:off x="2196978" y="1564135"/>
              <a:ext cx="8961175" cy="469974"/>
            </a:xfrm>
            <a:prstGeom prst="rect">
              <a:avLst/>
            </a:prstGeom>
            <a:noFill/>
          </p:spPr>
          <p:txBody>
            <a:bodyPr wrap="square" rtlCol="0">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endParaRPr kumimoji="0" lang="vi-VN" sz="2400" b="1" i="0" u="none" strike="noStrike" kern="1200" cap="none" spc="0" normalizeH="0" baseline="0" noProof="0">
                <a:ln>
                  <a:noFill/>
                </a:ln>
                <a:solidFill>
                  <a:prstClr val="black"/>
                </a:solidFill>
                <a:effectLst/>
                <a:uLnTx/>
                <a:uFillTx/>
                <a:latin typeface="Arial"/>
                <a:ea typeface="+mn-ea"/>
                <a:cs typeface="+mn-cs"/>
              </a:endParaRPr>
            </a:p>
          </p:txBody>
        </p:sp>
      </p:grpSp>
      <p:sp>
        <p:nvSpPr>
          <p:cNvPr id="82" name="TextBox 81">
            <a:extLst>
              <a:ext uri="{FF2B5EF4-FFF2-40B4-BE49-F238E27FC236}">
                <a16:creationId xmlns:a16="http://schemas.microsoft.com/office/drawing/2014/main" xmlns="" id="{B67D1DC5-E6D2-1386-E87C-D17930DBA62D}"/>
              </a:ext>
            </a:extLst>
          </p:cNvPr>
          <p:cNvSpPr txBox="1"/>
          <p:nvPr/>
        </p:nvSpPr>
        <p:spPr>
          <a:xfrm>
            <a:off x="1685725" y="791070"/>
            <a:ext cx="9746258" cy="1002582"/>
          </a:xfrm>
          <a:prstGeom prst="rect">
            <a:avLst/>
          </a:prstGeom>
          <a:noFill/>
        </p:spPr>
        <p:txBody>
          <a:bodyPr wrap="square">
            <a:spAutoFit/>
          </a:bodyPr>
          <a:lstStyle/>
          <a:p>
            <a:pPr>
              <a:lnSpc>
                <a:spcPct val="130000"/>
              </a:lnSpc>
            </a:pPr>
            <a:r>
              <a:rPr lang="en-US" sz="2400" b="1"/>
              <a:t>2. </a:t>
            </a:r>
            <a:r>
              <a:rPr lang="vi-VN" sz="2400" b="1"/>
              <a:t>Cho biết các chất dưới đây là </a:t>
            </a:r>
            <a:r>
              <a:rPr lang="el-GR" sz="2400" b="1"/>
              <a:t>α, β </a:t>
            </a:r>
            <a:r>
              <a:rPr lang="vi-VN" sz="2400" b="1"/>
              <a:t>hay </a:t>
            </a:r>
            <a:r>
              <a:rPr lang="el-GR" sz="2400" b="1"/>
              <a:t>γ </a:t>
            </a:r>
            <a:r>
              <a:rPr lang="vi-VN" sz="2400" b="1"/>
              <a:t>amino acid và gọi tên các amino acid này bằng tên thay thế:</a:t>
            </a:r>
            <a:endParaRPr lang="en-US" sz="2400" b="1"/>
          </a:p>
        </p:txBody>
      </p:sp>
      <p:grpSp>
        <p:nvGrpSpPr>
          <p:cNvPr id="90" name="Group 89">
            <a:extLst>
              <a:ext uri="{FF2B5EF4-FFF2-40B4-BE49-F238E27FC236}">
                <a16:creationId xmlns:a16="http://schemas.microsoft.com/office/drawing/2014/main" xmlns="" id="{8CEA16AC-7D98-0A31-EDCA-271C383C9810}"/>
              </a:ext>
            </a:extLst>
          </p:cNvPr>
          <p:cNvGrpSpPr/>
          <p:nvPr/>
        </p:nvGrpSpPr>
        <p:grpSpPr>
          <a:xfrm>
            <a:off x="4285888" y="2031974"/>
            <a:ext cx="3432117" cy="997336"/>
            <a:chOff x="1477783" y="2303343"/>
            <a:chExt cx="3432117" cy="997336"/>
          </a:xfrm>
        </p:grpSpPr>
        <p:sp>
          <p:nvSpPr>
            <p:cNvPr id="85" name="TextBox 84">
              <a:extLst>
                <a:ext uri="{FF2B5EF4-FFF2-40B4-BE49-F238E27FC236}">
                  <a16:creationId xmlns:a16="http://schemas.microsoft.com/office/drawing/2014/main" xmlns="" id="{356DB543-7A64-9FE9-B0CF-D35533C0EF36}"/>
                </a:ext>
              </a:extLst>
            </p:cNvPr>
            <p:cNvSpPr txBox="1"/>
            <p:nvPr/>
          </p:nvSpPr>
          <p:spPr>
            <a:xfrm>
              <a:off x="1477783" y="2303344"/>
              <a:ext cx="2951367" cy="461665"/>
            </a:xfrm>
            <a:prstGeom prst="rect">
              <a:avLst/>
            </a:prstGeom>
            <a:noFill/>
          </p:spPr>
          <p:txBody>
            <a:bodyPr wrap="square" rtlCol="0">
              <a:spAutoFit/>
            </a:bodyPr>
            <a:lstStyle/>
            <a:p>
              <a:r>
                <a:rPr lang="en-US" sz="2400"/>
                <a:t>H</a:t>
              </a:r>
              <a:r>
                <a:rPr lang="en-US" sz="2400" baseline="-25000"/>
                <a:t>2</a:t>
              </a:r>
              <a:r>
                <a:rPr lang="en-US" sz="2400"/>
                <a:t>N–CH–COOH </a:t>
              </a:r>
            </a:p>
          </p:txBody>
        </p:sp>
        <p:cxnSp>
          <p:nvCxnSpPr>
            <p:cNvPr id="87" name="Straight Connector 86">
              <a:extLst>
                <a:ext uri="{FF2B5EF4-FFF2-40B4-BE49-F238E27FC236}">
                  <a16:creationId xmlns:a16="http://schemas.microsoft.com/office/drawing/2014/main" xmlns="" id="{6EED76C4-1497-4F7A-253C-98B6ED11D5E5}"/>
                </a:ext>
              </a:extLst>
            </p:cNvPr>
            <p:cNvCxnSpPr/>
            <p:nvPr/>
          </p:nvCxnSpPr>
          <p:spPr>
            <a:xfrm>
              <a:off x="2377386" y="2674524"/>
              <a:ext cx="0" cy="22027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xmlns="" id="{BBC87DC6-D8F6-C74E-92B2-9AA6784A39D6}"/>
                </a:ext>
              </a:extLst>
            </p:cNvPr>
            <p:cNvSpPr txBox="1"/>
            <p:nvPr/>
          </p:nvSpPr>
          <p:spPr>
            <a:xfrm>
              <a:off x="2171780" y="2839014"/>
              <a:ext cx="850398" cy="461665"/>
            </a:xfrm>
            <a:prstGeom prst="rect">
              <a:avLst/>
            </a:prstGeom>
            <a:noFill/>
          </p:spPr>
          <p:txBody>
            <a:bodyPr wrap="square" rtlCol="0">
              <a:spAutoFit/>
            </a:bodyPr>
            <a:lstStyle/>
            <a:p>
              <a:r>
                <a:rPr lang="en-US" sz="2400"/>
                <a:t>CH</a:t>
              </a:r>
              <a:r>
                <a:rPr lang="en-US" sz="2400" baseline="-25000"/>
                <a:t>3</a:t>
              </a:r>
              <a:endParaRPr lang="en-US" sz="2400"/>
            </a:p>
          </p:txBody>
        </p:sp>
        <p:sp>
          <p:nvSpPr>
            <p:cNvPr id="89" name="TextBox 88">
              <a:extLst>
                <a:ext uri="{FF2B5EF4-FFF2-40B4-BE49-F238E27FC236}">
                  <a16:creationId xmlns:a16="http://schemas.microsoft.com/office/drawing/2014/main" xmlns="" id="{BB7C8C0B-320C-3342-16F8-86129FEA814D}"/>
                </a:ext>
              </a:extLst>
            </p:cNvPr>
            <p:cNvSpPr txBox="1"/>
            <p:nvPr/>
          </p:nvSpPr>
          <p:spPr>
            <a:xfrm>
              <a:off x="4059502" y="2303343"/>
              <a:ext cx="850398" cy="461665"/>
            </a:xfrm>
            <a:prstGeom prst="rect">
              <a:avLst/>
            </a:prstGeom>
            <a:noFill/>
          </p:spPr>
          <p:txBody>
            <a:bodyPr wrap="square" rtlCol="0">
              <a:spAutoFit/>
            </a:bodyPr>
            <a:lstStyle/>
            <a:p>
              <a:r>
                <a:rPr lang="en-US" sz="2400" b="1"/>
                <a:t>(1)</a:t>
              </a:r>
            </a:p>
          </p:txBody>
        </p:sp>
      </p:grpSp>
      <p:grpSp>
        <p:nvGrpSpPr>
          <p:cNvPr id="91" name="Group 90">
            <a:extLst>
              <a:ext uri="{FF2B5EF4-FFF2-40B4-BE49-F238E27FC236}">
                <a16:creationId xmlns:a16="http://schemas.microsoft.com/office/drawing/2014/main" xmlns="" id="{E7FA449B-887E-5E62-97A8-6E4C8BA12E94}"/>
              </a:ext>
            </a:extLst>
          </p:cNvPr>
          <p:cNvGrpSpPr/>
          <p:nvPr/>
        </p:nvGrpSpPr>
        <p:grpSpPr>
          <a:xfrm>
            <a:off x="4286247" y="3158739"/>
            <a:ext cx="3432117" cy="997336"/>
            <a:chOff x="1477783" y="2303343"/>
            <a:chExt cx="3432117" cy="997336"/>
          </a:xfrm>
        </p:grpSpPr>
        <p:sp>
          <p:nvSpPr>
            <p:cNvPr id="92" name="TextBox 91">
              <a:extLst>
                <a:ext uri="{FF2B5EF4-FFF2-40B4-BE49-F238E27FC236}">
                  <a16:creationId xmlns:a16="http://schemas.microsoft.com/office/drawing/2014/main" xmlns="" id="{E6043429-88D6-FFB1-9FD7-3D4DD269007B}"/>
                </a:ext>
              </a:extLst>
            </p:cNvPr>
            <p:cNvSpPr txBox="1"/>
            <p:nvPr/>
          </p:nvSpPr>
          <p:spPr>
            <a:xfrm>
              <a:off x="1477783" y="2303344"/>
              <a:ext cx="2951367" cy="461665"/>
            </a:xfrm>
            <a:prstGeom prst="rect">
              <a:avLst/>
            </a:prstGeom>
            <a:noFill/>
          </p:spPr>
          <p:txBody>
            <a:bodyPr wrap="square" rtlCol="0">
              <a:spAutoFit/>
            </a:bodyPr>
            <a:lstStyle/>
            <a:p>
              <a:r>
                <a:rPr lang="en-US" sz="2400"/>
                <a:t>CH</a:t>
              </a:r>
              <a:r>
                <a:rPr lang="en-US" sz="2400" baseline="-25000"/>
                <a:t>3</a:t>
              </a:r>
              <a:r>
                <a:rPr lang="en-US" sz="2400"/>
                <a:t>–CH–COOH </a:t>
              </a:r>
            </a:p>
          </p:txBody>
        </p:sp>
        <p:cxnSp>
          <p:nvCxnSpPr>
            <p:cNvPr id="93" name="Straight Connector 92">
              <a:extLst>
                <a:ext uri="{FF2B5EF4-FFF2-40B4-BE49-F238E27FC236}">
                  <a16:creationId xmlns:a16="http://schemas.microsoft.com/office/drawing/2014/main" xmlns="" id="{43E68078-8570-97F2-DED4-A28AD6366A5E}"/>
                </a:ext>
              </a:extLst>
            </p:cNvPr>
            <p:cNvCxnSpPr/>
            <p:nvPr/>
          </p:nvCxnSpPr>
          <p:spPr>
            <a:xfrm>
              <a:off x="2377386" y="2674524"/>
              <a:ext cx="0" cy="22027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4" name="TextBox 93">
              <a:extLst>
                <a:ext uri="{FF2B5EF4-FFF2-40B4-BE49-F238E27FC236}">
                  <a16:creationId xmlns:a16="http://schemas.microsoft.com/office/drawing/2014/main" xmlns="" id="{DD7D826D-3E30-C83A-D269-2E81CA119BFD}"/>
                </a:ext>
              </a:extLst>
            </p:cNvPr>
            <p:cNvSpPr txBox="1"/>
            <p:nvPr/>
          </p:nvSpPr>
          <p:spPr>
            <a:xfrm>
              <a:off x="2171780" y="2839014"/>
              <a:ext cx="1697838" cy="461665"/>
            </a:xfrm>
            <a:prstGeom prst="rect">
              <a:avLst/>
            </a:prstGeom>
            <a:noFill/>
          </p:spPr>
          <p:txBody>
            <a:bodyPr wrap="square" rtlCol="0">
              <a:spAutoFit/>
            </a:bodyPr>
            <a:lstStyle/>
            <a:p>
              <a:r>
                <a:rPr lang="en-US" sz="2400"/>
                <a:t>CH</a:t>
              </a:r>
              <a:r>
                <a:rPr lang="en-US" sz="2400" baseline="-25000"/>
                <a:t>2</a:t>
              </a:r>
              <a:r>
                <a:rPr lang="en-US" sz="2400"/>
                <a:t>–NH</a:t>
              </a:r>
              <a:r>
                <a:rPr lang="en-US" sz="2400" baseline="-25000"/>
                <a:t>2</a:t>
              </a:r>
              <a:endParaRPr lang="en-US" sz="2400"/>
            </a:p>
          </p:txBody>
        </p:sp>
        <p:sp>
          <p:nvSpPr>
            <p:cNvPr id="95" name="TextBox 94">
              <a:extLst>
                <a:ext uri="{FF2B5EF4-FFF2-40B4-BE49-F238E27FC236}">
                  <a16:creationId xmlns:a16="http://schemas.microsoft.com/office/drawing/2014/main" xmlns="" id="{3F0FBE45-2522-D294-F62B-E76DE52A0B85}"/>
                </a:ext>
              </a:extLst>
            </p:cNvPr>
            <p:cNvSpPr txBox="1"/>
            <p:nvPr/>
          </p:nvSpPr>
          <p:spPr>
            <a:xfrm>
              <a:off x="4059502" y="2303343"/>
              <a:ext cx="850398" cy="461665"/>
            </a:xfrm>
            <a:prstGeom prst="rect">
              <a:avLst/>
            </a:prstGeom>
            <a:noFill/>
          </p:spPr>
          <p:txBody>
            <a:bodyPr wrap="square" rtlCol="0">
              <a:spAutoFit/>
            </a:bodyPr>
            <a:lstStyle/>
            <a:p>
              <a:r>
                <a:rPr lang="en-US" sz="2400" b="1"/>
                <a:t>(2)</a:t>
              </a:r>
            </a:p>
          </p:txBody>
        </p:sp>
      </p:grpSp>
      <p:grpSp>
        <p:nvGrpSpPr>
          <p:cNvPr id="96" name="Group 95">
            <a:extLst>
              <a:ext uri="{FF2B5EF4-FFF2-40B4-BE49-F238E27FC236}">
                <a16:creationId xmlns:a16="http://schemas.microsoft.com/office/drawing/2014/main" xmlns="" id="{96241F37-0845-1160-9F09-59F7F695BED8}"/>
              </a:ext>
            </a:extLst>
          </p:cNvPr>
          <p:cNvGrpSpPr/>
          <p:nvPr/>
        </p:nvGrpSpPr>
        <p:grpSpPr>
          <a:xfrm>
            <a:off x="4285887" y="4330819"/>
            <a:ext cx="4934655" cy="1047346"/>
            <a:chOff x="1477782" y="2278856"/>
            <a:chExt cx="4934655" cy="1047346"/>
          </a:xfrm>
        </p:grpSpPr>
        <p:sp>
          <p:nvSpPr>
            <p:cNvPr id="97" name="TextBox 96">
              <a:extLst>
                <a:ext uri="{FF2B5EF4-FFF2-40B4-BE49-F238E27FC236}">
                  <a16:creationId xmlns:a16="http://schemas.microsoft.com/office/drawing/2014/main" xmlns="" id="{E3CDB2EC-8F11-40F5-B775-DC5C73FED3AB}"/>
                </a:ext>
              </a:extLst>
            </p:cNvPr>
            <p:cNvSpPr txBox="1"/>
            <p:nvPr/>
          </p:nvSpPr>
          <p:spPr>
            <a:xfrm>
              <a:off x="1477782" y="2303344"/>
              <a:ext cx="4776411" cy="461665"/>
            </a:xfrm>
            <a:prstGeom prst="rect">
              <a:avLst/>
            </a:prstGeom>
            <a:noFill/>
          </p:spPr>
          <p:txBody>
            <a:bodyPr wrap="square" rtlCol="0">
              <a:spAutoFit/>
            </a:bodyPr>
            <a:lstStyle/>
            <a:p>
              <a:r>
                <a:rPr lang="en-US" sz="2400"/>
                <a:t>H</a:t>
              </a:r>
              <a:r>
                <a:rPr lang="en-US" sz="2400" baseline="-25000"/>
                <a:t>2</a:t>
              </a:r>
              <a:r>
                <a:rPr lang="en-US" sz="2400"/>
                <a:t>N–CH</a:t>
              </a:r>
              <a:r>
                <a:rPr lang="en-US" sz="2400" baseline="-25000"/>
                <a:t>2</a:t>
              </a:r>
              <a:r>
                <a:rPr lang="en-US" sz="2400"/>
                <a:t>–CH</a:t>
              </a:r>
              <a:r>
                <a:rPr lang="en-US" sz="2400" baseline="-25000"/>
                <a:t>2</a:t>
              </a:r>
              <a:r>
                <a:rPr lang="en-US" sz="2400"/>
                <a:t>–CH–COOH </a:t>
              </a:r>
            </a:p>
          </p:txBody>
        </p:sp>
        <p:cxnSp>
          <p:nvCxnSpPr>
            <p:cNvPr id="98" name="Straight Connector 97">
              <a:extLst>
                <a:ext uri="{FF2B5EF4-FFF2-40B4-BE49-F238E27FC236}">
                  <a16:creationId xmlns:a16="http://schemas.microsoft.com/office/drawing/2014/main" xmlns="" id="{72E2F53C-6CDB-2247-E1E8-6CB96EDF0466}"/>
                </a:ext>
              </a:extLst>
            </p:cNvPr>
            <p:cNvCxnSpPr/>
            <p:nvPr/>
          </p:nvCxnSpPr>
          <p:spPr>
            <a:xfrm>
              <a:off x="3865987" y="2698893"/>
              <a:ext cx="0" cy="22027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xmlns="" id="{7A243519-69B3-85ED-3B73-DD3A4B009FD9}"/>
                </a:ext>
              </a:extLst>
            </p:cNvPr>
            <p:cNvSpPr txBox="1"/>
            <p:nvPr/>
          </p:nvSpPr>
          <p:spPr>
            <a:xfrm>
              <a:off x="3655581" y="2864537"/>
              <a:ext cx="773569" cy="461665"/>
            </a:xfrm>
            <a:prstGeom prst="rect">
              <a:avLst/>
            </a:prstGeom>
            <a:noFill/>
          </p:spPr>
          <p:txBody>
            <a:bodyPr wrap="square" rtlCol="0">
              <a:spAutoFit/>
            </a:bodyPr>
            <a:lstStyle/>
            <a:p>
              <a:r>
                <a:rPr lang="en-US" sz="2400"/>
                <a:t>CH</a:t>
              </a:r>
              <a:r>
                <a:rPr lang="en-US" sz="2400" baseline="-25000"/>
                <a:t>3</a:t>
              </a:r>
              <a:endParaRPr lang="en-US" sz="2400"/>
            </a:p>
          </p:txBody>
        </p:sp>
        <p:sp>
          <p:nvSpPr>
            <p:cNvPr id="100" name="TextBox 99">
              <a:extLst>
                <a:ext uri="{FF2B5EF4-FFF2-40B4-BE49-F238E27FC236}">
                  <a16:creationId xmlns:a16="http://schemas.microsoft.com/office/drawing/2014/main" xmlns="" id="{353C42A5-4902-623A-3CE3-FBCACD772D3C}"/>
                </a:ext>
              </a:extLst>
            </p:cNvPr>
            <p:cNvSpPr txBox="1"/>
            <p:nvPr/>
          </p:nvSpPr>
          <p:spPr>
            <a:xfrm>
              <a:off x="5562039" y="2278856"/>
              <a:ext cx="850398" cy="461665"/>
            </a:xfrm>
            <a:prstGeom prst="rect">
              <a:avLst/>
            </a:prstGeom>
            <a:noFill/>
          </p:spPr>
          <p:txBody>
            <a:bodyPr wrap="square" rtlCol="0">
              <a:spAutoFit/>
            </a:bodyPr>
            <a:lstStyle/>
            <a:p>
              <a:r>
                <a:rPr lang="en-US" sz="2400" b="1"/>
                <a:t>(3)</a:t>
              </a:r>
            </a:p>
          </p:txBody>
        </p:sp>
      </p:grpSp>
    </p:spTree>
    <p:extLst>
      <p:ext uri="{BB962C8B-B14F-4D97-AF65-F5344CB8AC3E}">
        <p14:creationId xmlns:p14="http://schemas.microsoft.com/office/powerpoint/2010/main" val="655349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aphic 2">
            <a:extLst>
              <a:ext uri="{FF2B5EF4-FFF2-40B4-BE49-F238E27FC236}">
                <a16:creationId xmlns:a16="http://schemas.microsoft.com/office/drawing/2014/main" xmlns="" id="{614574FC-6F51-1DBC-FB82-5E6379ED16B6}"/>
              </a:ext>
            </a:extLst>
          </p:cNvPr>
          <p:cNvGrpSpPr/>
          <p:nvPr/>
        </p:nvGrpSpPr>
        <p:grpSpPr>
          <a:xfrm>
            <a:off x="-516521" y="5169376"/>
            <a:ext cx="3131096" cy="2114362"/>
            <a:chOff x="-571934" y="3673696"/>
            <a:chExt cx="3997909" cy="2699702"/>
          </a:xfrm>
          <a:solidFill>
            <a:srgbClr val="E1F5ED"/>
          </a:solidFill>
        </p:grpSpPr>
        <p:sp>
          <p:nvSpPr>
            <p:cNvPr id="17" name="Freeform: Shape 16">
              <a:extLst>
                <a:ext uri="{FF2B5EF4-FFF2-40B4-BE49-F238E27FC236}">
                  <a16:creationId xmlns:a16="http://schemas.microsoft.com/office/drawing/2014/main" xmlns="" id="{364E7D56-D18F-EFDC-03F4-66F269811975}"/>
                </a:ext>
              </a:extLst>
            </p:cNvPr>
            <p:cNvSpPr/>
            <p:nvPr/>
          </p:nvSpPr>
          <p:spPr>
            <a:xfrm>
              <a:off x="-571934" y="4349077"/>
              <a:ext cx="3045964" cy="1354755"/>
            </a:xfrm>
            <a:custGeom>
              <a:avLst/>
              <a:gdLst>
                <a:gd name="connsiteX0" fmla="*/ 0 w 3045964"/>
                <a:gd name="connsiteY0" fmla="*/ 1352758 h 1354755"/>
                <a:gd name="connsiteX1" fmla="*/ 4228 w 3045964"/>
                <a:gd name="connsiteY1" fmla="*/ 1268907 h 1354755"/>
                <a:gd name="connsiteX2" fmla="*/ 1554279 w 3045964"/>
                <a:gd name="connsiteY2" fmla="*/ 788707 h 1354755"/>
                <a:gd name="connsiteX3" fmla="*/ 2083450 w 3045964"/>
                <a:gd name="connsiteY3" fmla="*/ 498755 h 1354755"/>
                <a:gd name="connsiteX4" fmla="*/ 3007445 w 3045964"/>
                <a:gd name="connsiteY4" fmla="*/ 0 h 1354755"/>
                <a:gd name="connsiteX5" fmla="*/ 3045965 w 3045964"/>
                <a:gd name="connsiteY5" fmla="*/ 74690 h 1354755"/>
                <a:gd name="connsiteX6" fmla="*/ 2124084 w 3045964"/>
                <a:gd name="connsiteY6" fmla="*/ 572271 h 1354755"/>
                <a:gd name="connsiteX7" fmla="*/ 1594091 w 3045964"/>
                <a:gd name="connsiteY7" fmla="*/ 862692 h 1354755"/>
                <a:gd name="connsiteX8" fmla="*/ 0 w 3045964"/>
                <a:gd name="connsiteY8" fmla="*/ 1352758 h 135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5964" h="1354755">
                  <a:moveTo>
                    <a:pt x="0" y="1352758"/>
                  </a:moveTo>
                  <a:lnTo>
                    <a:pt x="4228" y="1268907"/>
                  </a:lnTo>
                  <a:cubicBezTo>
                    <a:pt x="536453" y="1295918"/>
                    <a:pt x="1112129" y="1026517"/>
                    <a:pt x="1554279" y="788707"/>
                  </a:cubicBezTo>
                  <a:cubicBezTo>
                    <a:pt x="1731140" y="693583"/>
                    <a:pt x="1902245" y="598929"/>
                    <a:pt x="2083450" y="498755"/>
                  </a:cubicBezTo>
                  <a:cubicBezTo>
                    <a:pt x="2376339" y="336810"/>
                    <a:pt x="2679091" y="169344"/>
                    <a:pt x="3007445" y="0"/>
                  </a:cubicBezTo>
                  <a:lnTo>
                    <a:pt x="3045965" y="74690"/>
                  </a:lnTo>
                  <a:cubicBezTo>
                    <a:pt x="2718668" y="243565"/>
                    <a:pt x="2416502" y="410677"/>
                    <a:pt x="2124084" y="572271"/>
                  </a:cubicBezTo>
                  <a:cubicBezTo>
                    <a:pt x="1942644" y="672562"/>
                    <a:pt x="1771303" y="767334"/>
                    <a:pt x="1594091" y="862692"/>
                  </a:cubicBezTo>
                  <a:cubicBezTo>
                    <a:pt x="1142310" y="1105670"/>
                    <a:pt x="553011" y="1380942"/>
                    <a:pt x="0" y="1352758"/>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xmlns="" id="{83FFE55F-E10C-D0AD-CE51-6AD47A0AAF7C}"/>
                </a:ext>
              </a:extLst>
            </p:cNvPr>
            <p:cNvSpPr/>
            <p:nvPr/>
          </p:nvSpPr>
          <p:spPr>
            <a:xfrm>
              <a:off x="395047" y="3673696"/>
              <a:ext cx="849929" cy="1786921"/>
            </a:xfrm>
            <a:custGeom>
              <a:avLst/>
              <a:gdLst>
                <a:gd name="connsiteX0" fmla="*/ 19725 w 849929"/>
                <a:gd name="connsiteY0" fmla="*/ 1786922 h 1786921"/>
                <a:gd name="connsiteX1" fmla="*/ 13735 w 849929"/>
                <a:gd name="connsiteY1" fmla="*/ 1758737 h 1786921"/>
                <a:gd name="connsiteX2" fmla="*/ 831567 w 849929"/>
                <a:gd name="connsiteY2" fmla="*/ 0 h 1786921"/>
                <a:gd name="connsiteX3" fmla="*/ 838966 w 849929"/>
                <a:gd name="connsiteY3" fmla="*/ 41572 h 1786921"/>
                <a:gd name="connsiteX4" fmla="*/ 634508 w 849929"/>
                <a:gd name="connsiteY4" fmla="*/ 913425 h 1786921"/>
                <a:gd name="connsiteX5" fmla="*/ 19725 w 849929"/>
                <a:gd name="connsiteY5" fmla="*/ 1786922 h 178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929" h="1786921">
                  <a:moveTo>
                    <a:pt x="19725" y="1786922"/>
                  </a:moveTo>
                  <a:cubicBezTo>
                    <a:pt x="17258" y="1777879"/>
                    <a:pt x="15262" y="1768484"/>
                    <a:pt x="13735" y="1758737"/>
                  </a:cubicBezTo>
                  <a:cubicBezTo>
                    <a:pt x="-66826" y="1239430"/>
                    <a:pt x="207154" y="456478"/>
                    <a:pt x="831567" y="0"/>
                  </a:cubicBezTo>
                  <a:cubicBezTo>
                    <a:pt x="834385" y="13857"/>
                    <a:pt x="836851" y="27833"/>
                    <a:pt x="838966" y="41572"/>
                  </a:cubicBezTo>
                  <a:cubicBezTo>
                    <a:pt x="886880" y="350432"/>
                    <a:pt x="770265" y="636744"/>
                    <a:pt x="634508" y="913425"/>
                  </a:cubicBezTo>
                  <a:cubicBezTo>
                    <a:pt x="478316" y="1231562"/>
                    <a:pt x="297933" y="1560033"/>
                    <a:pt x="19725" y="1786922"/>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xmlns="" id="{1D5F608D-A410-8A19-307F-EE96B1109C7C}"/>
                </a:ext>
              </a:extLst>
            </p:cNvPr>
            <p:cNvSpPr/>
            <p:nvPr/>
          </p:nvSpPr>
          <p:spPr>
            <a:xfrm>
              <a:off x="1111408" y="4955802"/>
              <a:ext cx="1691798" cy="413592"/>
            </a:xfrm>
            <a:custGeom>
              <a:avLst/>
              <a:gdLst>
                <a:gd name="connsiteX0" fmla="*/ 0 w 1691798"/>
                <a:gd name="connsiteY0" fmla="*/ 177872 h 413592"/>
                <a:gd name="connsiteX1" fmla="*/ 1691798 w 1691798"/>
                <a:gd name="connsiteY1" fmla="*/ 227430 h 413592"/>
                <a:gd name="connsiteX2" fmla="*/ 927635 w 1691798"/>
                <a:gd name="connsiteY2" fmla="*/ 388554 h 413592"/>
                <a:gd name="connsiteX3" fmla="*/ 0 w 1691798"/>
                <a:gd name="connsiteY3" fmla="*/ 177872 h 413592"/>
              </a:gdLst>
              <a:ahLst/>
              <a:cxnLst>
                <a:cxn ang="0">
                  <a:pos x="connsiteX0" y="connsiteY0"/>
                </a:cxn>
                <a:cxn ang="0">
                  <a:pos x="connsiteX1" y="connsiteY1"/>
                </a:cxn>
                <a:cxn ang="0">
                  <a:pos x="connsiteX2" y="connsiteY2"/>
                </a:cxn>
                <a:cxn ang="0">
                  <a:pos x="connsiteX3" y="connsiteY3"/>
                </a:cxn>
              </a:cxnLst>
              <a:rect l="l" t="t" r="r" b="b"/>
              <a:pathLst>
                <a:path w="1691798" h="413592">
                  <a:moveTo>
                    <a:pt x="0" y="177872"/>
                  </a:moveTo>
                  <a:cubicBezTo>
                    <a:pt x="571214" y="-69216"/>
                    <a:pt x="786006" y="-64518"/>
                    <a:pt x="1691798" y="227430"/>
                  </a:cubicBezTo>
                  <a:cubicBezTo>
                    <a:pt x="1511650" y="455493"/>
                    <a:pt x="1187876" y="424490"/>
                    <a:pt x="927635" y="388554"/>
                  </a:cubicBezTo>
                  <a:cubicBezTo>
                    <a:pt x="619833" y="345924"/>
                    <a:pt x="293475" y="284740"/>
                    <a:pt x="0" y="177872"/>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xmlns="" id="{E657CAB0-441E-DF36-41D9-5C99180710B9}"/>
                </a:ext>
              </a:extLst>
            </p:cNvPr>
            <p:cNvSpPr/>
            <p:nvPr/>
          </p:nvSpPr>
          <p:spPr>
            <a:xfrm>
              <a:off x="168858" y="5558678"/>
              <a:ext cx="998919" cy="814720"/>
            </a:xfrm>
            <a:custGeom>
              <a:avLst/>
              <a:gdLst>
                <a:gd name="connsiteX0" fmla="*/ 0 w 998919"/>
                <a:gd name="connsiteY0" fmla="*/ 0 h 814720"/>
                <a:gd name="connsiteX1" fmla="*/ 998919 w 998919"/>
                <a:gd name="connsiteY1" fmla="*/ 803856 h 814720"/>
                <a:gd name="connsiteX2" fmla="*/ 463759 w 998919"/>
                <a:gd name="connsiteY2" fmla="*/ 551484 h 814720"/>
                <a:gd name="connsiteX3" fmla="*/ 0 w 998919"/>
                <a:gd name="connsiteY3" fmla="*/ 0 h 814720"/>
              </a:gdLst>
              <a:ahLst/>
              <a:cxnLst>
                <a:cxn ang="0">
                  <a:pos x="connsiteX0" y="connsiteY0"/>
                </a:cxn>
                <a:cxn ang="0">
                  <a:pos x="connsiteX1" y="connsiteY1"/>
                </a:cxn>
                <a:cxn ang="0">
                  <a:pos x="connsiteX2" y="connsiteY2"/>
                </a:cxn>
                <a:cxn ang="0">
                  <a:pos x="connsiteX3" y="connsiteY3"/>
                </a:cxn>
              </a:cxnLst>
              <a:rect l="l" t="t" r="r" b="b"/>
              <a:pathLst>
                <a:path w="998919" h="814720">
                  <a:moveTo>
                    <a:pt x="0" y="0"/>
                  </a:moveTo>
                  <a:cubicBezTo>
                    <a:pt x="457887" y="112152"/>
                    <a:pt x="585541" y="213148"/>
                    <a:pt x="998919" y="803856"/>
                  </a:cubicBezTo>
                  <a:cubicBezTo>
                    <a:pt x="785771" y="859169"/>
                    <a:pt x="604448" y="692291"/>
                    <a:pt x="463759" y="551484"/>
                  </a:cubicBezTo>
                  <a:cubicBezTo>
                    <a:pt x="297351" y="385076"/>
                    <a:pt x="128241" y="198821"/>
                    <a:pt x="0" y="0"/>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xmlns="" id="{F26D5A6B-FF40-92F1-E17B-DD52F78F4ADE}"/>
                </a:ext>
              </a:extLst>
            </p:cNvPr>
            <p:cNvSpPr/>
            <p:nvPr/>
          </p:nvSpPr>
          <p:spPr>
            <a:xfrm>
              <a:off x="-118690" y="4302337"/>
              <a:ext cx="318536" cy="1281120"/>
            </a:xfrm>
            <a:custGeom>
              <a:avLst/>
              <a:gdLst>
                <a:gd name="connsiteX0" fmla="*/ 190311 w 318536"/>
                <a:gd name="connsiteY0" fmla="*/ 1281121 h 1281120"/>
                <a:gd name="connsiteX1" fmla="*/ 136525 w 318536"/>
                <a:gd name="connsiteY1" fmla="*/ 0 h 1281120"/>
                <a:gd name="connsiteX2" fmla="*/ 21907 w 318536"/>
                <a:gd name="connsiteY2" fmla="*/ 580374 h 1281120"/>
                <a:gd name="connsiteX3" fmla="*/ 190311 w 318536"/>
                <a:gd name="connsiteY3" fmla="*/ 1281121 h 1281120"/>
              </a:gdLst>
              <a:ahLst/>
              <a:cxnLst>
                <a:cxn ang="0">
                  <a:pos x="connsiteX0" y="connsiteY0"/>
                </a:cxn>
                <a:cxn ang="0">
                  <a:pos x="connsiteX1" y="connsiteY1"/>
                </a:cxn>
                <a:cxn ang="0">
                  <a:pos x="connsiteX2" y="connsiteY2"/>
                </a:cxn>
                <a:cxn ang="0">
                  <a:pos x="connsiteX3" y="connsiteY3"/>
                </a:cxn>
              </a:cxnLst>
              <a:rect l="l" t="t" r="r" b="b"/>
              <a:pathLst>
                <a:path w="318536" h="1281120">
                  <a:moveTo>
                    <a:pt x="190311" y="1281121"/>
                  </a:moveTo>
                  <a:cubicBezTo>
                    <a:pt x="371986" y="846017"/>
                    <a:pt x="366350" y="683366"/>
                    <a:pt x="136525" y="0"/>
                  </a:cubicBezTo>
                  <a:cubicBezTo>
                    <a:pt x="-34581" y="138693"/>
                    <a:pt x="-7805" y="383667"/>
                    <a:pt x="21907" y="580374"/>
                  </a:cubicBezTo>
                  <a:cubicBezTo>
                    <a:pt x="57020" y="813251"/>
                    <a:pt x="106461" y="1059869"/>
                    <a:pt x="190311" y="1281121"/>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Freeform: Shape 38">
              <a:extLst>
                <a:ext uri="{FF2B5EF4-FFF2-40B4-BE49-F238E27FC236}">
                  <a16:creationId xmlns:a16="http://schemas.microsoft.com/office/drawing/2014/main" xmlns="" id="{0B64FD27-07DA-4E6B-1B1D-F90A11CE8282}"/>
                </a:ext>
              </a:extLst>
            </p:cNvPr>
            <p:cNvSpPr/>
            <p:nvPr/>
          </p:nvSpPr>
          <p:spPr>
            <a:xfrm>
              <a:off x="1095906" y="3767059"/>
              <a:ext cx="1085822" cy="1300586"/>
            </a:xfrm>
            <a:custGeom>
              <a:avLst/>
              <a:gdLst>
                <a:gd name="connsiteX0" fmla="*/ 1057 w 1085822"/>
                <a:gd name="connsiteY0" fmla="*/ 1300498 h 1300586"/>
                <a:gd name="connsiteX1" fmla="*/ 705 w 1085822"/>
                <a:gd name="connsiteY1" fmla="*/ 1300498 h 1300586"/>
                <a:gd name="connsiteX2" fmla="*/ 117 w 1085822"/>
                <a:gd name="connsiteY2" fmla="*/ 1300263 h 1300586"/>
                <a:gd name="connsiteX3" fmla="*/ 0 w 1085822"/>
                <a:gd name="connsiteY3" fmla="*/ 1300263 h 1300586"/>
                <a:gd name="connsiteX4" fmla="*/ 1085823 w 1085822"/>
                <a:gd name="connsiteY4" fmla="*/ 0 h 1300586"/>
                <a:gd name="connsiteX5" fmla="*/ 1063275 w 1085822"/>
                <a:gd name="connsiteY5" fmla="*/ 81971 h 1300586"/>
                <a:gd name="connsiteX6" fmla="*/ 1057 w 1085822"/>
                <a:gd name="connsiteY6" fmla="*/ 1300498 h 130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22" h="1300586">
                  <a:moveTo>
                    <a:pt x="1057" y="1300498"/>
                  </a:moveTo>
                  <a:cubicBezTo>
                    <a:pt x="940" y="1300616"/>
                    <a:pt x="822" y="1300616"/>
                    <a:pt x="705" y="1300498"/>
                  </a:cubicBezTo>
                  <a:cubicBezTo>
                    <a:pt x="587" y="1300498"/>
                    <a:pt x="352" y="1300380"/>
                    <a:pt x="117" y="1300263"/>
                  </a:cubicBezTo>
                  <a:cubicBezTo>
                    <a:pt x="117" y="1300263"/>
                    <a:pt x="117" y="1300263"/>
                    <a:pt x="0" y="1300263"/>
                  </a:cubicBezTo>
                  <a:cubicBezTo>
                    <a:pt x="361119" y="335635"/>
                    <a:pt x="674793" y="213031"/>
                    <a:pt x="1085823" y="0"/>
                  </a:cubicBezTo>
                  <a:cubicBezTo>
                    <a:pt x="1078894" y="27715"/>
                    <a:pt x="1071378" y="55078"/>
                    <a:pt x="1063275" y="81971"/>
                  </a:cubicBezTo>
                  <a:cubicBezTo>
                    <a:pt x="897689" y="628876"/>
                    <a:pt x="478674" y="1005848"/>
                    <a:pt x="1057" y="1300498"/>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xmlns="" id="{83449572-E1DD-F017-BC2D-B6C65429CB9B}"/>
                </a:ext>
              </a:extLst>
            </p:cNvPr>
            <p:cNvSpPr/>
            <p:nvPr/>
          </p:nvSpPr>
          <p:spPr>
            <a:xfrm>
              <a:off x="1831179" y="3843393"/>
              <a:ext cx="1594795" cy="851535"/>
            </a:xfrm>
            <a:custGeom>
              <a:avLst/>
              <a:gdLst>
                <a:gd name="connsiteX0" fmla="*/ 0 w 1594795"/>
                <a:gd name="connsiteY0" fmla="*/ 851536 h 851535"/>
                <a:gd name="connsiteX1" fmla="*/ 1594795 w 1594795"/>
                <a:gd name="connsiteY1" fmla="*/ 0 h 851535"/>
                <a:gd name="connsiteX2" fmla="*/ 475151 w 1594795"/>
                <a:gd name="connsiteY2" fmla="*/ 808554 h 851535"/>
                <a:gd name="connsiteX3" fmla="*/ 0 w 1594795"/>
                <a:gd name="connsiteY3" fmla="*/ 851536 h 851535"/>
              </a:gdLst>
              <a:ahLst/>
              <a:cxnLst>
                <a:cxn ang="0">
                  <a:pos x="connsiteX0" y="connsiteY0"/>
                </a:cxn>
                <a:cxn ang="0">
                  <a:pos x="connsiteX1" y="connsiteY1"/>
                </a:cxn>
                <a:cxn ang="0">
                  <a:pos x="connsiteX2" y="connsiteY2"/>
                </a:cxn>
                <a:cxn ang="0">
                  <a:pos x="connsiteX3" y="connsiteY3"/>
                </a:cxn>
              </a:cxnLst>
              <a:rect l="l" t="t" r="r" b="b"/>
              <a:pathLst>
                <a:path w="1594795" h="851535">
                  <a:moveTo>
                    <a:pt x="0" y="851536"/>
                  </a:moveTo>
                  <a:cubicBezTo>
                    <a:pt x="456361" y="409268"/>
                    <a:pt x="955703" y="79975"/>
                    <a:pt x="1594795" y="0"/>
                  </a:cubicBezTo>
                  <a:cubicBezTo>
                    <a:pt x="1404430" y="424418"/>
                    <a:pt x="921528" y="711669"/>
                    <a:pt x="475151" y="808554"/>
                  </a:cubicBezTo>
                  <a:cubicBezTo>
                    <a:pt x="316963" y="842845"/>
                    <a:pt x="160184" y="842141"/>
                    <a:pt x="0" y="851536"/>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Freeform: Shape 40">
              <a:extLst>
                <a:ext uri="{FF2B5EF4-FFF2-40B4-BE49-F238E27FC236}">
                  <a16:creationId xmlns:a16="http://schemas.microsoft.com/office/drawing/2014/main" xmlns="" id="{42AF7C14-06D6-7B7B-356B-ADE11ABB0BA2}"/>
                </a:ext>
              </a:extLst>
            </p:cNvPr>
            <p:cNvSpPr/>
            <p:nvPr/>
          </p:nvSpPr>
          <p:spPr>
            <a:xfrm>
              <a:off x="563564" y="5394956"/>
              <a:ext cx="1632139" cy="584350"/>
            </a:xfrm>
            <a:custGeom>
              <a:avLst/>
              <a:gdLst>
                <a:gd name="connsiteX0" fmla="*/ 0 w 1632139"/>
                <a:gd name="connsiteY0" fmla="*/ 6592 h 584350"/>
                <a:gd name="connsiteX1" fmla="*/ 1632140 w 1632139"/>
                <a:gd name="connsiteY1" fmla="*/ 491958 h 584350"/>
                <a:gd name="connsiteX2" fmla="*/ 101935 w 1632139"/>
                <a:gd name="connsiteY2" fmla="*/ 98075 h 584350"/>
                <a:gd name="connsiteX3" fmla="*/ 0 w 1632139"/>
                <a:gd name="connsiteY3" fmla="*/ 6592 h 584350"/>
              </a:gdLst>
              <a:ahLst/>
              <a:cxnLst>
                <a:cxn ang="0">
                  <a:pos x="connsiteX0" y="connsiteY0"/>
                </a:cxn>
                <a:cxn ang="0">
                  <a:pos x="connsiteX1" y="connsiteY1"/>
                </a:cxn>
                <a:cxn ang="0">
                  <a:pos x="connsiteX2" y="connsiteY2"/>
                </a:cxn>
                <a:cxn ang="0">
                  <a:pos x="connsiteX3" y="connsiteY3"/>
                </a:cxn>
              </a:cxnLst>
              <a:rect l="l" t="t" r="r" b="b"/>
              <a:pathLst>
                <a:path w="1632139" h="584350">
                  <a:moveTo>
                    <a:pt x="0" y="6592"/>
                  </a:moveTo>
                  <a:cubicBezTo>
                    <a:pt x="588712" y="-44141"/>
                    <a:pt x="1130566" y="205648"/>
                    <a:pt x="1632140" y="491958"/>
                  </a:cubicBezTo>
                  <a:cubicBezTo>
                    <a:pt x="1273135" y="768288"/>
                    <a:pt x="421599" y="361721"/>
                    <a:pt x="101935" y="98075"/>
                  </a:cubicBezTo>
                  <a:cubicBezTo>
                    <a:pt x="66704" y="68951"/>
                    <a:pt x="32647" y="38417"/>
                    <a:pt x="0" y="6592"/>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3" name="Graphic 287">
            <a:extLst>
              <a:ext uri="{FF2B5EF4-FFF2-40B4-BE49-F238E27FC236}">
                <a16:creationId xmlns:a16="http://schemas.microsoft.com/office/drawing/2014/main" xmlns="" id="{7B965CE5-7F5A-03F2-204F-98DF40640673}"/>
              </a:ext>
            </a:extLst>
          </p:cNvPr>
          <p:cNvGrpSpPr/>
          <p:nvPr/>
        </p:nvGrpSpPr>
        <p:grpSpPr>
          <a:xfrm rot="21165558">
            <a:off x="1159637" y="5834289"/>
            <a:ext cx="1758149" cy="1326258"/>
            <a:chOff x="-5909677" y="-1081579"/>
            <a:chExt cx="1941507" cy="1464574"/>
          </a:xfrm>
        </p:grpSpPr>
        <p:sp>
          <p:nvSpPr>
            <p:cNvPr id="44" name="Freeform: Shape 43">
              <a:extLst>
                <a:ext uri="{FF2B5EF4-FFF2-40B4-BE49-F238E27FC236}">
                  <a16:creationId xmlns:a16="http://schemas.microsoft.com/office/drawing/2014/main" xmlns="" id="{0AB0165B-37FE-54FE-EF52-4D838CF59E13}"/>
                </a:ext>
              </a:extLst>
            </p:cNvPr>
            <p:cNvSpPr/>
            <p:nvPr/>
          </p:nvSpPr>
          <p:spPr>
            <a:xfrm>
              <a:off x="-5909677" y="-977628"/>
              <a:ext cx="572352" cy="585943"/>
            </a:xfrm>
            <a:custGeom>
              <a:avLst/>
              <a:gdLst>
                <a:gd name="connsiteX0" fmla="*/ 508607 w 572352"/>
                <a:gd name="connsiteY0" fmla="*/ 91895 h 585943"/>
                <a:gd name="connsiteX1" fmla="*/ 222402 w 572352"/>
                <a:gd name="connsiteY1" fmla="*/ 0 h 585943"/>
                <a:gd name="connsiteX2" fmla="*/ 0 w 572352"/>
                <a:gd name="connsiteY2" fmla="*/ 201077 h 585943"/>
                <a:gd name="connsiteX3" fmla="*/ 63803 w 572352"/>
                <a:gd name="connsiteY3" fmla="*/ 493992 h 585943"/>
                <a:gd name="connsiteX4" fmla="*/ 349951 w 572352"/>
                <a:gd name="connsiteY4" fmla="*/ 585944 h 585943"/>
                <a:gd name="connsiteX5" fmla="*/ 572353 w 572352"/>
                <a:gd name="connsiteY5" fmla="*/ 384867 h 58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943">
                  <a:moveTo>
                    <a:pt x="508607" y="91895"/>
                  </a:moveTo>
                  <a:lnTo>
                    <a:pt x="222402" y="0"/>
                  </a:lnTo>
                  <a:lnTo>
                    <a:pt x="0" y="201077"/>
                  </a:lnTo>
                  <a:lnTo>
                    <a:pt x="63803" y="493992"/>
                  </a:lnTo>
                  <a:lnTo>
                    <a:pt x="349951" y="585944"/>
                  </a:lnTo>
                  <a:lnTo>
                    <a:pt x="572353" y="384867"/>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xmlns="" id="{5961B0E6-A1EE-6F66-652A-2B1D6D9C0E6C}"/>
                </a:ext>
              </a:extLst>
            </p:cNvPr>
            <p:cNvSpPr/>
            <p:nvPr/>
          </p:nvSpPr>
          <p:spPr>
            <a:xfrm>
              <a:off x="-5559726" y="-587757"/>
              <a:ext cx="572352" cy="585944"/>
            </a:xfrm>
            <a:custGeom>
              <a:avLst/>
              <a:gdLst>
                <a:gd name="connsiteX0" fmla="*/ 508607 w 572352"/>
                <a:gd name="connsiteY0" fmla="*/ 91952 h 585944"/>
                <a:gd name="connsiteX1" fmla="*/ 222402 w 572352"/>
                <a:gd name="connsiteY1" fmla="*/ 0 h 585944"/>
                <a:gd name="connsiteX2" fmla="*/ 0 w 572352"/>
                <a:gd name="connsiteY2" fmla="*/ 201077 h 585944"/>
                <a:gd name="connsiteX3" fmla="*/ 63803 w 572352"/>
                <a:gd name="connsiteY3" fmla="*/ 494049 h 585944"/>
                <a:gd name="connsiteX4" fmla="*/ 349951 w 572352"/>
                <a:gd name="connsiteY4" fmla="*/ 585944 h 585944"/>
                <a:gd name="connsiteX5" fmla="*/ 572353 w 572352"/>
                <a:gd name="connsiteY5" fmla="*/ 384867 h 58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944">
                  <a:moveTo>
                    <a:pt x="508607" y="91952"/>
                  </a:moveTo>
                  <a:lnTo>
                    <a:pt x="222402" y="0"/>
                  </a:lnTo>
                  <a:lnTo>
                    <a:pt x="0" y="201077"/>
                  </a:lnTo>
                  <a:lnTo>
                    <a:pt x="63803" y="494049"/>
                  </a:lnTo>
                  <a:lnTo>
                    <a:pt x="349951" y="585944"/>
                  </a:lnTo>
                  <a:lnTo>
                    <a:pt x="572353" y="384867"/>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Freeform: Shape 45">
              <a:extLst>
                <a:ext uri="{FF2B5EF4-FFF2-40B4-BE49-F238E27FC236}">
                  <a16:creationId xmlns:a16="http://schemas.microsoft.com/office/drawing/2014/main" xmlns="" id="{DE6C0D91-88C4-CB7D-CF9D-AE3787819C7D}"/>
                </a:ext>
              </a:extLst>
            </p:cNvPr>
            <p:cNvSpPr/>
            <p:nvPr/>
          </p:nvSpPr>
          <p:spPr>
            <a:xfrm>
              <a:off x="-5051119" y="-696883"/>
              <a:ext cx="572352" cy="585886"/>
            </a:xfrm>
            <a:custGeom>
              <a:avLst/>
              <a:gdLst>
                <a:gd name="connsiteX0" fmla="*/ 508550 w 572352"/>
                <a:gd name="connsiteY0" fmla="*/ 91895 h 585886"/>
                <a:gd name="connsiteX1" fmla="*/ 222402 w 572352"/>
                <a:gd name="connsiteY1" fmla="*/ 0 h 585886"/>
                <a:gd name="connsiteX2" fmla="*/ 0 w 572352"/>
                <a:gd name="connsiteY2" fmla="*/ 201077 h 585886"/>
                <a:gd name="connsiteX3" fmla="*/ 63746 w 572352"/>
                <a:gd name="connsiteY3" fmla="*/ 493992 h 585886"/>
                <a:gd name="connsiteX4" fmla="*/ 349951 w 572352"/>
                <a:gd name="connsiteY4" fmla="*/ 585887 h 585886"/>
                <a:gd name="connsiteX5" fmla="*/ 572353 w 572352"/>
                <a:gd name="connsiteY5" fmla="*/ 384867 h 58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886">
                  <a:moveTo>
                    <a:pt x="508550" y="91895"/>
                  </a:moveTo>
                  <a:lnTo>
                    <a:pt x="222402" y="0"/>
                  </a:lnTo>
                  <a:lnTo>
                    <a:pt x="0" y="201077"/>
                  </a:lnTo>
                  <a:lnTo>
                    <a:pt x="63746" y="493992"/>
                  </a:lnTo>
                  <a:lnTo>
                    <a:pt x="349951" y="585887"/>
                  </a:lnTo>
                  <a:lnTo>
                    <a:pt x="572353" y="384867"/>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Freeform: Shape 46">
              <a:extLst>
                <a:ext uri="{FF2B5EF4-FFF2-40B4-BE49-F238E27FC236}">
                  <a16:creationId xmlns:a16="http://schemas.microsoft.com/office/drawing/2014/main" xmlns="" id="{965F83CC-C166-D81D-F751-686750C4B7B1}"/>
                </a:ext>
              </a:extLst>
            </p:cNvPr>
            <p:cNvSpPr/>
            <p:nvPr/>
          </p:nvSpPr>
          <p:spPr>
            <a:xfrm>
              <a:off x="-4540465" y="-807373"/>
              <a:ext cx="572296" cy="585887"/>
            </a:xfrm>
            <a:custGeom>
              <a:avLst/>
              <a:gdLst>
                <a:gd name="connsiteX0" fmla="*/ 508550 w 572296"/>
                <a:gd name="connsiteY0" fmla="*/ 91895 h 585887"/>
                <a:gd name="connsiteX1" fmla="*/ 222402 w 572296"/>
                <a:gd name="connsiteY1" fmla="*/ 0 h 585887"/>
                <a:gd name="connsiteX2" fmla="*/ 0 w 572296"/>
                <a:gd name="connsiteY2" fmla="*/ 201020 h 585887"/>
                <a:gd name="connsiteX3" fmla="*/ 63746 w 572296"/>
                <a:gd name="connsiteY3" fmla="*/ 493992 h 585887"/>
                <a:gd name="connsiteX4" fmla="*/ 349894 w 572296"/>
                <a:gd name="connsiteY4" fmla="*/ 585887 h 585887"/>
                <a:gd name="connsiteX5" fmla="*/ 572296 w 572296"/>
                <a:gd name="connsiteY5" fmla="*/ 384810 h 5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296" h="585887">
                  <a:moveTo>
                    <a:pt x="508550" y="91895"/>
                  </a:moveTo>
                  <a:lnTo>
                    <a:pt x="222402" y="0"/>
                  </a:lnTo>
                  <a:lnTo>
                    <a:pt x="0" y="201020"/>
                  </a:lnTo>
                  <a:lnTo>
                    <a:pt x="63746" y="493992"/>
                  </a:lnTo>
                  <a:lnTo>
                    <a:pt x="349894" y="585887"/>
                  </a:lnTo>
                  <a:lnTo>
                    <a:pt x="572296" y="384810"/>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xmlns="" id="{5BF5F838-4C7E-A0B6-5D98-080D77C72127}"/>
                </a:ext>
              </a:extLst>
            </p:cNvPr>
            <p:cNvSpPr/>
            <p:nvPr/>
          </p:nvSpPr>
          <p:spPr>
            <a:xfrm>
              <a:off x="-5400672" y="-1081579"/>
              <a:ext cx="572352" cy="585887"/>
            </a:xfrm>
            <a:custGeom>
              <a:avLst/>
              <a:gdLst>
                <a:gd name="connsiteX0" fmla="*/ 508607 w 572352"/>
                <a:gd name="connsiteY0" fmla="*/ 91895 h 585887"/>
                <a:gd name="connsiteX1" fmla="*/ 222402 w 572352"/>
                <a:gd name="connsiteY1" fmla="*/ 0 h 585887"/>
                <a:gd name="connsiteX2" fmla="*/ 0 w 572352"/>
                <a:gd name="connsiteY2" fmla="*/ 201020 h 585887"/>
                <a:gd name="connsiteX3" fmla="*/ 63803 w 572352"/>
                <a:gd name="connsiteY3" fmla="*/ 493992 h 585887"/>
                <a:gd name="connsiteX4" fmla="*/ 349951 w 572352"/>
                <a:gd name="connsiteY4" fmla="*/ 585887 h 585887"/>
                <a:gd name="connsiteX5" fmla="*/ 572353 w 572352"/>
                <a:gd name="connsiteY5" fmla="*/ 384810 h 5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887">
                  <a:moveTo>
                    <a:pt x="508607" y="91895"/>
                  </a:moveTo>
                  <a:lnTo>
                    <a:pt x="222402" y="0"/>
                  </a:lnTo>
                  <a:lnTo>
                    <a:pt x="0" y="201020"/>
                  </a:lnTo>
                  <a:lnTo>
                    <a:pt x="63803" y="493992"/>
                  </a:lnTo>
                  <a:lnTo>
                    <a:pt x="349951" y="585887"/>
                  </a:lnTo>
                  <a:lnTo>
                    <a:pt x="572353" y="384810"/>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Shape 48">
              <a:extLst>
                <a:ext uri="{FF2B5EF4-FFF2-40B4-BE49-F238E27FC236}">
                  <a16:creationId xmlns:a16="http://schemas.microsoft.com/office/drawing/2014/main" xmlns="" id="{8BA4E6E0-591E-1EDF-ABF0-3CA6D5EE34BE}"/>
                </a:ext>
              </a:extLst>
            </p:cNvPr>
            <p:cNvSpPr/>
            <p:nvPr/>
          </p:nvSpPr>
          <p:spPr>
            <a:xfrm>
              <a:off x="-5209774" y="-202890"/>
              <a:ext cx="572353" cy="585886"/>
            </a:xfrm>
            <a:custGeom>
              <a:avLst/>
              <a:gdLst>
                <a:gd name="connsiteX0" fmla="*/ 508607 w 572353"/>
                <a:gd name="connsiteY0" fmla="*/ 91894 h 585886"/>
                <a:gd name="connsiteX1" fmla="*/ 222402 w 572353"/>
                <a:gd name="connsiteY1" fmla="*/ 0 h 585886"/>
                <a:gd name="connsiteX2" fmla="*/ 0 w 572353"/>
                <a:gd name="connsiteY2" fmla="*/ 201077 h 585886"/>
                <a:gd name="connsiteX3" fmla="*/ 63746 w 572353"/>
                <a:gd name="connsiteY3" fmla="*/ 493992 h 585886"/>
                <a:gd name="connsiteX4" fmla="*/ 349951 w 572353"/>
                <a:gd name="connsiteY4" fmla="*/ 585887 h 585886"/>
                <a:gd name="connsiteX5" fmla="*/ 572353 w 572353"/>
                <a:gd name="connsiteY5" fmla="*/ 384866 h 58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3" h="585886">
                  <a:moveTo>
                    <a:pt x="508607" y="91894"/>
                  </a:moveTo>
                  <a:lnTo>
                    <a:pt x="222402" y="0"/>
                  </a:lnTo>
                  <a:lnTo>
                    <a:pt x="0" y="201077"/>
                  </a:lnTo>
                  <a:lnTo>
                    <a:pt x="63746" y="493992"/>
                  </a:lnTo>
                  <a:lnTo>
                    <a:pt x="349951" y="585887"/>
                  </a:lnTo>
                  <a:lnTo>
                    <a:pt x="572353" y="384866"/>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Freeform: Shape 49">
              <a:extLst>
                <a:ext uri="{FF2B5EF4-FFF2-40B4-BE49-F238E27FC236}">
                  <a16:creationId xmlns:a16="http://schemas.microsoft.com/office/drawing/2014/main" xmlns="" id="{EFAE2F1F-F54F-CBB2-96B1-E4B61B8F4FB2}"/>
                </a:ext>
              </a:extLst>
            </p:cNvPr>
            <p:cNvSpPr/>
            <p:nvPr/>
          </p:nvSpPr>
          <p:spPr>
            <a:xfrm rot="-4329779">
              <a:off x="-4896999" y="-765063"/>
              <a:ext cx="136131" cy="136586"/>
            </a:xfrm>
            <a:custGeom>
              <a:avLst/>
              <a:gdLst>
                <a:gd name="connsiteX0" fmla="*/ 136132 w 136131"/>
                <a:gd name="connsiteY0" fmla="*/ 68293 h 136586"/>
                <a:gd name="connsiteX1" fmla="*/ 68066 w 136131"/>
                <a:gd name="connsiteY1" fmla="*/ 136586 h 136586"/>
                <a:gd name="connsiteX2" fmla="*/ 0 w 136131"/>
                <a:gd name="connsiteY2" fmla="*/ 68293 h 136586"/>
                <a:gd name="connsiteX3" fmla="*/ 68066 w 136131"/>
                <a:gd name="connsiteY3" fmla="*/ 0 h 136586"/>
                <a:gd name="connsiteX4" fmla="*/ 136132 w 136131"/>
                <a:gd name="connsiteY4" fmla="*/ 68293 h 13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1" h="136586">
                  <a:moveTo>
                    <a:pt x="136132" y="68293"/>
                  </a:moveTo>
                  <a:cubicBezTo>
                    <a:pt x="136132" y="106011"/>
                    <a:pt x="105658" y="136586"/>
                    <a:pt x="68066" y="136586"/>
                  </a:cubicBezTo>
                  <a:cubicBezTo>
                    <a:pt x="30474" y="136586"/>
                    <a:pt x="0" y="106010"/>
                    <a:pt x="0" y="68293"/>
                  </a:cubicBezTo>
                  <a:cubicBezTo>
                    <a:pt x="0" y="30576"/>
                    <a:pt x="30474" y="0"/>
                    <a:pt x="68066" y="0"/>
                  </a:cubicBezTo>
                  <a:cubicBezTo>
                    <a:pt x="105658" y="0"/>
                    <a:pt x="136132" y="30576"/>
                    <a:pt x="136132" y="68293"/>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Freeform: Shape 50">
              <a:extLst>
                <a:ext uri="{FF2B5EF4-FFF2-40B4-BE49-F238E27FC236}">
                  <a16:creationId xmlns:a16="http://schemas.microsoft.com/office/drawing/2014/main" xmlns="" id="{F9C8641F-5EC2-806A-5DF1-51D8CC4170C1}"/>
                </a:ext>
              </a:extLst>
            </p:cNvPr>
            <p:cNvSpPr/>
            <p:nvPr/>
          </p:nvSpPr>
          <p:spPr>
            <a:xfrm>
              <a:off x="-4610832" y="-673062"/>
              <a:ext cx="136525" cy="136147"/>
            </a:xfrm>
            <a:custGeom>
              <a:avLst/>
              <a:gdLst>
                <a:gd name="connsiteX0" fmla="*/ 3265 w 136525"/>
                <a:gd name="connsiteY0" fmla="*/ 47205 h 136147"/>
                <a:gd name="connsiteX1" fmla="*/ 89075 w 136525"/>
                <a:gd name="connsiteY1" fmla="*/ 3304 h 136147"/>
                <a:gd name="connsiteX2" fmla="*/ 133260 w 136525"/>
                <a:gd name="connsiteY2" fmla="*/ 88944 h 136147"/>
                <a:gd name="connsiteX3" fmla="*/ 47450 w 136525"/>
                <a:gd name="connsiteY3" fmla="*/ 132844 h 136147"/>
                <a:gd name="connsiteX4" fmla="*/ 3265 w 136525"/>
                <a:gd name="connsiteY4" fmla="*/ 47205 h 13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136147">
                  <a:moveTo>
                    <a:pt x="3265" y="47205"/>
                  </a:moveTo>
                  <a:cubicBezTo>
                    <a:pt x="14752" y="11436"/>
                    <a:pt x="53193" y="-8240"/>
                    <a:pt x="89075" y="3304"/>
                  </a:cubicBezTo>
                  <a:cubicBezTo>
                    <a:pt x="124958" y="14848"/>
                    <a:pt x="144747" y="53175"/>
                    <a:pt x="133260" y="88944"/>
                  </a:cubicBezTo>
                  <a:cubicBezTo>
                    <a:pt x="121773" y="124712"/>
                    <a:pt x="83332" y="144388"/>
                    <a:pt x="47450" y="132844"/>
                  </a:cubicBezTo>
                  <a:cubicBezTo>
                    <a:pt x="11567" y="121357"/>
                    <a:pt x="-8222" y="82973"/>
                    <a:pt x="3265" y="47205"/>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xmlns="" id="{135D7BE6-D334-DF4F-DC26-40A1127B8AEC}"/>
                </a:ext>
              </a:extLst>
            </p:cNvPr>
            <p:cNvSpPr/>
            <p:nvPr/>
          </p:nvSpPr>
          <p:spPr>
            <a:xfrm>
              <a:off x="-5406781" y="-657196"/>
              <a:ext cx="136525" cy="136148"/>
            </a:xfrm>
            <a:custGeom>
              <a:avLst/>
              <a:gdLst>
                <a:gd name="connsiteX0" fmla="*/ 3265 w 136525"/>
                <a:gd name="connsiteY0" fmla="*/ 47204 h 136148"/>
                <a:gd name="connsiteX1" fmla="*/ 89075 w 136525"/>
                <a:gd name="connsiteY1" fmla="*/ 3304 h 136148"/>
                <a:gd name="connsiteX2" fmla="*/ 133260 w 136525"/>
                <a:gd name="connsiteY2" fmla="*/ 88944 h 136148"/>
                <a:gd name="connsiteX3" fmla="*/ 47450 w 136525"/>
                <a:gd name="connsiteY3" fmla="*/ 132844 h 136148"/>
                <a:gd name="connsiteX4" fmla="*/ 3265 w 136525"/>
                <a:gd name="connsiteY4" fmla="*/ 47204 h 13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136148">
                  <a:moveTo>
                    <a:pt x="3265" y="47204"/>
                  </a:moveTo>
                  <a:cubicBezTo>
                    <a:pt x="14752" y="11436"/>
                    <a:pt x="53193" y="-8240"/>
                    <a:pt x="89075" y="3304"/>
                  </a:cubicBezTo>
                  <a:cubicBezTo>
                    <a:pt x="124958" y="14848"/>
                    <a:pt x="144747" y="53175"/>
                    <a:pt x="133260" y="88944"/>
                  </a:cubicBezTo>
                  <a:cubicBezTo>
                    <a:pt x="121773" y="124712"/>
                    <a:pt x="83332" y="144388"/>
                    <a:pt x="47450" y="132844"/>
                  </a:cubicBezTo>
                  <a:cubicBezTo>
                    <a:pt x="11567" y="121357"/>
                    <a:pt x="-8222" y="82973"/>
                    <a:pt x="3265" y="4720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xmlns="" id="{28B7BE4B-7011-8CC0-E3A6-A1D573BE7177}"/>
                </a:ext>
              </a:extLst>
            </p:cNvPr>
            <p:cNvSpPr/>
            <p:nvPr/>
          </p:nvSpPr>
          <p:spPr>
            <a:xfrm rot="-4330867">
              <a:off x="-5124148" y="-566667"/>
              <a:ext cx="136132" cy="136587"/>
            </a:xfrm>
            <a:custGeom>
              <a:avLst/>
              <a:gdLst>
                <a:gd name="connsiteX0" fmla="*/ 136132 w 136132"/>
                <a:gd name="connsiteY0" fmla="*/ 68293 h 136587"/>
                <a:gd name="connsiteX1" fmla="*/ 68066 w 136132"/>
                <a:gd name="connsiteY1" fmla="*/ 136587 h 136587"/>
                <a:gd name="connsiteX2" fmla="*/ 0 w 136132"/>
                <a:gd name="connsiteY2" fmla="*/ 68293 h 136587"/>
                <a:gd name="connsiteX3" fmla="*/ 68066 w 136132"/>
                <a:gd name="connsiteY3" fmla="*/ 0 h 136587"/>
                <a:gd name="connsiteX4" fmla="*/ 136132 w 136132"/>
                <a:gd name="connsiteY4" fmla="*/ 68293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2" y="68293"/>
                  </a:moveTo>
                  <a:cubicBezTo>
                    <a:pt x="136132" y="106011"/>
                    <a:pt x="105658" y="136587"/>
                    <a:pt x="68066" y="136587"/>
                  </a:cubicBezTo>
                  <a:cubicBezTo>
                    <a:pt x="30474" y="136587"/>
                    <a:pt x="0" y="106011"/>
                    <a:pt x="0" y="68293"/>
                  </a:cubicBezTo>
                  <a:cubicBezTo>
                    <a:pt x="0" y="30576"/>
                    <a:pt x="30474" y="0"/>
                    <a:pt x="68066" y="0"/>
                  </a:cubicBezTo>
                  <a:cubicBezTo>
                    <a:pt x="105658" y="0"/>
                    <a:pt x="136132" y="30576"/>
                    <a:pt x="136132" y="68293"/>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Freeform: Shape 53">
              <a:extLst>
                <a:ext uri="{FF2B5EF4-FFF2-40B4-BE49-F238E27FC236}">
                  <a16:creationId xmlns:a16="http://schemas.microsoft.com/office/drawing/2014/main" xmlns="" id="{819E8526-F1EC-1A2B-AC2E-1EA99ADA94DE}"/>
                </a:ext>
              </a:extLst>
            </p:cNvPr>
            <p:cNvSpPr/>
            <p:nvPr/>
          </p:nvSpPr>
          <p:spPr>
            <a:xfrm rot="-4330867">
              <a:off x="-5056824" y="-267497"/>
              <a:ext cx="136132" cy="136587"/>
            </a:xfrm>
            <a:custGeom>
              <a:avLst/>
              <a:gdLst>
                <a:gd name="connsiteX0" fmla="*/ 136132 w 136132"/>
                <a:gd name="connsiteY0" fmla="*/ 68294 h 136587"/>
                <a:gd name="connsiteX1" fmla="*/ 68066 w 136132"/>
                <a:gd name="connsiteY1" fmla="*/ 136588 h 136587"/>
                <a:gd name="connsiteX2" fmla="*/ 0 w 136132"/>
                <a:gd name="connsiteY2" fmla="*/ 68294 h 136587"/>
                <a:gd name="connsiteX3" fmla="*/ 68066 w 136132"/>
                <a:gd name="connsiteY3" fmla="*/ 0 h 136587"/>
                <a:gd name="connsiteX4" fmla="*/ 136132 w 136132"/>
                <a:gd name="connsiteY4" fmla="*/ 68294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2" y="68294"/>
                  </a:moveTo>
                  <a:cubicBezTo>
                    <a:pt x="136132" y="106011"/>
                    <a:pt x="105658" y="136588"/>
                    <a:pt x="68066" y="136588"/>
                  </a:cubicBezTo>
                  <a:cubicBezTo>
                    <a:pt x="30474" y="136588"/>
                    <a:pt x="0" y="106011"/>
                    <a:pt x="0" y="68294"/>
                  </a:cubicBezTo>
                  <a:cubicBezTo>
                    <a:pt x="0" y="30576"/>
                    <a:pt x="30474" y="0"/>
                    <a:pt x="68066" y="0"/>
                  </a:cubicBezTo>
                  <a:cubicBezTo>
                    <a:pt x="105658" y="0"/>
                    <a:pt x="136132" y="30576"/>
                    <a:pt x="136132" y="6829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Shape 54">
              <a:extLst>
                <a:ext uri="{FF2B5EF4-FFF2-40B4-BE49-F238E27FC236}">
                  <a16:creationId xmlns:a16="http://schemas.microsoft.com/office/drawing/2014/main" xmlns="" id="{293E416D-3C97-DB05-4381-2B7E99EC4921}"/>
                </a:ext>
              </a:extLst>
            </p:cNvPr>
            <p:cNvSpPr/>
            <p:nvPr/>
          </p:nvSpPr>
          <p:spPr>
            <a:xfrm rot="-4335215">
              <a:off x="-4544302" y="-383497"/>
              <a:ext cx="136134" cy="136589"/>
            </a:xfrm>
            <a:custGeom>
              <a:avLst/>
              <a:gdLst>
                <a:gd name="connsiteX0" fmla="*/ 136134 w 136134"/>
                <a:gd name="connsiteY0" fmla="*/ 68295 h 136589"/>
                <a:gd name="connsiteX1" fmla="*/ 68067 w 136134"/>
                <a:gd name="connsiteY1" fmla="*/ 136589 h 136589"/>
                <a:gd name="connsiteX2" fmla="*/ 0 w 136134"/>
                <a:gd name="connsiteY2" fmla="*/ 68295 h 136589"/>
                <a:gd name="connsiteX3" fmla="*/ 68067 w 136134"/>
                <a:gd name="connsiteY3" fmla="*/ 0 h 136589"/>
                <a:gd name="connsiteX4" fmla="*/ 136134 w 136134"/>
                <a:gd name="connsiteY4" fmla="*/ 68295 h 136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4" h="136589">
                  <a:moveTo>
                    <a:pt x="136134" y="68295"/>
                  </a:moveTo>
                  <a:cubicBezTo>
                    <a:pt x="136134" y="106013"/>
                    <a:pt x="105659" y="136589"/>
                    <a:pt x="68067" y="136589"/>
                  </a:cubicBezTo>
                  <a:cubicBezTo>
                    <a:pt x="30475" y="136589"/>
                    <a:pt x="0" y="106013"/>
                    <a:pt x="0" y="68295"/>
                  </a:cubicBezTo>
                  <a:cubicBezTo>
                    <a:pt x="0" y="30577"/>
                    <a:pt x="30475" y="0"/>
                    <a:pt x="68067" y="0"/>
                  </a:cubicBezTo>
                  <a:cubicBezTo>
                    <a:pt x="105659" y="0"/>
                    <a:pt x="136134" y="30577"/>
                    <a:pt x="136134" y="68295"/>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Shape 55">
              <a:extLst>
                <a:ext uri="{FF2B5EF4-FFF2-40B4-BE49-F238E27FC236}">
                  <a16:creationId xmlns:a16="http://schemas.microsoft.com/office/drawing/2014/main" xmlns="" id="{22E9F176-6202-E4C6-3B83-292284927B3E}"/>
                </a:ext>
              </a:extLst>
            </p:cNvPr>
            <p:cNvSpPr/>
            <p:nvPr/>
          </p:nvSpPr>
          <p:spPr>
            <a:xfrm>
              <a:off x="-5621107" y="-451513"/>
              <a:ext cx="136525" cy="136148"/>
            </a:xfrm>
            <a:custGeom>
              <a:avLst/>
              <a:gdLst>
                <a:gd name="connsiteX0" fmla="*/ 3265 w 136525"/>
                <a:gd name="connsiteY0" fmla="*/ 47204 h 136148"/>
                <a:gd name="connsiteX1" fmla="*/ 89075 w 136525"/>
                <a:gd name="connsiteY1" fmla="*/ 3304 h 136148"/>
                <a:gd name="connsiteX2" fmla="*/ 133260 w 136525"/>
                <a:gd name="connsiteY2" fmla="*/ 88943 h 136148"/>
                <a:gd name="connsiteX3" fmla="*/ 47450 w 136525"/>
                <a:gd name="connsiteY3" fmla="*/ 132844 h 136148"/>
                <a:gd name="connsiteX4" fmla="*/ 3265 w 136525"/>
                <a:gd name="connsiteY4" fmla="*/ 47204 h 13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136148">
                  <a:moveTo>
                    <a:pt x="3265" y="47204"/>
                  </a:moveTo>
                  <a:cubicBezTo>
                    <a:pt x="14752" y="11435"/>
                    <a:pt x="53193" y="-8240"/>
                    <a:pt x="89075" y="3304"/>
                  </a:cubicBezTo>
                  <a:cubicBezTo>
                    <a:pt x="124958" y="14848"/>
                    <a:pt x="144747" y="53175"/>
                    <a:pt x="133260" y="88943"/>
                  </a:cubicBezTo>
                  <a:cubicBezTo>
                    <a:pt x="121773" y="124712"/>
                    <a:pt x="83332" y="144387"/>
                    <a:pt x="47450" y="132844"/>
                  </a:cubicBezTo>
                  <a:cubicBezTo>
                    <a:pt x="11567" y="121300"/>
                    <a:pt x="-8222" y="82973"/>
                    <a:pt x="3265" y="4720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Freeform: Shape 56">
              <a:extLst>
                <a:ext uri="{FF2B5EF4-FFF2-40B4-BE49-F238E27FC236}">
                  <a16:creationId xmlns:a16="http://schemas.microsoft.com/office/drawing/2014/main" xmlns="" id="{76151BD2-C67D-C423-1CE4-F9F46D107139}"/>
                </a:ext>
              </a:extLst>
            </p:cNvPr>
            <p:cNvSpPr/>
            <p:nvPr/>
          </p:nvSpPr>
          <p:spPr>
            <a:xfrm rot="-4331954">
              <a:off x="-5279399" y="-64365"/>
              <a:ext cx="136132" cy="136587"/>
            </a:xfrm>
            <a:custGeom>
              <a:avLst/>
              <a:gdLst>
                <a:gd name="connsiteX0" fmla="*/ 136133 w 136132"/>
                <a:gd name="connsiteY0" fmla="*/ 68294 h 136587"/>
                <a:gd name="connsiteX1" fmla="*/ 68066 w 136132"/>
                <a:gd name="connsiteY1" fmla="*/ 136588 h 136587"/>
                <a:gd name="connsiteX2" fmla="*/ 0 w 136132"/>
                <a:gd name="connsiteY2" fmla="*/ 68294 h 136587"/>
                <a:gd name="connsiteX3" fmla="*/ 68066 w 136132"/>
                <a:gd name="connsiteY3" fmla="*/ 0 h 136587"/>
                <a:gd name="connsiteX4" fmla="*/ 136133 w 136132"/>
                <a:gd name="connsiteY4" fmla="*/ 68294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3" y="68294"/>
                  </a:moveTo>
                  <a:cubicBezTo>
                    <a:pt x="136133" y="106012"/>
                    <a:pt x="105658" y="136588"/>
                    <a:pt x="68066" y="136588"/>
                  </a:cubicBezTo>
                  <a:cubicBezTo>
                    <a:pt x="30474" y="136588"/>
                    <a:pt x="0" y="106012"/>
                    <a:pt x="0" y="68294"/>
                  </a:cubicBezTo>
                  <a:cubicBezTo>
                    <a:pt x="0" y="30576"/>
                    <a:pt x="30474" y="0"/>
                    <a:pt x="68066" y="0"/>
                  </a:cubicBezTo>
                  <a:cubicBezTo>
                    <a:pt x="105658" y="0"/>
                    <a:pt x="136133" y="30576"/>
                    <a:pt x="136133" y="6829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xmlns="" id="{006689A1-0CF2-31A1-B971-930ED87829CE}"/>
                </a:ext>
              </a:extLst>
            </p:cNvPr>
            <p:cNvSpPr/>
            <p:nvPr/>
          </p:nvSpPr>
          <p:spPr>
            <a:xfrm rot="-4332713">
              <a:off x="-4768502" y="-174981"/>
              <a:ext cx="136137" cy="136592"/>
            </a:xfrm>
            <a:custGeom>
              <a:avLst/>
              <a:gdLst>
                <a:gd name="connsiteX0" fmla="*/ 136137 w 136137"/>
                <a:gd name="connsiteY0" fmla="*/ 68296 h 136592"/>
                <a:gd name="connsiteX1" fmla="*/ 68069 w 136137"/>
                <a:gd name="connsiteY1" fmla="*/ 136592 h 136592"/>
                <a:gd name="connsiteX2" fmla="*/ 0 w 136137"/>
                <a:gd name="connsiteY2" fmla="*/ 68296 h 136592"/>
                <a:gd name="connsiteX3" fmla="*/ 68069 w 136137"/>
                <a:gd name="connsiteY3" fmla="*/ 0 h 136592"/>
                <a:gd name="connsiteX4" fmla="*/ 136137 w 136137"/>
                <a:gd name="connsiteY4" fmla="*/ 68296 h 13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7" h="136592">
                  <a:moveTo>
                    <a:pt x="136137" y="68296"/>
                  </a:moveTo>
                  <a:cubicBezTo>
                    <a:pt x="136137" y="106015"/>
                    <a:pt x="105662" y="136592"/>
                    <a:pt x="68069" y="136592"/>
                  </a:cubicBezTo>
                  <a:cubicBezTo>
                    <a:pt x="30475" y="136592"/>
                    <a:pt x="0" y="106015"/>
                    <a:pt x="0" y="68296"/>
                  </a:cubicBezTo>
                  <a:cubicBezTo>
                    <a:pt x="0" y="30577"/>
                    <a:pt x="30475" y="0"/>
                    <a:pt x="68069" y="0"/>
                  </a:cubicBezTo>
                  <a:cubicBezTo>
                    <a:pt x="105662" y="0"/>
                    <a:pt x="136137" y="30577"/>
                    <a:pt x="136137" y="68296"/>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Freeform: Shape 58">
              <a:extLst>
                <a:ext uri="{FF2B5EF4-FFF2-40B4-BE49-F238E27FC236}">
                  <a16:creationId xmlns:a16="http://schemas.microsoft.com/office/drawing/2014/main" xmlns="" id="{F400E762-30FD-B6E7-A507-D2B81A7DCCB0}"/>
                </a:ext>
              </a:extLst>
            </p:cNvPr>
            <p:cNvSpPr/>
            <p:nvPr/>
          </p:nvSpPr>
          <p:spPr>
            <a:xfrm rot="-4330867">
              <a:off x="-5463998" y="-950270"/>
              <a:ext cx="136132" cy="136587"/>
            </a:xfrm>
            <a:custGeom>
              <a:avLst/>
              <a:gdLst>
                <a:gd name="connsiteX0" fmla="*/ 136132 w 136132"/>
                <a:gd name="connsiteY0" fmla="*/ 68294 h 136587"/>
                <a:gd name="connsiteX1" fmla="*/ 68066 w 136132"/>
                <a:gd name="connsiteY1" fmla="*/ 136587 h 136587"/>
                <a:gd name="connsiteX2" fmla="*/ 0 w 136132"/>
                <a:gd name="connsiteY2" fmla="*/ 68294 h 136587"/>
                <a:gd name="connsiteX3" fmla="*/ 68066 w 136132"/>
                <a:gd name="connsiteY3" fmla="*/ 0 h 136587"/>
                <a:gd name="connsiteX4" fmla="*/ 136132 w 136132"/>
                <a:gd name="connsiteY4" fmla="*/ 68294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2" y="68294"/>
                  </a:moveTo>
                  <a:cubicBezTo>
                    <a:pt x="136132" y="106011"/>
                    <a:pt x="105658" y="136587"/>
                    <a:pt x="68066" y="136587"/>
                  </a:cubicBezTo>
                  <a:cubicBezTo>
                    <a:pt x="30474" y="136587"/>
                    <a:pt x="0" y="106011"/>
                    <a:pt x="0" y="68294"/>
                  </a:cubicBezTo>
                  <a:cubicBezTo>
                    <a:pt x="0" y="30576"/>
                    <a:pt x="30474" y="0"/>
                    <a:pt x="68066" y="0"/>
                  </a:cubicBezTo>
                  <a:cubicBezTo>
                    <a:pt x="105658" y="0"/>
                    <a:pt x="136132" y="30576"/>
                    <a:pt x="136132" y="6829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0" name="Group 59">
            <a:extLst>
              <a:ext uri="{FF2B5EF4-FFF2-40B4-BE49-F238E27FC236}">
                <a16:creationId xmlns:a16="http://schemas.microsoft.com/office/drawing/2014/main" xmlns="" id="{592B9194-5822-192D-8A38-4531D9C52744}"/>
              </a:ext>
            </a:extLst>
          </p:cNvPr>
          <p:cNvGrpSpPr/>
          <p:nvPr/>
        </p:nvGrpSpPr>
        <p:grpSpPr>
          <a:xfrm>
            <a:off x="573627" y="245671"/>
            <a:ext cx="11072478" cy="5373838"/>
            <a:chOff x="1177795" y="1158430"/>
            <a:chExt cx="10231557" cy="4965712"/>
          </a:xfrm>
        </p:grpSpPr>
        <p:sp>
          <p:nvSpPr>
            <p:cNvPr id="61" name="Rectangle: Rounded Corners 60">
              <a:extLst>
                <a:ext uri="{FF2B5EF4-FFF2-40B4-BE49-F238E27FC236}">
                  <a16:creationId xmlns:a16="http://schemas.microsoft.com/office/drawing/2014/main" xmlns="" id="{AC4D7BB4-5756-A4E7-9ACB-E241B89D835D}"/>
                </a:ext>
              </a:extLst>
            </p:cNvPr>
            <p:cNvSpPr/>
            <p:nvPr/>
          </p:nvSpPr>
          <p:spPr>
            <a:xfrm>
              <a:off x="1562030" y="1473485"/>
              <a:ext cx="9847322" cy="4650657"/>
            </a:xfrm>
            <a:prstGeom prst="roundRect">
              <a:avLst>
                <a:gd name="adj" fmla="val 7321"/>
              </a:avLst>
            </a:prstGeom>
            <a:solidFill>
              <a:srgbClr val="FCDFCD"/>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62" name="Group 61">
              <a:extLst>
                <a:ext uri="{FF2B5EF4-FFF2-40B4-BE49-F238E27FC236}">
                  <a16:creationId xmlns:a16="http://schemas.microsoft.com/office/drawing/2014/main" xmlns="" id="{C7233D46-A9F9-C04F-9011-1F0934179D7D}"/>
                </a:ext>
              </a:extLst>
            </p:cNvPr>
            <p:cNvGrpSpPr/>
            <p:nvPr/>
          </p:nvGrpSpPr>
          <p:grpSpPr>
            <a:xfrm>
              <a:off x="1177795" y="1158430"/>
              <a:ext cx="914400" cy="914400"/>
              <a:chOff x="666750" y="619125"/>
              <a:chExt cx="914400" cy="914400"/>
            </a:xfrm>
          </p:grpSpPr>
          <p:sp>
            <p:nvSpPr>
              <p:cNvPr id="64" name="Oval 63">
                <a:extLst>
                  <a:ext uri="{FF2B5EF4-FFF2-40B4-BE49-F238E27FC236}">
                    <a16:creationId xmlns:a16="http://schemas.microsoft.com/office/drawing/2014/main" xmlns="" id="{23D2BD67-DD7C-540E-4143-B130D02559DD}"/>
                  </a:ext>
                </a:extLst>
              </p:cNvPr>
              <p:cNvSpPr/>
              <p:nvPr/>
            </p:nvSpPr>
            <p:spPr>
              <a:xfrm>
                <a:off x="666750" y="619125"/>
                <a:ext cx="914400" cy="914400"/>
              </a:xfrm>
              <a:prstGeom prst="ellips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2" name="Oval 71">
                <a:extLst>
                  <a:ext uri="{FF2B5EF4-FFF2-40B4-BE49-F238E27FC236}">
                    <a16:creationId xmlns:a16="http://schemas.microsoft.com/office/drawing/2014/main" xmlns="" id="{EC1E23EA-D02D-40E1-C7ED-A7E8C291AD8B}"/>
                  </a:ext>
                </a:extLst>
              </p:cNvPr>
              <p:cNvSpPr/>
              <p:nvPr/>
            </p:nvSpPr>
            <p:spPr>
              <a:xfrm>
                <a:off x="859167" y="811542"/>
                <a:ext cx="529566" cy="529566"/>
              </a:xfrm>
              <a:prstGeom prst="ellipse">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a:ea typeface="+mn-ea"/>
                    <a:cs typeface="+mn-cs"/>
                  </a:rPr>
                  <a:t>?</a:t>
                </a:r>
              </a:p>
            </p:txBody>
          </p:sp>
          <p:sp>
            <p:nvSpPr>
              <p:cNvPr id="75" name="Block Arc 74">
                <a:extLst>
                  <a:ext uri="{FF2B5EF4-FFF2-40B4-BE49-F238E27FC236}">
                    <a16:creationId xmlns:a16="http://schemas.microsoft.com/office/drawing/2014/main" xmlns="" id="{75FD08DE-C3A4-010D-84BB-6F91C2E5EF4A}"/>
                  </a:ext>
                </a:extLst>
              </p:cNvPr>
              <p:cNvSpPr/>
              <p:nvPr/>
            </p:nvSpPr>
            <p:spPr>
              <a:xfrm>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Block Arc 75">
                <a:extLst>
                  <a:ext uri="{FF2B5EF4-FFF2-40B4-BE49-F238E27FC236}">
                    <a16:creationId xmlns:a16="http://schemas.microsoft.com/office/drawing/2014/main" xmlns="" id="{F5DAB27D-2DC2-90FE-F416-35EF51DD0F5A}"/>
                  </a:ext>
                </a:extLst>
              </p:cNvPr>
              <p:cNvSpPr/>
              <p:nvPr/>
            </p:nvSpPr>
            <p:spPr>
              <a:xfrm rot="72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Block Arc 76">
                <a:extLst>
                  <a:ext uri="{FF2B5EF4-FFF2-40B4-BE49-F238E27FC236}">
                    <a16:creationId xmlns:a16="http://schemas.microsoft.com/office/drawing/2014/main" xmlns="" id="{8A4E46D0-3047-DDA5-059F-29F8E308E110}"/>
                  </a:ext>
                </a:extLst>
              </p:cNvPr>
              <p:cNvSpPr/>
              <p:nvPr/>
            </p:nvSpPr>
            <p:spPr>
              <a:xfrm rot="144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Oval 77">
                <a:extLst>
                  <a:ext uri="{FF2B5EF4-FFF2-40B4-BE49-F238E27FC236}">
                    <a16:creationId xmlns:a16="http://schemas.microsoft.com/office/drawing/2014/main" xmlns="" id="{B57E5B0E-5569-EAEF-F48A-087E438D6415}"/>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9" name="Oval 78">
                <a:extLst>
                  <a:ext uri="{FF2B5EF4-FFF2-40B4-BE49-F238E27FC236}">
                    <a16:creationId xmlns:a16="http://schemas.microsoft.com/office/drawing/2014/main" xmlns="" id="{E5604994-6510-BD65-A48B-803F4A3E6B3D}"/>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0" name="Oval 79">
                <a:extLst>
                  <a:ext uri="{FF2B5EF4-FFF2-40B4-BE49-F238E27FC236}">
                    <a16:creationId xmlns:a16="http://schemas.microsoft.com/office/drawing/2014/main" xmlns="" id="{143142F6-1B5A-58E3-B800-A2A491AA5DB1}"/>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63" name="TextBox 62">
              <a:extLst>
                <a:ext uri="{FF2B5EF4-FFF2-40B4-BE49-F238E27FC236}">
                  <a16:creationId xmlns:a16="http://schemas.microsoft.com/office/drawing/2014/main" xmlns="" id="{E48C4360-846F-3845-7BDF-63D0FA7A259B}"/>
                </a:ext>
              </a:extLst>
            </p:cNvPr>
            <p:cNvSpPr txBox="1"/>
            <p:nvPr/>
          </p:nvSpPr>
          <p:spPr>
            <a:xfrm>
              <a:off x="2196978" y="1564135"/>
              <a:ext cx="8961175" cy="469974"/>
            </a:xfrm>
            <a:prstGeom prst="rect">
              <a:avLst/>
            </a:prstGeom>
            <a:noFill/>
          </p:spPr>
          <p:txBody>
            <a:bodyPr wrap="square" rtlCol="0">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endParaRPr kumimoji="0" lang="vi-VN" sz="2400" b="1" i="0" u="none" strike="noStrike" kern="1200" cap="none" spc="0" normalizeH="0" baseline="0" noProof="0">
                <a:ln>
                  <a:noFill/>
                </a:ln>
                <a:solidFill>
                  <a:prstClr val="black"/>
                </a:solidFill>
                <a:effectLst/>
                <a:uLnTx/>
                <a:uFillTx/>
                <a:latin typeface="Arial"/>
                <a:ea typeface="+mn-ea"/>
                <a:cs typeface="+mn-cs"/>
              </a:endParaRPr>
            </a:p>
          </p:txBody>
        </p:sp>
      </p:grpSp>
      <p:sp>
        <p:nvSpPr>
          <p:cNvPr id="82" name="TextBox 81">
            <a:extLst>
              <a:ext uri="{FF2B5EF4-FFF2-40B4-BE49-F238E27FC236}">
                <a16:creationId xmlns:a16="http://schemas.microsoft.com/office/drawing/2014/main" xmlns="" id="{B67D1DC5-E6D2-1386-E87C-D17930DBA62D}"/>
              </a:ext>
            </a:extLst>
          </p:cNvPr>
          <p:cNvSpPr txBox="1"/>
          <p:nvPr/>
        </p:nvSpPr>
        <p:spPr>
          <a:xfrm>
            <a:off x="1685725" y="791070"/>
            <a:ext cx="9746258" cy="1002582"/>
          </a:xfrm>
          <a:prstGeom prst="rect">
            <a:avLst/>
          </a:prstGeom>
          <a:noFill/>
        </p:spPr>
        <p:txBody>
          <a:bodyPr wrap="square">
            <a:spAutoFit/>
          </a:bodyPr>
          <a:lstStyle/>
          <a:p>
            <a:pPr>
              <a:lnSpc>
                <a:spcPct val="130000"/>
              </a:lnSpc>
            </a:pPr>
            <a:r>
              <a:rPr lang="en-US" sz="2400" b="1"/>
              <a:t>2. </a:t>
            </a:r>
            <a:r>
              <a:rPr lang="vi-VN" sz="2400" b="1"/>
              <a:t>Cho biết các chất dưới đây là </a:t>
            </a:r>
            <a:r>
              <a:rPr lang="el-GR" sz="2400" b="1"/>
              <a:t>α, β </a:t>
            </a:r>
            <a:r>
              <a:rPr lang="vi-VN" sz="2400" b="1"/>
              <a:t>hay </a:t>
            </a:r>
            <a:r>
              <a:rPr lang="el-GR" sz="2400" b="1"/>
              <a:t>γ </a:t>
            </a:r>
            <a:r>
              <a:rPr lang="vi-VN" sz="2400" b="1"/>
              <a:t>amino acid và gọi tên các amino acid này bằng tên thay thế:</a:t>
            </a:r>
            <a:endParaRPr lang="en-US" sz="2400" b="1"/>
          </a:p>
        </p:txBody>
      </p:sp>
      <p:sp>
        <p:nvSpPr>
          <p:cNvPr id="3" name="TextBox 2">
            <a:extLst>
              <a:ext uri="{FF2B5EF4-FFF2-40B4-BE49-F238E27FC236}">
                <a16:creationId xmlns:a16="http://schemas.microsoft.com/office/drawing/2014/main" xmlns="" id="{B17F2EF4-DC08-FA1A-2041-C72D23F4D347}"/>
              </a:ext>
            </a:extLst>
          </p:cNvPr>
          <p:cNvSpPr txBox="1"/>
          <p:nvPr/>
        </p:nvSpPr>
        <p:spPr>
          <a:xfrm>
            <a:off x="1583275" y="2967788"/>
            <a:ext cx="9697684" cy="1938992"/>
          </a:xfrm>
          <a:prstGeom prst="rect">
            <a:avLst/>
          </a:prstGeom>
          <a:noFill/>
        </p:spPr>
        <p:txBody>
          <a:bodyPr wrap="square">
            <a:spAutoFit/>
          </a:bodyPr>
          <a:lstStyle/>
          <a:p>
            <a:pPr algn="just"/>
            <a:r>
              <a:rPr lang="en-US" sz="2400" b="1"/>
              <a:t>(1) là </a:t>
            </a:r>
            <a:r>
              <a:rPr lang="el-GR" sz="2400" b="1"/>
              <a:t>α </a:t>
            </a:r>
            <a:r>
              <a:rPr lang="en-US" sz="2400" b="1"/>
              <a:t>amino acid. </a:t>
            </a:r>
            <a:r>
              <a:rPr lang="en-US" sz="2400"/>
              <a:t>Tên thay thế: 2-aminopropanoic acid;</a:t>
            </a:r>
          </a:p>
          <a:p>
            <a:pPr algn="just"/>
            <a:endParaRPr lang="en-US" sz="2400"/>
          </a:p>
          <a:p>
            <a:pPr algn="just"/>
            <a:r>
              <a:rPr lang="en-US" sz="2400" b="1"/>
              <a:t>(2) là </a:t>
            </a:r>
            <a:r>
              <a:rPr lang="el-GR" sz="2400" b="1"/>
              <a:t>β </a:t>
            </a:r>
            <a:r>
              <a:rPr lang="en-US" sz="2400" b="1"/>
              <a:t>amino acid. </a:t>
            </a:r>
            <a:r>
              <a:rPr lang="en-US" sz="2400"/>
              <a:t>Tên thay thế: 3-amino-2-methylpropanoic acid;</a:t>
            </a:r>
          </a:p>
          <a:p>
            <a:pPr algn="just"/>
            <a:endParaRPr lang="en-US" sz="2400"/>
          </a:p>
          <a:p>
            <a:pPr algn="just"/>
            <a:r>
              <a:rPr lang="en-US" sz="2400" b="1"/>
              <a:t>(3) là </a:t>
            </a:r>
            <a:r>
              <a:rPr lang="el-GR" sz="2400" b="1"/>
              <a:t>γ </a:t>
            </a:r>
            <a:r>
              <a:rPr lang="en-US" sz="2400" b="1"/>
              <a:t>amino acid. </a:t>
            </a:r>
            <a:r>
              <a:rPr lang="en-US" sz="2400"/>
              <a:t>Tên thay thế: 4-amino-2-methylbutanoic acid.</a:t>
            </a:r>
          </a:p>
        </p:txBody>
      </p:sp>
      <p:grpSp>
        <p:nvGrpSpPr>
          <p:cNvPr id="4" name="Group 3">
            <a:extLst>
              <a:ext uri="{FF2B5EF4-FFF2-40B4-BE49-F238E27FC236}">
                <a16:creationId xmlns:a16="http://schemas.microsoft.com/office/drawing/2014/main" xmlns="" id="{864ABADE-2893-3439-4A38-1DF88BB9A828}"/>
              </a:ext>
            </a:extLst>
          </p:cNvPr>
          <p:cNvGrpSpPr/>
          <p:nvPr/>
        </p:nvGrpSpPr>
        <p:grpSpPr>
          <a:xfrm>
            <a:off x="5263825" y="1847560"/>
            <a:ext cx="2107895" cy="934415"/>
            <a:chOff x="4902505" y="2527605"/>
            <a:chExt cx="2107895" cy="934415"/>
          </a:xfrm>
        </p:grpSpPr>
        <p:grpSp>
          <p:nvGrpSpPr>
            <p:cNvPr id="5" name="Group 4">
              <a:extLst>
                <a:ext uri="{FF2B5EF4-FFF2-40B4-BE49-F238E27FC236}">
                  <a16:creationId xmlns:a16="http://schemas.microsoft.com/office/drawing/2014/main" xmlns="" id="{23BB94A1-4BF3-AE13-7F47-AA6081A22B98}"/>
                </a:ext>
              </a:extLst>
            </p:cNvPr>
            <p:cNvGrpSpPr/>
            <p:nvPr/>
          </p:nvGrpSpPr>
          <p:grpSpPr>
            <a:xfrm>
              <a:off x="5369712" y="2776444"/>
              <a:ext cx="1640688" cy="558800"/>
              <a:chOff x="5369712" y="2776444"/>
              <a:chExt cx="1640688" cy="558800"/>
            </a:xfrm>
          </p:grpSpPr>
          <p:sp>
            <p:nvSpPr>
              <p:cNvPr id="7" name="Rectangle: Rounded Corners 6">
                <a:extLst>
                  <a:ext uri="{FF2B5EF4-FFF2-40B4-BE49-F238E27FC236}">
                    <a16:creationId xmlns:a16="http://schemas.microsoft.com/office/drawing/2014/main" xmlns="" id="{83318FCF-A61A-0ED2-1FA3-D3F7F8DE88B9}"/>
                  </a:ext>
                </a:extLst>
              </p:cNvPr>
              <p:cNvSpPr/>
              <p:nvPr/>
            </p:nvSpPr>
            <p:spPr>
              <a:xfrm>
                <a:off x="5369712" y="2776444"/>
                <a:ext cx="1640688" cy="5588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xmlns="" id="{77084509-6CD8-C4F0-E9D3-F18919CEE4F5}"/>
                  </a:ext>
                </a:extLst>
              </p:cNvPr>
              <p:cNvSpPr txBox="1"/>
              <p:nvPr/>
            </p:nvSpPr>
            <p:spPr>
              <a:xfrm>
                <a:off x="5636316" y="2855028"/>
                <a:ext cx="1335622"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a:solidFill>
                      <a:srgbClr val="FFFF00"/>
                    </a:solidFill>
                    <a:latin typeface="Arial"/>
                  </a:rPr>
                  <a:t>TRẢ LỜI</a:t>
                </a:r>
                <a:endParaRPr kumimoji="0" lang="en-US" sz="2200" b="1" i="0" u="none" strike="noStrike" kern="1200" cap="none" spc="0" normalizeH="0" baseline="0" noProof="0">
                  <a:ln>
                    <a:noFill/>
                  </a:ln>
                  <a:solidFill>
                    <a:srgbClr val="FFFF00"/>
                  </a:solidFill>
                  <a:effectLst/>
                  <a:uLnTx/>
                  <a:uFillTx/>
                  <a:latin typeface="Arial"/>
                  <a:ea typeface="+mn-ea"/>
                  <a:cs typeface="+mn-cs"/>
                </a:endParaRPr>
              </a:p>
            </p:txBody>
          </p:sp>
        </p:grpSp>
        <p:pic>
          <p:nvPicPr>
            <p:cNvPr id="6" name="Picture 5">
              <a:extLst>
                <a:ext uri="{FF2B5EF4-FFF2-40B4-BE49-F238E27FC236}">
                  <a16:creationId xmlns:a16="http://schemas.microsoft.com/office/drawing/2014/main" xmlns="" id="{771A93B7-78AC-01F9-5A94-E293E4090C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2505" y="2527605"/>
              <a:ext cx="934415" cy="934415"/>
            </a:xfrm>
            <a:prstGeom prst="rect">
              <a:avLst/>
            </a:prstGeom>
          </p:spPr>
        </p:pic>
      </p:grpSp>
    </p:spTree>
    <p:extLst>
      <p:ext uri="{BB962C8B-B14F-4D97-AF65-F5344CB8AC3E}">
        <p14:creationId xmlns:p14="http://schemas.microsoft.com/office/powerpoint/2010/main" val="3925161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2F5633E-4003-AD96-61FE-CBCD575850A4}"/>
              </a:ext>
            </a:extLst>
          </p:cNvPr>
          <p:cNvSpPr>
            <a:spLocks noGrp="1"/>
          </p:cNvSpPr>
          <p:nvPr>
            <p:ph idx="1"/>
          </p:nvPr>
        </p:nvSpPr>
        <p:spPr>
          <a:xfrm>
            <a:off x="1251625" y="1864536"/>
            <a:ext cx="10515600" cy="3421286"/>
          </a:xfrm>
        </p:spPr>
        <p:txBody>
          <a:bodyPr>
            <a:normAutofit fontScale="92500" lnSpcReduction="10000"/>
          </a:bodyPr>
          <a:lstStyle/>
          <a:p>
            <a:pPr marL="0" indent="0">
              <a:lnSpc>
                <a:spcPct val="120000"/>
              </a:lnSpc>
              <a:spcBef>
                <a:spcPts val="600"/>
              </a:spcBef>
              <a:buNone/>
            </a:pPr>
            <a:r>
              <a:rPr lang="en-US" sz="3200" b="1"/>
              <a:t>Ở điều kiện thường, các amino acid là chất rắn.</a:t>
            </a:r>
          </a:p>
          <a:p>
            <a:pPr marL="0" indent="0">
              <a:lnSpc>
                <a:spcPct val="120000"/>
              </a:lnSpc>
              <a:spcBef>
                <a:spcPts val="600"/>
              </a:spcBef>
              <a:buNone/>
            </a:pPr>
            <a:endParaRPr lang="en-US" sz="3200" b="1"/>
          </a:p>
          <a:p>
            <a:pPr marL="0" indent="0">
              <a:lnSpc>
                <a:spcPct val="120000"/>
              </a:lnSpc>
              <a:spcBef>
                <a:spcPts val="600"/>
              </a:spcBef>
              <a:buNone/>
            </a:pPr>
            <a:r>
              <a:rPr lang="en-US" sz="3200" b="1"/>
              <a:t>Khi ở dạng tinh thể, chúng </a:t>
            </a:r>
            <a:r>
              <a:rPr lang="en-US" sz="3200" b="1">
                <a:solidFill>
                  <a:srgbClr val="C00000"/>
                </a:solidFill>
              </a:rPr>
              <a:t>không có màu.</a:t>
            </a:r>
          </a:p>
          <a:p>
            <a:pPr marL="0" indent="0">
              <a:lnSpc>
                <a:spcPct val="120000"/>
              </a:lnSpc>
              <a:spcBef>
                <a:spcPts val="600"/>
              </a:spcBef>
              <a:buNone/>
            </a:pPr>
            <a:endParaRPr lang="en-US" sz="3200" b="1"/>
          </a:p>
          <a:p>
            <a:pPr marL="0" indent="0">
              <a:lnSpc>
                <a:spcPct val="120000"/>
              </a:lnSpc>
              <a:spcBef>
                <a:spcPts val="600"/>
              </a:spcBef>
              <a:buNone/>
            </a:pPr>
            <a:r>
              <a:rPr lang="en-US" sz="3200" b="1"/>
              <a:t>Các amino acid đều có </a:t>
            </a:r>
            <a:r>
              <a:rPr lang="en-US" sz="3200" b="1">
                <a:solidFill>
                  <a:srgbClr val="C00000"/>
                </a:solidFill>
              </a:rPr>
              <a:t>nhiệt độ nóng chảy cao</a:t>
            </a:r>
            <a:r>
              <a:rPr lang="en-US" sz="3200" b="1"/>
              <a:t>, thường </a:t>
            </a:r>
            <a:r>
              <a:rPr lang="en-US" sz="3200" b="1">
                <a:solidFill>
                  <a:srgbClr val="00B0F0"/>
                </a:solidFill>
              </a:rPr>
              <a:t>dễ tan </a:t>
            </a:r>
            <a:r>
              <a:rPr lang="en-US" sz="3200" b="1"/>
              <a:t>trong nước</a:t>
            </a:r>
          </a:p>
        </p:txBody>
      </p:sp>
      <p:sp>
        <p:nvSpPr>
          <p:cNvPr id="4" name="Rectangle: Single Corner Rounded 3">
            <a:extLst>
              <a:ext uri="{FF2B5EF4-FFF2-40B4-BE49-F238E27FC236}">
                <a16:creationId xmlns:a16="http://schemas.microsoft.com/office/drawing/2014/main" xmlns="" id="{56F1113A-335B-79C6-FA29-5C127D9F852A}"/>
              </a:ext>
            </a:extLst>
          </p:cNvPr>
          <p:cNvSpPr/>
          <p:nvPr/>
        </p:nvSpPr>
        <p:spPr>
          <a:xfrm flipV="1">
            <a:off x="1" y="-6"/>
            <a:ext cx="5521124" cy="1014689"/>
          </a:xfrm>
          <a:prstGeom prst="round1Rect">
            <a:avLst>
              <a:gd name="adj" fmla="val 5000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B14830EC-97C5-FDB5-E22C-6AE4C7A748F3}"/>
              </a:ext>
            </a:extLst>
          </p:cNvPr>
          <p:cNvSpPr txBox="1"/>
          <p:nvPr/>
        </p:nvSpPr>
        <p:spPr>
          <a:xfrm>
            <a:off x="510771" y="153399"/>
            <a:ext cx="8018362" cy="707886"/>
          </a:xfrm>
          <a:prstGeom prst="rect">
            <a:avLst/>
          </a:prstGeom>
          <a:noFill/>
        </p:spPr>
        <p:txBody>
          <a:bodyPr wrap="square">
            <a:spAutoFit/>
          </a:bodyPr>
          <a:lstStyle/>
          <a:p>
            <a:r>
              <a:rPr lang="en-US" sz="4000" b="1">
                <a:solidFill>
                  <a:schemeClr val="bg1"/>
                </a:solidFill>
              </a:rPr>
              <a:t>TÍNH CHẤT VẬT LÍ</a:t>
            </a:r>
          </a:p>
        </p:txBody>
      </p:sp>
      <p:sp>
        <p:nvSpPr>
          <p:cNvPr id="6" name="Freeform 14">
            <a:extLst>
              <a:ext uri="{FF2B5EF4-FFF2-40B4-BE49-F238E27FC236}">
                <a16:creationId xmlns:a16="http://schemas.microsoft.com/office/drawing/2014/main" xmlns="" id="{4B92E91E-6627-8398-A47A-F32B8F3626C3}"/>
              </a:ext>
            </a:extLst>
          </p:cNvPr>
          <p:cNvSpPr/>
          <p:nvPr/>
        </p:nvSpPr>
        <p:spPr>
          <a:xfrm rot="5400000">
            <a:off x="10471151" y="-149653"/>
            <a:ext cx="2592149" cy="2021876"/>
          </a:xfrm>
          <a:custGeom>
            <a:avLst/>
            <a:gdLst/>
            <a:ahLst/>
            <a:cxnLst/>
            <a:rect l="l" t="t" r="r" b="b"/>
            <a:pathLst>
              <a:path w="2592149" h="2021876">
                <a:moveTo>
                  <a:pt x="0" y="0"/>
                </a:moveTo>
                <a:lnTo>
                  <a:pt x="2592149" y="0"/>
                </a:lnTo>
                <a:lnTo>
                  <a:pt x="2592149" y="2021877"/>
                </a:lnTo>
                <a:lnTo>
                  <a:pt x="0" y="2021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9" name="Hexagon 8">
            <a:extLst>
              <a:ext uri="{FF2B5EF4-FFF2-40B4-BE49-F238E27FC236}">
                <a16:creationId xmlns:a16="http://schemas.microsoft.com/office/drawing/2014/main" xmlns="" id="{ADE2FC01-5378-F686-81C1-954ABF602326}"/>
              </a:ext>
            </a:extLst>
          </p:cNvPr>
          <p:cNvSpPr/>
          <p:nvPr/>
        </p:nvSpPr>
        <p:spPr>
          <a:xfrm>
            <a:off x="673565" y="1980136"/>
            <a:ext cx="475107" cy="409575"/>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xmlns="" id="{69D24E5B-A877-D3AB-1792-13AE23355639}"/>
              </a:ext>
            </a:extLst>
          </p:cNvPr>
          <p:cNvSpPr/>
          <p:nvPr/>
        </p:nvSpPr>
        <p:spPr>
          <a:xfrm>
            <a:off x="673565" y="3129494"/>
            <a:ext cx="475107" cy="409575"/>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xmlns="" id="{EC212DE6-6509-4D94-987C-1D4ACD58DCC9}"/>
              </a:ext>
            </a:extLst>
          </p:cNvPr>
          <p:cNvSpPr/>
          <p:nvPr/>
        </p:nvSpPr>
        <p:spPr>
          <a:xfrm>
            <a:off x="673566" y="4278853"/>
            <a:ext cx="475107" cy="409575"/>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6024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Single Corner Rounded 15">
            <a:extLst>
              <a:ext uri="{FF2B5EF4-FFF2-40B4-BE49-F238E27FC236}">
                <a16:creationId xmlns:a16="http://schemas.microsoft.com/office/drawing/2014/main" xmlns="" id="{00B3201C-1BB2-6B59-CF56-6BFBE56C2A39}"/>
              </a:ext>
            </a:extLst>
          </p:cNvPr>
          <p:cNvSpPr/>
          <p:nvPr/>
        </p:nvSpPr>
        <p:spPr>
          <a:xfrm flipV="1">
            <a:off x="1" y="-8"/>
            <a:ext cx="6095999" cy="1014689"/>
          </a:xfrm>
          <a:prstGeom prst="round1Rect">
            <a:avLst>
              <a:gd name="adj" fmla="val 5000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B8C9F253-2D78-C34E-FF7E-EBB46FE7AA7E}"/>
              </a:ext>
            </a:extLst>
          </p:cNvPr>
          <p:cNvSpPr txBox="1"/>
          <p:nvPr/>
        </p:nvSpPr>
        <p:spPr>
          <a:xfrm>
            <a:off x="510771" y="153399"/>
            <a:ext cx="8018362" cy="707886"/>
          </a:xfrm>
          <a:prstGeom prst="rect">
            <a:avLst/>
          </a:prstGeom>
          <a:noFill/>
        </p:spPr>
        <p:txBody>
          <a:bodyPr wrap="square">
            <a:spAutoFit/>
          </a:bodyPr>
          <a:lstStyle/>
          <a:p>
            <a:r>
              <a:rPr lang="en-US" sz="4000" b="1">
                <a:solidFill>
                  <a:schemeClr val="bg1"/>
                </a:solidFill>
              </a:rPr>
              <a:t>TÍNH CHẤT HÓA HỌC</a:t>
            </a:r>
          </a:p>
        </p:txBody>
      </p:sp>
      <p:pic>
        <p:nvPicPr>
          <p:cNvPr id="20" name="Picture 19">
            <a:extLst>
              <a:ext uri="{FF2B5EF4-FFF2-40B4-BE49-F238E27FC236}">
                <a16:creationId xmlns:a16="http://schemas.microsoft.com/office/drawing/2014/main" xmlns="" id="{9479F925-E5AC-0519-080B-B22539D455F0}"/>
              </a:ext>
            </a:extLst>
          </p:cNvPr>
          <p:cNvPicPr>
            <a:picLocks noChangeAspect="1"/>
          </p:cNvPicPr>
          <p:nvPr/>
        </p:nvPicPr>
        <p:blipFill>
          <a:blip r:embed="rId2"/>
          <a:stretch>
            <a:fillRect/>
          </a:stretch>
        </p:blipFill>
        <p:spPr>
          <a:xfrm rot="19228540">
            <a:off x="9188592" y="4668257"/>
            <a:ext cx="876300" cy="1642187"/>
          </a:xfrm>
          <a:prstGeom prst="rect">
            <a:avLst/>
          </a:prstGeom>
        </p:spPr>
      </p:pic>
      <p:pic>
        <p:nvPicPr>
          <p:cNvPr id="21" name="Picture 20">
            <a:extLst>
              <a:ext uri="{FF2B5EF4-FFF2-40B4-BE49-F238E27FC236}">
                <a16:creationId xmlns:a16="http://schemas.microsoft.com/office/drawing/2014/main" xmlns="" id="{BA027DF3-2277-DFDE-4A6D-237D61966AD6}"/>
              </a:ext>
            </a:extLst>
          </p:cNvPr>
          <p:cNvPicPr>
            <a:picLocks noChangeAspect="1"/>
          </p:cNvPicPr>
          <p:nvPr/>
        </p:nvPicPr>
        <p:blipFill>
          <a:blip r:embed="rId3"/>
          <a:stretch>
            <a:fillRect/>
          </a:stretch>
        </p:blipFill>
        <p:spPr>
          <a:xfrm>
            <a:off x="9094670" y="3546120"/>
            <a:ext cx="2692400" cy="3303270"/>
          </a:xfrm>
          <a:prstGeom prst="rect">
            <a:avLst/>
          </a:prstGeom>
        </p:spPr>
      </p:pic>
      <p:pic>
        <p:nvPicPr>
          <p:cNvPr id="22" name="Picture 21">
            <a:extLst>
              <a:ext uri="{FF2B5EF4-FFF2-40B4-BE49-F238E27FC236}">
                <a16:creationId xmlns:a16="http://schemas.microsoft.com/office/drawing/2014/main" xmlns="" id="{38483B25-D0CB-75E6-7ACB-5E9B69FBDDA3}"/>
              </a:ext>
            </a:extLst>
          </p:cNvPr>
          <p:cNvPicPr>
            <a:picLocks noChangeAspect="1"/>
          </p:cNvPicPr>
          <p:nvPr/>
        </p:nvPicPr>
        <p:blipFill>
          <a:blip r:embed="rId4"/>
          <a:stretch>
            <a:fillRect/>
          </a:stretch>
        </p:blipFill>
        <p:spPr>
          <a:xfrm>
            <a:off x="7565658" y="3664517"/>
            <a:ext cx="1905000" cy="3137536"/>
          </a:xfrm>
          <a:prstGeom prst="rect">
            <a:avLst/>
          </a:prstGeom>
        </p:spPr>
      </p:pic>
      <p:pic>
        <p:nvPicPr>
          <p:cNvPr id="23" name="Picture 22">
            <a:extLst>
              <a:ext uri="{FF2B5EF4-FFF2-40B4-BE49-F238E27FC236}">
                <a16:creationId xmlns:a16="http://schemas.microsoft.com/office/drawing/2014/main" xmlns="" id="{8E7C4F33-F76D-C2AE-BA40-281C7D709492}"/>
              </a:ext>
            </a:extLst>
          </p:cNvPr>
          <p:cNvPicPr>
            <a:picLocks noChangeAspect="1"/>
          </p:cNvPicPr>
          <p:nvPr/>
        </p:nvPicPr>
        <p:blipFill>
          <a:blip r:embed="rId5"/>
          <a:stretch>
            <a:fillRect/>
          </a:stretch>
        </p:blipFill>
        <p:spPr>
          <a:xfrm>
            <a:off x="10374912" y="4451917"/>
            <a:ext cx="1600200" cy="1610596"/>
          </a:xfrm>
          <a:prstGeom prst="rect">
            <a:avLst/>
          </a:prstGeom>
        </p:spPr>
      </p:pic>
      <p:pic>
        <p:nvPicPr>
          <p:cNvPr id="24" name="Picture 23">
            <a:extLst>
              <a:ext uri="{FF2B5EF4-FFF2-40B4-BE49-F238E27FC236}">
                <a16:creationId xmlns:a16="http://schemas.microsoft.com/office/drawing/2014/main" xmlns="" id="{5E24CDE6-B709-4B1D-BEC0-8D2D4798FECA}"/>
              </a:ext>
            </a:extLst>
          </p:cNvPr>
          <p:cNvPicPr>
            <a:picLocks noChangeAspect="1"/>
          </p:cNvPicPr>
          <p:nvPr/>
        </p:nvPicPr>
        <p:blipFill>
          <a:blip r:embed="rId6"/>
          <a:stretch>
            <a:fillRect/>
          </a:stretch>
        </p:blipFill>
        <p:spPr>
          <a:xfrm>
            <a:off x="10730512" y="3109014"/>
            <a:ext cx="990600" cy="2124271"/>
          </a:xfrm>
          <a:prstGeom prst="rect">
            <a:avLst/>
          </a:prstGeom>
        </p:spPr>
      </p:pic>
      <p:sp>
        <p:nvSpPr>
          <p:cNvPr id="25" name="TextBox 24">
            <a:extLst>
              <a:ext uri="{FF2B5EF4-FFF2-40B4-BE49-F238E27FC236}">
                <a16:creationId xmlns:a16="http://schemas.microsoft.com/office/drawing/2014/main" xmlns="" id="{4FE18416-9A2F-C024-3A7E-BAF3876306BB}"/>
              </a:ext>
            </a:extLst>
          </p:cNvPr>
          <p:cNvSpPr txBox="1"/>
          <p:nvPr/>
        </p:nvSpPr>
        <p:spPr>
          <a:xfrm>
            <a:off x="838200" y="1217524"/>
            <a:ext cx="10643458" cy="1656384"/>
          </a:xfrm>
          <a:prstGeom prst="rect">
            <a:avLst/>
          </a:prstGeom>
        </p:spPr>
        <p:txBody>
          <a:bodyPr vert="horz" lIns="91440" tIns="45720" rIns="91440" bIns="45720" rtlCol="0">
            <a:normAutofit/>
          </a:bodyPr>
          <a:lstStyle>
            <a:defPPr>
              <a:defRPr lang="en-US"/>
            </a:defPPr>
            <a:lvl1pPr indent="0" algn="just">
              <a:lnSpc>
                <a:spcPct val="130000"/>
              </a:lnSpc>
              <a:spcBef>
                <a:spcPts val="600"/>
              </a:spcBef>
              <a:buFont typeface="Arial" panose="020B0604020202020204" pitchFamily="34" charset="0"/>
              <a:buNone/>
              <a:defRPr sz="2400" b="1"/>
            </a:lvl1pPr>
            <a:lvl2pPr marL="685800" lvl="1" indent="-228600">
              <a:lnSpc>
                <a:spcPct val="130000"/>
              </a:lnSpc>
              <a:spcBef>
                <a:spcPts val="6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Các amino acid là những hợp chất tạp chức nên có các tính chất riêng của mỗi nhóm chức (amino hoặc carboxylic acid), và có một số tính chất gây ra bởi đồng thời hai nhóm này</a:t>
            </a:r>
          </a:p>
        </p:txBody>
      </p:sp>
      <p:grpSp>
        <p:nvGrpSpPr>
          <p:cNvPr id="2" name="组合 3">
            <a:extLst>
              <a:ext uri="{FF2B5EF4-FFF2-40B4-BE49-F238E27FC236}">
                <a16:creationId xmlns:a16="http://schemas.microsoft.com/office/drawing/2014/main" xmlns="" id="{33D7137D-20F9-C35F-CE0E-C843B8F49A99}"/>
              </a:ext>
            </a:extLst>
          </p:cNvPr>
          <p:cNvGrpSpPr/>
          <p:nvPr/>
        </p:nvGrpSpPr>
        <p:grpSpPr>
          <a:xfrm>
            <a:off x="752471" y="3004246"/>
            <a:ext cx="6361060" cy="681064"/>
            <a:chOff x="4389121" y="1084217"/>
            <a:chExt cx="6385075" cy="736216"/>
          </a:xfrm>
        </p:grpSpPr>
        <p:sp>
          <p:nvSpPr>
            <p:cNvPr id="3" name="五边形 7">
              <a:extLst>
                <a:ext uri="{FF2B5EF4-FFF2-40B4-BE49-F238E27FC236}">
                  <a16:creationId xmlns:a16="http://schemas.microsoft.com/office/drawing/2014/main" xmlns="" id="{098D24D8-B4C8-9EA1-6FF4-B49E6514749B}"/>
                </a:ext>
              </a:extLst>
            </p:cNvPr>
            <p:cNvSpPr/>
            <p:nvPr/>
          </p:nvSpPr>
          <p:spPr>
            <a:xfrm flipH="1">
              <a:off x="4389121" y="1084217"/>
              <a:ext cx="6385075" cy="736216"/>
            </a:xfrm>
            <a:prstGeom prst="homePlat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ea typeface="微软雅黑" panose="020B0503020204020204" pitchFamily="34" charset="-122"/>
                </a:rPr>
                <a:t>Tính acid – base và tính điện di</a:t>
              </a:r>
            </a:p>
          </p:txBody>
        </p:sp>
        <p:sp>
          <p:nvSpPr>
            <p:cNvPr id="18" name="菱形 1">
              <a:extLst>
                <a:ext uri="{FF2B5EF4-FFF2-40B4-BE49-F238E27FC236}">
                  <a16:creationId xmlns:a16="http://schemas.microsoft.com/office/drawing/2014/main" xmlns="" id="{616626E7-0BE7-C85D-776A-2AB39B04BA66}"/>
                </a:ext>
              </a:extLst>
            </p:cNvPr>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2">
              <a:extLst>
                <a:ext uri="{FF2B5EF4-FFF2-40B4-BE49-F238E27FC236}">
                  <a16:creationId xmlns:a16="http://schemas.microsoft.com/office/drawing/2014/main" xmlns="" id="{9AC09477-A058-784C-0D9D-1BEC8A3B94D8}"/>
                </a:ext>
              </a:extLst>
            </p:cNvPr>
            <p:cNvSpPr txBox="1"/>
            <p:nvPr/>
          </p:nvSpPr>
          <p:spPr>
            <a:xfrm>
              <a:off x="4571173" y="1264608"/>
              <a:ext cx="508061" cy="432511"/>
            </a:xfrm>
            <a:prstGeom prst="rect">
              <a:avLst/>
            </a:prstGeom>
            <a:noFill/>
          </p:spPr>
          <p:txBody>
            <a:bodyPr wrap="none" rtlCol="0">
              <a:spAutoFit/>
            </a:bodyPr>
            <a:lstStyle/>
            <a:p>
              <a:r>
                <a:rPr lang="en-US" altLang="zh-CN" sz="2000" b="1" dirty="0">
                  <a:solidFill>
                    <a:srgbClr val="F29A5B"/>
                  </a:solidFill>
                  <a:ea typeface="微软雅黑" panose="020B0503020204020204" pitchFamily="34" charset="-122"/>
                </a:rPr>
                <a:t>01</a:t>
              </a:r>
              <a:endParaRPr lang="zh-CN" altLang="en-US" sz="2000" b="1" dirty="0">
                <a:solidFill>
                  <a:srgbClr val="F29A5B"/>
                </a:solidFill>
                <a:ea typeface="微软雅黑" panose="020B0503020204020204" pitchFamily="34" charset="-122"/>
              </a:endParaRPr>
            </a:p>
          </p:txBody>
        </p:sp>
      </p:grpSp>
      <p:grpSp>
        <p:nvGrpSpPr>
          <p:cNvPr id="26" name="组合 28">
            <a:extLst>
              <a:ext uri="{FF2B5EF4-FFF2-40B4-BE49-F238E27FC236}">
                <a16:creationId xmlns:a16="http://schemas.microsoft.com/office/drawing/2014/main" xmlns="" id="{882F2A74-3E9B-F90C-E6A2-7BCA3801DF80}"/>
              </a:ext>
            </a:extLst>
          </p:cNvPr>
          <p:cNvGrpSpPr/>
          <p:nvPr/>
        </p:nvGrpSpPr>
        <p:grpSpPr>
          <a:xfrm>
            <a:off x="752471" y="3866485"/>
            <a:ext cx="6361060" cy="681064"/>
            <a:chOff x="4389121" y="1084217"/>
            <a:chExt cx="6385075" cy="736216"/>
          </a:xfrm>
        </p:grpSpPr>
        <p:sp>
          <p:nvSpPr>
            <p:cNvPr id="27" name="五边形 29">
              <a:extLst>
                <a:ext uri="{FF2B5EF4-FFF2-40B4-BE49-F238E27FC236}">
                  <a16:creationId xmlns:a16="http://schemas.microsoft.com/office/drawing/2014/main" xmlns="" id="{C5F70D4F-9B88-22B4-8CCD-C23EDC7E52DE}"/>
                </a:ext>
              </a:extLst>
            </p:cNvPr>
            <p:cNvSpPr/>
            <p:nvPr/>
          </p:nvSpPr>
          <p:spPr>
            <a:xfrm flipH="1">
              <a:off x="4389121" y="1084217"/>
              <a:ext cx="6385075" cy="736216"/>
            </a:xfrm>
            <a:prstGeom prst="homePlat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400" b="1">
                  <a:ea typeface="微软雅黑" panose="020B0503020204020204" pitchFamily="34" charset="-122"/>
                </a:rPr>
                <a:t>Phản ứng tạo ester của nhóm –COOH</a:t>
              </a:r>
            </a:p>
          </p:txBody>
        </p:sp>
        <p:sp>
          <p:nvSpPr>
            <p:cNvPr id="28" name="菱形 30">
              <a:extLst>
                <a:ext uri="{FF2B5EF4-FFF2-40B4-BE49-F238E27FC236}">
                  <a16:creationId xmlns:a16="http://schemas.microsoft.com/office/drawing/2014/main" xmlns="" id="{454CFDBA-1695-7238-08E0-05C3B3415AB0}"/>
                </a:ext>
              </a:extLst>
            </p:cNvPr>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31">
              <a:extLst>
                <a:ext uri="{FF2B5EF4-FFF2-40B4-BE49-F238E27FC236}">
                  <a16:creationId xmlns:a16="http://schemas.microsoft.com/office/drawing/2014/main" xmlns="" id="{B4FB93D7-459E-E0AC-F969-59CBF03F6EE9}"/>
                </a:ext>
              </a:extLst>
            </p:cNvPr>
            <p:cNvSpPr txBox="1"/>
            <p:nvPr/>
          </p:nvSpPr>
          <p:spPr>
            <a:xfrm>
              <a:off x="4543329" y="1264608"/>
              <a:ext cx="508061" cy="432511"/>
            </a:xfrm>
            <a:prstGeom prst="rect">
              <a:avLst/>
            </a:prstGeom>
            <a:noFill/>
          </p:spPr>
          <p:txBody>
            <a:bodyPr wrap="none" rtlCol="0">
              <a:spAutoFit/>
            </a:bodyPr>
            <a:lstStyle/>
            <a:p>
              <a:r>
                <a:rPr lang="en-US" altLang="zh-CN" sz="2000" b="1" dirty="0">
                  <a:solidFill>
                    <a:srgbClr val="A6C0A5"/>
                  </a:solidFill>
                  <a:ea typeface="微软雅黑" panose="020B0503020204020204" pitchFamily="34" charset="-122"/>
                </a:rPr>
                <a:t>02</a:t>
              </a:r>
              <a:endParaRPr lang="zh-CN" altLang="en-US" sz="2000" b="1" dirty="0">
                <a:solidFill>
                  <a:srgbClr val="A6C0A5"/>
                </a:solidFill>
                <a:ea typeface="微软雅黑" panose="020B0503020204020204" pitchFamily="34" charset="-122"/>
              </a:endParaRPr>
            </a:p>
          </p:txBody>
        </p:sp>
      </p:grpSp>
      <p:grpSp>
        <p:nvGrpSpPr>
          <p:cNvPr id="30" name="组合 32">
            <a:extLst>
              <a:ext uri="{FF2B5EF4-FFF2-40B4-BE49-F238E27FC236}">
                <a16:creationId xmlns:a16="http://schemas.microsoft.com/office/drawing/2014/main" xmlns="" id="{4C693003-EB90-584B-A5C0-0395605E3978}"/>
              </a:ext>
            </a:extLst>
          </p:cNvPr>
          <p:cNvGrpSpPr/>
          <p:nvPr/>
        </p:nvGrpSpPr>
        <p:grpSpPr>
          <a:xfrm>
            <a:off x="752471" y="4728724"/>
            <a:ext cx="6361060" cy="681064"/>
            <a:chOff x="4389121" y="1084217"/>
            <a:chExt cx="6385075" cy="736216"/>
          </a:xfrm>
        </p:grpSpPr>
        <p:sp>
          <p:nvSpPr>
            <p:cNvPr id="31" name="五边形 33">
              <a:extLst>
                <a:ext uri="{FF2B5EF4-FFF2-40B4-BE49-F238E27FC236}">
                  <a16:creationId xmlns:a16="http://schemas.microsoft.com/office/drawing/2014/main" xmlns="" id="{F1D82377-66EF-AF9F-8BB3-34CFE9EC58CD}"/>
                </a:ext>
              </a:extLst>
            </p:cNvPr>
            <p:cNvSpPr/>
            <p:nvPr/>
          </p:nvSpPr>
          <p:spPr>
            <a:xfrm flipH="1">
              <a:off x="4389121" y="1084217"/>
              <a:ext cx="6385075" cy="736216"/>
            </a:xfrm>
            <a:prstGeom prst="homePlat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400" b="1">
                  <a:ea typeface="微软雅黑" panose="020B0503020204020204" pitchFamily="34" charset="-122"/>
                </a:rPr>
                <a:t>Phản ứng trùng ngưng</a:t>
              </a:r>
              <a:endParaRPr lang="zh-CN" altLang="en-US" sz="2400" b="1" dirty="0">
                <a:ea typeface="微软雅黑" panose="020B0503020204020204" pitchFamily="34" charset="-122"/>
              </a:endParaRPr>
            </a:p>
          </p:txBody>
        </p:sp>
        <p:sp>
          <p:nvSpPr>
            <p:cNvPr id="32" name="菱形 34">
              <a:extLst>
                <a:ext uri="{FF2B5EF4-FFF2-40B4-BE49-F238E27FC236}">
                  <a16:creationId xmlns:a16="http://schemas.microsoft.com/office/drawing/2014/main" xmlns="" id="{702F5467-FA82-5438-08A3-EB8FBBA825F9}"/>
                </a:ext>
              </a:extLst>
            </p:cNvPr>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5">
              <a:extLst>
                <a:ext uri="{FF2B5EF4-FFF2-40B4-BE49-F238E27FC236}">
                  <a16:creationId xmlns:a16="http://schemas.microsoft.com/office/drawing/2014/main" xmlns="" id="{DCAB1379-91B5-E2AD-2EA4-A0E3E70A2859}"/>
                </a:ext>
              </a:extLst>
            </p:cNvPr>
            <p:cNvSpPr txBox="1"/>
            <p:nvPr/>
          </p:nvSpPr>
          <p:spPr>
            <a:xfrm>
              <a:off x="4585095" y="1264608"/>
              <a:ext cx="508061" cy="432511"/>
            </a:xfrm>
            <a:prstGeom prst="rect">
              <a:avLst/>
            </a:prstGeom>
            <a:noFill/>
          </p:spPr>
          <p:txBody>
            <a:bodyPr wrap="none" rtlCol="0">
              <a:spAutoFit/>
            </a:bodyPr>
            <a:lstStyle/>
            <a:p>
              <a:r>
                <a:rPr lang="en-US" altLang="zh-CN" sz="2000" b="1" dirty="0">
                  <a:solidFill>
                    <a:srgbClr val="B09278"/>
                  </a:solidFill>
                  <a:ea typeface="微软雅黑" panose="020B0503020204020204" pitchFamily="34" charset="-122"/>
                </a:rPr>
                <a:t>03</a:t>
              </a:r>
              <a:endParaRPr lang="zh-CN" altLang="en-US" sz="2000" b="1" dirty="0">
                <a:solidFill>
                  <a:srgbClr val="B09278"/>
                </a:solidFill>
                <a:ea typeface="微软雅黑" panose="020B0503020204020204" pitchFamily="34" charset="-122"/>
              </a:endParaRPr>
            </a:p>
          </p:txBody>
        </p:sp>
      </p:grpSp>
    </p:spTree>
    <p:extLst>
      <p:ext uri="{BB962C8B-B14F-4D97-AF65-F5344CB8AC3E}">
        <p14:creationId xmlns:p14="http://schemas.microsoft.com/office/powerpoint/2010/main" val="29208896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3F91EC79-8A82-DFC1-4BA0-A6EC00A1141F}"/>
              </a:ext>
            </a:extLst>
          </p:cNvPr>
          <p:cNvGrpSpPr/>
          <p:nvPr/>
        </p:nvGrpSpPr>
        <p:grpSpPr>
          <a:xfrm>
            <a:off x="546370" y="340505"/>
            <a:ext cx="6535626" cy="681064"/>
            <a:chOff x="4389120" y="1084217"/>
            <a:chExt cx="6560300" cy="736216"/>
          </a:xfrm>
        </p:grpSpPr>
        <p:sp>
          <p:nvSpPr>
            <p:cNvPr id="5" name="五边形 7">
              <a:extLst>
                <a:ext uri="{FF2B5EF4-FFF2-40B4-BE49-F238E27FC236}">
                  <a16:creationId xmlns:a16="http://schemas.microsoft.com/office/drawing/2014/main" xmlns="" id="{A15E268D-B5DF-5DD1-9816-AC3F37F8848B}"/>
                </a:ext>
              </a:extLst>
            </p:cNvPr>
            <p:cNvSpPr/>
            <p:nvPr/>
          </p:nvSpPr>
          <p:spPr>
            <a:xfrm flipH="1">
              <a:off x="4389120" y="1084217"/>
              <a:ext cx="6560300" cy="736216"/>
            </a:xfrm>
            <a:prstGeom prst="homePlat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ea typeface="微软雅黑" panose="020B0503020204020204" pitchFamily="34" charset="-122"/>
                </a:rPr>
                <a:t>    Tính acid – base và tính điện di</a:t>
              </a:r>
            </a:p>
          </p:txBody>
        </p:sp>
        <p:sp>
          <p:nvSpPr>
            <p:cNvPr id="6" name="菱形 1">
              <a:extLst>
                <a:ext uri="{FF2B5EF4-FFF2-40B4-BE49-F238E27FC236}">
                  <a16:creationId xmlns:a16="http://schemas.microsoft.com/office/drawing/2014/main" xmlns="" id="{73ADEAAC-2BCB-BC01-785F-A0F5B391642A}"/>
                </a:ext>
              </a:extLst>
            </p:cNvPr>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2">
              <a:extLst>
                <a:ext uri="{FF2B5EF4-FFF2-40B4-BE49-F238E27FC236}">
                  <a16:creationId xmlns:a16="http://schemas.microsoft.com/office/drawing/2014/main" xmlns="" id="{F54FF135-ED15-8853-A815-0D852E62168B}"/>
                </a:ext>
              </a:extLst>
            </p:cNvPr>
            <p:cNvSpPr txBox="1"/>
            <p:nvPr/>
          </p:nvSpPr>
          <p:spPr>
            <a:xfrm>
              <a:off x="4572987" y="1202799"/>
              <a:ext cx="529701" cy="499050"/>
            </a:xfrm>
            <a:prstGeom prst="rect">
              <a:avLst/>
            </a:prstGeom>
            <a:noFill/>
          </p:spPr>
          <p:txBody>
            <a:bodyPr wrap="none" rtlCol="0">
              <a:spAutoFit/>
            </a:bodyPr>
            <a:lstStyle/>
            <a:p>
              <a:r>
                <a:rPr lang="en-US" altLang="zh-CN" sz="2400" b="1" dirty="0">
                  <a:solidFill>
                    <a:srgbClr val="F29A5B"/>
                  </a:solidFill>
                  <a:ea typeface="微软雅黑" panose="020B0503020204020204" pitchFamily="34" charset="-122"/>
                </a:rPr>
                <a:t>01</a:t>
              </a:r>
              <a:endParaRPr lang="zh-CN" altLang="en-US" sz="2400" b="1" dirty="0">
                <a:solidFill>
                  <a:srgbClr val="F29A5B"/>
                </a:solidFill>
                <a:ea typeface="微软雅黑" panose="020B0503020204020204" pitchFamily="34" charset="-122"/>
              </a:endParaRPr>
            </a:p>
          </p:txBody>
        </p:sp>
      </p:grpSp>
      <p:sp>
        <p:nvSpPr>
          <p:cNvPr id="21" name="TextBox 20">
            <a:extLst>
              <a:ext uri="{FF2B5EF4-FFF2-40B4-BE49-F238E27FC236}">
                <a16:creationId xmlns:a16="http://schemas.microsoft.com/office/drawing/2014/main" xmlns="" id="{81898048-D0A3-8773-9BFD-29CA48B20238}"/>
              </a:ext>
            </a:extLst>
          </p:cNvPr>
          <p:cNvSpPr txBox="1"/>
          <p:nvPr/>
        </p:nvSpPr>
        <p:spPr>
          <a:xfrm>
            <a:off x="674359" y="1267399"/>
            <a:ext cx="11173352" cy="1896903"/>
          </a:xfrm>
          <a:prstGeom prst="roundRect">
            <a:avLst/>
          </a:prstGeom>
          <a:solidFill>
            <a:schemeClr val="bg1"/>
          </a:solidFill>
        </p:spPr>
        <p:txBody>
          <a:bodyPr wrap="square">
            <a:spAutoFit/>
          </a:bodyPr>
          <a:lstStyle/>
          <a:p>
            <a:pPr algn="just">
              <a:lnSpc>
                <a:spcPct val="130000"/>
              </a:lnSpc>
            </a:pPr>
            <a:r>
              <a:rPr lang="vi-VN" sz="2800">
                <a:latin typeface="+mj-lt"/>
                <a:cs typeface="Times New Roman" panose="02020603050405020304" pitchFamily="18" charset="0"/>
              </a:rPr>
              <a:t>Amino acid vừa tác dụng với acid mạnh tạo muối ammonium, vừa tác dụng được với base mạnh tạo muối carboxylate. Vì thế, </a:t>
            </a:r>
            <a:r>
              <a:rPr lang="vi-VN" sz="2800" b="1">
                <a:solidFill>
                  <a:srgbClr val="FF0000"/>
                </a:solidFill>
                <a:latin typeface="+mj-lt"/>
                <a:cs typeface="Times New Roman" panose="02020603050405020304" pitchFamily="18" charset="0"/>
              </a:rPr>
              <a:t>amino acid là những hợp chất lưỡng tính.</a:t>
            </a:r>
          </a:p>
        </p:txBody>
      </p:sp>
      <p:grpSp>
        <p:nvGrpSpPr>
          <p:cNvPr id="22" name="Group 21">
            <a:extLst>
              <a:ext uri="{FF2B5EF4-FFF2-40B4-BE49-F238E27FC236}">
                <a16:creationId xmlns:a16="http://schemas.microsoft.com/office/drawing/2014/main" xmlns="" id="{E7D7D91B-7430-86C9-79BC-5984ACA11CA0}"/>
              </a:ext>
            </a:extLst>
          </p:cNvPr>
          <p:cNvGrpSpPr/>
          <p:nvPr/>
        </p:nvGrpSpPr>
        <p:grpSpPr>
          <a:xfrm>
            <a:off x="993399" y="3429000"/>
            <a:ext cx="2109709" cy="844142"/>
            <a:chOff x="728741" y="657225"/>
            <a:chExt cx="2109709" cy="844142"/>
          </a:xfrm>
        </p:grpSpPr>
        <p:sp>
          <p:nvSpPr>
            <p:cNvPr id="23" name="Rectangle: Rounded Corners 22">
              <a:extLst>
                <a:ext uri="{FF2B5EF4-FFF2-40B4-BE49-F238E27FC236}">
                  <a16:creationId xmlns:a16="http://schemas.microsoft.com/office/drawing/2014/main" xmlns="" id="{12D81270-74AE-06BC-50C4-594923744E5B}"/>
                </a:ext>
              </a:extLst>
            </p:cNvPr>
            <p:cNvSpPr/>
            <p:nvPr/>
          </p:nvSpPr>
          <p:spPr>
            <a:xfrm>
              <a:off x="1163315" y="800100"/>
              <a:ext cx="1675135" cy="558394"/>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xmlns="" id="{9C9DAFF1-6A4C-B76C-CD29-88D354A7E42A}"/>
                </a:ext>
              </a:extLst>
            </p:cNvPr>
            <p:cNvGrpSpPr/>
            <p:nvPr/>
          </p:nvGrpSpPr>
          <p:grpSpPr>
            <a:xfrm>
              <a:off x="728741" y="657225"/>
              <a:ext cx="844142" cy="844142"/>
              <a:chOff x="728741" y="657225"/>
              <a:chExt cx="844142" cy="844142"/>
            </a:xfrm>
          </p:grpSpPr>
          <p:sp>
            <p:nvSpPr>
              <p:cNvPr id="26" name="Oval 25">
                <a:extLst>
                  <a:ext uri="{FF2B5EF4-FFF2-40B4-BE49-F238E27FC236}">
                    <a16:creationId xmlns:a16="http://schemas.microsoft.com/office/drawing/2014/main" xmlns="" id="{C623C3B9-B15E-FC37-9FC2-3B4FD536F3A4}"/>
                  </a:ext>
                </a:extLst>
              </p:cNvPr>
              <p:cNvSpPr/>
              <p:nvPr/>
            </p:nvSpPr>
            <p:spPr>
              <a:xfrm>
                <a:off x="728741" y="657225"/>
                <a:ext cx="844142" cy="844142"/>
              </a:xfrm>
              <a:prstGeom prst="ellipse">
                <a:avLst/>
              </a:prstGeom>
              <a:solidFill>
                <a:schemeClr val="bg1"/>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xmlns="" id="{7605A80D-8C65-C3B6-08B2-FDD6557E56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264" y="780748"/>
                <a:ext cx="597097" cy="597097"/>
              </a:xfrm>
              <a:prstGeom prst="rect">
                <a:avLst/>
              </a:prstGeom>
            </p:spPr>
          </p:pic>
        </p:grpSp>
        <p:sp>
          <p:nvSpPr>
            <p:cNvPr id="25" name="TextBox 24">
              <a:extLst>
                <a:ext uri="{FF2B5EF4-FFF2-40B4-BE49-F238E27FC236}">
                  <a16:creationId xmlns:a16="http://schemas.microsoft.com/office/drawing/2014/main" xmlns="" id="{BA19A3A7-2D21-22FE-C2CA-4F1050A4F026}"/>
                </a:ext>
              </a:extLst>
            </p:cNvPr>
            <p:cNvSpPr txBox="1"/>
            <p:nvPr/>
          </p:nvSpPr>
          <p:spPr>
            <a:xfrm>
              <a:off x="1588023" y="848463"/>
              <a:ext cx="1106393" cy="461665"/>
            </a:xfrm>
            <a:prstGeom prst="rect">
              <a:avLst/>
            </a:prstGeom>
            <a:noFill/>
          </p:spPr>
          <p:txBody>
            <a:bodyPr wrap="none" rtlCol="0">
              <a:spAutoFit/>
            </a:bodyPr>
            <a:lstStyle/>
            <a:p>
              <a:r>
                <a:rPr lang="en-US" sz="2400" b="1">
                  <a:solidFill>
                    <a:schemeClr val="bg1"/>
                  </a:solidFill>
                </a:rPr>
                <a:t>Ví dụ 2</a:t>
              </a:r>
            </a:p>
          </p:txBody>
        </p:sp>
      </p:grpSp>
      <p:pic>
        <p:nvPicPr>
          <p:cNvPr id="28" name="Picture 27">
            <a:extLst>
              <a:ext uri="{FF2B5EF4-FFF2-40B4-BE49-F238E27FC236}">
                <a16:creationId xmlns:a16="http://schemas.microsoft.com/office/drawing/2014/main" xmlns="" id="{6A25FB8F-95EA-8D13-8D1E-7000207F28E8}"/>
              </a:ext>
            </a:extLst>
          </p:cNvPr>
          <p:cNvPicPr>
            <a:picLocks noChangeAspect="1"/>
          </p:cNvPicPr>
          <p:nvPr/>
        </p:nvPicPr>
        <p:blipFill>
          <a:blip r:embed="rId3"/>
          <a:stretch>
            <a:fillRect/>
          </a:stretch>
        </p:blipFill>
        <p:spPr>
          <a:xfrm>
            <a:off x="2265540" y="4416411"/>
            <a:ext cx="9003775" cy="1385884"/>
          </a:xfrm>
          <a:prstGeom prst="rect">
            <a:avLst/>
          </a:prstGeom>
        </p:spPr>
      </p:pic>
    </p:spTree>
    <p:extLst>
      <p:ext uri="{BB962C8B-B14F-4D97-AF65-F5344CB8AC3E}">
        <p14:creationId xmlns:p14="http://schemas.microsoft.com/office/powerpoint/2010/main" val="11894444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31">
            <a:extLst>
              <a:ext uri="{FF2B5EF4-FFF2-40B4-BE49-F238E27FC236}">
                <a16:creationId xmlns:a16="http://schemas.microsoft.com/office/drawing/2014/main" xmlns="" id="{37FAFBBA-7412-CC63-674F-723A7F9BAF83}"/>
              </a:ext>
            </a:extLst>
          </p:cNvPr>
          <p:cNvSpPr/>
          <p:nvPr/>
        </p:nvSpPr>
        <p:spPr>
          <a:xfrm rot="-4348647">
            <a:off x="-928626" y="4585659"/>
            <a:ext cx="2735988" cy="2621574"/>
          </a:xfrm>
          <a:custGeom>
            <a:avLst/>
            <a:gdLst/>
            <a:ahLst/>
            <a:cxnLst/>
            <a:rect l="l" t="t" r="r" b="b"/>
            <a:pathLst>
              <a:path w="6448389" h="6178729">
                <a:moveTo>
                  <a:pt x="0" y="0"/>
                </a:moveTo>
                <a:lnTo>
                  <a:pt x="6448389" y="0"/>
                </a:lnTo>
                <a:lnTo>
                  <a:pt x="6448389" y="6178729"/>
                </a:lnTo>
                <a:lnTo>
                  <a:pt x="0" y="617872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8" name="TextBox 7">
            <a:extLst>
              <a:ext uri="{FF2B5EF4-FFF2-40B4-BE49-F238E27FC236}">
                <a16:creationId xmlns:a16="http://schemas.microsoft.com/office/drawing/2014/main" xmlns="" id="{B433FBC7-4F76-482F-0E8A-A95CD441FB2D}"/>
              </a:ext>
            </a:extLst>
          </p:cNvPr>
          <p:cNvSpPr txBox="1"/>
          <p:nvPr/>
        </p:nvSpPr>
        <p:spPr>
          <a:xfrm>
            <a:off x="980813" y="1210936"/>
            <a:ext cx="10469123" cy="1431930"/>
          </a:xfrm>
          <a:prstGeom prst="rect">
            <a:avLst/>
          </a:prstGeom>
          <a:noFill/>
        </p:spPr>
        <p:txBody>
          <a:bodyPr wrap="square">
            <a:spAutoFit/>
          </a:bodyPr>
          <a:lstStyle/>
          <a:p>
            <a:pPr marL="0" indent="0" algn="just">
              <a:lnSpc>
                <a:spcPct val="125000"/>
              </a:lnSpc>
              <a:buNone/>
            </a:pPr>
            <a:r>
              <a:rPr lang="en-US" sz="2400"/>
              <a:t>Khả năng tương tác với cả </a:t>
            </a:r>
            <a:r>
              <a:rPr lang="en-US" sz="2400">
                <a:solidFill>
                  <a:srgbClr val="FF0000"/>
                </a:solidFill>
              </a:rPr>
              <a:t>acid (H</a:t>
            </a:r>
            <a:r>
              <a:rPr lang="en-US" sz="2400" baseline="30000">
                <a:solidFill>
                  <a:srgbClr val="FF0000"/>
                </a:solidFill>
              </a:rPr>
              <a:t>+</a:t>
            </a:r>
            <a:r>
              <a:rPr lang="en-US" sz="2400">
                <a:solidFill>
                  <a:srgbClr val="FF0000"/>
                </a:solidFill>
              </a:rPr>
              <a:t>)</a:t>
            </a:r>
            <a:r>
              <a:rPr lang="en-US" sz="2400"/>
              <a:t> và </a:t>
            </a:r>
            <a:r>
              <a:rPr lang="en-US" sz="2400">
                <a:solidFill>
                  <a:schemeClr val="tx2">
                    <a:lumMod val="50000"/>
                    <a:lumOff val="50000"/>
                  </a:schemeClr>
                </a:solidFill>
              </a:rPr>
              <a:t>base (OH</a:t>
            </a:r>
            <a:r>
              <a:rPr lang="en-US" sz="2400" baseline="30000">
                <a:solidFill>
                  <a:schemeClr val="tx2">
                    <a:lumMod val="50000"/>
                    <a:lumOff val="50000"/>
                  </a:schemeClr>
                </a:solidFill>
              </a:rPr>
              <a:t>–</a:t>
            </a:r>
            <a:r>
              <a:rPr lang="en-US" sz="2400">
                <a:solidFill>
                  <a:schemeClr val="tx2">
                    <a:lumMod val="50000"/>
                    <a:lumOff val="50000"/>
                  </a:schemeClr>
                </a:solidFill>
              </a:rPr>
              <a:t>) </a:t>
            </a:r>
            <a:r>
              <a:rPr lang="en-US" sz="2400"/>
              <a:t>làm cho phân tử amino acid có thể tồn tại ở dạng cation, ion lưỡng cực hay anion tùy thuộc vào giá trị pH của môi trường và cấu tạo của mỗi amino acid.</a:t>
            </a:r>
          </a:p>
        </p:txBody>
      </p:sp>
      <p:grpSp>
        <p:nvGrpSpPr>
          <p:cNvPr id="9" name="组合 3">
            <a:extLst>
              <a:ext uri="{FF2B5EF4-FFF2-40B4-BE49-F238E27FC236}">
                <a16:creationId xmlns:a16="http://schemas.microsoft.com/office/drawing/2014/main" xmlns="" id="{E61203E6-7BD4-49F4-926B-A428BE929274}"/>
              </a:ext>
            </a:extLst>
          </p:cNvPr>
          <p:cNvGrpSpPr/>
          <p:nvPr/>
        </p:nvGrpSpPr>
        <p:grpSpPr>
          <a:xfrm>
            <a:off x="546370" y="340505"/>
            <a:ext cx="6535626" cy="681064"/>
            <a:chOff x="4389120" y="1084217"/>
            <a:chExt cx="6560300" cy="736216"/>
          </a:xfrm>
        </p:grpSpPr>
        <p:sp>
          <p:nvSpPr>
            <p:cNvPr id="22" name="五边形 7">
              <a:extLst>
                <a:ext uri="{FF2B5EF4-FFF2-40B4-BE49-F238E27FC236}">
                  <a16:creationId xmlns:a16="http://schemas.microsoft.com/office/drawing/2014/main" xmlns="" id="{485246E1-AB07-B6F2-DE74-751727CA8E97}"/>
                </a:ext>
              </a:extLst>
            </p:cNvPr>
            <p:cNvSpPr/>
            <p:nvPr/>
          </p:nvSpPr>
          <p:spPr>
            <a:xfrm flipH="1">
              <a:off x="4389120" y="1084217"/>
              <a:ext cx="6560300" cy="736216"/>
            </a:xfrm>
            <a:prstGeom prst="homePlat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ea typeface="微软雅黑" panose="020B0503020204020204" pitchFamily="34" charset="-122"/>
                </a:rPr>
                <a:t>    Tính acid – base và tính điện di</a:t>
              </a:r>
            </a:p>
          </p:txBody>
        </p:sp>
        <p:sp>
          <p:nvSpPr>
            <p:cNvPr id="23" name="菱形 1">
              <a:extLst>
                <a:ext uri="{FF2B5EF4-FFF2-40B4-BE49-F238E27FC236}">
                  <a16:creationId xmlns:a16="http://schemas.microsoft.com/office/drawing/2014/main" xmlns="" id="{E2BFA41B-7D5D-9C68-C484-DD54C1CCD088}"/>
                </a:ext>
              </a:extLst>
            </p:cNvPr>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
              <a:extLst>
                <a:ext uri="{FF2B5EF4-FFF2-40B4-BE49-F238E27FC236}">
                  <a16:creationId xmlns:a16="http://schemas.microsoft.com/office/drawing/2014/main" xmlns="" id="{8CA35892-B117-E462-1294-3E4509B03A0F}"/>
                </a:ext>
              </a:extLst>
            </p:cNvPr>
            <p:cNvSpPr txBox="1"/>
            <p:nvPr/>
          </p:nvSpPr>
          <p:spPr>
            <a:xfrm>
              <a:off x="4572987" y="1202799"/>
              <a:ext cx="529701" cy="499050"/>
            </a:xfrm>
            <a:prstGeom prst="rect">
              <a:avLst/>
            </a:prstGeom>
            <a:noFill/>
          </p:spPr>
          <p:txBody>
            <a:bodyPr wrap="none" rtlCol="0">
              <a:spAutoFit/>
            </a:bodyPr>
            <a:lstStyle/>
            <a:p>
              <a:r>
                <a:rPr lang="en-US" altLang="zh-CN" sz="2400" b="1" dirty="0">
                  <a:solidFill>
                    <a:srgbClr val="F29A5B"/>
                  </a:solidFill>
                  <a:ea typeface="微软雅黑" panose="020B0503020204020204" pitchFamily="34" charset="-122"/>
                </a:rPr>
                <a:t>01</a:t>
              </a:r>
              <a:endParaRPr lang="zh-CN" altLang="en-US" sz="2400" b="1" dirty="0">
                <a:solidFill>
                  <a:srgbClr val="F29A5B"/>
                </a:solidFill>
                <a:ea typeface="微软雅黑" panose="020B0503020204020204" pitchFamily="34" charset="-122"/>
              </a:endParaRPr>
            </a:p>
          </p:txBody>
        </p:sp>
      </p:grpSp>
      <p:pic>
        <p:nvPicPr>
          <p:cNvPr id="2" name="Picture 1">
            <a:extLst>
              <a:ext uri="{FF2B5EF4-FFF2-40B4-BE49-F238E27FC236}">
                <a16:creationId xmlns:a16="http://schemas.microsoft.com/office/drawing/2014/main" xmlns="" id="{CFE7E3C9-A61C-EC40-CF61-31895521FB52}"/>
              </a:ext>
            </a:extLst>
          </p:cNvPr>
          <p:cNvPicPr>
            <a:picLocks noChangeAspect="1"/>
          </p:cNvPicPr>
          <p:nvPr/>
        </p:nvPicPr>
        <p:blipFill>
          <a:blip r:embed="rId4"/>
          <a:stretch>
            <a:fillRect/>
          </a:stretch>
        </p:blipFill>
        <p:spPr>
          <a:xfrm>
            <a:off x="1859447" y="3429000"/>
            <a:ext cx="9247586" cy="1799530"/>
          </a:xfrm>
          <a:prstGeom prst="rect">
            <a:avLst/>
          </a:prstGeom>
        </p:spPr>
      </p:pic>
      <p:grpSp>
        <p:nvGrpSpPr>
          <p:cNvPr id="3" name="Group 2">
            <a:extLst>
              <a:ext uri="{FF2B5EF4-FFF2-40B4-BE49-F238E27FC236}">
                <a16:creationId xmlns:a16="http://schemas.microsoft.com/office/drawing/2014/main" xmlns="" id="{E35C07EB-DB4A-489D-74B9-079BEC3F9066}"/>
              </a:ext>
            </a:extLst>
          </p:cNvPr>
          <p:cNvGrpSpPr/>
          <p:nvPr/>
        </p:nvGrpSpPr>
        <p:grpSpPr>
          <a:xfrm>
            <a:off x="439368" y="2954993"/>
            <a:ext cx="2109709" cy="844142"/>
            <a:chOff x="728741" y="657225"/>
            <a:chExt cx="2109709" cy="844142"/>
          </a:xfrm>
        </p:grpSpPr>
        <p:sp>
          <p:nvSpPr>
            <p:cNvPr id="4" name="Rectangle: Rounded Corners 3">
              <a:extLst>
                <a:ext uri="{FF2B5EF4-FFF2-40B4-BE49-F238E27FC236}">
                  <a16:creationId xmlns:a16="http://schemas.microsoft.com/office/drawing/2014/main" xmlns="" id="{E568EE0A-0A7E-64EF-DDE8-062402BFA248}"/>
                </a:ext>
              </a:extLst>
            </p:cNvPr>
            <p:cNvSpPr/>
            <p:nvPr/>
          </p:nvSpPr>
          <p:spPr>
            <a:xfrm>
              <a:off x="1163315" y="800100"/>
              <a:ext cx="1675135" cy="558394"/>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4479C81D-D649-E9E1-FCC2-D36EE83A43B4}"/>
                </a:ext>
              </a:extLst>
            </p:cNvPr>
            <p:cNvGrpSpPr/>
            <p:nvPr/>
          </p:nvGrpSpPr>
          <p:grpSpPr>
            <a:xfrm>
              <a:off x="728741" y="657225"/>
              <a:ext cx="844142" cy="844142"/>
              <a:chOff x="728741" y="657225"/>
              <a:chExt cx="844142" cy="844142"/>
            </a:xfrm>
          </p:grpSpPr>
          <p:sp>
            <p:nvSpPr>
              <p:cNvPr id="7" name="Oval 6">
                <a:extLst>
                  <a:ext uri="{FF2B5EF4-FFF2-40B4-BE49-F238E27FC236}">
                    <a16:creationId xmlns:a16="http://schemas.microsoft.com/office/drawing/2014/main" xmlns="" id="{B2FA0AFF-00D5-D951-65B3-74EE05A41E7F}"/>
                  </a:ext>
                </a:extLst>
              </p:cNvPr>
              <p:cNvSpPr/>
              <p:nvPr/>
            </p:nvSpPr>
            <p:spPr>
              <a:xfrm>
                <a:off x="728741" y="657225"/>
                <a:ext cx="844142" cy="844142"/>
              </a:xfrm>
              <a:prstGeom prst="ellipse">
                <a:avLst/>
              </a:prstGeom>
              <a:solidFill>
                <a:schemeClr val="bg1"/>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xmlns="" id="{C860A8FC-A409-D161-15F6-8B1F100D72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264" y="780748"/>
                <a:ext cx="597097" cy="597097"/>
              </a:xfrm>
              <a:prstGeom prst="rect">
                <a:avLst/>
              </a:prstGeom>
            </p:spPr>
          </p:pic>
        </p:grpSp>
        <p:sp>
          <p:nvSpPr>
            <p:cNvPr id="6" name="TextBox 5">
              <a:extLst>
                <a:ext uri="{FF2B5EF4-FFF2-40B4-BE49-F238E27FC236}">
                  <a16:creationId xmlns:a16="http://schemas.microsoft.com/office/drawing/2014/main" xmlns="" id="{C40F4E45-ED00-4525-9D61-8A5CBB6BDECF}"/>
                </a:ext>
              </a:extLst>
            </p:cNvPr>
            <p:cNvSpPr txBox="1"/>
            <p:nvPr/>
          </p:nvSpPr>
          <p:spPr>
            <a:xfrm>
              <a:off x="1588023" y="848463"/>
              <a:ext cx="1106393" cy="461665"/>
            </a:xfrm>
            <a:prstGeom prst="rect">
              <a:avLst/>
            </a:prstGeom>
            <a:noFill/>
          </p:spPr>
          <p:txBody>
            <a:bodyPr wrap="none" rtlCol="0">
              <a:spAutoFit/>
            </a:bodyPr>
            <a:lstStyle/>
            <a:p>
              <a:r>
                <a:rPr lang="en-US" sz="2400" b="1">
                  <a:solidFill>
                    <a:schemeClr val="bg1"/>
                  </a:solidFill>
                </a:rPr>
                <a:t>Ví dụ 3</a:t>
              </a:r>
            </a:p>
          </p:txBody>
        </p:sp>
      </p:grpSp>
      <p:sp>
        <p:nvSpPr>
          <p:cNvPr id="25" name="Speech Bubble: Rectangle with Corners Rounded 24">
            <a:extLst>
              <a:ext uri="{FF2B5EF4-FFF2-40B4-BE49-F238E27FC236}">
                <a16:creationId xmlns:a16="http://schemas.microsoft.com/office/drawing/2014/main" xmlns="" id="{049652C6-F704-0926-A028-53E116B5BED3}"/>
              </a:ext>
            </a:extLst>
          </p:cNvPr>
          <p:cNvSpPr/>
          <p:nvPr/>
        </p:nvSpPr>
        <p:spPr>
          <a:xfrm>
            <a:off x="1859447" y="5228530"/>
            <a:ext cx="1916348" cy="847015"/>
          </a:xfrm>
          <a:prstGeom prst="wedgeRoundRectCallout">
            <a:avLst>
              <a:gd name="adj1" fmla="val 24568"/>
              <a:gd name="adj2" fmla="val -88306"/>
              <a:gd name="adj3" fmla="val 16667"/>
            </a:avLst>
          </a:prstGeom>
          <a:ln w="1905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20000"/>
              </a:lnSpc>
            </a:pPr>
            <a:r>
              <a:rPr lang="en-US" sz="2000"/>
              <a:t>dạng cation</a:t>
            </a:r>
          </a:p>
          <a:p>
            <a:pPr algn="ctr">
              <a:lnSpc>
                <a:spcPct val="120000"/>
              </a:lnSpc>
            </a:pPr>
            <a:r>
              <a:rPr lang="en-US" sz="2000"/>
              <a:t>(pH thấp)</a:t>
            </a:r>
          </a:p>
        </p:txBody>
      </p:sp>
      <p:sp>
        <p:nvSpPr>
          <p:cNvPr id="26" name="Speech Bubble: Rectangle with Corners Rounded 25">
            <a:extLst>
              <a:ext uri="{FF2B5EF4-FFF2-40B4-BE49-F238E27FC236}">
                <a16:creationId xmlns:a16="http://schemas.microsoft.com/office/drawing/2014/main" xmlns="" id="{3E3AC4B2-8649-60A1-5848-D25FA527DEFC}"/>
              </a:ext>
            </a:extLst>
          </p:cNvPr>
          <p:cNvSpPr/>
          <p:nvPr/>
        </p:nvSpPr>
        <p:spPr>
          <a:xfrm>
            <a:off x="4856949" y="5228529"/>
            <a:ext cx="2769535" cy="847015"/>
          </a:xfrm>
          <a:prstGeom prst="wedgeRoundRectCallout">
            <a:avLst>
              <a:gd name="adj1" fmla="val 3376"/>
              <a:gd name="adj2" fmla="val -90934"/>
              <a:gd name="adj3" fmla="val 16667"/>
            </a:avLst>
          </a:prstGeom>
          <a:ln w="1905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20000"/>
              </a:lnSpc>
            </a:pPr>
            <a:r>
              <a:rPr lang="en-US" sz="2000"/>
              <a:t>dạng ion lưỡng cực</a:t>
            </a:r>
          </a:p>
        </p:txBody>
      </p:sp>
      <p:sp>
        <p:nvSpPr>
          <p:cNvPr id="27" name="Speech Bubble: Rectangle with Corners Rounded 26">
            <a:extLst>
              <a:ext uri="{FF2B5EF4-FFF2-40B4-BE49-F238E27FC236}">
                <a16:creationId xmlns:a16="http://schemas.microsoft.com/office/drawing/2014/main" xmlns="" id="{1260F0A8-FEF8-B3A7-03AC-0AF1394994F5}"/>
              </a:ext>
            </a:extLst>
          </p:cNvPr>
          <p:cNvSpPr/>
          <p:nvPr/>
        </p:nvSpPr>
        <p:spPr>
          <a:xfrm>
            <a:off x="8326636" y="5228528"/>
            <a:ext cx="1985452" cy="847015"/>
          </a:xfrm>
          <a:prstGeom prst="wedgeRoundRectCallout">
            <a:avLst>
              <a:gd name="adj1" fmla="val 134"/>
              <a:gd name="adj2" fmla="val -88403"/>
              <a:gd name="adj3" fmla="val 16667"/>
            </a:avLst>
          </a:prstGeom>
          <a:ln w="1905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20000"/>
              </a:lnSpc>
            </a:pPr>
            <a:r>
              <a:rPr lang="en-US" sz="2000"/>
              <a:t>dạng anion</a:t>
            </a:r>
          </a:p>
          <a:p>
            <a:pPr algn="ctr">
              <a:lnSpc>
                <a:spcPct val="120000"/>
              </a:lnSpc>
            </a:pPr>
            <a:r>
              <a:rPr lang="en-US" sz="2000"/>
              <a:t>(pH cao)</a:t>
            </a:r>
          </a:p>
        </p:txBody>
      </p:sp>
    </p:spTree>
    <p:extLst>
      <p:ext uri="{BB962C8B-B14F-4D97-AF65-F5344CB8AC3E}">
        <p14:creationId xmlns:p14="http://schemas.microsoft.com/office/powerpoint/2010/main" val="3734580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circle(in)">
                                      <p:cBhvr>
                                        <p:cTn id="21" dur="2000"/>
                                        <p:tgtEl>
                                          <p:spTgt spid="2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ircle(in)">
                                      <p:cBhvr>
                                        <p:cTn id="24"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animBg="1"/>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F4EAC37-21A8-A539-6D64-0072124C5EE4}"/>
              </a:ext>
            </a:extLst>
          </p:cNvPr>
          <p:cNvPicPr>
            <a:picLocks noChangeAspect="1"/>
          </p:cNvPicPr>
          <p:nvPr/>
        </p:nvPicPr>
        <p:blipFill rotWithShape="1">
          <a:blip r:embed="rId2"/>
          <a:srcRect t="14835" b="20370"/>
          <a:stretch/>
        </p:blipFill>
        <p:spPr>
          <a:xfrm>
            <a:off x="2627339" y="1139680"/>
            <a:ext cx="9247586" cy="1166015"/>
          </a:xfrm>
          <a:prstGeom prst="rect">
            <a:avLst/>
          </a:prstGeom>
        </p:spPr>
      </p:pic>
      <p:sp>
        <p:nvSpPr>
          <p:cNvPr id="15" name="Speech Bubble: Rectangle with Corners Rounded 14">
            <a:extLst>
              <a:ext uri="{FF2B5EF4-FFF2-40B4-BE49-F238E27FC236}">
                <a16:creationId xmlns:a16="http://schemas.microsoft.com/office/drawing/2014/main" xmlns="" id="{CA19F46A-A950-82FA-F391-7DC670150B7F}"/>
              </a:ext>
            </a:extLst>
          </p:cNvPr>
          <p:cNvSpPr/>
          <p:nvPr/>
        </p:nvSpPr>
        <p:spPr>
          <a:xfrm>
            <a:off x="2627339" y="2672254"/>
            <a:ext cx="1916348" cy="847015"/>
          </a:xfrm>
          <a:prstGeom prst="wedgeRoundRectCallout">
            <a:avLst>
              <a:gd name="adj1" fmla="val 24568"/>
              <a:gd name="adj2" fmla="val -88306"/>
              <a:gd name="adj3" fmla="val 16667"/>
            </a:avLst>
          </a:prstGeom>
          <a:ln w="1905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20000"/>
              </a:lnSpc>
            </a:pPr>
            <a:r>
              <a:rPr lang="en-US" sz="2000"/>
              <a:t>dạng cation</a:t>
            </a:r>
          </a:p>
          <a:p>
            <a:pPr algn="ctr">
              <a:lnSpc>
                <a:spcPct val="120000"/>
              </a:lnSpc>
            </a:pPr>
            <a:r>
              <a:rPr lang="en-US" sz="2000"/>
              <a:t>(pH thấp)</a:t>
            </a:r>
          </a:p>
        </p:txBody>
      </p:sp>
      <p:sp>
        <p:nvSpPr>
          <p:cNvPr id="16" name="Speech Bubble: Rectangle with Corners Rounded 15">
            <a:extLst>
              <a:ext uri="{FF2B5EF4-FFF2-40B4-BE49-F238E27FC236}">
                <a16:creationId xmlns:a16="http://schemas.microsoft.com/office/drawing/2014/main" xmlns="" id="{A91A93DC-F690-D21E-B3B0-7C8A80BE1B0B}"/>
              </a:ext>
            </a:extLst>
          </p:cNvPr>
          <p:cNvSpPr/>
          <p:nvPr/>
        </p:nvSpPr>
        <p:spPr>
          <a:xfrm>
            <a:off x="5624841" y="2672253"/>
            <a:ext cx="2769535" cy="847015"/>
          </a:xfrm>
          <a:prstGeom prst="wedgeRoundRectCallout">
            <a:avLst>
              <a:gd name="adj1" fmla="val 3376"/>
              <a:gd name="adj2" fmla="val -90934"/>
              <a:gd name="adj3" fmla="val 16667"/>
            </a:avLst>
          </a:prstGeom>
          <a:ln w="1905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20000"/>
              </a:lnSpc>
            </a:pPr>
            <a:r>
              <a:rPr lang="en-US" sz="2000"/>
              <a:t>dạng ion lưỡng cực</a:t>
            </a:r>
          </a:p>
        </p:txBody>
      </p:sp>
      <p:sp>
        <p:nvSpPr>
          <p:cNvPr id="17" name="Speech Bubble: Rectangle with Corners Rounded 16">
            <a:extLst>
              <a:ext uri="{FF2B5EF4-FFF2-40B4-BE49-F238E27FC236}">
                <a16:creationId xmlns:a16="http://schemas.microsoft.com/office/drawing/2014/main" xmlns="" id="{896AB977-3F3A-3736-D85C-FD4455F2A8AD}"/>
              </a:ext>
            </a:extLst>
          </p:cNvPr>
          <p:cNvSpPr/>
          <p:nvPr/>
        </p:nvSpPr>
        <p:spPr>
          <a:xfrm>
            <a:off x="9094528" y="2672252"/>
            <a:ext cx="1985452" cy="847015"/>
          </a:xfrm>
          <a:prstGeom prst="wedgeRoundRectCallout">
            <a:avLst>
              <a:gd name="adj1" fmla="val 134"/>
              <a:gd name="adj2" fmla="val -88403"/>
              <a:gd name="adj3" fmla="val 16667"/>
            </a:avLst>
          </a:prstGeom>
          <a:ln w="1905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20000"/>
              </a:lnSpc>
            </a:pPr>
            <a:r>
              <a:rPr lang="en-US" sz="2000"/>
              <a:t>dạng anion</a:t>
            </a:r>
          </a:p>
          <a:p>
            <a:pPr algn="ctr">
              <a:lnSpc>
                <a:spcPct val="120000"/>
              </a:lnSpc>
            </a:pPr>
            <a:r>
              <a:rPr lang="en-US" sz="2000"/>
              <a:t>(pH cao)</a:t>
            </a:r>
          </a:p>
        </p:txBody>
      </p:sp>
      <p:sp>
        <p:nvSpPr>
          <p:cNvPr id="19" name="TextBox 18">
            <a:extLst>
              <a:ext uri="{FF2B5EF4-FFF2-40B4-BE49-F238E27FC236}">
                <a16:creationId xmlns:a16="http://schemas.microsoft.com/office/drawing/2014/main" xmlns="" id="{BB69AD69-3E09-CD17-E9C5-F7CF7D13201B}"/>
              </a:ext>
            </a:extLst>
          </p:cNvPr>
          <p:cNvSpPr txBox="1"/>
          <p:nvPr/>
        </p:nvSpPr>
        <p:spPr>
          <a:xfrm>
            <a:off x="1742882" y="3636524"/>
            <a:ext cx="10132043" cy="2596865"/>
          </a:xfrm>
          <a:prstGeom prst="rect">
            <a:avLst/>
          </a:prstGeom>
          <a:noFill/>
        </p:spPr>
        <p:txBody>
          <a:bodyPr wrap="square">
            <a:spAutoFit/>
          </a:bodyPr>
          <a:lstStyle/>
          <a:p>
            <a:pPr marL="285750" indent="-285750" algn="just">
              <a:lnSpc>
                <a:spcPct val="130000"/>
              </a:lnSpc>
              <a:spcAft>
                <a:spcPts val="600"/>
              </a:spcAft>
              <a:buFont typeface="Wingdings" panose="05000000000000000000" pitchFamily="2" charset="2"/>
              <a:buChar char="§"/>
            </a:pPr>
            <a:r>
              <a:rPr lang="vi-VN" sz="2400"/>
              <a:t>Ở </a:t>
            </a:r>
            <a:r>
              <a:rPr lang="vi-VN" sz="2400" b="1">
                <a:solidFill>
                  <a:srgbClr val="FF0000"/>
                </a:solidFill>
              </a:rPr>
              <a:t>pH thấp</a:t>
            </a:r>
            <a:r>
              <a:rPr lang="vi-VN" sz="2400"/>
              <a:t>, amino acid tồn tại chủ yếu ở dạng </a:t>
            </a:r>
            <a:r>
              <a:rPr lang="vi-VN" sz="2400" b="1"/>
              <a:t>cation</a:t>
            </a:r>
            <a:r>
              <a:rPr lang="en-US" sz="2400" b="1"/>
              <a:t>.</a:t>
            </a:r>
            <a:endParaRPr lang="vi-VN" sz="2400" b="1"/>
          </a:p>
          <a:p>
            <a:pPr marL="285750" indent="-285750" algn="just">
              <a:lnSpc>
                <a:spcPct val="130000"/>
              </a:lnSpc>
              <a:spcAft>
                <a:spcPts val="600"/>
              </a:spcAft>
              <a:buFont typeface="Wingdings" panose="05000000000000000000" pitchFamily="2" charset="2"/>
              <a:buChar char="§"/>
            </a:pPr>
            <a:r>
              <a:rPr lang="vi-VN" sz="2400"/>
              <a:t>Ở </a:t>
            </a:r>
            <a:r>
              <a:rPr lang="vi-VN" sz="2400" b="1">
                <a:solidFill>
                  <a:srgbClr val="FF0000"/>
                </a:solidFill>
              </a:rPr>
              <a:t>pH cao</a:t>
            </a:r>
            <a:r>
              <a:rPr lang="vi-VN" sz="2400"/>
              <a:t>, amino acid tồn tại chủ yếu ở dạng </a:t>
            </a:r>
            <a:r>
              <a:rPr lang="vi-VN" sz="2400" b="1"/>
              <a:t>anion</a:t>
            </a:r>
            <a:r>
              <a:rPr lang="en-US" sz="2400" b="1"/>
              <a:t>.</a:t>
            </a:r>
            <a:endParaRPr lang="vi-VN" sz="2400" b="1"/>
          </a:p>
          <a:p>
            <a:pPr marL="285750" indent="-285750" algn="just">
              <a:lnSpc>
                <a:spcPct val="130000"/>
              </a:lnSpc>
              <a:spcAft>
                <a:spcPts val="600"/>
              </a:spcAft>
              <a:buFont typeface="Wingdings" panose="05000000000000000000" pitchFamily="2" charset="2"/>
              <a:buChar char="§"/>
            </a:pPr>
            <a:r>
              <a:rPr lang="vi-VN" sz="2400" b="1">
                <a:solidFill>
                  <a:srgbClr val="0070C0"/>
                </a:solidFill>
              </a:rPr>
              <a:t>pH thay đổi </a:t>
            </a:r>
            <a:r>
              <a:rPr lang="vi-VN" sz="2400"/>
              <a:t>làm amino acid tích điện khác nhau và có khả năng di chuyển về các hướng khác nhau dưới tác dụng của điện trường. Đây được gọi là </a:t>
            </a:r>
            <a:r>
              <a:rPr lang="vi-VN" sz="2400" b="1">
                <a:solidFill>
                  <a:schemeClr val="accent5"/>
                </a:solidFill>
              </a:rPr>
              <a:t>tính điện di của amino acid</a:t>
            </a:r>
            <a:r>
              <a:rPr lang="en-US" sz="2400" b="1">
                <a:solidFill>
                  <a:schemeClr val="accent5"/>
                </a:solidFill>
              </a:rPr>
              <a:t>.</a:t>
            </a:r>
            <a:endParaRPr lang="vi-VN" sz="2400" b="1">
              <a:solidFill>
                <a:schemeClr val="accent5"/>
              </a:solidFill>
            </a:endParaRPr>
          </a:p>
        </p:txBody>
      </p:sp>
      <p:grpSp>
        <p:nvGrpSpPr>
          <p:cNvPr id="20" name="组合 3">
            <a:extLst>
              <a:ext uri="{FF2B5EF4-FFF2-40B4-BE49-F238E27FC236}">
                <a16:creationId xmlns:a16="http://schemas.microsoft.com/office/drawing/2014/main" xmlns="" id="{667EAF11-F555-557E-60D4-02A30BE80BA2}"/>
              </a:ext>
            </a:extLst>
          </p:cNvPr>
          <p:cNvGrpSpPr/>
          <p:nvPr/>
        </p:nvGrpSpPr>
        <p:grpSpPr>
          <a:xfrm>
            <a:off x="546370" y="340505"/>
            <a:ext cx="6535626" cy="681064"/>
            <a:chOff x="4389120" y="1084217"/>
            <a:chExt cx="6560300" cy="736216"/>
          </a:xfrm>
        </p:grpSpPr>
        <p:sp>
          <p:nvSpPr>
            <p:cNvPr id="21" name="五边形 7">
              <a:extLst>
                <a:ext uri="{FF2B5EF4-FFF2-40B4-BE49-F238E27FC236}">
                  <a16:creationId xmlns:a16="http://schemas.microsoft.com/office/drawing/2014/main" xmlns="" id="{2C4B0C7E-8B4E-B43C-F52D-A041B7CCCD04}"/>
                </a:ext>
              </a:extLst>
            </p:cNvPr>
            <p:cNvSpPr/>
            <p:nvPr/>
          </p:nvSpPr>
          <p:spPr>
            <a:xfrm flipH="1">
              <a:off x="4389120" y="1084217"/>
              <a:ext cx="6560300" cy="736216"/>
            </a:xfrm>
            <a:prstGeom prst="homePlat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ea typeface="微软雅黑" panose="020B0503020204020204" pitchFamily="34" charset="-122"/>
                </a:rPr>
                <a:t>    Tính acid – base và tính điện di</a:t>
              </a:r>
            </a:p>
          </p:txBody>
        </p:sp>
        <p:sp>
          <p:nvSpPr>
            <p:cNvPr id="22" name="菱形 1">
              <a:extLst>
                <a:ext uri="{FF2B5EF4-FFF2-40B4-BE49-F238E27FC236}">
                  <a16:creationId xmlns:a16="http://schemas.microsoft.com/office/drawing/2014/main" xmlns="" id="{A096199C-BDC3-4810-356F-7E57D93F712B}"/>
                </a:ext>
              </a:extLst>
            </p:cNvPr>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
              <a:extLst>
                <a:ext uri="{FF2B5EF4-FFF2-40B4-BE49-F238E27FC236}">
                  <a16:creationId xmlns:a16="http://schemas.microsoft.com/office/drawing/2014/main" xmlns="" id="{FFBFD00F-B333-94C3-1286-7D0E88A83211}"/>
                </a:ext>
              </a:extLst>
            </p:cNvPr>
            <p:cNvSpPr txBox="1"/>
            <p:nvPr/>
          </p:nvSpPr>
          <p:spPr>
            <a:xfrm>
              <a:off x="4572987" y="1202799"/>
              <a:ext cx="529701" cy="499050"/>
            </a:xfrm>
            <a:prstGeom prst="rect">
              <a:avLst/>
            </a:prstGeom>
            <a:noFill/>
          </p:spPr>
          <p:txBody>
            <a:bodyPr wrap="none" rtlCol="0">
              <a:spAutoFit/>
            </a:bodyPr>
            <a:lstStyle/>
            <a:p>
              <a:r>
                <a:rPr lang="en-US" altLang="zh-CN" sz="2400" b="1" dirty="0">
                  <a:solidFill>
                    <a:srgbClr val="F29A5B"/>
                  </a:solidFill>
                  <a:ea typeface="微软雅黑" panose="020B0503020204020204" pitchFamily="34" charset="-122"/>
                </a:rPr>
                <a:t>01</a:t>
              </a:r>
              <a:endParaRPr lang="zh-CN" altLang="en-US" sz="2400" b="1" dirty="0">
                <a:solidFill>
                  <a:srgbClr val="F29A5B"/>
                </a:solidFill>
                <a:ea typeface="微软雅黑" panose="020B0503020204020204" pitchFamily="34" charset="-122"/>
              </a:endParaRPr>
            </a:p>
          </p:txBody>
        </p:sp>
      </p:grpSp>
    </p:spTree>
    <p:extLst>
      <p:ext uri="{BB962C8B-B14F-4D97-AF65-F5344CB8AC3E}">
        <p14:creationId xmlns:p14="http://schemas.microsoft.com/office/powerpoint/2010/main" val="1496200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in)">
                                      <p:cBhvr>
                                        <p:cTn id="16" dur="2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 calcmode="lin" valueType="num">
                                      <p:cBhvr additive="base">
                                        <p:cTn id="2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anim calcmode="lin" valueType="num">
                                      <p:cBhvr additive="base">
                                        <p:cTn id="2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9">
                                            <p:txEl>
                                              <p:pRg st="2" end="2"/>
                                            </p:txEl>
                                          </p:spTgt>
                                        </p:tgtEl>
                                        <p:attrNameLst>
                                          <p:attrName>style.visibility</p:attrName>
                                        </p:attrNameLst>
                                      </p:cBhvr>
                                      <p:to>
                                        <p:strVal val="visible"/>
                                      </p:to>
                                    </p:set>
                                    <p:anim calcmode="lin" valueType="num">
                                      <p:cBhvr additive="base">
                                        <p:cTn id="3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xmlns="" id="{8668EC06-4BB6-0675-17C6-81662ABFF747}"/>
              </a:ext>
            </a:extLst>
          </p:cNvPr>
          <p:cNvGrpSpPr/>
          <p:nvPr/>
        </p:nvGrpSpPr>
        <p:grpSpPr>
          <a:xfrm>
            <a:off x="3271954" y="3338807"/>
            <a:ext cx="6612968" cy="2561896"/>
            <a:chOff x="3271954" y="3338807"/>
            <a:chExt cx="6612968" cy="2561896"/>
          </a:xfrm>
        </p:grpSpPr>
        <p:grpSp>
          <p:nvGrpSpPr>
            <p:cNvPr id="10" name="Group 9">
              <a:extLst>
                <a:ext uri="{FF2B5EF4-FFF2-40B4-BE49-F238E27FC236}">
                  <a16:creationId xmlns:a16="http://schemas.microsoft.com/office/drawing/2014/main" xmlns="" id="{9FB15528-F8EE-9FDE-BD52-ADABF390D725}"/>
                </a:ext>
              </a:extLst>
            </p:cNvPr>
            <p:cNvGrpSpPr/>
            <p:nvPr/>
          </p:nvGrpSpPr>
          <p:grpSpPr>
            <a:xfrm>
              <a:off x="3271954" y="3338807"/>
              <a:ext cx="6440737" cy="2084151"/>
              <a:chOff x="1078151" y="2390572"/>
              <a:chExt cx="8845681" cy="2862364"/>
            </a:xfrm>
          </p:grpSpPr>
          <p:sp>
            <p:nvSpPr>
              <p:cNvPr id="11" name="Rectangle 10">
                <a:extLst>
                  <a:ext uri="{FF2B5EF4-FFF2-40B4-BE49-F238E27FC236}">
                    <a16:creationId xmlns:a16="http://schemas.microsoft.com/office/drawing/2014/main" xmlns="" id="{288A46E0-D5A3-7176-56A7-BD3E1D39DC66}"/>
                  </a:ext>
                </a:extLst>
              </p:cNvPr>
              <p:cNvSpPr/>
              <p:nvPr/>
            </p:nvSpPr>
            <p:spPr>
              <a:xfrm>
                <a:off x="2149812" y="2390572"/>
                <a:ext cx="6702358" cy="207685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1C2CA46F-9A6A-34C3-CF98-4C34447C9097}"/>
                  </a:ext>
                </a:extLst>
              </p:cNvPr>
              <p:cNvSpPr/>
              <p:nvPr/>
            </p:nvSpPr>
            <p:spPr>
              <a:xfrm>
                <a:off x="9213714" y="3073941"/>
                <a:ext cx="710118" cy="710116"/>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A7550B47-C907-B799-68DF-FE7B1C004AC6}"/>
                  </a:ext>
                </a:extLst>
              </p:cNvPr>
              <p:cNvSpPr/>
              <p:nvPr/>
            </p:nvSpPr>
            <p:spPr>
              <a:xfrm>
                <a:off x="1078151" y="3073941"/>
                <a:ext cx="710118" cy="710116"/>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067A4534-419B-1401-6BF6-72ADB8AD3DE8}"/>
                  </a:ext>
                </a:extLst>
              </p:cNvPr>
              <p:cNvCxnSpPr>
                <a:cxnSpLocks/>
              </p:cNvCxnSpPr>
              <p:nvPr/>
            </p:nvCxnSpPr>
            <p:spPr>
              <a:xfrm>
                <a:off x="9336931" y="3428998"/>
                <a:ext cx="463684" cy="0"/>
              </a:xfrm>
              <a:prstGeom prst="line">
                <a:avLst/>
              </a:prstGeom>
              <a:ln w="57150"/>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xmlns="" id="{F07BE8B4-44C3-4607-DEB6-7EFAAB0E5F98}"/>
                  </a:ext>
                </a:extLst>
              </p:cNvPr>
              <p:cNvCxnSpPr>
                <a:cxnSpLocks/>
              </p:cNvCxnSpPr>
              <p:nvPr/>
            </p:nvCxnSpPr>
            <p:spPr>
              <a:xfrm>
                <a:off x="1217580" y="3428998"/>
                <a:ext cx="445852" cy="0"/>
              </a:xfrm>
              <a:prstGeom prst="line">
                <a:avLst/>
              </a:prstGeom>
              <a:ln w="57150"/>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xmlns="" id="{C32A5B9A-BF3D-EB81-8978-CA68EE16B99E}"/>
                  </a:ext>
                </a:extLst>
              </p:cNvPr>
              <p:cNvCxnSpPr>
                <a:cxnSpLocks/>
              </p:cNvCxnSpPr>
              <p:nvPr/>
            </p:nvCxnSpPr>
            <p:spPr>
              <a:xfrm flipV="1">
                <a:off x="9568773" y="3194723"/>
                <a:ext cx="0" cy="468549"/>
              </a:xfrm>
              <a:prstGeom prst="line">
                <a:avLst/>
              </a:prstGeom>
              <a:ln w="57150"/>
            </p:spPr>
            <p:style>
              <a:lnRef idx="2">
                <a:schemeClr val="dk1"/>
              </a:lnRef>
              <a:fillRef idx="0">
                <a:schemeClr val="dk1"/>
              </a:fillRef>
              <a:effectRef idx="1">
                <a:schemeClr val="dk1"/>
              </a:effectRef>
              <a:fontRef idx="minor">
                <a:schemeClr val="tx1"/>
              </a:fontRef>
            </p:style>
          </p:cxnSp>
          <p:sp>
            <p:nvSpPr>
              <p:cNvPr id="17" name="Oval 16">
                <a:extLst>
                  <a:ext uri="{FF2B5EF4-FFF2-40B4-BE49-F238E27FC236}">
                    <a16:creationId xmlns:a16="http://schemas.microsoft.com/office/drawing/2014/main" xmlns="" id="{25EB138B-25F8-0053-A940-19B792645D72}"/>
                  </a:ext>
                </a:extLst>
              </p:cNvPr>
              <p:cNvSpPr/>
              <p:nvPr/>
            </p:nvSpPr>
            <p:spPr>
              <a:xfrm>
                <a:off x="7230901" y="3073941"/>
                <a:ext cx="710118" cy="710116"/>
              </a:xfrm>
              <a:prstGeom prst="ellipse">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D0524830-00B0-800E-A6D7-1DB8FC875509}"/>
                  </a:ext>
                </a:extLst>
              </p:cNvPr>
              <p:cNvSpPr/>
              <p:nvPr/>
            </p:nvSpPr>
            <p:spPr>
              <a:xfrm>
                <a:off x="5121617" y="3073941"/>
                <a:ext cx="710118" cy="710116"/>
              </a:xfrm>
              <a:prstGeom prst="ellipse">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FABC7E24-C86D-612D-DFF3-E3CBF138A430}"/>
                  </a:ext>
                </a:extLst>
              </p:cNvPr>
              <p:cNvSpPr/>
              <p:nvPr/>
            </p:nvSpPr>
            <p:spPr>
              <a:xfrm>
                <a:off x="3012333" y="3073941"/>
                <a:ext cx="710118" cy="710116"/>
              </a:xfrm>
              <a:prstGeom prst="ellipse">
                <a:avLst/>
              </a:prstGeom>
              <a:solidFill>
                <a:srgbClr val="FF000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xmlns="" id="{74D27887-2EF5-317C-7794-BEF764E941D6}"/>
                  </a:ext>
                </a:extLst>
              </p:cNvPr>
              <p:cNvCxnSpPr/>
              <p:nvPr/>
            </p:nvCxnSpPr>
            <p:spPr>
              <a:xfrm flipV="1">
                <a:off x="3317131" y="3959157"/>
                <a:ext cx="0" cy="1293779"/>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xmlns="" id="{D8042D84-4D84-2E44-BBFB-C5F8D09696BB}"/>
                  </a:ext>
                </a:extLst>
              </p:cNvPr>
              <p:cNvCxnSpPr/>
              <p:nvPr/>
            </p:nvCxnSpPr>
            <p:spPr>
              <a:xfrm flipV="1">
                <a:off x="5476671" y="3959157"/>
                <a:ext cx="0" cy="1293779"/>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xmlns="" id="{41D6FB41-F236-1A69-BCD5-A230EACDD8F8}"/>
                  </a:ext>
                </a:extLst>
              </p:cNvPr>
              <p:cNvCxnSpPr/>
              <p:nvPr/>
            </p:nvCxnSpPr>
            <p:spPr>
              <a:xfrm flipV="1">
                <a:off x="7597300" y="3959157"/>
                <a:ext cx="0" cy="1293779"/>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grpSp>
        <p:sp>
          <p:nvSpPr>
            <p:cNvPr id="23" name="TextBox 22">
              <a:extLst>
                <a:ext uri="{FF2B5EF4-FFF2-40B4-BE49-F238E27FC236}">
                  <a16:creationId xmlns:a16="http://schemas.microsoft.com/office/drawing/2014/main" xmlns="" id="{E9CC030A-3E04-A28D-FD86-9EA85C88A2DD}"/>
                </a:ext>
              </a:extLst>
            </p:cNvPr>
            <p:cNvSpPr txBox="1"/>
            <p:nvPr/>
          </p:nvSpPr>
          <p:spPr>
            <a:xfrm>
              <a:off x="4312226" y="5439038"/>
              <a:ext cx="5572696" cy="461665"/>
            </a:xfrm>
            <a:prstGeom prst="rect">
              <a:avLst/>
            </a:prstGeom>
            <a:noFill/>
          </p:spPr>
          <p:txBody>
            <a:bodyPr wrap="square" rtlCol="0">
              <a:spAutoFit/>
            </a:bodyPr>
            <a:lstStyle/>
            <a:p>
              <a:r>
                <a:rPr lang="en-US" sz="2400"/>
                <a:t>Lysine           Glycine     Glutamic acid</a:t>
              </a:r>
            </a:p>
          </p:txBody>
        </p:sp>
      </p:grpSp>
      <p:sp>
        <p:nvSpPr>
          <p:cNvPr id="24" name="TextBox 23">
            <a:extLst>
              <a:ext uri="{FF2B5EF4-FFF2-40B4-BE49-F238E27FC236}">
                <a16:creationId xmlns:a16="http://schemas.microsoft.com/office/drawing/2014/main" xmlns="" id="{B7417C87-54AE-9F6E-FF82-426EBDDA27F4}"/>
              </a:ext>
            </a:extLst>
          </p:cNvPr>
          <p:cNvSpPr txBox="1"/>
          <p:nvPr/>
        </p:nvSpPr>
        <p:spPr>
          <a:xfrm>
            <a:off x="2014156" y="6010985"/>
            <a:ext cx="9796351" cy="400110"/>
          </a:xfrm>
          <a:prstGeom prst="rect">
            <a:avLst/>
          </a:prstGeom>
          <a:noFill/>
        </p:spPr>
        <p:txBody>
          <a:bodyPr wrap="square" rtlCol="0">
            <a:spAutoFit/>
          </a:bodyPr>
          <a:lstStyle/>
          <a:p>
            <a:r>
              <a:rPr lang="vi-VN" sz="2000" b="1" i="1"/>
              <a:t>Sự di chuyển của một số amino acid</a:t>
            </a:r>
            <a:r>
              <a:rPr lang="en-US" sz="2000" b="1" i="1"/>
              <a:t> </a:t>
            </a:r>
            <a:r>
              <a:rPr lang="vi-VN" sz="2000" b="1" i="1"/>
              <a:t>dưới tác dụng của điện trường ở pH=6,0</a:t>
            </a:r>
            <a:endParaRPr lang="en-US" sz="2000" b="1" i="1"/>
          </a:p>
        </p:txBody>
      </p:sp>
      <p:grpSp>
        <p:nvGrpSpPr>
          <p:cNvPr id="2" name="Group 1">
            <a:extLst>
              <a:ext uri="{FF2B5EF4-FFF2-40B4-BE49-F238E27FC236}">
                <a16:creationId xmlns:a16="http://schemas.microsoft.com/office/drawing/2014/main" xmlns="" id="{4C7C79DA-C579-7D16-5644-2269BB158A7A}"/>
              </a:ext>
            </a:extLst>
          </p:cNvPr>
          <p:cNvGrpSpPr/>
          <p:nvPr/>
        </p:nvGrpSpPr>
        <p:grpSpPr>
          <a:xfrm>
            <a:off x="137942" y="1187168"/>
            <a:ext cx="2109709" cy="844142"/>
            <a:chOff x="728741" y="657225"/>
            <a:chExt cx="2109709" cy="844142"/>
          </a:xfrm>
        </p:grpSpPr>
        <p:sp>
          <p:nvSpPr>
            <p:cNvPr id="25" name="Rectangle: Rounded Corners 24">
              <a:extLst>
                <a:ext uri="{FF2B5EF4-FFF2-40B4-BE49-F238E27FC236}">
                  <a16:creationId xmlns:a16="http://schemas.microsoft.com/office/drawing/2014/main" xmlns="" id="{57B1D5C0-76A8-797D-D735-E12F1274C11D}"/>
                </a:ext>
              </a:extLst>
            </p:cNvPr>
            <p:cNvSpPr/>
            <p:nvPr/>
          </p:nvSpPr>
          <p:spPr>
            <a:xfrm>
              <a:off x="1163315" y="800100"/>
              <a:ext cx="1675135" cy="558394"/>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xmlns="" id="{6B30BA2A-E262-B2F8-C8C8-9FD5A19EC5FF}"/>
                </a:ext>
              </a:extLst>
            </p:cNvPr>
            <p:cNvGrpSpPr/>
            <p:nvPr/>
          </p:nvGrpSpPr>
          <p:grpSpPr>
            <a:xfrm>
              <a:off x="728741" y="657225"/>
              <a:ext cx="844142" cy="844142"/>
              <a:chOff x="728741" y="657225"/>
              <a:chExt cx="844142" cy="844142"/>
            </a:xfrm>
          </p:grpSpPr>
          <p:sp>
            <p:nvSpPr>
              <p:cNvPr id="28" name="Oval 27">
                <a:extLst>
                  <a:ext uri="{FF2B5EF4-FFF2-40B4-BE49-F238E27FC236}">
                    <a16:creationId xmlns:a16="http://schemas.microsoft.com/office/drawing/2014/main" xmlns="" id="{CC13C70E-9381-6194-EDF7-2015F39B6CB4}"/>
                  </a:ext>
                </a:extLst>
              </p:cNvPr>
              <p:cNvSpPr/>
              <p:nvPr/>
            </p:nvSpPr>
            <p:spPr>
              <a:xfrm>
                <a:off x="728741" y="657225"/>
                <a:ext cx="844142" cy="844142"/>
              </a:xfrm>
              <a:prstGeom prst="ellipse">
                <a:avLst/>
              </a:prstGeom>
              <a:solidFill>
                <a:schemeClr val="bg1"/>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xmlns="" id="{CB755A78-E32A-F80C-ACCB-CBF17D0E6B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264" y="780748"/>
                <a:ext cx="597097" cy="597097"/>
              </a:xfrm>
              <a:prstGeom prst="rect">
                <a:avLst/>
              </a:prstGeom>
            </p:spPr>
          </p:pic>
        </p:grpSp>
        <p:sp>
          <p:nvSpPr>
            <p:cNvPr id="27" name="TextBox 26">
              <a:extLst>
                <a:ext uri="{FF2B5EF4-FFF2-40B4-BE49-F238E27FC236}">
                  <a16:creationId xmlns:a16="http://schemas.microsoft.com/office/drawing/2014/main" xmlns="" id="{C386C456-47A6-79FB-C5E2-03BE54690CB6}"/>
                </a:ext>
              </a:extLst>
            </p:cNvPr>
            <p:cNvSpPr txBox="1"/>
            <p:nvPr/>
          </p:nvSpPr>
          <p:spPr>
            <a:xfrm>
              <a:off x="1588023" y="848463"/>
              <a:ext cx="1106393" cy="461665"/>
            </a:xfrm>
            <a:prstGeom prst="rect">
              <a:avLst/>
            </a:prstGeom>
            <a:noFill/>
          </p:spPr>
          <p:txBody>
            <a:bodyPr wrap="none" rtlCol="0">
              <a:spAutoFit/>
            </a:bodyPr>
            <a:lstStyle/>
            <a:p>
              <a:r>
                <a:rPr lang="en-US" sz="2400" b="1">
                  <a:solidFill>
                    <a:schemeClr val="bg1"/>
                  </a:solidFill>
                </a:rPr>
                <a:t>Ví dụ 4</a:t>
              </a:r>
            </a:p>
          </p:txBody>
        </p:sp>
      </p:grpSp>
      <p:sp>
        <p:nvSpPr>
          <p:cNvPr id="30" name="Freeform 31">
            <a:extLst>
              <a:ext uri="{FF2B5EF4-FFF2-40B4-BE49-F238E27FC236}">
                <a16:creationId xmlns:a16="http://schemas.microsoft.com/office/drawing/2014/main" xmlns="" id="{3F5D0875-1498-86C5-CA58-A065DE7BA2D7}"/>
              </a:ext>
            </a:extLst>
          </p:cNvPr>
          <p:cNvSpPr/>
          <p:nvPr/>
        </p:nvSpPr>
        <p:spPr>
          <a:xfrm rot="-4348647">
            <a:off x="-1021028" y="4274021"/>
            <a:ext cx="3667790" cy="3514410"/>
          </a:xfrm>
          <a:custGeom>
            <a:avLst/>
            <a:gdLst/>
            <a:ahLst/>
            <a:cxnLst/>
            <a:rect l="l" t="t" r="r" b="b"/>
            <a:pathLst>
              <a:path w="6448389" h="6178729">
                <a:moveTo>
                  <a:pt x="0" y="0"/>
                </a:moveTo>
                <a:lnTo>
                  <a:pt x="6448389" y="0"/>
                </a:lnTo>
                <a:lnTo>
                  <a:pt x="6448389" y="6178729"/>
                </a:lnTo>
                <a:lnTo>
                  <a:pt x="0" y="617872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nvGrpSpPr>
          <p:cNvPr id="4" name="组合 3">
            <a:extLst>
              <a:ext uri="{FF2B5EF4-FFF2-40B4-BE49-F238E27FC236}">
                <a16:creationId xmlns:a16="http://schemas.microsoft.com/office/drawing/2014/main" xmlns="" id="{A40E7ABA-92DB-7B46-D717-10A93CD73273}"/>
              </a:ext>
            </a:extLst>
          </p:cNvPr>
          <p:cNvGrpSpPr/>
          <p:nvPr/>
        </p:nvGrpSpPr>
        <p:grpSpPr>
          <a:xfrm>
            <a:off x="546370" y="340505"/>
            <a:ext cx="6535626" cy="681064"/>
            <a:chOff x="4389120" y="1084217"/>
            <a:chExt cx="6560300" cy="736216"/>
          </a:xfrm>
        </p:grpSpPr>
        <p:sp>
          <p:nvSpPr>
            <p:cNvPr id="5" name="五边形 7">
              <a:extLst>
                <a:ext uri="{FF2B5EF4-FFF2-40B4-BE49-F238E27FC236}">
                  <a16:creationId xmlns:a16="http://schemas.microsoft.com/office/drawing/2014/main" xmlns="" id="{AE44828E-E8E6-B573-70C4-4B491ADD1C9A}"/>
                </a:ext>
              </a:extLst>
            </p:cNvPr>
            <p:cNvSpPr/>
            <p:nvPr/>
          </p:nvSpPr>
          <p:spPr>
            <a:xfrm flipH="1">
              <a:off x="4389120" y="1084217"/>
              <a:ext cx="6560300" cy="736216"/>
            </a:xfrm>
            <a:prstGeom prst="homePlat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ea typeface="微软雅黑" panose="020B0503020204020204" pitchFamily="34" charset="-122"/>
                </a:rPr>
                <a:t>    Tính acid – base và tính điện di</a:t>
              </a:r>
            </a:p>
          </p:txBody>
        </p:sp>
        <p:sp>
          <p:nvSpPr>
            <p:cNvPr id="31" name="菱形 1">
              <a:extLst>
                <a:ext uri="{FF2B5EF4-FFF2-40B4-BE49-F238E27FC236}">
                  <a16:creationId xmlns:a16="http://schemas.microsoft.com/office/drawing/2014/main" xmlns="" id="{735116C0-C433-D714-75B4-BABC0794BE99}"/>
                </a:ext>
              </a:extLst>
            </p:cNvPr>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2">
              <a:extLst>
                <a:ext uri="{FF2B5EF4-FFF2-40B4-BE49-F238E27FC236}">
                  <a16:creationId xmlns:a16="http://schemas.microsoft.com/office/drawing/2014/main" xmlns="" id="{CF9DBA91-5DDC-666A-9C14-C45C5FF195C4}"/>
                </a:ext>
              </a:extLst>
            </p:cNvPr>
            <p:cNvSpPr txBox="1"/>
            <p:nvPr/>
          </p:nvSpPr>
          <p:spPr>
            <a:xfrm>
              <a:off x="4572987" y="1202799"/>
              <a:ext cx="529701" cy="499050"/>
            </a:xfrm>
            <a:prstGeom prst="rect">
              <a:avLst/>
            </a:prstGeom>
            <a:noFill/>
          </p:spPr>
          <p:txBody>
            <a:bodyPr wrap="none" rtlCol="0">
              <a:spAutoFit/>
            </a:bodyPr>
            <a:lstStyle/>
            <a:p>
              <a:r>
                <a:rPr lang="en-US" altLang="zh-CN" sz="2400" b="1" dirty="0">
                  <a:solidFill>
                    <a:srgbClr val="F29A5B"/>
                  </a:solidFill>
                  <a:ea typeface="微软雅黑" panose="020B0503020204020204" pitchFamily="34" charset="-122"/>
                </a:rPr>
                <a:t>01</a:t>
              </a:r>
              <a:endParaRPr lang="zh-CN" altLang="en-US" sz="2400" b="1" dirty="0">
                <a:solidFill>
                  <a:srgbClr val="F29A5B"/>
                </a:solidFill>
                <a:ea typeface="微软雅黑" panose="020B0503020204020204" pitchFamily="34" charset="-122"/>
              </a:endParaRPr>
            </a:p>
          </p:txBody>
        </p:sp>
      </p:grpSp>
      <p:sp>
        <p:nvSpPr>
          <p:cNvPr id="34" name="TextBox 33">
            <a:extLst>
              <a:ext uri="{FF2B5EF4-FFF2-40B4-BE49-F238E27FC236}">
                <a16:creationId xmlns:a16="http://schemas.microsoft.com/office/drawing/2014/main" xmlns="" id="{A9F93508-4EC3-5348-48F6-A563676A01E9}"/>
              </a:ext>
            </a:extLst>
          </p:cNvPr>
          <p:cNvSpPr txBox="1"/>
          <p:nvPr/>
        </p:nvSpPr>
        <p:spPr>
          <a:xfrm>
            <a:off x="2463331" y="1275669"/>
            <a:ext cx="9270486" cy="1893595"/>
          </a:xfrm>
          <a:prstGeom prst="rect">
            <a:avLst/>
          </a:prstGeom>
          <a:noFill/>
        </p:spPr>
        <p:txBody>
          <a:bodyPr wrap="square">
            <a:spAutoFit/>
          </a:bodyPr>
          <a:lstStyle>
            <a:defPPr>
              <a:defRPr lang="en-US"/>
            </a:defPPr>
            <a:lvl1pPr indent="0" algn="just">
              <a:lnSpc>
                <a:spcPct val="125000"/>
              </a:lnSpc>
              <a:buNone/>
              <a:defRPr sz="2400"/>
            </a:lvl1pPr>
          </a:lstStyle>
          <a:p>
            <a:r>
              <a:rPr lang="vi-VN"/>
              <a:t>Đặt hỗn hợp các amino acid gồm lysine, glycine và glutamic acid ở pH = 6,0 vào trong một điện trường. Khi đó, glycine hầu như không dịch chuyển, lysine dịch chuyển về phía cực âm, còn glutamic acid dịch chuyển về phía cực dương.</a:t>
            </a:r>
          </a:p>
        </p:txBody>
      </p:sp>
    </p:spTree>
    <p:extLst>
      <p:ext uri="{BB962C8B-B14F-4D97-AF65-F5344CB8AC3E}">
        <p14:creationId xmlns:p14="http://schemas.microsoft.com/office/powerpoint/2010/main" val="2520421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circle(in)">
                                      <p:cBhvr>
                                        <p:cTn id="12" dur="2000"/>
                                        <p:tgtEl>
                                          <p:spTgt spid="3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ircle(in)">
                                      <p:cBhvr>
                                        <p:cTn id="15"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CA07760B-1B7C-FF35-4A17-5C1A43BBCE2C}"/>
              </a:ext>
            </a:extLst>
          </p:cNvPr>
          <p:cNvGrpSpPr/>
          <p:nvPr/>
        </p:nvGrpSpPr>
        <p:grpSpPr>
          <a:xfrm>
            <a:off x="201011" y="173069"/>
            <a:ext cx="11394359" cy="2045914"/>
            <a:chOff x="1177795" y="1158430"/>
            <a:chExt cx="9604505" cy="1604360"/>
          </a:xfrm>
        </p:grpSpPr>
        <p:sp>
          <p:nvSpPr>
            <p:cNvPr id="5" name="Rectangle: Rounded Corners 4">
              <a:extLst>
                <a:ext uri="{FF2B5EF4-FFF2-40B4-BE49-F238E27FC236}">
                  <a16:creationId xmlns:a16="http://schemas.microsoft.com/office/drawing/2014/main" xmlns="" id="{0A0D3BB6-D390-4F2A-6A1C-66B4B8537369}"/>
                </a:ext>
              </a:extLst>
            </p:cNvPr>
            <p:cNvSpPr/>
            <p:nvPr/>
          </p:nvSpPr>
          <p:spPr>
            <a:xfrm>
              <a:off x="1562030" y="1490547"/>
              <a:ext cx="9220270" cy="1272243"/>
            </a:xfrm>
            <a:prstGeom prst="roundRect">
              <a:avLst>
                <a:gd name="adj" fmla="val 26327"/>
              </a:avLst>
            </a:prstGeom>
            <a:solidFill>
              <a:srgbClr val="FCDFCD"/>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6" name="Group 5">
              <a:extLst>
                <a:ext uri="{FF2B5EF4-FFF2-40B4-BE49-F238E27FC236}">
                  <a16:creationId xmlns:a16="http://schemas.microsoft.com/office/drawing/2014/main" xmlns="" id="{1D0710BA-1785-3168-E93A-6AB3FA0366C7}"/>
                </a:ext>
              </a:extLst>
            </p:cNvPr>
            <p:cNvGrpSpPr/>
            <p:nvPr/>
          </p:nvGrpSpPr>
          <p:grpSpPr>
            <a:xfrm>
              <a:off x="1177795" y="1158430"/>
              <a:ext cx="914400" cy="914400"/>
              <a:chOff x="666750" y="619125"/>
              <a:chExt cx="914400" cy="914400"/>
            </a:xfrm>
          </p:grpSpPr>
          <p:sp>
            <p:nvSpPr>
              <p:cNvPr id="8" name="Oval 7">
                <a:extLst>
                  <a:ext uri="{FF2B5EF4-FFF2-40B4-BE49-F238E27FC236}">
                    <a16:creationId xmlns:a16="http://schemas.microsoft.com/office/drawing/2014/main" xmlns="" id="{996A46E3-3E2B-60B8-4B93-7AEBBD2D6D8F}"/>
                  </a:ext>
                </a:extLst>
              </p:cNvPr>
              <p:cNvSpPr/>
              <p:nvPr/>
            </p:nvSpPr>
            <p:spPr>
              <a:xfrm>
                <a:off x="666750" y="619125"/>
                <a:ext cx="914400" cy="914400"/>
              </a:xfrm>
              <a:prstGeom prst="ellips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Oval 8">
                <a:extLst>
                  <a:ext uri="{FF2B5EF4-FFF2-40B4-BE49-F238E27FC236}">
                    <a16:creationId xmlns:a16="http://schemas.microsoft.com/office/drawing/2014/main" xmlns="" id="{80D2988F-B6C7-EA81-44A1-C308FCC7879B}"/>
                  </a:ext>
                </a:extLst>
              </p:cNvPr>
              <p:cNvSpPr/>
              <p:nvPr/>
            </p:nvSpPr>
            <p:spPr>
              <a:xfrm>
                <a:off x="859167" y="811542"/>
                <a:ext cx="529566" cy="529566"/>
              </a:xfrm>
              <a:prstGeom prst="ellipse">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a:ea typeface="+mn-ea"/>
                    <a:cs typeface="+mn-cs"/>
                  </a:rPr>
                  <a:t>?</a:t>
                </a:r>
              </a:p>
            </p:txBody>
          </p:sp>
          <p:sp>
            <p:nvSpPr>
              <p:cNvPr id="10" name="Block Arc 9">
                <a:extLst>
                  <a:ext uri="{FF2B5EF4-FFF2-40B4-BE49-F238E27FC236}">
                    <a16:creationId xmlns:a16="http://schemas.microsoft.com/office/drawing/2014/main" xmlns="" id="{5CDCEB38-63BF-B1B5-FD07-020BD362FADD}"/>
                  </a:ext>
                </a:extLst>
              </p:cNvPr>
              <p:cNvSpPr/>
              <p:nvPr/>
            </p:nvSpPr>
            <p:spPr>
              <a:xfrm>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Block Arc 10">
                <a:extLst>
                  <a:ext uri="{FF2B5EF4-FFF2-40B4-BE49-F238E27FC236}">
                    <a16:creationId xmlns:a16="http://schemas.microsoft.com/office/drawing/2014/main" xmlns="" id="{66FCFE6D-7009-0142-8E8E-D570283A1E73}"/>
                  </a:ext>
                </a:extLst>
              </p:cNvPr>
              <p:cNvSpPr/>
              <p:nvPr/>
            </p:nvSpPr>
            <p:spPr>
              <a:xfrm rot="72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Block Arc 11">
                <a:extLst>
                  <a:ext uri="{FF2B5EF4-FFF2-40B4-BE49-F238E27FC236}">
                    <a16:creationId xmlns:a16="http://schemas.microsoft.com/office/drawing/2014/main" xmlns="" id="{4140C4D5-95F3-6587-8F51-D63972E79B92}"/>
                  </a:ext>
                </a:extLst>
              </p:cNvPr>
              <p:cNvSpPr/>
              <p:nvPr/>
            </p:nvSpPr>
            <p:spPr>
              <a:xfrm rot="144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Oval 12">
                <a:extLst>
                  <a:ext uri="{FF2B5EF4-FFF2-40B4-BE49-F238E27FC236}">
                    <a16:creationId xmlns:a16="http://schemas.microsoft.com/office/drawing/2014/main" xmlns="" id="{ECE50443-BF27-A717-657A-BEA366F06B9C}"/>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xmlns="" id="{555913A1-0008-FB61-520E-0E0C1B4E5A8D}"/>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Oval 14">
                <a:extLst>
                  <a:ext uri="{FF2B5EF4-FFF2-40B4-BE49-F238E27FC236}">
                    <a16:creationId xmlns:a16="http://schemas.microsoft.com/office/drawing/2014/main" xmlns="" id="{8A9B87C0-CDD9-F16E-4D4D-541168572D2A}"/>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xmlns="" id="{5B0C2B3D-7AC3-C0D9-8961-F9248B3725FA}"/>
                </a:ext>
              </a:extLst>
            </p:cNvPr>
            <p:cNvSpPr txBox="1"/>
            <p:nvPr/>
          </p:nvSpPr>
          <p:spPr>
            <a:xfrm>
              <a:off x="2191602" y="1557519"/>
              <a:ext cx="8299639" cy="1122887"/>
            </a:xfrm>
            <a:prstGeom prst="rect">
              <a:avLst/>
            </a:prstGeom>
            <a:noFill/>
          </p:spPr>
          <p:txBody>
            <a:bodyPr wrap="square" rtlCol="0">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a:ea typeface="+mn-ea"/>
                  <a:cs typeface="+mn-cs"/>
                </a:rPr>
                <a:t>3. </a:t>
              </a:r>
              <a:r>
                <a:rPr kumimoji="0" lang="vi-VN" sz="2400" b="1" i="0" u="none" strike="noStrike" kern="1200" cap="none" spc="0" normalizeH="0" baseline="0" noProof="0">
                  <a:ln>
                    <a:noFill/>
                  </a:ln>
                  <a:solidFill>
                    <a:prstClr val="black"/>
                  </a:solidFill>
                  <a:effectLst/>
                  <a:uLnTx/>
                  <a:uFillTx/>
                  <a:latin typeface="Arial"/>
                  <a:ea typeface="+mn-ea"/>
                  <a:cs typeface="+mn-cs"/>
                </a:rPr>
                <a:t>Quan sát Hình 6.1 và cho biết: Trong điều kiện thí nghiệm ở pH = 6,0, mỗi</a:t>
              </a:r>
              <a:r>
                <a:rPr kumimoji="0" lang="en-US" sz="2400" b="1" i="0" u="none" strike="noStrike" kern="1200" cap="none" spc="0" normalizeH="0" baseline="0" noProof="0">
                  <a:ln>
                    <a:noFill/>
                  </a:ln>
                  <a:solidFill>
                    <a:prstClr val="black"/>
                  </a:solidFill>
                  <a:effectLst/>
                  <a:uLnTx/>
                  <a:uFillTx/>
                  <a:latin typeface="Arial"/>
                  <a:ea typeface="+mn-ea"/>
                  <a:cs typeface="+mn-cs"/>
                </a:rPr>
                <a:t> </a:t>
              </a:r>
              <a:r>
                <a:rPr kumimoji="0" lang="vi-VN" sz="2400" b="1" i="0" u="none" strike="noStrike" kern="1200" cap="none" spc="0" normalizeH="0" baseline="0" noProof="0">
                  <a:ln>
                    <a:noFill/>
                  </a:ln>
                  <a:solidFill>
                    <a:prstClr val="black"/>
                  </a:solidFill>
                  <a:effectLst/>
                  <a:uLnTx/>
                  <a:uFillTx/>
                  <a:latin typeface="Arial"/>
                  <a:ea typeface="+mn-ea"/>
                  <a:cs typeface="+mn-cs"/>
                </a:rPr>
                <a:t>amino acid lysine, glycine,</a:t>
              </a:r>
              <a:r>
                <a:rPr kumimoji="0" lang="en-US" sz="2400" b="1" i="0" u="none" strike="noStrike" kern="1200" cap="none" spc="0" normalizeH="0" baseline="0" noProof="0">
                  <a:ln>
                    <a:noFill/>
                  </a:ln>
                  <a:solidFill>
                    <a:prstClr val="black"/>
                  </a:solidFill>
                  <a:effectLst/>
                  <a:uLnTx/>
                  <a:uFillTx/>
                  <a:latin typeface="Arial"/>
                  <a:ea typeface="+mn-ea"/>
                  <a:cs typeface="+mn-cs"/>
                </a:rPr>
                <a:t> </a:t>
              </a:r>
              <a:r>
                <a:rPr kumimoji="0" lang="vi-VN" sz="2400" b="1" i="0" u="none" strike="noStrike" kern="1200" cap="none" spc="0" normalizeH="0" baseline="0" noProof="0">
                  <a:ln>
                    <a:noFill/>
                  </a:ln>
                  <a:solidFill>
                    <a:prstClr val="black"/>
                  </a:solidFill>
                  <a:effectLst/>
                  <a:uLnTx/>
                  <a:uFillTx/>
                  <a:latin typeface="Arial"/>
                  <a:ea typeface="+mn-ea"/>
                  <a:cs typeface="+mn-cs"/>
                </a:rPr>
                <a:t>glutamic acid tồn tại chủ yếu ở dạng cation, anion hay ở dạng ion lưỡng cực?</a:t>
              </a:r>
            </a:p>
          </p:txBody>
        </p:sp>
      </p:grpSp>
      <p:grpSp>
        <p:nvGrpSpPr>
          <p:cNvPr id="20" name="Group 19">
            <a:extLst>
              <a:ext uri="{FF2B5EF4-FFF2-40B4-BE49-F238E27FC236}">
                <a16:creationId xmlns:a16="http://schemas.microsoft.com/office/drawing/2014/main" xmlns="" id="{5839109F-0CA1-1561-AE33-3423C9C3689A}"/>
              </a:ext>
            </a:extLst>
          </p:cNvPr>
          <p:cNvGrpSpPr/>
          <p:nvPr/>
        </p:nvGrpSpPr>
        <p:grpSpPr>
          <a:xfrm>
            <a:off x="325312" y="3455358"/>
            <a:ext cx="2107895" cy="934415"/>
            <a:chOff x="4902505" y="2527605"/>
            <a:chExt cx="2107895" cy="934415"/>
          </a:xfrm>
        </p:grpSpPr>
        <p:grpSp>
          <p:nvGrpSpPr>
            <p:cNvPr id="21" name="Group 20">
              <a:extLst>
                <a:ext uri="{FF2B5EF4-FFF2-40B4-BE49-F238E27FC236}">
                  <a16:creationId xmlns:a16="http://schemas.microsoft.com/office/drawing/2014/main" xmlns="" id="{0636DF98-ACA8-5128-1865-5432814C4871}"/>
                </a:ext>
              </a:extLst>
            </p:cNvPr>
            <p:cNvGrpSpPr/>
            <p:nvPr/>
          </p:nvGrpSpPr>
          <p:grpSpPr>
            <a:xfrm>
              <a:off x="5369712" y="2776444"/>
              <a:ext cx="1640688" cy="558800"/>
              <a:chOff x="5369712" y="2776444"/>
              <a:chExt cx="1640688" cy="558800"/>
            </a:xfrm>
          </p:grpSpPr>
          <p:sp>
            <p:nvSpPr>
              <p:cNvPr id="23" name="Rectangle: Rounded Corners 22">
                <a:extLst>
                  <a:ext uri="{FF2B5EF4-FFF2-40B4-BE49-F238E27FC236}">
                    <a16:creationId xmlns:a16="http://schemas.microsoft.com/office/drawing/2014/main" xmlns="" id="{158F1C9B-9448-B0EB-5170-B573B68D4DF9}"/>
                  </a:ext>
                </a:extLst>
              </p:cNvPr>
              <p:cNvSpPr/>
              <p:nvPr/>
            </p:nvSpPr>
            <p:spPr>
              <a:xfrm>
                <a:off x="5369712" y="2776444"/>
                <a:ext cx="1640688" cy="5588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ADE690FC-8A7E-C50F-7369-06C25911941F}"/>
                  </a:ext>
                </a:extLst>
              </p:cNvPr>
              <p:cNvSpPr txBox="1"/>
              <p:nvPr/>
            </p:nvSpPr>
            <p:spPr>
              <a:xfrm>
                <a:off x="5718593" y="2861833"/>
                <a:ext cx="1260025"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FFFF00"/>
                    </a:solidFill>
                    <a:effectLst/>
                    <a:uLnTx/>
                    <a:uFillTx/>
                    <a:latin typeface="Arial"/>
                    <a:ea typeface="+mn-ea"/>
                    <a:cs typeface="+mn-cs"/>
                  </a:rPr>
                  <a:t>ĐÁP ÁN</a:t>
                </a:r>
              </a:p>
            </p:txBody>
          </p:sp>
        </p:grpSp>
        <p:pic>
          <p:nvPicPr>
            <p:cNvPr id="22" name="Picture 21">
              <a:extLst>
                <a:ext uri="{FF2B5EF4-FFF2-40B4-BE49-F238E27FC236}">
                  <a16:creationId xmlns:a16="http://schemas.microsoft.com/office/drawing/2014/main" xmlns="" id="{A0AC0CDD-7484-CBAF-B089-F6E338FE89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2505" y="2527605"/>
              <a:ext cx="934415" cy="934415"/>
            </a:xfrm>
            <a:prstGeom prst="rect">
              <a:avLst/>
            </a:prstGeom>
          </p:spPr>
        </p:pic>
      </p:grpSp>
      <p:grpSp>
        <p:nvGrpSpPr>
          <p:cNvPr id="3" name="Group 2">
            <a:extLst>
              <a:ext uri="{FF2B5EF4-FFF2-40B4-BE49-F238E27FC236}">
                <a16:creationId xmlns:a16="http://schemas.microsoft.com/office/drawing/2014/main" xmlns="" id="{17E6C72C-79C4-27B6-00D6-94F809FCEE0C}"/>
              </a:ext>
            </a:extLst>
          </p:cNvPr>
          <p:cNvGrpSpPr/>
          <p:nvPr/>
        </p:nvGrpSpPr>
        <p:grpSpPr>
          <a:xfrm>
            <a:off x="3941115" y="2534636"/>
            <a:ext cx="4937415" cy="1820619"/>
            <a:chOff x="3941115" y="2534636"/>
            <a:chExt cx="4937415" cy="1820619"/>
          </a:xfrm>
        </p:grpSpPr>
        <p:grpSp>
          <p:nvGrpSpPr>
            <p:cNvPr id="25" name="Group 24">
              <a:extLst>
                <a:ext uri="{FF2B5EF4-FFF2-40B4-BE49-F238E27FC236}">
                  <a16:creationId xmlns:a16="http://schemas.microsoft.com/office/drawing/2014/main" xmlns="" id="{AF98CD6D-4C53-5717-3FA6-0C300BCC334A}"/>
                </a:ext>
              </a:extLst>
            </p:cNvPr>
            <p:cNvGrpSpPr/>
            <p:nvPr/>
          </p:nvGrpSpPr>
          <p:grpSpPr>
            <a:xfrm>
              <a:off x="3941115" y="2534636"/>
              <a:ext cx="4486721" cy="1451853"/>
              <a:chOff x="1078151" y="2390572"/>
              <a:chExt cx="8845681" cy="2862364"/>
            </a:xfrm>
          </p:grpSpPr>
          <p:sp>
            <p:nvSpPr>
              <p:cNvPr id="26" name="Rectangle 25">
                <a:extLst>
                  <a:ext uri="{FF2B5EF4-FFF2-40B4-BE49-F238E27FC236}">
                    <a16:creationId xmlns:a16="http://schemas.microsoft.com/office/drawing/2014/main" xmlns="" id="{D14C7BE0-0DD8-19B5-2C16-BAE2F076DACF}"/>
                  </a:ext>
                </a:extLst>
              </p:cNvPr>
              <p:cNvSpPr/>
              <p:nvPr/>
            </p:nvSpPr>
            <p:spPr>
              <a:xfrm>
                <a:off x="2149812" y="2390572"/>
                <a:ext cx="6702358" cy="207685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xmlns="" id="{38D88AB8-03EC-40C6-9BED-B00976F3D897}"/>
                  </a:ext>
                </a:extLst>
              </p:cNvPr>
              <p:cNvSpPr/>
              <p:nvPr/>
            </p:nvSpPr>
            <p:spPr>
              <a:xfrm>
                <a:off x="9213714" y="3073941"/>
                <a:ext cx="710118" cy="710116"/>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D96C7EBE-A52F-F098-AB2F-9527026B42D9}"/>
                  </a:ext>
                </a:extLst>
              </p:cNvPr>
              <p:cNvSpPr/>
              <p:nvPr/>
            </p:nvSpPr>
            <p:spPr>
              <a:xfrm>
                <a:off x="1078151" y="3073941"/>
                <a:ext cx="710118" cy="710116"/>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xmlns="" id="{D62CFCAD-6423-49F2-7DC4-E9141BD05C9F}"/>
                  </a:ext>
                </a:extLst>
              </p:cNvPr>
              <p:cNvCxnSpPr>
                <a:cxnSpLocks/>
              </p:cNvCxnSpPr>
              <p:nvPr/>
            </p:nvCxnSpPr>
            <p:spPr>
              <a:xfrm>
                <a:off x="9336931" y="3428998"/>
                <a:ext cx="463684" cy="0"/>
              </a:xfrm>
              <a:prstGeom prst="line">
                <a:avLst/>
              </a:prstGeom>
              <a:ln w="57150"/>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xmlns="" id="{B4BEF944-5861-F51A-E11D-7F738C638638}"/>
                  </a:ext>
                </a:extLst>
              </p:cNvPr>
              <p:cNvCxnSpPr>
                <a:cxnSpLocks/>
              </p:cNvCxnSpPr>
              <p:nvPr/>
            </p:nvCxnSpPr>
            <p:spPr>
              <a:xfrm>
                <a:off x="1217580" y="3428998"/>
                <a:ext cx="445852" cy="0"/>
              </a:xfrm>
              <a:prstGeom prst="line">
                <a:avLst/>
              </a:prstGeom>
              <a:ln w="57150"/>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xmlns="" id="{AA87E6B3-CBB3-E74E-48E3-4CA908763E25}"/>
                  </a:ext>
                </a:extLst>
              </p:cNvPr>
              <p:cNvCxnSpPr>
                <a:cxnSpLocks/>
              </p:cNvCxnSpPr>
              <p:nvPr/>
            </p:nvCxnSpPr>
            <p:spPr>
              <a:xfrm flipV="1">
                <a:off x="9568773" y="3194723"/>
                <a:ext cx="0" cy="468549"/>
              </a:xfrm>
              <a:prstGeom prst="line">
                <a:avLst/>
              </a:prstGeom>
              <a:ln w="57150"/>
            </p:spPr>
            <p:style>
              <a:lnRef idx="2">
                <a:schemeClr val="dk1"/>
              </a:lnRef>
              <a:fillRef idx="0">
                <a:schemeClr val="dk1"/>
              </a:fillRef>
              <a:effectRef idx="1">
                <a:schemeClr val="dk1"/>
              </a:effectRef>
              <a:fontRef idx="minor">
                <a:schemeClr val="tx1"/>
              </a:fontRef>
            </p:style>
          </p:cxnSp>
          <p:sp>
            <p:nvSpPr>
              <p:cNvPr id="32" name="Oval 31">
                <a:extLst>
                  <a:ext uri="{FF2B5EF4-FFF2-40B4-BE49-F238E27FC236}">
                    <a16:creationId xmlns:a16="http://schemas.microsoft.com/office/drawing/2014/main" xmlns="" id="{5200BB01-F43E-E742-4E10-AA47CA733015}"/>
                  </a:ext>
                </a:extLst>
              </p:cNvPr>
              <p:cNvSpPr/>
              <p:nvPr/>
            </p:nvSpPr>
            <p:spPr>
              <a:xfrm>
                <a:off x="7230901" y="3073941"/>
                <a:ext cx="710118" cy="710116"/>
              </a:xfrm>
              <a:prstGeom prst="ellipse">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xmlns="" id="{783C303A-BCBA-D55A-08F4-42EA294905F0}"/>
                  </a:ext>
                </a:extLst>
              </p:cNvPr>
              <p:cNvSpPr/>
              <p:nvPr/>
            </p:nvSpPr>
            <p:spPr>
              <a:xfrm>
                <a:off x="5121617" y="3073941"/>
                <a:ext cx="710118" cy="710116"/>
              </a:xfrm>
              <a:prstGeom prst="ellipse">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xmlns="" id="{DD89C8FF-4F84-832F-3224-401794DF276C}"/>
                  </a:ext>
                </a:extLst>
              </p:cNvPr>
              <p:cNvSpPr/>
              <p:nvPr/>
            </p:nvSpPr>
            <p:spPr>
              <a:xfrm>
                <a:off x="3012333" y="3073941"/>
                <a:ext cx="710118" cy="710116"/>
              </a:xfrm>
              <a:prstGeom prst="ellipse">
                <a:avLst/>
              </a:prstGeom>
              <a:solidFill>
                <a:srgbClr val="FF000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xmlns="" id="{99224D5C-5CA3-3D5E-0709-B9C0FCA57800}"/>
                  </a:ext>
                </a:extLst>
              </p:cNvPr>
              <p:cNvCxnSpPr/>
              <p:nvPr/>
            </p:nvCxnSpPr>
            <p:spPr>
              <a:xfrm flipV="1">
                <a:off x="3317131" y="3959157"/>
                <a:ext cx="0" cy="1293779"/>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xmlns="" id="{60E55547-5EF9-048F-89C3-768BDA164F0E}"/>
                  </a:ext>
                </a:extLst>
              </p:cNvPr>
              <p:cNvCxnSpPr/>
              <p:nvPr/>
            </p:nvCxnSpPr>
            <p:spPr>
              <a:xfrm flipV="1">
                <a:off x="5476671" y="3959157"/>
                <a:ext cx="0" cy="1293779"/>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xmlns="" id="{981250D3-8EEB-CA6F-1195-1063400580ED}"/>
                  </a:ext>
                </a:extLst>
              </p:cNvPr>
              <p:cNvCxnSpPr/>
              <p:nvPr/>
            </p:nvCxnSpPr>
            <p:spPr>
              <a:xfrm flipV="1">
                <a:off x="7597300" y="3959157"/>
                <a:ext cx="0" cy="1293779"/>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grpSp>
        <p:sp>
          <p:nvSpPr>
            <p:cNvPr id="38" name="TextBox 37">
              <a:extLst>
                <a:ext uri="{FF2B5EF4-FFF2-40B4-BE49-F238E27FC236}">
                  <a16:creationId xmlns:a16="http://schemas.microsoft.com/office/drawing/2014/main" xmlns="" id="{6B74F4CA-9E8E-C538-D09D-7F5C498E9281}"/>
                </a:ext>
              </a:extLst>
            </p:cNvPr>
            <p:cNvSpPr txBox="1"/>
            <p:nvPr/>
          </p:nvSpPr>
          <p:spPr>
            <a:xfrm>
              <a:off x="4567142" y="3985923"/>
              <a:ext cx="4311388" cy="369332"/>
            </a:xfrm>
            <a:prstGeom prst="rect">
              <a:avLst/>
            </a:prstGeom>
            <a:noFill/>
          </p:spPr>
          <p:txBody>
            <a:bodyPr wrap="square" rtlCol="0">
              <a:spAutoFit/>
            </a:bodyPr>
            <a:lstStyle/>
            <a:p>
              <a:r>
                <a:rPr lang="en-US"/>
                <a:t>Lysine          Glycine     Glutamic acid</a:t>
              </a:r>
            </a:p>
          </p:txBody>
        </p:sp>
      </p:grpSp>
      <p:sp>
        <p:nvSpPr>
          <p:cNvPr id="17" name="TextBox 16">
            <a:extLst>
              <a:ext uri="{FF2B5EF4-FFF2-40B4-BE49-F238E27FC236}">
                <a16:creationId xmlns:a16="http://schemas.microsoft.com/office/drawing/2014/main" xmlns="" id="{15ABD13F-9B7B-893B-4295-771468FCAC63}"/>
              </a:ext>
            </a:extLst>
          </p:cNvPr>
          <p:cNvSpPr txBox="1"/>
          <p:nvPr/>
        </p:nvSpPr>
        <p:spPr>
          <a:xfrm>
            <a:off x="792519" y="4403976"/>
            <a:ext cx="10991486" cy="2267544"/>
          </a:xfrm>
          <a:prstGeom prst="rect">
            <a:avLst/>
          </a:prstGeom>
          <a:noFill/>
        </p:spPr>
        <p:txBody>
          <a:bodyPr wrap="square">
            <a:spAutoFit/>
          </a:bodyPr>
          <a:lstStyle/>
          <a:p>
            <a:pPr algn="just">
              <a:lnSpc>
                <a:spcPct val="120000"/>
              </a:lnSpc>
            </a:pPr>
            <a:r>
              <a:rPr lang="vi-VN" sz="2400" b="1"/>
              <a:t>  Lysine </a:t>
            </a:r>
            <a:r>
              <a:rPr lang="vi-VN" sz="2400"/>
              <a:t>dịch chuyển về phía cực âm nên lysine tồn tại chủ yếu ở dạng cation.</a:t>
            </a:r>
          </a:p>
          <a:p>
            <a:pPr algn="just">
              <a:lnSpc>
                <a:spcPct val="120000"/>
              </a:lnSpc>
            </a:pPr>
            <a:r>
              <a:rPr lang="vi-VN" sz="2400" b="1"/>
              <a:t> Glycine </a:t>
            </a:r>
            <a:r>
              <a:rPr lang="vi-VN" sz="2400"/>
              <a:t>hầu như không dịch chuyển nên glycine tồn tại chủ yếu ở dạng ion lưỡng cực.</a:t>
            </a:r>
          </a:p>
          <a:p>
            <a:pPr algn="just">
              <a:lnSpc>
                <a:spcPct val="120000"/>
              </a:lnSpc>
            </a:pPr>
            <a:r>
              <a:rPr lang="vi-VN" sz="2400" b="1"/>
              <a:t> Glutamic acid </a:t>
            </a:r>
            <a:r>
              <a:rPr lang="vi-VN" sz="2400"/>
              <a:t>dịch chuyển về phía cực âm nên glutamic acid tồn tại chủ yếu ở dạng anion.</a:t>
            </a:r>
          </a:p>
        </p:txBody>
      </p:sp>
    </p:spTree>
    <p:extLst>
      <p:ext uri="{BB962C8B-B14F-4D97-AF65-F5344CB8AC3E}">
        <p14:creationId xmlns:p14="http://schemas.microsoft.com/office/powerpoint/2010/main" val="3905698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5">
            <a:extLst>
              <a:ext uri="{FF2B5EF4-FFF2-40B4-BE49-F238E27FC236}">
                <a16:creationId xmlns:a16="http://schemas.microsoft.com/office/drawing/2014/main" xmlns="" id="{5C1BE806-618B-0D72-EF18-27F0C9750A3C}"/>
              </a:ext>
            </a:extLst>
          </p:cNvPr>
          <p:cNvSpPr/>
          <p:nvPr/>
        </p:nvSpPr>
        <p:spPr>
          <a:xfrm rot="20480451">
            <a:off x="1033583" y="5979622"/>
            <a:ext cx="551407" cy="1703787"/>
          </a:xfrm>
          <a:custGeom>
            <a:avLst/>
            <a:gdLst/>
            <a:ahLst/>
            <a:cxnLst/>
            <a:rect l="l" t="t" r="r" b="b"/>
            <a:pathLst>
              <a:path w="899850" h="2780436">
                <a:moveTo>
                  <a:pt x="0" y="0"/>
                </a:moveTo>
                <a:lnTo>
                  <a:pt x="899850" y="0"/>
                </a:lnTo>
                <a:lnTo>
                  <a:pt x="899850" y="2780436"/>
                </a:lnTo>
                <a:lnTo>
                  <a:pt x="0" y="27804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0" name="Freeform 2">
            <a:extLst>
              <a:ext uri="{FF2B5EF4-FFF2-40B4-BE49-F238E27FC236}">
                <a16:creationId xmlns:a16="http://schemas.microsoft.com/office/drawing/2014/main" xmlns="" id="{F8655E8D-2F09-1981-340B-1E473EDB9349}"/>
              </a:ext>
            </a:extLst>
          </p:cNvPr>
          <p:cNvSpPr/>
          <p:nvPr/>
        </p:nvSpPr>
        <p:spPr>
          <a:xfrm rot="10800000">
            <a:off x="10120659" y="4867606"/>
            <a:ext cx="2604945" cy="2496011"/>
          </a:xfrm>
          <a:custGeom>
            <a:avLst/>
            <a:gdLst/>
            <a:ahLst/>
            <a:cxnLst/>
            <a:rect l="l" t="t" r="r" b="b"/>
            <a:pathLst>
              <a:path w="5095967" h="4882863">
                <a:moveTo>
                  <a:pt x="0" y="0"/>
                </a:moveTo>
                <a:lnTo>
                  <a:pt x="5095966" y="0"/>
                </a:lnTo>
                <a:lnTo>
                  <a:pt x="5095966" y="4882863"/>
                </a:lnTo>
                <a:lnTo>
                  <a:pt x="0" y="48828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1" name="Freeform 5">
            <a:extLst>
              <a:ext uri="{FF2B5EF4-FFF2-40B4-BE49-F238E27FC236}">
                <a16:creationId xmlns:a16="http://schemas.microsoft.com/office/drawing/2014/main" xmlns="" id="{0FD1C430-EBC0-2E51-1B26-8AC053F08824}"/>
              </a:ext>
            </a:extLst>
          </p:cNvPr>
          <p:cNvSpPr/>
          <p:nvPr/>
        </p:nvSpPr>
        <p:spPr>
          <a:xfrm>
            <a:off x="-584566" y="-524655"/>
            <a:ext cx="3065224" cy="2937042"/>
          </a:xfrm>
          <a:custGeom>
            <a:avLst/>
            <a:gdLst/>
            <a:ahLst/>
            <a:cxnLst/>
            <a:rect l="l" t="t" r="r" b="b"/>
            <a:pathLst>
              <a:path w="4589068" h="4397162">
                <a:moveTo>
                  <a:pt x="0" y="0"/>
                </a:moveTo>
                <a:lnTo>
                  <a:pt x="4589069" y="0"/>
                </a:lnTo>
                <a:lnTo>
                  <a:pt x="4589069" y="4397162"/>
                </a:lnTo>
                <a:lnTo>
                  <a:pt x="0" y="43971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3" name="Freeform 13">
            <a:extLst>
              <a:ext uri="{FF2B5EF4-FFF2-40B4-BE49-F238E27FC236}">
                <a16:creationId xmlns:a16="http://schemas.microsoft.com/office/drawing/2014/main" xmlns="" id="{3F92CD09-956B-00CB-E055-75C92C4BA444}"/>
              </a:ext>
            </a:extLst>
          </p:cNvPr>
          <p:cNvSpPr/>
          <p:nvPr/>
        </p:nvSpPr>
        <p:spPr>
          <a:xfrm>
            <a:off x="11280812" y="-794178"/>
            <a:ext cx="3332654" cy="3332654"/>
          </a:xfrm>
          <a:custGeom>
            <a:avLst/>
            <a:gdLst/>
            <a:ahLst/>
            <a:cxnLst/>
            <a:rect l="l" t="t" r="r" b="b"/>
            <a:pathLst>
              <a:path w="3332654" h="3332654">
                <a:moveTo>
                  <a:pt x="0" y="0"/>
                </a:moveTo>
                <a:lnTo>
                  <a:pt x="3332655" y="0"/>
                </a:lnTo>
                <a:lnTo>
                  <a:pt x="3332655" y="3332655"/>
                </a:lnTo>
                <a:lnTo>
                  <a:pt x="0" y="333265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4" name="Freeform 14">
            <a:extLst>
              <a:ext uri="{FF2B5EF4-FFF2-40B4-BE49-F238E27FC236}">
                <a16:creationId xmlns:a16="http://schemas.microsoft.com/office/drawing/2014/main" xmlns="" id="{DE9ED349-F569-F686-A94D-3D904C69C4A8}"/>
              </a:ext>
            </a:extLst>
          </p:cNvPr>
          <p:cNvSpPr/>
          <p:nvPr/>
        </p:nvSpPr>
        <p:spPr>
          <a:xfrm rot="1695883">
            <a:off x="-597334" y="4424996"/>
            <a:ext cx="1232044" cy="2130465"/>
          </a:xfrm>
          <a:custGeom>
            <a:avLst/>
            <a:gdLst/>
            <a:ahLst/>
            <a:cxnLst/>
            <a:rect l="l" t="t" r="r" b="b"/>
            <a:pathLst>
              <a:path w="1770278" h="3061185">
                <a:moveTo>
                  <a:pt x="0" y="0"/>
                </a:moveTo>
                <a:lnTo>
                  <a:pt x="1770279" y="0"/>
                </a:lnTo>
                <a:lnTo>
                  <a:pt x="1770279" y="3061185"/>
                </a:lnTo>
                <a:lnTo>
                  <a:pt x="0" y="30611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4" name="Google Shape;30511;p89">
            <a:extLst>
              <a:ext uri="{FF2B5EF4-FFF2-40B4-BE49-F238E27FC236}">
                <a16:creationId xmlns:a16="http://schemas.microsoft.com/office/drawing/2014/main" xmlns="" id="{313DA567-63C6-6057-FAC1-57BC0747215E}"/>
              </a:ext>
            </a:extLst>
          </p:cNvPr>
          <p:cNvSpPr/>
          <p:nvPr/>
        </p:nvSpPr>
        <p:spPr>
          <a:xfrm>
            <a:off x="1957355" y="601439"/>
            <a:ext cx="289829" cy="213134"/>
          </a:xfrm>
          <a:custGeom>
            <a:avLst/>
            <a:gdLst/>
            <a:ahLst/>
            <a:cxnLst/>
            <a:rect l="l" t="t" r="r" b="b"/>
            <a:pathLst>
              <a:path w="7404" h="4475" extrusionOk="0">
                <a:moveTo>
                  <a:pt x="1229" y="1"/>
                </a:moveTo>
                <a:cubicBezTo>
                  <a:pt x="567" y="1"/>
                  <a:pt x="0" y="568"/>
                  <a:pt x="0" y="1261"/>
                </a:cubicBezTo>
                <a:cubicBezTo>
                  <a:pt x="0" y="1797"/>
                  <a:pt x="315" y="2269"/>
                  <a:pt x="819" y="2458"/>
                </a:cubicBezTo>
                <a:lnTo>
                  <a:pt x="819" y="4475"/>
                </a:lnTo>
                <a:lnTo>
                  <a:pt x="6616" y="4475"/>
                </a:lnTo>
                <a:lnTo>
                  <a:pt x="6616" y="2458"/>
                </a:lnTo>
                <a:lnTo>
                  <a:pt x="6585" y="2458"/>
                </a:lnTo>
                <a:cubicBezTo>
                  <a:pt x="7057" y="2301"/>
                  <a:pt x="7404" y="1828"/>
                  <a:pt x="7404" y="1261"/>
                </a:cubicBezTo>
                <a:cubicBezTo>
                  <a:pt x="7404" y="600"/>
                  <a:pt x="6868" y="64"/>
                  <a:pt x="6175" y="1"/>
                </a:cubicBezTo>
                <a:close/>
              </a:path>
            </a:pathLst>
          </a:custGeom>
          <a:solidFill>
            <a:srgbClr val="00B0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Google Shape;30512;p89">
            <a:extLst>
              <a:ext uri="{FF2B5EF4-FFF2-40B4-BE49-F238E27FC236}">
                <a16:creationId xmlns:a16="http://schemas.microsoft.com/office/drawing/2014/main" xmlns="" id="{E9B86DCA-4ED9-BB07-BFAC-F810A3025CD0}"/>
              </a:ext>
            </a:extLst>
          </p:cNvPr>
          <p:cNvSpPr/>
          <p:nvPr/>
        </p:nvSpPr>
        <p:spPr>
          <a:xfrm>
            <a:off x="1989471" y="855056"/>
            <a:ext cx="226962" cy="352635"/>
          </a:xfrm>
          <a:custGeom>
            <a:avLst/>
            <a:gdLst/>
            <a:ahLst/>
            <a:cxnLst/>
            <a:rect l="l" t="t" r="r" b="b"/>
            <a:pathLst>
              <a:path w="5798" h="7404" extrusionOk="0">
                <a:moveTo>
                  <a:pt x="0" y="0"/>
                </a:moveTo>
                <a:lnTo>
                  <a:pt x="0" y="819"/>
                </a:lnTo>
                <a:lnTo>
                  <a:pt x="2111" y="819"/>
                </a:lnTo>
                <a:cubicBezTo>
                  <a:pt x="2332" y="819"/>
                  <a:pt x="2489" y="1040"/>
                  <a:pt x="2489" y="1260"/>
                </a:cubicBezTo>
                <a:cubicBezTo>
                  <a:pt x="2489" y="1513"/>
                  <a:pt x="2300" y="1702"/>
                  <a:pt x="2111" y="1702"/>
                </a:cubicBezTo>
                <a:lnTo>
                  <a:pt x="0" y="1702"/>
                </a:lnTo>
                <a:lnTo>
                  <a:pt x="0" y="2521"/>
                </a:lnTo>
                <a:lnTo>
                  <a:pt x="2111" y="2521"/>
                </a:lnTo>
                <a:cubicBezTo>
                  <a:pt x="2332" y="2521"/>
                  <a:pt x="2489" y="2710"/>
                  <a:pt x="2489" y="2930"/>
                </a:cubicBezTo>
                <a:cubicBezTo>
                  <a:pt x="2489" y="3151"/>
                  <a:pt x="2300" y="3340"/>
                  <a:pt x="2111" y="3340"/>
                </a:cubicBezTo>
                <a:lnTo>
                  <a:pt x="0" y="3340"/>
                </a:lnTo>
                <a:lnTo>
                  <a:pt x="0" y="4190"/>
                </a:lnTo>
                <a:lnTo>
                  <a:pt x="2111" y="4190"/>
                </a:lnTo>
                <a:cubicBezTo>
                  <a:pt x="2332" y="4190"/>
                  <a:pt x="2489" y="4379"/>
                  <a:pt x="2489" y="4600"/>
                </a:cubicBezTo>
                <a:cubicBezTo>
                  <a:pt x="2458" y="4726"/>
                  <a:pt x="2300" y="4915"/>
                  <a:pt x="2048" y="4915"/>
                </a:cubicBezTo>
                <a:lnTo>
                  <a:pt x="63" y="4915"/>
                </a:lnTo>
                <a:cubicBezTo>
                  <a:pt x="252" y="6427"/>
                  <a:pt x="1512" y="7404"/>
                  <a:pt x="2899" y="7404"/>
                </a:cubicBezTo>
                <a:cubicBezTo>
                  <a:pt x="4474" y="7404"/>
                  <a:pt x="5797" y="6112"/>
                  <a:pt x="5797" y="4537"/>
                </a:cubicBezTo>
                <a:lnTo>
                  <a:pt x="5797" y="0"/>
                </a:lnTo>
                <a:close/>
              </a:path>
            </a:pathLst>
          </a:custGeom>
          <a:solidFill>
            <a:srgbClr val="00B0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pic>
        <p:nvPicPr>
          <p:cNvPr id="7" name="Picture 6">
            <a:extLst>
              <a:ext uri="{FF2B5EF4-FFF2-40B4-BE49-F238E27FC236}">
                <a16:creationId xmlns:a16="http://schemas.microsoft.com/office/drawing/2014/main" xmlns="" id="{6FA0F0F0-3516-CB01-1C23-758B242325C6}"/>
              </a:ext>
            </a:extLst>
          </p:cNvPr>
          <p:cNvPicPr>
            <a:picLocks noChangeAspect="1"/>
          </p:cNvPicPr>
          <p:nvPr/>
        </p:nvPicPr>
        <p:blipFill>
          <a:blip r:embed="rId10"/>
          <a:srcRect/>
          <a:stretch>
            <a:fillRect/>
          </a:stretch>
        </p:blipFill>
        <p:spPr>
          <a:xfrm>
            <a:off x="1750807" y="768198"/>
            <a:ext cx="702924" cy="702924"/>
          </a:xfrm>
          <a:custGeom>
            <a:avLst/>
            <a:gdLst>
              <a:gd name="connsiteX0" fmla="*/ 0 w 787400"/>
              <a:gd name="connsiteY0" fmla="*/ 0 h 787400"/>
              <a:gd name="connsiteX1" fmla="*/ 217132 w 787400"/>
              <a:gd name="connsiteY1" fmla="*/ 0 h 787400"/>
              <a:gd name="connsiteX2" fmla="*/ 217132 w 787400"/>
              <a:gd name="connsiteY2" fmla="*/ 547689 h 787400"/>
              <a:gd name="connsiteX3" fmla="*/ 570268 w 787400"/>
              <a:gd name="connsiteY3" fmla="*/ 547689 h 787400"/>
              <a:gd name="connsiteX4" fmla="*/ 570268 w 787400"/>
              <a:gd name="connsiteY4" fmla="*/ 0 h 787400"/>
              <a:gd name="connsiteX5" fmla="*/ 787400 w 787400"/>
              <a:gd name="connsiteY5" fmla="*/ 0 h 787400"/>
              <a:gd name="connsiteX6" fmla="*/ 787400 w 787400"/>
              <a:gd name="connsiteY6" fmla="*/ 787400 h 787400"/>
              <a:gd name="connsiteX7" fmla="*/ 0 w 787400"/>
              <a:gd name="connsiteY7" fmla="*/ 787400 h 78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400" h="787400">
                <a:moveTo>
                  <a:pt x="0" y="0"/>
                </a:moveTo>
                <a:lnTo>
                  <a:pt x="217132" y="0"/>
                </a:lnTo>
                <a:lnTo>
                  <a:pt x="217132" y="547689"/>
                </a:lnTo>
                <a:lnTo>
                  <a:pt x="570268" y="547689"/>
                </a:lnTo>
                <a:lnTo>
                  <a:pt x="570268" y="0"/>
                </a:lnTo>
                <a:lnTo>
                  <a:pt x="787400" y="0"/>
                </a:lnTo>
                <a:lnTo>
                  <a:pt x="787400" y="787400"/>
                </a:lnTo>
                <a:lnTo>
                  <a:pt x="0" y="787400"/>
                </a:lnTo>
                <a:close/>
              </a:path>
            </a:pathLst>
          </a:custGeom>
        </p:spPr>
      </p:pic>
      <p:sp>
        <p:nvSpPr>
          <p:cNvPr id="8" name="Rectangle: Rounded Corners 7">
            <a:extLst>
              <a:ext uri="{FF2B5EF4-FFF2-40B4-BE49-F238E27FC236}">
                <a16:creationId xmlns:a16="http://schemas.microsoft.com/office/drawing/2014/main" xmlns="" id="{D9A56DA0-1035-2AFA-E5B1-EBD58932185D}"/>
              </a:ext>
            </a:extLst>
          </p:cNvPr>
          <p:cNvSpPr/>
          <p:nvPr/>
        </p:nvSpPr>
        <p:spPr>
          <a:xfrm>
            <a:off x="2588968" y="751199"/>
            <a:ext cx="2413427" cy="64817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n-ea"/>
                <a:cs typeface="+mn-cs"/>
              </a:rPr>
              <a:t>KHỞI ĐỘNG</a:t>
            </a:r>
          </a:p>
        </p:txBody>
      </p:sp>
      <p:grpSp>
        <p:nvGrpSpPr>
          <p:cNvPr id="22" name="Group 21">
            <a:extLst>
              <a:ext uri="{FF2B5EF4-FFF2-40B4-BE49-F238E27FC236}">
                <a16:creationId xmlns:a16="http://schemas.microsoft.com/office/drawing/2014/main" xmlns="" id="{E6BFE5BD-B1B0-C3F1-4682-1D0F079D17F7}"/>
              </a:ext>
            </a:extLst>
          </p:cNvPr>
          <p:cNvGrpSpPr/>
          <p:nvPr/>
        </p:nvGrpSpPr>
        <p:grpSpPr>
          <a:xfrm>
            <a:off x="1499198" y="1591907"/>
            <a:ext cx="9449054" cy="4483535"/>
            <a:chOff x="1376460" y="1714007"/>
            <a:chExt cx="9449054" cy="4483535"/>
          </a:xfrm>
        </p:grpSpPr>
        <p:sp>
          <p:nvSpPr>
            <p:cNvPr id="20" name="TextBox 19">
              <a:extLst>
                <a:ext uri="{FF2B5EF4-FFF2-40B4-BE49-F238E27FC236}">
                  <a16:creationId xmlns:a16="http://schemas.microsoft.com/office/drawing/2014/main" xmlns="" id="{2C2384D4-0AC7-AB54-FA7C-E4563BBB936E}"/>
                </a:ext>
              </a:extLst>
            </p:cNvPr>
            <p:cNvSpPr txBox="1"/>
            <p:nvPr/>
          </p:nvSpPr>
          <p:spPr>
            <a:xfrm>
              <a:off x="1376460" y="1714007"/>
              <a:ext cx="9449054" cy="4483535"/>
            </a:xfrm>
            <a:prstGeom prst="rect">
              <a:avLst/>
            </a:prstGeom>
            <a:noFill/>
          </p:spPr>
          <p:txBody>
            <a:bodyPr wrap="square">
              <a:spAutoFit/>
            </a:bodyPr>
            <a:lstStyle/>
            <a:p>
              <a:pPr algn="just">
                <a:lnSpc>
                  <a:spcPct val="120000"/>
                </a:lnSpc>
              </a:pPr>
              <a:r>
                <a:rPr lang="vi-VN" sz="2400" b="1"/>
                <a:t>Glutamic acid </a:t>
              </a:r>
              <a:r>
                <a:rPr lang="vi-VN" sz="2400"/>
                <a:t>thuộc loại hợp chất hữu cơ tạp chức có công thức cấu tạo như sau:</a:t>
              </a:r>
            </a:p>
            <a:p>
              <a:pPr algn="just">
                <a:lnSpc>
                  <a:spcPct val="120000"/>
                </a:lnSpc>
              </a:pPr>
              <a:endParaRPr lang="vi-VN" sz="2400"/>
            </a:p>
            <a:p>
              <a:pPr algn="just">
                <a:lnSpc>
                  <a:spcPct val="120000"/>
                </a:lnSpc>
              </a:pPr>
              <a:endParaRPr lang="vi-VN" sz="2400"/>
            </a:p>
            <a:p>
              <a:pPr algn="just">
                <a:lnSpc>
                  <a:spcPct val="120000"/>
                </a:lnSpc>
              </a:pPr>
              <a:endParaRPr lang="vi-VN" sz="2400"/>
            </a:p>
            <a:p>
              <a:pPr algn="just">
                <a:lnSpc>
                  <a:spcPct val="120000"/>
                </a:lnSpc>
              </a:pPr>
              <a:endParaRPr lang="vi-VN" sz="2400"/>
            </a:p>
            <a:p>
              <a:pPr algn="just">
                <a:lnSpc>
                  <a:spcPct val="120000"/>
                </a:lnSpc>
              </a:pPr>
              <a:r>
                <a:rPr lang="vi-VN" sz="2400"/>
                <a:t>Glutamic acid là một amino acid có vai trò quan trọng trong việc trao đổi chất của cơ thể động vật. Hãy cho biết trong phân tử amino acid có những nhóm chức nào. Từ đó, dự đoán những tính chất hóa học đặc trưng của amino acid.</a:t>
              </a:r>
            </a:p>
          </p:txBody>
        </p:sp>
        <p:pic>
          <p:nvPicPr>
            <p:cNvPr id="21" name="Picture 20" descr="A black background with red text&#10;&#10;Description automatically generated">
              <a:extLst>
                <a:ext uri="{FF2B5EF4-FFF2-40B4-BE49-F238E27FC236}">
                  <a16:creationId xmlns:a16="http://schemas.microsoft.com/office/drawing/2014/main" xmlns="" id="{A1D963D1-F05C-F5E1-47E1-8C31D7FF3E03}"/>
                </a:ext>
              </a:extLst>
            </p:cNvPr>
            <p:cNvPicPr>
              <a:picLocks noChangeAspect="1"/>
            </p:cNvPicPr>
            <p:nvPr/>
          </p:nvPicPr>
          <p:blipFill rotWithShape="1">
            <a:blip r:embed="rId11">
              <a:extLst>
                <a:ext uri="{28A0092B-C50C-407E-A947-70E740481C1C}">
                  <a14:useLocalDpi xmlns:a14="http://schemas.microsoft.com/office/drawing/2010/main" val="0"/>
                </a:ext>
              </a:extLst>
            </a:blip>
            <a:srcRect t="23745" b="21599"/>
            <a:stretch/>
          </p:blipFill>
          <p:spPr>
            <a:xfrm>
              <a:off x="4368892" y="2397998"/>
              <a:ext cx="3772711" cy="2062003"/>
            </a:xfrm>
            <a:prstGeom prst="rect">
              <a:avLst/>
            </a:prstGeom>
          </p:spPr>
        </p:pic>
      </p:grpSp>
    </p:spTree>
    <p:extLst>
      <p:ext uri="{BB962C8B-B14F-4D97-AF65-F5344CB8AC3E}">
        <p14:creationId xmlns:p14="http://schemas.microsoft.com/office/powerpoint/2010/main" val="4021024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8">
            <a:extLst>
              <a:ext uri="{FF2B5EF4-FFF2-40B4-BE49-F238E27FC236}">
                <a16:creationId xmlns:a16="http://schemas.microsoft.com/office/drawing/2014/main" xmlns="" id="{65ABE106-429E-9F25-BFCB-611ED6F0D17F}"/>
              </a:ext>
            </a:extLst>
          </p:cNvPr>
          <p:cNvGrpSpPr/>
          <p:nvPr/>
        </p:nvGrpSpPr>
        <p:grpSpPr>
          <a:xfrm>
            <a:off x="517186" y="429359"/>
            <a:ext cx="7417841" cy="681064"/>
            <a:chOff x="4389120" y="1084217"/>
            <a:chExt cx="7445846" cy="736216"/>
          </a:xfrm>
        </p:grpSpPr>
        <p:sp>
          <p:nvSpPr>
            <p:cNvPr id="5" name="五边形 29">
              <a:extLst>
                <a:ext uri="{FF2B5EF4-FFF2-40B4-BE49-F238E27FC236}">
                  <a16:creationId xmlns:a16="http://schemas.microsoft.com/office/drawing/2014/main" xmlns="" id="{2570E267-783D-1782-893C-96A37BCF6CDC}"/>
                </a:ext>
              </a:extLst>
            </p:cNvPr>
            <p:cNvSpPr/>
            <p:nvPr/>
          </p:nvSpPr>
          <p:spPr>
            <a:xfrm flipH="1">
              <a:off x="4389120" y="1084217"/>
              <a:ext cx="7445846" cy="736216"/>
            </a:xfrm>
            <a:prstGeom prst="homePlat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800" b="1">
                  <a:ea typeface="微软雅黑" panose="020B0503020204020204" pitchFamily="34" charset="-122"/>
                </a:rPr>
                <a:t>Phản ứng tạo ester của nhóm –COOH</a:t>
              </a:r>
            </a:p>
          </p:txBody>
        </p:sp>
        <p:sp>
          <p:nvSpPr>
            <p:cNvPr id="6" name="菱形 30">
              <a:extLst>
                <a:ext uri="{FF2B5EF4-FFF2-40B4-BE49-F238E27FC236}">
                  <a16:creationId xmlns:a16="http://schemas.microsoft.com/office/drawing/2014/main" xmlns="" id="{989AC1A0-9F3D-4EB0-C34A-F395773704CF}"/>
                </a:ext>
              </a:extLst>
            </p:cNvPr>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31">
              <a:extLst>
                <a:ext uri="{FF2B5EF4-FFF2-40B4-BE49-F238E27FC236}">
                  <a16:creationId xmlns:a16="http://schemas.microsoft.com/office/drawing/2014/main" xmlns="" id="{8B1D7F96-9BAE-13D1-27F1-25E71FF8DBB7}"/>
                </a:ext>
              </a:extLst>
            </p:cNvPr>
            <p:cNvSpPr txBox="1"/>
            <p:nvPr/>
          </p:nvSpPr>
          <p:spPr>
            <a:xfrm>
              <a:off x="4562376" y="1196467"/>
              <a:ext cx="529701" cy="499050"/>
            </a:xfrm>
            <a:prstGeom prst="rect">
              <a:avLst/>
            </a:prstGeom>
            <a:noFill/>
          </p:spPr>
          <p:txBody>
            <a:bodyPr wrap="none" rtlCol="0">
              <a:spAutoFit/>
            </a:bodyPr>
            <a:lstStyle/>
            <a:p>
              <a:r>
                <a:rPr lang="en-US" altLang="zh-CN" sz="2400" b="1" dirty="0">
                  <a:solidFill>
                    <a:srgbClr val="A6C0A5"/>
                  </a:solidFill>
                  <a:ea typeface="微软雅黑" panose="020B0503020204020204" pitchFamily="34" charset="-122"/>
                </a:rPr>
                <a:t>02</a:t>
              </a:r>
              <a:endParaRPr lang="zh-CN" altLang="en-US" sz="2400" b="1" dirty="0">
                <a:solidFill>
                  <a:srgbClr val="A6C0A5"/>
                </a:solidFill>
                <a:ea typeface="微软雅黑" panose="020B0503020204020204" pitchFamily="34" charset="-122"/>
              </a:endParaRPr>
            </a:p>
          </p:txBody>
        </p:sp>
      </p:grpSp>
      <p:sp>
        <p:nvSpPr>
          <p:cNvPr id="3" name="TextBox 2">
            <a:extLst>
              <a:ext uri="{FF2B5EF4-FFF2-40B4-BE49-F238E27FC236}">
                <a16:creationId xmlns:a16="http://schemas.microsoft.com/office/drawing/2014/main" xmlns="" id="{8D141BBD-786B-24C3-117B-452065DDA013}"/>
              </a:ext>
            </a:extLst>
          </p:cNvPr>
          <p:cNvSpPr txBox="1"/>
          <p:nvPr/>
        </p:nvSpPr>
        <p:spPr>
          <a:xfrm>
            <a:off x="1217499" y="1354676"/>
            <a:ext cx="10350582" cy="1116652"/>
          </a:xfrm>
          <a:prstGeom prst="rect">
            <a:avLst/>
          </a:prstGeom>
          <a:noFill/>
        </p:spPr>
        <p:txBody>
          <a:bodyPr wrap="square">
            <a:spAutoFit/>
          </a:bodyPr>
          <a:lstStyle>
            <a:defPPr>
              <a:defRPr lang="en-US"/>
            </a:defPPr>
            <a:lvl1pPr indent="0" algn="just">
              <a:lnSpc>
                <a:spcPct val="125000"/>
              </a:lnSpc>
              <a:buNone/>
              <a:defRPr sz="2400"/>
            </a:lvl1pPr>
          </a:lstStyle>
          <a:p>
            <a:pPr algn="l"/>
            <a:r>
              <a:rPr lang="en-US" sz="2800"/>
              <a:t>Tương tự như carboxylic acid, amino acid có thể tác dụng với alcohol khi có mặt xúc tác acid mạnh để </a:t>
            </a:r>
            <a:r>
              <a:rPr lang="en-US" sz="2800" b="1">
                <a:solidFill>
                  <a:srgbClr val="FF0000"/>
                </a:solidFill>
              </a:rPr>
              <a:t>tạo thành ester.</a:t>
            </a:r>
          </a:p>
        </p:txBody>
      </p:sp>
      <p:sp>
        <p:nvSpPr>
          <p:cNvPr id="2" name="TextBox 1">
            <a:extLst>
              <a:ext uri="{FF2B5EF4-FFF2-40B4-BE49-F238E27FC236}">
                <a16:creationId xmlns:a16="http://schemas.microsoft.com/office/drawing/2014/main" xmlns="" id="{B0D3C42A-9729-4E7D-84C8-59426ADC944F}"/>
              </a:ext>
            </a:extLst>
          </p:cNvPr>
          <p:cNvSpPr txBox="1"/>
          <p:nvPr/>
        </p:nvSpPr>
        <p:spPr>
          <a:xfrm>
            <a:off x="1283258" y="4812857"/>
            <a:ext cx="9540477" cy="508601"/>
          </a:xfrm>
          <a:prstGeom prst="rect">
            <a:avLst/>
          </a:prstGeom>
          <a:noFill/>
        </p:spPr>
        <p:txBody>
          <a:bodyPr wrap="square">
            <a:spAutoFit/>
          </a:bodyPr>
          <a:lstStyle>
            <a:defPPr>
              <a:defRPr lang="en-US"/>
            </a:defPPr>
            <a:lvl1pPr indent="0">
              <a:lnSpc>
                <a:spcPct val="125000"/>
              </a:lnSpc>
              <a:buNone/>
              <a:defRPr sz="2800"/>
            </a:lvl1pPr>
          </a:lstStyle>
          <a:p>
            <a:r>
              <a:rPr lang="en-US" sz="2400"/>
              <a:t>(Trong điều kiện phản ứng, ester tồn tại ở dạng ClH</a:t>
            </a:r>
            <a:r>
              <a:rPr lang="en-US" sz="2400" baseline="-25000"/>
              <a:t>3</a:t>
            </a:r>
            <a:r>
              <a:rPr lang="en-US" sz="2400"/>
              <a:t>NCH</a:t>
            </a:r>
            <a:r>
              <a:rPr lang="en-US" sz="2400" baseline="-25000"/>
              <a:t>2</a:t>
            </a:r>
            <a:r>
              <a:rPr lang="en-US" sz="2400"/>
              <a:t>COOC</a:t>
            </a:r>
            <a:r>
              <a:rPr lang="en-US" sz="2400" baseline="-25000"/>
              <a:t>2</a:t>
            </a:r>
            <a:r>
              <a:rPr lang="en-US" sz="2400"/>
              <a:t>H</a:t>
            </a:r>
            <a:r>
              <a:rPr lang="en-US" sz="2400" baseline="-25000"/>
              <a:t>5</a:t>
            </a:r>
            <a:r>
              <a:rPr lang="en-US" sz="2400"/>
              <a:t>)</a:t>
            </a:r>
          </a:p>
        </p:txBody>
      </p:sp>
      <p:grpSp>
        <p:nvGrpSpPr>
          <p:cNvPr id="10" name="Group 9">
            <a:extLst>
              <a:ext uri="{FF2B5EF4-FFF2-40B4-BE49-F238E27FC236}">
                <a16:creationId xmlns:a16="http://schemas.microsoft.com/office/drawing/2014/main" xmlns="" id="{FD1DCF37-0BCD-2527-FE3A-0E6E97BA69D7}"/>
              </a:ext>
            </a:extLst>
          </p:cNvPr>
          <p:cNvGrpSpPr/>
          <p:nvPr/>
        </p:nvGrpSpPr>
        <p:grpSpPr>
          <a:xfrm>
            <a:off x="795428" y="2929835"/>
            <a:ext cx="2109709" cy="844142"/>
            <a:chOff x="728741" y="657225"/>
            <a:chExt cx="2109709" cy="844142"/>
          </a:xfrm>
        </p:grpSpPr>
        <p:sp>
          <p:nvSpPr>
            <p:cNvPr id="12" name="Rectangle: Rounded Corners 11">
              <a:extLst>
                <a:ext uri="{FF2B5EF4-FFF2-40B4-BE49-F238E27FC236}">
                  <a16:creationId xmlns:a16="http://schemas.microsoft.com/office/drawing/2014/main" xmlns="" id="{65AC1CD8-2BF4-23BB-9E59-822515F9DA40}"/>
                </a:ext>
              </a:extLst>
            </p:cNvPr>
            <p:cNvSpPr/>
            <p:nvPr/>
          </p:nvSpPr>
          <p:spPr>
            <a:xfrm>
              <a:off x="1163315" y="800100"/>
              <a:ext cx="1675135" cy="558394"/>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xmlns="" id="{4963F2CB-4930-CCBE-98E2-4951AAB8F808}"/>
                </a:ext>
              </a:extLst>
            </p:cNvPr>
            <p:cNvGrpSpPr/>
            <p:nvPr/>
          </p:nvGrpSpPr>
          <p:grpSpPr>
            <a:xfrm>
              <a:off x="728741" y="657225"/>
              <a:ext cx="844142" cy="844142"/>
              <a:chOff x="728741" y="657225"/>
              <a:chExt cx="844142" cy="844142"/>
            </a:xfrm>
          </p:grpSpPr>
          <p:sp>
            <p:nvSpPr>
              <p:cNvPr id="22" name="Oval 21">
                <a:extLst>
                  <a:ext uri="{FF2B5EF4-FFF2-40B4-BE49-F238E27FC236}">
                    <a16:creationId xmlns:a16="http://schemas.microsoft.com/office/drawing/2014/main" xmlns="" id="{BF508A28-1725-A25C-A7C7-B86845048AEF}"/>
                  </a:ext>
                </a:extLst>
              </p:cNvPr>
              <p:cNvSpPr/>
              <p:nvPr/>
            </p:nvSpPr>
            <p:spPr>
              <a:xfrm>
                <a:off x="728741" y="657225"/>
                <a:ext cx="844142" cy="844142"/>
              </a:xfrm>
              <a:prstGeom prst="ellipse">
                <a:avLst/>
              </a:prstGeom>
              <a:solidFill>
                <a:schemeClr val="bg1"/>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xmlns="" id="{DA1EF812-509C-CA4C-00EC-100A759249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264" y="780748"/>
                <a:ext cx="597097" cy="597097"/>
              </a:xfrm>
              <a:prstGeom prst="rect">
                <a:avLst/>
              </a:prstGeom>
            </p:spPr>
          </p:pic>
        </p:grpSp>
        <p:sp>
          <p:nvSpPr>
            <p:cNvPr id="21" name="TextBox 20">
              <a:extLst>
                <a:ext uri="{FF2B5EF4-FFF2-40B4-BE49-F238E27FC236}">
                  <a16:creationId xmlns:a16="http://schemas.microsoft.com/office/drawing/2014/main" xmlns="" id="{00543CC5-FB36-DA33-03E7-5FD7CD37EAD6}"/>
                </a:ext>
              </a:extLst>
            </p:cNvPr>
            <p:cNvSpPr txBox="1"/>
            <p:nvPr/>
          </p:nvSpPr>
          <p:spPr>
            <a:xfrm>
              <a:off x="1588023" y="848463"/>
              <a:ext cx="1106393" cy="461665"/>
            </a:xfrm>
            <a:prstGeom prst="rect">
              <a:avLst/>
            </a:prstGeom>
            <a:noFill/>
          </p:spPr>
          <p:txBody>
            <a:bodyPr wrap="none" rtlCol="0">
              <a:spAutoFit/>
            </a:bodyPr>
            <a:lstStyle/>
            <a:p>
              <a:r>
                <a:rPr lang="en-US" sz="2400" b="1">
                  <a:solidFill>
                    <a:schemeClr val="bg1"/>
                  </a:solidFill>
                </a:rPr>
                <a:t>Ví dụ 5</a:t>
              </a:r>
            </a:p>
          </p:txBody>
        </p:sp>
      </p:grpSp>
      <p:grpSp>
        <p:nvGrpSpPr>
          <p:cNvPr id="24" name="Group 23">
            <a:extLst>
              <a:ext uri="{FF2B5EF4-FFF2-40B4-BE49-F238E27FC236}">
                <a16:creationId xmlns:a16="http://schemas.microsoft.com/office/drawing/2014/main" xmlns="" id="{70DD56B9-D7CE-C8F3-801B-A415E8FC0D55}"/>
              </a:ext>
            </a:extLst>
          </p:cNvPr>
          <p:cNvGrpSpPr/>
          <p:nvPr/>
        </p:nvGrpSpPr>
        <p:grpSpPr>
          <a:xfrm>
            <a:off x="918951" y="3773977"/>
            <a:ext cx="10440109" cy="781050"/>
            <a:chOff x="918951" y="3773977"/>
            <a:chExt cx="10440109" cy="781050"/>
          </a:xfrm>
        </p:grpSpPr>
        <p:sp>
          <p:nvSpPr>
            <p:cNvPr id="25" name="TextBox 24">
              <a:extLst>
                <a:ext uri="{FF2B5EF4-FFF2-40B4-BE49-F238E27FC236}">
                  <a16:creationId xmlns:a16="http://schemas.microsoft.com/office/drawing/2014/main" xmlns="" id="{7A0CAF69-F5AA-6250-DD74-FA86883B26DB}"/>
                </a:ext>
              </a:extLst>
            </p:cNvPr>
            <p:cNvSpPr txBox="1"/>
            <p:nvPr/>
          </p:nvSpPr>
          <p:spPr>
            <a:xfrm>
              <a:off x="918951" y="4031807"/>
              <a:ext cx="10440109" cy="523220"/>
            </a:xfrm>
            <a:prstGeom prst="rect">
              <a:avLst/>
            </a:prstGeom>
            <a:noFill/>
          </p:spPr>
          <p:txBody>
            <a:bodyPr wrap="square" rtlCol="0">
              <a:spAutoFit/>
            </a:bodyPr>
            <a:lstStyle/>
            <a:p>
              <a:r>
                <a:rPr lang="en-US" sz="2800"/>
                <a:t>H</a:t>
              </a:r>
              <a:r>
                <a:rPr lang="en-US" sz="2800" baseline="-25000"/>
                <a:t>2</a:t>
              </a:r>
              <a:r>
                <a:rPr lang="en-US" sz="2800"/>
                <a:t>NCH</a:t>
              </a:r>
              <a:r>
                <a:rPr lang="en-US" sz="2800" baseline="-25000"/>
                <a:t>2</a:t>
              </a:r>
              <a:r>
                <a:rPr lang="en-US" sz="2800">
                  <a:solidFill>
                    <a:srgbClr val="FF0000"/>
                  </a:solidFill>
                </a:rPr>
                <a:t>CO</a:t>
              </a:r>
              <a:r>
                <a:rPr lang="en-US" sz="2800"/>
                <a:t>OH + </a:t>
              </a:r>
              <a:r>
                <a:rPr lang="en-US" sz="2800">
                  <a:solidFill>
                    <a:schemeClr val="accent1">
                      <a:lumMod val="60000"/>
                      <a:lumOff val="40000"/>
                    </a:schemeClr>
                  </a:solidFill>
                </a:rPr>
                <a:t>C</a:t>
              </a:r>
              <a:r>
                <a:rPr lang="en-US" sz="2800" baseline="-25000">
                  <a:solidFill>
                    <a:schemeClr val="accent1">
                      <a:lumMod val="60000"/>
                      <a:lumOff val="40000"/>
                    </a:schemeClr>
                  </a:solidFill>
                </a:rPr>
                <a:t>2</a:t>
              </a:r>
              <a:r>
                <a:rPr lang="en-US" sz="2800">
                  <a:solidFill>
                    <a:schemeClr val="accent1">
                      <a:lumMod val="60000"/>
                      <a:lumOff val="40000"/>
                    </a:schemeClr>
                  </a:solidFill>
                </a:rPr>
                <a:t>H</a:t>
              </a:r>
              <a:r>
                <a:rPr lang="en-US" sz="2800" baseline="-25000">
                  <a:solidFill>
                    <a:schemeClr val="accent1">
                      <a:lumMod val="60000"/>
                      <a:lumOff val="40000"/>
                    </a:schemeClr>
                  </a:solidFill>
                </a:rPr>
                <a:t>5</a:t>
              </a:r>
              <a:r>
                <a:rPr lang="en-US" sz="2800">
                  <a:solidFill>
                    <a:schemeClr val="accent1">
                      <a:lumMod val="60000"/>
                      <a:lumOff val="40000"/>
                    </a:schemeClr>
                  </a:solidFill>
                </a:rPr>
                <a:t>O</a:t>
              </a:r>
              <a:r>
                <a:rPr lang="en-US" sz="2800"/>
                <a:t>H                    H</a:t>
              </a:r>
              <a:r>
                <a:rPr lang="en-US" sz="2800" baseline="-25000"/>
                <a:t>2</a:t>
              </a:r>
              <a:r>
                <a:rPr lang="en-US" sz="2800"/>
                <a:t>NCH</a:t>
              </a:r>
              <a:r>
                <a:rPr lang="en-US" sz="2800" baseline="-25000"/>
                <a:t>2</a:t>
              </a:r>
              <a:r>
                <a:rPr lang="en-US" sz="2800">
                  <a:solidFill>
                    <a:srgbClr val="FF0000"/>
                  </a:solidFill>
                </a:rPr>
                <a:t>CO</a:t>
              </a:r>
              <a:r>
                <a:rPr lang="en-US" sz="2800">
                  <a:solidFill>
                    <a:schemeClr val="accent1">
                      <a:lumMod val="60000"/>
                      <a:lumOff val="40000"/>
                    </a:schemeClr>
                  </a:solidFill>
                </a:rPr>
                <a:t>OC</a:t>
              </a:r>
              <a:r>
                <a:rPr lang="en-US" sz="2800" baseline="-25000">
                  <a:solidFill>
                    <a:schemeClr val="accent1">
                      <a:lumMod val="60000"/>
                      <a:lumOff val="40000"/>
                    </a:schemeClr>
                  </a:solidFill>
                </a:rPr>
                <a:t>2</a:t>
              </a:r>
              <a:r>
                <a:rPr lang="en-US" sz="2800">
                  <a:solidFill>
                    <a:schemeClr val="accent1">
                      <a:lumMod val="60000"/>
                      <a:lumOff val="40000"/>
                    </a:schemeClr>
                  </a:solidFill>
                </a:rPr>
                <a:t>H</a:t>
              </a:r>
              <a:r>
                <a:rPr lang="en-US" sz="2800" baseline="-25000">
                  <a:solidFill>
                    <a:schemeClr val="accent1">
                      <a:lumMod val="60000"/>
                      <a:lumOff val="40000"/>
                    </a:schemeClr>
                  </a:solidFill>
                </a:rPr>
                <a:t>5</a:t>
              </a:r>
              <a:r>
                <a:rPr lang="en-US" sz="2800"/>
                <a:t> + H</a:t>
              </a:r>
              <a:r>
                <a:rPr lang="en-US" sz="2800" baseline="-25000"/>
                <a:t>2</a:t>
              </a:r>
              <a:r>
                <a:rPr lang="en-US" sz="2800"/>
                <a:t>O</a:t>
              </a:r>
            </a:p>
          </p:txBody>
        </p:sp>
        <p:pic>
          <p:nvPicPr>
            <p:cNvPr id="26" name="Picture 25">
              <a:extLst>
                <a:ext uri="{FF2B5EF4-FFF2-40B4-BE49-F238E27FC236}">
                  <a16:creationId xmlns:a16="http://schemas.microsoft.com/office/drawing/2014/main" xmlns="" id="{3A4EFCD2-4978-9E8D-9CC7-0D2F492202B6}"/>
                </a:ext>
              </a:extLst>
            </p:cNvPr>
            <p:cNvPicPr>
              <a:picLocks noChangeAspect="1"/>
            </p:cNvPicPr>
            <p:nvPr/>
          </p:nvPicPr>
          <p:blipFill>
            <a:blip r:embed="rId3"/>
            <a:stretch>
              <a:fillRect/>
            </a:stretch>
          </p:blipFill>
          <p:spPr>
            <a:xfrm>
              <a:off x="5176836" y="3773977"/>
              <a:ext cx="1838325" cy="781050"/>
            </a:xfrm>
            <a:prstGeom prst="rect">
              <a:avLst/>
            </a:prstGeom>
          </p:spPr>
        </p:pic>
      </p:grpSp>
    </p:spTree>
    <p:extLst>
      <p:ext uri="{BB962C8B-B14F-4D97-AF65-F5344CB8AC3E}">
        <p14:creationId xmlns:p14="http://schemas.microsoft.com/office/powerpoint/2010/main" val="37113118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F33E36FF-27A1-6C82-8C98-19F688A7CB00}"/>
              </a:ext>
            </a:extLst>
          </p:cNvPr>
          <p:cNvGrpSpPr/>
          <p:nvPr/>
        </p:nvGrpSpPr>
        <p:grpSpPr>
          <a:xfrm>
            <a:off x="830786" y="1352296"/>
            <a:ext cx="10530428" cy="2530411"/>
            <a:chOff x="358508" y="3830615"/>
            <a:chExt cx="10530428" cy="2530411"/>
          </a:xfrm>
        </p:grpSpPr>
        <p:sp>
          <p:nvSpPr>
            <p:cNvPr id="9" name="Rectangle: Rounded Corners 8">
              <a:extLst>
                <a:ext uri="{FF2B5EF4-FFF2-40B4-BE49-F238E27FC236}">
                  <a16:creationId xmlns:a16="http://schemas.microsoft.com/office/drawing/2014/main" xmlns="" id="{A71C293A-D425-195F-DB25-0C2550A4C3F1}"/>
                </a:ext>
              </a:extLst>
            </p:cNvPr>
            <p:cNvSpPr/>
            <p:nvPr/>
          </p:nvSpPr>
          <p:spPr>
            <a:xfrm>
              <a:off x="721312" y="4141302"/>
              <a:ext cx="10167624" cy="2219724"/>
            </a:xfrm>
            <a:prstGeom prst="roundRect">
              <a:avLst>
                <a:gd name="adj" fmla="val 12808"/>
              </a:avLst>
            </a:prstGeom>
            <a:solidFill>
              <a:srgbClr val="EEDDFF"/>
            </a:solidFill>
            <a:ln w="57150">
              <a:solidFill>
                <a:srgbClr val="A62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xmlns="" id="{1F3CB49C-170F-7B00-CFC9-1D8165EF402A}"/>
                </a:ext>
              </a:extLst>
            </p:cNvPr>
            <p:cNvSpPr txBox="1"/>
            <p:nvPr/>
          </p:nvSpPr>
          <p:spPr>
            <a:xfrm>
              <a:off x="1208588" y="4338991"/>
              <a:ext cx="9495041" cy="1824346"/>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Arial"/>
                  <a:ea typeface="+mn-ea"/>
                  <a:cs typeface="+mn-cs"/>
                </a:rPr>
                <a:t>1. Cho alanine tác dụng với ethanol khi có acid vô cơ</a:t>
              </a:r>
              <a:r>
                <a:rPr kumimoji="0" lang="en-US" sz="2400" b="1" i="0" u="none" strike="noStrike" kern="1200" cap="none" spc="0" normalizeH="0" baseline="0" noProof="0">
                  <a:ln>
                    <a:noFill/>
                  </a:ln>
                  <a:solidFill>
                    <a:prstClr val="black"/>
                  </a:solidFill>
                  <a:effectLst/>
                  <a:uLnTx/>
                  <a:uFillTx/>
                  <a:latin typeface="Arial"/>
                  <a:ea typeface="+mn-ea"/>
                  <a:cs typeface="+mn-cs"/>
                </a:rPr>
                <a:t> </a:t>
              </a:r>
              <a:r>
                <a:rPr kumimoji="0" lang="vi-VN" sz="2400" b="1" i="0" u="none" strike="noStrike" kern="1200" cap="none" spc="0" normalizeH="0" baseline="0" noProof="0">
                  <a:ln>
                    <a:noFill/>
                  </a:ln>
                  <a:solidFill>
                    <a:prstClr val="black"/>
                  </a:solidFill>
                  <a:effectLst/>
                  <a:uLnTx/>
                  <a:uFillTx/>
                  <a:latin typeface="Arial"/>
                  <a:ea typeface="+mn-ea"/>
                  <a:cs typeface="+mn-cs"/>
                </a:rPr>
                <a:t>mạnh làm xúc tác để tạo</a:t>
              </a:r>
              <a:r>
                <a:rPr kumimoji="0" lang="en-US" sz="2400" b="1" i="0" u="none" strike="noStrike" kern="1200" cap="none" spc="0" normalizeH="0" baseline="0" noProof="0">
                  <a:ln>
                    <a:noFill/>
                  </a:ln>
                  <a:solidFill>
                    <a:prstClr val="black"/>
                  </a:solidFill>
                  <a:effectLst/>
                  <a:uLnTx/>
                  <a:uFillTx/>
                  <a:latin typeface="Arial"/>
                  <a:ea typeface="+mn-ea"/>
                  <a:cs typeface="+mn-cs"/>
                </a:rPr>
                <a:t> </a:t>
              </a:r>
              <a:r>
                <a:rPr kumimoji="0" lang="vi-VN" sz="2400" b="1" i="0" u="none" strike="noStrike" kern="1200" cap="none" spc="0" normalizeH="0" baseline="0" noProof="0">
                  <a:ln>
                    <a:noFill/>
                  </a:ln>
                  <a:solidFill>
                    <a:prstClr val="black"/>
                  </a:solidFill>
                  <a:effectLst/>
                  <a:uLnTx/>
                  <a:uFillTx/>
                  <a:latin typeface="Arial"/>
                  <a:ea typeface="+mn-ea"/>
                  <a:cs typeface="+mn-cs"/>
                </a:rPr>
                <a:t>thành ester. Viết phương</a:t>
              </a:r>
              <a:r>
                <a:rPr kumimoji="0" lang="en-US" sz="2400" b="1" i="0" u="none" strike="noStrike" kern="1200" cap="none" spc="0" normalizeH="0" baseline="0" noProof="0">
                  <a:ln>
                    <a:noFill/>
                  </a:ln>
                  <a:solidFill>
                    <a:prstClr val="black"/>
                  </a:solidFill>
                  <a:effectLst/>
                  <a:uLnTx/>
                  <a:uFillTx/>
                  <a:latin typeface="Arial"/>
                  <a:ea typeface="+mn-ea"/>
                  <a:cs typeface="+mn-cs"/>
                </a:rPr>
                <a:t> </a:t>
              </a:r>
              <a:r>
                <a:rPr kumimoji="0" lang="vi-VN" sz="2400" b="1" i="0" u="none" strike="noStrike" kern="1200" cap="none" spc="0" normalizeH="0" baseline="0" noProof="0">
                  <a:ln>
                    <a:noFill/>
                  </a:ln>
                  <a:solidFill>
                    <a:prstClr val="black"/>
                  </a:solidFill>
                  <a:effectLst/>
                  <a:uLnTx/>
                  <a:uFillTx/>
                  <a:latin typeface="Arial"/>
                  <a:ea typeface="+mn-ea"/>
                  <a:cs typeface="+mn-cs"/>
                </a:rPr>
                <a:t>trình hoá học của phản</a:t>
              </a:r>
              <a:r>
                <a:rPr kumimoji="0" lang="en-US" sz="2400" b="1" i="0" u="none" strike="noStrike" kern="1200" cap="none" spc="0" normalizeH="0" baseline="0" noProof="0">
                  <a:ln>
                    <a:noFill/>
                  </a:ln>
                  <a:solidFill>
                    <a:prstClr val="black"/>
                  </a:solidFill>
                  <a:effectLst/>
                  <a:uLnTx/>
                  <a:uFillTx/>
                  <a:latin typeface="Arial"/>
                  <a:ea typeface="+mn-ea"/>
                  <a:cs typeface="+mn-cs"/>
                </a:rPr>
                <a:t> </a:t>
              </a:r>
              <a:r>
                <a:rPr kumimoji="0" lang="vi-VN" sz="2400" b="1" i="0" u="none" strike="noStrike" kern="1200" cap="none" spc="0" normalizeH="0" baseline="0" noProof="0">
                  <a:ln>
                    <a:noFill/>
                  </a:ln>
                  <a:solidFill>
                    <a:prstClr val="black"/>
                  </a:solidFill>
                  <a:effectLst/>
                  <a:uLnTx/>
                  <a:uFillTx/>
                  <a:latin typeface="Arial"/>
                  <a:ea typeface="+mn-ea"/>
                  <a:cs typeface="+mn-cs"/>
                </a:rPr>
                <a:t>ứng tạo thành ester (giả</a:t>
              </a:r>
              <a:r>
                <a:rPr kumimoji="0" lang="en-US" sz="2400" b="1" i="0" u="none" strike="noStrike" kern="1200" cap="none" spc="0" normalizeH="0" baseline="0" noProof="0">
                  <a:ln>
                    <a:noFill/>
                  </a:ln>
                  <a:solidFill>
                    <a:prstClr val="black"/>
                  </a:solidFill>
                  <a:effectLst/>
                  <a:uLnTx/>
                  <a:uFillTx/>
                  <a:latin typeface="Arial"/>
                  <a:ea typeface="+mn-ea"/>
                  <a:cs typeface="+mn-cs"/>
                </a:rPr>
                <a:t> </a:t>
              </a:r>
              <a:r>
                <a:rPr kumimoji="0" lang="vi-VN" sz="2400" b="1" i="0" u="none" strike="noStrike" kern="1200" cap="none" spc="0" normalizeH="0" baseline="0" noProof="0">
                  <a:ln>
                    <a:noFill/>
                  </a:ln>
                  <a:solidFill>
                    <a:prstClr val="black"/>
                  </a:solidFill>
                  <a:effectLst/>
                  <a:uLnTx/>
                  <a:uFillTx/>
                  <a:latin typeface="Arial"/>
                  <a:ea typeface="+mn-ea"/>
                  <a:cs typeface="+mn-cs"/>
                </a:rPr>
                <a:t>thiết ester tồn tại ở dạng</a:t>
              </a:r>
              <a:r>
                <a:rPr kumimoji="0" lang="en-US" sz="2400" b="1" i="0" u="none" strike="noStrike" kern="1200" cap="none" spc="0" normalizeH="0" baseline="0" noProof="0">
                  <a:ln>
                    <a:noFill/>
                  </a:ln>
                  <a:solidFill>
                    <a:prstClr val="black"/>
                  </a:solidFill>
                  <a:effectLst/>
                  <a:uLnTx/>
                  <a:uFillTx/>
                  <a:latin typeface="Arial"/>
                  <a:ea typeface="+mn-ea"/>
                  <a:cs typeface="+mn-cs"/>
                </a:rPr>
                <a:t> </a:t>
              </a:r>
              <a:r>
                <a:rPr kumimoji="0" lang="vi-VN" sz="2400" b="1" i="0" u="none" strike="noStrike" kern="1200" cap="none" spc="0" normalizeH="0" baseline="0" noProof="0">
                  <a:ln>
                    <a:noFill/>
                  </a:ln>
                  <a:solidFill>
                    <a:prstClr val="black"/>
                  </a:solidFill>
                  <a:effectLst/>
                  <a:uLnTx/>
                  <a:uFillTx/>
                  <a:latin typeface="Arial"/>
                  <a:ea typeface="+mn-ea"/>
                  <a:cs typeface="+mn-cs"/>
                </a:rPr>
                <a:t>tự do, không tạo muối</a:t>
              </a:r>
              <a:r>
                <a:rPr kumimoji="0" lang="en-US" sz="2400" b="1" i="0" u="none" strike="noStrike" kern="1200" cap="none" spc="0" normalizeH="0" baseline="0" noProof="0">
                  <a:ln>
                    <a:noFill/>
                  </a:ln>
                  <a:solidFill>
                    <a:prstClr val="black"/>
                  </a:solidFill>
                  <a:effectLst/>
                  <a:uLnTx/>
                  <a:uFillTx/>
                  <a:latin typeface="Arial"/>
                  <a:ea typeface="+mn-ea"/>
                  <a:cs typeface="+mn-cs"/>
                </a:rPr>
                <a:t> </a:t>
              </a:r>
              <a:r>
                <a:rPr kumimoji="0" lang="vi-VN" sz="2400" b="1" i="0" u="none" strike="noStrike" kern="1200" cap="none" spc="0" normalizeH="0" baseline="0" noProof="0">
                  <a:ln>
                    <a:noFill/>
                  </a:ln>
                  <a:solidFill>
                    <a:prstClr val="black"/>
                  </a:solidFill>
                  <a:effectLst/>
                  <a:uLnTx/>
                  <a:uFillTx/>
                  <a:latin typeface="Arial"/>
                  <a:ea typeface="+mn-ea"/>
                  <a:cs typeface="+mn-cs"/>
                </a:rPr>
                <a:t>với acid vô cơ)</a:t>
              </a:r>
              <a:endParaRPr kumimoji="0" lang="en-US" sz="2400" b="1" i="0" u="none" strike="noStrike" kern="1200" cap="none" spc="0" normalizeH="0" baseline="0" noProof="0">
                <a:ln>
                  <a:noFill/>
                </a:ln>
                <a:solidFill>
                  <a:prstClr val="black"/>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xmlns="" id="{4A02946E-9AF9-DCEF-9804-A85E470B812B}"/>
                </a:ext>
              </a:extLst>
            </p:cNvPr>
            <p:cNvGrpSpPr/>
            <p:nvPr/>
          </p:nvGrpSpPr>
          <p:grpSpPr>
            <a:xfrm>
              <a:off x="358508" y="3830615"/>
              <a:ext cx="871538" cy="871538"/>
              <a:chOff x="2056507" y="473791"/>
              <a:chExt cx="871538" cy="871538"/>
            </a:xfrm>
          </p:grpSpPr>
          <p:sp>
            <p:nvSpPr>
              <p:cNvPr id="12" name="Oval 11">
                <a:extLst>
                  <a:ext uri="{FF2B5EF4-FFF2-40B4-BE49-F238E27FC236}">
                    <a16:creationId xmlns:a16="http://schemas.microsoft.com/office/drawing/2014/main" xmlns="" id="{C61E413E-9CA7-44A2-DF4E-C149034833A5}"/>
                  </a:ext>
                </a:extLst>
              </p:cNvPr>
              <p:cNvSpPr/>
              <p:nvPr/>
            </p:nvSpPr>
            <p:spPr>
              <a:xfrm>
                <a:off x="2056507" y="473791"/>
                <a:ext cx="871538" cy="871538"/>
              </a:xfrm>
              <a:prstGeom prst="ellipse">
                <a:avLst/>
              </a:prstGeom>
              <a:solidFill>
                <a:schemeClr val="bg1"/>
              </a:solidFill>
              <a:ln w="57150">
                <a:solidFill>
                  <a:srgbClr val="631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xmlns="" id="{3346971E-F915-3C87-9989-6743EE4F2BE5}"/>
                  </a:ext>
                </a:extLst>
              </p:cNvPr>
              <p:cNvGrpSpPr/>
              <p:nvPr/>
            </p:nvGrpSpPr>
            <p:grpSpPr>
              <a:xfrm>
                <a:off x="2192834" y="642544"/>
                <a:ext cx="598884" cy="598690"/>
                <a:chOff x="1087650" y="607219"/>
                <a:chExt cx="750066" cy="749824"/>
              </a:xfrm>
            </p:grpSpPr>
            <p:grpSp>
              <p:nvGrpSpPr>
                <p:cNvPr id="15" name="Group 14">
                  <a:extLst>
                    <a:ext uri="{FF2B5EF4-FFF2-40B4-BE49-F238E27FC236}">
                      <a16:creationId xmlns:a16="http://schemas.microsoft.com/office/drawing/2014/main" xmlns="" id="{D33185EC-D810-66A5-6DC4-E56488FA78B8}"/>
                    </a:ext>
                  </a:extLst>
                </p:cNvPr>
                <p:cNvGrpSpPr/>
                <p:nvPr/>
              </p:nvGrpSpPr>
              <p:grpSpPr>
                <a:xfrm>
                  <a:off x="1087650" y="607219"/>
                  <a:ext cx="750066" cy="749824"/>
                  <a:chOff x="1143168" y="664784"/>
                  <a:chExt cx="6713052" cy="6710884"/>
                </a:xfrm>
              </p:grpSpPr>
              <p:grpSp>
                <p:nvGrpSpPr>
                  <p:cNvPr id="23" name="Group 22">
                    <a:extLst>
                      <a:ext uri="{FF2B5EF4-FFF2-40B4-BE49-F238E27FC236}">
                        <a16:creationId xmlns:a16="http://schemas.microsoft.com/office/drawing/2014/main" xmlns="" id="{123DB4E8-9FEF-EAAB-CA48-2E2A100D8CDA}"/>
                      </a:ext>
                    </a:extLst>
                  </p:cNvPr>
                  <p:cNvGrpSpPr/>
                  <p:nvPr/>
                </p:nvGrpSpPr>
                <p:grpSpPr>
                  <a:xfrm>
                    <a:off x="4494492" y="664784"/>
                    <a:ext cx="3361728" cy="6710884"/>
                    <a:chOff x="4494492" y="664784"/>
                    <a:chExt cx="3361728" cy="6710884"/>
                  </a:xfrm>
                </p:grpSpPr>
                <p:pic>
                  <p:nvPicPr>
                    <p:cNvPr id="27" name="Picture 26">
                      <a:extLst>
                        <a:ext uri="{FF2B5EF4-FFF2-40B4-BE49-F238E27FC236}">
                          <a16:creationId xmlns:a16="http://schemas.microsoft.com/office/drawing/2014/main" xmlns="" id="{1CD428AA-B6D4-1F7A-FF4A-7E5C7AA760D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49906"/>
                    <a:stretch/>
                  </p:blipFill>
                  <p:spPr>
                    <a:xfrm>
                      <a:off x="4494492" y="664784"/>
                      <a:ext cx="3361728" cy="6710884"/>
                    </a:xfrm>
                    <a:prstGeom prst="rect">
                      <a:avLst/>
                    </a:prstGeom>
                  </p:spPr>
                </p:pic>
                <p:sp>
                  <p:nvSpPr>
                    <p:cNvPr id="28" name="Flowchart: Delay 27">
                      <a:extLst>
                        <a:ext uri="{FF2B5EF4-FFF2-40B4-BE49-F238E27FC236}">
                          <a16:creationId xmlns:a16="http://schemas.microsoft.com/office/drawing/2014/main" xmlns="" id="{8BA706B3-B134-CF6B-835F-991C5198FD48}"/>
                        </a:ext>
                      </a:extLst>
                    </p:cNvPr>
                    <p:cNvSpPr/>
                    <p:nvPr/>
                  </p:nvSpPr>
                  <p:spPr>
                    <a:xfrm>
                      <a:off x="4494492" y="2196246"/>
                      <a:ext cx="2110683" cy="3902578"/>
                    </a:xfrm>
                    <a:prstGeom prst="flowChartDelay">
                      <a:avLst/>
                    </a:prstGeom>
                    <a:solidFill>
                      <a:srgbClr val="9D0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24" name="Group 23">
                    <a:extLst>
                      <a:ext uri="{FF2B5EF4-FFF2-40B4-BE49-F238E27FC236}">
                        <a16:creationId xmlns:a16="http://schemas.microsoft.com/office/drawing/2014/main" xmlns="" id="{16993A31-838D-7AC2-DC33-7329EAF05D98}"/>
                      </a:ext>
                    </a:extLst>
                  </p:cNvPr>
                  <p:cNvGrpSpPr/>
                  <p:nvPr/>
                </p:nvGrpSpPr>
                <p:grpSpPr>
                  <a:xfrm flipH="1">
                    <a:off x="1143168" y="664784"/>
                    <a:ext cx="3361728" cy="6710884"/>
                    <a:chOff x="4494492" y="664784"/>
                    <a:chExt cx="3361728" cy="6710884"/>
                  </a:xfrm>
                </p:grpSpPr>
                <p:pic>
                  <p:nvPicPr>
                    <p:cNvPr id="25" name="Picture 24">
                      <a:extLst>
                        <a:ext uri="{FF2B5EF4-FFF2-40B4-BE49-F238E27FC236}">
                          <a16:creationId xmlns:a16="http://schemas.microsoft.com/office/drawing/2014/main" xmlns="" id="{05010C57-8697-605D-D928-C7F9C1E64E3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49906"/>
                    <a:stretch/>
                  </p:blipFill>
                  <p:spPr>
                    <a:xfrm>
                      <a:off x="4494492" y="664784"/>
                      <a:ext cx="3361728" cy="6710884"/>
                    </a:xfrm>
                    <a:prstGeom prst="rect">
                      <a:avLst/>
                    </a:prstGeom>
                  </p:spPr>
                </p:pic>
                <p:sp>
                  <p:nvSpPr>
                    <p:cNvPr id="26" name="Flowchart: Delay 25">
                      <a:extLst>
                        <a:ext uri="{FF2B5EF4-FFF2-40B4-BE49-F238E27FC236}">
                          <a16:creationId xmlns:a16="http://schemas.microsoft.com/office/drawing/2014/main" xmlns="" id="{2966EF69-FE68-2490-E832-6F6C6DECD9CE}"/>
                        </a:ext>
                      </a:extLst>
                    </p:cNvPr>
                    <p:cNvSpPr/>
                    <p:nvPr/>
                  </p:nvSpPr>
                  <p:spPr>
                    <a:xfrm>
                      <a:off x="4494492" y="2196246"/>
                      <a:ext cx="2110683" cy="3902578"/>
                    </a:xfrm>
                    <a:prstGeom prst="flowChartDelay">
                      <a:avLst/>
                    </a:prstGeom>
                    <a:solidFill>
                      <a:srgbClr val="9D0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grpSp>
              <p:nvGrpSpPr>
                <p:cNvPr id="16" name="Group 15">
                  <a:extLst>
                    <a:ext uri="{FF2B5EF4-FFF2-40B4-BE49-F238E27FC236}">
                      <a16:creationId xmlns:a16="http://schemas.microsoft.com/office/drawing/2014/main" xmlns="" id="{0BE9DC8E-E406-343C-8B0A-B1AE2D29CC99}"/>
                    </a:ext>
                  </a:extLst>
                </p:cNvPr>
                <p:cNvGrpSpPr/>
                <p:nvPr/>
              </p:nvGrpSpPr>
              <p:grpSpPr>
                <a:xfrm>
                  <a:off x="1127973" y="647529"/>
                  <a:ext cx="669420" cy="669204"/>
                  <a:chOff x="1143168" y="664784"/>
                  <a:chExt cx="6713052" cy="6710884"/>
                </a:xfrm>
              </p:grpSpPr>
              <p:grpSp>
                <p:nvGrpSpPr>
                  <p:cNvPr id="17" name="Group 16">
                    <a:extLst>
                      <a:ext uri="{FF2B5EF4-FFF2-40B4-BE49-F238E27FC236}">
                        <a16:creationId xmlns:a16="http://schemas.microsoft.com/office/drawing/2014/main" xmlns="" id="{73941276-B2F2-D131-BC04-1FDD6520CE35}"/>
                      </a:ext>
                    </a:extLst>
                  </p:cNvPr>
                  <p:cNvGrpSpPr/>
                  <p:nvPr/>
                </p:nvGrpSpPr>
                <p:grpSpPr>
                  <a:xfrm>
                    <a:off x="4494492" y="664784"/>
                    <a:ext cx="3361728" cy="6710884"/>
                    <a:chOff x="4494492" y="664784"/>
                    <a:chExt cx="3361728" cy="6710884"/>
                  </a:xfrm>
                </p:grpSpPr>
                <p:pic>
                  <p:nvPicPr>
                    <p:cNvPr id="21" name="Picture 20">
                      <a:extLst>
                        <a:ext uri="{FF2B5EF4-FFF2-40B4-BE49-F238E27FC236}">
                          <a16:creationId xmlns:a16="http://schemas.microsoft.com/office/drawing/2014/main" xmlns="" id="{2DCE30D7-E947-55F9-9B05-BDA074730A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906"/>
                    <a:stretch/>
                  </p:blipFill>
                  <p:spPr>
                    <a:xfrm>
                      <a:off x="4494492" y="664784"/>
                      <a:ext cx="3361728" cy="6710884"/>
                    </a:xfrm>
                    <a:prstGeom prst="rect">
                      <a:avLst/>
                    </a:prstGeom>
                  </p:spPr>
                </p:pic>
                <p:sp>
                  <p:nvSpPr>
                    <p:cNvPr id="22" name="Flowchart: Delay 21">
                      <a:extLst>
                        <a:ext uri="{FF2B5EF4-FFF2-40B4-BE49-F238E27FC236}">
                          <a16:creationId xmlns:a16="http://schemas.microsoft.com/office/drawing/2014/main" xmlns="" id="{0ED96A66-C99F-AB28-8810-8A21B4C2985C}"/>
                        </a:ext>
                      </a:extLst>
                    </p:cNvPr>
                    <p:cNvSpPr/>
                    <p:nvPr/>
                  </p:nvSpPr>
                  <p:spPr>
                    <a:xfrm>
                      <a:off x="4494492" y="2196246"/>
                      <a:ext cx="2110683" cy="3902578"/>
                    </a:xfrm>
                    <a:prstGeom prst="flowChartDelay">
                      <a:avLst/>
                    </a:prstGeom>
                    <a:solidFill>
                      <a:srgbClr val="8C0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8" name="Group 17">
                    <a:extLst>
                      <a:ext uri="{FF2B5EF4-FFF2-40B4-BE49-F238E27FC236}">
                        <a16:creationId xmlns:a16="http://schemas.microsoft.com/office/drawing/2014/main" xmlns="" id="{8F351142-30C9-7AE0-AB8A-814EB39D8265}"/>
                      </a:ext>
                    </a:extLst>
                  </p:cNvPr>
                  <p:cNvGrpSpPr/>
                  <p:nvPr/>
                </p:nvGrpSpPr>
                <p:grpSpPr>
                  <a:xfrm flipH="1">
                    <a:off x="1143168" y="664784"/>
                    <a:ext cx="3361728" cy="6710884"/>
                    <a:chOff x="4494492" y="664784"/>
                    <a:chExt cx="3361728" cy="6710884"/>
                  </a:xfrm>
                </p:grpSpPr>
                <p:pic>
                  <p:nvPicPr>
                    <p:cNvPr id="19" name="Picture 18">
                      <a:extLst>
                        <a:ext uri="{FF2B5EF4-FFF2-40B4-BE49-F238E27FC236}">
                          <a16:creationId xmlns:a16="http://schemas.microsoft.com/office/drawing/2014/main" xmlns="" id="{CD490929-05B6-C9C3-E0E8-710B5EAD40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906"/>
                    <a:stretch/>
                  </p:blipFill>
                  <p:spPr>
                    <a:xfrm>
                      <a:off x="4494492" y="664784"/>
                      <a:ext cx="3361728" cy="6710884"/>
                    </a:xfrm>
                    <a:prstGeom prst="rect">
                      <a:avLst/>
                    </a:prstGeom>
                  </p:spPr>
                </p:pic>
                <p:sp>
                  <p:nvSpPr>
                    <p:cNvPr id="20" name="Flowchart: Delay 19">
                      <a:extLst>
                        <a:ext uri="{FF2B5EF4-FFF2-40B4-BE49-F238E27FC236}">
                          <a16:creationId xmlns:a16="http://schemas.microsoft.com/office/drawing/2014/main" xmlns="" id="{900D5932-84CD-B4CD-5561-ABCD60C99B82}"/>
                        </a:ext>
                      </a:extLst>
                    </p:cNvPr>
                    <p:cNvSpPr/>
                    <p:nvPr/>
                  </p:nvSpPr>
                  <p:spPr>
                    <a:xfrm>
                      <a:off x="4494492" y="2196246"/>
                      <a:ext cx="2110683" cy="3902578"/>
                    </a:xfrm>
                    <a:prstGeom prst="flowChartDelay">
                      <a:avLst/>
                    </a:prstGeom>
                    <a:solidFill>
                      <a:srgbClr val="8C0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grpSp>
          <p:pic>
            <p:nvPicPr>
              <p:cNvPr id="14" name="Picture 13">
                <a:extLst>
                  <a:ext uri="{FF2B5EF4-FFF2-40B4-BE49-F238E27FC236}">
                    <a16:creationId xmlns:a16="http://schemas.microsoft.com/office/drawing/2014/main" xmlns="" id="{81984C7B-19AC-21F9-F64F-3A752EBF57A5}"/>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362905">
                <a:off x="2296493" y="580221"/>
                <a:ext cx="479591" cy="479591"/>
              </a:xfrm>
              <a:prstGeom prst="rect">
                <a:avLst/>
              </a:prstGeom>
            </p:spPr>
          </p:pic>
        </p:grpSp>
      </p:grpSp>
      <p:grpSp>
        <p:nvGrpSpPr>
          <p:cNvPr id="29" name="Group 28">
            <a:extLst>
              <a:ext uri="{FF2B5EF4-FFF2-40B4-BE49-F238E27FC236}">
                <a16:creationId xmlns:a16="http://schemas.microsoft.com/office/drawing/2014/main" xmlns="" id="{5460C805-0357-B231-6A32-6CC35A2EA23C}"/>
              </a:ext>
            </a:extLst>
          </p:cNvPr>
          <p:cNvGrpSpPr/>
          <p:nvPr/>
        </p:nvGrpSpPr>
        <p:grpSpPr>
          <a:xfrm>
            <a:off x="485854" y="4091364"/>
            <a:ext cx="2277013" cy="934415"/>
            <a:chOff x="4902505" y="2527605"/>
            <a:chExt cx="2277013" cy="934415"/>
          </a:xfrm>
        </p:grpSpPr>
        <p:grpSp>
          <p:nvGrpSpPr>
            <p:cNvPr id="30" name="Group 29">
              <a:extLst>
                <a:ext uri="{FF2B5EF4-FFF2-40B4-BE49-F238E27FC236}">
                  <a16:creationId xmlns:a16="http://schemas.microsoft.com/office/drawing/2014/main" xmlns="" id="{339E0308-45BD-3FAD-BCA9-22F8860CF1D5}"/>
                </a:ext>
              </a:extLst>
            </p:cNvPr>
            <p:cNvGrpSpPr/>
            <p:nvPr/>
          </p:nvGrpSpPr>
          <p:grpSpPr>
            <a:xfrm>
              <a:off x="5369711" y="2776444"/>
              <a:ext cx="1809807" cy="558800"/>
              <a:chOff x="5369711" y="2776444"/>
              <a:chExt cx="1809807" cy="558800"/>
            </a:xfrm>
          </p:grpSpPr>
          <p:sp>
            <p:nvSpPr>
              <p:cNvPr id="32" name="Rectangle: Rounded Corners 31">
                <a:extLst>
                  <a:ext uri="{FF2B5EF4-FFF2-40B4-BE49-F238E27FC236}">
                    <a16:creationId xmlns:a16="http://schemas.microsoft.com/office/drawing/2014/main" xmlns="" id="{5F5904A6-B583-11FD-EDA2-04BD970FFF15}"/>
                  </a:ext>
                </a:extLst>
              </p:cNvPr>
              <p:cNvSpPr/>
              <p:nvPr/>
            </p:nvSpPr>
            <p:spPr>
              <a:xfrm>
                <a:off x="5369711" y="2776444"/>
                <a:ext cx="1809807" cy="5588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TextBox 32">
                <a:extLst>
                  <a:ext uri="{FF2B5EF4-FFF2-40B4-BE49-F238E27FC236}">
                    <a16:creationId xmlns:a16="http://schemas.microsoft.com/office/drawing/2014/main" xmlns="" id="{C54232CD-72A1-A0CC-A2E6-553AA888BBE2}"/>
                  </a:ext>
                </a:extLst>
              </p:cNvPr>
              <p:cNvSpPr txBox="1"/>
              <p:nvPr/>
            </p:nvSpPr>
            <p:spPr>
              <a:xfrm>
                <a:off x="5718593" y="2861833"/>
                <a:ext cx="1335622"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FFFF00"/>
                    </a:solidFill>
                    <a:effectLst/>
                    <a:uLnTx/>
                    <a:uFillTx/>
                    <a:latin typeface="Arial"/>
                    <a:ea typeface="+mn-ea"/>
                    <a:cs typeface="+mn-cs"/>
                  </a:rPr>
                  <a:t>TRẢ LỜI</a:t>
                </a:r>
              </a:p>
            </p:txBody>
          </p:sp>
        </p:grpSp>
        <p:pic>
          <p:nvPicPr>
            <p:cNvPr id="31" name="Picture 30">
              <a:extLst>
                <a:ext uri="{FF2B5EF4-FFF2-40B4-BE49-F238E27FC236}">
                  <a16:creationId xmlns:a16="http://schemas.microsoft.com/office/drawing/2014/main" xmlns="" id="{9460CA43-D052-DA3A-B807-1A49C57905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02505" y="2527605"/>
              <a:ext cx="934415" cy="934415"/>
            </a:xfrm>
            <a:prstGeom prst="rect">
              <a:avLst/>
            </a:prstGeom>
          </p:spPr>
        </p:pic>
      </p:grpSp>
      <p:grpSp>
        <p:nvGrpSpPr>
          <p:cNvPr id="2" name="组合 28">
            <a:extLst>
              <a:ext uri="{FF2B5EF4-FFF2-40B4-BE49-F238E27FC236}">
                <a16:creationId xmlns:a16="http://schemas.microsoft.com/office/drawing/2014/main" xmlns="" id="{2E516FC2-AD21-C5F7-99A7-0C6BD6A8CE41}"/>
              </a:ext>
            </a:extLst>
          </p:cNvPr>
          <p:cNvGrpSpPr/>
          <p:nvPr/>
        </p:nvGrpSpPr>
        <p:grpSpPr>
          <a:xfrm>
            <a:off x="517186" y="429359"/>
            <a:ext cx="7417841" cy="681064"/>
            <a:chOff x="4389120" y="1084217"/>
            <a:chExt cx="7445846" cy="736216"/>
          </a:xfrm>
        </p:grpSpPr>
        <p:sp>
          <p:nvSpPr>
            <p:cNvPr id="3" name="五边形 29">
              <a:extLst>
                <a:ext uri="{FF2B5EF4-FFF2-40B4-BE49-F238E27FC236}">
                  <a16:creationId xmlns:a16="http://schemas.microsoft.com/office/drawing/2014/main" xmlns="" id="{85560584-57E4-48C0-AA0E-0F3EBB4840FD}"/>
                </a:ext>
              </a:extLst>
            </p:cNvPr>
            <p:cNvSpPr/>
            <p:nvPr/>
          </p:nvSpPr>
          <p:spPr>
            <a:xfrm flipH="1">
              <a:off x="4389120" y="1084217"/>
              <a:ext cx="7445846" cy="736216"/>
            </a:xfrm>
            <a:prstGeom prst="homePlat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800" b="1">
                  <a:ea typeface="微软雅黑" panose="020B0503020204020204" pitchFamily="34" charset="-122"/>
                </a:rPr>
                <a:t>Phản ứng tạo ester của nhóm –COOH</a:t>
              </a:r>
            </a:p>
          </p:txBody>
        </p:sp>
        <p:sp>
          <p:nvSpPr>
            <p:cNvPr id="34" name="菱形 30">
              <a:extLst>
                <a:ext uri="{FF2B5EF4-FFF2-40B4-BE49-F238E27FC236}">
                  <a16:creationId xmlns:a16="http://schemas.microsoft.com/office/drawing/2014/main" xmlns="" id="{C7CFE736-C724-10F3-ABCE-438CCDF2A110}"/>
                </a:ext>
              </a:extLst>
            </p:cNvPr>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1">
              <a:extLst>
                <a:ext uri="{FF2B5EF4-FFF2-40B4-BE49-F238E27FC236}">
                  <a16:creationId xmlns:a16="http://schemas.microsoft.com/office/drawing/2014/main" xmlns="" id="{6DABA03F-E2C1-71AB-1FC0-D2A2A3845DB7}"/>
                </a:ext>
              </a:extLst>
            </p:cNvPr>
            <p:cNvSpPr txBox="1"/>
            <p:nvPr/>
          </p:nvSpPr>
          <p:spPr>
            <a:xfrm>
              <a:off x="4562376" y="1196467"/>
              <a:ext cx="529701" cy="499050"/>
            </a:xfrm>
            <a:prstGeom prst="rect">
              <a:avLst/>
            </a:prstGeom>
            <a:noFill/>
          </p:spPr>
          <p:txBody>
            <a:bodyPr wrap="none" rtlCol="0">
              <a:spAutoFit/>
            </a:bodyPr>
            <a:lstStyle/>
            <a:p>
              <a:r>
                <a:rPr lang="en-US" altLang="zh-CN" sz="2400" b="1" dirty="0">
                  <a:solidFill>
                    <a:srgbClr val="A6C0A5"/>
                  </a:solidFill>
                  <a:ea typeface="微软雅黑" panose="020B0503020204020204" pitchFamily="34" charset="-122"/>
                </a:rPr>
                <a:t>02</a:t>
              </a:r>
              <a:endParaRPr lang="zh-CN" altLang="en-US" sz="2400" b="1" dirty="0">
                <a:solidFill>
                  <a:srgbClr val="A6C0A5"/>
                </a:solidFill>
                <a:ea typeface="微软雅黑" panose="020B0503020204020204" pitchFamily="34" charset="-122"/>
              </a:endParaRPr>
            </a:p>
          </p:txBody>
        </p:sp>
      </p:grpSp>
      <p:pic>
        <p:nvPicPr>
          <p:cNvPr id="37" name="Picture 36">
            <a:extLst>
              <a:ext uri="{FF2B5EF4-FFF2-40B4-BE49-F238E27FC236}">
                <a16:creationId xmlns:a16="http://schemas.microsoft.com/office/drawing/2014/main" xmlns="" id="{7E63F440-1414-9C6D-B070-AABD1184D489}"/>
              </a:ext>
            </a:extLst>
          </p:cNvPr>
          <p:cNvPicPr>
            <a:picLocks noChangeAspect="1"/>
          </p:cNvPicPr>
          <p:nvPr/>
        </p:nvPicPr>
        <p:blipFill>
          <a:blip r:embed="rId8"/>
          <a:stretch>
            <a:fillRect/>
          </a:stretch>
        </p:blipFill>
        <p:spPr>
          <a:xfrm>
            <a:off x="485854" y="5582504"/>
            <a:ext cx="11530643" cy="666686"/>
          </a:xfrm>
          <a:prstGeom prst="rect">
            <a:avLst/>
          </a:prstGeom>
        </p:spPr>
      </p:pic>
      <p:sp>
        <p:nvSpPr>
          <p:cNvPr id="42" name="TextBox 41">
            <a:extLst>
              <a:ext uri="{FF2B5EF4-FFF2-40B4-BE49-F238E27FC236}">
                <a16:creationId xmlns:a16="http://schemas.microsoft.com/office/drawing/2014/main" xmlns="" id="{A0B79C98-9245-C4C4-A2EE-D72395269335}"/>
              </a:ext>
            </a:extLst>
          </p:cNvPr>
          <p:cNvSpPr txBox="1"/>
          <p:nvPr/>
        </p:nvSpPr>
        <p:spPr>
          <a:xfrm>
            <a:off x="485854" y="5106118"/>
            <a:ext cx="6096982" cy="461665"/>
          </a:xfrm>
          <a:prstGeom prst="rect">
            <a:avLst/>
          </a:prstGeom>
          <a:noFill/>
        </p:spPr>
        <p:txBody>
          <a:bodyPr wrap="square">
            <a:spAutoFit/>
          </a:bodyPr>
          <a:lstStyle/>
          <a:p>
            <a:r>
              <a:rPr lang="vi-VN" sz="2400" b="1">
                <a:latin typeface="Times New Roman" panose="02020603050405020304" pitchFamily="18" charset="0"/>
                <a:cs typeface="Times New Roman" panose="02020603050405020304" pitchFamily="18" charset="0"/>
              </a:rPr>
              <a:t>Phương trình hóa học:</a:t>
            </a:r>
            <a:endParaRPr 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7386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par>
                                <p:cTn id="18" presetID="22" presetClass="entr" presetSubtype="4"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4" name="组合 32">
            <a:extLst>
              <a:ext uri="{FF2B5EF4-FFF2-40B4-BE49-F238E27FC236}">
                <a16:creationId xmlns:a16="http://schemas.microsoft.com/office/drawing/2014/main" xmlns="" id="{6C59802E-1431-8C16-6AE7-BE575CDA693E}"/>
              </a:ext>
            </a:extLst>
          </p:cNvPr>
          <p:cNvGrpSpPr/>
          <p:nvPr/>
        </p:nvGrpSpPr>
        <p:grpSpPr>
          <a:xfrm>
            <a:off x="468549" y="367469"/>
            <a:ext cx="5109905" cy="681064"/>
            <a:chOff x="4389121" y="1084217"/>
            <a:chExt cx="5129196" cy="736216"/>
          </a:xfrm>
        </p:grpSpPr>
        <p:sp>
          <p:nvSpPr>
            <p:cNvPr id="5" name="五边形 33">
              <a:extLst>
                <a:ext uri="{FF2B5EF4-FFF2-40B4-BE49-F238E27FC236}">
                  <a16:creationId xmlns:a16="http://schemas.microsoft.com/office/drawing/2014/main" xmlns="" id="{D51CA433-E049-A582-2D07-A9FD8C00D594}"/>
                </a:ext>
              </a:extLst>
            </p:cNvPr>
            <p:cNvSpPr/>
            <p:nvPr/>
          </p:nvSpPr>
          <p:spPr>
            <a:xfrm flipH="1">
              <a:off x="4389121" y="1084217"/>
              <a:ext cx="5129196" cy="736216"/>
            </a:xfrm>
            <a:prstGeom prst="homePlat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ea typeface="微软雅黑" panose="020B0503020204020204" pitchFamily="34" charset="-122"/>
                </a:rPr>
                <a:t>     </a:t>
              </a:r>
              <a:r>
                <a:rPr lang="vi-VN" altLang="zh-CN" sz="2800" b="1">
                  <a:ea typeface="微软雅黑" panose="020B0503020204020204" pitchFamily="34" charset="-122"/>
                </a:rPr>
                <a:t>Phản ứng trùng ngưng</a:t>
              </a:r>
              <a:endParaRPr lang="zh-CN" altLang="en-US" sz="2800" b="1" dirty="0">
                <a:ea typeface="微软雅黑" panose="020B0503020204020204" pitchFamily="34" charset="-122"/>
              </a:endParaRPr>
            </a:p>
          </p:txBody>
        </p:sp>
        <p:sp>
          <p:nvSpPr>
            <p:cNvPr id="6" name="菱形 34">
              <a:extLst>
                <a:ext uri="{FF2B5EF4-FFF2-40B4-BE49-F238E27FC236}">
                  <a16:creationId xmlns:a16="http://schemas.microsoft.com/office/drawing/2014/main" xmlns="" id="{C86473D6-D804-159A-FE23-A4E89F283251}"/>
                </a:ext>
              </a:extLst>
            </p:cNvPr>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35">
              <a:extLst>
                <a:ext uri="{FF2B5EF4-FFF2-40B4-BE49-F238E27FC236}">
                  <a16:creationId xmlns:a16="http://schemas.microsoft.com/office/drawing/2014/main" xmlns="" id="{978AF50C-4018-2122-9FC4-49CC0FF8D87E}"/>
                </a:ext>
              </a:extLst>
            </p:cNvPr>
            <p:cNvSpPr txBox="1"/>
            <p:nvPr/>
          </p:nvSpPr>
          <p:spPr>
            <a:xfrm>
              <a:off x="4572987" y="1221252"/>
              <a:ext cx="529701" cy="499050"/>
            </a:xfrm>
            <a:prstGeom prst="rect">
              <a:avLst/>
            </a:prstGeom>
            <a:noFill/>
          </p:spPr>
          <p:txBody>
            <a:bodyPr wrap="none" rtlCol="0">
              <a:spAutoFit/>
            </a:bodyPr>
            <a:lstStyle/>
            <a:p>
              <a:r>
                <a:rPr lang="en-US" altLang="zh-CN" sz="2400" b="1" dirty="0">
                  <a:solidFill>
                    <a:srgbClr val="B09278"/>
                  </a:solidFill>
                  <a:ea typeface="微软雅黑" panose="020B0503020204020204" pitchFamily="34" charset="-122"/>
                </a:rPr>
                <a:t>03</a:t>
              </a:r>
              <a:endParaRPr lang="zh-CN" altLang="en-US" sz="2400" b="1" dirty="0">
                <a:solidFill>
                  <a:srgbClr val="B09278"/>
                </a:solidFill>
                <a:ea typeface="微软雅黑" panose="020B0503020204020204" pitchFamily="34" charset="-122"/>
              </a:endParaRP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385038B3-0E98-E808-CD47-53E2059E6ACB}"/>
                  </a:ext>
                </a:extLst>
              </p:cNvPr>
              <p:cNvSpPr txBox="1"/>
              <p:nvPr/>
            </p:nvSpPr>
            <p:spPr>
              <a:xfrm>
                <a:off x="992747" y="1157584"/>
                <a:ext cx="10386058" cy="1381147"/>
              </a:xfrm>
              <a:prstGeom prst="rect">
                <a:avLst/>
              </a:prstGeom>
              <a:noFill/>
            </p:spPr>
            <p:txBody>
              <a:bodyPr wrap="square" anchor="ctr">
                <a:spAutoFit/>
              </a:bodyPr>
              <a:lstStyle/>
              <a:p>
                <a:pPr algn="just">
                  <a:lnSpc>
                    <a:spcPct val="120000"/>
                  </a:lnSpc>
                </a:pPr>
                <a:r>
                  <a:rPr lang="en-US" sz="2400">
                    <a:latin typeface="Arial" panose="020B0604020202020204" pitchFamily="34" charset="0"/>
                    <a:cs typeface="Arial" panose="020B0604020202020204" pitchFamily="34" charset="0"/>
                  </a:rPr>
                  <a:t>● Khi đun nóng trong điều kiện thích hợp, các </a:t>
                </a:r>
                <a14:m>
                  <m:oMath xmlns:m="http://schemas.openxmlformats.org/officeDocument/2006/math">
                    <m:r>
                      <a:rPr lang="en-US" sz="2400" i="1" smtClean="0">
                        <a:latin typeface="Cambria Math" panose="02040503050406030204" pitchFamily="18" charset="0"/>
                        <a:ea typeface="Cambria Math" panose="02040503050406030204" pitchFamily="18" charset="0"/>
                      </a:rPr>
                      <m:t>𝜀</m:t>
                    </m:r>
                  </m:oMath>
                </a14:m>
                <a:r>
                  <a:rPr lang="en-US" sz="2400"/>
                  <a:t>–</a:t>
                </a:r>
                <a:r>
                  <a:rPr lang="en-US" sz="2400">
                    <a:latin typeface="Arial" panose="020B0604020202020204" pitchFamily="34" charset="0"/>
                    <a:cs typeface="Arial" panose="020B0604020202020204" pitchFamily="34" charset="0"/>
                  </a:rPr>
                  <a:t>amino acid hoặc </a:t>
                </a:r>
                <a14:m>
                  <m:oMath xmlns:m="http://schemas.openxmlformats.org/officeDocument/2006/math">
                    <m:r>
                      <a:rPr lang="en-US" sz="2400" i="1" smtClean="0">
                        <a:latin typeface="Cambria Math" panose="02040503050406030204" pitchFamily="18" charset="0"/>
                        <a:ea typeface="Cambria Math" panose="02040503050406030204" pitchFamily="18" charset="0"/>
                      </a:rPr>
                      <m:t>𝜔</m:t>
                    </m:r>
                  </m:oMath>
                </a14:m>
                <a:r>
                  <a:rPr lang="en-US" sz="2400"/>
                  <a:t>–</a:t>
                </a:r>
                <a:r>
                  <a:rPr lang="en-US" sz="2400">
                    <a:latin typeface="Arial" panose="020B0604020202020204" pitchFamily="34" charset="0"/>
                    <a:cs typeface="Arial" panose="020B0604020202020204" pitchFamily="34" charset="0"/>
                  </a:rPr>
                  <a:t>amino acid </a:t>
                </a:r>
                <a:r>
                  <a:rPr lang="en-US" sz="2400" b="1">
                    <a:latin typeface="Arial" panose="020B0604020202020204" pitchFamily="34" charset="0"/>
                    <a:cs typeface="Arial" panose="020B0604020202020204" pitchFamily="34" charset="0"/>
                  </a:rPr>
                  <a:t>phản ứng với nhau để tạo thành polymer</a:t>
                </a:r>
                <a:r>
                  <a:rPr lang="en-US" sz="2400">
                    <a:latin typeface="Arial" panose="020B0604020202020204" pitchFamily="34" charset="0"/>
                    <a:cs typeface="Arial" panose="020B0604020202020204" pitchFamily="34" charset="0"/>
                  </a:rPr>
                  <a:t>, đồng thời </a:t>
                </a:r>
                <a:r>
                  <a:rPr lang="en-US" sz="2400" b="1">
                    <a:solidFill>
                      <a:srgbClr val="0000FF"/>
                    </a:solidFill>
                    <a:latin typeface="Arial" panose="020B0604020202020204" pitchFamily="34" charset="0"/>
                    <a:cs typeface="Arial" panose="020B0604020202020204" pitchFamily="34" charset="0"/>
                  </a:rPr>
                  <a:t>tách ra các phân tử nước </a:t>
                </a:r>
                <a:r>
                  <a:rPr lang="en-US" sz="2400">
                    <a:latin typeface="Arial" panose="020B0604020202020204" pitchFamily="34" charset="0"/>
                    <a:cs typeface="Arial" panose="020B0604020202020204" pitchFamily="34" charset="0"/>
                  </a:rPr>
                  <a:t>(phản ứng trùng ngưng). </a:t>
                </a:r>
              </a:p>
            </p:txBody>
          </p:sp>
        </mc:Choice>
        <mc:Fallback xmlns="">
          <p:sp>
            <p:nvSpPr>
              <p:cNvPr id="9" name="TextBox 8">
                <a:extLst>
                  <a:ext uri="{FF2B5EF4-FFF2-40B4-BE49-F238E27FC236}">
                    <a16:creationId xmlns:a16="http://schemas.microsoft.com/office/drawing/2014/main" id="{385038B3-0E98-E808-CD47-53E2059E6ACB}"/>
                  </a:ext>
                </a:extLst>
              </p:cNvPr>
              <p:cNvSpPr txBox="1">
                <a:spLocks noRot="1" noChangeAspect="1" noMove="1" noResize="1" noEditPoints="1" noAdjustHandles="1" noChangeArrowheads="1" noChangeShapeType="1" noTextEdit="1"/>
              </p:cNvSpPr>
              <p:nvPr/>
            </p:nvSpPr>
            <p:spPr>
              <a:xfrm>
                <a:off x="992747" y="1157584"/>
                <a:ext cx="10386058" cy="1381147"/>
              </a:xfrm>
              <a:prstGeom prst="rect">
                <a:avLst/>
              </a:prstGeom>
              <a:blipFill>
                <a:blip r:embed="rId2"/>
                <a:stretch>
                  <a:fillRect l="-939" t="-442" r="-880" b="-10177"/>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xmlns="" id="{1FB76F61-0DA7-614C-134A-361EA0586C75}"/>
              </a:ext>
            </a:extLst>
          </p:cNvPr>
          <p:cNvSpPr txBox="1"/>
          <p:nvPr/>
        </p:nvSpPr>
        <p:spPr>
          <a:xfrm>
            <a:off x="992747" y="5065107"/>
            <a:ext cx="10386058" cy="1381147"/>
          </a:xfrm>
          <a:prstGeom prst="rect">
            <a:avLst/>
          </a:prstGeom>
          <a:noFill/>
        </p:spPr>
        <p:txBody>
          <a:bodyPr wrap="square" anchor="ctr">
            <a:spAutoFit/>
          </a:bodyPr>
          <a:lstStyle>
            <a:defPPr>
              <a:defRPr lang="en-US"/>
            </a:defPPr>
            <a:lvl1pPr algn="just">
              <a:lnSpc>
                <a:spcPct val="120000"/>
              </a:lnSpc>
              <a:defRPr sz="2400">
                <a:latin typeface="Arial" panose="020B0604020202020204" pitchFamily="34" charset="0"/>
                <a:cs typeface="Arial" panose="020B0604020202020204" pitchFamily="34" charset="0"/>
              </a:defRPr>
            </a:lvl1pPr>
          </a:lstStyle>
          <a:p>
            <a:r>
              <a:rPr lang="en-US"/>
              <a:t>● Trong phản ứng trùng ngưng của amino acid, </a:t>
            </a:r>
            <a:r>
              <a:rPr lang="en-US" b="1"/>
              <a:t>nhóm –COOH ở phân tử này phản ứng với nhóm –NH</a:t>
            </a:r>
            <a:r>
              <a:rPr lang="en-US" b="1" baseline="-25000"/>
              <a:t>2</a:t>
            </a:r>
            <a:r>
              <a:rPr lang="en-US"/>
              <a:t> của phân tử khác để tạo thành polyamide (có chứa nhóm chức amide </a:t>
            </a:r>
            <a:r>
              <a:rPr lang="en-US" b="1">
                <a:solidFill>
                  <a:srgbClr val="FF0000"/>
                </a:solidFill>
              </a:rPr>
              <a:t>–CO–NH–)</a:t>
            </a:r>
          </a:p>
        </p:txBody>
      </p:sp>
      <p:grpSp>
        <p:nvGrpSpPr>
          <p:cNvPr id="47" name="Graphic 287">
            <a:extLst>
              <a:ext uri="{FF2B5EF4-FFF2-40B4-BE49-F238E27FC236}">
                <a16:creationId xmlns:a16="http://schemas.microsoft.com/office/drawing/2014/main" xmlns="" id="{80A56F3B-60EE-F117-6910-3B9116F23BC5}"/>
              </a:ext>
            </a:extLst>
          </p:cNvPr>
          <p:cNvGrpSpPr/>
          <p:nvPr/>
        </p:nvGrpSpPr>
        <p:grpSpPr>
          <a:xfrm rot="4371675">
            <a:off x="-601873" y="6474877"/>
            <a:ext cx="1758149" cy="1326258"/>
            <a:chOff x="-5909677" y="-1081579"/>
            <a:chExt cx="1941507" cy="1464574"/>
          </a:xfrm>
        </p:grpSpPr>
        <p:sp>
          <p:nvSpPr>
            <p:cNvPr id="48" name="Freeform: Shape 47">
              <a:extLst>
                <a:ext uri="{FF2B5EF4-FFF2-40B4-BE49-F238E27FC236}">
                  <a16:creationId xmlns:a16="http://schemas.microsoft.com/office/drawing/2014/main" xmlns="" id="{D961CC1D-6779-6742-B5A0-EECB7E5A18D6}"/>
                </a:ext>
              </a:extLst>
            </p:cNvPr>
            <p:cNvSpPr/>
            <p:nvPr/>
          </p:nvSpPr>
          <p:spPr>
            <a:xfrm>
              <a:off x="-5909677" y="-977628"/>
              <a:ext cx="572352" cy="585943"/>
            </a:xfrm>
            <a:custGeom>
              <a:avLst/>
              <a:gdLst>
                <a:gd name="connsiteX0" fmla="*/ 508607 w 572352"/>
                <a:gd name="connsiteY0" fmla="*/ 91895 h 585943"/>
                <a:gd name="connsiteX1" fmla="*/ 222402 w 572352"/>
                <a:gd name="connsiteY1" fmla="*/ 0 h 585943"/>
                <a:gd name="connsiteX2" fmla="*/ 0 w 572352"/>
                <a:gd name="connsiteY2" fmla="*/ 201077 h 585943"/>
                <a:gd name="connsiteX3" fmla="*/ 63803 w 572352"/>
                <a:gd name="connsiteY3" fmla="*/ 493992 h 585943"/>
                <a:gd name="connsiteX4" fmla="*/ 349951 w 572352"/>
                <a:gd name="connsiteY4" fmla="*/ 585944 h 585943"/>
                <a:gd name="connsiteX5" fmla="*/ 572353 w 572352"/>
                <a:gd name="connsiteY5" fmla="*/ 384867 h 58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943">
                  <a:moveTo>
                    <a:pt x="508607" y="91895"/>
                  </a:moveTo>
                  <a:lnTo>
                    <a:pt x="222402" y="0"/>
                  </a:lnTo>
                  <a:lnTo>
                    <a:pt x="0" y="201077"/>
                  </a:lnTo>
                  <a:lnTo>
                    <a:pt x="63803" y="493992"/>
                  </a:lnTo>
                  <a:lnTo>
                    <a:pt x="349951" y="585944"/>
                  </a:lnTo>
                  <a:lnTo>
                    <a:pt x="572353" y="384867"/>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Shape 48">
              <a:extLst>
                <a:ext uri="{FF2B5EF4-FFF2-40B4-BE49-F238E27FC236}">
                  <a16:creationId xmlns:a16="http://schemas.microsoft.com/office/drawing/2014/main" xmlns="" id="{A354D9A7-A147-D2C5-BF89-51AEFB7F596C}"/>
                </a:ext>
              </a:extLst>
            </p:cNvPr>
            <p:cNvSpPr/>
            <p:nvPr/>
          </p:nvSpPr>
          <p:spPr>
            <a:xfrm>
              <a:off x="-5559726" y="-587757"/>
              <a:ext cx="572352" cy="585944"/>
            </a:xfrm>
            <a:custGeom>
              <a:avLst/>
              <a:gdLst>
                <a:gd name="connsiteX0" fmla="*/ 508607 w 572352"/>
                <a:gd name="connsiteY0" fmla="*/ 91952 h 585944"/>
                <a:gd name="connsiteX1" fmla="*/ 222402 w 572352"/>
                <a:gd name="connsiteY1" fmla="*/ 0 h 585944"/>
                <a:gd name="connsiteX2" fmla="*/ 0 w 572352"/>
                <a:gd name="connsiteY2" fmla="*/ 201077 h 585944"/>
                <a:gd name="connsiteX3" fmla="*/ 63803 w 572352"/>
                <a:gd name="connsiteY3" fmla="*/ 494049 h 585944"/>
                <a:gd name="connsiteX4" fmla="*/ 349951 w 572352"/>
                <a:gd name="connsiteY4" fmla="*/ 585944 h 585944"/>
                <a:gd name="connsiteX5" fmla="*/ 572353 w 572352"/>
                <a:gd name="connsiteY5" fmla="*/ 384867 h 58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944">
                  <a:moveTo>
                    <a:pt x="508607" y="91952"/>
                  </a:moveTo>
                  <a:lnTo>
                    <a:pt x="222402" y="0"/>
                  </a:lnTo>
                  <a:lnTo>
                    <a:pt x="0" y="201077"/>
                  </a:lnTo>
                  <a:lnTo>
                    <a:pt x="63803" y="494049"/>
                  </a:lnTo>
                  <a:lnTo>
                    <a:pt x="349951" y="585944"/>
                  </a:lnTo>
                  <a:lnTo>
                    <a:pt x="572353" y="384867"/>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Freeform: Shape 49">
              <a:extLst>
                <a:ext uri="{FF2B5EF4-FFF2-40B4-BE49-F238E27FC236}">
                  <a16:creationId xmlns:a16="http://schemas.microsoft.com/office/drawing/2014/main" xmlns="" id="{2C670071-5D70-6441-E1FA-97B9EE1181D5}"/>
                </a:ext>
              </a:extLst>
            </p:cNvPr>
            <p:cNvSpPr/>
            <p:nvPr/>
          </p:nvSpPr>
          <p:spPr>
            <a:xfrm>
              <a:off x="-5051119" y="-696883"/>
              <a:ext cx="572352" cy="585886"/>
            </a:xfrm>
            <a:custGeom>
              <a:avLst/>
              <a:gdLst>
                <a:gd name="connsiteX0" fmla="*/ 508550 w 572352"/>
                <a:gd name="connsiteY0" fmla="*/ 91895 h 585886"/>
                <a:gd name="connsiteX1" fmla="*/ 222402 w 572352"/>
                <a:gd name="connsiteY1" fmla="*/ 0 h 585886"/>
                <a:gd name="connsiteX2" fmla="*/ 0 w 572352"/>
                <a:gd name="connsiteY2" fmla="*/ 201077 h 585886"/>
                <a:gd name="connsiteX3" fmla="*/ 63746 w 572352"/>
                <a:gd name="connsiteY3" fmla="*/ 493992 h 585886"/>
                <a:gd name="connsiteX4" fmla="*/ 349951 w 572352"/>
                <a:gd name="connsiteY4" fmla="*/ 585887 h 585886"/>
                <a:gd name="connsiteX5" fmla="*/ 572353 w 572352"/>
                <a:gd name="connsiteY5" fmla="*/ 384867 h 58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886">
                  <a:moveTo>
                    <a:pt x="508550" y="91895"/>
                  </a:moveTo>
                  <a:lnTo>
                    <a:pt x="222402" y="0"/>
                  </a:lnTo>
                  <a:lnTo>
                    <a:pt x="0" y="201077"/>
                  </a:lnTo>
                  <a:lnTo>
                    <a:pt x="63746" y="493992"/>
                  </a:lnTo>
                  <a:lnTo>
                    <a:pt x="349951" y="585887"/>
                  </a:lnTo>
                  <a:lnTo>
                    <a:pt x="572353" y="384867"/>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Freeform: Shape 50">
              <a:extLst>
                <a:ext uri="{FF2B5EF4-FFF2-40B4-BE49-F238E27FC236}">
                  <a16:creationId xmlns:a16="http://schemas.microsoft.com/office/drawing/2014/main" xmlns="" id="{1A1645CF-86D7-4602-8097-BF78B7933442}"/>
                </a:ext>
              </a:extLst>
            </p:cNvPr>
            <p:cNvSpPr/>
            <p:nvPr/>
          </p:nvSpPr>
          <p:spPr>
            <a:xfrm>
              <a:off x="-4540465" y="-807373"/>
              <a:ext cx="572296" cy="585887"/>
            </a:xfrm>
            <a:custGeom>
              <a:avLst/>
              <a:gdLst>
                <a:gd name="connsiteX0" fmla="*/ 508550 w 572296"/>
                <a:gd name="connsiteY0" fmla="*/ 91895 h 585887"/>
                <a:gd name="connsiteX1" fmla="*/ 222402 w 572296"/>
                <a:gd name="connsiteY1" fmla="*/ 0 h 585887"/>
                <a:gd name="connsiteX2" fmla="*/ 0 w 572296"/>
                <a:gd name="connsiteY2" fmla="*/ 201020 h 585887"/>
                <a:gd name="connsiteX3" fmla="*/ 63746 w 572296"/>
                <a:gd name="connsiteY3" fmla="*/ 493992 h 585887"/>
                <a:gd name="connsiteX4" fmla="*/ 349894 w 572296"/>
                <a:gd name="connsiteY4" fmla="*/ 585887 h 585887"/>
                <a:gd name="connsiteX5" fmla="*/ 572296 w 572296"/>
                <a:gd name="connsiteY5" fmla="*/ 384810 h 5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296" h="585887">
                  <a:moveTo>
                    <a:pt x="508550" y="91895"/>
                  </a:moveTo>
                  <a:lnTo>
                    <a:pt x="222402" y="0"/>
                  </a:lnTo>
                  <a:lnTo>
                    <a:pt x="0" y="201020"/>
                  </a:lnTo>
                  <a:lnTo>
                    <a:pt x="63746" y="493992"/>
                  </a:lnTo>
                  <a:lnTo>
                    <a:pt x="349894" y="585887"/>
                  </a:lnTo>
                  <a:lnTo>
                    <a:pt x="572296" y="384810"/>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xmlns="" id="{90CFAF8C-91E3-E821-BE64-8D825A737038}"/>
                </a:ext>
              </a:extLst>
            </p:cNvPr>
            <p:cNvSpPr/>
            <p:nvPr/>
          </p:nvSpPr>
          <p:spPr>
            <a:xfrm>
              <a:off x="-5400672" y="-1081579"/>
              <a:ext cx="572352" cy="585887"/>
            </a:xfrm>
            <a:custGeom>
              <a:avLst/>
              <a:gdLst>
                <a:gd name="connsiteX0" fmla="*/ 508607 w 572352"/>
                <a:gd name="connsiteY0" fmla="*/ 91895 h 585887"/>
                <a:gd name="connsiteX1" fmla="*/ 222402 w 572352"/>
                <a:gd name="connsiteY1" fmla="*/ 0 h 585887"/>
                <a:gd name="connsiteX2" fmla="*/ 0 w 572352"/>
                <a:gd name="connsiteY2" fmla="*/ 201020 h 585887"/>
                <a:gd name="connsiteX3" fmla="*/ 63803 w 572352"/>
                <a:gd name="connsiteY3" fmla="*/ 493992 h 585887"/>
                <a:gd name="connsiteX4" fmla="*/ 349951 w 572352"/>
                <a:gd name="connsiteY4" fmla="*/ 585887 h 585887"/>
                <a:gd name="connsiteX5" fmla="*/ 572353 w 572352"/>
                <a:gd name="connsiteY5" fmla="*/ 384810 h 5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887">
                  <a:moveTo>
                    <a:pt x="508607" y="91895"/>
                  </a:moveTo>
                  <a:lnTo>
                    <a:pt x="222402" y="0"/>
                  </a:lnTo>
                  <a:lnTo>
                    <a:pt x="0" y="201020"/>
                  </a:lnTo>
                  <a:lnTo>
                    <a:pt x="63803" y="493992"/>
                  </a:lnTo>
                  <a:lnTo>
                    <a:pt x="349951" y="585887"/>
                  </a:lnTo>
                  <a:lnTo>
                    <a:pt x="572353" y="384810"/>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xmlns="" id="{C8FFD7E0-9FB6-36EF-E3BF-BE8765677E2D}"/>
                </a:ext>
              </a:extLst>
            </p:cNvPr>
            <p:cNvSpPr/>
            <p:nvPr/>
          </p:nvSpPr>
          <p:spPr>
            <a:xfrm>
              <a:off x="-5209774" y="-202890"/>
              <a:ext cx="572353" cy="585886"/>
            </a:xfrm>
            <a:custGeom>
              <a:avLst/>
              <a:gdLst>
                <a:gd name="connsiteX0" fmla="*/ 508607 w 572353"/>
                <a:gd name="connsiteY0" fmla="*/ 91894 h 585886"/>
                <a:gd name="connsiteX1" fmla="*/ 222402 w 572353"/>
                <a:gd name="connsiteY1" fmla="*/ 0 h 585886"/>
                <a:gd name="connsiteX2" fmla="*/ 0 w 572353"/>
                <a:gd name="connsiteY2" fmla="*/ 201077 h 585886"/>
                <a:gd name="connsiteX3" fmla="*/ 63746 w 572353"/>
                <a:gd name="connsiteY3" fmla="*/ 493992 h 585886"/>
                <a:gd name="connsiteX4" fmla="*/ 349951 w 572353"/>
                <a:gd name="connsiteY4" fmla="*/ 585887 h 585886"/>
                <a:gd name="connsiteX5" fmla="*/ 572353 w 572353"/>
                <a:gd name="connsiteY5" fmla="*/ 384866 h 58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3" h="585886">
                  <a:moveTo>
                    <a:pt x="508607" y="91894"/>
                  </a:moveTo>
                  <a:lnTo>
                    <a:pt x="222402" y="0"/>
                  </a:lnTo>
                  <a:lnTo>
                    <a:pt x="0" y="201077"/>
                  </a:lnTo>
                  <a:lnTo>
                    <a:pt x="63746" y="493992"/>
                  </a:lnTo>
                  <a:lnTo>
                    <a:pt x="349951" y="585887"/>
                  </a:lnTo>
                  <a:lnTo>
                    <a:pt x="572353" y="384866"/>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Freeform: Shape 53">
              <a:extLst>
                <a:ext uri="{FF2B5EF4-FFF2-40B4-BE49-F238E27FC236}">
                  <a16:creationId xmlns:a16="http://schemas.microsoft.com/office/drawing/2014/main" xmlns="" id="{606402BA-9C4D-8F2A-7CB2-D52DB4E2D4CE}"/>
                </a:ext>
              </a:extLst>
            </p:cNvPr>
            <p:cNvSpPr/>
            <p:nvPr/>
          </p:nvSpPr>
          <p:spPr>
            <a:xfrm rot="-4329779">
              <a:off x="-4896999" y="-765063"/>
              <a:ext cx="136131" cy="136586"/>
            </a:xfrm>
            <a:custGeom>
              <a:avLst/>
              <a:gdLst>
                <a:gd name="connsiteX0" fmla="*/ 136132 w 136131"/>
                <a:gd name="connsiteY0" fmla="*/ 68293 h 136586"/>
                <a:gd name="connsiteX1" fmla="*/ 68066 w 136131"/>
                <a:gd name="connsiteY1" fmla="*/ 136586 h 136586"/>
                <a:gd name="connsiteX2" fmla="*/ 0 w 136131"/>
                <a:gd name="connsiteY2" fmla="*/ 68293 h 136586"/>
                <a:gd name="connsiteX3" fmla="*/ 68066 w 136131"/>
                <a:gd name="connsiteY3" fmla="*/ 0 h 136586"/>
                <a:gd name="connsiteX4" fmla="*/ 136132 w 136131"/>
                <a:gd name="connsiteY4" fmla="*/ 68293 h 13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1" h="136586">
                  <a:moveTo>
                    <a:pt x="136132" y="68293"/>
                  </a:moveTo>
                  <a:cubicBezTo>
                    <a:pt x="136132" y="106011"/>
                    <a:pt x="105658" y="136586"/>
                    <a:pt x="68066" y="136586"/>
                  </a:cubicBezTo>
                  <a:cubicBezTo>
                    <a:pt x="30474" y="136586"/>
                    <a:pt x="0" y="106010"/>
                    <a:pt x="0" y="68293"/>
                  </a:cubicBezTo>
                  <a:cubicBezTo>
                    <a:pt x="0" y="30576"/>
                    <a:pt x="30474" y="0"/>
                    <a:pt x="68066" y="0"/>
                  </a:cubicBezTo>
                  <a:cubicBezTo>
                    <a:pt x="105658" y="0"/>
                    <a:pt x="136132" y="30576"/>
                    <a:pt x="136132" y="68293"/>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Shape 54">
              <a:extLst>
                <a:ext uri="{FF2B5EF4-FFF2-40B4-BE49-F238E27FC236}">
                  <a16:creationId xmlns:a16="http://schemas.microsoft.com/office/drawing/2014/main" xmlns="" id="{F1C7FF7B-EE6A-36A6-F033-EE6423995DC7}"/>
                </a:ext>
              </a:extLst>
            </p:cNvPr>
            <p:cNvSpPr/>
            <p:nvPr/>
          </p:nvSpPr>
          <p:spPr>
            <a:xfrm>
              <a:off x="-4610832" y="-673062"/>
              <a:ext cx="136525" cy="136147"/>
            </a:xfrm>
            <a:custGeom>
              <a:avLst/>
              <a:gdLst>
                <a:gd name="connsiteX0" fmla="*/ 3265 w 136525"/>
                <a:gd name="connsiteY0" fmla="*/ 47205 h 136147"/>
                <a:gd name="connsiteX1" fmla="*/ 89075 w 136525"/>
                <a:gd name="connsiteY1" fmla="*/ 3304 h 136147"/>
                <a:gd name="connsiteX2" fmla="*/ 133260 w 136525"/>
                <a:gd name="connsiteY2" fmla="*/ 88944 h 136147"/>
                <a:gd name="connsiteX3" fmla="*/ 47450 w 136525"/>
                <a:gd name="connsiteY3" fmla="*/ 132844 h 136147"/>
                <a:gd name="connsiteX4" fmla="*/ 3265 w 136525"/>
                <a:gd name="connsiteY4" fmla="*/ 47205 h 13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136147">
                  <a:moveTo>
                    <a:pt x="3265" y="47205"/>
                  </a:moveTo>
                  <a:cubicBezTo>
                    <a:pt x="14752" y="11436"/>
                    <a:pt x="53193" y="-8240"/>
                    <a:pt x="89075" y="3304"/>
                  </a:cubicBezTo>
                  <a:cubicBezTo>
                    <a:pt x="124958" y="14848"/>
                    <a:pt x="144747" y="53175"/>
                    <a:pt x="133260" y="88944"/>
                  </a:cubicBezTo>
                  <a:cubicBezTo>
                    <a:pt x="121773" y="124712"/>
                    <a:pt x="83332" y="144388"/>
                    <a:pt x="47450" y="132844"/>
                  </a:cubicBezTo>
                  <a:cubicBezTo>
                    <a:pt x="11567" y="121357"/>
                    <a:pt x="-8222" y="82973"/>
                    <a:pt x="3265" y="47205"/>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Shape 55">
              <a:extLst>
                <a:ext uri="{FF2B5EF4-FFF2-40B4-BE49-F238E27FC236}">
                  <a16:creationId xmlns:a16="http://schemas.microsoft.com/office/drawing/2014/main" xmlns="" id="{DF2F5B27-A0DC-D007-46D0-E748D06AB432}"/>
                </a:ext>
              </a:extLst>
            </p:cNvPr>
            <p:cNvSpPr/>
            <p:nvPr/>
          </p:nvSpPr>
          <p:spPr>
            <a:xfrm>
              <a:off x="-5406781" y="-657196"/>
              <a:ext cx="136525" cy="136148"/>
            </a:xfrm>
            <a:custGeom>
              <a:avLst/>
              <a:gdLst>
                <a:gd name="connsiteX0" fmla="*/ 3265 w 136525"/>
                <a:gd name="connsiteY0" fmla="*/ 47204 h 136148"/>
                <a:gd name="connsiteX1" fmla="*/ 89075 w 136525"/>
                <a:gd name="connsiteY1" fmla="*/ 3304 h 136148"/>
                <a:gd name="connsiteX2" fmla="*/ 133260 w 136525"/>
                <a:gd name="connsiteY2" fmla="*/ 88944 h 136148"/>
                <a:gd name="connsiteX3" fmla="*/ 47450 w 136525"/>
                <a:gd name="connsiteY3" fmla="*/ 132844 h 136148"/>
                <a:gd name="connsiteX4" fmla="*/ 3265 w 136525"/>
                <a:gd name="connsiteY4" fmla="*/ 47204 h 13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136148">
                  <a:moveTo>
                    <a:pt x="3265" y="47204"/>
                  </a:moveTo>
                  <a:cubicBezTo>
                    <a:pt x="14752" y="11436"/>
                    <a:pt x="53193" y="-8240"/>
                    <a:pt x="89075" y="3304"/>
                  </a:cubicBezTo>
                  <a:cubicBezTo>
                    <a:pt x="124958" y="14848"/>
                    <a:pt x="144747" y="53175"/>
                    <a:pt x="133260" y="88944"/>
                  </a:cubicBezTo>
                  <a:cubicBezTo>
                    <a:pt x="121773" y="124712"/>
                    <a:pt x="83332" y="144388"/>
                    <a:pt x="47450" y="132844"/>
                  </a:cubicBezTo>
                  <a:cubicBezTo>
                    <a:pt x="11567" y="121357"/>
                    <a:pt x="-8222" y="82973"/>
                    <a:pt x="3265" y="4720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Freeform: Shape 56">
              <a:extLst>
                <a:ext uri="{FF2B5EF4-FFF2-40B4-BE49-F238E27FC236}">
                  <a16:creationId xmlns:a16="http://schemas.microsoft.com/office/drawing/2014/main" xmlns="" id="{A344A20B-75B8-79FC-D1C5-94BC380ABE45}"/>
                </a:ext>
              </a:extLst>
            </p:cNvPr>
            <p:cNvSpPr/>
            <p:nvPr/>
          </p:nvSpPr>
          <p:spPr>
            <a:xfrm rot="-4330867">
              <a:off x="-5124148" y="-566667"/>
              <a:ext cx="136132" cy="136587"/>
            </a:xfrm>
            <a:custGeom>
              <a:avLst/>
              <a:gdLst>
                <a:gd name="connsiteX0" fmla="*/ 136132 w 136132"/>
                <a:gd name="connsiteY0" fmla="*/ 68293 h 136587"/>
                <a:gd name="connsiteX1" fmla="*/ 68066 w 136132"/>
                <a:gd name="connsiteY1" fmla="*/ 136587 h 136587"/>
                <a:gd name="connsiteX2" fmla="*/ 0 w 136132"/>
                <a:gd name="connsiteY2" fmla="*/ 68293 h 136587"/>
                <a:gd name="connsiteX3" fmla="*/ 68066 w 136132"/>
                <a:gd name="connsiteY3" fmla="*/ 0 h 136587"/>
                <a:gd name="connsiteX4" fmla="*/ 136132 w 136132"/>
                <a:gd name="connsiteY4" fmla="*/ 68293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2" y="68293"/>
                  </a:moveTo>
                  <a:cubicBezTo>
                    <a:pt x="136132" y="106011"/>
                    <a:pt x="105658" y="136587"/>
                    <a:pt x="68066" y="136587"/>
                  </a:cubicBezTo>
                  <a:cubicBezTo>
                    <a:pt x="30474" y="136587"/>
                    <a:pt x="0" y="106011"/>
                    <a:pt x="0" y="68293"/>
                  </a:cubicBezTo>
                  <a:cubicBezTo>
                    <a:pt x="0" y="30576"/>
                    <a:pt x="30474" y="0"/>
                    <a:pt x="68066" y="0"/>
                  </a:cubicBezTo>
                  <a:cubicBezTo>
                    <a:pt x="105658" y="0"/>
                    <a:pt x="136132" y="30576"/>
                    <a:pt x="136132" y="68293"/>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xmlns="" id="{7CE1E6AE-D31A-9C4F-487C-0720F562B56E}"/>
                </a:ext>
              </a:extLst>
            </p:cNvPr>
            <p:cNvSpPr/>
            <p:nvPr/>
          </p:nvSpPr>
          <p:spPr>
            <a:xfrm rot="-4330867">
              <a:off x="-5056824" y="-267497"/>
              <a:ext cx="136132" cy="136587"/>
            </a:xfrm>
            <a:custGeom>
              <a:avLst/>
              <a:gdLst>
                <a:gd name="connsiteX0" fmla="*/ 136132 w 136132"/>
                <a:gd name="connsiteY0" fmla="*/ 68294 h 136587"/>
                <a:gd name="connsiteX1" fmla="*/ 68066 w 136132"/>
                <a:gd name="connsiteY1" fmla="*/ 136588 h 136587"/>
                <a:gd name="connsiteX2" fmla="*/ 0 w 136132"/>
                <a:gd name="connsiteY2" fmla="*/ 68294 h 136587"/>
                <a:gd name="connsiteX3" fmla="*/ 68066 w 136132"/>
                <a:gd name="connsiteY3" fmla="*/ 0 h 136587"/>
                <a:gd name="connsiteX4" fmla="*/ 136132 w 136132"/>
                <a:gd name="connsiteY4" fmla="*/ 68294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2" y="68294"/>
                  </a:moveTo>
                  <a:cubicBezTo>
                    <a:pt x="136132" y="106011"/>
                    <a:pt x="105658" y="136588"/>
                    <a:pt x="68066" y="136588"/>
                  </a:cubicBezTo>
                  <a:cubicBezTo>
                    <a:pt x="30474" y="136588"/>
                    <a:pt x="0" y="106011"/>
                    <a:pt x="0" y="68294"/>
                  </a:cubicBezTo>
                  <a:cubicBezTo>
                    <a:pt x="0" y="30576"/>
                    <a:pt x="30474" y="0"/>
                    <a:pt x="68066" y="0"/>
                  </a:cubicBezTo>
                  <a:cubicBezTo>
                    <a:pt x="105658" y="0"/>
                    <a:pt x="136132" y="30576"/>
                    <a:pt x="136132" y="6829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Freeform: Shape 58">
              <a:extLst>
                <a:ext uri="{FF2B5EF4-FFF2-40B4-BE49-F238E27FC236}">
                  <a16:creationId xmlns:a16="http://schemas.microsoft.com/office/drawing/2014/main" xmlns="" id="{D8DD92ED-CFCD-1E7B-5024-EF94BF197405}"/>
                </a:ext>
              </a:extLst>
            </p:cNvPr>
            <p:cNvSpPr/>
            <p:nvPr/>
          </p:nvSpPr>
          <p:spPr>
            <a:xfrm rot="-4335215">
              <a:off x="-4544302" y="-383497"/>
              <a:ext cx="136134" cy="136589"/>
            </a:xfrm>
            <a:custGeom>
              <a:avLst/>
              <a:gdLst>
                <a:gd name="connsiteX0" fmla="*/ 136134 w 136134"/>
                <a:gd name="connsiteY0" fmla="*/ 68295 h 136589"/>
                <a:gd name="connsiteX1" fmla="*/ 68067 w 136134"/>
                <a:gd name="connsiteY1" fmla="*/ 136589 h 136589"/>
                <a:gd name="connsiteX2" fmla="*/ 0 w 136134"/>
                <a:gd name="connsiteY2" fmla="*/ 68295 h 136589"/>
                <a:gd name="connsiteX3" fmla="*/ 68067 w 136134"/>
                <a:gd name="connsiteY3" fmla="*/ 0 h 136589"/>
                <a:gd name="connsiteX4" fmla="*/ 136134 w 136134"/>
                <a:gd name="connsiteY4" fmla="*/ 68295 h 136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4" h="136589">
                  <a:moveTo>
                    <a:pt x="136134" y="68295"/>
                  </a:moveTo>
                  <a:cubicBezTo>
                    <a:pt x="136134" y="106013"/>
                    <a:pt x="105659" y="136589"/>
                    <a:pt x="68067" y="136589"/>
                  </a:cubicBezTo>
                  <a:cubicBezTo>
                    <a:pt x="30475" y="136589"/>
                    <a:pt x="0" y="106013"/>
                    <a:pt x="0" y="68295"/>
                  </a:cubicBezTo>
                  <a:cubicBezTo>
                    <a:pt x="0" y="30577"/>
                    <a:pt x="30475" y="0"/>
                    <a:pt x="68067" y="0"/>
                  </a:cubicBezTo>
                  <a:cubicBezTo>
                    <a:pt x="105659" y="0"/>
                    <a:pt x="136134" y="30577"/>
                    <a:pt x="136134" y="68295"/>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Freeform: Shape 59">
              <a:extLst>
                <a:ext uri="{FF2B5EF4-FFF2-40B4-BE49-F238E27FC236}">
                  <a16:creationId xmlns:a16="http://schemas.microsoft.com/office/drawing/2014/main" xmlns="" id="{D97C2E3B-9088-57F1-A38A-24C8252D8068}"/>
                </a:ext>
              </a:extLst>
            </p:cNvPr>
            <p:cNvSpPr/>
            <p:nvPr/>
          </p:nvSpPr>
          <p:spPr>
            <a:xfrm>
              <a:off x="-5621107" y="-451513"/>
              <a:ext cx="136525" cy="136148"/>
            </a:xfrm>
            <a:custGeom>
              <a:avLst/>
              <a:gdLst>
                <a:gd name="connsiteX0" fmla="*/ 3265 w 136525"/>
                <a:gd name="connsiteY0" fmla="*/ 47204 h 136148"/>
                <a:gd name="connsiteX1" fmla="*/ 89075 w 136525"/>
                <a:gd name="connsiteY1" fmla="*/ 3304 h 136148"/>
                <a:gd name="connsiteX2" fmla="*/ 133260 w 136525"/>
                <a:gd name="connsiteY2" fmla="*/ 88943 h 136148"/>
                <a:gd name="connsiteX3" fmla="*/ 47450 w 136525"/>
                <a:gd name="connsiteY3" fmla="*/ 132844 h 136148"/>
                <a:gd name="connsiteX4" fmla="*/ 3265 w 136525"/>
                <a:gd name="connsiteY4" fmla="*/ 47204 h 13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136148">
                  <a:moveTo>
                    <a:pt x="3265" y="47204"/>
                  </a:moveTo>
                  <a:cubicBezTo>
                    <a:pt x="14752" y="11435"/>
                    <a:pt x="53193" y="-8240"/>
                    <a:pt x="89075" y="3304"/>
                  </a:cubicBezTo>
                  <a:cubicBezTo>
                    <a:pt x="124958" y="14848"/>
                    <a:pt x="144747" y="53175"/>
                    <a:pt x="133260" y="88943"/>
                  </a:cubicBezTo>
                  <a:cubicBezTo>
                    <a:pt x="121773" y="124712"/>
                    <a:pt x="83332" y="144387"/>
                    <a:pt x="47450" y="132844"/>
                  </a:cubicBezTo>
                  <a:cubicBezTo>
                    <a:pt x="11567" y="121300"/>
                    <a:pt x="-8222" y="82973"/>
                    <a:pt x="3265" y="4720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Freeform: Shape 60">
              <a:extLst>
                <a:ext uri="{FF2B5EF4-FFF2-40B4-BE49-F238E27FC236}">
                  <a16:creationId xmlns:a16="http://schemas.microsoft.com/office/drawing/2014/main" xmlns="" id="{54DEBBC6-5B92-F64E-1A19-0BFC2D6C492F}"/>
                </a:ext>
              </a:extLst>
            </p:cNvPr>
            <p:cNvSpPr/>
            <p:nvPr/>
          </p:nvSpPr>
          <p:spPr>
            <a:xfrm rot="-4331954">
              <a:off x="-5279399" y="-64365"/>
              <a:ext cx="136132" cy="136587"/>
            </a:xfrm>
            <a:custGeom>
              <a:avLst/>
              <a:gdLst>
                <a:gd name="connsiteX0" fmla="*/ 136133 w 136132"/>
                <a:gd name="connsiteY0" fmla="*/ 68294 h 136587"/>
                <a:gd name="connsiteX1" fmla="*/ 68066 w 136132"/>
                <a:gd name="connsiteY1" fmla="*/ 136588 h 136587"/>
                <a:gd name="connsiteX2" fmla="*/ 0 w 136132"/>
                <a:gd name="connsiteY2" fmla="*/ 68294 h 136587"/>
                <a:gd name="connsiteX3" fmla="*/ 68066 w 136132"/>
                <a:gd name="connsiteY3" fmla="*/ 0 h 136587"/>
                <a:gd name="connsiteX4" fmla="*/ 136133 w 136132"/>
                <a:gd name="connsiteY4" fmla="*/ 68294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3" y="68294"/>
                  </a:moveTo>
                  <a:cubicBezTo>
                    <a:pt x="136133" y="106012"/>
                    <a:pt x="105658" y="136588"/>
                    <a:pt x="68066" y="136588"/>
                  </a:cubicBezTo>
                  <a:cubicBezTo>
                    <a:pt x="30474" y="136588"/>
                    <a:pt x="0" y="106012"/>
                    <a:pt x="0" y="68294"/>
                  </a:cubicBezTo>
                  <a:cubicBezTo>
                    <a:pt x="0" y="30576"/>
                    <a:pt x="30474" y="0"/>
                    <a:pt x="68066" y="0"/>
                  </a:cubicBezTo>
                  <a:cubicBezTo>
                    <a:pt x="105658" y="0"/>
                    <a:pt x="136133" y="30576"/>
                    <a:pt x="136133" y="6829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Freeform: Shape 61">
              <a:extLst>
                <a:ext uri="{FF2B5EF4-FFF2-40B4-BE49-F238E27FC236}">
                  <a16:creationId xmlns:a16="http://schemas.microsoft.com/office/drawing/2014/main" xmlns="" id="{1C0309CD-7E03-34CA-4018-05B7E446DFFA}"/>
                </a:ext>
              </a:extLst>
            </p:cNvPr>
            <p:cNvSpPr/>
            <p:nvPr/>
          </p:nvSpPr>
          <p:spPr>
            <a:xfrm rot="-4332713">
              <a:off x="-4768502" y="-174981"/>
              <a:ext cx="136137" cy="136592"/>
            </a:xfrm>
            <a:custGeom>
              <a:avLst/>
              <a:gdLst>
                <a:gd name="connsiteX0" fmla="*/ 136137 w 136137"/>
                <a:gd name="connsiteY0" fmla="*/ 68296 h 136592"/>
                <a:gd name="connsiteX1" fmla="*/ 68069 w 136137"/>
                <a:gd name="connsiteY1" fmla="*/ 136592 h 136592"/>
                <a:gd name="connsiteX2" fmla="*/ 0 w 136137"/>
                <a:gd name="connsiteY2" fmla="*/ 68296 h 136592"/>
                <a:gd name="connsiteX3" fmla="*/ 68069 w 136137"/>
                <a:gd name="connsiteY3" fmla="*/ 0 h 136592"/>
                <a:gd name="connsiteX4" fmla="*/ 136137 w 136137"/>
                <a:gd name="connsiteY4" fmla="*/ 68296 h 13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7" h="136592">
                  <a:moveTo>
                    <a:pt x="136137" y="68296"/>
                  </a:moveTo>
                  <a:cubicBezTo>
                    <a:pt x="136137" y="106015"/>
                    <a:pt x="105662" y="136592"/>
                    <a:pt x="68069" y="136592"/>
                  </a:cubicBezTo>
                  <a:cubicBezTo>
                    <a:pt x="30475" y="136592"/>
                    <a:pt x="0" y="106015"/>
                    <a:pt x="0" y="68296"/>
                  </a:cubicBezTo>
                  <a:cubicBezTo>
                    <a:pt x="0" y="30577"/>
                    <a:pt x="30475" y="0"/>
                    <a:pt x="68069" y="0"/>
                  </a:cubicBezTo>
                  <a:cubicBezTo>
                    <a:pt x="105662" y="0"/>
                    <a:pt x="136137" y="30577"/>
                    <a:pt x="136137" y="68296"/>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xmlns="" id="{2837CE6D-8C2D-805C-BB78-93489AB362EE}"/>
                </a:ext>
              </a:extLst>
            </p:cNvPr>
            <p:cNvSpPr/>
            <p:nvPr/>
          </p:nvSpPr>
          <p:spPr>
            <a:xfrm rot="-4330867">
              <a:off x="-5463998" y="-950270"/>
              <a:ext cx="136132" cy="136587"/>
            </a:xfrm>
            <a:custGeom>
              <a:avLst/>
              <a:gdLst>
                <a:gd name="connsiteX0" fmla="*/ 136132 w 136132"/>
                <a:gd name="connsiteY0" fmla="*/ 68294 h 136587"/>
                <a:gd name="connsiteX1" fmla="*/ 68066 w 136132"/>
                <a:gd name="connsiteY1" fmla="*/ 136587 h 136587"/>
                <a:gd name="connsiteX2" fmla="*/ 0 w 136132"/>
                <a:gd name="connsiteY2" fmla="*/ 68294 h 136587"/>
                <a:gd name="connsiteX3" fmla="*/ 68066 w 136132"/>
                <a:gd name="connsiteY3" fmla="*/ 0 h 136587"/>
                <a:gd name="connsiteX4" fmla="*/ 136132 w 136132"/>
                <a:gd name="connsiteY4" fmla="*/ 68294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2" y="68294"/>
                  </a:moveTo>
                  <a:cubicBezTo>
                    <a:pt x="136132" y="106011"/>
                    <a:pt x="105658" y="136587"/>
                    <a:pt x="68066" y="136587"/>
                  </a:cubicBezTo>
                  <a:cubicBezTo>
                    <a:pt x="30474" y="136587"/>
                    <a:pt x="0" y="106011"/>
                    <a:pt x="0" y="68294"/>
                  </a:cubicBezTo>
                  <a:cubicBezTo>
                    <a:pt x="0" y="30576"/>
                    <a:pt x="30474" y="0"/>
                    <a:pt x="68066" y="0"/>
                  </a:cubicBezTo>
                  <a:cubicBezTo>
                    <a:pt x="105658" y="0"/>
                    <a:pt x="136132" y="30576"/>
                    <a:pt x="136132" y="6829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1026" name="Picture 2" descr="5.3: Condensation Reactions - Chemistry LibreTexts">
            <a:extLst>
              <a:ext uri="{FF2B5EF4-FFF2-40B4-BE49-F238E27FC236}">
                <a16:creationId xmlns:a16="http://schemas.microsoft.com/office/drawing/2014/main" xmlns="" id="{687F99FD-E8B9-5024-892D-A1C35A6BC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465" y="2577751"/>
            <a:ext cx="11430698" cy="265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626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BB1C2E8C-9E07-47D4-E4C9-0E6C218637E7}"/>
              </a:ext>
            </a:extLst>
          </p:cNvPr>
          <p:cNvSpPr txBox="1"/>
          <p:nvPr/>
        </p:nvSpPr>
        <p:spPr>
          <a:xfrm>
            <a:off x="1988082" y="2528664"/>
            <a:ext cx="9421269" cy="1004699"/>
          </a:xfrm>
          <a:prstGeom prst="rect">
            <a:avLst/>
          </a:prstGeom>
          <a:noFill/>
        </p:spPr>
        <p:txBody>
          <a:bodyPr wrap="square">
            <a:spAutoFit/>
          </a:bodyPr>
          <a:lstStyle/>
          <a:p>
            <a:pPr>
              <a:lnSpc>
                <a:spcPct val="130000"/>
              </a:lnSpc>
            </a:pPr>
            <a:r>
              <a:rPr lang="en-US" sz="2400">
                <a:latin typeface="Times New Roman" panose="02020603050405020304" pitchFamily="18" charset="0"/>
                <a:cs typeface="Times New Roman" panose="02020603050405020304" pitchFamily="18" charset="0"/>
              </a:rPr>
              <a:t>Phản ứng giữa các phân tử </a:t>
            </a:r>
            <a:r>
              <a:rPr lang="el-GR" sz="2400" b="1" i="1">
                <a:solidFill>
                  <a:srgbClr val="FF0000"/>
                </a:solidFill>
                <a:latin typeface="Times New Roman" panose="02020603050405020304" pitchFamily="18" charset="0"/>
                <a:cs typeface="Times New Roman" panose="02020603050405020304" pitchFamily="18" charset="0"/>
              </a:rPr>
              <a:t>ε</a:t>
            </a:r>
            <a:r>
              <a:rPr lang="en-US" sz="2400" b="1">
                <a:solidFill>
                  <a:srgbClr val="FF0000"/>
                </a:solidFill>
                <a:latin typeface="Times New Roman" panose="02020603050405020304" pitchFamily="18" charset="0"/>
                <a:cs typeface="Times New Roman" panose="02020603050405020304" pitchFamily="18" charset="0"/>
              </a:rPr>
              <a:t>-aminocaproic acid </a:t>
            </a:r>
            <a:r>
              <a:rPr lang="en-US" sz="2400">
                <a:latin typeface="Times New Roman" panose="02020603050405020304" pitchFamily="18" charset="0"/>
                <a:cs typeface="Times New Roman" panose="02020603050405020304" pitchFamily="18" charset="0"/>
              </a:rPr>
              <a:t>để tạo thành polymer, được biểu diễn bằng phương trình tổng quát sau:</a:t>
            </a:r>
          </a:p>
        </p:txBody>
      </p:sp>
      <p:grpSp>
        <p:nvGrpSpPr>
          <p:cNvPr id="12" name="Group 11">
            <a:extLst>
              <a:ext uri="{FF2B5EF4-FFF2-40B4-BE49-F238E27FC236}">
                <a16:creationId xmlns:a16="http://schemas.microsoft.com/office/drawing/2014/main" xmlns="" id="{97E02F47-004A-5B55-3B71-BF24F0194AD7}"/>
              </a:ext>
            </a:extLst>
          </p:cNvPr>
          <p:cNvGrpSpPr/>
          <p:nvPr/>
        </p:nvGrpSpPr>
        <p:grpSpPr>
          <a:xfrm>
            <a:off x="468549" y="1541647"/>
            <a:ext cx="2109709" cy="844142"/>
            <a:chOff x="728741" y="657225"/>
            <a:chExt cx="2109709" cy="844142"/>
          </a:xfrm>
        </p:grpSpPr>
        <p:sp>
          <p:nvSpPr>
            <p:cNvPr id="13" name="Rectangle: Rounded Corners 12">
              <a:extLst>
                <a:ext uri="{FF2B5EF4-FFF2-40B4-BE49-F238E27FC236}">
                  <a16:creationId xmlns:a16="http://schemas.microsoft.com/office/drawing/2014/main" xmlns="" id="{EA71E0D2-CBD2-C98F-4186-4DB3528A9187}"/>
                </a:ext>
              </a:extLst>
            </p:cNvPr>
            <p:cNvSpPr/>
            <p:nvPr/>
          </p:nvSpPr>
          <p:spPr>
            <a:xfrm>
              <a:off x="1163315" y="800100"/>
              <a:ext cx="1675135" cy="558394"/>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51FBE2F2-5EB9-E368-74EA-CA69D1A21ADA}"/>
                </a:ext>
              </a:extLst>
            </p:cNvPr>
            <p:cNvGrpSpPr/>
            <p:nvPr/>
          </p:nvGrpSpPr>
          <p:grpSpPr>
            <a:xfrm>
              <a:off x="728741" y="657225"/>
              <a:ext cx="844142" cy="844142"/>
              <a:chOff x="728741" y="657225"/>
              <a:chExt cx="844142" cy="844142"/>
            </a:xfrm>
          </p:grpSpPr>
          <p:sp>
            <p:nvSpPr>
              <p:cNvPr id="16" name="Oval 15">
                <a:extLst>
                  <a:ext uri="{FF2B5EF4-FFF2-40B4-BE49-F238E27FC236}">
                    <a16:creationId xmlns:a16="http://schemas.microsoft.com/office/drawing/2014/main" xmlns="" id="{C18AD9EF-2981-2574-AB1B-79F6C0783DAD}"/>
                  </a:ext>
                </a:extLst>
              </p:cNvPr>
              <p:cNvSpPr/>
              <p:nvPr/>
            </p:nvSpPr>
            <p:spPr>
              <a:xfrm>
                <a:off x="728741" y="657225"/>
                <a:ext cx="844142" cy="844142"/>
              </a:xfrm>
              <a:prstGeom prst="ellipse">
                <a:avLst/>
              </a:prstGeom>
              <a:solidFill>
                <a:schemeClr val="bg1"/>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E6FEEE9E-24AB-4333-C7B7-75BAC10FC5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264" y="780748"/>
                <a:ext cx="597097" cy="597097"/>
              </a:xfrm>
              <a:prstGeom prst="rect">
                <a:avLst/>
              </a:prstGeom>
            </p:spPr>
          </p:pic>
        </p:grpSp>
        <p:sp>
          <p:nvSpPr>
            <p:cNvPr id="15" name="TextBox 14">
              <a:extLst>
                <a:ext uri="{FF2B5EF4-FFF2-40B4-BE49-F238E27FC236}">
                  <a16:creationId xmlns:a16="http://schemas.microsoft.com/office/drawing/2014/main" xmlns="" id="{1C4A5D9A-4CDA-F49E-0552-8BFC2EFF4DF3}"/>
                </a:ext>
              </a:extLst>
            </p:cNvPr>
            <p:cNvSpPr txBox="1"/>
            <p:nvPr/>
          </p:nvSpPr>
          <p:spPr>
            <a:xfrm>
              <a:off x="1588023" y="848463"/>
              <a:ext cx="1106393" cy="461665"/>
            </a:xfrm>
            <a:prstGeom prst="rect">
              <a:avLst/>
            </a:prstGeom>
            <a:noFill/>
          </p:spPr>
          <p:txBody>
            <a:bodyPr wrap="none" rtlCol="0">
              <a:spAutoFit/>
            </a:bodyPr>
            <a:lstStyle/>
            <a:p>
              <a:r>
                <a:rPr lang="en-US" sz="2400" b="1">
                  <a:solidFill>
                    <a:schemeClr val="bg1"/>
                  </a:solidFill>
                </a:rPr>
                <a:t>Ví dụ 6</a:t>
              </a:r>
            </a:p>
          </p:txBody>
        </p:sp>
      </p:grpSp>
      <p:sp>
        <p:nvSpPr>
          <p:cNvPr id="51" name="TextBox 50">
            <a:extLst>
              <a:ext uri="{FF2B5EF4-FFF2-40B4-BE49-F238E27FC236}">
                <a16:creationId xmlns:a16="http://schemas.microsoft.com/office/drawing/2014/main" xmlns="" id="{BF2CCC67-B5EE-245F-CAFD-07B1CF62A8CD}"/>
              </a:ext>
            </a:extLst>
          </p:cNvPr>
          <p:cNvSpPr txBox="1"/>
          <p:nvPr/>
        </p:nvSpPr>
        <p:spPr>
          <a:xfrm>
            <a:off x="2973193" y="4891662"/>
            <a:ext cx="2848902" cy="461665"/>
          </a:xfrm>
          <a:prstGeom prst="rect">
            <a:avLst/>
          </a:prstGeom>
          <a:noFill/>
        </p:spPr>
        <p:txBody>
          <a:bodyPr wrap="square">
            <a:spAutoFit/>
          </a:bodyPr>
          <a:lstStyle/>
          <a:p>
            <a:r>
              <a:rPr lang="el-GR" sz="2400" i="1">
                <a:solidFill>
                  <a:schemeClr val="tx1"/>
                </a:solidFill>
                <a:latin typeface="Times New Roman" panose="02020603050405020304" pitchFamily="18" charset="0"/>
                <a:cs typeface="Times New Roman" panose="02020603050405020304" pitchFamily="18" charset="0"/>
              </a:rPr>
              <a:t>ε</a:t>
            </a:r>
            <a:r>
              <a:rPr lang="en-US" sz="2400">
                <a:solidFill>
                  <a:schemeClr val="tx1"/>
                </a:solidFill>
                <a:latin typeface="Times New Roman" panose="02020603050405020304" pitchFamily="18" charset="0"/>
                <a:cs typeface="Times New Roman" panose="02020603050405020304" pitchFamily="18" charset="0"/>
              </a:rPr>
              <a:t>-aminocaproic acid </a:t>
            </a:r>
          </a:p>
        </p:txBody>
      </p:sp>
      <p:sp>
        <p:nvSpPr>
          <p:cNvPr id="52" name="TextBox 51">
            <a:extLst>
              <a:ext uri="{FF2B5EF4-FFF2-40B4-BE49-F238E27FC236}">
                <a16:creationId xmlns:a16="http://schemas.microsoft.com/office/drawing/2014/main" xmlns="" id="{8EC33670-E392-87BC-9DBA-8B02F81EC1E2}"/>
              </a:ext>
            </a:extLst>
          </p:cNvPr>
          <p:cNvSpPr txBox="1"/>
          <p:nvPr/>
        </p:nvSpPr>
        <p:spPr>
          <a:xfrm>
            <a:off x="7339150" y="4891663"/>
            <a:ext cx="2297631" cy="461665"/>
          </a:xfrm>
          <a:prstGeom prst="rect">
            <a:avLst/>
          </a:prstGeom>
          <a:noFill/>
        </p:spPr>
        <p:txBody>
          <a:bodyPr wrap="square">
            <a:spAutoFit/>
          </a:bodyPr>
          <a:lstStyle/>
          <a:p>
            <a:r>
              <a:rPr lang="en-US" sz="2400">
                <a:solidFill>
                  <a:schemeClr val="tx1"/>
                </a:solidFill>
                <a:latin typeface="Times New Roman" panose="02020603050405020304" pitchFamily="18" charset="0"/>
                <a:cs typeface="Times New Roman" panose="02020603050405020304" pitchFamily="18" charset="0"/>
              </a:rPr>
              <a:t>polycaproamide</a:t>
            </a:r>
          </a:p>
        </p:txBody>
      </p:sp>
      <p:grpSp>
        <p:nvGrpSpPr>
          <p:cNvPr id="55" name="Graphic 287">
            <a:extLst>
              <a:ext uri="{FF2B5EF4-FFF2-40B4-BE49-F238E27FC236}">
                <a16:creationId xmlns:a16="http://schemas.microsoft.com/office/drawing/2014/main" xmlns="" id="{54C4B42B-E27C-D421-DD70-410E71D9AC1C}"/>
              </a:ext>
            </a:extLst>
          </p:cNvPr>
          <p:cNvGrpSpPr/>
          <p:nvPr/>
        </p:nvGrpSpPr>
        <p:grpSpPr>
          <a:xfrm rot="21165558">
            <a:off x="-410526" y="6028844"/>
            <a:ext cx="1758149" cy="1326258"/>
            <a:chOff x="-5909677" y="-1081579"/>
            <a:chExt cx="1941507" cy="1464574"/>
          </a:xfrm>
        </p:grpSpPr>
        <p:sp>
          <p:nvSpPr>
            <p:cNvPr id="56" name="Freeform: Shape 55">
              <a:extLst>
                <a:ext uri="{FF2B5EF4-FFF2-40B4-BE49-F238E27FC236}">
                  <a16:creationId xmlns:a16="http://schemas.microsoft.com/office/drawing/2014/main" xmlns="" id="{B61443A1-DCAA-C861-981C-8925A580645F}"/>
                </a:ext>
              </a:extLst>
            </p:cNvPr>
            <p:cNvSpPr/>
            <p:nvPr/>
          </p:nvSpPr>
          <p:spPr>
            <a:xfrm>
              <a:off x="-5909677" y="-977628"/>
              <a:ext cx="572352" cy="585943"/>
            </a:xfrm>
            <a:custGeom>
              <a:avLst/>
              <a:gdLst>
                <a:gd name="connsiteX0" fmla="*/ 508607 w 572352"/>
                <a:gd name="connsiteY0" fmla="*/ 91895 h 585943"/>
                <a:gd name="connsiteX1" fmla="*/ 222402 w 572352"/>
                <a:gd name="connsiteY1" fmla="*/ 0 h 585943"/>
                <a:gd name="connsiteX2" fmla="*/ 0 w 572352"/>
                <a:gd name="connsiteY2" fmla="*/ 201077 h 585943"/>
                <a:gd name="connsiteX3" fmla="*/ 63803 w 572352"/>
                <a:gd name="connsiteY3" fmla="*/ 493992 h 585943"/>
                <a:gd name="connsiteX4" fmla="*/ 349951 w 572352"/>
                <a:gd name="connsiteY4" fmla="*/ 585944 h 585943"/>
                <a:gd name="connsiteX5" fmla="*/ 572353 w 572352"/>
                <a:gd name="connsiteY5" fmla="*/ 384867 h 58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943">
                  <a:moveTo>
                    <a:pt x="508607" y="91895"/>
                  </a:moveTo>
                  <a:lnTo>
                    <a:pt x="222402" y="0"/>
                  </a:lnTo>
                  <a:lnTo>
                    <a:pt x="0" y="201077"/>
                  </a:lnTo>
                  <a:lnTo>
                    <a:pt x="63803" y="493992"/>
                  </a:lnTo>
                  <a:lnTo>
                    <a:pt x="349951" y="585944"/>
                  </a:lnTo>
                  <a:lnTo>
                    <a:pt x="572353" y="384867"/>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Freeform: Shape 56">
              <a:extLst>
                <a:ext uri="{FF2B5EF4-FFF2-40B4-BE49-F238E27FC236}">
                  <a16:creationId xmlns:a16="http://schemas.microsoft.com/office/drawing/2014/main" xmlns="" id="{72AF4AC0-E266-189B-B0FA-8CCEA2D33BAE}"/>
                </a:ext>
              </a:extLst>
            </p:cNvPr>
            <p:cNvSpPr/>
            <p:nvPr/>
          </p:nvSpPr>
          <p:spPr>
            <a:xfrm>
              <a:off x="-5559726" y="-587757"/>
              <a:ext cx="572352" cy="585944"/>
            </a:xfrm>
            <a:custGeom>
              <a:avLst/>
              <a:gdLst>
                <a:gd name="connsiteX0" fmla="*/ 508607 w 572352"/>
                <a:gd name="connsiteY0" fmla="*/ 91952 h 585944"/>
                <a:gd name="connsiteX1" fmla="*/ 222402 w 572352"/>
                <a:gd name="connsiteY1" fmla="*/ 0 h 585944"/>
                <a:gd name="connsiteX2" fmla="*/ 0 w 572352"/>
                <a:gd name="connsiteY2" fmla="*/ 201077 h 585944"/>
                <a:gd name="connsiteX3" fmla="*/ 63803 w 572352"/>
                <a:gd name="connsiteY3" fmla="*/ 494049 h 585944"/>
                <a:gd name="connsiteX4" fmla="*/ 349951 w 572352"/>
                <a:gd name="connsiteY4" fmla="*/ 585944 h 585944"/>
                <a:gd name="connsiteX5" fmla="*/ 572353 w 572352"/>
                <a:gd name="connsiteY5" fmla="*/ 384867 h 58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944">
                  <a:moveTo>
                    <a:pt x="508607" y="91952"/>
                  </a:moveTo>
                  <a:lnTo>
                    <a:pt x="222402" y="0"/>
                  </a:lnTo>
                  <a:lnTo>
                    <a:pt x="0" y="201077"/>
                  </a:lnTo>
                  <a:lnTo>
                    <a:pt x="63803" y="494049"/>
                  </a:lnTo>
                  <a:lnTo>
                    <a:pt x="349951" y="585944"/>
                  </a:lnTo>
                  <a:lnTo>
                    <a:pt x="572353" y="384867"/>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xmlns="" id="{54BD97D7-CF07-00D7-20CB-31C8C6ED82E5}"/>
                </a:ext>
              </a:extLst>
            </p:cNvPr>
            <p:cNvSpPr/>
            <p:nvPr/>
          </p:nvSpPr>
          <p:spPr>
            <a:xfrm>
              <a:off x="-5051119" y="-696883"/>
              <a:ext cx="572352" cy="585886"/>
            </a:xfrm>
            <a:custGeom>
              <a:avLst/>
              <a:gdLst>
                <a:gd name="connsiteX0" fmla="*/ 508550 w 572352"/>
                <a:gd name="connsiteY0" fmla="*/ 91895 h 585886"/>
                <a:gd name="connsiteX1" fmla="*/ 222402 w 572352"/>
                <a:gd name="connsiteY1" fmla="*/ 0 h 585886"/>
                <a:gd name="connsiteX2" fmla="*/ 0 w 572352"/>
                <a:gd name="connsiteY2" fmla="*/ 201077 h 585886"/>
                <a:gd name="connsiteX3" fmla="*/ 63746 w 572352"/>
                <a:gd name="connsiteY3" fmla="*/ 493992 h 585886"/>
                <a:gd name="connsiteX4" fmla="*/ 349951 w 572352"/>
                <a:gd name="connsiteY4" fmla="*/ 585887 h 585886"/>
                <a:gd name="connsiteX5" fmla="*/ 572353 w 572352"/>
                <a:gd name="connsiteY5" fmla="*/ 384867 h 58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886">
                  <a:moveTo>
                    <a:pt x="508550" y="91895"/>
                  </a:moveTo>
                  <a:lnTo>
                    <a:pt x="222402" y="0"/>
                  </a:lnTo>
                  <a:lnTo>
                    <a:pt x="0" y="201077"/>
                  </a:lnTo>
                  <a:lnTo>
                    <a:pt x="63746" y="493992"/>
                  </a:lnTo>
                  <a:lnTo>
                    <a:pt x="349951" y="585887"/>
                  </a:lnTo>
                  <a:lnTo>
                    <a:pt x="572353" y="384867"/>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Freeform: Shape 58">
              <a:extLst>
                <a:ext uri="{FF2B5EF4-FFF2-40B4-BE49-F238E27FC236}">
                  <a16:creationId xmlns:a16="http://schemas.microsoft.com/office/drawing/2014/main" xmlns="" id="{49DEE119-1BFD-30E7-11CB-A61FA2605BEB}"/>
                </a:ext>
              </a:extLst>
            </p:cNvPr>
            <p:cNvSpPr/>
            <p:nvPr/>
          </p:nvSpPr>
          <p:spPr>
            <a:xfrm>
              <a:off x="-4540465" y="-807373"/>
              <a:ext cx="572296" cy="585887"/>
            </a:xfrm>
            <a:custGeom>
              <a:avLst/>
              <a:gdLst>
                <a:gd name="connsiteX0" fmla="*/ 508550 w 572296"/>
                <a:gd name="connsiteY0" fmla="*/ 91895 h 585887"/>
                <a:gd name="connsiteX1" fmla="*/ 222402 w 572296"/>
                <a:gd name="connsiteY1" fmla="*/ 0 h 585887"/>
                <a:gd name="connsiteX2" fmla="*/ 0 w 572296"/>
                <a:gd name="connsiteY2" fmla="*/ 201020 h 585887"/>
                <a:gd name="connsiteX3" fmla="*/ 63746 w 572296"/>
                <a:gd name="connsiteY3" fmla="*/ 493992 h 585887"/>
                <a:gd name="connsiteX4" fmla="*/ 349894 w 572296"/>
                <a:gd name="connsiteY4" fmla="*/ 585887 h 585887"/>
                <a:gd name="connsiteX5" fmla="*/ 572296 w 572296"/>
                <a:gd name="connsiteY5" fmla="*/ 384810 h 5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296" h="585887">
                  <a:moveTo>
                    <a:pt x="508550" y="91895"/>
                  </a:moveTo>
                  <a:lnTo>
                    <a:pt x="222402" y="0"/>
                  </a:lnTo>
                  <a:lnTo>
                    <a:pt x="0" y="201020"/>
                  </a:lnTo>
                  <a:lnTo>
                    <a:pt x="63746" y="493992"/>
                  </a:lnTo>
                  <a:lnTo>
                    <a:pt x="349894" y="585887"/>
                  </a:lnTo>
                  <a:lnTo>
                    <a:pt x="572296" y="384810"/>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Freeform: Shape 59">
              <a:extLst>
                <a:ext uri="{FF2B5EF4-FFF2-40B4-BE49-F238E27FC236}">
                  <a16:creationId xmlns:a16="http://schemas.microsoft.com/office/drawing/2014/main" xmlns="" id="{68BBB0B6-4845-3750-1063-672FA34640CD}"/>
                </a:ext>
              </a:extLst>
            </p:cNvPr>
            <p:cNvSpPr/>
            <p:nvPr/>
          </p:nvSpPr>
          <p:spPr>
            <a:xfrm>
              <a:off x="-5400672" y="-1081579"/>
              <a:ext cx="572352" cy="585887"/>
            </a:xfrm>
            <a:custGeom>
              <a:avLst/>
              <a:gdLst>
                <a:gd name="connsiteX0" fmla="*/ 508607 w 572352"/>
                <a:gd name="connsiteY0" fmla="*/ 91895 h 585887"/>
                <a:gd name="connsiteX1" fmla="*/ 222402 w 572352"/>
                <a:gd name="connsiteY1" fmla="*/ 0 h 585887"/>
                <a:gd name="connsiteX2" fmla="*/ 0 w 572352"/>
                <a:gd name="connsiteY2" fmla="*/ 201020 h 585887"/>
                <a:gd name="connsiteX3" fmla="*/ 63803 w 572352"/>
                <a:gd name="connsiteY3" fmla="*/ 493992 h 585887"/>
                <a:gd name="connsiteX4" fmla="*/ 349951 w 572352"/>
                <a:gd name="connsiteY4" fmla="*/ 585887 h 585887"/>
                <a:gd name="connsiteX5" fmla="*/ 572353 w 572352"/>
                <a:gd name="connsiteY5" fmla="*/ 384810 h 5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887">
                  <a:moveTo>
                    <a:pt x="508607" y="91895"/>
                  </a:moveTo>
                  <a:lnTo>
                    <a:pt x="222402" y="0"/>
                  </a:lnTo>
                  <a:lnTo>
                    <a:pt x="0" y="201020"/>
                  </a:lnTo>
                  <a:lnTo>
                    <a:pt x="63803" y="493992"/>
                  </a:lnTo>
                  <a:lnTo>
                    <a:pt x="349951" y="585887"/>
                  </a:lnTo>
                  <a:lnTo>
                    <a:pt x="572353" y="384810"/>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Freeform: Shape 60">
              <a:extLst>
                <a:ext uri="{FF2B5EF4-FFF2-40B4-BE49-F238E27FC236}">
                  <a16:creationId xmlns:a16="http://schemas.microsoft.com/office/drawing/2014/main" xmlns="" id="{23166459-7E22-7FDF-1860-BAAB4255DFBD}"/>
                </a:ext>
              </a:extLst>
            </p:cNvPr>
            <p:cNvSpPr/>
            <p:nvPr/>
          </p:nvSpPr>
          <p:spPr>
            <a:xfrm>
              <a:off x="-5209774" y="-202890"/>
              <a:ext cx="572353" cy="585886"/>
            </a:xfrm>
            <a:custGeom>
              <a:avLst/>
              <a:gdLst>
                <a:gd name="connsiteX0" fmla="*/ 508607 w 572353"/>
                <a:gd name="connsiteY0" fmla="*/ 91894 h 585886"/>
                <a:gd name="connsiteX1" fmla="*/ 222402 w 572353"/>
                <a:gd name="connsiteY1" fmla="*/ 0 h 585886"/>
                <a:gd name="connsiteX2" fmla="*/ 0 w 572353"/>
                <a:gd name="connsiteY2" fmla="*/ 201077 h 585886"/>
                <a:gd name="connsiteX3" fmla="*/ 63746 w 572353"/>
                <a:gd name="connsiteY3" fmla="*/ 493992 h 585886"/>
                <a:gd name="connsiteX4" fmla="*/ 349951 w 572353"/>
                <a:gd name="connsiteY4" fmla="*/ 585887 h 585886"/>
                <a:gd name="connsiteX5" fmla="*/ 572353 w 572353"/>
                <a:gd name="connsiteY5" fmla="*/ 384866 h 58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3" h="585886">
                  <a:moveTo>
                    <a:pt x="508607" y="91894"/>
                  </a:moveTo>
                  <a:lnTo>
                    <a:pt x="222402" y="0"/>
                  </a:lnTo>
                  <a:lnTo>
                    <a:pt x="0" y="201077"/>
                  </a:lnTo>
                  <a:lnTo>
                    <a:pt x="63746" y="493992"/>
                  </a:lnTo>
                  <a:lnTo>
                    <a:pt x="349951" y="585887"/>
                  </a:lnTo>
                  <a:lnTo>
                    <a:pt x="572353" y="384866"/>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Freeform: Shape 61">
              <a:extLst>
                <a:ext uri="{FF2B5EF4-FFF2-40B4-BE49-F238E27FC236}">
                  <a16:creationId xmlns:a16="http://schemas.microsoft.com/office/drawing/2014/main" xmlns="" id="{91C994B4-3E7B-9369-5F20-5598568FBB59}"/>
                </a:ext>
              </a:extLst>
            </p:cNvPr>
            <p:cNvSpPr/>
            <p:nvPr/>
          </p:nvSpPr>
          <p:spPr>
            <a:xfrm rot="-4329779">
              <a:off x="-4896999" y="-765063"/>
              <a:ext cx="136131" cy="136586"/>
            </a:xfrm>
            <a:custGeom>
              <a:avLst/>
              <a:gdLst>
                <a:gd name="connsiteX0" fmla="*/ 136132 w 136131"/>
                <a:gd name="connsiteY0" fmla="*/ 68293 h 136586"/>
                <a:gd name="connsiteX1" fmla="*/ 68066 w 136131"/>
                <a:gd name="connsiteY1" fmla="*/ 136586 h 136586"/>
                <a:gd name="connsiteX2" fmla="*/ 0 w 136131"/>
                <a:gd name="connsiteY2" fmla="*/ 68293 h 136586"/>
                <a:gd name="connsiteX3" fmla="*/ 68066 w 136131"/>
                <a:gd name="connsiteY3" fmla="*/ 0 h 136586"/>
                <a:gd name="connsiteX4" fmla="*/ 136132 w 136131"/>
                <a:gd name="connsiteY4" fmla="*/ 68293 h 13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1" h="136586">
                  <a:moveTo>
                    <a:pt x="136132" y="68293"/>
                  </a:moveTo>
                  <a:cubicBezTo>
                    <a:pt x="136132" y="106011"/>
                    <a:pt x="105658" y="136586"/>
                    <a:pt x="68066" y="136586"/>
                  </a:cubicBezTo>
                  <a:cubicBezTo>
                    <a:pt x="30474" y="136586"/>
                    <a:pt x="0" y="106010"/>
                    <a:pt x="0" y="68293"/>
                  </a:cubicBezTo>
                  <a:cubicBezTo>
                    <a:pt x="0" y="30576"/>
                    <a:pt x="30474" y="0"/>
                    <a:pt x="68066" y="0"/>
                  </a:cubicBezTo>
                  <a:cubicBezTo>
                    <a:pt x="105658" y="0"/>
                    <a:pt x="136132" y="30576"/>
                    <a:pt x="136132" y="68293"/>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xmlns="" id="{06D0D9CE-A6FA-D05B-6A47-D877BE21F754}"/>
                </a:ext>
              </a:extLst>
            </p:cNvPr>
            <p:cNvSpPr/>
            <p:nvPr/>
          </p:nvSpPr>
          <p:spPr>
            <a:xfrm>
              <a:off x="-4610832" y="-673062"/>
              <a:ext cx="136525" cy="136147"/>
            </a:xfrm>
            <a:custGeom>
              <a:avLst/>
              <a:gdLst>
                <a:gd name="connsiteX0" fmla="*/ 3265 w 136525"/>
                <a:gd name="connsiteY0" fmla="*/ 47205 h 136147"/>
                <a:gd name="connsiteX1" fmla="*/ 89075 w 136525"/>
                <a:gd name="connsiteY1" fmla="*/ 3304 h 136147"/>
                <a:gd name="connsiteX2" fmla="*/ 133260 w 136525"/>
                <a:gd name="connsiteY2" fmla="*/ 88944 h 136147"/>
                <a:gd name="connsiteX3" fmla="*/ 47450 w 136525"/>
                <a:gd name="connsiteY3" fmla="*/ 132844 h 136147"/>
                <a:gd name="connsiteX4" fmla="*/ 3265 w 136525"/>
                <a:gd name="connsiteY4" fmla="*/ 47205 h 13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136147">
                  <a:moveTo>
                    <a:pt x="3265" y="47205"/>
                  </a:moveTo>
                  <a:cubicBezTo>
                    <a:pt x="14752" y="11436"/>
                    <a:pt x="53193" y="-8240"/>
                    <a:pt x="89075" y="3304"/>
                  </a:cubicBezTo>
                  <a:cubicBezTo>
                    <a:pt x="124958" y="14848"/>
                    <a:pt x="144747" y="53175"/>
                    <a:pt x="133260" y="88944"/>
                  </a:cubicBezTo>
                  <a:cubicBezTo>
                    <a:pt x="121773" y="124712"/>
                    <a:pt x="83332" y="144388"/>
                    <a:pt x="47450" y="132844"/>
                  </a:cubicBezTo>
                  <a:cubicBezTo>
                    <a:pt x="11567" y="121357"/>
                    <a:pt x="-8222" y="82973"/>
                    <a:pt x="3265" y="47205"/>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Freeform: Shape 63">
              <a:extLst>
                <a:ext uri="{FF2B5EF4-FFF2-40B4-BE49-F238E27FC236}">
                  <a16:creationId xmlns:a16="http://schemas.microsoft.com/office/drawing/2014/main" xmlns="" id="{5D779773-CD2A-FDA9-200D-736D36DA2780}"/>
                </a:ext>
              </a:extLst>
            </p:cNvPr>
            <p:cNvSpPr/>
            <p:nvPr/>
          </p:nvSpPr>
          <p:spPr>
            <a:xfrm>
              <a:off x="-5406781" y="-657196"/>
              <a:ext cx="136525" cy="136148"/>
            </a:xfrm>
            <a:custGeom>
              <a:avLst/>
              <a:gdLst>
                <a:gd name="connsiteX0" fmla="*/ 3265 w 136525"/>
                <a:gd name="connsiteY0" fmla="*/ 47204 h 136148"/>
                <a:gd name="connsiteX1" fmla="*/ 89075 w 136525"/>
                <a:gd name="connsiteY1" fmla="*/ 3304 h 136148"/>
                <a:gd name="connsiteX2" fmla="*/ 133260 w 136525"/>
                <a:gd name="connsiteY2" fmla="*/ 88944 h 136148"/>
                <a:gd name="connsiteX3" fmla="*/ 47450 w 136525"/>
                <a:gd name="connsiteY3" fmla="*/ 132844 h 136148"/>
                <a:gd name="connsiteX4" fmla="*/ 3265 w 136525"/>
                <a:gd name="connsiteY4" fmla="*/ 47204 h 13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136148">
                  <a:moveTo>
                    <a:pt x="3265" y="47204"/>
                  </a:moveTo>
                  <a:cubicBezTo>
                    <a:pt x="14752" y="11436"/>
                    <a:pt x="53193" y="-8240"/>
                    <a:pt x="89075" y="3304"/>
                  </a:cubicBezTo>
                  <a:cubicBezTo>
                    <a:pt x="124958" y="14848"/>
                    <a:pt x="144747" y="53175"/>
                    <a:pt x="133260" y="88944"/>
                  </a:cubicBezTo>
                  <a:cubicBezTo>
                    <a:pt x="121773" y="124712"/>
                    <a:pt x="83332" y="144388"/>
                    <a:pt x="47450" y="132844"/>
                  </a:cubicBezTo>
                  <a:cubicBezTo>
                    <a:pt x="11567" y="121357"/>
                    <a:pt x="-8222" y="82973"/>
                    <a:pt x="3265" y="4720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Freeform: Shape 64">
              <a:extLst>
                <a:ext uri="{FF2B5EF4-FFF2-40B4-BE49-F238E27FC236}">
                  <a16:creationId xmlns:a16="http://schemas.microsoft.com/office/drawing/2014/main" xmlns="" id="{20B599E6-F5F5-AE82-F456-553FC5CD1DE2}"/>
                </a:ext>
              </a:extLst>
            </p:cNvPr>
            <p:cNvSpPr/>
            <p:nvPr/>
          </p:nvSpPr>
          <p:spPr>
            <a:xfrm rot="-4330867">
              <a:off x="-5124148" y="-566667"/>
              <a:ext cx="136132" cy="136587"/>
            </a:xfrm>
            <a:custGeom>
              <a:avLst/>
              <a:gdLst>
                <a:gd name="connsiteX0" fmla="*/ 136132 w 136132"/>
                <a:gd name="connsiteY0" fmla="*/ 68293 h 136587"/>
                <a:gd name="connsiteX1" fmla="*/ 68066 w 136132"/>
                <a:gd name="connsiteY1" fmla="*/ 136587 h 136587"/>
                <a:gd name="connsiteX2" fmla="*/ 0 w 136132"/>
                <a:gd name="connsiteY2" fmla="*/ 68293 h 136587"/>
                <a:gd name="connsiteX3" fmla="*/ 68066 w 136132"/>
                <a:gd name="connsiteY3" fmla="*/ 0 h 136587"/>
                <a:gd name="connsiteX4" fmla="*/ 136132 w 136132"/>
                <a:gd name="connsiteY4" fmla="*/ 68293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2" y="68293"/>
                  </a:moveTo>
                  <a:cubicBezTo>
                    <a:pt x="136132" y="106011"/>
                    <a:pt x="105658" y="136587"/>
                    <a:pt x="68066" y="136587"/>
                  </a:cubicBezTo>
                  <a:cubicBezTo>
                    <a:pt x="30474" y="136587"/>
                    <a:pt x="0" y="106011"/>
                    <a:pt x="0" y="68293"/>
                  </a:cubicBezTo>
                  <a:cubicBezTo>
                    <a:pt x="0" y="30576"/>
                    <a:pt x="30474" y="0"/>
                    <a:pt x="68066" y="0"/>
                  </a:cubicBezTo>
                  <a:cubicBezTo>
                    <a:pt x="105658" y="0"/>
                    <a:pt x="136132" y="30576"/>
                    <a:pt x="136132" y="68293"/>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Freeform: Shape 65">
              <a:extLst>
                <a:ext uri="{FF2B5EF4-FFF2-40B4-BE49-F238E27FC236}">
                  <a16:creationId xmlns:a16="http://schemas.microsoft.com/office/drawing/2014/main" xmlns="" id="{3235617E-CEB6-F373-0825-AEEC234542A7}"/>
                </a:ext>
              </a:extLst>
            </p:cNvPr>
            <p:cNvSpPr/>
            <p:nvPr/>
          </p:nvSpPr>
          <p:spPr>
            <a:xfrm rot="-4330867">
              <a:off x="-5056824" y="-267497"/>
              <a:ext cx="136132" cy="136587"/>
            </a:xfrm>
            <a:custGeom>
              <a:avLst/>
              <a:gdLst>
                <a:gd name="connsiteX0" fmla="*/ 136132 w 136132"/>
                <a:gd name="connsiteY0" fmla="*/ 68294 h 136587"/>
                <a:gd name="connsiteX1" fmla="*/ 68066 w 136132"/>
                <a:gd name="connsiteY1" fmla="*/ 136588 h 136587"/>
                <a:gd name="connsiteX2" fmla="*/ 0 w 136132"/>
                <a:gd name="connsiteY2" fmla="*/ 68294 h 136587"/>
                <a:gd name="connsiteX3" fmla="*/ 68066 w 136132"/>
                <a:gd name="connsiteY3" fmla="*/ 0 h 136587"/>
                <a:gd name="connsiteX4" fmla="*/ 136132 w 136132"/>
                <a:gd name="connsiteY4" fmla="*/ 68294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2" y="68294"/>
                  </a:moveTo>
                  <a:cubicBezTo>
                    <a:pt x="136132" y="106011"/>
                    <a:pt x="105658" y="136588"/>
                    <a:pt x="68066" y="136588"/>
                  </a:cubicBezTo>
                  <a:cubicBezTo>
                    <a:pt x="30474" y="136588"/>
                    <a:pt x="0" y="106011"/>
                    <a:pt x="0" y="68294"/>
                  </a:cubicBezTo>
                  <a:cubicBezTo>
                    <a:pt x="0" y="30576"/>
                    <a:pt x="30474" y="0"/>
                    <a:pt x="68066" y="0"/>
                  </a:cubicBezTo>
                  <a:cubicBezTo>
                    <a:pt x="105658" y="0"/>
                    <a:pt x="136132" y="30576"/>
                    <a:pt x="136132" y="6829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Freeform: Shape 66">
              <a:extLst>
                <a:ext uri="{FF2B5EF4-FFF2-40B4-BE49-F238E27FC236}">
                  <a16:creationId xmlns:a16="http://schemas.microsoft.com/office/drawing/2014/main" xmlns="" id="{ADA63021-1B14-B50C-F2BD-3F421D0A9E91}"/>
                </a:ext>
              </a:extLst>
            </p:cNvPr>
            <p:cNvSpPr/>
            <p:nvPr/>
          </p:nvSpPr>
          <p:spPr>
            <a:xfrm rot="-4335215">
              <a:off x="-4544302" y="-383497"/>
              <a:ext cx="136134" cy="136589"/>
            </a:xfrm>
            <a:custGeom>
              <a:avLst/>
              <a:gdLst>
                <a:gd name="connsiteX0" fmla="*/ 136134 w 136134"/>
                <a:gd name="connsiteY0" fmla="*/ 68295 h 136589"/>
                <a:gd name="connsiteX1" fmla="*/ 68067 w 136134"/>
                <a:gd name="connsiteY1" fmla="*/ 136589 h 136589"/>
                <a:gd name="connsiteX2" fmla="*/ 0 w 136134"/>
                <a:gd name="connsiteY2" fmla="*/ 68295 h 136589"/>
                <a:gd name="connsiteX3" fmla="*/ 68067 w 136134"/>
                <a:gd name="connsiteY3" fmla="*/ 0 h 136589"/>
                <a:gd name="connsiteX4" fmla="*/ 136134 w 136134"/>
                <a:gd name="connsiteY4" fmla="*/ 68295 h 136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4" h="136589">
                  <a:moveTo>
                    <a:pt x="136134" y="68295"/>
                  </a:moveTo>
                  <a:cubicBezTo>
                    <a:pt x="136134" y="106013"/>
                    <a:pt x="105659" y="136589"/>
                    <a:pt x="68067" y="136589"/>
                  </a:cubicBezTo>
                  <a:cubicBezTo>
                    <a:pt x="30475" y="136589"/>
                    <a:pt x="0" y="106013"/>
                    <a:pt x="0" y="68295"/>
                  </a:cubicBezTo>
                  <a:cubicBezTo>
                    <a:pt x="0" y="30577"/>
                    <a:pt x="30475" y="0"/>
                    <a:pt x="68067" y="0"/>
                  </a:cubicBezTo>
                  <a:cubicBezTo>
                    <a:pt x="105659" y="0"/>
                    <a:pt x="136134" y="30577"/>
                    <a:pt x="136134" y="68295"/>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Freeform: Shape 67">
              <a:extLst>
                <a:ext uri="{FF2B5EF4-FFF2-40B4-BE49-F238E27FC236}">
                  <a16:creationId xmlns:a16="http://schemas.microsoft.com/office/drawing/2014/main" xmlns="" id="{0E9438B6-B01E-78B9-9810-123155C9CAB7}"/>
                </a:ext>
              </a:extLst>
            </p:cNvPr>
            <p:cNvSpPr/>
            <p:nvPr/>
          </p:nvSpPr>
          <p:spPr>
            <a:xfrm>
              <a:off x="-5621107" y="-451513"/>
              <a:ext cx="136525" cy="136148"/>
            </a:xfrm>
            <a:custGeom>
              <a:avLst/>
              <a:gdLst>
                <a:gd name="connsiteX0" fmla="*/ 3265 w 136525"/>
                <a:gd name="connsiteY0" fmla="*/ 47204 h 136148"/>
                <a:gd name="connsiteX1" fmla="*/ 89075 w 136525"/>
                <a:gd name="connsiteY1" fmla="*/ 3304 h 136148"/>
                <a:gd name="connsiteX2" fmla="*/ 133260 w 136525"/>
                <a:gd name="connsiteY2" fmla="*/ 88943 h 136148"/>
                <a:gd name="connsiteX3" fmla="*/ 47450 w 136525"/>
                <a:gd name="connsiteY3" fmla="*/ 132844 h 136148"/>
                <a:gd name="connsiteX4" fmla="*/ 3265 w 136525"/>
                <a:gd name="connsiteY4" fmla="*/ 47204 h 13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136148">
                  <a:moveTo>
                    <a:pt x="3265" y="47204"/>
                  </a:moveTo>
                  <a:cubicBezTo>
                    <a:pt x="14752" y="11435"/>
                    <a:pt x="53193" y="-8240"/>
                    <a:pt x="89075" y="3304"/>
                  </a:cubicBezTo>
                  <a:cubicBezTo>
                    <a:pt x="124958" y="14848"/>
                    <a:pt x="144747" y="53175"/>
                    <a:pt x="133260" y="88943"/>
                  </a:cubicBezTo>
                  <a:cubicBezTo>
                    <a:pt x="121773" y="124712"/>
                    <a:pt x="83332" y="144387"/>
                    <a:pt x="47450" y="132844"/>
                  </a:cubicBezTo>
                  <a:cubicBezTo>
                    <a:pt x="11567" y="121300"/>
                    <a:pt x="-8222" y="82973"/>
                    <a:pt x="3265" y="4720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Freeform: Shape 68">
              <a:extLst>
                <a:ext uri="{FF2B5EF4-FFF2-40B4-BE49-F238E27FC236}">
                  <a16:creationId xmlns:a16="http://schemas.microsoft.com/office/drawing/2014/main" xmlns="" id="{111F2D7A-8B95-164B-E67E-9829A640B4C8}"/>
                </a:ext>
              </a:extLst>
            </p:cNvPr>
            <p:cNvSpPr/>
            <p:nvPr/>
          </p:nvSpPr>
          <p:spPr>
            <a:xfrm rot="-4331954">
              <a:off x="-5279399" y="-64365"/>
              <a:ext cx="136132" cy="136587"/>
            </a:xfrm>
            <a:custGeom>
              <a:avLst/>
              <a:gdLst>
                <a:gd name="connsiteX0" fmla="*/ 136133 w 136132"/>
                <a:gd name="connsiteY0" fmla="*/ 68294 h 136587"/>
                <a:gd name="connsiteX1" fmla="*/ 68066 w 136132"/>
                <a:gd name="connsiteY1" fmla="*/ 136588 h 136587"/>
                <a:gd name="connsiteX2" fmla="*/ 0 w 136132"/>
                <a:gd name="connsiteY2" fmla="*/ 68294 h 136587"/>
                <a:gd name="connsiteX3" fmla="*/ 68066 w 136132"/>
                <a:gd name="connsiteY3" fmla="*/ 0 h 136587"/>
                <a:gd name="connsiteX4" fmla="*/ 136133 w 136132"/>
                <a:gd name="connsiteY4" fmla="*/ 68294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3" y="68294"/>
                  </a:moveTo>
                  <a:cubicBezTo>
                    <a:pt x="136133" y="106012"/>
                    <a:pt x="105658" y="136588"/>
                    <a:pt x="68066" y="136588"/>
                  </a:cubicBezTo>
                  <a:cubicBezTo>
                    <a:pt x="30474" y="136588"/>
                    <a:pt x="0" y="106012"/>
                    <a:pt x="0" y="68294"/>
                  </a:cubicBezTo>
                  <a:cubicBezTo>
                    <a:pt x="0" y="30576"/>
                    <a:pt x="30474" y="0"/>
                    <a:pt x="68066" y="0"/>
                  </a:cubicBezTo>
                  <a:cubicBezTo>
                    <a:pt x="105658" y="0"/>
                    <a:pt x="136133" y="30576"/>
                    <a:pt x="136133" y="6829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Freeform: Shape 69">
              <a:extLst>
                <a:ext uri="{FF2B5EF4-FFF2-40B4-BE49-F238E27FC236}">
                  <a16:creationId xmlns:a16="http://schemas.microsoft.com/office/drawing/2014/main" xmlns="" id="{E266AAAD-EC67-739B-BAC3-FFAE6309994F}"/>
                </a:ext>
              </a:extLst>
            </p:cNvPr>
            <p:cNvSpPr/>
            <p:nvPr/>
          </p:nvSpPr>
          <p:spPr>
            <a:xfrm rot="-4332713">
              <a:off x="-4768502" y="-174981"/>
              <a:ext cx="136137" cy="136592"/>
            </a:xfrm>
            <a:custGeom>
              <a:avLst/>
              <a:gdLst>
                <a:gd name="connsiteX0" fmla="*/ 136137 w 136137"/>
                <a:gd name="connsiteY0" fmla="*/ 68296 h 136592"/>
                <a:gd name="connsiteX1" fmla="*/ 68069 w 136137"/>
                <a:gd name="connsiteY1" fmla="*/ 136592 h 136592"/>
                <a:gd name="connsiteX2" fmla="*/ 0 w 136137"/>
                <a:gd name="connsiteY2" fmla="*/ 68296 h 136592"/>
                <a:gd name="connsiteX3" fmla="*/ 68069 w 136137"/>
                <a:gd name="connsiteY3" fmla="*/ 0 h 136592"/>
                <a:gd name="connsiteX4" fmla="*/ 136137 w 136137"/>
                <a:gd name="connsiteY4" fmla="*/ 68296 h 13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7" h="136592">
                  <a:moveTo>
                    <a:pt x="136137" y="68296"/>
                  </a:moveTo>
                  <a:cubicBezTo>
                    <a:pt x="136137" y="106015"/>
                    <a:pt x="105662" y="136592"/>
                    <a:pt x="68069" y="136592"/>
                  </a:cubicBezTo>
                  <a:cubicBezTo>
                    <a:pt x="30475" y="136592"/>
                    <a:pt x="0" y="106015"/>
                    <a:pt x="0" y="68296"/>
                  </a:cubicBezTo>
                  <a:cubicBezTo>
                    <a:pt x="0" y="30577"/>
                    <a:pt x="30475" y="0"/>
                    <a:pt x="68069" y="0"/>
                  </a:cubicBezTo>
                  <a:cubicBezTo>
                    <a:pt x="105662" y="0"/>
                    <a:pt x="136137" y="30577"/>
                    <a:pt x="136137" y="68296"/>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Freeform: Shape 70">
              <a:extLst>
                <a:ext uri="{FF2B5EF4-FFF2-40B4-BE49-F238E27FC236}">
                  <a16:creationId xmlns:a16="http://schemas.microsoft.com/office/drawing/2014/main" xmlns="" id="{142F4972-F4F8-0D83-1BB5-DDA78E19A5DF}"/>
                </a:ext>
              </a:extLst>
            </p:cNvPr>
            <p:cNvSpPr/>
            <p:nvPr/>
          </p:nvSpPr>
          <p:spPr>
            <a:xfrm rot="-4330867">
              <a:off x="-5463998" y="-950270"/>
              <a:ext cx="136132" cy="136587"/>
            </a:xfrm>
            <a:custGeom>
              <a:avLst/>
              <a:gdLst>
                <a:gd name="connsiteX0" fmla="*/ 136132 w 136132"/>
                <a:gd name="connsiteY0" fmla="*/ 68294 h 136587"/>
                <a:gd name="connsiteX1" fmla="*/ 68066 w 136132"/>
                <a:gd name="connsiteY1" fmla="*/ 136587 h 136587"/>
                <a:gd name="connsiteX2" fmla="*/ 0 w 136132"/>
                <a:gd name="connsiteY2" fmla="*/ 68294 h 136587"/>
                <a:gd name="connsiteX3" fmla="*/ 68066 w 136132"/>
                <a:gd name="connsiteY3" fmla="*/ 0 h 136587"/>
                <a:gd name="connsiteX4" fmla="*/ 136132 w 136132"/>
                <a:gd name="connsiteY4" fmla="*/ 68294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2" y="68294"/>
                  </a:moveTo>
                  <a:cubicBezTo>
                    <a:pt x="136132" y="106011"/>
                    <a:pt x="105658" y="136587"/>
                    <a:pt x="68066" y="136587"/>
                  </a:cubicBezTo>
                  <a:cubicBezTo>
                    <a:pt x="30474" y="136587"/>
                    <a:pt x="0" y="106011"/>
                    <a:pt x="0" y="68294"/>
                  </a:cubicBezTo>
                  <a:cubicBezTo>
                    <a:pt x="0" y="30576"/>
                    <a:pt x="30474" y="0"/>
                    <a:pt x="68066" y="0"/>
                  </a:cubicBezTo>
                  <a:cubicBezTo>
                    <a:pt x="105658" y="0"/>
                    <a:pt x="136132" y="30576"/>
                    <a:pt x="136132" y="6829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 name="组合 32">
            <a:extLst>
              <a:ext uri="{FF2B5EF4-FFF2-40B4-BE49-F238E27FC236}">
                <a16:creationId xmlns:a16="http://schemas.microsoft.com/office/drawing/2014/main" xmlns="" id="{5BA8F18A-A6DB-5F6B-60D6-14C5D5D106C2}"/>
              </a:ext>
            </a:extLst>
          </p:cNvPr>
          <p:cNvGrpSpPr/>
          <p:nvPr/>
        </p:nvGrpSpPr>
        <p:grpSpPr>
          <a:xfrm>
            <a:off x="468549" y="367469"/>
            <a:ext cx="5109905" cy="681064"/>
            <a:chOff x="4389121" y="1084217"/>
            <a:chExt cx="5129196" cy="736216"/>
          </a:xfrm>
        </p:grpSpPr>
        <p:sp>
          <p:nvSpPr>
            <p:cNvPr id="3" name="五边形 33">
              <a:extLst>
                <a:ext uri="{FF2B5EF4-FFF2-40B4-BE49-F238E27FC236}">
                  <a16:creationId xmlns:a16="http://schemas.microsoft.com/office/drawing/2014/main" xmlns="" id="{980B9707-8361-CB57-43C6-3CECD104A245}"/>
                </a:ext>
              </a:extLst>
            </p:cNvPr>
            <p:cNvSpPr/>
            <p:nvPr/>
          </p:nvSpPr>
          <p:spPr>
            <a:xfrm flipH="1">
              <a:off x="4389121" y="1084217"/>
              <a:ext cx="5129196" cy="736216"/>
            </a:xfrm>
            <a:prstGeom prst="homePlat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ea typeface="微软雅黑" panose="020B0503020204020204" pitchFamily="34" charset="-122"/>
                </a:rPr>
                <a:t>     </a:t>
              </a:r>
              <a:r>
                <a:rPr lang="vi-VN" altLang="zh-CN" sz="2800" b="1">
                  <a:ea typeface="微软雅黑" panose="020B0503020204020204" pitchFamily="34" charset="-122"/>
                </a:rPr>
                <a:t>Phản ứng trùng ngưng</a:t>
              </a:r>
              <a:endParaRPr lang="zh-CN" altLang="en-US" sz="2800" b="1" dirty="0">
                <a:ea typeface="微软雅黑" panose="020B0503020204020204" pitchFamily="34" charset="-122"/>
              </a:endParaRPr>
            </a:p>
          </p:txBody>
        </p:sp>
        <p:sp>
          <p:nvSpPr>
            <p:cNvPr id="4" name="菱形 34">
              <a:extLst>
                <a:ext uri="{FF2B5EF4-FFF2-40B4-BE49-F238E27FC236}">
                  <a16:creationId xmlns:a16="http://schemas.microsoft.com/office/drawing/2014/main" xmlns="" id="{05DB52F9-A0CD-6EA1-671E-9E97111EA0F1}"/>
                </a:ext>
              </a:extLst>
            </p:cNvPr>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 name="文本框 35">
              <a:extLst>
                <a:ext uri="{FF2B5EF4-FFF2-40B4-BE49-F238E27FC236}">
                  <a16:creationId xmlns:a16="http://schemas.microsoft.com/office/drawing/2014/main" xmlns="" id="{8A75530B-D203-1480-6403-6837B8509941}"/>
                </a:ext>
              </a:extLst>
            </p:cNvPr>
            <p:cNvSpPr txBox="1"/>
            <p:nvPr/>
          </p:nvSpPr>
          <p:spPr>
            <a:xfrm>
              <a:off x="4572987" y="1221252"/>
              <a:ext cx="529701" cy="499050"/>
            </a:xfrm>
            <a:prstGeom prst="rect">
              <a:avLst/>
            </a:prstGeom>
            <a:noFill/>
          </p:spPr>
          <p:txBody>
            <a:bodyPr wrap="none" rtlCol="0">
              <a:spAutoFit/>
            </a:bodyPr>
            <a:lstStyle/>
            <a:p>
              <a:r>
                <a:rPr lang="en-US" altLang="zh-CN" sz="2400" b="1" dirty="0">
                  <a:solidFill>
                    <a:srgbClr val="B09278"/>
                  </a:solidFill>
                  <a:ea typeface="微软雅黑" panose="020B0503020204020204" pitchFamily="34" charset="-122"/>
                </a:rPr>
                <a:t>03</a:t>
              </a:r>
              <a:endParaRPr lang="zh-CN" altLang="en-US" sz="2400" b="1" dirty="0">
                <a:solidFill>
                  <a:srgbClr val="B09278"/>
                </a:solidFill>
                <a:ea typeface="微软雅黑" panose="020B0503020204020204" pitchFamily="34" charset="-122"/>
              </a:endParaRPr>
            </a:p>
          </p:txBody>
        </p:sp>
      </p:grpSp>
      <p:grpSp>
        <p:nvGrpSpPr>
          <p:cNvPr id="28" name="Group 27">
            <a:extLst>
              <a:ext uri="{FF2B5EF4-FFF2-40B4-BE49-F238E27FC236}">
                <a16:creationId xmlns:a16="http://schemas.microsoft.com/office/drawing/2014/main" xmlns="" id="{524E7686-0846-810B-999F-86CA27D6BC96}"/>
              </a:ext>
            </a:extLst>
          </p:cNvPr>
          <p:cNvGrpSpPr/>
          <p:nvPr/>
        </p:nvGrpSpPr>
        <p:grpSpPr>
          <a:xfrm>
            <a:off x="2434224" y="3875908"/>
            <a:ext cx="2934189" cy="1043365"/>
            <a:chOff x="2434224" y="3875908"/>
            <a:chExt cx="2934189" cy="1043365"/>
          </a:xfrm>
        </p:grpSpPr>
        <p:sp>
          <p:nvSpPr>
            <p:cNvPr id="21" name="TextBox 20">
              <a:extLst>
                <a:ext uri="{FF2B5EF4-FFF2-40B4-BE49-F238E27FC236}">
                  <a16:creationId xmlns:a16="http://schemas.microsoft.com/office/drawing/2014/main" xmlns="" id="{5B89E979-3B46-6C52-2D11-F74F2E13C7D1}"/>
                </a:ext>
              </a:extLst>
            </p:cNvPr>
            <p:cNvSpPr txBox="1"/>
            <p:nvPr/>
          </p:nvSpPr>
          <p:spPr>
            <a:xfrm>
              <a:off x="2434224" y="3875908"/>
              <a:ext cx="293418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nH</a:t>
              </a:r>
              <a:r>
                <a:rPr lang="en-US" sz="2400" baseline="-25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N</a:t>
              </a:r>
              <a:r>
                <a:rPr lang="en-US" sz="2400" b="1">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[CH</a:t>
              </a:r>
              <a:r>
                <a:rPr lang="en-US" sz="2400" baseline="-25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a:t>
              </a:r>
              <a:r>
                <a:rPr lang="en-US" sz="2400" baseline="-25000">
                  <a:latin typeface="Times New Roman" panose="02020603050405020304" pitchFamily="18" charset="0"/>
                  <a:cs typeface="Times New Roman" panose="02020603050405020304" pitchFamily="18" charset="0"/>
                </a:rPr>
                <a:t>5</a:t>
              </a:r>
              <a:r>
                <a:rPr lang="en-US" sz="2400" b="1" baseline="-25000">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C</a:t>
              </a:r>
              <a:r>
                <a:rPr lang="en-US" sz="2400" b="1">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OH </a:t>
              </a:r>
            </a:p>
          </p:txBody>
        </p:sp>
        <p:pic>
          <p:nvPicPr>
            <p:cNvPr id="26" name="Picture 25">
              <a:extLst>
                <a:ext uri="{FF2B5EF4-FFF2-40B4-BE49-F238E27FC236}">
                  <a16:creationId xmlns:a16="http://schemas.microsoft.com/office/drawing/2014/main" xmlns="" id="{D8BA18D0-E61E-7E95-24BE-77B00544A300}"/>
                </a:ext>
              </a:extLst>
            </p:cNvPr>
            <p:cNvPicPr>
              <a:picLocks noChangeAspect="1"/>
            </p:cNvPicPr>
            <p:nvPr/>
          </p:nvPicPr>
          <p:blipFill>
            <a:blip r:embed="rId3"/>
            <a:stretch>
              <a:fillRect/>
            </a:stretch>
          </p:blipFill>
          <p:spPr>
            <a:xfrm rot="16200000">
              <a:off x="4363495" y="4249953"/>
              <a:ext cx="361950" cy="295275"/>
            </a:xfrm>
            <a:prstGeom prst="rect">
              <a:avLst/>
            </a:prstGeom>
          </p:spPr>
        </p:pic>
        <p:sp>
          <p:nvSpPr>
            <p:cNvPr id="27" name="TextBox 26">
              <a:extLst>
                <a:ext uri="{FF2B5EF4-FFF2-40B4-BE49-F238E27FC236}">
                  <a16:creationId xmlns:a16="http://schemas.microsoft.com/office/drawing/2014/main" xmlns="" id="{9CFBEF5B-8863-33DF-C6D5-56BB32804762}"/>
                </a:ext>
              </a:extLst>
            </p:cNvPr>
            <p:cNvSpPr txBox="1"/>
            <p:nvPr/>
          </p:nvSpPr>
          <p:spPr>
            <a:xfrm>
              <a:off x="4304854" y="4457608"/>
              <a:ext cx="38725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O</a:t>
              </a:r>
            </a:p>
          </p:txBody>
        </p:sp>
      </p:grpSp>
      <p:pic>
        <p:nvPicPr>
          <p:cNvPr id="43" name="Picture 42">
            <a:extLst>
              <a:ext uri="{FF2B5EF4-FFF2-40B4-BE49-F238E27FC236}">
                <a16:creationId xmlns:a16="http://schemas.microsoft.com/office/drawing/2014/main" xmlns="" id="{072B2517-572B-92B7-B56F-9BA475F578CD}"/>
              </a:ext>
            </a:extLst>
          </p:cNvPr>
          <p:cNvPicPr>
            <a:picLocks noChangeAspect="1"/>
          </p:cNvPicPr>
          <p:nvPr/>
        </p:nvPicPr>
        <p:blipFill>
          <a:blip r:embed="rId4"/>
          <a:stretch>
            <a:fillRect/>
          </a:stretch>
        </p:blipFill>
        <p:spPr>
          <a:xfrm>
            <a:off x="5368413" y="3811788"/>
            <a:ext cx="907364" cy="499402"/>
          </a:xfrm>
          <a:prstGeom prst="rect">
            <a:avLst/>
          </a:prstGeom>
        </p:spPr>
      </p:pic>
      <p:grpSp>
        <p:nvGrpSpPr>
          <p:cNvPr id="44" name="Group 43">
            <a:extLst>
              <a:ext uri="{FF2B5EF4-FFF2-40B4-BE49-F238E27FC236}">
                <a16:creationId xmlns:a16="http://schemas.microsoft.com/office/drawing/2014/main" xmlns="" id="{2CBF5DAD-71C0-48B3-CF7C-1A2813237426}"/>
              </a:ext>
            </a:extLst>
          </p:cNvPr>
          <p:cNvGrpSpPr/>
          <p:nvPr/>
        </p:nvGrpSpPr>
        <p:grpSpPr>
          <a:xfrm>
            <a:off x="6429160" y="3845106"/>
            <a:ext cx="4726520" cy="1046557"/>
            <a:chOff x="2434224" y="3875908"/>
            <a:chExt cx="4726520" cy="1046557"/>
          </a:xfrm>
        </p:grpSpPr>
        <p:sp>
          <p:nvSpPr>
            <p:cNvPr id="46" name="TextBox 45">
              <a:extLst>
                <a:ext uri="{FF2B5EF4-FFF2-40B4-BE49-F238E27FC236}">
                  <a16:creationId xmlns:a16="http://schemas.microsoft.com/office/drawing/2014/main" xmlns="" id="{E8A8A5AB-330B-873E-2BC5-B5270B80E1EF}"/>
                </a:ext>
              </a:extLst>
            </p:cNvPr>
            <p:cNvSpPr txBox="1"/>
            <p:nvPr/>
          </p:nvSpPr>
          <p:spPr>
            <a:xfrm>
              <a:off x="2434224" y="3875908"/>
              <a:ext cx="4726520"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(HN</a:t>
              </a:r>
              <a:r>
                <a:rPr lang="en-US" sz="2400" b="1">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[CH</a:t>
              </a:r>
              <a:r>
                <a:rPr lang="en-US" sz="2400" baseline="-25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a:t>
              </a:r>
              <a:r>
                <a:rPr lang="en-US" sz="2400" baseline="-25000">
                  <a:latin typeface="Times New Roman" panose="02020603050405020304" pitchFamily="18" charset="0"/>
                  <a:cs typeface="Times New Roman" panose="02020603050405020304" pitchFamily="18" charset="0"/>
                </a:rPr>
                <a:t>5</a:t>
              </a:r>
              <a:r>
                <a:rPr lang="en-US" sz="2400" b="1" baseline="-25000">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C)</a:t>
              </a:r>
              <a:r>
                <a:rPr lang="en-US" sz="2400" baseline="-25000">
                  <a:latin typeface="Times New Roman" panose="02020603050405020304" pitchFamily="18" charset="0"/>
                  <a:cs typeface="Times New Roman" panose="02020603050405020304" pitchFamily="18" charset="0"/>
                </a:rPr>
                <a:t>n</a:t>
              </a:r>
              <a:r>
                <a:rPr lang="en-US" sz="2400" b="1">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nH</a:t>
              </a:r>
              <a:r>
                <a:rPr lang="en-US" sz="2400" baseline="-25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O </a:t>
              </a:r>
            </a:p>
          </p:txBody>
        </p:sp>
        <p:pic>
          <p:nvPicPr>
            <p:cNvPr id="50" name="Picture 49">
              <a:extLst>
                <a:ext uri="{FF2B5EF4-FFF2-40B4-BE49-F238E27FC236}">
                  <a16:creationId xmlns:a16="http://schemas.microsoft.com/office/drawing/2014/main" xmlns="" id="{A0B0FDFC-56E1-F2C9-32AC-64A31370A121}"/>
                </a:ext>
              </a:extLst>
            </p:cNvPr>
            <p:cNvPicPr>
              <a:picLocks noChangeAspect="1"/>
            </p:cNvPicPr>
            <p:nvPr/>
          </p:nvPicPr>
          <p:blipFill>
            <a:blip r:embed="rId3"/>
            <a:stretch>
              <a:fillRect/>
            </a:stretch>
          </p:blipFill>
          <p:spPr>
            <a:xfrm rot="16200000">
              <a:off x="4358044" y="4251549"/>
              <a:ext cx="361950" cy="295275"/>
            </a:xfrm>
            <a:prstGeom prst="rect">
              <a:avLst/>
            </a:prstGeom>
          </p:spPr>
        </p:pic>
        <p:sp>
          <p:nvSpPr>
            <p:cNvPr id="72" name="TextBox 71">
              <a:extLst>
                <a:ext uri="{FF2B5EF4-FFF2-40B4-BE49-F238E27FC236}">
                  <a16:creationId xmlns:a16="http://schemas.microsoft.com/office/drawing/2014/main" xmlns="" id="{14657B2D-D957-F252-BCE9-2492C42D42F6}"/>
                </a:ext>
              </a:extLst>
            </p:cNvPr>
            <p:cNvSpPr txBox="1"/>
            <p:nvPr/>
          </p:nvSpPr>
          <p:spPr>
            <a:xfrm>
              <a:off x="4299403" y="4460800"/>
              <a:ext cx="38725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O</a:t>
              </a:r>
            </a:p>
          </p:txBody>
        </p:sp>
      </p:grpSp>
    </p:spTree>
    <p:extLst>
      <p:ext uri="{BB962C8B-B14F-4D97-AF65-F5344CB8AC3E}">
        <p14:creationId xmlns:p14="http://schemas.microsoft.com/office/powerpoint/2010/main" val="3983118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par>
                                <p:cTn id="13" presetID="6" presetClass="entr" presetSubtype="16"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circle(in)">
                                      <p:cBhvr>
                                        <p:cTn id="15" dur="2000"/>
                                        <p:tgtEl>
                                          <p:spTgt spid="43"/>
                                        </p:tgtEl>
                                      </p:cBhvr>
                                    </p:animEffect>
                                  </p:childTnLst>
                                </p:cTn>
                              </p:par>
                              <p:par>
                                <p:cTn id="16" presetID="6" presetClass="entr" presetSubtype="16"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circle(in)">
                                      <p:cBhvr>
                                        <p:cTn id="18" dur="2000"/>
                                        <p:tgtEl>
                                          <p:spTgt spid="4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circle(in)">
                                      <p:cBhvr>
                                        <p:cTn id="21" dur="2000"/>
                                        <p:tgtEl>
                                          <p:spTgt spid="5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circle(in)">
                                      <p:cBhvr>
                                        <p:cTn id="24"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431710FE-05F2-57BC-5D1B-EDC1DB91F4EE}"/>
              </a:ext>
            </a:extLst>
          </p:cNvPr>
          <p:cNvGrpSpPr/>
          <p:nvPr/>
        </p:nvGrpSpPr>
        <p:grpSpPr>
          <a:xfrm>
            <a:off x="830786" y="1419019"/>
            <a:ext cx="9577810" cy="2073400"/>
            <a:chOff x="358508" y="3830615"/>
            <a:chExt cx="9577810" cy="2073400"/>
          </a:xfrm>
        </p:grpSpPr>
        <p:sp>
          <p:nvSpPr>
            <p:cNvPr id="5" name="Rectangle: Rounded Corners 4">
              <a:extLst>
                <a:ext uri="{FF2B5EF4-FFF2-40B4-BE49-F238E27FC236}">
                  <a16:creationId xmlns:a16="http://schemas.microsoft.com/office/drawing/2014/main" xmlns="" id="{7301EB04-1B24-8A9D-51F9-5A7A12BEF20C}"/>
                </a:ext>
              </a:extLst>
            </p:cNvPr>
            <p:cNvSpPr/>
            <p:nvPr/>
          </p:nvSpPr>
          <p:spPr>
            <a:xfrm>
              <a:off x="721312" y="4141303"/>
              <a:ext cx="9215006" cy="1762712"/>
            </a:xfrm>
            <a:prstGeom prst="roundRect">
              <a:avLst>
                <a:gd name="adj" fmla="val 12808"/>
              </a:avLst>
            </a:prstGeom>
            <a:solidFill>
              <a:srgbClr val="EEDDFF"/>
            </a:solidFill>
            <a:ln w="57150">
              <a:solidFill>
                <a:srgbClr val="A62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8EAD53BC-1D32-8F5F-21C5-9789607714BA}"/>
                    </a:ext>
                  </a:extLst>
                </p:cNvPr>
                <p:cNvSpPr txBox="1"/>
                <p:nvPr/>
              </p:nvSpPr>
              <p:spPr>
                <a:xfrm>
                  <a:off x="1184279" y="4372279"/>
                  <a:ext cx="8651604" cy="1381147"/>
                </a:xfrm>
                <a:prstGeom prst="rect">
                  <a:avLst/>
                </a:prstGeom>
                <a:noFill/>
              </p:spPr>
              <p:txBody>
                <a:bodyPr wrap="square" rtlCol="0">
                  <a:spAutoFit/>
                </a:bodyPr>
                <a:lstStyle/>
                <a:p>
                  <a:pPr lvl="0" algn="just">
                    <a:lnSpc>
                      <a:spcPct val="120000"/>
                    </a:lnSpc>
                    <a:defRPr/>
                  </a:pPr>
                  <a:r>
                    <a:rPr kumimoji="0" lang="vi-VN" sz="2400" b="1" i="0" u="none" strike="noStrike" kern="1200" cap="none" spc="0" normalizeH="0" baseline="0" noProof="0">
                      <a:ln>
                        <a:noFill/>
                      </a:ln>
                      <a:solidFill>
                        <a:prstClr val="black"/>
                      </a:solidFill>
                      <a:effectLst/>
                      <a:uLnTx/>
                      <a:uFillTx/>
                      <a:latin typeface="Arial"/>
                      <a:ea typeface="+mn-ea"/>
                      <a:cs typeface="+mn-cs"/>
                    </a:rPr>
                    <a:t>2. Viết phương trình hoá học của phản ứng trùng ngưng </a:t>
                  </a:r>
                  <a14:m>
                    <m:oMath xmlns:m="http://schemas.openxmlformats.org/officeDocument/2006/math">
                      <m:r>
                        <a:rPr kumimoji="0" lang="vi-VN" sz="24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𝝎</m:t>
                      </m:r>
                    </m:oMath>
                  </a14:m>
                  <a:r>
                    <a:rPr kumimoji="0" lang="vi-VN" sz="2400" b="1" i="0" u="none" strike="noStrike" kern="1200" cap="none" spc="0" normalizeH="0" baseline="0" noProof="0">
                      <a:ln>
                        <a:noFill/>
                      </a:ln>
                      <a:solidFill>
                        <a:prstClr val="black"/>
                      </a:solidFill>
                      <a:effectLst/>
                      <a:uLnTx/>
                      <a:uFillTx/>
                      <a:latin typeface="Arial"/>
                      <a:ea typeface="+mn-ea"/>
                      <a:cs typeface="+mn-cs"/>
                    </a:rPr>
                    <a:t>-</a:t>
                  </a:r>
                  <a:r>
                    <a:rPr kumimoji="0" lang="en-US" sz="2400" b="1" i="0" u="none" strike="noStrike" kern="1200" cap="none" spc="0" normalizeH="0" baseline="0" noProof="0">
                      <a:ln>
                        <a:noFill/>
                      </a:ln>
                      <a:solidFill>
                        <a:prstClr val="black"/>
                      </a:solidFill>
                      <a:effectLst/>
                      <a:uLnTx/>
                      <a:uFillTx/>
                      <a:latin typeface="Arial"/>
                      <a:ea typeface="+mn-ea"/>
                      <a:cs typeface="+mn-cs"/>
                    </a:rPr>
                    <a:t>a</a:t>
                  </a:r>
                  <a:r>
                    <a:rPr kumimoji="0" lang="vi-VN" sz="2400" b="1" i="0" u="none" strike="noStrike" kern="1200" cap="none" spc="0" normalizeH="0" baseline="0" noProof="0">
                      <a:ln>
                        <a:noFill/>
                      </a:ln>
                      <a:solidFill>
                        <a:prstClr val="black"/>
                      </a:solidFill>
                      <a:effectLst/>
                      <a:uLnTx/>
                      <a:uFillTx/>
                      <a:latin typeface="Arial"/>
                      <a:ea typeface="+mn-ea"/>
                      <a:cs typeface="+mn-cs"/>
                    </a:rPr>
                    <a:t>minoenanthic</a:t>
                  </a:r>
                  <a:r>
                    <a:rPr kumimoji="0" lang="en-US" sz="2400" b="1" i="0" u="none" strike="noStrike" kern="1200" cap="none" spc="0" normalizeH="0" baseline="0" noProof="0">
                      <a:ln>
                        <a:noFill/>
                      </a:ln>
                      <a:solidFill>
                        <a:prstClr val="black"/>
                      </a:solidFill>
                      <a:effectLst/>
                      <a:uLnTx/>
                      <a:uFillTx/>
                      <a:latin typeface="Arial"/>
                      <a:ea typeface="+mn-ea"/>
                      <a:cs typeface="+mn-cs"/>
                    </a:rPr>
                    <a:t> </a:t>
                  </a:r>
                  <a:r>
                    <a:rPr kumimoji="0" lang="vi-VN" sz="2400" b="1" i="0" u="none" strike="noStrike" kern="1200" cap="none" spc="0" normalizeH="0" baseline="0" noProof="0">
                      <a:ln>
                        <a:noFill/>
                      </a:ln>
                      <a:solidFill>
                        <a:prstClr val="black"/>
                      </a:solidFill>
                      <a:effectLst/>
                      <a:uLnTx/>
                      <a:uFillTx/>
                      <a:latin typeface="Arial"/>
                      <a:ea typeface="+mn-ea"/>
                      <a:cs typeface="+mn-cs"/>
                    </a:rPr>
                    <a:t>(hay</a:t>
                  </a:r>
                  <a:r>
                    <a:rPr kumimoji="0" lang="en-US" sz="2400" b="1" i="0" u="none" strike="noStrike" kern="1200" cap="none" spc="0" normalizeH="0" baseline="0" noProof="0">
                      <a:ln>
                        <a:noFill/>
                      </a:ln>
                      <a:solidFill>
                        <a:prstClr val="black"/>
                      </a:solidFill>
                      <a:effectLst/>
                      <a:uLnTx/>
                      <a:uFillTx/>
                      <a:latin typeface="Arial"/>
                      <a:ea typeface="+mn-ea"/>
                      <a:cs typeface="+mn-cs"/>
                    </a:rPr>
                    <a:t> </a:t>
                  </a:r>
                  <a:r>
                    <a:rPr kumimoji="0" lang="vi-VN" sz="2400" b="1" i="0" u="none" strike="noStrike" kern="1200" cap="none" spc="0" normalizeH="0" baseline="0" noProof="0">
                      <a:ln>
                        <a:noFill/>
                      </a:ln>
                      <a:solidFill>
                        <a:prstClr val="black"/>
                      </a:solidFill>
                      <a:effectLst/>
                      <a:uLnTx/>
                      <a:uFillTx/>
                      <a:latin typeface="Arial"/>
                      <a:ea typeface="+mn-ea"/>
                      <a:cs typeface="+mn-cs"/>
                    </a:rPr>
                    <a:t>acid</a:t>
                  </a:r>
                  <a:r>
                    <a:rPr kumimoji="0" lang="en-US" sz="2400" b="1" i="0" u="none" strike="noStrike" kern="1200" cap="none" spc="0" normalizeH="0" baseline="0" noProof="0">
                      <a:ln>
                        <a:noFill/>
                      </a:ln>
                      <a:solidFill>
                        <a:prstClr val="black"/>
                      </a:solidFill>
                      <a:effectLst/>
                      <a:uLnTx/>
                      <a:uFillTx/>
                      <a:latin typeface="Arial"/>
                      <a:ea typeface="+mn-ea"/>
                      <a:cs typeface="+mn-cs"/>
                    </a:rPr>
                    <a:t> </a:t>
                  </a:r>
                  <a:r>
                    <a:rPr kumimoji="0" lang="vi-VN" sz="2400" b="1" i="0" u="none" strike="noStrike" kern="1200" cap="none" spc="0" normalizeH="0" baseline="0" noProof="0">
                      <a:ln>
                        <a:noFill/>
                      </a:ln>
                      <a:solidFill>
                        <a:prstClr val="black"/>
                      </a:solidFill>
                      <a:effectLst/>
                      <a:uLnTx/>
                      <a:uFillTx/>
                      <a:latin typeface="Arial"/>
                      <a:ea typeface="+mn-ea"/>
                      <a:cs typeface="+mn-cs"/>
                    </a:rPr>
                    <a:t>7</a:t>
                  </a:r>
                  <a:r>
                    <a:rPr lang="vi-VN" sz="2400" b="1">
                      <a:solidFill>
                        <a:prstClr val="black"/>
                      </a:solidFill>
                      <a:latin typeface="Arial"/>
                    </a:rPr>
                    <a:t>–</a:t>
                  </a:r>
                  <a:r>
                    <a:rPr kumimoji="0" lang="vi-VN" sz="2400" b="1" i="0" u="none" strike="noStrike" kern="1200" cap="none" spc="0" normalizeH="0" baseline="0" noProof="0">
                      <a:ln>
                        <a:noFill/>
                      </a:ln>
                      <a:solidFill>
                        <a:prstClr val="black"/>
                      </a:solidFill>
                      <a:effectLst/>
                      <a:uLnTx/>
                      <a:uFillTx/>
                      <a:latin typeface="Arial"/>
                      <a:ea typeface="+mn-ea"/>
                      <a:cs typeface="+mn-cs"/>
                    </a:rPr>
                    <a:t>aminoheptanoic</a:t>
                  </a:r>
                  <a:r>
                    <a:rPr kumimoji="0" lang="en-US" sz="2400" b="1" i="0" u="none" strike="noStrike" kern="1200" cap="none" spc="0" normalizeH="0" baseline="0" noProof="0">
                      <a:ln>
                        <a:noFill/>
                      </a:ln>
                      <a:solidFill>
                        <a:prstClr val="black"/>
                      </a:solidFill>
                      <a:effectLst/>
                      <a:uLnTx/>
                      <a:uFillTx/>
                      <a:latin typeface="Arial"/>
                      <a:ea typeface="+mn-ea"/>
                      <a:cs typeface="+mn-cs"/>
                    </a:rPr>
                    <a:t> </a:t>
                  </a:r>
                  <a:r>
                    <a:rPr kumimoji="0" lang="vi-VN" sz="2400" b="1" i="0" u="none" strike="noStrike" kern="1200" cap="none" spc="0" normalizeH="0" baseline="0" noProof="0">
                      <a:ln>
                        <a:noFill/>
                      </a:ln>
                      <a:solidFill>
                        <a:prstClr val="black"/>
                      </a:solidFill>
                      <a:effectLst/>
                      <a:uLnTx/>
                      <a:uFillTx/>
                      <a:latin typeface="Arial"/>
                      <a:ea typeface="+mn-ea"/>
                      <a:cs typeface="+mn-cs"/>
                    </a:rPr>
                    <a:t>acid) </a:t>
                  </a:r>
                  <a:r>
                    <a:rPr lang="en-US" sz="2400" b="1">
                      <a:solidFill>
                        <a:prstClr val="black"/>
                      </a:solidFill>
                      <a:latin typeface="Arial"/>
                    </a:rPr>
                    <a:t>để</a:t>
                  </a:r>
                  <a:r>
                    <a:rPr kumimoji="0" lang="vi-VN" sz="2400" b="1" i="0" u="none" strike="noStrike" kern="1200" cap="none" spc="0" normalizeH="0" baseline="0" noProof="0">
                      <a:ln>
                        <a:noFill/>
                      </a:ln>
                      <a:solidFill>
                        <a:prstClr val="black"/>
                      </a:solidFill>
                      <a:effectLst/>
                      <a:uLnTx/>
                      <a:uFillTx/>
                      <a:latin typeface="Arial"/>
                      <a:ea typeface="+mn-ea"/>
                      <a:cs typeface="+mn-cs"/>
                    </a:rPr>
                    <a:t> tạo thành</a:t>
                  </a:r>
                  <a:r>
                    <a:rPr kumimoji="0" lang="en-US" sz="2400" b="1" i="0" u="none" strike="noStrike" kern="1200" cap="none" spc="0" normalizeH="0" baseline="0" noProof="0">
                      <a:ln>
                        <a:noFill/>
                      </a:ln>
                      <a:solidFill>
                        <a:prstClr val="black"/>
                      </a:solidFill>
                      <a:effectLst/>
                      <a:uLnTx/>
                      <a:uFillTx/>
                      <a:latin typeface="Arial"/>
                      <a:ea typeface="+mn-ea"/>
                      <a:cs typeface="+mn-cs"/>
                    </a:rPr>
                    <a:t> </a:t>
                  </a:r>
                  <a:r>
                    <a:rPr kumimoji="0" lang="vi-VN" sz="2400" b="1" i="0" u="none" strike="noStrike" kern="1200" cap="none" spc="0" normalizeH="0" baseline="0" noProof="0">
                      <a:ln>
                        <a:noFill/>
                      </a:ln>
                      <a:solidFill>
                        <a:prstClr val="black"/>
                      </a:solidFill>
                      <a:effectLst/>
                      <a:uLnTx/>
                      <a:uFillTx/>
                      <a:latin typeface="Arial"/>
                      <a:ea typeface="+mn-ea"/>
                      <a:cs typeface="+mn-cs"/>
                    </a:rPr>
                    <a:t>polyenantoamide.</a:t>
                  </a:r>
                  <a:endParaRPr kumimoji="0" lang="en-US" sz="2400" b="1" i="0" u="none" strike="noStrike" kern="1200" cap="none" spc="0" normalizeH="0" baseline="0" noProof="0">
                    <a:ln>
                      <a:noFill/>
                    </a:ln>
                    <a:solidFill>
                      <a:prstClr val="black"/>
                    </a:solidFill>
                    <a:effectLst/>
                    <a:uLnTx/>
                    <a:uFillTx/>
                    <a:latin typeface="Arial"/>
                    <a:ea typeface="+mn-ea"/>
                    <a:cs typeface="+mn-cs"/>
                  </a:endParaRPr>
                </a:p>
              </p:txBody>
            </p:sp>
          </mc:Choice>
          <mc:Fallback xmlns="">
            <p:sp>
              <p:nvSpPr>
                <p:cNvPr id="6" name="TextBox 5">
                  <a:extLst>
                    <a:ext uri="{FF2B5EF4-FFF2-40B4-BE49-F238E27FC236}">
                      <a16:creationId xmlns:a16="http://schemas.microsoft.com/office/drawing/2014/main" id="{8EAD53BC-1D32-8F5F-21C5-9789607714BA}"/>
                    </a:ext>
                  </a:extLst>
                </p:cNvPr>
                <p:cNvSpPr txBox="1">
                  <a:spLocks noRot="1" noChangeAspect="1" noMove="1" noResize="1" noEditPoints="1" noAdjustHandles="1" noChangeArrowheads="1" noChangeShapeType="1" noTextEdit="1"/>
                </p:cNvSpPr>
                <p:nvPr/>
              </p:nvSpPr>
              <p:spPr>
                <a:xfrm>
                  <a:off x="1184279" y="4372279"/>
                  <a:ext cx="8651604" cy="1381147"/>
                </a:xfrm>
                <a:prstGeom prst="rect">
                  <a:avLst/>
                </a:prstGeom>
                <a:blipFill>
                  <a:blip r:embed="rId2"/>
                  <a:stretch>
                    <a:fillRect l="-1128" t="-885" r="-1057" b="-9735"/>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xmlns="" id="{9CF90730-826D-5BCB-1B1A-3CC063A0CEF8}"/>
                </a:ext>
              </a:extLst>
            </p:cNvPr>
            <p:cNvGrpSpPr/>
            <p:nvPr/>
          </p:nvGrpSpPr>
          <p:grpSpPr>
            <a:xfrm>
              <a:off x="358508" y="3830615"/>
              <a:ext cx="871538" cy="871538"/>
              <a:chOff x="2056507" y="473791"/>
              <a:chExt cx="871538" cy="871538"/>
            </a:xfrm>
          </p:grpSpPr>
          <p:sp>
            <p:nvSpPr>
              <p:cNvPr id="8" name="Oval 7">
                <a:extLst>
                  <a:ext uri="{FF2B5EF4-FFF2-40B4-BE49-F238E27FC236}">
                    <a16:creationId xmlns:a16="http://schemas.microsoft.com/office/drawing/2014/main" xmlns="" id="{FE5D9444-9641-5D97-0402-C38EC0CB5D9D}"/>
                  </a:ext>
                </a:extLst>
              </p:cNvPr>
              <p:cNvSpPr/>
              <p:nvPr/>
            </p:nvSpPr>
            <p:spPr>
              <a:xfrm>
                <a:off x="2056507" y="473791"/>
                <a:ext cx="871538" cy="871538"/>
              </a:xfrm>
              <a:prstGeom prst="ellipse">
                <a:avLst/>
              </a:prstGeom>
              <a:solidFill>
                <a:schemeClr val="bg1"/>
              </a:solidFill>
              <a:ln w="57150">
                <a:solidFill>
                  <a:srgbClr val="631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9" name="Group 8">
                <a:extLst>
                  <a:ext uri="{FF2B5EF4-FFF2-40B4-BE49-F238E27FC236}">
                    <a16:creationId xmlns:a16="http://schemas.microsoft.com/office/drawing/2014/main" xmlns="" id="{828AB114-33B6-0703-900D-B5A162C4E584}"/>
                  </a:ext>
                </a:extLst>
              </p:cNvPr>
              <p:cNvGrpSpPr/>
              <p:nvPr/>
            </p:nvGrpSpPr>
            <p:grpSpPr>
              <a:xfrm>
                <a:off x="2192834" y="642544"/>
                <a:ext cx="598884" cy="598690"/>
                <a:chOff x="1087650" y="607219"/>
                <a:chExt cx="750066" cy="749824"/>
              </a:xfrm>
            </p:grpSpPr>
            <p:grpSp>
              <p:nvGrpSpPr>
                <p:cNvPr id="11" name="Group 10">
                  <a:extLst>
                    <a:ext uri="{FF2B5EF4-FFF2-40B4-BE49-F238E27FC236}">
                      <a16:creationId xmlns:a16="http://schemas.microsoft.com/office/drawing/2014/main" xmlns="" id="{2C5D2661-39CD-A504-CEAF-BB6A5CE2379E}"/>
                    </a:ext>
                  </a:extLst>
                </p:cNvPr>
                <p:cNvGrpSpPr/>
                <p:nvPr/>
              </p:nvGrpSpPr>
              <p:grpSpPr>
                <a:xfrm>
                  <a:off x="1087650" y="607219"/>
                  <a:ext cx="750066" cy="749824"/>
                  <a:chOff x="1143168" y="664784"/>
                  <a:chExt cx="6713052" cy="6710884"/>
                </a:xfrm>
              </p:grpSpPr>
              <p:grpSp>
                <p:nvGrpSpPr>
                  <p:cNvPr id="19" name="Group 18">
                    <a:extLst>
                      <a:ext uri="{FF2B5EF4-FFF2-40B4-BE49-F238E27FC236}">
                        <a16:creationId xmlns:a16="http://schemas.microsoft.com/office/drawing/2014/main" xmlns="" id="{6AA9E6D2-39BB-E520-C5AD-B519329C1B8B}"/>
                      </a:ext>
                    </a:extLst>
                  </p:cNvPr>
                  <p:cNvGrpSpPr/>
                  <p:nvPr/>
                </p:nvGrpSpPr>
                <p:grpSpPr>
                  <a:xfrm>
                    <a:off x="4494492" y="664784"/>
                    <a:ext cx="3361728" cy="6710884"/>
                    <a:chOff x="4494492" y="664784"/>
                    <a:chExt cx="3361728" cy="6710884"/>
                  </a:xfrm>
                </p:grpSpPr>
                <p:pic>
                  <p:nvPicPr>
                    <p:cNvPr id="23" name="Picture 22">
                      <a:extLst>
                        <a:ext uri="{FF2B5EF4-FFF2-40B4-BE49-F238E27FC236}">
                          <a16:creationId xmlns:a16="http://schemas.microsoft.com/office/drawing/2014/main" xmlns="" id="{75FBE396-3CAB-A1B8-966B-563BBB4F2BC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49906"/>
                    <a:stretch/>
                  </p:blipFill>
                  <p:spPr>
                    <a:xfrm>
                      <a:off x="4494492" y="664784"/>
                      <a:ext cx="3361728" cy="6710884"/>
                    </a:xfrm>
                    <a:prstGeom prst="rect">
                      <a:avLst/>
                    </a:prstGeom>
                  </p:spPr>
                </p:pic>
                <p:sp>
                  <p:nvSpPr>
                    <p:cNvPr id="24" name="Flowchart: Delay 23">
                      <a:extLst>
                        <a:ext uri="{FF2B5EF4-FFF2-40B4-BE49-F238E27FC236}">
                          <a16:creationId xmlns:a16="http://schemas.microsoft.com/office/drawing/2014/main" xmlns="" id="{F836B9BB-6D0B-E9A9-62BE-AA1201860F4A}"/>
                        </a:ext>
                      </a:extLst>
                    </p:cNvPr>
                    <p:cNvSpPr/>
                    <p:nvPr/>
                  </p:nvSpPr>
                  <p:spPr>
                    <a:xfrm>
                      <a:off x="4494492" y="2196246"/>
                      <a:ext cx="2110683" cy="3902578"/>
                    </a:xfrm>
                    <a:prstGeom prst="flowChartDelay">
                      <a:avLst/>
                    </a:prstGeom>
                    <a:solidFill>
                      <a:srgbClr val="9D0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20" name="Group 19">
                    <a:extLst>
                      <a:ext uri="{FF2B5EF4-FFF2-40B4-BE49-F238E27FC236}">
                        <a16:creationId xmlns:a16="http://schemas.microsoft.com/office/drawing/2014/main" xmlns="" id="{B24BCE45-083D-21B6-EB0B-7E91B3D24744}"/>
                      </a:ext>
                    </a:extLst>
                  </p:cNvPr>
                  <p:cNvGrpSpPr/>
                  <p:nvPr/>
                </p:nvGrpSpPr>
                <p:grpSpPr>
                  <a:xfrm flipH="1">
                    <a:off x="1143168" y="664784"/>
                    <a:ext cx="3361728" cy="6710884"/>
                    <a:chOff x="4494492" y="664784"/>
                    <a:chExt cx="3361728" cy="6710884"/>
                  </a:xfrm>
                </p:grpSpPr>
                <p:pic>
                  <p:nvPicPr>
                    <p:cNvPr id="21" name="Picture 20">
                      <a:extLst>
                        <a:ext uri="{FF2B5EF4-FFF2-40B4-BE49-F238E27FC236}">
                          <a16:creationId xmlns:a16="http://schemas.microsoft.com/office/drawing/2014/main" xmlns="" id="{9E0D67BF-3BE0-6FD7-0717-6F3E247308B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49906"/>
                    <a:stretch/>
                  </p:blipFill>
                  <p:spPr>
                    <a:xfrm>
                      <a:off x="4494492" y="664784"/>
                      <a:ext cx="3361728" cy="6710884"/>
                    </a:xfrm>
                    <a:prstGeom prst="rect">
                      <a:avLst/>
                    </a:prstGeom>
                  </p:spPr>
                </p:pic>
                <p:sp>
                  <p:nvSpPr>
                    <p:cNvPr id="22" name="Flowchart: Delay 21">
                      <a:extLst>
                        <a:ext uri="{FF2B5EF4-FFF2-40B4-BE49-F238E27FC236}">
                          <a16:creationId xmlns:a16="http://schemas.microsoft.com/office/drawing/2014/main" xmlns="" id="{0B385BD0-46DC-5EE9-CE16-7DAAE871B1D1}"/>
                        </a:ext>
                      </a:extLst>
                    </p:cNvPr>
                    <p:cNvSpPr/>
                    <p:nvPr/>
                  </p:nvSpPr>
                  <p:spPr>
                    <a:xfrm>
                      <a:off x="4494492" y="2196246"/>
                      <a:ext cx="2110683" cy="3902578"/>
                    </a:xfrm>
                    <a:prstGeom prst="flowChartDelay">
                      <a:avLst/>
                    </a:prstGeom>
                    <a:solidFill>
                      <a:srgbClr val="9D0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grpSp>
              <p:nvGrpSpPr>
                <p:cNvPr id="12" name="Group 11">
                  <a:extLst>
                    <a:ext uri="{FF2B5EF4-FFF2-40B4-BE49-F238E27FC236}">
                      <a16:creationId xmlns:a16="http://schemas.microsoft.com/office/drawing/2014/main" xmlns="" id="{CD136ADF-5486-635B-5F71-53FD36CAF8EF}"/>
                    </a:ext>
                  </a:extLst>
                </p:cNvPr>
                <p:cNvGrpSpPr/>
                <p:nvPr/>
              </p:nvGrpSpPr>
              <p:grpSpPr>
                <a:xfrm>
                  <a:off x="1127973" y="647529"/>
                  <a:ext cx="669420" cy="669204"/>
                  <a:chOff x="1143168" y="664784"/>
                  <a:chExt cx="6713052" cy="6710884"/>
                </a:xfrm>
              </p:grpSpPr>
              <p:grpSp>
                <p:nvGrpSpPr>
                  <p:cNvPr id="13" name="Group 12">
                    <a:extLst>
                      <a:ext uri="{FF2B5EF4-FFF2-40B4-BE49-F238E27FC236}">
                        <a16:creationId xmlns:a16="http://schemas.microsoft.com/office/drawing/2014/main" xmlns="" id="{AB53F0D0-D1BD-AB75-54A2-793D5AE50698}"/>
                      </a:ext>
                    </a:extLst>
                  </p:cNvPr>
                  <p:cNvGrpSpPr/>
                  <p:nvPr/>
                </p:nvGrpSpPr>
                <p:grpSpPr>
                  <a:xfrm>
                    <a:off x="4494492" y="664784"/>
                    <a:ext cx="3361728" cy="6710884"/>
                    <a:chOff x="4494492" y="664784"/>
                    <a:chExt cx="3361728" cy="6710884"/>
                  </a:xfrm>
                </p:grpSpPr>
                <p:pic>
                  <p:nvPicPr>
                    <p:cNvPr id="17" name="Picture 16">
                      <a:extLst>
                        <a:ext uri="{FF2B5EF4-FFF2-40B4-BE49-F238E27FC236}">
                          <a16:creationId xmlns:a16="http://schemas.microsoft.com/office/drawing/2014/main" xmlns="" id="{6618E035-1720-102E-E4C8-8DCB8E845D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906"/>
                    <a:stretch/>
                  </p:blipFill>
                  <p:spPr>
                    <a:xfrm>
                      <a:off x="4494492" y="664784"/>
                      <a:ext cx="3361728" cy="6710884"/>
                    </a:xfrm>
                    <a:prstGeom prst="rect">
                      <a:avLst/>
                    </a:prstGeom>
                  </p:spPr>
                </p:pic>
                <p:sp>
                  <p:nvSpPr>
                    <p:cNvPr id="18" name="Flowchart: Delay 17">
                      <a:extLst>
                        <a:ext uri="{FF2B5EF4-FFF2-40B4-BE49-F238E27FC236}">
                          <a16:creationId xmlns:a16="http://schemas.microsoft.com/office/drawing/2014/main" xmlns="" id="{2E6A3C0F-9C20-9BEF-1563-21331317D9B6}"/>
                        </a:ext>
                      </a:extLst>
                    </p:cNvPr>
                    <p:cNvSpPr/>
                    <p:nvPr/>
                  </p:nvSpPr>
                  <p:spPr>
                    <a:xfrm>
                      <a:off x="4494492" y="2196246"/>
                      <a:ext cx="2110683" cy="3902578"/>
                    </a:xfrm>
                    <a:prstGeom prst="flowChartDelay">
                      <a:avLst/>
                    </a:prstGeom>
                    <a:solidFill>
                      <a:srgbClr val="8C0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4" name="Group 13">
                    <a:extLst>
                      <a:ext uri="{FF2B5EF4-FFF2-40B4-BE49-F238E27FC236}">
                        <a16:creationId xmlns:a16="http://schemas.microsoft.com/office/drawing/2014/main" xmlns="" id="{7CB9E76B-99F2-44CB-D281-05A0F7F16A21}"/>
                      </a:ext>
                    </a:extLst>
                  </p:cNvPr>
                  <p:cNvGrpSpPr/>
                  <p:nvPr/>
                </p:nvGrpSpPr>
                <p:grpSpPr>
                  <a:xfrm flipH="1">
                    <a:off x="1143168" y="664784"/>
                    <a:ext cx="3361728" cy="6710884"/>
                    <a:chOff x="4494492" y="664784"/>
                    <a:chExt cx="3361728" cy="6710884"/>
                  </a:xfrm>
                </p:grpSpPr>
                <p:pic>
                  <p:nvPicPr>
                    <p:cNvPr id="15" name="Picture 14">
                      <a:extLst>
                        <a:ext uri="{FF2B5EF4-FFF2-40B4-BE49-F238E27FC236}">
                          <a16:creationId xmlns:a16="http://schemas.microsoft.com/office/drawing/2014/main" xmlns="" id="{230C57DF-1DBA-75AD-EEB4-0663BF54059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906"/>
                    <a:stretch/>
                  </p:blipFill>
                  <p:spPr>
                    <a:xfrm>
                      <a:off x="4494492" y="664784"/>
                      <a:ext cx="3361728" cy="6710884"/>
                    </a:xfrm>
                    <a:prstGeom prst="rect">
                      <a:avLst/>
                    </a:prstGeom>
                  </p:spPr>
                </p:pic>
                <p:sp>
                  <p:nvSpPr>
                    <p:cNvPr id="16" name="Flowchart: Delay 15">
                      <a:extLst>
                        <a:ext uri="{FF2B5EF4-FFF2-40B4-BE49-F238E27FC236}">
                          <a16:creationId xmlns:a16="http://schemas.microsoft.com/office/drawing/2014/main" xmlns="" id="{369CD265-2993-F775-49B7-6FA31937ACDE}"/>
                        </a:ext>
                      </a:extLst>
                    </p:cNvPr>
                    <p:cNvSpPr/>
                    <p:nvPr/>
                  </p:nvSpPr>
                  <p:spPr>
                    <a:xfrm>
                      <a:off x="4494492" y="2196246"/>
                      <a:ext cx="2110683" cy="3902578"/>
                    </a:xfrm>
                    <a:prstGeom prst="flowChartDelay">
                      <a:avLst/>
                    </a:prstGeom>
                    <a:solidFill>
                      <a:srgbClr val="8C0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grpSp>
          <p:pic>
            <p:nvPicPr>
              <p:cNvPr id="10" name="Picture 9">
                <a:extLst>
                  <a:ext uri="{FF2B5EF4-FFF2-40B4-BE49-F238E27FC236}">
                    <a16:creationId xmlns:a16="http://schemas.microsoft.com/office/drawing/2014/main" xmlns="" id="{D2AB493B-3765-8837-B633-3346398E26DD}"/>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362905">
                <a:off x="2296493" y="580221"/>
                <a:ext cx="479591" cy="479591"/>
              </a:xfrm>
              <a:prstGeom prst="rect">
                <a:avLst/>
              </a:prstGeom>
            </p:spPr>
          </p:pic>
        </p:grpSp>
      </p:grpSp>
      <p:pic>
        <p:nvPicPr>
          <p:cNvPr id="1026" name="Picture 2">
            <a:extLst>
              <a:ext uri="{FF2B5EF4-FFF2-40B4-BE49-F238E27FC236}">
                <a16:creationId xmlns:a16="http://schemas.microsoft.com/office/drawing/2014/main" xmlns="" id="{EA4072B9-DFCB-2B39-7E58-08EB47F12B8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79200" y="4404569"/>
            <a:ext cx="8285678" cy="2098182"/>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xmlns="" id="{A5C2D0C4-C62C-C884-6B54-C23A5C42F4F4}"/>
              </a:ext>
            </a:extLst>
          </p:cNvPr>
          <p:cNvGrpSpPr/>
          <p:nvPr/>
        </p:nvGrpSpPr>
        <p:grpSpPr>
          <a:xfrm>
            <a:off x="427490" y="3854898"/>
            <a:ext cx="2277013" cy="934415"/>
            <a:chOff x="4902505" y="2527605"/>
            <a:chExt cx="2277013" cy="934415"/>
          </a:xfrm>
        </p:grpSpPr>
        <p:grpSp>
          <p:nvGrpSpPr>
            <p:cNvPr id="30" name="Group 29">
              <a:extLst>
                <a:ext uri="{FF2B5EF4-FFF2-40B4-BE49-F238E27FC236}">
                  <a16:creationId xmlns:a16="http://schemas.microsoft.com/office/drawing/2014/main" xmlns="" id="{2CFC4E7F-9CA6-6AD7-5B64-0702D6DB638B}"/>
                </a:ext>
              </a:extLst>
            </p:cNvPr>
            <p:cNvGrpSpPr/>
            <p:nvPr/>
          </p:nvGrpSpPr>
          <p:grpSpPr>
            <a:xfrm>
              <a:off x="5369711" y="2776444"/>
              <a:ext cx="1809807" cy="558800"/>
              <a:chOff x="5369711" y="2776444"/>
              <a:chExt cx="1809807" cy="558800"/>
            </a:xfrm>
          </p:grpSpPr>
          <p:sp>
            <p:nvSpPr>
              <p:cNvPr id="32" name="Rectangle: Rounded Corners 31">
                <a:extLst>
                  <a:ext uri="{FF2B5EF4-FFF2-40B4-BE49-F238E27FC236}">
                    <a16:creationId xmlns:a16="http://schemas.microsoft.com/office/drawing/2014/main" xmlns="" id="{F3BDCAF1-DE4D-F374-B899-ADC5091E64ED}"/>
                  </a:ext>
                </a:extLst>
              </p:cNvPr>
              <p:cNvSpPr/>
              <p:nvPr/>
            </p:nvSpPr>
            <p:spPr>
              <a:xfrm>
                <a:off x="5369711" y="2776444"/>
                <a:ext cx="1809807" cy="5588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TextBox 32">
                <a:extLst>
                  <a:ext uri="{FF2B5EF4-FFF2-40B4-BE49-F238E27FC236}">
                    <a16:creationId xmlns:a16="http://schemas.microsoft.com/office/drawing/2014/main" xmlns="" id="{95687E8E-1E08-94B9-8732-FB8FFC315905}"/>
                  </a:ext>
                </a:extLst>
              </p:cNvPr>
              <p:cNvSpPr txBox="1"/>
              <p:nvPr/>
            </p:nvSpPr>
            <p:spPr>
              <a:xfrm>
                <a:off x="5718593" y="2861833"/>
                <a:ext cx="1335622"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FFFF00"/>
                    </a:solidFill>
                    <a:effectLst/>
                    <a:uLnTx/>
                    <a:uFillTx/>
                    <a:latin typeface="Arial"/>
                    <a:ea typeface="+mn-ea"/>
                    <a:cs typeface="+mn-cs"/>
                  </a:rPr>
                  <a:t>TRẢ LỜI</a:t>
                </a:r>
              </a:p>
            </p:txBody>
          </p:sp>
        </p:grpSp>
        <p:pic>
          <p:nvPicPr>
            <p:cNvPr id="31" name="Picture 30">
              <a:extLst>
                <a:ext uri="{FF2B5EF4-FFF2-40B4-BE49-F238E27FC236}">
                  <a16:creationId xmlns:a16="http://schemas.microsoft.com/office/drawing/2014/main" xmlns="" id="{01C1F000-4653-528E-844B-45497EF2248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02505" y="2527605"/>
              <a:ext cx="934415" cy="934415"/>
            </a:xfrm>
            <a:prstGeom prst="rect">
              <a:avLst/>
            </a:prstGeom>
          </p:spPr>
        </p:pic>
      </p:grpSp>
      <p:grpSp>
        <p:nvGrpSpPr>
          <p:cNvPr id="2" name="组合 32">
            <a:extLst>
              <a:ext uri="{FF2B5EF4-FFF2-40B4-BE49-F238E27FC236}">
                <a16:creationId xmlns:a16="http://schemas.microsoft.com/office/drawing/2014/main" xmlns="" id="{79AD036D-C7C1-D9EB-68D8-0839C0A2B78D}"/>
              </a:ext>
            </a:extLst>
          </p:cNvPr>
          <p:cNvGrpSpPr/>
          <p:nvPr/>
        </p:nvGrpSpPr>
        <p:grpSpPr>
          <a:xfrm>
            <a:off x="468549" y="367469"/>
            <a:ext cx="5109905" cy="681064"/>
            <a:chOff x="4389121" y="1084217"/>
            <a:chExt cx="5129196" cy="736216"/>
          </a:xfrm>
        </p:grpSpPr>
        <p:sp>
          <p:nvSpPr>
            <p:cNvPr id="3" name="五边形 33">
              <a:extLst>
                <a:ext uri="{FF2B5EF4-FFF2-40B4-BE49-F238E27FC236}">
                  <a16:creationId xmlns:a16="http://schemas.microsoft.com/office/drawing/2014/main" xmlns="" id="{BD6FBDFC-C127-11FE-5D93-F638F4646000}"/>
                </a:ext>
              </a:extLst>
            </p:cNvPr>
            <p:cNvSpPr/>
            <p:nvPr/>
          </p:nvSpPr>
          <p:spPr>
            <a:xfrm flipH="1">
              <a:off x="4389121" y="1084217"/>
              <a:ext cx="5129196" cy="736216"/>
            </a:xfrm>
            <a:prstGeom prst="homePlat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ea typeface="微软雅黑" panose="020B0503020204020204" pitchFamily="34" charset="-122"/>
                </a:rPr>
                <a:t>     </a:t>
              </a:r>
              <a:r>
                <a:rPr lang="vi-VN" altLang="zh-CN" sz="2800" b="1">
                  <a:ea typeface="微软雅黑" panose="020B0503020204020204" pitchFamily="34" charset="-122"/>
                </a:rPr>
                <a:t>Phản ứng trùng ngưng</a:t>
              </a:r>
              <a:endParaRPr lang="zh-CN" altLang="en-US" sz="2800" b="1" dirty="0">
                <a:ea typeface="微软雅黑" panose="020B0503020204020204" pitchFamily="34" charset="-122"/>
              </a:endParaRPr>
            </a:p>
          </p:txBody>
        </p:sp>
        <p:sp>
          <p:nvSpPr>
            <p:cNvPr id="36" name="菱形 34">
              <a:extLst>
                <a:ext uri="{FF2B5EF4-FFF2-40B4-BE49-F238E27FC236}">
                  <a16:creationId xmlns:a16="http://schemas.microsoft.com/office/drawing/2014/main" xmlns="" id="{47D43895-C574-78C6-6298-B8B84B738571}"/>
                </a:ext>
              </a:extLst>
            </p:cNvPr>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7" name="文本框 35">
              <a:extLst>
                <a:ext uri="{FF2B5EF4-FFF2-40B4-BE49-F238E27FC236}">
                  <a16:creationId xmlns:a16="http://schemas.microsoft.com/office/drawing/2014/main" xmlns="" id="{7BC1A375-E4D7-EAA8-DC54-2AF81DBD0A98}"/>
                </a:ext>
              </a:extLst>
            </p:cNvPr>
            <p:cNvSpPr txBox="1"/>
            <p:nvPr/>
          </p:nvSpPr>
          <p:spPr>
            <a:xfrm>
              <a:off x="4572987" y="1221252"/>
              <a:ext cx="529701" cy="499050"/>
            </a:xfrm>
            <a:prstGeom prst="rect">
              <a:avLst/>
            </a:prstGeom>
            <a:noFill/>
          </p:spPr>
          <p:txBody>
            <a:bodyPr wrap="none" rtlCol="0">
              <a:spAutoFit/>
            </a:bodyPr>
            <a:lstStyle/>
            <a:p>
              <a:r>
                <a:rPr lang="en-US" altLang="zh-CN" sz="2400" b="1" dirty="0">
                  <a:solidFill>
                    <a:srgbClr val="B09278"/>
                  </a:solidFill>
                  <a:ea typeface="微软雅黑" panose="020B0503020204020204" pitchFamily="34" charset="-122"/>
                </a:rPr>
                <a:t>03</a:t>
              </a:r>
              <a:endParaRPr lang="zh-CN" altLang="en-US" sz="2400" b="1" dirty="0">
                <a:solidFill>
                  <a:srgbClr val="B09278"/>
                </a:solidFill>
                <a:ea typeface="微软雅黑" panose="020B0503020204020204" pitchFamily="34" charset="-122"/>
              </a:endParaRPr>
            </a:p>
          </p:txBody>
        </p:sp>
      </p:grpSp>
    </p:spTree>
    <p:extLst>
      <p:ext uri="{BB962C8B-B14F-4D97-AF65-F5344CB8AC3E}">
        <p14:creationId xmlns:p14="http://schemas.microsoft.com/office/powerpoint/2010/main" val="3938708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par>
                                <p:cTn id="13" presetID="6" presetClass="entr" presetSubtype="16"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in)">
                                      <p:cBhvr>
                                        <p:cTn id="1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928B0FD-6103-45B8-CC6A-561417C7095A}"/>
              </a:ext>
            </a:extLst>
          </p:cNvPr>
          <p:cNvGrpSpPr/>
          <p:nvPr/>
        </p:nvGrpSpPr>
        <p:grpSpPr>
          <a:xfrm>
            <a:off x="381000" y="266700"/>
            <a:ext cx="11430000" cy="6324600"/>
            <a:chOff x="381000" y="266700"/>
            <a:chExt cx="11430000" cy="6324600"/>
          </a:xfrm>
        </p:grpSpPr>
        <p:sp>
          <p:nvSpPr>
            <p:cNvPr id="5" name="Rectangle: Rounded Corners 4">
              <a:extLst>
                <a:ext uri="{FF2B5EF4-FFF2-40B4-BE49-F238E27FC236}">
                  <a16:creationId xmlns:a16="http://schemas.microsoft.com/office/drawing/2014/main" xmlns="" id="{88B09B12-8439-920A-2B6D-84271CD1BB69}"/>
                </a:ext>
              </a:extLst>
            </p:cNvPr>
            <p:cNvSpPr/>
            <p:nvPr/>
          </p:nvSpPr>
          <p:spPr>
            <a:xfrm>
              <a:off x="381000" y="266700"/>
              <a:ext cx="11430000" cy="6324600"/>
            </a:xfrm>
            <a:prstGeom prst="roundRect">
              <a:avLst>
                <a:gd name="adj" fmla="val 7631"/>
              </a:avLst>
            </a:prstGeom>
            <a:solidFill>
              <a:schemeClr val="accent4">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6" name="Group 5">
              <a:extLst>
                <a:ext uri="{FF2B5EF4-FFF2-40B4-BE49-F238E27FC236}">
                  <a16:creationId xmlns:a16="http://schemas.microsoft.com/office/drawing/2014/main" xmlns="" id="{023E2174-318A-6E0E-1628-AB33EAE185EF}"/>
                </a:ext>
              </a:extLst>
            </p:cNvPr>
            <p:cNvGrpSpPr/>
            <p:nvPr/>
          </p:nvGrpSpPr>
          <p:grpSpPr>
            <a:xfrm>
              <a:off x="3620120" y="359922"/>
              <a:ext cx="4806904" cy="914400"/>
              <a:chOff x="953816" y="477617"/>
              <a:chExt cx="4806904" cy="914400"/>
            </a:xfrm>
          </p:grpSpPr>
          <p:sp>
            <p:nvSpPr>
              <p:cNvPr id="7" name="Rectangle: Rounded Corners 6">
                <a:extLst>
                  <a:ext uri="{FF2B5EF4-FFF2-40B4-BE49-F238E27FC236}">
                    <a16:creationId xmlns:a16="http://schemas.microsoft.com/office/drawing/2014/main" xmlns="" id="{9243EA9E-1E43-4B79-E83B-9E6CC1219326}"/>
                  </a:ext>
                </a:extLst>
              </p:cNvPr>
              <p:cNvSpPr/>
              <p:nvPr/>
            </p:nvSpPr>
            <p:spPr>
              <a:xfrm>
                <a:off x="1447800" y="578078"/>
                <a:ext cx="4312920" cy="727766"/>
              </a:xfrm>
              <a:prstGeom prst="roundRect">
                <a:avLst/>
              </a:prstGeom>
              <a:solidFill>
                <a:srgbClr val="497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8" name="Group 7">
                <a:extLst>
                  <a:ext uri="{FF2B5EF4-FFF2-40B4-BE49-F238E27FC236}">
                    <a16:creationId xmlns:a16="http://schemas.microsoft.com/office/drawing/2014/main" xmlns="" id="{789A8AF1-A87B-99AA-9FB5-40E63FD86220}"/>
                  </a:ext>
                </a:extLst>
              </p:cNvPr>
              <p:cNvGrpSpPr/>
              <p:nvPr/>
            </p:nvGrpSpPr>
            <p:grpSpPr>
              <a:xfrm>
                <a:off x="953816" y="477617"/>
                <a:ext cx="914400" cy="914400"/>
                <a:chOff x="953816" y="477617"/>
                <a:chExt cx="914400" cy="914400"/>
              </a:xfrm>
            </p:grpSpPr>
            <p:sp>
              <p:nvSpPr>
                <p:cNvPr id="10" name="Oval 9">
                  <a:extLst>
                    <a:ext uri="{FF2B5EF4-FFF2-40B4-BE49-F238E27FC236}">
                      <a16:creationId xmlns:a16="http://schemas.microsoft.com/office/drawing/2014/main" xmlns="" id="{5B8FE788-23C9-1564-757B-93853B9354EA}"/>
                    </a:ext>
                  </a:extLst>
                </p:cNvPr>
                <p:cNvSpPr/>
                <p:nvPr/>
              </p:nvSpPr>
              <p:spPr>
                <a:xfrm>
                  <a:off x="953816" y="477617"/>
                  <a:ext cx="914400" cy="914400"/>
                </a:xfrm>
                <a:prstGeom prst="ellipse">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1" name="Picture 4" descr="Vector Illustration of Green Light Bulb Icon | Freestock icons">
                  <a:extLst>
                    <a:ext uri="{FF2B5EF4-FFF2-40B4-BE49-F238E27FC236}">
                      <a16:creationId xmlns:a16="http://schemas.microsoft.com/office/drawing/2014/main" xmlns="" id="{43EC7FAE-BDFB-42F2-7772-6BF7451030B2}"/>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7133" y="578078"/>
                  <a:ext cx="727766" cy="727766"/>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xmlns="" id="{BC91CD5D-E73F-CF0C-67DF-93018CC20D59}"/>
                  </a:ext>
                </a:extLst>
              </p:cNvPr>
              <p:cNvSpPr txBox="1"/>
              <p:nvPr/>
            </p:nvSpPr>
            <p:spPr>
              <a:xfrm>
                <a:off x="1930076" y="705751"/>
                <a:ext cx="37337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n-ea"/>
                    <a:cs typeface="+mn-cs"/>
                  </a:rPr>
                  <a:t>KIẾN THỨC CỐT LÕI</a:t>
                </a:r>
              </a:p>
            </p:txBody>
          </p:sp>
        </p:grpSp>
      </p:grpSp>
      <p:sp>
        <p:nvSpPr>
          <p:cNvPr id="12" name="Hexagon 11">
            <a:extLst>
              <a:ext uri="{FF2B5EF4-FFF2-40B4-BE49-F238E27FC236}">
                <a16:creationId xmlns:a16="http://schemas.microsoft.com/office/drawing/2014/main" xmlns="" id="{380B8FB9-F7C1-FF13-8FC7-0C196D256BEE}"/>
              </a:ext>
            </a:extLst>
          </p:cNvPr>
          <p:cNvSpPr/>
          <p:nvPr/>
        </p:nvSpPr>
        <p:spPr>
          <a:xfrm>
            <a:off x="537194" y="3220880"/>
            <a:ext cx="1677184" cy="1445848"/>
          </a:xfrm>
          <a:prstGeom prst="hexagon">
            <a:avLst/>
          </a:prstGeom>
          <a:solidFill>
            <a:srgbClr val="C00000"/>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latin typeface="+mj-lt"/>
                <a:cs typeface="Times New Roman" panose="02020603050405020304" pitchFamily="18" charset="0"/>
              </a:rPr>
              <a:t>AMINO </a:t>
            </a:r>
          </a:p>
          <a:p>
            <a:pPr algn="ctr">
              <a:lnSpc>
                <a:spcPct val="120000"/>
              </a:lnSpc>
            </a:pPr>
            <a:r>
              <a:rPr lang="en-US" sz="2000" b="1">
                <a:latin typeface="+mj-lt"/>
                <a:cs typeface="Times New Roman" panose="02020603050405020304" pitchFamily="18" charset="0"/>
              </a:rPr>
              <a:t>ACID</a:t>
            </a:r>
          </a:p>
        </p:txBody>
      </p:sp>
      <p:sp>
        <p:nvSpPr>
          <p:cNvPr id="13" name="Hexagon 12">
            <a:extLst>
              <a:ext uri="{FF2B5EF4-FFF2-40B4-BE49-F238E27FC236}">
                <a16:creationId xmlns:a16="http://schemas.microsoft.com/office/drawing/2014/main" xmlns="" id="{190D7EB3-153D-F76D-236E-74365F64035B}"/>
              </a:ext>
            </a:extLst>
          </p:cNvPr>
          <p:cNvSpPr/>
          <p:nvPr/>
        </p:nvSpPr>
        <p:spPr>
          <a:xfrm>
            <a:off x="2670329" y="1421548"/>
            <a:ext cx="1443775" cy="858330"/>
          </a:xfrm>
          <a:prstGeom prst="hexagon">
            <a:avLst/>
          </a:prstGeom>
          <a:solidFill>
            <a:schemeClr val="accent6">
              <a:lumMod val="60000"/>
              <a:lumOff val="4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a:latin typeface="+mj-lt"/>
                <a:cs typeface="Times New Roman" panose="02020603050405020304" pitchFamily="18" charset="0"/>
              </a:rPr>
              <a:t>Khái niệm</a:t>
            </a:r>
          </a:p>
        </p:txBody>
      </p:sp>
      <p:sp>
        <p:nvSpPr>
          <p:cNvPr id="15" name="Hexagon 14">
            <a:extLst>
              <a:ext uri="{FF2B5EF4-FFF2-40B4-BE49-F238E27FC236}">
                <a16:creationId xmlns:a16="http://schemas.microsoft.com/office/drawing/2014/main" xmlns="" id="{4D938854-EDF1-E2BC-5049-5B008479CB2B}"/>
              </a:ext>
            </a:extLst>
          </p:cNvPr>
          <p:cNvSpPr/>
          <p:nvPr/>
        </p:nvSpPr>
        <p:spPr>
          <a:xfrm>
            <a:off x="2670329" y="2447739"/>
            <a:ext cx="1443775" cy="858329"/>
          </a:xfrm>
          <a:prstGeom prst="hexagon">
            <a:avLst/>
          </a:prstGeom>
          <a:solidFill>
            <a:srgbClr val="FF000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a:latin typeface="+mj-lt"/>
                <a:cs typeface="Times New Roman" panose="02020603050405020304" pitchFamily="18" charset="0"/>
              </a:rPr>
              <a:t>Danh pháp</a:t>
            </a:r>
          </a:p>
        </p:txBody>
      </p:sp>
      <p:sp>
        <p:nvSpPr>
          <p:cNvPr id="16" name="Hexagon 15">
            <a:extLst>
              <a:ext uri="{FF2B5EF4-FFF2-40B4-BE49-F238E27FC236}">
                <a16:creationId xmlns:a16="http://schemas.microsoft.com/office/drawing/2014/main" xmlns="" id="{FAEBB603-D1D4-0A61-50D0-3431AB319773}"/>
              </a:ext>
            </a:extLst>
          </p:cNvPr>
          <p:cNvSpPr/>
          <p:nvPr/>
        </p:nvSpPr>
        <p:spPr>
          <a:xfrm>
            <a:off x="2570494" y="3441870"/>
            <a:ext cx="1641646" cy="762798"/>
          </a:xfrm>
          <a:prstGeom prst="hexagon">
            <a:avLst/>
          </a:prstGeom>
          <a:solidFill>
            <a:schemeClr val="accent1">
              <a:lumMod val="60000"/>
              <a:lumOff val="4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a:latin typeface="+mj-lt"/>
                <a:cs typeface="Times New Roman" panose="02020603050405020304" pitchFamily="18" charset="0"/>
              </a:rPr>
              <a:t>Tính chất vật lí</a:t>
            </a:r>
          </a:p>
        </p:txBody>
      </p:sp>
      <p:sp>
        <p:nvSpPr>
          <p:cNvPr id="17" name="Hexagon 16">
            <a:extLst>
              <a:ext uri="{FF2B5EF4-FFF2-40B4-BE49-F238E27FC236}">
                <a16:creationId xmlns:a16="http://schemas.microsoft.com/office/drawing/2014/main" xmlns="" id="{289FEC94-90B6-97B2-E5A6-4365FF821A4F}"/>
              </a:ext>
            </a:extLst>
          </p:cNvPr>
          <p:cNvSpPr/>
          <p:nvPr/>
        </p:nvSpPr>
        <p:spPr>
          <a:xfrm>
            <a:off x="2472458" y="5156168"/>
            <a:ext cx="1641646" cy="890672"/>
          </a:xfrm>
          <a:prstGeom prst="hexagon">
            <a:avLst/>
          </a:prstGeom>
          <a:solidFill>
            <a:srgbClr val="7030A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a:latin typeface="+mj-lt"/>
                <a:cs typeface="Times New Roman" panose="02020603050405020304" pitchFamily="18" charset="0"/>
              </a:rPr>
              <a:t>Tính chất hóa học</a:t>
            </a:r>
          </a:p>
        </p:txBody>
      </p:sp>
      <p:sp>
        <p:nvSpPr>
          <p:cNvPr id="18" name="Hexagon 17">
            <a:extLst>
              <a:ext uri="{FF2B5EF4-FFF2-40B4-BE49-F238E27FC236}">
                <a16:creationId xmlns:a16="http://schemas.microsoft.com/office/drawing/2014/main" xmlns="" id="{CBBE9916-D21D-71D6-D7D4-352943EFE731}"/>
              </a:ext>
            </a:extLst>
          </p:cNvPr>
          <p:cNvSpPr/>
          <p:nvPr/>
        </p:nvSpPr>
        <p:spPr>
          <a:xfrm>
            <a:off x="4596380" y="1325454"/>
            <a:ext cx="6980603" cy="687429"/>
          </a:xfrm>
          <a:prstGeom prst="hexagon">
            <a:avLst/>
          </a:prstGeom>
          <a:solidFill>
            <a:schemeClr val="bg1"/>
          </a:solidFill>
          <a:ln w="12700">
            <a:solidFill>
              <a:schemeClr val="accent6">
                <a:lumMod val="60000"/>
                <a:lumOff val="4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a:solidFill>
                  <a:schemeClr val="tx1"/>
                </a:solidFill>
                <a:latin typeface="+mj-lt"/>
                <a:cs typeface="Times New Roman" panose="02020603050405020304" pitchFamily="18" charset="0"/>
              </a:rPr>
              <a:t>Hợp chất hữu cơ chứa đồng</a:t>
            </a:r>
            <a:r>
              <a:rPr lang="en-US">
                <a:solidFill>
                  <a:schemeClr val="tx1"/>
                </a:solidFill>
                <a:latin typeface="+mj-lt"/>
                <a:cs typeface="Times New Roman" panose="02020603050405020304" pitchFamily="18" charset="0"/>
              </a:rPr>
              <a:t> </a:t>
            </a:r>
            <a:r>
              <a:rPr lang="vi-VN">
                <a:solidFill>
                  <a:schemeClr val="tx1"/>
                </a:solidFill>
                <a:latin typeface="+mj-lt"/>
                <a:cs typeface="Times New Roman" panose="02020603050405020304" pitchFamily="18" charset="0"/>
              </a:rPr>
              <a:t>thời nhóm amino</a:t>
            </a:r>
            <a:r>
              <a:rPr lang="en-US">
                <a:solidFill>
                  <a:schemeClr val="tx1"/>
                </a:solidFill>
                <a:latin typeface="+mj-lt"/>
                <a:cs typeface="Times New Roman" panose="02020603050405020304" pitchFamily="18" charset="0"/>
              </a:rPr>
              <a:t> </a:t>
            </a:r>
            <a:r>
              <a:rPr lang="vi-VN">
                <a:solidFill>
                  <a:schemeClr val="tx1"/>
                </a:solidFill>
                <a:latin typeface="+mj-lt"/>
                <a:cs typeface="Times New Roman" panose="02020603050405020304" pitchFamily="18" charset="0"/>
              </a:rPr>
              <a:t>(–NH</a:t>
            </a:r>
            <a:r>
              <a:rPr lang="en-US" baseline="-25000">
                <a:solidFill>
                  <a:schemeClr val="tx1"/>
                </a:solidFill>
                <a:latin typeface="+mj-lt"/>
                <a:cs typeface="Times New Roman" panose="02020603050405020304" pitchFamily="18" charset="0"/>
              </a:rPr>
              <a:t>2</a:t>
            </a:r>
            <a:r>
              <a:rPr lang="vi-VN">
                <a:solidFill>
                  <a:schemeClr val="tx1"/>
                </a:solidFill>
                <a:latin typeface="+mj-lt"/>
                <a:cs typeface="Times New Roman" panose="02020603050405020304" pitchFamily="18" charset="0"/>
              </a:rPr>
              <a:t>) và nhóm</a:t>
            </a:r>
            <a:r>
              <a:rPr lang="en-US">
                <a:solidFill>
                  <a:schemeClr val="tx1"/>
                </a:solidFill>
                <a:latin typeface="+mj-lt"/>
                <a:cs typeface="Times New Roman" panose="02020603050405020304" pitchFamily="18" charset="0"/>
              </a:rPr>
              <a:t> </a:t>
            </a:r>
            <a:r>
              <a:rPr lang="vi-VN">
                <a:solidFill>
                  <a:schemeClr val="tx1"/>
                </a:solidFill>
                <a:latin typeface="+mj-lt"/>
                <a:cs typeface="Times New Roman" panose="02020603050405020304" pitchFamily="18" charset="0"/>
              </a:rPr>
              <a:t>carboxyl (–COOH)</a:t>
            </a:r>
            <a:endParaRPr lang="en-US">
              <a:solidFill>
                <a:schemeClr val="tx1"/>
              </a:solidFill>
              <a:latin typeface="+mj-lt"/>
              <a:cs typeface="Times New Roman" panose="02020603050405020304" pitchFamily="18" charset="0"/>
            </a:endParaRPr>
          </a:p>
        </p:txBody>
      </p:sp>
      <p:sp>
        <p:nvSpPr>
          <p:cNvPr id="19" name="Hexagon 18">
            <a:extLst>
              <a:ext uri="{FF2B5EF4-FFF2-40B4-BE49-F238E27FC236}">
                <a16:creationId xmlns:a16="http://schemas.microsoft.com/office/drawing/2014/main" xmlns="" id="{1C55C501-42F2-631A-A517-B5DB1C898370}"/>
              </a:ext>
            </a:extLst>
          </p:cNvPr>
          <p:cNvSpPr/>
          <p:nvPr/>
        </p:nvSpPr>
        <p:spPr>
          <a:xfrm>
            <a:off x="4596380" y="2074844"/>
            <a:ext cx="6980603" cy="687429"/>
          </a:xfrm>
          <a:prstGeom prst="hexagon">
            <a:avLst/>
          </a:prstGeom>
          <a:solidFill>
            <a:schemeClr val="bg1"/>
          </a:solidFill>
          <a:ln w="127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en-US" b="1">
                <a:solidFill>
                  <a:srgbClr val="FF0000"/>
                </a:solidFill>
                <a:latin typeface="+mj-lt"/>
                <a:cs typeface="Times New Roman" panose="02020603050405020304" pitchFamily="18" charset="0"/>
              </a:rPr>
              <a:t>Tên thay thế</a:t>
            </a:r>
          </a:p>
          <a:p>
            <a:pPr>
              <a:lnSpc>
                <a:spcPct val="120000"/>
              </a:lnSpc>
            </a:pPr>
            <a:r>
              <a:rPr lang="en-US" b="1">
                <a:solidFill>
                  <a:srgbClr val="FF0000"/>
                </a:solidFill>
                <a:latin typeface="+mj-lt"/>
                <a:cs typeface="Times New Roman" panose="02020603050405020304" pitchFamily="18" charset="0"/>
              </a:rPr>
              <a:t>Tên bán hệ thống, tên thông thường (tên riêng)</a:t>
            </a:r>
          </a:p>
        </p:txBody>
      </p:sp>
      <p:sp>
        <p:nvSpPr>
          <p:cNvPr id="20" name="Hexagon 19">
            <a:extLst>
              <a:ext uri="{FF2B5EF4-FFF2-40B4-BE49-F238E27FC236}">
                <a16:creationId xmlns:a16="http://schemas.microsoft.com/office/drawing/2014/main" xmlns="" id="{237FD8BC-EA34-40CE-5DC6-E1265CBC5256}"/>
              </a:ext>
            </a:extLst>
          </p:cNvPr>
          <p:cNvSpPr/>
          <p:nvPr/>
        </p:nvSpPr>
        <p:spPr>
          <a:xfrm>
            <a:off x="4596380" y="2824234"/>
            <a:ext cx="6980603" cy="567845"/>
          </a:xfrm>
          <a:prstGeom prst="hexagon">
            <a:avLst/>
          </a:prstGeom>
          <a:solidFill>
            <a:schemeClr val="bg1"/>
          </a:solidFill>
          <a:ln w="12700">
            <a:solidFill>
              <a:srgbClr val="0070C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en-US">
                <a:solidFill>
                  <a:schemeClr val="tx1"/>
                </a:solidFill>
                <a:latin typeface="+mj-lt"/>
                <a:cs typeface="Times New Roman" panose="02020603050405020304" pitchFamily="18" charset="0"/>
              </a:rPr>
              <a:t>Thường tan tốt trong nước, có nhiệt độ nóng chảy cao</a:t>
            </a:r>
          </a:p>
        </p:txBody>
      </p:sp>
      <p:sp>
        <p:nvSpPr>
          <p:cNvPr id="21" name="Hexagon 20">
            <a:extLst>
              <a:ext uri="{FF2B5EF4-FFF2-40B4-BE49-F238E27FC236}">
                <a16:creationId xmlns:a16="http://schemas.microsoft.com/office/drawing/2014/main" xmlns="" id="{CC341851-9806-B24D-2DB9-A043E28CD4C5}"/>
              </a:ext>
            </a:extLst>
          </p:cNvPr>
          <p:cNvSpPr/>
          <p:nvPr/>
        </p:nvSpPr>
        <p:spPr>
          <a:xfrm>
            <a:off x="4596380" y="3528204"/>
            <a:ext cx="6980603" cy="567845"/>
          </a:xfrm>
          <a:prstGeom prst="hexagon">
            <a:avLst/>
          </a:prstGeom>
          <a:solidFill>
            <a:schemeClr val="bg1"/>
          </a:solidFill>
          <a:ln w="12700">
            <a:solidFill>
              <a:srgbClr val="7030A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en-US" b="1">
                <a:solidFill>
                  <a:srgbClr val="7030A0"/>
                </a:solidFill>
                <a:latin typeface="+mj-lt"/>
                <a:cs typeface="Times New Roman" panose="02020603050405020304" pitchFamily="18" charset="0"/>
              </a:rPr>
              <a:t>Tính lưỡng tính:</a:t>
            </a:r>
            <a:r>
              <a:rPr lang="en-US">
                <a:solidFill>
                  <a:schemeClr val="tx1"/>
                </a:solidFill>
                <a:latin typeface="+mj-lt"/>
                <a:cs typeface="Times New Roman" panose="02020603050405020304" pitchFamily="18" charset="0"/>
              </a:rPr>
              <a:t> tác dụng với cả acid và base</a:t>
            </a:r>
          </a:p>
        </p:txBody>
      </p:sp>
      <p:sp>
        <p:nvSpPr>
          <p:cNvPr id="22" name="Hexagon 21">
            <a:extLst>
              <a:ext uri="{FF2B5EF4-FFF2-40B4-BE49-F238E27FC236}">
                <a16:creationId xmlns:a16="http://schemas.microsoft.com/office/drawing/2014/main" xmlns="" id="{43BFD1D3-DB9D-A185-0985-8A96B3B3AA02}"/>
              </a:ext>
            </a:extLst>
          </p:cNvPr>
          <p:cNvSpPr/>
          <p:nvPr/>
        </p:nvSpPr>
        <p:spPr>
          <a:xfrm>
            <a:off x="4600469" y="4270341"/>
            <a:ext cx="6980603" cy="687429"/>
          </a:xfrm>
          <a:prstGeom prst="hexagon">
            <a:avLst/>
          </a:prstGeom>
          <a:solidFill>
            <a:schemeClr val="bg1"/>
          </a:solidFill>
          <a:ln w="12700">
            <a:solidFill>
              <a:srgbClr val="7030A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b="1">
                <a:solidFill>
                  <a:srgbClr val="7030A0"/>
                </a:solidFill>
                <a:latin typeface="+mj-lt"/>
                <a:cs typeface="Times New Roman" panose="02020603050405020304" pitchFamily="18" charset="0"/>
              </a:rPr>
              <a:t>Tính điện di</a:t>
            </a:r>
            <a:r>
              <a:rPr lang="en-US">
                <a:solidFill>
                  <a:srgbClr val="7030A0"/>
                </a:solidFill>
                <a:latin typeface="+mj-lt"/>
                <a:cs typeface="Times New Roman" panose="02020603050405020304" pitchFamily="18" charset="0"/>
              </a:rPr>
              <a:t>:</a:t>
            </a:r>
            <a:r>
              <a:rPr lang="en-US">
                <a:solidFill>
                  <a:schemeClr val="tx1"/>
                </a:solidFill>
                <a:latin typeface="+mj-lt"/>
                <a:cs typeface="Times New Roman" panose="02020603050405020304" pitchFamily="18" charset="0"/>
              </a:rPr>
              <a:t> di chuyển (về phía cực dương hoặc cực âm) dưới tác dụng của điện trường</a:t>
            </a:r>
          </a:p>
        </p:txBody>
      </p:sp>
      <p:sp>
        <p:nvSpPr>
          <p:cNvPr id="23" name="Hexagon 22">
            <a:extLst>
              <a:ext uri="{FF2B5EF4-FFF2-40B4-BE49-F238E27FC236}">
                <a16:creationId xmlns:a16="http://schemas.microsoft.com/office/drawing/2014/main" xmlns="" id="{19ABC400-8D56-04C2-EC55-7583817A9BC1}"/>
              </a:ext>
            </a:extLst>
          </p:cNvPr>
          <p:cNvSpPr/>
          <p:nvPr/>
        </p:nvSpPr>
        <p:spPr>
          <a:xfrm>
            <a:off x="4596380" y="5072404"/>
            <a:ext cx="6980603" cy="576497"/>
          </a:xfrm>
          <a:prstGeom prst="hexagon">
            <a:avLst/>
          </a:prstGeom>
          <a:solidFill>
            <a:schemeClr val="bg1"/>
          </a:solidFill>
          <a:ln w="12700">
            <a:solidFill>
              <a:srgbClr val="7030A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en-US" b="1">
                <a:solidFill>
                  <a:srgbClr val="7030A0"/>
                </a:solidFill>
                <a:latin typeface="+mj-lt"/>
                <a:cs typeface="Times New Roman" panose="02020603050405020304" pitchFamily="18" charset="0"/>
              </a:rPr>
              <a:t>Phản ứng tạo ester </a:t>
            </a:r>
            <a:r>
              <a:rPr lang="en-US">
                <a:solidFill>
                  <a:schemeClr val="tx1"/>
                </a:solidFill>
                <a:latin typeface="+mj-lt"/>
                <a:cs typeface="Times New Roman" panose="02020603050405020304" pitchFamily="18" charset="0"/>
              </a:rPr>
              <a:t>(phản ứng của nhóm –COOH)</a:t>
            </a:r>
          </a:p>
        </p:txBody>
      </p:sp>
      <p:cxnSp>
        <p:nvCxnSpPr>
          <p:cNvPr id="35" name="Straight Connector 34">
            <a:extLst>
              <a:ext uri="{FF2B5EF4-FFF2-40B4-BE49-F238E27FC236}">
                <a16:creationId xmlns:a16="http://schemas.microsoft.com/office/drawing/2014/main" xmlns="" id="{04C635DC-AA5F-063B-8C40-AFA97A512CA2}"/>
              </a:ext>
            </a:extLst>
          </p:cNvPr>
          <p:cNvCxnSpPr>
            <a:cxnSpLocks/>
            <a:endCxn id="17" idx="3"/>
          </p:cNvCxnSpPr>
          <p:nvPr/>
        </p:nvCxnSpPr>
        <p:spPr>
          <a:xfrm>
            <a:off x="2214378" y="3910813"/>
            <a:ext cx="258080" cy="1690691"/>
          </a:xfrm>
          <a:prstGeom prst="line">
            <a:avLst/>
          </a:prstGeom>
          <a:ln w="28575">
            <a:solidFill>
              <a:srgbClr val="7030A0"/>
            </a:solidFill>
          </a:ln>
        </p:spPr>
        <p:style>
          <a:lnRef idx="1">
            <a:schemeClr val="accent6"/>
          </a:lnRef>
          <a:fillRef idx="0">
            <a:schemeClr val="accent6"/>
          </a:fillRef>
          <a:effectRef idx="0">
            <a:schemeClr val="accent6"/>
          </a:effectRef>
          <a:fontRef idx="minor">
            <a:schemeClr val="tx1"/>
          </a:fontRef>
        </p:style>
      </p:cxnSp>
      <p:sp>
        <p:nvSpPr>
          <p:cNvPr id="24" name="Hexagon 23">
            <a:extLst>
              <a:ext uri="{FF2B5EF4-FFF2-40B4-BE49-F238E27FC236}">
                <a16:creationId xmlns:a16="http://schemas.microsoft.com/office/drawing/2014/main" xmlns="" id="{8225098A-C274-E979-2215-DC4B7CF2FC39}"/>
              </a:ext>
            </a:extLst>
          </p:cNvPr>
          <p:cNvSpPr/>
          <p:nvPr/>
        </p:nvSpPr>
        <p:spPr>
          <a:xfrm>
            <a:off x="4600469" y="5776386"/>
            <a:ext cx="6980603" cy="687429"/>
          </a:xfrm>
          <a:prstGeom prst="hexagon">
            <a:avLst/>
          </a:prstGeom>
          <a:solidFill>
            <a:schemeClr val="bg1"/>
          </a:solidFill>
          <a:ln w="12700">
            <a:solidFill>
              <a:srgbClr val="7030A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b="1">
                <a:solidFill>
                  <a:srgbClr val="7030A0"/>
                </a:solidFill>
                <a:latin typeface="+mj-lt"/>
                <a:cs typeface="Times New Roman" panose="02020603050405020304" pitchFamily="18" charset="0"/>
              </a:rPr>
              <a:t>Phản ứng trùng ngưng </a:t>
            </a:r>
            <a:r>
              <a:rPr lang="en-US">
                <a:solidFill>
                  <a:schemeClr val="tx1"/>
                </a:solidFill>
                <a:latin typeface="+mj-lt"/>
                <a:cs typeface="Times New Roman" panose="02020603050405020304" pitchFamily="18" charset="0"/>
              </a:rPr>
              <a:t>(phản ứng đồng thời của cả nhóm –NH</a:t>
            </a:r>
            <a:r>
              <a:rPr lang="en-US" baseline="-25000">
                <a:solidFill>
                  <a:schemeClr val="tx1"/>
                </a:solidFill>
                <a:latin typeface="+mj-lt"/>
                <a:cs typeface="Times New Roman" panose="02020603050405020304" pitchFamily="18" charset="0"/>
              </a:rPr>
              <a:t>2</a:t>
            </a:r>
            <a:r>
              <a:rPr lang="en-US">
                <a:solidFill>
                  <a:schemeClr val="tx1"/>
                </a:solidFill>
                <a:latin typeface="+mj-lt"/>
                <a:cs typeface="Times New Roman" panose="02020603050405020304" pitchFamily="18" charset="0"/>
              </a:rPr>
              <a:t> và nhóm –COOH) tạo polyamide</a:t>
            </a:r>
          </a:p>
        </p:txBody>
      </p:sp>
      <p:cxnSp>
        <p:nvCxnSpPr>
          <p:cNvPr id="27" name="Straight Connector 26">
            <a:extLst>
              <a:ext uri="{FF2B5EF4-FFF2-40B4-BE49-F238E27FC236}">
                <a16:creationId xmlns:a16="http://schemas.microsoft.com/office/drawing/2014/main" xmlns="" id="{9E0265E1-7862-5FD8-5AAD-80F2A0FD108C}"/>
              </a:ext>
            </a:extLst>
          </p:cNvPr>
          <p:cNvCxnSpPr>
            <a:cxnSpLocks/>
            <a:endCxn id="13" idx="3"/>
          </p:cNvCxnSpPr>
          <p:nvPr/>
        </p:nvCxnSpPr>
        <p:spPr>
          <a:xfrm flipV="1">
            <a:off x="2205580" y="1850713"/>
            <a:ext cx="464749" cy="2060821"/>
          </a:xfrm>
          <a:prstGeom prst="line">
            <a:avLst/>
          </a:prstGeom>
          <a:ln w="28575">
            <a:solidFill>
              <a:schemeClr val="accent6">
                <a:lumMod val="60000"/>
                <a:lumOff val="40000"/>
              </a:schemeClr>
            </a:solidFill>
          </a:ln>
        </p:spPr>
        <p:style>
          <a:lnRef idx="1">
            <a:schemeClr val="accent6"/>
          </a:lnRef>
          <a:fillRef idx="0">
            <a:schemeClr val="accent6"/>
          </a:fillRef>
          <a:effectRef idx="0">
            <a:schemeClr val="accent6"/>
          </a:effectRef>
          <a:fontRef idx="minor">
            <a:schemeClr val="tx1"/>
          </a:fontRef>
        </p:style>
      </p:cxnSp>
      <p:sp>
        <p:nvSpPr>
          <p:cNvPr id="25" name="Oval 24">
            <a:extLst>
              <a:ext uri="{FF2B5EF4-FFF2-40B4-BE49-F238E27FC236}">
                <a16:creationId xmlns:a16="http://schemas.microsoft.com/office/drawing/2014/main" xmlns="" id="{ECE37756-9429-B7A4-A158-AFFCBDB4DFDB}"/>
              </a:ext>
            </a:extLst>
          </p:cNvPr>
          <p:cNvSpPr/>
          <p:nvPr/>
        </p:nvSpPr>
        <p:spPr>
          <a:xfrm>
            <a:off x="2080612" y="3786566"/>
            <a:ext cx="249936" cy="249936"/>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mj-lt"/>
              <a:cs typeface="Times New Roman" panose="02020603050405020304" pitchFamily="18" charset="0"/>
            </a:endParaRPr>
          </a:p>
        </p:txBody>
      </p:sp>
      <p:cxnSp>
        <p:nvCxnSpPr>
          <p:cNvPr id="28" name="Straight Connector 27">
            <a:extLst>
              <a:ext uri="{FF2B5EF4-FFF2-40B4-BE49-F238E27FC236}">
                <a16:creationId xmlns:a16="http://schemas.microsoft.com/office/drawing/2014/main" xmlns="" id="{DAC6AA44-CBD1-D0BE-2039-D29884128CD8}"/>
              </a:ext>
            </a:extLst>
          </p:cNvPr>
          <p:cNvCxnSpPr>
            <a:cxnSpLocks/>
            <a:stCxn id="25" idx="7"/>
            <a:endCxn id="15" idx="3"/>
          </p:cNvCxnSpPr>
          <p:nvPr/>
        </p:nvCxnSpPr>
        <p:spPr>
          <a:xfrm flipV="1">
            <a:off x="2293946" y="2876904"/>
            <a:ext cx="376383" cy="946264"/>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32" name="Straight Connector 31">
            <a:extLst>
              <a:ext uri="{FF2B5EF4-FFF2-40B4-BE49-F238E27FC236}">
                <a16:creationId xmlns:a16="http://schemas.microsoft.com/office/drawing/2014/main" xmlns="" id="{6AF8BCC5-92A4-C75D-4779-E9DADD50E476}"/>
              </a:ext>
            </a:extLst>
          </p:cNvPr>
          <p:cNvCxnSpPr>
            <a:cxnSpLocks/>
            <a:stCxn id="25" idx="6"/>
            <a:endCxn id="16" idx="3"/>
          </p:cNvCxnSpPr>
          <p:nvPr/>
        </p:nvCxnSpPr>
        <p:spPr>
          <a:xfrm flipV="1">
            <a:off x="2330548" y="3823269"/>
            <a:ext cx="239946" cy="88265"/>
          </a:xfrm>
          <a:prstGeom prst="line">
            <a:avLst/>
          </a:prstGeom>
          <a:ln w="28575">
            <a:solidFill>
              <a:schemeClr val="accent1">
                <a:lumMod val="60000"/>
                <a:lumOff val="40000"/>
              </a:schemeClr>
            </a:solidFill>
          </a:ln>
        </p:spPr>
        <p:style>
          <a:lnRef idx="1">
            <a:schemeClr val="accent6"/>
          </a:lnRef>
          <a:fillRef idx="0">
            <a:schemeClr val="accent6"/>
          </a:fillRef>
          <a:effectRef idx="0">
            <a:schemeClr val="accent6"/>
          </a:effectRef>
          <a:fontRef idx="minor">
            <a:schemeClr val="tx1"/>
          </a:fontRef>
        </p:style>
      </p:cxnSp>
      <p:cxnSp>
        <p:nvCxnSpPr>
          <p:cNvPr id="39" name="Straight Connector 38">
            <a:extLst>
              <a:ext uri="{FF2B5EF4-FFF2-40B4-BE49-F238E27FC236}">
                <a16:creationId xmlns:a16="http://schemas.microsoft.com/office/drawing/2014/main" xmlns="" id="{7A98CDCE-F27F-20D9-1AB6-4A7FCFE0E090}"/>
              </a:ext>
            </a:extLst>
          </p:cNvPr>
          <p:cNvCxnSpPr>
            <a:cxnSpLocks/>
            <a:stCxn id="13" idx="0"/>
          </p:cNvCxnSpPr>
          <p:nvPr/>
        </p:nvCxnSpPr>
        <p:spPr>
          <a:xfrm flipV="1">
            <a:off x="4114104" y="1643993"/>
            <a:ext cx="486365" cy="206720"/>
          </a:xfrm>
          <a:prstGeom prst="line">
            <a:avLst/>
          </a:prstGeom>
          <a:ln w="28575">
            <a:solidFill>
              <a:schemeClr val="accent6">
                <a:lumMod val="60000"/>
                <a:lumOff val="40000"/>
              </a:schemeClr>
            </a:solidFill>
          </a:ln>
        </p:spPr>
        <p:style>
          <a:lnRef idx="1">
            <a:schemeClr val="accent6"/>
          </a:lnRef>
          <a:fillRef idx="0">
            <a:schemeClr val="accent6"/>
          </a:fillRef>
          <a:effectRef idx="0">
            <a:schemeClr val="accent6"/>
          </a:effectRef>
          <a:fontRef idx="minor">
            <a:schemeClr val="tx1"/>
          </a:fontRef>
        </p:style>
      </p:cxnSp>
      <p:cxnSp>
        <p:nvCxnSpPr>
          <p:cNvPr id="41" name="Straight Connector 40">
            <a:extLst>
              <a:ext uri="{FF2B5EF4-FFF2-40B4-BE49-F238E27FC236}">
                <a16:creationId xmlns:a16="http://schemas.microsoft.com/office/drawing/2014/main" xmlns="" id="{88BCBCB2-41B9-624C-412B-585915B05A8E}"/>
              </a:ext>
            </a:extLst>
          </p:cNvPr>
          <p:cNvCxnSpPr>
            <a:cxnSpLocks/>
            <a:endCxn id="19" idx="3"/>
          </p:cNvCxnSpPr>
          <p:nvPr/>
        </p:nvCxnSpPr>
        <p:spPr>
          <a:xfrm flipV="1">
            <a:off x="4114103" y="2418559"/>
            <a:ext cx="482277" cy="405674"/>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43" name="Straight Connector 42">
            <a:extLst>
              <a:ext uri="{FF2B5EF4-FFF2-40B4-BE49-F238E27FC236}">
                <a16:creationId xmlns:a16="http://schemas.microsoft.com/office/drawing/2014/main" xmlns="" id="{06C1CCFB-C5D5-2D47-D10B-D72CE37278F2}"/>
              </a:ext>
            </a:extLst>
          </p:cNvPr>
          <p:cNvCxnSpPr>
            <a:cxnSpLocks/>
            <a:stCxn id="16" idx="0"/>
          </p:cNvCxnSpPr>
          <p:nvPr/>
        </p:nvCxnSpPr>
        <p:spPr>
          <a:xfrm flipV="1">
            <a:off x="4212140" y="3098156"/>
            <a:ext cx="384240" cy="725113"/>
          </a:xfrm>
          <a:prstGeom prst="line">
            <a:avLst/>
          </a:prstGeom>
          <a:ln w="28575">
            <a:solidFill>
              <a:schemeClr val="accent1">
                <a:lumMod val="60000"/>
                <a:lumOff val="40000"/>
              </a:schemeClr>
            </a:solidFill>
          </a:ln>
        </p:spPr>
        <p:style>
          <a:lnRef idx="1">
            <a:schemeClr val="accent6"/>
          </a:lnRef>
          <a:fillRef idx="0">
            <a:schemeClr val="accent6"/>
          </a:fillRef>
          <a:effectRef idx="0">
            <a:schemeClr val="accent6"/>
          </a:effectRef>
          <a:fontRef idx="minor">
            <a:schemeClr val="tx1"/>
          </a:fontRef>
        </p:style>
      </p:cxnSp>
      <p:cxnSp>
        <p:nvCxnSpPr>
          <p:cNvPr id="47" name="Connector: Elbow 46">
            <a:extLst>
              <a:ext uri="{FF2B5EF4-FFF2-40B4-BE49-F238E27FC236}">
                <a16:creationId xmlns:a16="http://schemas.microsoft.com/office/drawing/2014/main" xmlns="" id="{83DB1784-5C0E-688A-A1EB-F45717553462}"/>
              </a:ext>
            </a:extLst>
          </p:cNvPr>
          <p:cNvCxnSpPr>
            <a:cxnSpLocks/>
            <a:endCxn id="24" idx="3"/>
          </p:cNvCxnSpPr>
          <p:nvPr/>
        </p:nvCxnSpPr>
        <p:spPr>
          <a:xfrm rot="16200000" flipH="1">
            <a:off x="4162822" y="5682454"/>
            <a:ext cx="632962" cy="242332"/>
          </a:xfrm>
          <a:prstGeom prst="bentConnector2">
            <a:avLst/>
          </a:prstGeom>
          <a:ln w="28575">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50" name="Connector: Elbow 49">
            <a:extLst>
              <a:ext uri="{FF2B5EF4-FFF2-40B4-BE49-F238E27FC236}">
                <a16:creationId xmlns:a16="http://schemas.microsoft.com/office/drawing/2014/main" xmlns="" id="{9510566F-FCB7-81BE-A423-6B4388D0C192}"/>
              </a:ext>
            </a:extLst>
          </p:cNvPr>
          <p:cNvCxnSpPr>
            <a:cxnSpLocks/>
            <a:stCxn id="17" idx="0"/>
            <a:endCxn id="23" idx="3"/>
          </p:cNvCxnSpPr>
          <p:nvPr/>
        </p:nvCxnSpPr>
        <p:spPr>
          <a:xfrm flipV="1">
            <a:off x="4114104" y="5360653"/>
            <a:ext cx="482276" cy="240851"/>
          </a:xfrm>
          <a:prstGeom prst="bentConnector3">
            <a:avLst/>
          </a:prstGeom>
          <a:ln w="28575">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52" name="Connector: Elbow 51">
            <a:extLst>
              <a:ext uri="{FF2B5EF4-FFF2-40B4-BE49-F238E27FC236}">
                <a16:creationId xmlns:a16="http://schemas.microsoft.com/office/drawing/2014/main" xmlns="" id="{E740AF7F-BFAC-D28C-7FB7-BC0055DFAD98}"/>
              </a:ext>
            </a:extLst>
          </p:cNvPr>
          <p:cNvCxnSpPr>
            <a:cxnSpLocks/>
            <a:stCxn id="17" idx="0"/>
            <a:endCxn id="22" idx="3"/>
          </p:cNvCxnSpPr>
          <p:nvPr/>
        </p:nvCxnSpPr>
        <p:spPr>
          <a:xfrm flipV="1">
            <a:off x="4114104" y="4614056"/>
            <a:ext cx="486365" cy="987448"/>
          </a:xfrm>
          <a:prstGeom prst="bentConnector3">
            <a:avLst/>
          </a:prstGeom>
          <a:ln w="28575">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xmlns="" id="{DAB566D1-7138-7331-9A5E-CB3F39DC37FA}"/>
              </a:ext>
            </a:extLst>
          </p:cNvPr>
          <p:cNvCxnSpPr>
            <a:cxnSpLocks/>
          </p:cNvCxnSpPr>
          <p:nvPr/>
        </p:nvCxnSpPr>
        <p:spPr>
          <a:xfrm flipV="1">
            <a:off x="4354048" y="3903193"/>
            <a:ext cx="0" cy="933835"/>
          </a:xfrm>
          <a:prstGeom prst="line">
            <a:avLst/>
          </a:prstGeom>
          <a:ln w="28575">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xmlns="" id="{14F93B31-747A-961C-54E7-1B99988C71FE}"/>
              </a:ext>
            </a:extLst>
          </p:cNvPr>
          <p:cNvCxnSpPr>
            <a:cxnSpLocks/>
            <a:stCxn id="21" idx="3"/>
          </p:cNvCxnSpPr>
          <p:nvPr/>
        </p:nvCxnSpPr>
        <p:spPr>
          <a:xfrm flipH="1">
            <a:off x="4354048" y="3812127"/>
            <a:ext cx="242332" cy="97959"/>
          </a:xfrm>
          <a:prstGeom prst="line">
            <a:avLst/>
          </a:prstGeom>
          <a:ln w="28575">
            <a:solidFill>
              <a:srgbClr val="7030A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0110416"/>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xmlns="" id="{23A7205F-9864-1126-D2FB-4481849F01C0}"/>
              </a:ext>
            </a:extLst>
          </p:cNvPr>
          <p:cNvSpPr/>
          <p:nvPr/>
        </p:nvSpPr>
        <p:spPr>
          <a:xfrm>
            <a:off x="0" y="601734"/>
            <a:ext cx="2477729" cy="1026488"/>
          </a:xfrm>
          <a:prstGeom prst="homePlate">
            <a:avLst>
              <a:gd name="adj" fmla="val 40230"/>
            </a:avLst>
          </a:prstGeom>
          <a:solidFill>
            <a:srgbClr val="F0BA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Arial" panose="020B0604020202020204" pitchFamily="34" charset="0"/>
                <a:cs typeface="Arial" panose="020B0604020202020204" pitchFamily="34" charset="0"/>
              </a:rPr>
              <a:t>BÀI TẬP</a:t>
            </a:r>
          </a:p>
        </p:txBody>
      </p:sp>
      <p:sp>
        <p:nvSpPr>
          <p:cNvPr id="5" name="Hexagon 4">
            <a:extLst>
              <a:ext uri="{FF2B5EF4-FFF2-40B4-BE49-F238E27FC236}">
                <a16:creationId xmlns:a16="http://schemas.microsoft.com/office/drawing/2014/main" xmlns="" id="{390A9DB9-FACF-6D9E-8AEF-942AFDD87690}"/>
              </a:ext>
            </a:extLst>
          </p:cNvPr>
          <p:cNvSpPr/>
          <p:nvPr/>
        </p:nvSpPr>
        <p:spPr>
          <a:xfrm>
            <a:off x="2653529" y="462996"/>
            <a:ext cx="756298" cy="651982"/>
          </a:xfrm>
          <a:prstGeom prst="hexagon">
            <a:avLst>
              <a:gd name="adj" fmla="val 34048"/>
              <a:gd name="vf" fmla="val 115470"/>
            </a:avLst>
          </a:prstGeom>
          <a:solidFill>
            <a:srgbClr val="C7E4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a:extLst>
              <a:ext uri="{FF2B5EF4-FFF2-40B4-BE49-F238E27FC236}">
                <a16:creationId xmlns:a16="http://schemas.microsoft.com/office/drawing/2014/main" xmlns="" id="{EC1AC407-D663-5F11-DB5D-F66CCC49346C}"/>
              </a:ext>
            </a:extLst>
          </p:cNvPr>
          <p:cNvSpPr/>
          <p:nvPr/>
        </p:nvSpPr>
        <p:spPr>
          <a:xfrm>
            <a:off x="2453304" y="352434"/>
            <a:ext cx="578374" cy="498600"/>
          </a:xfrm>
          <a:prstGeom prst="hexagon">
            <a:avLst>
              <a:gd name="adj" fmla="val 34048"/>
              <a:gd name="vf" fmla="val 115470"/>
            </a:avLst>
          </a:prstGeom>
          <a:solidFill>
            <a:srgbClr val="F3C97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25D39EBE-16A1-9438-4C77-FDB3A721D94C}"/>
              </a:ext>
            </a:extLst>
          </p:cNvPr>
          <p:cNvSpPr txBox="1"/>
          <p:nvPr/>
        </p:nvSpPr>
        <p:spPr>
          <a:xfrm>
            <a:off x="1081221" y="1730932"/>
            <a:ext cx="10447758" cy="1482714"/>
          </a:xfrm>
          <a:prstGeom prst="rect">
            <a:avLst/>
          </a:prstGeom>
          <a:noFill/>
        </p:spPr>
        <p:txBody>
          <a:bodyPr wrap="square">
            <a:spAutoFit/>
          </a:bodyPr>
          <a:lstStyle/>
          <a:p>
            <a:pPr algn="just">
              <a:lnSpc>
                <a:spcPct val="130000"/>
              </a:lnSpc>
            </a:pPr>
            <a:r>
              <a:rPr lang="vi-VN" sz="2400" b="1" i="0">
                <a:solidFill>
                  <a:srgbClr val="000000"/>
                </a:solidFill>
                <a:effectLst/>
              </a:rPr>
              <a:t>Bài 1</a:t>
            </a:r>
            <a:r>
              <a:rPr lang="en-US" sz="2400" b="1" i="0">
                <a:solidFill>
                  <a:srgbClr val="000000"/>
                </a:solidFill>
                <a:effectLst/>
              </a:rPr>
              <a:t>. </a:t>
            </a:r>
            <a:r>
              <a:rPr lang="vi-VN" sz="2400">
                <a:solidFill>
                  <a:srgbClr val="000000"/>
                </a:solidFill>
              </a:rPr>
              <a:t>Viết công thức cấu tạo của các amino acid có cùng công thức phân tử C</a:t>
            </a:r>
            <a:r>
              <a:rPr lang="en-US" sz="2400" baseline="-25000">
                <a:solidFill>
                  <a:srgbClr val="000000"/>
                </a:solidFill>
                <a:cs typeface="Times New Roman" panose="02020603050405020304" pitchFamily="18" charset="0"/>
              </a:rPr>
              <a:t>3</a:t>
            </a:r>
            <a:r>
              <a:rPr lang="en-US" sz="2400">
                <a:solidFill>
                  <a:srgbClr val="000000"/>
                </a:solidFill>
                <a:cs typeface="Times New Roman" panose="02020603050405020304" pitchFamily="18" charset="0"/>
              </a:rPr>
              <a:t>H</a:t>
            </a:r>
            <a:r>
              <a:rPr lang="en-US" sz="2400" baseline="-25000">
                <a:solidFill>
                  <a:srgbClr val="000000"/>
                </a:solidFill>
                <a:cs typeface="Times New Roman" panose="02020603050405020304" pitchFamily="18" charset="0"/>
              </a:rPr>
              <a:t>7</a:t>
            </a:r>
            <a:r>
              <a:rPr lang="en-US" sz="2400">
                <a:solidFill>
                  <a:srgbClr val="000000"/>
                </a:solidFill>
                <a:cs typeface="Times New Roman" panose="02020603050405020304" pitchFamily="18" charset="0"/>
              </a:rPr>
              <a:t>NO</a:t>
            </a:r>
            <a:r>
              <a:rPr lang="en-US" sz="2400" baseline="-25000">
                <a:solidFill>
                  <a:srgbClr val="000000"/>
                </a:solidFill>
                <a:cs typeface="Times New Roman" panose="02020603050405020304" pitchFamily="18" charset="0"/>
              </a:rPr>
              <a:t>2</a:t>
            </a:r>
            <a:r>
              <a:rPr lang="vi-VN" sz="2400">
                <a:solidFill>
                  <a:srgbClr val="000000"/>
                </a:solidFill>
              </a:rPr>
              <a:t>. Gọi tên các amino acid trên theo danh pháp thay thế và danh pháp bán hệ thống.</a:t>
            </a:r>
            <a:r>
              <a:rPr lang="vi-VN" sz="2400" i="0">
                <a:solidFill>
                  <a:srgbClr val="000000"/>
                </a:solidFill>
                <a:effectLst/>
              </a:rPr>
              <a:t> </a:t>
            </a:r>
            <a:endParaRPr lang="en-US" sz="2400" i="0">
              <a:solidFill>
                <a:srgbClr val="000000"/>
              </a:solidFill>
              <a:effectLst/>
            </a:endParaRPr>
          </a:p>
        </p:txBody>
      </p:sp>
      <p:graphicFrame>
        <p:nvGraphicFramePr>
          <p:cNvPr id="10" name="Table 9">
            <a:extLst>
              <a:ext uri="{FF2B5EF4-FFF2-40B4-BE49-F238E27FC236}">
                <a16:creationId xmlns:a16="http://schemas.microsoft.com/office/drawing/2014/main" xmlns="" id="{0697F0C5-37EA-E156-C8A5-ECE2F5D86269}"/>
              </a:ext>
            </a:extLst>
          </p:cNvPr>
          <p:cNvGraphicFramePr>
            <a:graphicFrameLocks noGrp="1"/>
          </p:cNvGraphicFramePr>
          <p:nvPr>
            <p:extLst>
              <p:ext uri="{D42A27DB-BD31-4B8C-83A1-F6EECF244321}">
                <p14:modId xmlns:p14="http://schemas.microsoft.com/office/powerpoint/2010/main" val="3411251706"/>
              </p:ext>
            </p:extLst>
          </p:nvPr>
        </p:nvGraphicFramePr>
        <p:xfrm>
          <a:off x="1138119" y="4411429"/>
          <a:ext cx="10713683" cy="1983575"/>
        </p:xfrm>
        <a:graphic>
          <a:graphicData uri="http://schemas.openxmlformats.org/drawingml/2006/table">
            <a:tbl>
              <a:tblPr firstRow="1">
                <a:tableStyleId>{5C22544A-7EE6-4342-B048-85BDC9FD1C3A}</a:tableStyleId>
              </a:tblPr>
              <a:tblGrid>
                <a:gridCol w="3399037">
                  <a:extLst>
                    <a:ext uri="{9D8B030D-6E8A-4147-A177-3AD203B41FA5}">
                      <a16:colId xmlns:a16="http://schemas.microsoft.com/office/drawing/2014/main" xmlns="" val="3514525055"/>
                    </a:ext>
                  </a:extLst>
                </a:gridCol>
                <a:gridCol w="3657323">
                  <a:extLst>
                    <a:ext uri="{9D8B030D-6E8A-4147-A177-3AD203B41FA5}">
                      <a16:colId xmlns:a16="http://schemas.microsoft.com/office/drawing/2014/main" xmlns="" val="2217419706"/>
                    </a:ext>
                  </a:extLst>
                </a:gridCol>
                <a:gridCol w="3657323">
                  <a:extLst>
                    <a:ext uri="{9D8B030D-6E8A-4147-A177-3AD203B41FA5}">
                      <a16:colId xmlns:a16="http://schemas.microsoft.com/office/drawing/2014/main" xmlns="" val="1550627019"/>
                    </a:ext>
                  </a:extLst>
                </a:gridCol>
              </a:tblGrid>
              <a:tr h="668991">
                <a:tc>
                  <a:txBody>
                    <a:bodyPr/>
                    <a:lstStyle/>
                    <a:p>
                      <a:pPr algn="ctr"/>
                      <a:r>
                        <a:rPr lang="en-US" sz="2400"/>
                        <a:t>Công thức cấu tạo</a:t>
                      </a:r>
                    </a:p>
                  </a:txBody>
                  <a:tcPr anchor="ctr"/>
                </a:tc>
                <a:tc>
                  <a:txBody>
                    <a:bodyPr/>
                    <a:lstStyle/>
                    <a:p>
                      <a:pPr algn="ctr"/>
                      <a:r>
                        <a:rPr lang="en-US" sz="2400"/>
                        <a:t>Tên thay thế</a:t>
                      </a:r>
                    </a:p>
                  </a:txBody>
                  <a:tcPr anchor="ctr"/>
                </a:tc>
                <a:tc>
                  <a:txBody>
                    <a:bodyPr/>
                    <a:lstStyle/>
                    <a:p>
                      <a:pPr algn="ctr"/>
                      <a:r>
                        <a:rPr lang="en-US" sz="2400"/>
                        <a:t>Tên bán hệ thống</a:t>
                      </a:r>
                    </a:p>
                  </a:txBody>
                  <a:tcPr anchor="ctr"/>
                </a:tc>
                <a:extLst>
                  <a:ext uri="{0D108BD9-81ED-4DB2-BD59-A6C34878D82A}">
                    <a16:rowId xmlns:a16="http://schemas.microsoft.com/office/drawing/2014/main" xmlns="" val="3958361882"/>
                  </a:ext>
                </a:extLst>
              </a:tr>
              <a:tr h="668991">
                <a:tc>
                  <a:txBody>
                    <a:bodyPr/>
                    <a:lstStyle/>
                    <a:p>
                      <a:pPr algn="ctr"/>
                      <a:r>
                        <a:rPr lang="en-US" sz="2400" b="0" i="0" kern="1200">
                          <a:solidFill>
                            <a:schemeClr val="dk1"/>
                          </a:solidFill>
                          <a:effectLst/>
                          <a:latin typeface="+mn-lt"/>
                          <a:ea typeface="+mn-ea"/>
                          <a:cs typeface="+mn-cs"/>
                        </a:rPr>
                        <a:t>H</a:t>
                      </a:r>
                      <a:r>
                        <a:rPr lang="en-US" sz="2400" b="0" i="0" kern="1200" baseline="-25000">
                          <a:solidFill>
                            <a:schemeClr val="dk1"/>
                          </a:solidFill>
                          <a:effectLst/>
                          <a:latin typeface="+mn-lt"/>
                          <a:ea typeface="+mn-ea"/>
                          <a:cs typeface="+mn-cs"/>
                        </a:rPr>
                        <a:t>2</a:t>
                      </a:r>
                      <a:r>
                        <a:rPr lang="en-US" sz="2400" b="0" i="0" kern="1200">
                          <a:solidFill>
                            <a:schemeClr val="dk1"/>
                          </a:solidFill>
                          <a:effectLst/>
                          <a:latin typeface="+mn-lt"/>
                          <a:ea typeface="+mn-ea"/>
                          <a:cs typeface="+mn-cs"/>
                        </a:rPr>
                        <a:t>N–CH</a:t>
                      </a:r>
                      <a:r>
                        <a:rPr lang="en-US" sz="2400" b="0" i="0" kern="1200" baseline="-25000">
                          <a:solidFill>
                            <a:schemeClr val="dk1"/>
                          </a:solidFill>
                          <a:effectLst/>
                          <a:latin typeface="+mn-lt"/>
                          <a:ea typeface="+mn-ea"/>
                          <a:cs typeface="+mn-cs"/>
                        </a:rPr>
                        <a:t>2</a:t>
                      </a:r>
                      <a:r>
                        <a:rPr lang="en-US" sz="2400" b="0" i="0" kern="1200">
                          <a:solidFill>
                            <a:schemeClr val="dk1"/>
                          </a:solidFill>
                          <a:effectLst/>
                          <a:latin typeface="+mn-lt"/>
                          <a:ea typeface="+mn-ea"/>
                          <a:cs typeface="+mn-cs"/>
                        </a:rPr>
                        <a:t>–CH</a:t>
                      </a:r>
                      <a:r>
                        <a:rPr lang="en-US" sz="2400" b="0" i="0" kern="1200" baseline="-25000">
                          <a:solidFill>
                            <a:schemeClr val="dk1"/>
                          </a:solidFill>
                          <a:effectLst/>
                          <a:latin typeface="+mn-lt"/>
                          <a:ea typeface="+mn-ea"/>
                          <a:cs typeface="+mn-cs"/>
                        </a:rPr>
                        <a:t>2</a:t>
                      </a:r>
                      <a:r>
                        <a:rPr lang="en-US" sz="2400" b="0" i="0" kern="1200">
                          <a:solidFill>
                            <a:schemeClr val="dk1"/>
                          </a:solidFill>
                          <a:effectLst/>
                          <a:latin typeface="+mn-lt"/>
                          <a:ea typeface="+mn-ea"/>
                          <a:cs typeface="+mn-cs"/>
                        </a:rPr>
                        <a:t>–COOH</a:t>
                      </a:r>
                      <a:endParaRPr lang="en-US" sz="2400"/>
                    </a:p>
                  </a:txBody>
                  <a:tcPr anchor="ctr"/>
                </a:tc>
                <a:tc>
                  <a:txBody>
                    <a:bodyPr/>
                    <a:lstStyle/>
                    <a:p>
                      <a:pPr algn="ctr"/>
                      <a:r>
                        <a:rPr lang="en-US" sz="2400">
                          <a:solidFill>
                            <a:srgbClr val="000000"/>
                          </a:solidFill>
                          <a:effectLst/>
                        </a:rPr>
                        <a:t>3–aminopropanoic acid</a:t>
                      </a:r>
                    </a:p>
                  </a:txBody>
                  <a:tcPr anchor="ctr"/>
                </a:tc>
                <a:tc>
                  <a:txBody>
                    <a:bodyPr/>
                    <a:lstStyle/>
                    <a:p>
                      <a:pPr algn="ctr"/>
                      <a:r>
                        <a:rPr lang="el-GR" sz="2400" b="0" i="0" kern="1200">
                          <a:solidFill>
                            <a:schemeClr val="dk1"/>
                          </a:solidFill>
                          <a:effectLst/>
                          <a:latin typeface="+mn-lt"/>
                          <a:ea typeface="+mn-ea"/>
                          <a:cs typeface="+mn-cs"/>
                        </a:rPr>
                        <a:t>β–</a:t>
                      </a:r>
                      <a:r>
                        <a:rPr lang="en-US" sz="2400" b="0" i="0" kern="1200">
                          <a:solidFill>
                            <a:schemeClr val="dk1"/>
                          </a:solidFill>
                          <a:effectLst/>
                          <a:latin typeface="+mn-lt"/>
                          <a:ea typeface="+mn-ea"/>
                          <a:cs typeface="+mn-cs"/>
                        </a:rPr>
                        <a:t>aminopropionic acid</a:t>
                      </a:r>
                      <a:endParaRPr lang="en-US" sz="2400">
                        <a:effectLst/>
                      </a:endParaRPr>
                    </a:p>
                  </a:txBody>
                  <a:tcPr anchor="ctr"/>
                </a:tc>
                <a:extLst>
                  <a:ext uri="{0D108BD9-81ED-4DB2-BD59-A6C34878D82A}">
                    <a16:rowId xmlns:a16="http://schemas.microsoft.com/office/drawing/2014/main" xmlns="" val="245196050"/>
                  </a:ext>
                </a:extLst>
              </a:tr>
              <a:tr h="645593">
                <a:tc>
                  <a:txBody>
                    <a:bodyPr/>
                    <a:lstStyle/>
                    <a:p>
                      <a:pPr algn="ctr"/>
                      <a:r>
                        <a:rPr lang="en-US" sz="2400" b="0" i="0" kern="1200">
                          <a:solidFill>
                            <a:schemeClr val="dk1"/>
                          </a:solidFill>
                          <a:effectLst/>
                          <a:latin typeface="+mn-lt"/>
                          <a:ea typeface="+mn-ea"/>
                          <a:cs typeface="+mn-cs"/>
                        </a:rPr>
                        <a:t>CH</a:t>
                      </a:r>
                      <a:r>
                        <a:rPr lang="en-US" sz="2400" b="0" i="0" kern="1200" baseline="-25000">
                          <a:solidFill>
                            <a:schemeClr val="dk1"/>
                          </a:solidFill>
                          <a:effectLst/>
                          <a:latin typeface="+mn-lt"/>
                          <a:ea typeface="+mn-ea"/>
                          <a:cs typeface="+mn-cs"/>
                        </a:rPr>
                        <a:t>3</a:t>
                      </a:r>
                      <a:r>
                        <a:rPr lang="en-US" sz="2400" b="0" i="0" kern="1200">
                          <a:solidFill>
                            <a:schemeClr val="dk1"/>
                          </a:solidFill>
                          <a:effectLst/>
                          <a:latin typeface="+mn-lt"/>
                          <a:ea typeface="+mn-ea"/>
                          <a:cs typeface="+mn-cs"/>
                        </a:rPr>
                        <a:t>–CH(NH</a:t>
                      </a:r>
                      <a:r>
                        <a:rPr lang="en-US" sz="2400" b="0" i="0" kern="1200" baseline="-25000">
                          <a:solidFill>
                            <a:schemeClr val="dk1"/>
                          </a:solidFill>
                          <a:effectLst/>
                          <a:latin typeface="+mn-lt"/>
                          <a:ea typeface="+mn-ea"/>
                          <a:cs typeface="+mn-cs"/>
                        </a:rPr>
                        <a:t>2</a:t>
                      </a:r>
                      <a:r>
                        <a:rPr lang="en-US" sz="2400" b="0" i="0" kern="1200">
                          <a:solidFill>
                            <a:schemeClr val="dk1"/>
                          </a:solidFill>
                          <a:effectLst/>
                          <a:latin typeface="+mn-lt"/>
                          <a:ea typeface="+mn-ea"/>
                          <a:cs typeface="+mn-cs"/>
                        </a:rPr>
                        <a:t>) –COOH</a:t>
                      </a:r>
                      <a:endParaRPr lang="en-US" sz="2400"/>
                    </a:p>
                  </a:txBody>
                  <a:tcPr anchor="ctr"/>
                </a:tc>
                <a:tc>
                  <a:txBody>
                    <a:bodyPr/>
                    <a:lstStyle/>
                    <a:p>
                      <a:pPr algn="ctr"/>
                      <a:r>
                        <a:rPr lang="en-US" sz="2400" b="0" i="0" kern="1200">
                          <a:solidFill>
                            <a:schemeClr val="dk1"/>
                          </a:solidFill>
                          <a:effectLst/>
                          <a:latin typeface="+mn-lt"/>
                          <a:ea typeface="+mn-ea"/>
                          <a:cs typeface="+mn-cs"/>
                        </a:rPr>
                        <a:t>2–aminopropaonic acid</a:t>
                      </a:r>
                      <a:endParaRPr lang="en-US" sz="2400"/>
                    </a:p>
                  </a:txBody>
                  <a:tcPr anchor="ctr"/>
                </a:tc>
                <a:tc>
                  <a:txBody>
                    <a:bodyPr/>
                    <a:lstStyle/>
                    <a:p>
                      <a:pPr algn="ctr"/>
                      <a:r>
                        <a:rPr lang="el-GR" sz="2400" b="0" i="0" kern="1200">
                          <a:solidFill>
                            <a:schemeClr val="dk1"/>
                          </a:solidFill>
                          <a:effectLst/>
                          <a:latin typeface="+mn-lt"/>
                          <a:ea typeface="+mn-ea"/>
                          <a:cs typeface="+mn-cs"/>
                        </a:rPr>
                        <a:t>α–</a:t>
                      </a:r>
                      <a:r>
                        <a:rPr lang="en-US" sz="2400" b="0" i="0" kern="1200">
                          <a:solidFill>
                            <a:schemeClr val="dk1"/>
                          </a:solidFill>
                          <a:effectLst/>
                          <a:latin typeface="+mn-lt"/>
                          <a:ea typeface="+mn-ea"/>
                          <a:cs typeface="+mn-cs"/>
                        </a:rPr>
                        <a:t>aminopropionic acid</a:t>
                      </a:r>
                      <a:endParaRPr lang="en-US" sz="2400"/>
                    </a:p>
                  </a:txBody>
                  <a:tcPr anchor="ctr"/>
                </a:tc>
                <a:extLst>
                  <a:ext uri="{0D108BD9-81ED-4DB2-BD59-A6C34878D82A}">
                    <a16:rowId xmlns:a16="http://schemas.microsoft.com/office/drawing/2014/main" xmlns="" val="3639124260"/>
                  </a:ext>
                </a:extLst>
              </a:tr>
            </a:tbl>
          </a:graphicData>
        </a:graphic>
      </p:graphicFrame>
      <p:grpSp>
        <p:nvGrpSpPr>
          <p:cNvPr id="2" name="Group 1">
            <a:extLst>
              <a:ext uri="{FF2B5EF4-FFF2-40B4-BE49-F238E27FC236}">
                <a16:creationId xmlns:a16="http://schemas.microsoft.com/office/drawing/2014/main" xmlns="" id="{984BD992-CD6D-0BEA-7300-F0ECCD8CC61B}"/>
              </a:ext>
            </a:extLst>
          </p:cNvPr>
          <p:cNvGrpSpPr/>
          <p:nvPr/>
        </p:nvGrpSpPr>
        <p:grpSpPr>
          <a:xfrm>
            <a:off x="5251152" y="3159129"/>
            <a:ext cx="2107895" cy="934415"/>
            <a:chOff x="4902505" y="2527605"/>
            <a:chExt cx="2107895" cy="934415"/>
          </a:xfrm>
        </p:grpSpPr>
        <p:grpSp>
          <p:nvGrpSpPr>
            <p:cNvPr id="3" name="Group 2">
              <a:extLst>
                <a:ext uri="{FF2B5EF4-FFF2-40B4-BE49-F238E27FC236}">
                  <a16:creationId xmlns:a16="http://schemas.microsoft.com/office/drawing/2014/main" xmlns="" id="{DAC6ACFF-9D58-A478-4795-5F9CFB368B08}"/>
                </a:ext>
              </a:extLst>
            </p:cNvPr>
            <p:cNvGrpSpPr/>
            <p:nvPr/>
          </p:nvGrpSpPr>
          <p:grpSpPr>
            <a:xfrm>
              <a:off x="5369712" y="2776444"/>
              <a:ext cx="1640688" cy="558800"/>
              <a:chOff x="5369712" y="2776444"/>
              <a:chExt cx="1640688" cy="558800"/>
            </a:xfrm>
          </p:grpSpPr>
          <p:sp>
            <p:nvSpPr>
              <p:cNvPr id="12" name="Rectangle: Rounded Corners 11">
                <a:extLst>
                  <a:ext uri="{FF2B5EF4-FFF2-40B4-BE49-F238E27FC236}">
                    <a16:creationId xmlns:a16="http://schemas.microsoft.com/office/drawing/2014/main" xmlns="" id="{612AB7E8-EA7E-FC55-7D45-2ACA3F904C55}"/>
                  </a:ext>
                </a:extLst>
              </p:cNvPr>
              <p:cNvSpPr/>
              <p:nvPr/>
            </p:nvSpPr>
            <p:spPr>
              <a:xfrm>
                <a:off x="5369712" y="2776444"/>
                <a:ext cx="1640688" cy="5588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xmlns="" id="{EA6E04D7-AF0E-E06E-411D-EA7EDA4750CA}"/>
                  </a:ext>
                </a:extLst>
              </p:cNvPr>
              <p:cNvSpPr txBox="1"/>
              <p:nvPr/>
            </p:nvSpPr>
            <p:spPr>
              <a:xfrm>
                <a:off x="5636316" y="2855028"/>
                <a:ext cx="1335622"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a:solidFill>
                      <a:srgbClr val="FFFF00"/>
                    </a:solidFill>
                    <a:latin typeface="Arial"/>
                  </a:rPr>
                  <a:t>TRẢ LỜI</a:t>
                </a:r>
                <a:endParaRPr kumimoji="0" lang="en-US" sz="2200" b="1" i="0" u="none" strike="noStrike" kern="1200" cap="none" spc="0" normalizeH="0" baseline="0" noProof="0">
                  <a:ln>
                    <a:noFill/>
                  </a:ln>
                  <a:solidFill>
                    <a:srgbClr val="FFFF00"/>
                  </a:solidFill>
                  <a:effectLst/>
                  <a:uLnTx/>
                  <a:uFillTx/>
                  <a:latin typeface="Arial"/>
                  <a:ea typeface="+mn-ea"/>
                  <a:cs typeface="+mn-cs"/>
                </a:endParaRPr>
              </a:p>
            </p:txBody>
          </p:sp>
        </p:grpSp>
        <p:pic>
          <p:nvPicPr>
            <p:cNvPr id="8" name="Picture 7">
              <a:extLst>
                <a:ext uri="{FF2B5EF4-FFF2-40B4-BE49-F238E27FC236}">
                  <a16:creationId xmlns:a16="http://schemas.microsoft.com/office/drawing/2014/main" xmlns="" id="{066079B2-7891-051F-8337-E56D857568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2505" y="2527605"/>
              <a:ext cx="934415" cy="934415"/>
            </a:xfrm>
            <a:prstGeom prst="rect">
              <a:avLst/>
            </a:prstGeom>
          </p:spPr>
        </p:pic>
      </p:grpSp>
    </p:spTree>
    <p:extLst>
      <p:ext uri="{BB962C8B-B14F-4D97-AF65-F5344CB8AC3E}">
        <p14:creationId xmlns:p14="http://schemas.microsoft.com/office/powerpoint/2010/main" val="588738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xmlns="" id="{23A7205F-9864-1126-D2FB-4481849F01C0}"/>
              </a:ext>
            </a:extLst>
          </p:cNvPr>
          <p:cNvSpPr/>
          <p:nvPr/>
        </p:nvSpPr>
        <p:spPr>
          <a:xfrm>
            <a:off x="0" y="246134"/>
            <a:ext cx="2477729" cy="1026488"/>
          </a:xfrm>
          <a:prstGeom prst="homePlate">
            <a:avLst>
              <a:gd name="adj" fmla="val 40230"/>
            </a:avLst>
          </a:prstGeom>
          <a:solidFill>
            <a:srgbClr val="F0BA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Arial" panose="020B0604020202020204" pitchFamily="34" charset="0"/>
                <a:cs typeface="Arial" panose="020B0604020202020204" pitchFamily="34" charset="0"/>
              </a:rPr>
              <a:t>BÀI TẬP</a:t>
            </a:r>
          </a:p>
        </p:txBody>
      </p:sp>
      <p:sp>
        <p:nvSpPr>
          <p:cNvPr id="5" name="Hexagon 4">
            <a:extLst>
              <a:ext uri="{FF2B5EF4-FFF2-40B4-BE49-F238E27FC236}">
                <a16:creationId xmlns:a16="http://schemas.microsoft.com/office/drawing/2014/main" xmlns="" id="{390A9DB9-FACF-6D9E-8AEF-942AFDD87690}"/>
              </a:ext>
            </a:extLst>
          </p:cNvPr>
          <p:cNvSpPr/>
          <p:nvPr/>
        </p:nvSpPr>
        <p:spPr>
          <a:xfrm>
            <a:off x="2629932" y="296613"/>
            <a:ext cx="756298" cy="651982"/>
          </a:xfrm>
          <a:prstGeom prst="hexagon">
            <a:avLst>
              <a:gd name="adj" fmla="val 34048"/>
              <a:gd name="vf" fmla="val 115470"/>
            </a:avLst>
          </a:prstGeom>
          <a:solidFill>
            <a:srgbClr val="C7E4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a:extLst>
              <a:ext uri="{FF2B5EF4-FFF2-40B4-BE49-F238E27FC236}">
                <a16:creationId xmlns:a16="http://schemas.microsoft.com/office/drawing/2014/main" xmlns="" id="{EC1AC407-D663-5F11-DB5D-F66CCC49346C}"/>
              </a:ext>
            </a:extLst>
          </p:cNvPr>
          <p:cNvSpPr/>
          <p:nvPr/>
        </p:nvSpPr>
        <p:spPr>
          <a:xfrm>
            <a:off x="2429707" y="186051"/>
            <a:ext cx="578374" cy="498600"/>
          </a:xfrm>
          <a:prstGeom prst="hexagon">
            <a:avLst>
              <a:gd name="adj" fmla="val 34048"/>
              <a:gd name="vf" fmla="val 115470"/>
            </a:avLst>
          </a:prstGeom>
          <a:solidFill>
            <a:srgbClr val="F3C97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25D39EBE-16A1-9438-4C77-FDB3A721D94C}"/>
              </a:ext>
            </a:extLst>
          </p:cNvPr>
          <p:cNvSpPr txBox="1"/>
          <p:nvPr/>
        </p:nvSpPr>
        <p:spPr>
          <a:xfrm>
            <a:off x="594850" y="1387112"/>
            <a:ext cx="11302509" cy="1962845"/>
          </a:xfrm>
          <a:prstGeom prst="rect">
            <a:avLst/>
          </a:prstGeom>
          <a:noFill/>
        </p:spPr>
        <p:txBody>
          <a:bodyPr wrap="square">
            <a:spAutoFit/>
          </a:bodyPr>
          <a:lstStyle/>
          <a:p>
            <a:pPr algn="just">
              <a:lnSpc>
                <a:spcPct val="130000"/>
              </a:lnSpc>
            </a:pPr>
            <a:r>
              <a:rPr lang="vi-VN" sz="2400" b="1" i="0">
                <a:solidFill>
                  <a:srgbClr val="000000"/>
                </a:solidFill>
                <a:effectLst/>
              </a:rPr>
              <a:t>Bài </a:t>
            </a:r>
            <a:r>
              <a:rPr lang="en-US" sz="2400" b="1" i="0">
                <a:solidFill>
                  <a:srgbClr val="000000"/>
                </a:solidFill>
                <a:effectLst/>
              </a:rPr>
              <a:t>2. </a:t>
            </a:r>
            <a:r>
              <a:rPr lang="vi-VN" sz="2400" i="0">
                <a:solidFill>
                  <a:srgbClr val="000000"/>
                </a:solidFill>
                <a:effectLst/>
              </a:rPr>
              <a:t>Hợp chất </a:t>
            </a:r>
            <a:r>
              <a:rPr lang="vi-VN" sz="2400" b="1" i="0">
                <a:solidFill>
                  <a:srgbClr val="000000"/>
                </a:solidFill>
                <a:effectLst/>
              </a:rPr>
              <a:t>A</a:t>
            </a:r>
            <a:r>
              <a:rPr lang="vi-VN" sz="2400" i="0">
                <a:solidFill>
                  <a:srgbClr val="000000"/>
                </a:solidFill>
                <a:effectLst/>
              </a:rPr>
              <a:t> là một amino acid. Phổ MS của ester </a:t>
            </a:r>
            <a:r>
              <a:rPr lang="vi-VN" sz="2400" b="1" i="0">
                <a:solidFill>
                  <a:srgbClr val="000000"/>
                </a:solidFill>
                <a:effectLst/>
              </a:rPr>
              <a:t>B</a:t>
            </a:r>
            <a:r>
              <a:rPr lang="vi-VN" sz="2400" i="0">
                <a:solidFill>
                  <a:srgbClr val="000000"/>
                </a:solidFill>
                <a:effectLst/>
              </a:rPr>
              <a:t> (được điều chế từ </a:t>
            </a:r>
            <a:r>
              <a:rPr lang="vi-VN" sz="2400" b="1" i="0">
                <a:solidFill>
                  <a:srgbClr val="000000"/>
                </a:solidFill>
                <a:effectLst/>
              </a:rPr>
              <a:t>A</a:t>
            </a:r>
            <a:r>
              <a:rPr lang="vi-VN" sz="2400" i="0">
                <a:solidFill>
                  <a:srgbClr val="000000"/>
                </a:solidFill>
                <a:effectLst/>
              </a:rPr>
              <a:t> và methanol) xuất hiện peak của ion phân tử [M]</a:t>
            </a:r>
            <a:r>
              <a:rPr lang="vi-VN" sz="2400" i="0" baseline="30000">
                <a:solidFill>
                  <a:srgbClr val="000000"/>
                </a:solidFill>
                <a:effectLst/>
              </a:rPr>
              <a:t>+</a:t>
            </a:r>
            <a:r>
              <a:rPr lang="vi-VN" sz="2400" i="0">
                <a:solidFill>
                  <a:srgbClr val="000000"/>
                </a:solidFill>
                <a:effectLst/>
              </a:rPr>
              <a:t> có giá trị m/z = 89. Biện luận để xác định công thức phân tử của </a:t>
            </a:r>
            <a:r>
              <a:rPr lang="vi-VN" sz="2400" b="1" i="0">
                <a:solidFill>
                  <a:srgbClr val="000000"/>
                </a:solidFill>
                <a:effectLst/>
              </a:rPr>
              <a:t>A</a:t>
            </a:r>
            <a:r>
              <a:rPr lang="vi-VN" sz="2400" i="0">
                <a:solidFill>
                  <a:srgbClr val="000000"/>
                </a:solidFill>
                <a:effectLst/>
              </a:rPr>
              <a:t>. Viết công thức cấu tạo của </a:t>
            </a:r>
            <a:r>
              <a:rPr lang="vi-VN" sz="2400" b="1" i="0">
                <a:solidFill>
                  <a:srgbClr val="000000"/>
                </a:solidFill>
                <a:effectLst/>
              </a:rPr>
              <a:t>A</a:t>
            </a:r>
            <a:r>
              <a:rPr lang="vi-VN" sz="2400" i="0">
                <a:solidFill>
                  <a:srgbClr val="000000"/>
                </a:solidFill>
                <a:effectLst/>
              </a:rPr>
              <a:t> và viết các phương trình hóa học của phản ứng chuyển hoá </a:t>
            </a:r>
            <a:r>
              <a:rPr lang="vi-VN" sz="2400" b="1" i="0">
                <a:solidFill>
                  <a:srgbClr val="000000"/>
                </a:solidFill>
                <a:effectLst/>
              </a:rPr>
              <a:t>A</a:t>
            </a:r>
            <a:r>
              <a:rPr lang="vi-VN" sz="2400" i="0">
                <a:solidFill>
                  <a:srgbClr val="000000"/>
                </a:solidFill>
                <a:effectLst/>
              </a:rPr>
              <a:t> thành </a:t>
            </a:r>
            <a:r>
              <a:rPr lang="vi-VN" sz="2400" b="1" i="0">
                <a:solidFill>
                  <a:srgbClr val="000000"/>
                </a:solidFill>
                <a:effectLst/>
              </a:rPr>
              <a:t>B</a:t>
            </a:r>
            <a:r>
              <a:rPr lang="vi-VN" sz="2400" i="0">
                <a:solidFill>
                  <a:srgbClr val="000000"/>
                </a:solidFill>
                <a:effectLst/>
              </a:rPr>
              <a:t>.</a:t>
            </a:r>
            <a:endParaRPr lang="en-US" sz="2400" b="1" i="0">
              <a:solidFill>
                <a:srgbClr val="000000"/>
              </a:solidFill>
              <a:effectLst/>
            </a:endParaRPr>
          </a:p>
        </p:txBody>
      </p:sp>
      <p:grpSp>
        <p:nvGrpSpPr>
          <p:cNvPr id="2" name="Group 1">
            <a:extLst>
              <a:ext uri="{FF2B5EF4-FFF2-40B4-BE49-F238E27FC236}">
                <a16:creationId xmlns:a16="http://schemas.microsoft.com/office/drawing/2014/main" xmlns="" id="{0EDAFFF1-32B3-7953-D3CD-A6698068D4FC}"/>
              </a:ext>
            </a:extLst>
          </p:cNvPr>
          <p:cNvGrpSpPr/>
          <p:nvPr/>
        </p:nvGrpSpPr>
        <p:grpSpPr>
          <a:xfrm>
            <a:off x="4573601" y="3464447"/>
            <a:ext cx="2107895" cy="934415"/>
            <a:chOff x="4902505" y="2527605"/>
            <a:chExt cx="2107895" cy="934415"/>
          </a:xfrm>
        </p:grpSpPr>
        <p:grpSp>
          <p:nvGrpSpPr>
            <p:cNvPr id="8" name="Group 7">
              <a:extLst>
                <a:ext uri="{FF2B5EF4-FFF2-40B4-BE49-F238E27FC236}">
                  <a16:creationId xmlns:a16="http://schemas.microsoft.com/office/drawing/2014/main" xmlns="" id="{98CC8D52-1A2C-96AE-A864-EF1DF6AF3494}"/>
                </a:ext>
              </a:extLst>
            </p:cNvPr>
            <p:cNvGrpSpPr/>
            <p:nvPr/>
          </p:nvGrpSpPr>
          <p:grpSpPr>
            <a:xfrm>
              <a:off x="5369712" y="2776444"/>
              <a:ext cx="1640688" cy="558800"/>
              <a:chOff x="5369712" y="2776444"/>
              <a:chExt cx="1640688" cy="558800"/>
            </a:xfrm>
          </p:grpSpPr>
          <p:sp>
            <p:nvSpPr>
              <p:cNvPr id="10" name="Rectangle: Rounded Corners 9">
                <a:extLst>
                  <a:ext uri="{FF2B5EF4-FFF2-40B4-BE49-F238E27FC236}">
                    <a16:creationId xmlns:a16="http://schemas.microsoft.com/office/drawing/2014/main" xmlns="" id="{AA971674-2D4F-38A2-8D1C-75B92358EEAF}"/>
                  </a:ext>
                </a:extLst>
              </p:cNvPr>
              <p:cNvSpPr/>
              <p:nvPr/>
            </p:nvSpPr>
            <p:spPr>
              <a:xfrm>
                <a:off x="5369712" y="2776444"/>
                <a:ext cx="1640688" cy="5588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Box 10">
                <a:extLst>
                  <a:ext uri="{FF2B5EF4-FFF2-40B4-BE49-F238E27FC236}">
                    <a16:creationId xmlns:a16="http://schemas.microsoft.com/office/drawing/2014/main" xmlns="" id="{90A0100F-F4BB-7E71-3663-867428B350EC}"/>
                  </a:ext>
                </a:extLst>
              </p:cNvPr>
              <p:cNvSpPr txBox="1"/>
              <p:nvPr/>
            </p:nvSpPr>
            <p:spPr>
              <a:xfrm>
                <a:off x="5636316" y="2855028"/>
                <a:ext cx="1335622"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a:solidFill>
                      <a:srgbClr val="FFFF00"/>
                    </a:solidFill>
                    <a:latin typeface="Arial"/>
                  </a:rPr>
                  <a:t>TRẢ LỜI</a:t>
                </a:r>
                <a:endParaRPr kumimoji="0" lang="en-US" sz="2200" b="1" i="0" u="none" strike="noStrike" kern="1200" cap="none" spc="0" normalizeH="0" baseline="0" noProof="0">
                  <a:ln>
                    <a:noFill/>
                  </a:ln>
                  <a:solidFill>
                    <a:srgbClr val="FFFF00"/>
                  </a:solidFill>
                  <a:effectLst/>
                  <a:uLnTx/>
                  <a:uFillTx/>
                  <a:latin typeface="Arial"/>
                  <a:ea typeface="+mn-ea"/>
                  <a:cs typeface="+mn-cs"/>
                </a:endParaRPr>
              </a:p>
            </p:txBody>
          </p:sp>
        </p:grpSp>
        <p:pic>
          <p:nvPicPr>
            <p:cNvPr id="9" name="Picture 8">
              <a:extLst>
                <a:ext uri="{FF2B5EF4-FFF2-40B4-BE49-F238E27FC236}">
                  <a16:creationId xmlns:a16="http://schemas.microsoft.com/office/drawing/2014/main" xmlns="" id="{31EE0DB4-5E18-4166-07CD-4FE3409A44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2505" y="2527605"/>
              <a:ext cx="934415" cy="934415"/>
            </a:xfrm>
            <a:prstGeom prst="rect">
              <a:avLst/>
            </a:prstGeom>
          </p:spPr>
        </p:pic>
      </p:grpSp>
      <p:sp>
        <p:nvSpPr>
          <p:cNvPr id="13" name="TextBox 12">
            <a:extLst>
              <a:ext uri="{FF2B5EF4-FFF2-40B4-BE49-F238E27FC236}">
                <a16:creationId xmlns:a16="http://schemas.microsoft.com/office/drawing/2014/main" xmlns="" id="{95E4E399-4032-2ED0-C52F-6CA20915BB92}"/>
              </a:ext>
            </a:extLst>
          </p:cNvPr>
          <p:cNvSpPr txBox="1"/>
          <p:nvPr/>
        </p:nvSpPr>
        <p:spPr>
          <a:xfrm>
            <a:off x="574203" y="4386073"/>
            <a:ext cx="11043593" cy="1482714"/>
          </a:xfrm>
          <a:prstGeom prst="rect">
            <a:avLst/>
          </a:prstGeom>
          <a:noFill/>
        </p:spPr>
        <p:txBody>
          <a:bodyPr wrap="square">
            <a:spAutoFit/>
          </a:bodyPr>
          <a:lstStyle/>
          <a:p>
            <a:pPr algn="just">
              <a:lnSpc>
                <a:spcPct val="130000"/>
              </a:lnSpc>
            </a:pPr>
            <a:r>
              <a:rPr lang="vi-VN" sz="2400"/>
              <a:t>M</a:t>
            </a:r>
            <a:r>
              <a:rPr lang="vi-VN" sz="2400" baseline="-25000"/>
              <a:t>B </a:t>
            </a:r>
            <a:r>
              <a:rPr lang="vi-VN" sz="2400"/>
              <a:t>= 89u</a:t>
            </a:r>
          </a:p>
          <a:p>
            <a:pPr algn="just">
              <a:lnSpc>
                <a:spcPct val="130000"/>
              </a:lnSpc>
            </a:pPr>
            <a:r>
              <a:rPr lang="vi-VN" sz="2400"/>
              <a:t>Đặt công thức tổng quát của A là: H</a:t>
            </a:r>
            <a:r>
              <a:rPr lang="vi-VN" sz="2400" baseline="-25000"/>
              <a:t>2</a:t>
            </a:r>
            <a:r>
              <a:rPr lang="vi-VN" sz="2400"/>
              <a:t>N–R–COOH</a:t>
            </a:r>
          </a:p>
          <a:p>
            <a:pPr algn="just">
              <a:lnSpc>
                <a:spcPct val="130000"/>
              </a:lnSpc>
            </a:pPr>
            <a:r>
              <a:rPr lang="vi-VN" sz="2400"/>
              <a:t>Ta có phương trình phản ứng điều chế B từ A và methanol.</a:t>
            </a:r>
          </a:p>
        </p:txBody>
      </p:sp>
      <p:pic>
        <p:nvPicPr>
          <p:cNvPr id="17" name="Picture 16">
            <a:extLst>
              <a:ext uri="{FF2B5EF4-FFF2-40B4-BE49-F238E27FC236}">
                <a16:creationId xmlns:a16="http://schemas.microsoft.com/office/drawing/2014/main" xmlns="" id="{4D2ADA4C-E78E-45D0-311A-49FCBA173769}"/>
              </a:ext>
            </a:extLst>
          </p:cNvPr>
          <p:cNvPicPr>
            <a:picLocks noChangeAspect="1"/>
          </p:cNvPicPr>
          <p:nvPr/>
        </p:nvPicPr>
        <p:blipFill>
          <a:blip r:embed="rId3"/>
          <a:stretch>
            <a:fillRect/>
          </a:stretch>
        </p:blipFill>
        <p:spPr>
          <a:xfrm>
            <a:off x="1441078" y="5896555"/>
            <a:ext cx="9610051" cy="715311"/>
          </a:xfrm>
          <a:prstGeom prst="rect">
            <a:avLst/>
          </a:prstGeom>
        </p:spPr>
      </p:pic>
    </p:spTree>
    <p:extLst>
      <p:ext uri="{BB962C8B-B14F-4D97-AF65-F5344CB8AC3E}">
        <p14:creationId xmlns:p14="http://schemas.microsoft.com/office/powerpoint/2010/main" val="2127385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xmlns="" id="{23A7205F-9864-1126-D2FB-4481849F01C0}"/>
              </a:ext>
            </a:extLst>
          </p:cNvPr>
          <p:cNvSpPr/>
          <p:nvPr/>
        </p:nvSpPr>
        <p:spPr>
          <a:xfrm>
            <a:off x="0" y="246134"/>
            <a:ext cx="2477729" cy="1026488"/>
          </a:xfrm>
          <a:prstGeom prst="homePlate">
            <a:avLst>
              <a:gd name="adj" fmla="val 40230"/>
            </a:avLst>
          </a:prstGeom>
          <a:solidFill>
            <a:srgbClr val="F0BA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Arial" panose="020B0604020202020204" pitchFamily="34" charset="0"/>
                <a:cs typeface="Arial" panose="020B0604020202020204" pitchFamily="34" charset="0"/>
              </a:rPr>
              <a:t>BÀI TẬP</a:t>
            </a:r>
          </a:p>
        </p:txBody>
      </p:sp>
      <p:sp>
        <p:nvSpPr>
          <p:cNvPr id="5" name="Hexagon 4">
            <a:extLst>
              <a:ext uri="{FF2B5EF4-FFF2-40B4-BE49-F238E27FC236}">
                <a16:creationId xmlns:a16="http://schemas.microsoft.com/office/drawing/2014/main" xmlns="" id="{390A9DB9-FACF-6D9E-8AEF-942AFDD87690}"/>
              </a:ext>
            </a:extLst>
          </p:cNvPr>
          <p:cNvSpPr/>
          <p:nvPr/>
        </p:nvSpPr>
        <p:spPr>
          <a:xfrm>
            <a:off x="2629932" y="296613"/>
            <a:ext cx="756298" cy="651982"/>
          </a:xfrm>
          <a:prstGeom prst="hexagon">
            <a:avLst>
              <a:gd name="adj" fmla="val 34048"/>
              <a:gd name="vf" fmla="val 115470"/>
            </a:avLst>
          </a:prstGeom>
          <a:solidFill>
            <a:srgbClr val="C7E4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a:extLst>
              <a:ext uri="{FF2B5EF4-FFF2-40B4-BE49-F238E27FC236}">
                <a16:creationId xmlns:a16="http://schemas.microsoft.com/office/drawing/2014/main" xmlns="" id="{EC1AC407-D663-5F11-DB5D-F66CCC49346C}"/>
              </a:ext>
            </a:extLst>
          </p:cNvPr>
          <p:cNvSpPr/>
          <p:nvPr/>
        </p:nvSpPr>
        <p:spPr>
          <a:xfrm>
            <a:off x="2429707" y="186051"/>
            <a:ext cx="578374" cy="498600"/>
          </a:xfrm>
          <a:prstGeom prst="hexagon">
            <a:avLst>
              <a:gd name="adj" fmla="val 34048"/>
              <a:gd name="vf" fmla="val 115470"/>
            </a:avLst>
          </a:prstGeom>
          <a:solidFill>
            <a:srgbClr val="F3C97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xmlns="" id="{0EDAFFF1-32B3-7953-D3CD-A6698068D4FC}"/>
              </a:ext>
            </a:extLst>
          </p:cNvPr>
          <p:cNvGrpSpPr/>
          <p:nvPr/>
        </p:nvGrpSpPr>
        <p:grpSpPr>
          <a:xfrm>
            <a:off x="4573601" y="1346573"/>
            <a:ext cx="2107895" cy="934415"/>
            <a:chOff x="4902505" y="2527605"/>
            <a:chExt cx="2107895" cy="934415"/>
          </a:xfrm>
        </p:grpSpPr>
        <p:grpSp>
          <p:nvGrpSpPr>
            <p:cNvPr id="8" name="Group 7">
              <a:extLst>
                <a:ext uri="{FF2B5EF4-FFF2-40B4-BE49-F238E27FC236}">
                  <a16:creationId xmlns:a16="http://schemas.microsoft.com/office/drawing/2014/main" xmlns="" id="{98CC8D52-1A2C-96AE-A864-EF1DF6AF3494}"/>
                </a:ext>
              </a:extLst>
            </p:cNvPr>
            <p:cNvGrpSpPr/>
            <p:nvPr/>
          </p:nvGrpSpPr>
          <p:grpSpPr>
            <a:xfrm>
              <a:off x="5369712" y="2776444"/>
              <a:ext cx="1640688" cy="558800"/>
              <a:chOff x="5369712" y="2776444"/>
              <a:chExt cx="1640688" cy="558800"/>
            </a:xfrm>
          </p:grpSpPr>
          <p:sp>
            <p:nvSpPr>
              <p:cNvPr id="10" name="Rectangle: Rounded Corners 9">
                <a:extLst>
                  <a:ext uri="{FF2B5EF4-FFF2-40B4-BE49-F238E27FC236}">
                    <a16:creationId xmlns:a16="http://schemas.microsoft.com/office/drawing/2014/main" xmlns="" id="{AA971674-2D4F-38A2-8D1C-75B92358EEAF}"/>
                  </a:ext>
                </a:extLst>
              </p:cNvPr>
              <p:cNvSpPr/>
              <p:nvPr/>
            </p:nvSpPr>
            <p:spPr>
              <a:xfrm>
                <a:off x="5369712" y="2776444"/>
                <a:ext cx="1640688" cy="5588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Box 10">
                <a:extLst>
                  <a:ext uri="{FF2B5EF4-FFF2-40B4-BE49-F238E27FC236}">
                    <a16:creationId xmlns:a16="http://schemas.microsoft.com/office/drawing/2014/main" xmlns="" id="{90A0100F-F4BB-7E71-3663-867428B350EC}"/>
                  </a:ext>
                </a:extLst>
              </p:cNvPr>
              <p:cNvSpPr txBox="1"/>
              <p:nvPr/>
            </p:nvSpPr>
            <p:spPr>
              <a:xfrm>
                <a:off x="5636316" y="2855028"/>
                <a:ext cx="1335622"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a:solidFill>
                      <a:srgbClr val="FFFF00"/>
                    </a:solidFill>
                    <a:latin typeface="Arial"/>
                  </a:rPr>
                  <a:t>TRẢ LỜI</a:t>
                </a:r>
                <a:endParaRPr kumimoji="0" lang="en-US" sz="2200" b="1" i="0" u="none" strike="noStrike" kern="1200" cap="none" spc="0" normalizeH="0" baseline="0" noProof="0">
                  <a:ln>
                    <a:noFill/>
                  </a:ln>
                  <a:solidFill>
                    <a:srgbClr val="FFFF00"/>
                  </a:solidFill>
                  <a:effectLst/>
                  <a:uLnTx/>
                  <a:uFillTx/>
                  <a:latin typeface="Arial"/>
                  <a:ea typeface="+mn-ea"/>
                  <a:cs typeface="+mn-cs"/>
                </a:endParaRPr>
              </a:p>
            </p:txBody>
          </p:sp>
        </p:grpSp>
        <p:pic>
          <p:nvPicPr>
            <p:cNvPr id="9" name="Picture 8">
              <a:extLst>
                <a:ext uri="{FF2B5EF4-FFF2-40B4-BE49-F238E27FC236}">
                  <a16:creationId xmlns:a16="http://schemas.microsoft.com/office/drawing/2014/main" xmlns="" id="{31EE0DB4-5E18-4166-07CD-4FE3409A44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2505" y="2527605"/>
              <a:ext cx="934415" cy="934415"/>
            </a:xfrm>
            <a:prstGeom prst="rect">
              <a:avLst/>
            </a:prstGeom>
          </p:spPr>
        </p:pic>
      </p:grpSp>
      <p:sp>
        <p:nvSpPr>
          <p:cNvPr id="13" name="TextBox 12">
            <a:extLst>
              <a:ext uri="{FF2B5EF4-FFF2-40B4-BE49-F238E27FC236}">
                <a16:creationId xmlns:a16="http://schemas.microsoft.com/office/drawing/2014/main" xmlns="" id="{95E4E399-4032-2ED0-C52F-6CA20915BB92}"/>
              </a:ext>
            </a:extLst>
          </p:cNvPr>
          <p:cNvSpPr txBox="1"/>
          <p:nvPr/>
        </p:nvSpPr>
        <p:spPr>
          <a:xfrm>
            <a:off x="574203" y="2280988"/>
            <a:ext cx="11043593" cy="2923108"/>
          </a:xfrm>
          <a:prstGeom prst="rect">
            <a:avLst/>
          </a:prstGeom>
          <a:noFill/>
        </p:spPr>
        <p:txBody>
          <a:bodyPr wrap="square">
            <a:spAutoFit/>
          </a:bodyPr>
          <a:lstStyle/>
          <a:p>
            <a:pPr algn="just">
              <a:lnSpc>
                <a:spcPct val="130000"/>
              </a:lnSpc>
            </a:pPr>
            <a:r>
              <a:rPr lang="vi-VN" sz="2400"/>
              <a:t>⟹ M</a:t>
            </a:r>
            <a:r>
              <a:rPr lang="vi-VN" sz="2400" baseline="-25000"/>
              <a:t>B</a:t>
            </a:r>
            <a:r>
              <a:rPr lang="vi-VN" sz="2400"/>
              <a:t> = R + 75 = 89</a:t>
            </a:r>
          </a:p>
          <a:p>
            <a:pPr algn="just">
              <a:lnSpc>
                <a:spcPct val="130000"/>
              </a:lnSpc>
            </a:pPr>
            <a:r>
              <a:rPr lang="vi-VN" sz="2400"/>
              <a:t>⟹ R = 14</a:t>
            </a:r>
          </a:p>
          <a:p>
            <a:pPr algn="just">
              <a:lnSpc>
                <a:spcPct val="130000"/>
              </a:lnSpc>
            </a:pPr>
            <a:r>
              <a:rPr lang="vi-VN" sz="2400"/>
              <a:t>⟹ R là –CH</a:t>
            </a:r>
            <a:r>
              <a:rPr lang="vi-VN" sz="2400" baseline="-25000"/>
              <a:t>2</a:t>
            </a:r>
            <a:r>
              <a:rPr lang="vi-VN" sz="2400"/>
              <a:t>–</a:t>
            </a:r>
            <a:endParaRPr lang="en-US" sz="2400"/>
          </a:p>
          <a:p>
            <a:pPr algn="just">
              <a:lnSpc>
                <a:spcPct val="130000"/>
              </a:lnSpc>
            </a:pPr>
            <a:r>
              <a:rPr lang="vi-VN" sz="2400"/>
              <a:t>Vậy A là: H</a:t>
            </a:r>
            <a:r>
              <a:rPr lang="vi-VN" sz="2400" baseline="-25000"/>
              <a:t>2</a:t>
            </a:r>
            <a:r>
              <a:rPr lang="vi-VN" sz="2400"/>
              <a:t>N–CH</a:t>
            </a:r>
            <a:r>
              <a:rPr lang="vi-VN" sz="2400" baseline="-25000"/>
              <a:t>2</a:t>
            </a:r>
            <a:r>
              <a:rPr lang="vi-VN" sz="2400"/>
              <a:t>–COOH</a:t>
            </a:r>
          </a:p>
          <a:p>
            <a:pPr algn="just">
              <a:lnSpc>
                <a:spcPct val="130000"/>
              </a:lnSpc>
            </a:pPr>
            <a:r>
              <a:rPr lang="vi-VN" sz="2400"/>
              <a:t>B là: H</a:t>
            </a:r>
            <a:r>
              <a:rPr lang="vi-VN" sz="2400" baseline="-25000"/>
              <a:t>2</a:t>
            </a:r>
            <a:r>
              <a:rPr lang="vi-VN" sz="2400"/>
              <a:t>N–CH</a:t>
            </a:r>
            <a:r>
              <a:rPr lang="vi-VN" sz="2400" baseline="-25000"/>
              <a:t>2</a:t>
            </a:r>
            <a:r>
              <a:rPr lang="vi-VN" sz="2400"/>
              <a:t>–COOCH</a:t>
            </a:r>
            <a:r>
              <a:rPr lang="vi-VN" sz="2400" baseline="-25000"/>
              <a:t>3</a:t>
            </a:r>
          </a:p>
          <a:p>
            <a:pPr algn="just">
              <a:lnSpc>
                <a:spcPct val="130000"/>
              </a:lnSpc>
            </a:pPr>
            <a:r>
              <a:rPr lang="vi-VN" sz="2400"/>
              <a:t>Phương trình hóa học của phản ứng chuyển hoá A thành B là:</a:t>
            </a:r>
          </a:p>
        </p:txBody>
      </p:sp>
      <p:pic>
        <p:nvPicPr>
          <p:cNvPr id="12" name="Picture 11">
            <a:extLst>
              <a:ext uri="{FF2B5EF4-FFF2-40B4-BE49-F238E27FC236}">
                <a16:creationId xmlns:a16="http://schemas.microsoft.com/office/drawing/2014/main" xmlns="" id="{357F4A58-69EE-1157-89FF-F584BAF96595}"/>
              </a:ext>
            </a:extLst>
          </p:cNvPr>
          <p:cNvPicPr>
            <a:picLocks noChangeAspect="1"/>
          </p:cNvPicPr>
          <p:nvPr/>
        </p:nvPicPr>
        <p:blipFill>
          <a:blip r:embed="rId3"/>
          <a:stretch>
            <a:fillRect/>
          </a:stretch>
        </p:blipFill>
        <p:spPr>
          <a:xfrm>
            <a:off x="1439443" y="5262588"/>
            <a:ext cx="9752616" cy="668087"/>
          </a:xfrm>
          <a:prstGeom prst="rect">
            <a:avLst/>
          </a:prstGeom>
        </p:spPr>
      </p:pic>
    </p:spTree>
    <p:extLst>
      <p:ext uri="{BB962C8B-B14F-4D97-AF65-F5344CB8AC3E}">
        <p14:creationId xmlns:p14="http://schemas.microsoft.com/office/powerpoint/2010/main" val="3870818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 calcmode="lin" valueType="num">
                                      <p:cBhvr additive="base">
                                        <p:cTn id="1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500"/>
                                        <p:tgtEl>
                                          <p:spTgt spid="1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fade">
                                      <p:cBhvr>
                                        <p:cTn id="24" dur="500"/>
                                        <p:tgtEl>
                                          <p:spTgt spid="1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anim calcmode="lin" valueType="num">
                                      <p:cBhvr additive="base">
                                        <p:cTn id="29"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thank you message on a wood stand&#10;&#10;Description automatically generated">
            <a:extLst>
              <a:ext uri="{FF2B5EF4-FFF2-40B4-BE49-F238E27FC236}">
                <a16:creationId xmlns:a16="http://schemas.microsoft.com/office/drawing/2014/main" xmlns="" id="{FF8EBDC1-3069-E8E7-6391-D70DB40E29B8}"/>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0" y="0"/>
            <a:ext cx="12192000" cy="8128000"/>
          </a:xfrm>
        </p:spPr>
      </p:pic>
    </p:spTree>
    <p:extLst>
      <p:ext uri="{BB962C8B-B14F-4D97-AF65-F5344CB8AC3E}">
        <p14:creationId xmlns:p14="http://schemas.microsoft.com/office/powerpoint/2010/main" val="2591747468"/>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4AC20415-6424-BE4C-48F2-FB15A731EE3B}"/>
              </a:ext>
            </a:extLst>
          </p:cNvPr>
          <p:cNvSpPr/>
          <p:nvPr/>
        </p:nvSpPr>
        <p:spPr>
          <a:xfrm>
            <a:off x="381000" y="190500"/>
            <a:ext cx="11430000" cy="6477000"/>
          </a:xfrm>
          <a:prstGeom prst="roundRect">
            <a:avLst>
              <a:gd name="adj" fmla="val 282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23EDD263-DDB3-0CB5-BC61-A1526515C934}"/>
              </a:ext>
            </a:extLst>
          </p:cNvPr>
          <p:cNvGrpSpPr/>
          <p:nvPr/>
        </p:nvGrpSpPr>
        <p:grpSpPr>
          <a:xfrm>
            <a:off x="632787" y="681037"/>
            <a:ext cx="2107895" cy="934415"/>
            <a:chOff x="4902505" y="2527605"/>
            <a:chExt cx="2107895" cy="934415"/>
          </a:xfrm>
        </p:grpSpPr>
        <p:grpSp>
          <p:nvGrpSpPr>
            <p:cNvPr id="5" name="Group 4">
              <a:extLst>
                <a:ext uri="{FF2B5EF4-FFF2-40B4-BE49-F238E27FC236}">
                  <a16:creationId xmlns:a16="http://schemas.microsoft.com/office/drawing/2014/main" xmlns="" id="{E1E2DC1A-E927-F6EE-9B04-6F75BFB9ECB2}"/>
                </a:ext>
              </a:extLst>
            </p:cNvPr>
            <p:cNvGrpSpPr/>
            <p:nvPr/>
          </p:nvGrpSpPr>
          <p:grpSpPr>
            <a:xfrm>
              <a:off x="5369712" y="2776444"/>
              <a:ext cx="1640688" cy="558800"/>
              <a:chOff x="5369712" y="2776444"/>
              <a:chExt cx="1640688" cy="558800"/>
            </a:xfrm>
          </p:grpSpPr>
          <p:sp>
            <p:nvSpPr>
              <p:cNvPr id="7" name="Rectangle: Rounded Corners 6">
                <a:extLst>
                  <a:ext uri="{FF2B5EF4-FFF2-40B4-BE49-F238E27FC236}">
                    <a16:creationId xmlns:a16="http://schemas.microsoft.com/office/drawing/2014/main" xmlns="" id="{0CCBB617-DE78-4098-E6BD-7EFA3837C7D8}"/>
                  </a:ext>
                </a:extLst>
              </p:cNvPr>
              <p:cNvSpPr/>
              <p:nvPr/>
            </p:nvSpPr>
            <p:spPr>
              <a:xfrm>
                <a:off x="5369712" y="2776444"/>
                <a:ext cx="1640688" cy="5588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xmlns="" id="{134CE219-0473-A3E5-8D9E-22C1F8CEBD0A}"/>
                  </a:ext>
                </a:extLst>
              </p:cNvPr>
              <p:cNvSpPr txBox="1"/>
              <p:nvPr/>
            </p:nvSpPr>
            <p:spPr>
              <a:xfrm>
                <a:off x="5636316" y="2855028"/>
                <a:ext cx="1335622"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a:solidFill>
                      <a:srgbClr val="FFFF00"/>
                    </a:solidFill>
                    <a:latin typeface="Arial"/>
                  </a:rPr>
                  <a:t>TRẢ LỜI</a:t>
                </a:r>
                <a:endParaRPr kumimoji="0" lang="en-US" sz="2200" b="1" i="0" u="none" strike="noStrike" kern="1200" cap="none" spc="0" normalizeH="0" baseline="0" noProof="0">
                  <a:ln>
                    <a:noFill/>
                  </a:ln>
                  <a:solidFill>
                    <a:srgbClr val="FFFF00"/>
                  </a:solidFill>
                  <a:effectLst/>
                  <a:uLnTx/>
                  <a:uFillTx/>
                  <a:latin typeface="Arial"/>
                  <a:ea typeface="+mn-ea"/>
                  <a:cs typeface="+mn-cs"/>
                </a:endParaRPr>
              </a:p>
            </p:txBody>
          </p:sp>
        </p:grpSp>
        <p:pic>
          <p:nvPicPr>
            <p:cNvPr id="6" name="Picture 5">
              <a:extLst>
                <a:ext uri="{FF2B5EF4-FFF2-40B4-BE49-F238E27FC236}">
                  <a16:creationId xmlns:a16="http://schemas.microsoft.com/office/drawing/2014/main" xmlns="" id="{ACA84710-86F7-886A-0695-374A3519A7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2505" y="2527605"/>
              <a:ext cx="934415" cy="934415"/>
            </a:xfrm>
            <a:prstGeom prst="rect">
              <a:avLst/>
            </a:prstGeom>
          </p:spPr>
        </p:pic>
      </p:grpSp>
      <p:pic>
        <p:nvPicPr>
          <p:cNvPr id="13" name="Picture 12">
            <a:extLst>
              <a:ext uri="{FF2B5EF4-FFF2-40B4-BE49-F238E27FC236}">
                <a16:creationId xmlns:a16="http://schemas.microsoft.com/office/drawing/2014/main" xmlns="" id="{B1A2427A-0EFC-073A-0F12-6985840ABD74}"/>
              </a:ext>
            </a:extLst>
          </p:cNvPr>
          <p:cNvPicPr>
            <a:picLocks noChangeAspect="1"/>
          </p:cNvPicPr>
          <p:nvPr/>
        </p:nvPicPr>
        <p:blipFill>
          <a:blip r:embed="rId3"/>
          <a:stretch>
            <a:fillRect/>
          </a:stretch>
        </p:blipFill>
        <p:spPr>
          <a:xfrm>
            <a:off x="4429882" y="351283"/>
            <a:ext cx="3842979" cy="2028589"/>
          </a:xfrm>
          <a:prstGeom prst="rect">
            <a:avLst/>
          </a:prstGeom>
        </p:spPr>
      </p:pic>
      <p:grpSp>
        <p:nvGrpSpPr>
          <p:cNvPr id="14" name="Graphic 2">
            <a:extLst>
              <a:ext uri="{FF2B5EF4-FFF2-40B4-BE49-F238E27FC236}">
                <a16:creationId xmlns:a16="http://schemas.microsoft.com/office/drawing/2014/main" xmlns="" id="{13D74CCD-CB8D-AE8F-EAA2-A9EC50870A6E}"/>
              </a:ext>
            </a:extLst>
          </p:cNvPr>
          <p:cNvGrpSpPr/>
          <p:nvPr/>
        </p:nvGrpSpPr>
        <p:grpSpPr>
          <a:xfrm>
            <a:off x="9445417" y="5418134"/>
            <a:ext cx="3131096" cy="2114362"/>
            <a:chOff x="-571934" y="3673696"/>
            <a:chExt cx="3997909" cy="2699702"/>
          </a:xfrm>
          <a:solidFill>
            <a:srgbClr val="E1F5ED"/>
          </a:solidFill>
        </p:grpSpPr>
        <p:sp>
          <p:nvSpPr>
            <p:cNvPr id="15" name="Freeform: Shape 14">
              <a:extLst>
                <a:ext uri="{FF2B5EF4-FFF2-40B4-BE49-F238E27FC236}">
                  <a16:creationId xmlns:a16="http://schemas.microsoft.com/office/drawing/2014/main" xmlns="" id="{442CAFE7-4436-5B49-D550-672F10DE9888}"/>
                </a:ext>
              </a:extLst>
            </p:cNvPr>
            <p:cNvSpPr/>
            <p:nvPr/>
          </p:nvSpPr>
          <p:spPr>
            <a:xfrm>
              <a:off x="-571934" y="4349077"/>
              <a:ext cx="3045964" cy="1354755"/>
            </a:xfrm>
            <a:custGeom>
              <a:avLst/>
              <a:gdLst>
                <a:gd name="connsiteX0" fmla="*/ 0 w 3045964"/>
                <a:gd name="connsiteY0" fmla="*/ 1352758 h 1354755"/>
                <a:gd name="connsiteX1" fmla="*/ 4228 w 3045964"/>
                <a:gd name="connsiteY1" fmla="*/ 1268907 h 1354755"/>
                <a:gd name="connsiteX2" fmla="*/ 1554279 w 3045964"/>
                <a:gd name="connsiteY2" fmla="*/ 788707 h 1354755"/>
                <a:gd name="connsiteX3" fmla="*/ 2083450 w 3045964"/>
                <a:gd name="connsiteY3" fmla="*/ 498755 h 1354755"/>
                <a:gd name="connsiteX4" fmla="*/ 3007445 w 3045964"/>
                <a:gd name="connsiteY4" fmla="*/ 0 h 1354755"/>
                <a:gd name="connsiteX5" fmla="*/ 3045965 w 3045964"/>
                <a:gd name="connsiteY5" fmla="*/ 74690 h 1354755"/>
                <a:gd name="connsiteX6" fmla="*/ 2124084 w 3045964"/>
                <a:gd name="connsiteY6" fmla="*/ 572271 h 1354755"/>
                <a:gd name="connsiteX7" fmla="*/ 1594091 w 3045964"/>
                <a:gd name="connsiteY7" fmla="*/ 862692 h 1354755"/>
                <a:gd name="connsiteX8" fmla="*/ 0 w 3045964"/>
                <a:gd name="connsiteY8" fmla="*/ 1352758 h 135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5964" h="1354755">
                  <a:moveTo>
                    <a:pt x="0" y="1352758"/>
                  </a:moveTo>
                  <a:lnTo>
                    <a:pt x="4228" y="1268907"/>
                  </a:lnTo>
                  <a:cubicBezTo>
                    <a:pt x="536453" y="1295918"/>
                    <a:pt x="1112129" y="1026517"/>
                    <a:pt x="1554279" y="788707"/>
                  </a:cubicBezTo>
                  <a:cubicBezTo>
                    <a:pt x="1731140" y="693583"/>
                    <a:pt x="1902245" y="598929"/>
                    <a:pt x="2083450" y="498755"/>
                  </a:cubicBezTo>
                  <a:cubicBezTo>
                    <a:pt x="2376339" y="336810"/>
                    <a:pt x="2679091" y="169344"/>
                    <a:pt x="3007445" y="0"/>
                  </a:cubicBezTo>
                  <a:lnTo>
                    <a:pt x="3045965" y="74690"/>
                  </a:lnTo>
                  <a:cubicBezTo>
                    <a:pt x="2718668" y="243565"/>
                    <a:pt x="2416502" y="410677"/>
                    <a:pt x="2124084" y="572271"/>
                  </a:cubicBezTo>
                  <a:cubicBezTo>
                    <a:pt x="1942644" y="672562"/>
                    <a:pt x="1771303" y="767334"/>
                    <a:pt x="1594091" y="862692"/>
                  </a:cubicBezTo>
                  <a:cubicBezTo>
                    <a:pt x="1142310" y="1105670"/>
                    <a:pt x="553011" y="1380942"/>
                    <a:pt x="0" y="1352758"/>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reeform: Shape 15">
              <a:extLst>
                <a:ext uri="{FF2B5EF4-FFF2-40B4-BE49-F238E27FC236}">
                  <a16:creationId xmlns:a16="http://schemas.microsoft.com/office/drawing/2014/main" xmlns="" id="{1DCAABD0-4863-EB2A-2608-A3ABAD19DBD2}"/>
                </a:ext>
              </a:extLst>
            </p:cNvPr>
            <p:cNvSpPr/>
            <p:nvPr/>
          </p:nvSpPr>
          <p:spPr>
            <a:xfrm>
              <a:off x="395047" y="3673696"/>
              <a:ext cx="849929" cy="1786921"/>
            </a:xfrm>
            <a:custGeom>
              <a:avLst/>
              <a:gdLst>
                <a:gd name="connsiteX0" fmla="*/ 19725 w 849929"/>
                <a:gd name="connsiteY0" fmla="*/ 1786922 h 1786921"/>
                <a:gd name="connsiteX1" fmla="*/ 13735 w 849929"/>
                <a:gd name="connsiteY1" fmla="*/ 1758737 h 1786921"/>
                <a:gd name="connsiteX2" fmla="*/ 831567 w 849929"/>
                <a:gd name="connsiteY2" fmla="*/ 0 h 1786921"/>
                <a:gd name="connsiteX3" fmla="*/ 838966 w 849929"/>
                <a:gd name="connsiteY3" fmla="*/ 41572 h 1786921"/>
                <a:gd name="connsiteX4" fmla="*/ 634508 w 849929"/>
                <a:gd name="connsiteY4" fmla="*/ 913425 h 1786921"/>
                <a:gd name="connsiteX5" fmla="*/ 19725 w 849929"/>
                <a:gd name="connsiteY5" fmla="*/ 1786922 h 178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929" h="1786921">
                  <a:moveTo>
                    <a:pt x="19725" y="1786922"/>
                  </a:moveTo>
                  <a:cubicBezTo>
                    <a:pt x="17258" y="1777879"/>
                    <a:pt x="15262" y="1768484"/>
                    <a:pt x="13735" y="1758737"/>
                  </a:cubicBezTo>
                  <a:cubicBezTo>
                    <a:pt x="-66826" y="1239430"/>
                    <a:pt x="207154" y="456478"/>
                    <a:pt x="831567" y="0"/>
                  </a:cubicBezTo>
                  <a:cubicBezTo>
                    <a:pt x="834385" y="13857"/>
                    <a:pt x="836851" y="27833"/>
                    <a:pt x="838966" y="41572"/>
                  </a:cubicBezTo>
                  <a:cubicBezTo>
                    <a:pt x="886880" y="350432"/>
                    <a:pt x="770265" y="636744"/>
                    <a:pt x="634508" y="913425"/>
                  </a:cubicBezTo>
                  <a:cubicBezTo>
                    <a:pt x="478316" y="1231562"/>
                    <a:pt x="297933" y="1560033"/>
                    <a:pt x="19725" y="1786922"/>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xmlns="" id="{3B1F1D50-7964-9F63-27F7-4F237E20BEA8}"/>
                </a:ext>
              </a:extLst>
            </p:cNvPr>
            <p:cNvSpPr/>
            <p:nvPr/>
          </p:nvSpPr>
          <p:spPr>
            <a:xfrm>
              <a:off x="1111408" y="4955802"/>
              <a:ext cx="1691798" cy="413592"/>
            </a:xfrm>
            <a:custGeom>
              <a:avLst/>
              <a:gdLst>
                <a:gd name="connsiteX0" fmla="*/ 0 w 1691798"/>
                <a:gd name="connsiteY0" fmla="*/ 177872 h 413592"/>
                <a:gd name="connsiteX1" fmla="*/ 1691798 w 1691798"/>
                <a:gd name="connsiteY1" fmla="*/ 227430 h 413592"/>
                <a:gd name="connsiteX2" fmla="*/ 927635 w 1691798"/>
                <a:gd name="connsiteY2" fmla="*/ 388554 h 413592"/>
                <a:gd name="connsiteX3" fmla="*/ 0 w 1691798"/>
                <a:gd name="connsiteY3" fmla="*/ 177872 h 413592"/>
              </a:gdLst>
              <a:ahLst/>
              <a:cxnLst>
                <a:cxn ang="0">
                  <a:pos x="connsiteX0" y="connsiteY0"/>
                </a:cxn>
                <a:cxn ang="0">
                  <a:pos x="connsiteX1" y="connsiteY1"/>
                </a:cxn>
                <a:cxn ang="0">
                  <a:pos x="connsiteX2" y="connsiteY2"/>
                </a:cxn>
                <a:cxn ang="0">
                  <a:pos x="connsiteX3" y="connsiteY3"/>
                </a:cxn>
              </a:cxnLst>
              <a:rect l="l" t="t" r="r" b="b"/>
              <a:pathLst>
                <a:path w="1691798" h="413592">
                  <a:moveTo>
                    <a:pt x="0" y="177872"/>
                  </a:moveTo>
                  <a:cubicBezTo>
                    <a:pt x="571214" y="-69216"/>
                    <a:pt x="786006" y="-64518"/>
                    <a:pt x="1691798" y="227430"/>
                  </a:cubicBezTo>
                  <a:cubicBezTo>
                    <a:pt x="1511650" y="455493"/>
                    <a:pt x="1187876" y="424490"/>
                    <a:pt x="927635" y="388554"/>
                  </a:cubicBezTo>
                  <a:cubicBezTo>
                    <a:pt x="619833" y="345924"/>
                    <a:pt x="293475" y="284740"/>
                    <a:pt x="0" y="177872"/>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xmlns="" id="{42E6C3E5-8E95-2B49-A32F-C9AC86C57F00}"/>
                </a:ext>
              </a:extLst>
            </p:cNvPr>
            <p:cNvSpPr/>
            <p:nvPr/>
          </p:nvSpPr>
          <p:spPr>
            <a:xfrm>
              <a:off x="168858" y="5558678"/>
              <a:ext cx="998919" cy="814720"/>
            </a:xfrm>
            <a:custGeom>
              <a:avLst/>
              <a:gdLst>
                <a:gd name="connsiteX0" fmla="*/ 0 w 998919"/>
                <a:gd name="connsiteY0" fmla="*/ 0 h 814720"/>
                <a:gd name="connsiteX1" fmla="*/ 998919 w 998919"/>
                <a:gd name="connsiteY1" fmla="*/ 803856 h 814720"/>
                <a:gd name="connsiteX2" fmla="*/ 463759 w 998919"/>
                <a:gd name="connsiteY2" fmla="*/ 551484 h 814720"/>
                <a:gd name="connsiteX3" fmla="*/ 0 w 998919"/>
                <a:gd name="connsiteY3" fmla="*/ 0 h 814720"/>
              </a:gdLst>
              <a:ahLst/>
              <a:cxnLst>
                <a:cxn ang="0">
                  <a:pos x="connsiteX0" y="connsiteY0"/>
                </a:cxn>
                <a:cxn ang="0">
                  <a:pos x="connsiteX1" y="connsiteY1"/>
                </a:cxn>
                <a:cxn ang="0">
                  <a:pos x="connsiteX2" y="connsiteY2"/>
                </a:cxn>
                <a:cxn ang="0">
                  <a:pos x="connsiteX3" y="connsiteY3"/>
                </a:cxn>
              </a:cxnLst>
              <a:rect l="l" t="t" r="r" b="b"/>
              <a:pathLst>
                <a:path w="998919" h="814720">
                  <a:moveTo>
                    <a:pt x="0" y="0"/>
                  </a:moveTo>
                  <a:cubicBezTo>
                    <a:pt x="457887" y="112152"/>
                    <a:pt x="585541" y="213148"/>
                    <a:pt x="998919" y="803856"/>
                  </a:cubicBezTo>
                  <a:cubicBezTo>
                    <a:pt x="785771" y="859169"/>
                    <a:pt x="604448" y="692291"/>
                    <a:pt x="463759" y="551484"/>
                  </a:cubicBezTo>
                  <a:cubicBezTo>
                    <a:pt x="297351" y="385076"/>
                    <a:pt x="128241" y="198821"/>
                    <a:pt x="0" y="0"/>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xmlns="" id="{01DE5094-E6DC-657D-527A-045509996A37}"/>
                </a:ext>
              </a:extLst>
            </p:cNvPr>
            <p:cNvSpPr/>
            <p:nvPr/>
          </p:nvSpPr>
          <p:spPr>
            <a:xfrm>
              <a:off x="-118690" y="4302337"/>
              <a:ext cx="318536" cy="1281120"/>
            </a:xfrm>
            <a:custGeom>
              <a:avLst/>
              <a:gdLst>
                <a:gd name="connsiteX0" fmla="*/ 190311 w 318536"/>
                <a:gd name="connsiteY0" fmla="*/ 1281121 h 1281120"/>
                <a:gd name="connsiteX1" fmla="*/ 136525 w 318536"/>
                <a:gd name="connsiteY1" fmla="*/ 0 h 1281120"/>
                <a:gd name="connsiteX2" fmla="*/ 21907 w 318536"/>
                <a:gd name="connsiteY2" fmla="*/ 580374 h 1281120"/>
                <a:gd name="connsiteX3" fmla="*/ 190311 w 318536"/>
                <a:gd name="connsiteY3" fmla="*/ 1281121 h 1281120"/>
              </a:gdLst>
              <a:ahLst/>
              <a:cxnLst>
                <a:cxn ang="0">
                  <a:pos x="connsiteX0" y="connsiteY0"/>
                </a:cxn>
                <a:cxn ang="0">
                  <a:pos x="connsiteX1" y="connsiteY1"/>
                </a:cxn>
                <a:cxn ang="0">
                  <a:pos x="connsiteX2" y="connsiteY2"/>
                </a:cxn>
                <a:cxn ang="0">
                  <a:pos x="connsiteX3" y="connsiteY3"/>
                </a:cxn>
              </a:cxnLst>
              <a:rect l="l" t="t" r="r" b="b"/>
              <a:pathLst>
                <a:path w="318536" h="1281120">
                  <a:moveTo>
                    <a:pt x="190311" y="1281121"/>
                  </a:moveTo>
                  <a:cubicBezTo>
                    <a:pt x="371986" y="846017"/>
                    <a:pt x="366350" y="683366"/>
                    <a:pt x="136525" y="0"/>
                  </a:cubicBezTo>
                  <a:cubicBezTo>
                    <a:pt x="-34581" y="138693"/>
                    <a:pt x="-7805" y="383667"/>
                    <a:pt x="21907" y="580374"/>
                  </a:cubicBezTo>
                  <a:cubicBezTo>
                    <a:pt x="57020" y="813251"/>
                    <a:pt x="106461" y="1059869"/>
                    <a:pt x="190311" y="1281121"/>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xmlns="" id="{E6AC38C8-7530-B01A-A570-DDB5954251A4}"/>
                </a:ext>
              </a:extLst>
            </p:cNvPr>
            <p:cNvSpPr/>
            <p:nvPr/>
          </p:nvSpPr>
          <p:spPr>
            <a:xfrm>
              <a:off x="1095906" y="3767059"/>
              <a:ext cx="1085822" cy="1300586"/>
            </a:xfrm>
            <a:custGeom>
              <a:avLst/>
              <a:gdLst>
                <a:gd name="connsiteX0" fmla="*/ 1057 w 1085822"/>
                <a:gd name="connsiteY0" fmla="*/ 1300498 h 1300586"/>
                <a:gd name="connsiteX1" fmla="*/ 705 w 1085822"/>
                <a:gd name="connsiteY1" fmla="*/ 1300498 h 1300586"/>
                <a:gd name="connsiteX2" fmla="*/ 117 w 1085822"/>
                <a:gd name="connsiteY2" fmla="*/ 1300263 h 1300586"/>
                <a:gd name="connsiteX3" fmla="*/ 0 w 1085822"/>
                <a:gd name="connsiteY3" fmla="*/ 1300263 h 1300586"/>
                <a:gd name="connsiteX4" fmla="*/ 1085823 w 1085822"/>
                <a:gd name="connsiteY4" fmla="*/ 0 h 1300586"/>
                <a:gd name="connsiteX5" fmla="*/ 1063275 w 1085822"/>
                <a:gd name="connsiteY5" fmla="*/ 81971 h 1300586"/>
                <a:gd name="connsiteX6" fmla="*/ 1057 w 1085822"/>
                <a:gd name="connsiteY6" fmla="*/ 1300498 h 130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22" h="1300586">
                  <a:moveTo>
                    <a:pt x="1057" y="1300498"/>
                  </a:moveTo>
                  <a:cubicBezTo>
                    <a:pt x="940" y="1300616"/>
                    <a:pt x="822" y="1300616"/>
                    <a:pt x="705" y="1300498"/>
                  </a:cubicBezTo>
                  <a:cubicBezTo>
                    <a:pt x="587" y="1300498"/>
                    <a:pt x="352" y="1300380"/>
                    <a:pt x="117" y="1300263"/>
                  </a:cubicBezTo>
                  <a:cubicBezTo>
                    <a:pt x="117" y="1300263"/>
                    <a:pt x="117" y="1300263"/>
                    <a:pt x="0" y="1300263"/>
                  </a:cubicBezTo>
                  <a:cubicBezTo>
                    <a:pt x="361119" y="335635"/>
                    <a:pt x="674793" y="213031"/>
                    <a:pt x="1085823" y="0"/>
                  </a:cubicBezTo>
                  <a:cubicBezTo>
                    <a:pt x="1078894" y="27715"/>
                    <a:pt x="1071378" y="55078"/>
                    <a:pt x="1063275" y="81971"/>
                  </a:cubicBezTo>
                  <a:cubicBezTo>
                    <a:pt x="897689" y="628876"/>
                    <a:pt x="478674" y="1005848"/>
                    <a:pt x="1057" y="1300498"/>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xmlns="" id="{7E18E43B-78B2-6B8D-3EDD-48F1D3C0B9E9}"/>
                </a:ext>
              </a:extLst>
            </p:cNvPr>
            <p:cNvSpPr/>
            <p:nvPr/>
          </p:nvSpPr>
          <p:spPr>
            <a:xfrm>
              <a:off x="1831179" y="3843393"/>
              <a:ext cx="1594795" cy="851535"/>
            </a:xfrm>
            <a:custGeom>
              <a:avLst/>
              <a:gdLst>
                <a:gd name="connsiteX0" fmla="*/ 0 w 1594795"/>
                <a:gd name="connsiteY0" fmla="*/ 851536 h 851535"/>
                <a:gd name="connsiteX1" fmla="*/ 1594795 w 1594795"/>
                <a:gd name="connsiteY1" fmla="*/ 0 h 851535"/>
                <a:gd name="connsiteX2" fmla="*/ 475151 w 1594795"/>
                <a:gd name="connsiteY2" fmla="*/ 808554 h 851535"/>
                <a:gd name="connsiteX3" fmla="*/ 0 w 1594795"/>
                <a:gd name="connsiteY3" fmla="*/ 851536 h 851535"/>
              </a:gdLst>
              <a:ahLst/>
              <a:cxnLst>
                <a:cxn ang="0">
                  <a:pos x="connsiteX0" y="connsiteY0"/>
                </a:cxn>
                <a:cxn ang="0">
                  <a:pos x="connsiteX1" y="connsiteY1"/>
                </a:cxn>
                <a:cxn ang="0">
                  <a:pos x="connsiteX2" y="connsiteY2"/>
                </a:cxn>
                <a:cxn ang="0">
                  <a:pos x="connsiteX3" y="connsiteY3"/>
                </a:cxn>
              </a:cxnLst>
              <a:rect l="l" t="t" r="r" b="b"/>
              <a:pathLst>
                <a:path w="1594795" h="851535">
                  <a:moveTo>
                    <a:pt x="0" y="851536"/>
                  </a:moveTo>
                  <a:cubicBezTo>
                    <a:pt x="456361" y="409268"/>
                    <a:pt x="955703" y="79975"/>
                    <a:pt x="1594795" y="0"/>
                  </a:cubicBezTo>
                  <a:cubicBezTo>
                    <a:pt x="1404430" y="424418"/>
                    <a:pt x="921528" y="711669"/>
                    <a:pt x="475151" y="808554"/>
                  </a:cubicBezTo>
                  <a:cubicBezTo>
                    <a:pt x="316963" y="842845"/>
                    <a:pt x="160184" y="842141"/>
                    <a:pt x="0" y="851536"/>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xmlns="" id="{B4B12A7A-8410-8A98-493F-0FA865F40CD6}"/>
                </a:ext>
              </a:extLst>
            </p:cNvPr>
            <p:cNvSpPr/>
            <p:nvPr/>
          </p:nvSpPr>
          <p:spPr>
            <a:xfrm>
              <a:off x="563564" y="5394956"/>
              <a:ext cx="1632139" cy="584350"/>
            </a:xfrm>
            <a:custGeom>
              <a:avLst/>
              <a:gdLst>
                <a:gd name="connsiteX0" fmla="*/ 0 w 1632139"/>
                <a:gd name="connsiteY0" fmla="*/ 6592 h 584350"/>
                <a:gd name="connsiteX1" fmla="*/ 1632140 w 1632139"/>
                <a:gd name="connsiteY1" fmla="*/ 491958 h 584350"/>
                <a:gd name="connsiteX2" fmla="*/ 101935 w 1632139"/>
                <a:gd name="connsiteY2" fmla="*/ 98075 h 584350"/>
                <a:gd name="connsiteX3" fmla="*/ 0 w 1632139"/>
                <a:gd name="connsiteY3" fmla="*/ 6592 h 584350"/>
              </a:gdLst>
              <a:ahLst/>
              <a:cxnLst>
                <a:cxn ang="0">
                  <a:pos x="connsiteX0" y="connsiteY0"/>
                </a:cxn>
                <a:cxn ang="0">
                  <a:pos x="connsiteX1" y="connsiteY1"/>
                </a:cxn>
                <a:cxn ang="0">
                  <a:pos x="connsiteX2" y="connsiteY2"/>
                </a:cxn>
                <a:cxn ang="0">
                  <a:pos x="connsiteX3" y="connsiteY3"/>
                </a:cxn>
              </a:cxnLst>
              <a:rect l="l" t="t" r="r" b="b"/>
              <a:pathLst>
                <a:path w="1632139" h="584350">
                  <a:moveTo>
                    <a:pt x="0" y="6592"/>
                  </a:moveTo>
                  <a:cubicBezTo>
                    <a:pt x="588712" y="-44141"/>
                    <a:pt x="1130566" y="205648"/>
                    <a:pt x="1632140" y="491958"/>
                  </a:cubicBezTo>
                  <a:cubicBezTo>
                    <a:pt x="1273135" y="768288"/>
                    <a:pt x="421599" y="361721"/>
                    <a:pt x="101935" y="98075"/>
                  </a:cubicBezTo>
                  <a:cubicBezTo>
                    <a:pt x="66704" y="68951"/>
                    <a:pt x="32647" y="38417"/>
                    <a:pt x="0" y="6592"/>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 name="Graphic 287">
            <a:extLst>
              <a:ext uri="{FF2B5EF4-FFF2-40B4-BE49-F238E27FC236}">
                <a16:creationId xmlns:a16="http://schemas.microsoft.com/office/drawing/2014/main" xmlns="" id="{C6475B61-A3DE-6FBD-F060-A1CA2EEA092B}"/>
              </a:ext>
            </a:extLst>
          </p:cNvPr>
          <p:cNvGrpSpPr/>
          <p:nvPr/>
        </p:nvGrpSpPr>
        <p:grpSpPr>
          <a:xfrm rot="21165558">
            <a:off x="11183712" y="-123877"/>
            <a:ext cx="1758149" cy="1326258"/>
            <a:chOff x="-5909677" y="-1081579"/>
            <a:chExt cx="1941507" cy="1464574"/>
          </a:xfrm>
        </p:grpSpPr>
        <p:sp>
          <p:nvSpPr>
            <p:cNvPr id="25" name="Freeform: Shape 24">
              <a:extLst>
                <a:ext uri="{FF2B5EF4-FFF2-40B4-BE49-F238E27FC236}">
                  <a16:creationId xmlns:a16="http://schemas.microsoft.com/office/drawing/2014/main" xmlns="" id="{7B39DD7A-93D1-03B8-8E56-74B2DA5EF403}"/>
                </a:ext>
              </a:extLst>
            </p:cNvPr>
            <p:cNvSpPr/>
            <p:nvPr/>
          </p:nvSpPr>
          <p:spPr>
            <a:xfrm>
              <a:off x="-5909677" y="-977628"/>
              <a:ext cx="572352" cy="585943"/>
            </a:xfrm>
            <a:custGeom>
              <a:avLst/>
              <a:gdLst>
                <a:gd name="connsiteX0" fmla="*/ 508607 w 572352"/>
                <a:gd name="connsiteY0" fmla="*/ 91895 h 585943"/>
                <a:gd name="connsiteX1" fmla="*/ 222402 w 572352"/>
                <a:gd name="connsiteY1" fmla="*/ 0 h 585943"/>
                <a:gd name="connsiteX2" fmla="*/ 0 w 572352"/>
                <a:gd name="connsiteY2" fmla="*/ 201077 h 585943"/>
                <a:gd name="connsiteX3" fmla="*/ 63803 w 572352"/>
                <a:gd name="connsiteY3" fmla="*/ 493992 h 585943"/>
                <a:gd name="connsiteX4" fmla="*/ 349951 w 572352"/>
                <a:gd name="connsiteY4" fmla="*/ 585944 h 585943"/>
                <a:gd name="connsiteX5" fmla="*/ 572353 w 572352"/>
                <a:gd name="connsiteY5" fmla="*/ 384867 h 58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943">
                  <a:moveTo>
                    <a:pt x="508607" y="91895"/>
                  </a:moveTo>
                  <a:lnTo>
                    <a:pt x="222402" y="0"/>
                  </a:lnTo>
                  <a:lnTo>
                    <a:pt x="0" y="201077"/>
                  </a:lnTo>
                  <a:lnTo>
                    <a:pt x="63803" y="493992"/>
                  </a:lnTo>
                  <a:lnTo>
                    <a:pt x="349951" y="585944"/>
                  </a:lnTo>
                  <a:lnTo>
                    <a:pt x="572353" y="384867"/>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xmlns="" id="{CC1E7F38-2BD4-4CAF-C13D-288628C90168}"/>
                </a:ext>
              </a:extLst>
            </p:cNvPr>
            <p:cNvSpPr/>
            <p:nvPr/>
          </p:nvSpPr>
          <p:spPr>
            <a:xfrm>
              <a:off x="-5559726" y="-587757"/>
              <a:ext cx="572352" cy="585944"/>
            </a:xfrm>
            <a:custGeom>
              <a:avLst/>
              <a:gdLst>
                <a:gd name="connsiteX0" fmla="*/ 508607 w 572352"/>
                <a:gd name="connsiteY0" fmla="*/ 91952 h 585944"/>
                <a:gd name="connsiteX1" fmla="*/ 222402 w 572352"/>
                <a:gd name="connsiteY1" fmla="*/ 0 h 585944"/>
                <a:gd name="connsiteX2" fmla="*/ 0 w 572352"/>
                <a:gd name="connsiteY2" fmla="*/ 201077 h 585944"/>
                <a:gd name="connsiteX3" fmla="*/ 63803 w 572352"/>
                <a:gd name="connsiteY3" fmla="*/ 494049 h 585944"/>
                <a:gd name="connsiteX4" fmla="*/ 349951 w 572352"/>
                <a:gd name="connsiteY4" fmla="*/ 585944 h 585944"/>
                <a:gd name="connsiteX5" fmla="*/ 572353 w 572352"/>
                <a:gd name="connsiteY5" fmla="*/ 384867 h 58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944">
                  <a:moveTo>
                    <a:pt x="508607" y="91952"/>
                  </a:moveTo>
                  <a:lnTo>
                    <a:pt x="222402" y="0"/>
                  </a:lnTo>
                  <a:lnTo>
                    <a:pt x="0" y="201077"/>
                  </a:lnTo>
                  <a:lnTo>
                    <a:pt x="63803" y="494049"/>
                  </a:lnTo>
                  <a:lnTo>
                    <a:pt x="349951" y="585944"/>
                  </a:lnTo>
                  <a:lnTo>
                    <a:pt x="572353" y="384867"/>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xmlns="" id="{36C31820-8BA7-CB66-5BDC-2AF520768B3E}"/>
                </a:ext>
              </a:extLst>
            </p:cNvPr>
            <p:cNvSpPr/>
            <p:nvPr/>
          </p:nvSpPr>
          <p:spPr>
            <a:xfrm>
              <a:off x="-5051119" y="-696883"/>
              <a:ext cx="572352" cy="585886"/>
            </a:xfrm>
            <a:custGeom>
              <a:avLst/>
              <a:gdLst>
                <a:gd name="connsiteX0" fmla="*/ 508550 w 572352"/>
                <a:gd name="connsiteY0" fmla="*/ 91895 h 585886"/>
                <a:gd name="connsiteX1" fmla="*/ 222402 w 572352"/>
                <a:gd name="connsiteY1" fmla="*/ 0 h 585886"/>
                <a:gd name="connsiteX2" fmla="*/ 0 w 572352"/>
                <a:gd name="connsiteY2" fmla="*/ 201077 h 585886"/>
                <a:gd name="connsiteX3" fmla="*/ 63746 w 572352"/>
                <a:gd name="connsiteY3" fmla="*/ 493992 h 585886"/>
                <a:gd name="connsiteX4" fmla="*/ 349951 w 572352"/>
                <a:gd name="connsiteY4" fmla="*/ 585887 h 585886"/>
                <a:gd name="connsiteX5" fmla="*/ 572353 w 572352"/>
                <a:gd name="connsiteY5" fmla="*/ 384867 h 58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886">
                  <a:moveTo>
                    <a:pt x="508550" y="91895"/>
                  </a:moveTo>
                  <a:lnTo>
                    <a:pt x="222402" y="0"/>
                  </a:lnTo>
                  <a:lnTo>
                    <a:pt x="0" y="201077"/>
                  </a:lnTo>
                  <a:lnTo>
                    <a:pt x="63746" y="493992"/>
                  </a:lnTo>
                  <a:lnTo>
                    <a:pt x="349951" y="585887"/>
                  </a:lnTo>
                  <a:lnTo>
                    <a:pt x="572353" y="384867"/>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xmlns="" id="{FCF6EDDF-6B26-A0CB-0271-78BC719C071F}"/>
                </a:ext>
              </a:extLst>
            </p:cNvPr>
            <p:cNvSpPr/>
            <p:nvPr/>
          </p:nvSpPr>
          <p:spPr>
            <a:xfrm>
              <a:off x="-4540465" y="-807373"/>
              <a:ext cx="572296" cy="585887"/>
            </a:xfrm>
            <a:custGeom>
              <a:avLst/>
              <a:gdLst>
                <a:gd name="connsiteX0" fmla="*/ 508550 w 572296"/>
                <a:gd name="connsiteY0" fmla="*/ 91895 h 585887"/>
                <a:gd name="connsiteX1" fmla="*/ 222402 w 572296"/>
                <a:gd name="connsiteY1" fmla="*/ 0 h 585887"/>
                <a:gd name="connsiteX2" fmla="*/ 0 w 572296"/>
                <a:gd name="connsiteY2" fmla="*/ 201020 h 585887"/>
                <a:gd name="connsiteX3" fmla="*/ 63746 w 572296"/>
                <a:gd name="connsiteY3" fmla="*/ 493992 h 585887"/>
                <a:gd name="connsiteX4" fmla="*/ 349894 w 572296"/>
                <a:gd name="connsiteY4" fmla="*/ 585887 h 585887"/>
                <a:gd name="connsiteX5" fmla="*/ 572296 w 572296"/>
                <a:gd name="connsiteY5" fmla="*/ 384810 h 5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296" h="585887">
                  <a:moveTo>
                    <a:pt x="508550" y="91895"/>
                  </a:moveTo>
                  <a:lnTo>
                    <a:pt x="222402" y="0"/>
                  </a:lnTo>
                  <a:lnTo>
                    <a:pt x="0" y="201020"/>
                  </a:lnTo>
                  <a:lnTo>
                    <a:pt x="63746" y="493992"/>
                  </a:lnTo>
                  <a:lnTo>
                    <a:pt x="349894" y="585887"/>
                  </a:lnTo>
                  <a:lnTo>
                    <a:pt x="572296" y="384810"/>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Freeform: Shape 28">
              <a:extLst>
                <a:ext uri="{FF2B5EF4-FFF2-40B4-BE49-F238E27FC236}">
                  <a16:creationId xmlns:a16="http://schemas.microsoft.com/office/drawing/2014/main" xmlns="" id="{E0A788AC-2271-89EA-EF5A-E37474CDA4A1}"/>
                </a:ext>
              </a:extLst>
            </p:cNvPr>
            <p:cNvSpPr/>
            <p:nvPr/>
          </p:nvSpPr>
          <p:spPr>
            <a:xfrm>
              <a:off x="-5400672" y="-1081579"/>
              <a:ext cx="572352" cy="585887"/>
            </a:xfrm>
            <a:custGeom>
              <a:avLst/>
              <a:gdLst>
                <a:gd name="connsiteX0" fmla="*/ 508607 w 572352"/>
                <a:gd name="connsiteY0" fmla="*/ 91895 h 585887"/>
                <a:gd name="connsiteX1" fmla="*/ 222402 w 572352"/>
                <a:gd name="connsiteY1" fmla="*/ 0 h 585887"/>
                <a:gd name="connsiteX2" fmla="*/ 0 w 572352"/>
                <a:gd name="connsiteY2" fmla="*/ 201020 h 585887"/>
                <a:gd name="connsiteX3" fmla="*/ 63803 w 572352"/>
                <a:gd name="connsiteY3" fmla="*/ 493992 h 585887"/>
                <a:gd name="connsiteX4" fmla="*/ 349951 w 572352"/>
                <a:gd name="connsiteY4" fmla="*/ 585887 h 585887"/>
                <a:gd name="connsiteX5" fmla="*/ 572353 w 572352"/>
                <a:gd name="connsiteY5" fmla="*/ 384810 h 5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887">
                  <a:moveTo>
                    <a:pt x="508607" y="91895"/>
                  </a:moveTo>
                  <a:lnTo>
                    <a:pt x="222402" y="0"/>
                  </a:lnTo>
                  <a:lnTo>
                    <a:pt x="0" y="201020"/>
                  </a:lnTo>
                  <a:lnTo>
                    <a:pt x="63803" y="493992"/>
                  </a:lnTo>
                  <a:lnTo>
                    <a:pt x="349951" y="585887"/>
                  </a:lnTo>
                  <a:lnTo>
                    <a:pt x="572353" y="384810"/>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xmlns="" id="{790C789D-19E3-8BAD-E2A2-32D7F2548E7E}"/>
                </a:ext>
              </a:extLst>
            </p:cNvPr>
            <p:cNvSpPr/>
            <p:nvPr/>
          </p:nvSpPr>
          <p:spPr>
            <a:xfrm>
              <a:off x="-5209774" y="-202890"/>
              <a:ext cx="572353" cy="585886"/>
            </a:xfrm>
            <a:custGeom>
              <a:avLst/>
              <a:gdLst>
                <a:gd name="connsiteX0" fmla="*/ 508607 w 572353"/>
                <a:gd name="connsiteY0" fmla="*/ 91894 h 585886"/>
                <a:gd name="connsiteX1" fmla="*/ 222402 w 572353"/>
                <a:gd name="connsiteY1" fmla="*/ 0 h 585886"/>
                <a:gd name="connsiteX2" fmla="*/ 0 w 572353"/>
                <a:gd name="connsiteY2" fmla="*/ 201077 h 585886"/>
                <a:gd name="connsiteX3" fmla="*/ 63746 w 572353"/>
                <a:gd name="connsiteY3" fmla="*/ 493992 h 585886"/>
                <a:gd name="connsiteX4" fmla="*/ 349951 w 572353"/>
                <a:gd name="connsiteY4" fmla="*/ 585887 h 585886"/>
                <a:gd name="connsiteX5" fmla="*/ 572353 w 572353"/>
                <a:gd name="connsiteY5" fmla="*/ 384866 h 58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3" h="585886">
                  <a:moveTo>
                    <a:pt x="508607" y="91894"/>
                  </a:moveTo>
                  <a:lnTo>
                    <a:pt x="222402" y="0"/>
                  </a:lnTo>
                  <a:lnTo>
                    <a:pt x="0" y="201077"/>
                  </a:lnTo>
                  <a:lnTo>
                    <a:pt x="63746" y="493992"/>
                  </a:lnTo>
                  <a:lnTo>
                    <a:pt x="349951" y="585887"/>
                  </a:lnTo>
                  <a:lnTo>
                    <a:pt x="572353" y="384866"/>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Freeform: Shape 30">
              <a:extLst>
                <a:ext uri="{FF2B5EF4-FFF2-40B4-BE49-F238E27FC236}">
                  <a16:creationId xmlns:a16="http://schemas.microsoft.com/office/drawing/2014/main" xmlns="" id="{A6AE85B9-F10B-451B-478B-FF09011412F2}"/>
                </a:ext>
              </a:extLst>
            </p:cNvPr>
            <p:cNvSpPr/>
            <p:nvPr/>
          </p:nvSpPr>
          <p:spPr>
            <a:xfrm rot="-4329779">
              <a:off x="-4896999" y="-765063"/>
              <a:ext cx="136131" cy="136586"/>
            </a:xfrm>
            <a:custGeom>
              <a:avLst/>
              <a:gdLst>
                <a:gd name="connsiteX0" fmla="*/ 136132 w 136131"/>
                <a:gd name="connsiteY0" fmla="*/ 68293 h 136586"/>
                <a:gd name="connsiteX1" fmla="*/ 68066 w 136131"/>
                <a:gd name="connsiteY1" fmla="*/ 136586 h 136586"/>
                <a:gd name="connsiteX2" fmla="*/ 0 w 136131"/>
                <a:gd name="connsiteY2" fmla="*/ 68293 h 136586"/>
                <a:gd name="connsiteX3" fmla="*/ 68066 w 136131"/>
                <a:gd name="connsiteY3" fmla="*/ 0 h 136586"/>
                <a:gd name="connsiteX4" fmla="*/ 136132 w 136131"/>
                <a:gd name="connsiteY4" fmla="*/ 68293 h 13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1" h="136586">
                  <a:moveTo>
                    <a:pt x="136132" y="68293"/>
                  </a:moveTo>
                  <a:cubicBezTo>
                    <a:pt x="136132" y="106011"/>
                    <a:pt x="105658" y="136586"/>
                    <a:pt x="68066" y="136586"/>
                  </a:cubicBezTo>
                  <a:cubicBezTo>
                    <a:pt x="30474" y="136586"/>
                    <a:pt x="0" y="106010"/>
                    <a:pt x="0" y="68293"/>
                  </a:cubicBezTo>
                  <a:cubicBezTo>
                    <a:pt x="0" y="30576"/>
                    <a:pt x="30474" y="0"/>
                    <a:pt x="68066" y="0"/>
                  </a:cubicBezTo>
                  <a:cubicBezTo>
                    <a:pt x="105658" y="0"/>
                    <a:pt x="136132" y="30576"/>
                    <a:pt x="136132" y="68293"/>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xmlns="" id="{4A65D27F-E0EE-97F5-A12F-9CB88C47056C}"/>
                </a:ext>
              </a:extLst>
            </p:cNvPr>
            <p:cNvSpPr/>
            <p:nvPr/>
          </p:nvSpPr>
          <p:spPr>
            <a:xfrm>
              <a:off x="-4610832" y="-673062"/>
              <a:ext cx="136525" cy="136147"/>
            </a:xfrm>
            <a:custGeom>
              <a:avLst/>
              <a:gdLst>
                <a:gd name="connsiteX0" fmla="*/ 3265 w 136525"/>
                <a:gd name="connsiteY0" fmla="*/ 47205 h 136147"/>
                <a:gd name="connsiteX1" fmla="*/ 89075 w 136525"/>
                <a:gd name="connsiteY1" fmla="*/ 3304 h 136147"/>
                <a:gd name="connsiteX2" fmla="*/ 133260 w 136525"/>
                <a:gd name="connsiteY2" fmla="*/ 88944 h 136147"/>
                <a:gd name="connsiteX3" fmla="*/ 47450 w 136525"/>
                <a:gd name="connsiteY3" fmla="*/ 132844 h 136147"/>
                <a:gd name="connsiteX4" fmla="*/ 3265 w 136525"/>
                <a:gd name="connsiteY4" fmla="*/ 47205 h 13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136147">
                  <a:moveTo>
                    <a:pt x="3265" y="47205"/>
                  </a:moveTo>
                  <a:cubicBezTo>
                    <a:pt x="14752" y="11436"/>
                    <a:pt x="53193" y="-8240"/>
                    <a:pt x="89075" y="3304"/>
                  </a:cubicBezTo>
                  <a:cubicBezTo>
                    <a:pt x="124958" y="14848"/>
                    <a:pt x="144747" y="53175"/>
                    <a:pt x="133260" y="88944"/>
                  </a:cubicBezTo>
                  <a:cubicBezTo>
                    <a:pt x="121773" y="124712"/>
                    <a:pt x="83332" y="144388"/>
                    <a:pt x="47450" y="132844"/>
                  </a:cubicBezTo>
                  <a:cubicBezTo>
                    <a:pt x="11567" y="121357"/>
                    <a:pt x="-8222" y="82973"/>
                    <a:pt x="3265" y="47205"/>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xmlns="" id="{B1A8B050-ADB0-1BEC-EAB8-237599214BF7}"/>
                </a:ext>
              </a:extLst>
            </p:cNvPr>
            <p:cNvSpPr/>
            <p:nvPr/>
          </p:nvSpPr>
          <p:spPr>
            <a:xfrm>
              <a:off x="-5406781" y="-657196"/>
              <a:ext cx="136525" cy="136148"/>
            </a:xfrm>
            <a:custGeom>
              <a:avLst/>
              <a:gdLst>
                <a:gd name="connsiteX0" fmla="*/ 3265 w 136525"/>
                <a:gd name="connsiteY0" fmla="*/ 47204 h 136148"/>
                <a:gd name="connsiteX1" fmla="*/ 89075 w 136525"/>
                <a:gd name="connsiteY1" fmla="*/ 3304 h 136148"/>
                <a:gd name="connsiteX2" fmla="*/ 133260 w 136525"/>
                <a:gd name="connsiteY2" fmla="*/ 88944 h 136148"/>
                <a:gd name="connsiteX3" fmla="*/ 47450 w 136525"/>
                <a:gd name="connsiteY3" fmla="*/ 132844 h 136148"/>
                <a:gd name="connsiteX4" fmla="*/ 3265 w 136525"/>
                <a:gd name="connsiteY4" fmla="*/ 47204 h 13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136148">
                  <a:moveTo>
                    <a:pt x="3265" y="47204"/>
                  </a:moveTo>
                  <a:cubicBezTo>
                    <a:pt x="14752" y="11436"/>
                    <a:pt x="53193" y="-8240"/>
                    <a:pt x="89075" y="3304"/>
                  </a:cubicBezTo>
                  <a:cubicBezTo>
                    <a:pt x="124958" y="14848"/>
                    <a:pt x="144747" y="53175"/>
                    <a:pt x="133260" y="88944"/>
                  </a:cubicBezTo>
                  <a:cubicBezTo>
                    <a:pt x="121773" y="124712"/>
                    <a:pt x="83332" y="144388"/>
                    <a:pt x="47450" y="132844"/>
                  </a:cubicBezTo>
                  <a:cubicBezTo>
                    <a:pt x="11567" y="121357"/>
                    <a:pt x="-8222" y="82973"/>
                    <a:pt x="3265" y="4720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xmlns="" id="{25689E03-ACFE-9460-3444-4B784466A93E}"/>
                </a:ext>
              </a:extLst>
            </p:cNvPr>
            <p:cNvSpPr/>
            <p:nvPr/>
          </p:nvSpPr>
          <p:spPr>
            <a:xfrm rot="-4330867">
              <a:off x="-5124148" y="-566667"/>
              <a:ext cx="136132" cy="136587"/>
            </a:xfrm>
            <a:custGeom>
              <a:avLst/>
              <a:gdLst>
                <a:gd name="connsiteX0" fmla="*/ 136132 w 136132"/>
                <a:gd name="connsiteY0" fmla="*/ 68293 h 136587"/>
                <a:gd name="connsiteX1" fmla="*/ 68066 w 136132"/>
                <a:gd name="connsiteY1" fmla="*/ 136587 h 136587"/>
                <a:gd name="connsiteX2" fmla="*/ 0 w 136132"/>
                <a:gd name="connsiteY2" fmla="*/ 68293 h 136587"/>
                <a:gd name="connsiteX3" fmla="*/ 68066 w 136132"/>
                <a:gd name="connsiteY3" fmla="*/ 0 h 136587"/>
                <a:gd name="connsiteX4" fmla="*/ 136132 w 136132"/>
                <a:gd name="connsiteY4" fmla="*/ 68293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2" y="68293"/>
                  </a:moveTo>
                  <a:cubicBezTo>
                    <a:pt x="136132" y="106011"/>
                    <a:pt x="105658" y="136587"/>
                    <a:pt x="68066" y="136587"/>
                  </a:cubicBezTo>
                  <a:cubicBezTo>
                    <a:pt x="30474" y="136587"/>
                    <a:pt x="0" y="106011"/>
                    <a:pt x="0" y="68293"/>
                  </a:cubicBezTo>
                  <a:cubicBezTo>
                    <a:pt x="0" y="30576"/>
                    <a:pt x="30474" y="0"/>
                    <a:pt x="68066" y="0"/>
                  </a:cubicBezTo>
                  <a:cubicBezTo>
                    <a:pt x="105658" y="0"/>
                    <a:pt x="136132" y="30576"/>
                    <a:pt x="136132" y="68293"/>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xmlns="" id="{AF824EAD-0083-F87E-D35F-2417097CCF6C}"/>
                </a:ext>
              </a:extLst>
            </p:cNvPr>
            <p:cNvSpPr/>
            <p:nvPr/>
          </p:nvSpPr>
          <p:spPr>
            <a:xfrm rot="-4330867">
              <a:off x="-5056824" y="-267497"/>
              <a:ext cx="136132" cy="136587"/>
            </a:xfrm>
            <a:custGeom>
              <a:avLst/>
              <a:gdLst>
                <a:gd name="connsiteX0" fmla="*/ 136132 w 136132"/>
                <a:gd name="connsiteY0" fmla="*/ 68294 h 136587"/>
                <a:gd name="connsiteX1" fmla="*/ 68066 w 136132"/>
                <a:gd name="connsiteY1" fmla="*/ 136588 h 136587"/>
                <a:gd name="connsiteX2" fmla="*/ 0 w 136132"/>
                <a:gd name="connsiteY2" fmla="*/ 68294 h 136587"/>
                <a:gd name="connsiteX3" fmla="*/ 68066 w 136132"/>
                <a:gd name="connsiteY3" fmla="*/ 0 h 136587"/>
                <a:gd name="connsiteX4" fmla="*/ 136132 w 136132"/>
                <a:gd name="connsiteY4" fmla="*/ 68294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2" y="68294"/>
                  </a:moveTo>
                  <a:cubicBezTo>
                    <a:pt x="136132" y="106011"/>
                    <a:pt x="105658" y="136588"/>
                    <a:pt x="68066" y="136588"/>
                  </a:cubicBezTo>
                  <a:cubicBezTo>
                    <a:pt x="30474" y="136588"/>
                    <a:pt x="0" y="106011"/>
                    <a:pt x="0" y="68294"/>
                  </a:cubicBezTo>
                  <a:cubicBezTo>
                    <a:pt x="0" y="30576"/>
                    <a:pt x="30474" y="0"/>
                    <a:pt x="68066" y="0"/>
                  </a:cubicBezTo>
                  <a:cubicBezTo>
                    <a:pt x="105658" y="0"/>
                    <a:pt x="136132" y="30576"/>
                    <a:pt x="136132" y="6829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xmlns="" id="{0BB61BDE-0EFD-2479-3E77-62D0CF7E8096}"/>
                </a:ext>
              </a:extLst>
            </p:cNvPr>
            <p:cNvSpPr/>
            <p:nvPr/>
          </p:nvSpPr>
          <p:spPr>
            <a:xfrm rot="-4335215">
              <a:off x="-4544302" y="-383497"/>
              <a:ext cx="136134" cy="136589"/>
            </a:xfrm>
            <a:custGeom>
              <a:avLst/>
              <a:gdLst>
                <a:gd name="connsiteX0" fmla="*/ 136134 w 136134"/>
                <a:gd name="connsiteY0" fmla="*/ 68295 h 136589"/>
                <a:gd name="connsiteX1" fmla="*/ 68067 w 136134"/>
                <a:gd name="connsiteY1" fmla="*/ 136589 h 136589"/>
                <a:gd name="connsiteX2" fmla="*/ 0 w 136134"/>
                <a:gd name="connsiteY2" fmla="*/ 68295 h 136589"/>
                <a:gd name="connsiteX3" fmla="*/ 68067 w 136134"/>
                <a:gd name="connsiteY3" fmla="*/ 0 h 136589"/>
                <a:gd name="connsiteX4" fmla="*/ 136134 w 136134"/>
                <a:gd name="connsiteY4" fmla="*/ 68295 h 136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4" h="136589">
                  <a:moveTo>
                    <a:pt x="136134" y="68295"/>
                  </a:moveTo>
                  <a:cubicBezTo>
                    <a:pt x="136134" y="106013"/>
                    <a:pt x="105659" y="136589"/>
                    <a:pt x="68067" y="136589"/>
                  </a:cubicBezTo>
                  <a:cubicBezTo>
                    <a:pt x="30475" y="136589"/>
                    <a:pt x="0" y="106013"/>
                    <a:pt x="0" y="68295"/>
                  </a:cubicBezTo>
                  <a:cubicBezTo>
                    <a:pt x="0" y="30577"/>
                    <a:pt x="30475" y="0"/>
                    <a:pt x="68067" y="0"/>
                  </a:cubicBezTo>
                  <a:cubicBezTo>
                    <a:pt x="105659" y="0"/>
                    <a:pt x="136134" y="30577"/>
                    <a:pt x="136134" y="68295"/>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xmlns="" id="{4364D8E0-692E-8CC1-AEED-74AC103D674B}"/>
                </a:ext>
              </a:extLst>
            </p:cNvPr>
            <p:cNvSpPr/>
            <p:nvPr/>
          </p:nvSpPr>
          <p:spPr>
            <a:xfrm>
              <a:off x="-5621107" y="-451513"/>
              <a:ext cx="136525" cy="136148"/>
            </a:xfrm>
            <a:custGeom>
              <a:avLst/>
              <a:gdLst>
                <a:gd name="connsiteX0" fmla="*/ 3265 w 136525"/>
                <a:gd name="connsiteY0" fmla="*/ 47204 h 136148"/>
                <a:gd name="connsiteX1" fmla="*/ 89075 w 136525"/>
                <a:gd name="connsiteY1" fmla="*/ 3304 h 136148"/>
                <a:gd name="connsiteX2" fmla="*/ 133260 w 136525"/>
                <a:gd name="connsiteY2" fmla="*/ 88943 h 136148"/>
                <a:gd name="connsiteX3" fmla="*/ 47450 w 136525"/>
                <a:gd name="connsiteY3" fmla="*/ 132844 h 136148"/>
                <a:gd name="connsiteX4" fmla="*/ 3265 w 136525"/>
                <a:gd name="connsiteY4" fmla="*/ 47204 h 13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136148">
                  <a:moveTo>
                    <a:pt x="3265" y="47204"/>
                  </a:moveTo>
                  <a:cubicBezTo>
                    <a:pt x="14752" y="11435"/>
                    <a:pt x="53193" y="-8240"/>
                    <a:pt x="89075" y="3304"/>
                  </a:cubicBezTo>
                  <a:cubicBezTo>
                    <a:pt x="124958" y="14848"/>
                    <a:pt x="144747" y="53175"/>
                    <a:pt x="133260" y="88943"/>
                  </a:cubicBezTo>
                  <a:cubicBezTo>
                    <a:pt x="121773" y="124712"/>
                    <a:pt x="83332" y="144387"/>
                    <a:pt x="47450" y="132844"/>
                  </a:cubicBezTo>
                  <a:cubicBezTo>
                    <a:pt x="11567" y="121300"/>
                    <a:pt x="-8222" y="82973"/>
                    <a:pt x="3265" y="4720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xmlns="" id="{C5E599FC-1BA9-8B54-995C-0A15F3B7A3A7}"/>
                </a:ext>
              </a:extLst>
            </p:cNvPr>
            <p:cNvSpPr/>
            <p:nvPr/>
          </p:nvSpPr>
          <p:spPr>
            <a:xfrm rot="-4331954">
              <a:off x="-5279399" y="-64365"/>
              <a:ext cx="136132" cy="136587"/>
            </a:xfrm>
            <a:custGeom>
              <a:avLst/>
              <a:gdLst>
                <a:gd name="connsiteX0" fmla="*/ 136133 w 136132"/>
                <a:gd name="connsiteY0" fmla="*/ 68294 h 136587"/>
                <a:gd name="connsiteX1" fmla="*/ 68066 w 136132"/>
                <a:gd name="connsiteY1" fmla="*/ 136588 h 136587"/>
                <a:gd name="connsiteX2" fmla="*/ 0 w 136132"/>
                <a:gd name="connsiteY2" fmla="*/ 68294 h 136587"/>
                <a:gd name="connsiteX3" fmla="*/ 68066 w 136132"/>
                <a:gd name="connsiteY3" fmla="*/ 0 h 136587"/>
                <a:gd name="connsiteX4" fmla="*/ 136133 w 136132"/>
                <a:gd name="connsiteY4" fmla="*/ 68294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3" y="68294"/>
                  </a:moveTo>
                  <a:cubicBezTo>
                    <a:pt x="136133" y="106012"/>
                    <a:pt x="105658" y="136588"/>
                    <a:pt x="68066" y="136588"/>
                  </a:cubicBezTo>
                  <a:cubicBezTo>
                    <a:pt x="30474" y="136588"/>
                    <a:pt x="0" y="106012"/>
                    <a:pt x="0" y="68294"/>
                  </a:cubicBezTo>
                  <a:cubicBezTo>
                    <a:pt x="0" y="30576"/>
                    <a:pt x="30474" y="0"/>
                    <a:pt x="68066" y="0"/>
                  </a:cubicBezTo>
                  <a:cubicBezTo>
                    <a:pt x="105658" y="0"/>
                    <a:pt x="136133" y="30576"/>
                    <a:pt x="136133" y="6829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Freeform: Shape 38">
              <a:extLst>
                <a:ext uri="{FF2B5EF4-FFF2-40B4-BE49-F238E27FC236}">
                  <a16:creationId xmlns:a16="http://schemas.microsoft.com/office/drawing/2014/main" xmlns="" id="{28370D56-15C1-37E1-79F1-0237A5B647F2}"/>
                </a:ext>
              </a:extLst>
            </p:cNvPr>
            <p:cNvSpPr/>
            <p:nvPr/>
          </p:nvSpPr>
          <p:spPr>
            <a:xfrm rot="-4332713">
              <a:off x="-4768502" y="-174981"/>
              <a:ext cx="136137" cy="136592"/>
            </a:xfrm>
            <a:custGeom>
              <a:avLst/>
              <a:gdLst>
                <a:gd name="connsiteX0" fmla="*/ 136137 w 136137"/>
                <a:gd name="connsiteY0" fmla="*/ 68296 h 136592"/>
                <a:gd name="connsiteX1" fmla="*/ 68069 w 136137"/>
                <a:gd name="connsiteY1" fmla="*/ 136592 h 136592"/>
                <a:gd name="connsiteX2" fmla="*/ 0 w 136137"/>
                <a:gd name="connsiteY2" fmla="*/ 68296 h 136592"/>
                <a:gd name="connsiteX3" fmla="*/ 68069 w 136137"/>
                <a:gd name="connsiteY3" fmla="*/ 0 h 136592"/>
                <a:gd name="connsiteX4" fmla="*/ 136137 w 136137"/>
                <a:gd name="connsiteY4" fmla="*/ 68296 h 13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7" h="136592">
                  <a:moveTo>
                    <a:pt x="136137" y="68296"/>
                  </a:moveTo>
                  <a:cubicBezTo>
                    <a:pt x="136137" y="106015"/>
                    <a:pt x="105662" y="136592"/>
                    <a:pt x="68069" y="136592"/>
                  </a:cubicBezTo>
                  <a:cubicBezTo>
                    <a:pt x="30475" y="136592"/>
                    <a:pt x="0" y="106015"/>
                    <a:pt x="0" y="68296"/>
                  </a:cubicBezTo>
                  <a:cubicBezTo>
                    <a:pt x="0" y="30577"/>
                    <a:pt x="30475" y="0"/>
                    <a:pt x="68069" y="0"/>
                  </a:cubicBezTo>
                  <a:cubicBezTo>
                    <a:pt x="105662" y="0"/>
                    <a:pt x="136137" y="30577"/>
                    <a:pt x="136137" y="68296"/>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xmlns="" id="{CEE6DE5B-5542-5BB6-D58D-2F1C053DEBC7}"/>
                </a:ext>
              </a:extLst>
            </p:cNvPr>
            <p:cNvSpPr/>
            <p:nvPr/>
          </p:nvSpPr>
          <p:spPr>
            <a:xfrm rot="-4330867">
              <a:off x="-5463998" y="-950270"/>
              <a:ext cx="136132" cy="136587"/>
            </a:xfrm>
            <a:custGeom>
              <a:avLst/>
              <a:gdLst>
                <a:gd name="connsiteX0" fmla="*/ 136132 w 136132"/>
                <a:gd name="connsiteY0" fmla="*/ 68294 h 136587"/>
                <a:gd name="connsiteX1" fmla="*/ 68066 w 136132"/>
                <a:gd name="connsiteY1" fmla="*/ 136587 h 136587"/>
                <a:gd name="connsiteX2" fmla="*/ 0 w 136132"/>
                <a:gd name="connsiteY2" fmla="*/ 68294 h 136587"/>
                <a:gd name="connsiteX3" fmla="*/ 68066 w 136132"/>
                <a:gd name="connsiteY3" fmla="*/ 0 h 136587"/>
                <a:gd name="connsiteX4" fmla="*/ 136132 w 136132"/>
                <a:gd name="connsiteY4" fmla="*/ 68294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2" y="68294"/>
                  </a:moveTo>
                  <a:cubicBezTo>
                    <a:pt x="136132" y="106011"/>
                    <a:pt x="105658" y="136587"/>
                    <a:pt x="68066" y="136587"/>
                  </a:cubicBezTo>
                  <a:cubicBezTo>
                    <a:pt x="30474" y="136587"/>
                    <a:pt x="0" y="106011"/>
                    <a:pt x="0" y="68294"/>
                  </a:cubicBezTo>
                  <a:cubicBezTo>
                    <a:pt x="0" y="30576"/>
                    <a:pt x="30474" y="0"/>
                    <a:pt x="68066" y="0"/>
                  </a:cubicBezTo>
                  <a:cubicBezTo>
                    <a:pt x="105658" y="0"/>
                    <a:pt x="136132" y="30576"/>
                    <a:pt x="136132" y="6829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 name="TextBox 11">
            <a:extLst>
              <a:ext uri="{FF2B5EF4-FFF2-40B4-BE49-F238E27FC236}">
                <a16:creationId xmlns:a16="http://schemas.microsoft.com/office/drawing/2014/main" xmlns="" id="{2200E7E5-F9F3-580F-37AB-F64802D8EA24}"/>
              </a:ext>
            </a:extLst>
          </p:cNvPr>
          <p:cNvSpPr txBox="1"/>
          <p:nvPr/>
        </p:nvSpPr>
        <p:spPr>
          <a:xfrm>
            <a:off x="755118" y="2343828"/>
            <a:ext cx="10535010" cy="3904915"/>
          </a:xfrm>
          <a:prstGeom prst="rect">
            <a:avLst/>
          </a:prstGeom>
          <a:noFill/>
        </p:spPr>
        <p:txBody>
          <a:bodyPr wrap="square">
            <a:spAutoFit/>
          </a:bodyPr>
          <a:lstStyle/>
          <a:p>
            <a:pPr algn="just">
              <a:lnSpc>
                <a:spcPct val="120000"/>
              </a:lnSpc>
              <a:spcAft>
                <a:spcPts val="600"/>
              </a:spcAft>
            </a:pPr>
            <a:r>
              <a:rPr lang="vi-VN" sz="2400"/>
              <a:t>–</a:t>
            </a:r>
            <a:r>
              <a:rPr lang="en-US" sz="2400"/>
              <a:t> </a:t>
            </a:r>
            <a:r>
              <a:rPr lang="vi-VN" sz="2400"/>
              <a:t>Trong phân tử amino acid có </a:t>
            </a:r>
            <a:r>
              <a:rPr lang="vi-VN" sz="2400" b="1">
                <a:solidFill>
                  <a:srgbClr val="FF0000"/>
                </a:solidFill>
              </a:rPr>
              <a:t>đồng thời nhóm amino (–NH</a:t>
            </a:r>
            <a:r>
              <a:rPr lang="vi-VN" sz="2400" b="1" baseline="-25000">
                <a:solidFill>
                  <a:srgbClr val="FF0000"/>
                </a:solidFill>
              </a:rPr>
              <a:t>2</a:t>
            </a:r>
            <a:r>
              <a:rPr lang="vi-VN" sz="2400" b="1">
                <a:solidFill>
                  <a:srgbClr val="FF0000"/>
                </a:solidFill>
              </a:rPr>
              <a:t>) và nhóm carboxyl (–COOH).</a:t>
            </a:r>
          </a:p>
          <a:p>
            <a:pPr algn="just">
              <a:lnSpc>
                <a:spcPct val="120000"/>
              </a:lnSpc>
              <a:spcAft>
                <a:spcPts val="600"/>
              </a:spcAft>
            </a:pPr>
            <a:r>
              <a:rPr lang="vi-VN" sz="2400"/>
              <a:t>–</a:t>
            </a:r>
            <a:r>
              <a:rPr lang="en-US" sz="2400"/>
              <a:t> </a:t>
            </a:r>
            <a:r>
              <a:rPr lang="vi-VN" sz="2400"/>
              <a:t>Các amino acid là những hợp chất </a:t>
            </a:r>
            <a:r>
              <a:rPr lang="vi-VN" sz="2400" b="1">
                <a:solidFill>
                  <a:schemeClr val="accent6"/>
                </a:solidFill>
              </a:rPr>
              <a:t>tạp chức </a:t>
            </a:r>
            <a:r>
              <a:rPr lang="vi-VN" sz="2400"/>
              <a:t>nên có các tính chất riêng của mỗi nhóm chức (amine hoặc carboxylic acid) và có một số tính chất gây ra bởi đồng thời hai nhóm này như:</a:t>
            </a:r>
          </a:p>
          <a:p>
            <a:pPr lvl="1" algn="just">
              <a:lnSpc>
                <a:spcPct val="120000"/>
              </a:lnSpc>
              <a:spcAft>
                <a:spcPts val="600"/>
              </a:spcAft>
            </a:pPr>
            <a:r>
              <a:rPr lang="vi-VN" sz="2400" b="1">
                <a:solidFill>
                  <a:srgbClr val="0070C0"/>
                </a:solidFill>
              </a:rPr>
              <a:t>+ Tính acid – base và tính điện di.</a:t>
            </a:r>
          </a:p>
          <a:p>
            <a:pPr lvl="1" algn="just">
              <a:lnSpc>
                <a:spcPct val="120000"/>
              </a:lnSpc>
              <a:spcAft>
                <a:spcPts val="600"/>
              </a:spcAft>
            </a:pPr>
            <a:r>
              <a:rPr lang="vi-VN" sz="2400" b="1">
                <a:solidFill>
                  <a:srgbClr val="0070C0"/>
                </a:solidFill>
              </a:rPr>
              <a:t>+ Phản ứng tạo ester của nhóm – COOH.</a:t>
            </a:r>
          </a:p>
          <a:p>
            <a:pPr lvl="1" algn="just">
              <a:lnSpc>
                <a:spcPct val="120000"/>
              </a:lnSpc>
              <a:spcAft>
                <a:spcPts val="600"/>
              </a:spcAft>
            </a:pPr>
            <a:r>
              <a:rPr lang="vi-VN" sz="2400" b="1">
                <a:solidFill>
                  <a:srgbClr val="0070C0"/>
                </a:solidFill>
              </a:rPr>
              <a:t>+ Phản ứng trùng ngưng.</a:t>
            </a:r>
            <a:endParaRPr lang="en-US" sz="2400" b="1">
              <a:solidFill>
                <a:srgbClr val="0070C0"/>
              </a:solidFill>
            </a:endParaRPr>
          </a:p>
        </p:txBody>
      </p:sp>
    </p:spTree>
    <p:extLst>
      <p:ext uri="{BB962C8B-B14F-4D97-AF65-F5344CB8AC3E}">
        <p14:creationId xmlns:p14="http://schemas.microsoft.com/office/powerpoint/2010/main" val="315967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 calcmode="lin" valueType="num">
                                      <p:cBhvr additive="base">
                                        <p:cTn id="18"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 calcmode="lin" valueType="num">
                                      <p:cBhvr additive="base">
                                        <p:cTn id="22"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 calcmode="lin" valueType="num">
                                      <p:cBhvr additive="base">
                                        <p:cTn id="26"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2">
                                            <p:txEl>
                                              <p:pRg st="4" end="4"/>
                                            </p:txEl>
                                          </p:spTgt>
                                        </p:tgtEl>
                                        <p:attrNameLst>
                                          <p:attrName>style.visibility</p:attrName>
                                        </p:attrNameLst>
                                      </p:cBhvr>
                                      <p:to>
                                        <p:strVal val="visible"/>
                                      </p:to>
                                    </p:set>
                                    <p:anim calcmode="lin" valueType="num">
                                      <p:cBhvr additive="base">
                                        <p:cTn id="30"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Single Corner Rounded 13">
            <a:extLst>
              <a:ext uri="{FF2B5EF4-FFF2-40B4-BE49-F238E27FC236}">
                <a16:creationId xmlns:a16="http://schemas.microsoft.com/office/drawing/2014/main" xmlns="" id="{52C3D924-6FBD-91F9-1E54-C3AD74D0D5F1}"/>
              </a:ext>
            </a:extLst>
          </p:cNvPr>
          <p:cNvSpPr/>
          <p:nvPr/>
        </p:nvSpPr>
        <p:spPr>
          <a:xfrm flipV="1">
            <a:off x="0" y="-4"/>
            <a:ext cx="7477246" cy="1014689"/>
          </a:xfrm>
          <a:prstGeom prst="round1Rect">
            <a:avLst>
              <a:gd name="adj" fmla="val 50000"/>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E8AC15CD-AA88-0D80-5412-8BD83E5AEACE}"/>
              </a:ext>
            </a:extLst>
          </p:cNvPr>
          <p:cNvSpPr txBox="1"/>
          <p:nvPr/>
        </p:nvSpPr>
        <p:spPr>
          <a:xfrm>
            <a:off x="510771" y="153399"/>
            <a:ext cx="8018362" cy="707886"/>
          </a:xfrm>
          <a:prstGeom prst="rect">
            <a:avLst/>
          </a:prstGeom>
          <a:noFill/>
        </p:spPr>
        <p:txBody>
          <a:bodyPr wrap="square">
            <a:spAutoFit/>
          </a:bodyPr>
          <a:lstStyle/>
          <a:p>
            <a:r>
              <a:rPr lang="en-US" sz="4000" b="1">
                <a:solidFill>
                  <a:schemeClr val="bg1"/>
                </a:solidFill>
              </a:rPr>
              <a:t>KHÁI NIỆM VÀ DANH PHÁP</a:t>
            </a:r>
          </a:p>
        </p:txBody>
      </p:sp>
      <p:grpSp>
        <p:nvGrpSpPr>
          <p:cNvPr id="25" name="Graphic 2">
            <a:extLst>
              <a:ext uri="{FF2B5EF4-FFF2-40B4-BE49-F238E27FC236}">
                <a16:creationId xmlns:a16="http://schemas.microsoft.com/office/drawing/2014/main" xmlns="" id="{C9D9D2C1-48B9-A2BB-D2CE-E3CE55174EAF}"/>
              </a:ext>
            </a:extLst>
          </p:cNvPr>
          <p:cNvGrpSpPr/>
          <p:nvPr/>
        </p:nvGrpSpPr>
        <p:grpSpPr>
          <a:xfrm>
            <a:off x="-537387" y="5231848"/>
            <a:ext cx="3131096" cy="2114362"/>
            <a:chOff x="-571934" y="3673696"/>
            <a:chExt cx="3997909" cy="2699702"/>
          </a:xfrm>
          <a:solidFill>
            <a:srgbClr val="E1F5ED"/>
          </a:solidFill>
        </p:grpSpPr>
        <p:sp>
          <p:nvSpPr>
            <p:cNvPr id="26" name="Freeform: Shape 25">
              <a:extLst>
                <a:ext uri="{FF2B5EF4-FFF2-40B4-BE49-F238E27FC236}">
                  <a16:creationId xmlns:a16="http://schemas.microsoft.com/office/drawing/2014/main" xmlns="" id="{D91E58F3-9BED-13C4-2F97-7BBEC35DC5F8}"/>
                </a:ext>
              </a:extLst>
            </p:cNvPr>
            <p:cNvSpPr/>
            <p:nvPr/>
          </p:nvSpPr>
          <p:spPr>
            <a:xfrm>
              <a:off x="-571934" y="4349077"/>
              <a:ext cx="3045964" cy="1354755"/>
            </a:xfrm>
            <a:custGeom>
              <a:avLst/>
              <a:gdLst>
                <a:gd name="connsiteX0" fmla="*/ 0 w 3045964"/>
                <a:gd name="connsiteY0" fmla="*/ 1352758 h 1354755"/>
                <a:gd name="connsiteX1" fmla="*/ 4228 w 3045964"/>
                <a:gd name="connsiteY1" fmla="*/ 1268907 h 1354755"/>
                <a:gd name="connsiteX2" fmla="*/ 1554279 w 3045964"/>
                <a:gd name="connsiteY2" fmla="*/ 788707 h 1354755"/>
                <a:gd name="connsiteX3" fmla="*/ 2083450 w 3045964"/>
                <a:gd name="connsiteY3" fmla="*/ 498755 h 1354755"/>
                <a:gd name="connsiteX4" fmla="*/ 3007445 w 3045964"/>
                <a:gd name="connsiteY4" fmla="*/ 0 h 1354755"/>
                <a:gd name="connsiteX5" fmla="*/ 3045965 w 3045964"/>
                <a:gd name="connsiteY5" fmla="*/ 74690 h 1354755"/>
                <a:gd name="connsiteX6" fmla="*/ 2124084 w 3045964"/>
                <a:gd name="connsiteY6" fmla="*/ 572271 h 1354755"/>
                <a:gd name="connsiteX7" fmla="*/ 1594091 w 3045964"/>
                <a:gd name="connsiteY7" fmla="*/ 862692 h 1354755"/>
                <a:gd name="connsiteX8" fmla="*/ 0 w 3045964"/>
                <a:gd name="connsiteY8" fmla="*/ 1352758 h 135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5964" h="1354755">
                  <a:moveTo>
                    <a:pt x="0" y="1352758"/>
                  </a:moveTo>
                  <a:lnTo>
                    <a:pt x="4228" y="1268907"/>
                  </a:lnTo>
                  <a:cubicBezTo>
                    <a:pt x="536453" y="1295918"/>
                    <a:pt x="1112129" y="1026517"/>
                    <a:pt x="1554279" y="788707"/>
                  </a:cubicBezTo>
                  <a:cubicBezTo>
                    <a:pt x="1731140" y="693583"/>
                    <a:pt x="1902245" y="598929"/>
                    <a:pt x="2083450" y="498755"/>
                  </a:cubicBezTo>
                  <a:cubicBezTo>
                    <a:pt x="2376339" y="336810"/>
                    <a:pt x="2679091" y="169344"/>
                    <a:pt x="3007445" y="0"/>
                  </a:cubicBezTo>
                  <a:lnTo>
                    <a:pt x="3045965" y="74690"/>
                  </a:lnTo>
                  <a:cubicBezTo>
                    <a:pt x="2718668" y="243565"/>
                    <a:pt x="2416502" y="410677"/>
                    <a:pt x="2124084" y="572271"/>
                  </a:cubicBezTo>
                  <a:cubicBezTo>
                    <a:pt x="1942644" y="672562"/>
                    <a:pt x="1771303" y="767334"/>
                    <a:pt x="1594091" y="862692"/>
                  </a:cubicBezTo>
                  <a:cubicBezTo>
                    <a:pt x="1142310" y="1105670"/>
                    <a:pt x="553011" y="1380942"/>
                    <a:pt x="0" y="1352758"/>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xmlns="" id="{9A462934-BF60-C7AF-A710-2843310C1E2E}"/>
                </a:ext>
              </a:extLst>
            </p:cNvPr>
            <p:cNvSpPr/>
            <p:nvPr/>
          </p:nvSpPr>
          <p:spPr>
            <a:xfrm>
              <a:off x="395047" y="3673696"/>
              <a:ext cx="849929" cy="1786921"/>
            </a:xfrm>
            <a:custGeom>
              <a:avLst/>
              <a:gdLst>
                <a:gd name="connsiteX0" fmla="*/ 19725 w 849929"/>
                <a:gd name="connsiteY0" fmla="*/ 1786922 h 1786921"/>
                <a:gd name="connsiteX1" fmla="*/ 13735 w 849929"/>
                <a:gd name="connsiteY1" fmla="*/ 1758737 h 1786921"/>
                <a:gd name="connsiteX2" fmla="*/ 831567 w 849929"/>
                <a:gd name="connsiteY2" fmla="*/ 0 h 1786921"/>
                <a:gd name="connsiteX3" fmla="*/ 838966 w 849929"/>
                <a:gd name="connsiteY3" fmla="*/ 41572 h 1786921"/>
                <a:gd name="connsiteX4" fmla="*/ 634508 w 849929"/>
                <a:gd name="connsiteY4" fmla="*/ 913425 h 1786921"/>
                <a:gd name="connsiteX5" fmla="*/ 19725 w 849929"/>
                <a:gd name="connsiteY5" fmla="*/ 1786922 h 178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929" h="1786921">
                  <a:moveTo>
                    <a:pt x="19725" y="1786922"/>
                  </a:moveTo>
                  <a:cubicBezTo>
                    <a:pt x="17258" y="1777879"/>
                    <a:pt x="15262" y="1768484"/>
                    <a:pt x="13735" y="1758737"/>
                  </a:cubicBezTo>
                  <a:cubicBezTo>
                    <a:pt x="-66826" y="1239430"/>
                    <a:pt x="207154" y="456478"/>
                    <a:pt x="831567" y="0"/>
                  </a:cubicBezTo>
                  <a:cubicBezTo>
                    <a:pt x="834385" y="13857"/>
                    <a:pt x="836851" y="27833"/>
                    <a:pt x="838966" y="41572"/>
                  </a:cubicBezTo>
                  <a:cubicBezTo>
                    <a:pt x="886880" y="350432"/>
                    <a:pt x="770265" y="636744"/>
                    <a:pt x="634508" y="913425"/>
                  </a:cubicBezTo>
                  <a:cubicBezTo>
                    <a:pt x="478316" y="1231562"/>
                    <a:pt x="297933" y="1560033"/>
                    <a:pt x="19725" y="1786922"/>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xmlns="" id="{3650A2B2-59D0-73C9-F47E-3C96ABE746CB}"/>
                </a:ext>
              </a:extLst>
            </p:cNvPr>
            <p:cNvSpPr/>
            <p:nvPr/>
          </p:nvSpPr>
          <p:spPr>
            <a:xfrm>
              <a:off x="1111408" y="4955802"/>
              <a:ext cx="1691798" cy="413592"/>
            </a:xfrm>
            <a:custGeom>
              <a:avLst/>
              <a:gdLst>
                <a:gd name="connsiteX0" fmla="*/ 0 w 1691798"/>
                <a:gd name="connsiteY0" fmla="*/ 177872 h 413592"/>
                <a:gd name="connsiteX1" fmla="*/ 1691798 w 1691798"/>
                <a:gd name="connsiteY1" fmla="*/ 227430 h 413592"/>
                <a:gd name="connsiteX2" fmla="*/ 927635 w 1691798"/>
                <a:gd name="connsiteY2" fmla="*/ 388554 h 413592"/>
                <a:gd name="connsiteX3" fmla="*/ 0 w 1691798"/>
                <a:gd name="connsiteY3" fmla="*/ 177872 h 413592"/>
              </a:gdLst>
              <a:ahLst/>
              <a:cxnLst>
                <a:cxn ang="0">
                  <a:pos x="connsiteX0" y="connsiteY0"/>
                </a:cxn>
                <a:cxn ang="0">
                  <a:pos x="connsiteX1" y="connsiteY1"/>
                </a:cxn>
                <a:cxn ang="0">
                  <a:pos x="connsiteX2" y="connsiteY2"/>
                </a:cxn>
                <a:cxn ang="0">
                  <a:pos x="connsiteX3" y="connsiteY3"/>
                </a:cxn>
              </a:cxnLst>
              <a:rect l="l" t="t" r="r" b="b"/>
              <a:pathLst>
                <a:path w="1691798" h="413592">
                  <a:moveTo>
                    <a:pt x="0" y="177872"/>
                  </a:moveTo>
                  <a:cubicBezTo>
                    <a:pt x="571214" y="-69216"/>
                    <a:pt x="786006" y="-64518"/>
                    <a:pt x="1691798" y="227430"/>
                  </a:cubicBezTo>
                  <a:cubicBezTo>
                    <a:pt x="1511650" y="455493"/>
                    <a:pt x="1187876" y="424490"/>
                    <a:pt x="927635" y="388554"/>
                  </a:cubicBezTo>
                  <a:cubicBezTo>
                    <a:pt x="619833" y="345924"/>
                    <a:pt x="293475" y="284740"/>
                    <a:pt x="0" y="177872"/>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Freeform: Shape 28">
              <a:extLst>
                <a:ext uri="{FF2B5EF4-FFF2-40B4-BE49-F238E27FC236}">
                  <a16:creationId xmlns:a16="http://schemas.microsoft.com/office/drawing/2014/main" xmlns="" id="{E36DB84A-8D58-FABD-239C-9989A03026E5}"/>
                </a:ext>
              </a:extLst>
            </p:cNvPr>
            <p:cNvSpPr/>
            <p:nvPr/>
          </p:nvSpPr>
          <p:spPr>
            <a:xfrm>
              <a:off x="168858" y="5558678"/>
              <a:ext cx="998919" cy="814720"/>
            </a:xfrm>
            <a:custGeom>
              <a:avLst/>
              <a:gdLst>
                <a:gd name="connsiteX0" fmla="*/ 0 w 998919"/>
                <a:gd name="connsiteY0" fmla="*/ 0 h 814720"/>
                <a:gd name="connsiteX1" fmla="*/ 998919 w 998919"/>
                <a:gd name="connsiteY1" fmla="*/ 803856 h 814720"/>
                <a:gd name="connsiteX2" fmla="*/ 463759 w 998919"/>
                <a:gd name="connsiteY2" fmla="*/ 551484 h 814720"/>
                <a:gd name="connsiteX3" fmla="*/ 0 w 998919"/>
                <a:gd name="connsiteY3" fmla="*/ 0 h 814720"/>
              </a:gdLst>
              <a:ahLst/>
              <a:cxnLst>
                <a:cxn ang="0">
                  <a:pos x="connsiteX0" y="connsiteY0"/>
                </a:cxn>
                <a:cxn ang="0">
                  <a:pos x="connsiteX1" y="connsiteY1"/>
                </a:cxn>
                <a:cxn ang="0">
                  <a:pos x="connsiteX2" y="connsiteY2"/>
                </a:cxn>
                <a:cxn ang="0">
                  <a:pos x="connsiteX3" y="connsiteY3"/>
                </a:cxn>
              </a:cxnLst>
              <a:rect l="l" t="t" r="r" b="b"/>
              <a:pathLst>
                <a:path w="998919" h="814720">
                  <a:moveTo>
                    <a:pt x="0" y="0"/>
                  </a:moveTo>
                  <a:cubicBezTo>
                    <a:pt x="457887" y="112152"/>
                    <a:pt x="585541" y="213148"/>
                    <a:pt x="998919" y="803856"/>
                  </a:cubicBezTo>
                  <a:cubicBezTo>
                    <a:pt x="785771" y="859169"/>
                    <a:pt x="604448" y="692291"/>
                    <a:pt x="463759" y="551484"/>
                  </a:cubicBezTo>
                  <a:cubicBezTo>
                    <a:pt x="297351" y="385076"/>
                    <a:pt x="128241" y="198821"/>
                    <a:pt x="0" y="0"/>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xmlns="" id="{EF3685EA-FC05-9FE5-E4E4-ACC5440AB4D3}"/>
                </a:ext>
              </a:extLst>
            </p:cNvPr>
            <p:cNvSpPr/>
            <p:nvPr/>
          </p:nvSpPr>
          <p:spPr>
            <a:xfrm>
              <a:off x="-118690" y="4302337"/>
              <a:ext cx="318536" cy="1281120"/>
            </a:xfrm>
            <a:custGeom>
              <a:avLst/>
              <a:gdLst>
                <a:gd name="connsiteX0" fmla="*/ 190311 w 318536"/>
                <a:gd name="connsiteY0" fmla="*/ 1281121 h 1281120"/>
                <a:gd name="connsiteX1" fmla="*/ 136525 w 318536"/>
                <a:gd name="connsiteY1" fmla="*/ 0 h 1281120"/>
                <a:gd name="connsiteX2" fmla="*/ 21907 w 318536"/>
                <a:gd name="connsiteY2" fmla="*/ 580374 h 1281120"/>
                <a:gd name="connsiteX3" fmla="*/ 190311 w 318536"/>
                <a:gd name="connsiteY3" fmla="*/ 1281121 h 1281120"/>
              </a:gdLst>
              <a:ahLst/>
              <a:cxnLst>
                <a:cxn ang="0">
                  <a:pos x="connsiteX0" y="connsiteY0"/>
                </a:cxn>
                <a:cxn ang="0">
                  <a:pos x="connsiteX1" y="connsiteY1"/>
                </a:cxn>
                <a:cxn ang="0">
                  <a:pos x="connsiteX2" y="connsiteY2"/>
                </a:cxn>
                <a:cxn ang="0">
                  <a:pos x="connsiteX3" y="connsiteY3"/>
                </a:cxn>
              </a:cxnLst>
              <a:rect l="l" t="t" r="r" b="b"/>
              <a:pathLst>
                <a:path w="318536" h="1281120">
                  <a:moveTo>
                    <a:pt x="190311" y="1281121"/>
                  </a:moveTo>
                  <a:cubicBezTo>
                    <a:pt x="371986" y="846017"/>
                    <a:pt x="366350" y="683366"/>
                    <a:pt x="136525" y="0"/>
                  </a:cubicBezTo>
                  <a:cubicBezTo>
                    <a:pt x="-34581" y="138693"/>
                    <a:pt x="-7805" y="383667"/>
                    <a:pt x="21907" y="580374"/>
                  </a:cubicBezTo>
                  <a:cubicBezTo>
                    <a:pt x="57020" y="813251"/>
                    <a:pt x="106461" y="1059869"/>
                    <a:pt x="190311" y="1281121"/>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Freeform: Shape 30">
              <a:extLst>
                <a:ext uri="{FF2B5EF4-FFF2-40B4-BE49-F238E27FC236}">
                  <a16:creationId xmlns:a16="http://schemas.microsoft.com/office/drawing/2014/main" xmlns="" id="{B67E6EC9-AF07-C958-64D0-4D57D91D5A31}"/>
                </a:ext>
              </a:extLst>
            </p:cNvPr>
            <p:cNvSpPr/>
            <p:nvPr/>
          </p:nvSpPr>
          <p:spPr>
            <a:xfrm>
              <a:off x="1095906" y="3767059"/>
              <a:ext cx="1085822" cy="1300586"/>
            </a:xfrm>
            <a:custGeom>
              <a:avLst/>
              <a:gdLst>
                <a:gd name="connsiteX0" fmla="*/ 1057 w 1085822"/>
                <a:gd name="connsiteY0" fmla="*/ 1300498 h 1300586"/>
                <a:gd name="connsiteX1" fmla="*/ 705 w 1085822"/>
                <a:gd name="connsiteY1" fmla="*/ 1300498 h 1300586"/>
                <a:gd name="connsiteX2" fmla="*/ 117 w 1085822"/>
                <a:gd name="connsiteY2" fmla="*/ 1300263 h 1300586"/>
                <a:gd name="connsiteX3" fmla="*/ 0 w 1085822"/>
                <a:gd name="connsiteY3" fmla="*/ 1300263 h 1300586"/>
                <a:gd name="connsiteX4" fmla="*/ 1085823 w 1085822"/>
                <a:gd name="connsiteY4" fmla="*/ 0 h 1300586"/>
                <a:gd name="connsiteX5" fmla="*/ 1063275 w 1085822"/>
                <a:gd name="connsiteY5" fmla="*/ 81971 h 1300586"/>
                <a:gd name="connsiteX6" fmla="*/ 1057 w 1085822"/>
                <a:gd name="connsiteY6" fmla="*/ 1300498 h 130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22" h="1300586">
                  <a:moveTo>
                    <a:pt x="1057" y="1300498"/>
                  </a:moveTo>
                  <a:cubicBezTo>
                    <a:pt x="940" y="1300616"/>
                    <a:pt x="822" y="1300616"/>
                    <a:pt x="705" y="1300498"/>
                  </a:cubicBezTo>
                  <a:cubicBezTo>
                    <a:pt x="587" y="1300498"/>
                    <a:pt x="352" y="1300380"/>
                    <a:pt x="117" y="1300263"/>
                  </a:cubicBezTo>
                  <a:cubicBezTo>
                    <a:pt x="117" y="1300263"/>
                    <a:pt x="117" y="1300263"/>
                    <a:pt x="0" y="1300263"/>
                  </a:cubicBezTo>
                  <a:cubicBezTo>
                    <a:pt x="361119" y="335635"/>
                    <a:pt x="674793" y="213031"/>
                    <a:pt x="1085823" y="0"/>
                  </a:cubicBezTo>
                  <a:cubicBezTo>
                    <a:pt x="1078894" y="27715"/>
                    <a:pt x="1071378" y="55078"/>
                    <a:pt x="1063275" y="81971"/>
                  </a:cubicBezTo>
                  <a:cubicBezTo>
                    <a:pt x="897689" y="628876"/>
                    <a:pt x="478674" y="1005848"/>
                    <a:pt x="1057" y="1300498"/>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xmlns="" id="{809536E6-5433-8377-6734-E39F9D4E718F}"/>
                </a:ext>
              </a:extLst>
            </p:cNvPr>
            <p:cNvSpPr/>
            <p:nvPr/>
          </p:nvSpPr>
          <p:spPr>
            <a:xfrm>
              <a:off x="1831179" y="3843393"/>
              <a:ext cx="1594795" cy="851535"/>
            </a:xfrm>
            <a:custGeom>
              <a:avLst/>
              <a:gdLst>
                <a:gd name="connsiteX0" fmla="*/ 0 w 1594795"/>
                <a:gd name="connsiteY0" fmla="*/ 851536 h 851535"/>
                <a:gd name="connsiteX1" fmla="*/ 1594795 w 1594795"/>
                <a:gd name="connsiteY1" fmla="*/ 0 h 851535"/>
                <a:gd name="connsiteX2" fmla="*/ 475151 w 1594795"/>
                <a:gd name="connsiteY2" fmla="*/ 808554 h 851535"/>
                <a:gd name="connsiteX3" fmla="*/ 0 w 1594795"/>
                <a:gd name="connsiteY3" fmla="*/ 851536 h 851535"/>
              </a:gdLst>
              <a:ahLst/>
              <a:cxnLst>
                <a:cxn ang="0">
                  <a:pos x="connsiteX0" y="connsiteY0"/>
                </a:cxn>
                <a:cxn ang="0">
                  <a:pos x="connsiteX1" y="connsiteY1"/>
                </a:cxn>
                <a:cxn ang="0">
                  <a:pos x="connsiteX2" y="connsiteY2"/>
                </a:cxn>
                <a:cxn ang="0">
                  <a:pos x="connsiteX3" y="connsiteY3"/>
                </a:cxn>
              </a:cxnLst>
              <a:rect l="l" t="t" r="r" b="b"/>
              <a:pathLst>
                <a:path w="1594795" h="851535">
                  <a:moveTo>
                    <a:pt x="0" y="851536"/>
                  </a:moveTo>
                  <a:cubicBezTo>
                    <a:pt x="456361" y="409268"/>
                    <a:pt x="955703" y="79975"/>
                    <a:pt x="1594795" y="0"/>
                  </a:cubicBezTo>
                  <a:cubicBezTo>
                    <a:pt x="1404430" y="424418"/>
                    <a:pt x="921528" y="711669"/>
                    <a:pt x="475151" y="808554"/>
                  </a:cubicBezTo>
                  <a:cubicBezTo>
                    <a:pt x="316963" y="842845"/>
                    <a:pt x="160184" y="842141"/>
                    <a:pt x="0" y="851536"/>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xmlns="" id="{D516AE67-D2F9-8B99-4A84-DAB82F4B7B0D}"/>
                </a:ext>
              </a:extLst>
            </p:cNvPr>
            <p:cNvSpPr/>
            <p:nvPr/>
          </p:nvSpPr>
          <p:spPr>
            <a:xfrm>
              <a:off x="563564" y="5394956"/>
              <a:ext cx="1632139" cy="584350"/>
            </a:xfrm>
            <a:custGeom>
              <a:avLst/>
              <a:gdLst>
                <a:gd name="connsiteX0" fmla="*/ 0 w 1632139"/>
                <a:gd name="connsiteY0" fmla="*/ 6592 h 584350"/>
                <a:gd name="connsiteX1" fmla="*/ 1632140 w 1632139"/>
                <a:gd name="connsiteY1" fmla="*/ 491958 h 584350"/>
                <a:gd name="connsiteX2" fmla="*/ 101935 w 1632139"/>
                <a:gd name="connsiteY2" fmla="*/ 98075 h 584350"/>
                <a:gd name="connsiteX3" fmla="*/ 0 w 1632139"/>
                <a:gd name="connsiteY3" fmla="*/ 6592 h 584350"/>
              </a:gdLst>
              <a:ahLst/>
              <a:cxnLst>
                <a:cxn ang="0">
                  <a:pos x="connsiteX0" y="connsiteY0"/>
                </a:cxn>
                <a:cxn ang="0">
                  <a:pos x="connsiteX1" y="connsiteY1"/>
                </a:cxn>
                <a:cxn ang="0">
                  <a:pos x="connsiteX2" y="connsiteY2"/>
                </a:cxn>
                <a:cxn ang="0">
                  <a:pos x="connsiteX3" y="connsiteY3"/>
                </a:cxn>
              </a:cxnLst>
              <a:rect l="l" t="t" r="r" b="b"/>
              <a:pathLst>
                <a:path w="1632139" h="584350">
                  <a:moveTo>
                    <a:pt x="0" y="6592"/>
                  </a:moveTo>
                  <a:cubicBezTo>
                    <a:pt x="588712" y="-44141"/>
                    <a:pt x="1130566" y="205648"/>
                    <a:pt x="1632140" y="491958"/>
                  </a:cubicBezTo>
                  <a:cubicBezTo>
                    <a:pt x="1273135" y="768288"/>
                    <a:pt x="421599" y="361721"/>
                    <a:pt x="101935" y="98075"/>
                  </a:cubicBezTo>
                  <a:cubicBezTo>
                    <a:pt x="66704" y="68951"/>
                    <a:pt x="32647" y="38417"/>
                    <a:pt x="0" y="6592"/>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2" name="Picture 1" descr="A black background with red text">
            <a:extLst>
              <a:ext uri="{FF2B5EF4-FFF2-40B4-BE49-F238E27FC236}">
                <a16:creationId xmlns:a16="http://schemas.microsoft.com/office/drawing/2014/main" xmlns="" id="{881348E7-7599-24D0-A6E5-A84B997D1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218" y="2375111"/>
            <a:ext cx="3772711" cy="3772711"/>
          </a:xfrm>
          <a:prstGeom prst="rect">
            <a:avLst/>
          </a:prstGeom>
        </p:spPr>
      </p:pic>
      <p:pic>
        <p:nvPicPr>
          <p:cNvPr id="3" name="Picture 2" descr="A red and blue chemical formulas&#10;&#10;Description automatically generated with medium confidence">
            <a:extLst>
              <a:ext uri="{FF2B5EF4-FFF2-40B4-BE49-F238E27FC236}">
                <a16:creationId xmlns:a16="http://schemas.microsoft.com/office/drawing/2014/main" xmlns="" id="{E8C07F56-C294-C0D8-793E-38617A65B3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6685" y="3196842"/>
            <a:ext cx="2626467" cy="2626467"/>
          </a:xfrm>
          <a:prstGeom prst="rect">
            <a:avLst/>
          </a:prstGeom>
        </p:spPr>
      </p:pic>
      <p:grpSp>
        <p:nvGrpSpPr>
          <p:cNvPr id="7" name="Group 6">
            <a:extLst>
              <a:ext uri="{FF2B5EF4-FFF2-40B4-BE49-F238E27FC236}">
                <a16:creationId xmlns:a16="http://schemas.microsoft.com/office/drawing/2014/main" xmlns="" id="{94F7DFED-96C5-2335-541F-75CC67042731}"/>
              </a:ext>
            </a:extLst>
          </p:cNvPr>
          <p:cNvGrpSpPr/>
          <p:nvPr/>
        </p:nvGrpSpPr>
        <p:grpSpPr>
          <a:xfrm>
            <a:off x="384601" y="3336523"/>
            <a:ext cx="2109709" cy="844142"/>
            <a:chOff x="728741" y="657225"/>
            <a:chExt cx="2109709" cy="844142"/>
          </a:xfrm>
        </p:grpSpPr>
        <p:sp>
          <p:nvSpPr>
            <p:cNvPr id="8" name="Rectangle: Rounded Corners 7">
              <a:extLst>
                <a:ext uri="{FF2B5EF4-FFF2-40B4-BE49-F238E27FC236}">
                  <a16:creationId xmlns:a16="http://schemas.microsoft.com/office/drawing/2014/main" xmlns="" id="{0FAC6A2F-E4A0-1966-31BD-5C4508A7A4E6}"/>
                </a:ext>
              </a:extLst>
            </p:cNvPr>
            <p:cNvSpPr/>
            <p:nvPr/>
          </p:nvSpPr>
          <p:spPr>
            <a:xfrm>
              <a:off x="1163315" y="800100"/>
              <a:ext cx="1675135" cy="558394"/>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xmlns="" id="{B5D8AEB1-275B-11B0-79CE-78525C175295}"/>
                </a:ext>
              </a:extLst>
            </p:cNvPr>
            <p:cNvGrpSpPr/>
            <p:nvPr/>
          </p:nvGrpSpPr>
          <p:grpSpPr>
            <a:xfrm>
              <a:off x="728741" y="657225"/>
              <a:ext cx="844142" cy="844142"/>
              <a:chOff x="728741" y="657225"/>
              <a:chExt cx="844142" cy="844142"/>
            </a:xfrm>
          </p:grpSpPr>
          <p:sp>
            <p:nvSpPr>
              <p:cNvPr id="21" name="Oval 20">
                <a:extLst>
                  <a:ext uri="{FF2B5EF4-FFF2-40B4-BE49-F238E27FC236}">
                    <a16:creationId xmlns:a16="http://schemas.microsoft.com/office/drawing/2014/main" xmlns="" id="{7544ECF7-FBD6-57D4-59A7-CF669628170D}"/>
                  </a:ext>
                </a:extLst>
              </p:cNvPr>
              <p:cNvSpPr/>
              <p:nvPr/>
            </p:nvSpPr>
            <p:spPr>
              <a:xfrm>
                <a:off x="728741" y="657225"/>
                <a:ext cx="844142" cy="844142"/>
              </a:xfrm>
              <a:prstGeom prst="ellipse">
                <a:avLst/>
              </a:prstGeom>
              <a:solidFill>
                <a:schemeClr val="bg1"/>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xmlns="" id="{0E7E99E9-27DB-E4D7-49E1-263FD3C1F6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264" y="780748"/>
                <a:ext cx="597097" cy="597097"/>
              </a:xfrm>
              <a:prstGeom prst="rect">
                <a:avLst/>
              </a:prstGeom>
            </p:spPr>
          </p:pic>
        </p:grpSp>
        <p:sp>
          <p:nvSpPr>
            <p:cNvPr id="19" name="TextBox 18">
              <a:extLst>
                <a:ext uri="{FF2B5EF4-FFF2-40B4-BE49-F238E27FC236}">
                  <a16:creationId xmlns:a16="http://schemas.microsoft.com/office/drawing/2014/main" xmlns="" id="{33C5010A-CC90-8E98-8E20-6C96C65EEE85}"/>
                </a:ext>
              </a:extLst>
            </p:cNvPr>
            <p:cNvSpPr txBox="1"/>
            <p:nvPr/>
          </p:nvSpPr>
          <p:spPr>
            <a:xfrm>
              <a:off x="1588023" y="848463"/>
              <a:ext cx="1106393" cy="461665"/>
            </a:xfrm>
            <a:prstGeom prst="rect">
              <a:avLst/>
            </a:prstGeom>
            <a:noFill/>
          </p:spPr>
          <p:txBody>
            <a:bodyPr wrap="none" rtlCol="0">
              <a:spAutoFit/>
            </a:bodyPr>
            <a:lstStyle/>
            <a:p>
              <a:r>
                <a:rPr lang="en-US" sz="2400" b="1">
                  <a:solidFill>
                    <a:schemeClr val="bg1"/>
                  </a:solidFill>
                </a:rPr>
                <a:t>Ví dụ 1</a:t>
              </a:r>
            </a:p>
          </p:txBody>
        </p:sp>
      </p:grpSp>
      <p:sp>
        <p:nvSpPr>
          <p:cNvPr id="34" name="TextBox 33">
            <a:extLst>
              <a:ext uri="{FF2B5EF4-FFF2-40B4-BE49-F238E27FC236}">
                <a16:creationId xmlns:a16="http://schemas.microsoft.com/office/drawing/2014/main" xmlns="" id="{B3C0F1B2-24D6-EC6A-9A76-B4980B7544DC}"/>
              </a:ext>
            </a:extLst>
          </p:cNvPr>
          <p:cNvSpPr txBox="1"/>
          <p:nvPr/>
        </p:nvSpPr>
        <p:spPr>
          <a:xfrm>
            <a:off x="2697219" y="5661878"/>
            <a:ext cx="2801073" cy="937949"/>
          </a:xfrm>
          <a:prstGeom prst="rect">
            <a:avLst/>
          </a:prstGeom>
          <a:noFill/>
        </p:spPr>
        <p:txBody>
          <a:bodyPr wrap="square" rtlCol="0">
            <a:spAutoFit/>
          </a:bodyPr>
          <a:lstStyle/>
          <a:p>
            <a:pPr algn="ctr">
              <a:lnSpc>
                <a:spcPct val="120000"/>
              </a:lnSpc>
            </a:pPr>
            <a:r>
              <a:rPr lang="en-US" sz="2400">
                <a:latin typeface="Arial" panose="020B0604020202020204" pitchFamily="34" charset="0"/>
                <a:cs typeface="Arial" panose="020B0604020202020204" pitchFamily="34" charset="0"/>
              </a:rPr>
              <a:t>H</a:t>
            </a:r>
            <a:r>
              <a:rPr lang="en-US" sz="2400" baseline="-25000">
                <a:latin typeface="Arial" panose="020B0604020202020204" pitchFamily="34" charset="0"/>
                <a:cs typeface="Arial" panose="020B0604020202020204" pitchFamily="34" charset="0"/>
              </a:rPr>
              <a:t>2</a:t>
            </a:r>
            <a:r>
              <a:rPr lang="en-US" sz="2400">
                <a:latin typeface="Arial" panose="020B0604020202020204" pitchFamily="34" charset="0"/>
                <a:cs typeface="Arial" panose="020B0604020202020204" pitchFamily="34" charset="0"/>
              </a:rPr>
              <a:t>NCH</a:t>
            </a:r>
            <a:r>
              <a:rPr lang="en-US" sz="2400" baseline="-25000">
                <a:latin typeface="Arial" panose="020B0604020202020204" pitchFamily="34" charset="0"/>
                <a:cs typeface="Arial" panose="020B0604020202020204" pitchFamily="34" charset="0"/>
              </a:rPr>
              <a:t>2</a:t>
            </a:r>
            <a:r>
              <a:rPr lang="en-US" sz="2400">
                <a:latin typeface="Arial" panose="020B0604020202020204" pitchFamily="34" charset="0"/>
                <a:cs typeface="Arial" panose="020B0604020202020204" pitchFamily="34" charset="0"/>
              </a:rPr>
              <a:t>COOH</a:t>
            </a:r>
          </a:p>
          <a:p>
            <a:pPr algn="ctr">
              <a:lnSpc>
                <a:spcPct val="120000"/>
              </a:lnSpc>
            </a:pPr>
            <a:r>
              <a:rPr lang="en-US" sz="2400">
                <a:latin typeface="Arial" panose="020B0604020202020204" pitchFamily="34" charset="0"/>
                <a:cs typeface="Arial" panose="020B0604020202020204" pitchFamily="34" charset="0"/>
              </a:rPr>
              <a:t>glycine</a:t>
            </a:r>
          </a:p>
        </p:txBody>
      </p:sp>
      <p:grpSp>
        <p:nvGrpSpPr>
          <p:cNvPr id="35" name="Group 34">
            <a:extLst>
              <a:ext uri="{FF2B5EF4-FFF2-40B4-BE49-F238E27FC236}">
                <a16:creationId xmlns:a16="http://schemas.microsoft.com/office/drawing/2014/main" xmlns="" id="{A9E9B433-5C27-E75A-9AC9-5C44A2C895C9}"/>
              </a:ext>
            </a:extLst>
          </p:cNvPr>
          <p:cNvGrpSpPr/>
          <p:nvPr/>
        </p:nvGrpSpPr>
        <p:grpSpPr>
          <a:xfrm>
            <a:off x="5984701" y="5186526"/>
            <a:ext cx="4552968" cy="1413301"/>
            <a:chOff x="6464609" y="5511536"/>
            <a:chExt cx="4552968" cy="1413301"/>
          </a:xfrm>
        </p:grpSpPr>
        <p:sp>
          <p:nvSpPr>
            <p:cNvPr id="36" name="TextBox 35">
              <a:extLst>
                <a:ext uri="{FF2B5EF4-FFF2-40B4-BE49-F238E27FC236}">
                  <a16:creationId xmlns:a16="http://schemas.microsoft.com/office/drawing/2014/main" xmlns="" id="{B7C6D46F-6A71-7AD6-3A2C-FB612CEABACC}"/>
                </a:ext>
              </a:extLst>
            </p:cNvPr>
            <p:cNvSpPr txBox="1"/>
            <p:nvPr/>
          </p:nvSpPr>
          <p:spPr>
            <a:xfrm>
              <a:off x="6464609" y="5986888"/>
              <a:ext cx="4552968" cy="937949"/>
            </a:xfrm>
            <a:prstGeom prst="rect">
              <a:avLst/>
            </a:prstGeom>
            <a:noFill/>
          </p:spPr>
          <p:txBody>
            <a:bodyPr wrap="square" rtlCol="0">
              <a:spAutoFit/>
            </a:bodyPr>
            <a:lstStyle/>
            <a:p>
              <a:pPr algn="ctr">
                <a:lnSpc>
                  <a:spcPct val="120000"/>
                </a:lnSpc>
              </a:pPr>
              <a:r>
                <a:rPr lang="en-US" sz="2400">
                  <a:latin typeface="Arial" panose="020B0604020202020204" pitchFamily="34" charset="0"/>
                  <a:cs typeface="Arial" panose="020B0604020202020204" pitchFamily="34" charset="0"/>
                </a:rPr>
                <a:t>HOOCCH</a:t>
              </a:r>
              <a:r>
                <a:rPr lang="en-US" sz="2400" baseline="-25000">
                  <a:latin typeface="Arial" panose="020B0604020202020204" pitchFamily="34" charset="0"/>
                  <a:cs typeface="Arial" panose="020B0604020202020204" pitchFamily="34" charset="0"/>
                </a:rPr>
                <a:t>2</a:t>
              </a:r>
              <a:r>
                <a:rPr lang="en-US" sz="2400">
                  <a:latin typeface="Arial" panose="020B0604020202020204" pitchFamily="34" charset="0"/>
                  <a:cs typeface="Arial" panose="020B0604020202020204" pitchFamily="34" charset="0"/>
                </a:rPr>
                <a:t>CH</a:t>
              </a:r>
              <a:r>
                <a:rPr lang="en-US" sz="2400" baseline="-25000">
                  <a:latin typeface="Arial" panose="020B0604020202020204" pitchFamily="34" charset="0"/>
                  <a:cs typeface="Arial" panose="020B0604020202020204" pitchFamily="34" charset="0"/>
                </a:rPr>
                <a:t>2</a:t>
              </a:r>
              <a:r>
                <a:rPr lang="en-US" sz="2400">
                  <a:latin typeface="Arial" panose="020B0604020202020204" pitchFamily="34" charset="0"/>
                  <a:cs typeface="Arial" panose="020B0604020202020204" pitchFamily="34" charset="0"/>
                </a:rPr>
                <a:t>CHCOOH</a:t>
              </a:r>
            </a:p>
            <a:p>
              <a:pPr algn="ctr">
                <a:lnSpc>
                  <a:spcPct val="120000"/>
                </a:lnSpc>
              </a:pPr>
              <a:r>
                <a:rPr lang="en-US" sz="2400">
                  <a:latin typeface="Arial" panose="020B0604020202020204" pitchFamily="34" charset="0"/>
                  <a:cs typeface="Arial" panose="020B0604020202020204" pitchFamily="34" charset="0"/>
                </a:rPr>
                <a:t>glutamic acid</a:t>
              </a:r>
            </a:p>
          </p:txBody>
        </p:sp>
        <p:sp>
          <p:nvSpPr>
            <p:cNvPr id="37" name="TextBox 36">
              <a:extLst>
                <a:ext uri="{FF2B5EF4-FFF2-40B4-BE49-F238E27FC236}">
                  <a16:creationId xmlns:a16="http://schemas.microsoft.com/office/drawing/2014/main" xmlns="" id="{0DB56D88-B615-CB95-E79E-B63950F1376E}"/>
                </a:ext>
              </a:extLst>
            </p:cNvPr>
            <p:cNvSpPr txBox="1"/>
            <p:nvPr/>
          </p:nvSpPr>
          <p:spPr>
            <a:xfrm>
              <a:off x="9012066" y="5511536"/>
              <a:ext cx="1437771" cy="494751"/>
            </a:xfrm>
            <a:prstGeom prst="rect">
              <a:avLst/>
            </a:prstGeom>
            <a:noFill/>
          </p:spPr>
          <p:txBody>
            <a:bodyPr wrap="square">
              <a:spAutoFit/>
            </a:bodyPr>
            <a:lstStyle/>
            <a:p>
              <a:pPr>
                <a:lnSpc>
                  <a:spcPct val="120000"/>
                </a:lnSpc>
              </a:pPr>
              <a:r>
                <a:rPr lang="en-US" sz="2400">
                  <a:latin typeface="Arial" panose="020B0604020202020204" pitchFamily="34" charset="0"/>
                  <a:cs typeface="Arial" panose="020B0604020202020204" pitchFamily="34" charset="0"/>
                </a:rPr>
                <a:t>NH</a:t>
              </a:r>
              <a:r>
                <a:rPr lang="en-US" sz="2400" baseline="-25000">
                  <a:latin typeface="Arial" panose="020B0604020202020204" pitchFamily="34" charset="0"/>
                  <a:cs typeface="Arial" panose="020B0604020202020204" pitchFamily="34" charset="0"/>
                </a:rPr>
                <a:t>2</a:t>
              </a:r>
              <a:endParaRPr lang="en-US" sz="2400"/>
            </a:p>
          </p:txBody>
        </p:sp>
        <p:cxnSp>
          <p:nvCxnSpPr>
            <p:cNvPr id="38" name="Straight Connector 37">
              <a:extLst>
                <a:ext uri="{FF2B5EF4-FFF2-40B4-BE49-F238E27FC236}">
                  <a16:creationId xmlns:a16="http://schemas.microsoft.com/office/drawing/2014/main" xmlns="" id="{97AA55D0-1D83-25C0-538D-281FAA276507}"/>
                </a:ext>
              </a:extLst>
            </p:cNvPr>
            <p:cNvCxnSpPr>
              <a:cxnSpLocks/>
            </p:cNvCxnSpPr>
            <p:nvPr/>
          </p:nvCxnSpPr>
          <p:spPr>
            <a:xfrm flipV="1">
              <a:off x="9178724" y="5931408"/>
              <a:ext cx="0" cy="131903"/>
            </a:xfrm>
            <a:prstGeom prst="line">
              <a:avLst/>
            </a:prstGeom>
            <a:ln w="28575"/>
          </p:spPr>
          <p:style>
            <a:lnRef idx="2">
              <a:schemeClr val="dk1"/>
            </a:lnRef>
            <a:fillRef idx="0">
              <a:schemeClr val="dk1"/>
            </a:fillRef>
            <a:effectRef idx="1">
              <a:schemeClr val="dk1"/>
            </a:effectRef>
            <a:fontRef idx="minor">
              <a:schemeClr val="tx1"/>
            </a:fontRef>
          </p:style>
        </p:cxnSp>
      </p:grpSp>
      <p:grpSp>
        <p:nvGrpSpPr>
          <p:cNvPr id="39" name="Group 38">
            <a:extLst>
              <a:ext uri="{FF2B5EF4-FFF2-40B4-BE49-F238E27FC236}">
                <a16:creationId xmlns:a16="http://schemas.microsoft.com/office/drawing/2014/main" xmlns="" id="{EB1F190A-7BBC-2826-8903-66A6D1E17F03}"/>
              </a:ext>
            </a:extLst>
          </p:cNvPr>
          <p:cNvGrpSpPr/>
          <p:nvPr/>
        </p:nvGrpSpPr>
        <p:grpSpPr>
          <a:xfrm>
            <a:off x="903965" y="1159364"/>
            <a:ext cx="10384069" cy="1940043"/>
            <a:chOff x="903966" y="690880"/>
            <a:chExt cx="10384069" cy="1940043"/>
          </a:xfrm>
        </p:grpSpPr>
        <p:sp>
          <p:nvSpPr>
            <p:cNvPr id="40" name="Rectangle 39">
              <a:extLst>
                <a:ext uri="{FF2B5EF4-FFF2-40B4-BE49-F238E27FC236}">
                  <a16:creationId xmlns:a16="http://schemas.microsoft.com/office/drawing/2014/main" xmlns="" id="{611C254F-189A-AB01-1877-71BF4BEFC57B}"/>
                </a:ext>
              </a:extLst>
            </p:cNvPr>
            <p:cNvSpPr/>
            <p:nvPr/>
          </p:nvSpPr>
          <p:spPr>
            <a:xfrm>
              <a:off x="1221953" y="690880"/>
              <a:ext cx="1909867" cy="7882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Rectangle: Rounded Corners 40">
              <a:extLst>
                <a:ext uri="{FF2B5EF4-FFF2-40B4-BE49-F238E27FC236}">
                  <a16:creationId xmlns:a16="http://schemas.microsoft.com/office/drawing/2014/main" xmlns="" id="{2F69792A-EFA7-C049-8FC2-2F9A9F1B4CB9}"/>
                </a:ext>
              </a:extLst>
            </p:cNvPr>
            <p:cNvSpPr/>
            <p:nvPr/>
          </p:nvSpPr>
          <p:spPr>
            <a:xfrm>
              <a:off x="903966" y="1315877"/>
              <a:ext cx="10384069" cy="1315046"/>
            </a:xfrm>
            <a:prstGeom prst="roundRect">
              <a:avLst>
                <a:gd name="adj" fmla="val 11923"/>
              </a:avLst>
            </a:prstGeom>
            <a:solidFill>
              <a:srgbClr val="FFFF7D"/>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TextBox 41">
              <a:extLst>
                <a:ext uri="{FF2B5EF4-FFF2-40B4-BE49-F238E27FC236}">
                  <a16:creationId xmlns:a16="http://schemas.microsoft.com/office/drawing/2014/main" xmlns="" id="{23039AD8-75FB-C69F-5724-66B4C29F4D6C}"/>
                </a:ext>
              </a:extLst>
            </p:cNvPr>
            <p:cNvSpPr txBox="1"/>
            <p:nvPr/>
          </p:nvSpPr>
          <p:spPr>
            <a:xfrm>
              <a:off x="1057471" y="1443334"/>
              <a:ext cx="10077060" cy="1078950"/>
            </a:xfrm>
            <a:prstGeom prst="rect">
              <a:avLst/>
            </a:prstGeom>
            <a:noFill/>
          </p:spPr>
          <p:txBody>
            <a:bodyPr wrap="square" rtlCol="0">
              <a:spAutoFit/>
            </a:bodyPr>
            <a:lstStyle/>
            <a:p>
              <a:pPr marL="0" indent="0" algn="just">
                <a:lnSpc>
                  <a:spcPct val="120000"/>
                </a:lnSpc>
                <a:buNone/>
              </a:pPr>
              <a:r>
                <a:rPr lang="en-US" sz="2800"/>
                <a:t>Amino acid là hợp chất hữu cơ tạp chức, phân tử chứa đồng thời </a:t>
              </a:r>
              <a:r>
                <a:rPr lang="en-US" sz="2800">
                  <a:solidFill>
                    <a:schemeClr val="tx2">
                      <a:lumMod val="50000"/>
                      <a:lumOff val="50000"/>
                    </a:schemeClr>
                  </a:solidFill>
                </a:rPr>
                <a:t>nhóm amino (–NH</a:t>
              </a:r>
              <a:r>
                <a:rPr lang="en-US" sz="2800" baseline="-25000">
                  <a:solidFill>
                    <a:schemeClr val="tx2">
                      <a:lumMod val="50000"/>
                      <a:lumOff val="50000"/>
                    </a:schemeClr>
                  </a:solidFill>
                </a:rPr>
                <a:t>2</a:t>
              </a:r>
              <a:r>
                <a:rPr lang="en-US" sz="2800">
                  <a:solidFill>
                    <a:schemeClr val="tx2">
                      <a:lumMod val="50000"/>
                      <a:lumOff val="50000"/>
                    </a:schemeClr>
                  </a:solidFill>
                </a:rPr>
                <a:t>)</a:t>
              </a:r>
              <a:r>
                <a:rPr lang="en-US" sz="2800"/>
                <a:t> và </a:t>
              </a:r>
              <a:r>
                <a:rPr lang="en-US" sz="2800">
                  <a:solidFill>
                    <a:srgbClr val="FF0000"/>
                  </a:solidFill>
                </a:rPr>
                <a:t>nhóm carboxyl (–COOH)</a:t>
              </a:r>
              <a:endParaRPr lang="en-US" sz="2800"/>
            </a:p>
          </p:txBody>
        </p:sp>
        <p:sp>
          <p:nvSpPr>
            <p:cNvPr id="43" name="TextBox 42">
              <a:extLst>
                <a:ext uri="{FF2B5EF4-FFF2-40B4-BE49-F238E27FC236}">
                  <a16:creationId xmlns:a16="http://schemas.microsoft.com/office/drawing/2014/main" xmlns="" id="{6BF75CC9-28A0-C95A-5B0D-932612E14F67}"/>
                </a:ext>
              </a:extLst>
            </p:cNvPr>
            <p:cNvSpPr txBox="1"/>
            <p:nvPr/>
          </p:nvSpPr>
          <p:spPr>
            <a:xfrm>
              <a:off x="1303020" y="777963"/>
              <a:ext cx="17924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a:ea typeface="+mn-ea"/>
                  <a:cs typeface="+mn-cs"/>
                </a:rPr>
                <a:t>KHÁI NIỆM</a:t>
              </a:r>
            </a:p>
          </p:txBody>
        </p:sp>
      </p:grpSp>
    </p:spTree>
    <p:extLst>
      <p:ext uri="{BB962C8B-B14F-4D97-AF65-F5344CB8AC3E}">
        <p14:creationId xmlns:p14="http://schemas.microsoft.com/office/powerpoint/2010/main" val="29144595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out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par>
                                <p:cTn id="21" presetID="6"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par>
                                <p:cTn id="24" presetID="6" presetClass="entr" presetSubtype="16"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circle(in)">
                                      <p:cBhvr>
                                        <p:cTn id="26" dur="2000"/>
                                        <p:tgtEl>
                                          <p:spTgt spid="35"/>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circle(in)">
                                      <p:cBhvr>
                                        <p:cTn id="29"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6371EFB-4478-71CC-5B13-2027FC18775E}"/>
              </a:ext>
            </a:extLst>
          </p:cNvPr>
          <p:cNvSpPr>
            <a:spLocks noGrp="1"/>
          </p:cNvSpPr>
          <p:nvPr>
            <p:ph idx="1"/>
          </p:nvPr>
        </p:nvSpPr>
        <p:spPr>
          <a:xfrm>
            <a:off x="571467" y="1360315"/>
            <a:ext cx="11196976" cy="1382196"/>
          </a:xfrm>
        </p:spPr>
        <p:txBody>
          <a:bodyPr>
            <a:normAutofit/>
          </a:bodyPr>
          <a:lstStyle/>
          <a:p>
            <a:pPr marL="0" indent="0">
              <a:lnSpc>
                <a:spcPct val="130000"/>
              </a:lnSpc>
              <a:spcBef>
                <a:spcPts val="0"/>
              </a:spcBef>
              <a:buNone/>
            </a:pPr>
            <a:r>
              <a:rPr lang="en-US"/>
              <a:t>Các </a:t>
            </a:r>
            <a:r>
              <a:rPr lang="en-US" b="1">
                <a:solidFill>
                  <a:srgbClr val="FF0000"/>
                </a:solidFill>
              </a:rPr>
              <a:t>nhóm –COOH </a:t>
            </a:r>
            <a:r>
              <a:rPr lang="en-US"/>
              <a:t>và </a:t>
            </a:r>
            <a:r>
              <a:rPr lang="en-US" b="1">
                <a:solidFill>
                  <a:schemeClr val="tx2">
                    <a:lumMod val="50000"/>
                    <a:lumOff val="50000"/>
                  </a:schemeClr>
                </a:solidFill>
              </a:rPr>
              <a:t>nhóm –NH</a:t>
            </a:r>
            <a:r>
              <a:rPr lang="en-US" b="1" baseline="-25000">
                <a:solidFill>
                  <a:schemeClr val="tx2">
                    <a:lumMod val="50000"/>
                    <a:lumOff val="50000"/>
                  </a:schemeClr>
                </a:solidFill>
              </a:rPr>
              <a:t>2</a:t>
            </a:r>
            <a:r>
              <a:rPr lang="en-US" b="1">
                <a:solidFill>
                  <a:schemeClr val="tx2">
                    <a:lumMod val="50000"/>
                    <a:lumOff val="50000"/>
                  </a:schemeClr>
                </a:solidFill>
              </a:rPr>
              <a:t> </a:t>
            </a:r>
            <a:r>
              <a:rPr lang="en-US"/>
              <a:t>tương tác với nhau làm cho phân tử amino acid tồn tại chủ yếu ở </a:t>
            </a:r>
            <a:r>
              <a:rPr lang="en-US" b="1">
                <a:solidFill>
                  <a:schemeClr val="accent6"/>
                </a:solidFill>
              </a:rPr>
              <a:t>dạng ion lưỡng cực</a:t>
            </a:r>
            <a:r>
              <a:rPr lang="en-US" b="1" baseline="30000">
                <a:solidFill>
                  <a:schemeClr val="accent6"/>
                </a:solidFill>
              </a:rPr>
              <a:t>[*]</a:t>
            </a:r>
            <a:r>
              <a:rPr lang="en-US" b="1">
                <a:solidFill>
                  <a:schemeClr val="accent6"/>
                </a:solidFill>
              </a:rPr>
              <a:t>:</a:t>
            </a:r>
          </a:p>
        </p:txBody>
      </p:sp>
      <p:sp>
        <p:nvSpPr>
          <p:cNvPr id="4" name="Rectangle: Single Corner Rounded 3">
            <a:extLst>
              <a:ext uri="{FF2B5EF4-FFF2-40B4-BE49-F238E27FC236}">
                <a16:creationId xmlns:a16="http://schemas.microsoft.com/office/drawing/2014/main" xmlns="" id="{F05BB258-7AF8-84F4-4681-799137F78625}"/>
              </a:ext>
            </a:extLst>
          </p:cNvPr>
          <p:cNvSpPr/>
          <p:nvPr/>
        </p:nvSpPr>
        <p:spPr>
          <a:xfrm flipV="1">
            <a:off x="0" y="-4"/>
            <a:ext cx="7477246" cy="1014689"/>
          </a:xfrm>
          <a:prstGeom prst="round1Rect">
            <a:avLst>
              <a:gd name="adj" fmla="val 50000"/>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2A73B440-CDFB-0486-1C16-E1E45ECA9D32}"/>
              </a:ext>
            </a:extLst>
          </p:cNvPr>
          <p:cNvSpPr txBox="1"/>
          <p:nvPr/>
        </p:nvSpPr>
        <p:spPr>
          <a:xfrm>
            <a:off x="510771" y="153399"/>
            <a:ext cx="8018362" cy="707886"/>
          </a:xfrm>
          <a:prstGeom prst="rect">
            <a:avLst/>
          </a:prstGeom>
          <a:noFill/>
        </p:spPr>
        <p:txBody>
          <a:bodyPr wrap="square">
            <a:spAutoFit/>
          </a:bodyPr>
          <a:lstStyle/>
          <a:p>
            <a:r>
              <a:rPr lang="en-US" sz="4000" b="1">
                <a:solidFill>
                  <a:schemeClr val="bg1"/>
                </a:solidFill>
              </a:rPr>
              <a:t>KHÁI NIỆM VÀ DANH PHÁP</a:t>
            </a:r>
          </a:p>
        </p:txBody>
      </p:sp>
      <p:grpSp>
        <p:nvGrpSpPr>
          <p:cNvPr id="13" name="Graphic 2">
            <a:extLst>
              <a:ext uri="{FF2B5EF4-FFF2-40B4-BE49-F238E27FC236}">
                <a16:creationId xmlns:a16="http://schemas.microsoft.com/office/drawing/2014/main" xmlns="" id="{0E357BED-BC50-DFF0-77C4-31C90AB61D50}"/>
              </a:ext>
            </a:extLst>
          </p:cNvPr>
          <p:cNvGrpSpPr/>
          <p:nvPr/>
        </p:nvGrpSpPr>
        <p:grpSpPr>
          <a:xfrm>
            <a:off x="-1159957" y="6116291"/>
            <a:ext cx="3131096" cy="2114362"/>
            <a:chOff x="-571934" y="3673696"/>
            <a:chExt cx="3997909" cy="2699702"/>
          </a:xfrm>
          <a:solidFill>
            <a:srgbClr val="E1F5ED"/>
          </a:solidFill>
        </p:grpSpPr>
        <p:sp>
          <p:nvSpPr>
            <p:cNvPr id="14" name="Freeform: Shape 13">
              <a:extLst>
                <a:ext uri="{FF2B5EF4-FFF2-40B4-BE49-F238E27FC236}">
                  <a16:creationId xmlns:a16="http://schemas.microsoft.com/office/drawing/2014/main" xmlns="" id="{85D32AB1-6A13-C201-88A2-4926BBC9AA8B}"/>
                </a:ext>
              </a:extLst>
            </p:cNvPr>
            <p:cNvSpPr/>
            <p:nvPr/>
          </p:nvSpPr>
          <p:spPr>
            <a:xfrm>
              <a:off x="-571934" y="4349077"/>
              <a:ext cx="3045964" cy="1354755"/>
            </a:xfrm>
            <a:custGeom>
              <a:avLst/>
              <a:gdLst>
                <a:gd name="connsiteX0" fmla="*/ 0 w 3045964"/>
                <a:gd name="connsiteY0" fmla="*/ 1352758 h 1354755"/>
                <a:gd name="connsiteX1" fmla="*/ 4228 w 3045964"/>
                <a:gd name="connsiteY1" fmla="*/ 1268907 h 1354755"/>
                <a:gd name="connsiteX2" fmla="*/ 1554279 w 3045964"/>
                <a:gd name="connsiteY2" fmla="*/ 788707 h 1354755"/>
                <a:gd name="connsiteX3" fmla="*/ 2083450 w 3045964"/>
                <a:gd name="connsiteY3" fmla="*/ 498755 h 1354755"/>
                <a:gd name="connsiteX4" fmla="*/ 3007445 w 3045964"/>
                <a:gd name="connsiteY4" fmla="*/ 0 h 1354755"/>
                <a:gd name="connsiteX5" fmla="*/ 3045965 w 3045964"/>
                <a:gd name="connsiteY5" fmla="*/ 74690 h 1354755"/>
                <a:gd name="connsiteX6" fmla="*/ 2124084 w 3045964"/>
                <a:gd name="connsiteY6" fmla="*/ 572271 h 1354755"/>
                <a:gd name="connsiteX7" fmla="*/ 1594091 w 3045964"/>
                <a:gd name="connsiteY7" fmla="*/ 862692 h 1354755"/>
                <a:gd name="connsiteX8" fmla="*/ 0 w 3045964"/>
                <a:gd name="connsiteY8" fmla="*/ 1352758 h 135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5964" h="1354755">
                  <a:moveTo>
                    <a:pt x="0" y="1352758"/>
                  </a:moveTo>
                  <a:lnTo>
                    <a:pt x="4228" y="1268907"/>
                  </a:lnTo>
                  <a:cubicBezTo>
                    <a:pt x="536453" y="1295918"/>
                    <a:pt x="1112129" y="1026517"/>
                    <a:pt x="1554279" y="788707"/>
                  </a:cubicBezTo>
                  <a:cubicBezTo>
                    <a:pt x="1731140" y="693583"/>
                    <a:pt x="1902245" y="598929"/>
                    <a:pt x="2083450" y="498755"/>
                  </a:cubicBezTo>
                  <a:cubicBezTo>
                    <a:pt x="2376339" y="336810"/>
                    <a:pt x="2679091" y="169344"/>
                    <a:pt x="3007445" y="0"/>
                  </a:cubicBezTo>
                  <a:lnTo>
                    <a:pt x="3045965" y="74690"/>
                  </a:lnTo>
                  <a:cubicBezTo>
                    <a:pt x="2718668" y="243565"/>
                    <a:pt x="2416502" y="410677"/>
                    <a:pt x="2124084" y="572271"/>
                  </a:cubicBezTo>
                  <a:cubicBezTo>
                    <a:pt x="1942644" y="672562"/>
                    <a:pt x="1771303" y="767334"/>
                    <a:pt x="1594091" y="862692"/>
                  </a:cubicBezTo>
                  <a:cubicBezTo>
                    <a:pt x="1142310" y="1105670"/>
                    <a:pt x="553011" y="1380942"/>
                    <a:pt x="0" y="1352758"/>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Shape 14">
              <a:extLst>
                <a:ext uri="{FF2B5EF4-FFF2-40B4-BE49-F238E27FC236}">
                  <a16:creationId xmlns:a16="http://schemas.microsoft.com/office/drawing/2014/main" xmlns="" id="{F4A938A4-743B-B14E-7620-B68744143235}"/>
                </a:ext>
              </a:extLst>
            </p:cNvPr>
            <p:cNvSpPr/>
            <p:nvPr/>
          </p:nvSpPr>
          <p:spPr>
            <a:xfrm>
              <a:off x="395047" y="3673696"/>
              <a:ext cx="849929" cy="1786921"/>
            </a:xfrm>
            <a:custGeom>
              <a:avLst/>
              <a:gdLst>
                <a:gd name="connsiteX0" fmla="*/ 19725 w 849929"/>
                <a:gd name="connsiteY0" fmla="*/ 1786922 h 1786921"/>
                <a:gd name="connsiteX1" fmla="*/ 13735 w 849929"/>
                <a:gd name="connsiteY1" fmla="*/ 1758737 h 1786921"/>
                <a:gd name="connsiteX2" fmla="*/ 831567 w 849929"/>
                <a:gd name="connsiteY2" fmla="*/ 0 h 1786921"/>
                <a:gd name="connsiteX3" fmla="*/ 838966 w 849929"/>
                <a:gd name="connsiteY3" fmla="*/ 41572 h 1786921"/>
                <a:gd name="connsiteX4" fmla="*/ 634508 w 849929"/>
                <a:gd name="connsiteY4" fmla="*/ 913425 h 1786921"/>
                <a:gd name="connsiteX5" fmla="*/ 19725 w 849929"/>
                <a:gd name="connsiteY5" fmla="*/ 1786922 h 178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929" h="1786921">
                  <a:moveTo>
                    <a:pt x="19725" y="1786922"/>
                  </a:moveTo>
                  <a:cubicBezTo>
                    <a:pt x="17258" y="1777879"/>
                    <a:pt x="15262" y="1768484"/>
                    <a:pt x="13735" y="1758737"/>
                  </a:cubicBezTo>
                  <a:cubicBezTo>
                    <a:pt x="-66826" y="1239430"/>
                    <a:pt x="207154" y="456478"/>
                    <a:pt x="831567" y="0"/>
                  </a:cubicBezTo>
                  <a:cubicBezTo>
                    <a:pt x="834385" y="13857"/>
                    <a:pt x="836851" y="27833"/>
                    <a:pt x="838966" y="41572"/>
                  </a:cubicBezTo>
                  <a:cubicBezTo>
                    <a:pt x="886880" y="350432"/>
                    <a:pt x="770265" y="636744"/>
                    <a:pt x="634508" y="913425"/>
                  </a:cubicBezTo>
                  <a:cubicBezTo>
                    <a:pt x="478316" y="1231562"/>
                    <a:pt x="297933" y="1560033"/>
                    <a:pt x="19725" y="1786922"/>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reeform: Shape 15">
              <a:extLst>
                <a:ext uri="{FF2B5EF4-FFF2-40B4-BE49-F238E27FC236}">
                  <a16:creationId xmlns:a16="http://schemas.microsoft.com/office/drawing/2014/main" xmlns="" id="{4C222617-000D-CE27-DF64-EA01549F7073}"/>
                </a:ext>
              </a:extLst>
            </p:cNvPr>
            <p:cNvSpPr/>
            <p:nvPr/>
          </p:nvSpPr>
          <p:spPr>
            <a:xfrm>
              <a:off x="1111408" y="4955802"/>
              <a:ext cx="1691798" cy="413592"/>
            </a:xfrm>
            <a:custGeom>
              <a:avLst/>
              <a:gdLst>
                <a:gd name="connsiteX0" fmla="*/ 0 w 1691798"/>
                <a:gd name="connsiteY0" fmla="*/ 177872 h 413592"/>
                <a:gd name="connsiteX1" fmla="*/ 1691798 w 1691798"/>
                <a:gd name="connsiteY1" fmla="*/ 227430 h 413592"/>
                <a:gd name="connsiteX2" fmla="*/ 927635 w 1691798"/>
                <a:gd name="connsiteY2" fmla="*/ 388554 h 413592"/>
                <a:gd name="connsiteX3" fmla="*/ 0 w 1691798"/>
                <a:gd name="connsiteY3" fmla="*/ 177872 h 413592"/>
              </a:gdLst>
              <a:ahLst/>
              <a:cxnLst>
                <a:cxn ang="0">
                  <a:pos x="connsiteX0" y="connsiteY0"/>
                </a:cxn>
                <a:cxn ang="0">
                  <a:pos x="connsiteX1" y="connsiteY1"/>
                </a:cxn>
                <a:cxn ang="0">
                  <a:pos x="connsiteX2" y="connsiteY2"/>
                </a:cxn>
                <a:cxn ang="0">
                  <a:pos x="connsiteX3" y="connsiteY3"/>
                </a:cxn>
              </a:cxnLst>
              <a:rect l="l" t="t" r="r" b="b"/>
              <a:pathLst>
                <a:path w="1691798" h="413592">
                  <a:moveTo>
                    <a:pt x="0" y="177872"/>
                  </a:moveTo>
                  <a:cubicBezTo>
                    <a:pt x="571214" y="-69216"/>
                    <a:pt x="786006" y="-64518"/>
                    <a:pt x="1691798" y="227430"/>
                  </a:cubicBezTo>
                  <a:cubicBezTo>
                    <a:pt x="1511650" y="455493"/>
                    <a:pt x="1187876" y="424490"/>
                    <a:pt x="927635" y="388554"/>
                  </a:cubicBezTo>
                  <a:cubicBezTo>
                    <a:pt x="619833" y="345924"/>
                    <a:pt x="293475" y="284740"/>
                    <a:pt x="0" y="177872"/>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xmlns="" id="{5D6C73D8-B255-8CA0-19CF-96AB9EBAB0A4}"/>
                </a:ext>
              </a:extLst>
            </p:cNvPr>
            <p:cNvSpPr/>
            <p:nvPr/>
          </p:nvSpPr>
          <p:spPr>
            <a:xfrm>
              <a:off x="168858" y="5558678"/>
              <a:ext cx="998919" cy="814720"/>
            </a:xfrm>
            <a:custGeom>
              <a:avLst/>
              <a:gdLst>
                <a:gd name="connsiteX0" fmla="*/ 0 w 998919"/>
                <a:gd name="connsiteY0" fmla="*/ 0 h 814720"/>
                <a:gd name="connsiteX1" fmla="*/ 998919 w 998919"/>
                <a:gd name="connsiteY1" fmla="*/ 803856 h 814720"/>
                <a:gd name="connsiteX2" fmla="*/ 463759 w 998919"/>
                <a:gd name="connsiteY2" fmla="*/ 551484 h 814720"/>
                <a:gd name="connsiteX3" fmla="*/ 0 w 998919"/>
                <a:gd name="connsiteY3" fmla="*/ 0 h 814720"/>
              </a:gdLst>
              <a:ahLst/>
              <a:cxnLst>
                <a:cxn ang="0">
                  <a:pos x="connsiteX0" y="connsiteY0"/>
                </a:cxn>
                <a:cxn ang="0">
                  <a:pos x="connsiteX1" y="connsiteY1"/>
                </a:cxn>
                <a:cxn ang="0">
                  <a:pos x="connsiteX2" y="connsiteY2"/>
                </a:cxn>
                <a:cxn ang="0">
                  <a:pos x="connsiteX3" y="connsiteY3"/>
                </a:cxn>
              </a:cxnLst>
              <a:rect l="l" t="t" r="r" b="b"/>
              <a:pathLst>
                <a:path w="998919" h="814720">
                  <a:moveTo>
                    <a:pt x="0" y="0"/>
                  </a:moveTo>
                  <a:cubicBezTo>
                    <a:pt x="457887" y="112152"/>
                    <a:pt x="585541" y="213148"/>
                    <a:pt x="998919" y="803856"/>
                  </a:cubicBezTo>
                  <a:cubicBezTo>
                    <a:pt x="785771" y="859169"/>
                    <a:pt x="604448" y="692291"/>
                    <a:pt x="463759" y="551484"/>
                  </a:cubicBezTo>
                  <a:cubicBezTo>
                    <a:pt x="297351" y="385076"/>
                    <a:pt x="128241" y="198821"/>
                    <a:pt x="0" y="0"/>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xmlns="" id="{EBBF1405-E24B-D70E-794F-9E3836D28E3F}"/>
                </a:ext>
              </a:extLst>
            </p:cNvPr>
            <p:cNvSpPr/>
            <p:nvPr/>
          </p:nvSpPr>
          <p:spPr>
            <a:xfrm>
              <a:off x="-118690" y="4302337"/>
              <a:ext cx="318536" cy="1281120"/>
            </a:xfrm>
            <a:custGeom>
              <a:avLst/>
              <a:gdLst>
                <a:gd name="connsiteX0" fmla="*/ 190311 w 318536"/>
                <a:gd name="connsiteY0" fmla="*/ 1281121 h 1281120"/>
                <a:gd name="connsiteX1" fmla="*/ 136525 w 318536"/>
                <a:gd name="connsiteY1" fmla="*/ 0 h 1281120"/>
                <a:gd name="connsiteX2" fmla="*/ 21907 w 318536"/>
                <a:gd name="connsiteY2" fmla="*/ 580374 h 1281120"/>
                <a:gd name="connsiteX3" fmla="*/ 190311 w 318536"/>
                <a:gd name="connsiteY3" fmla="*/ 1281121 h 1281120"/>
              </a:gdLst>
              <a:ahLst/>
              <a:cxnLst>
                <a:cxn ang="0">
                  <a:pos x="connsiteX0" y="connsiteY0"/>
                </a:cxn>
                <a:cxn ang="0">
                  <a:pos x="connsiteX1" y="connsiteY1"/>
                </a:cxn>
                <a:cxn ang="0">
                  <a:pos x="connsiteX2" y="connsiteY2"/>
                </a:cxn>
                <a:cxn ang="0">
                  <a:pos x="connsiteX3" y="connsiteY3"/>
                </a:cxn>
              </a:cxnLst>
              <a:rect l="l" t="t" r="r" b="b"/>
              <a:pathLst>
                <a:path w="318536" h="1281120">
                  <a:moveTo>
                    <a:pt x="190311" y="1281121"/>
                  </a:moveTo>
                  <a:cubicBezTo>
                    <a:pt x="371986" y="846017"/>
                    <a:pt x="366350" y="683366"/>
                    <a:pt x="136525" y="0"/>
                  </a:cubicBezTo>
                  <a:cubicBezTo>
                    <a:pt x="-34581" y="138693"/>
                    <a:pt x="-7805" y="383667"/>
                    <a:pt x="21907" y="580374"/>
                  </a:cubicBezTo>
                  <a:cubicBezTo>
                    <a:pt x="57020" y="813251"/>
                    <a:pt x="106461" y="1059869"/>
                    <a:pt x="190311" y="1281121"/>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xmlns="" id="{A583823F-54B4-5BF8-98A1-24CB6C17D964}"/>
                </a:ext>
              </a:extLst>
            </p:cNvPr>
            <p:cNvSpPr/>
            <p:nvPr/>
          </p:nvSpPr>
          <p:spPr>
            <a:xfrm>
              <a:off x="1095906" y="3767059"/>
              <a:ext cx="1085822" cy="1300586"/>
            </a:xfrm>
            <a:custGeom>
              <a:avLst/>
              <a:gdLst>
                <a:gd name="connsiteX0" fmla="*/ 1057 w 1085822"/>
                <a:gd name="connsiteY0" fmla="*/ 1300498 h 1300586"/>
                <a:gd name="connsiteX1" fmla="*/ 705 w 1085822"/>
                <a:gd name="connsiteY1" fmla="*/ 1300498 h 1300586"/>
                <a:gd name="connsiteX2" fmla="*/ 117 w 1085822"/>
                <a:gd name="connsiteY2" fmla="*/ 1300263 h 1300586"/>
                <a:gd name="connsiteX3" fmla="*/ 0 w 1085822"/>
                <a:gd name="connsiteY3" fmla="*/ 1300263 h 1300586"/>
                <a:gd name="connsiteX4" fmla="*/ 1085823 w 1085822"/>
                <a:gd name="connsiteY4" fmla="*/ 0 h 1300586"/>
                <a:gd name="connsiteX5" fmla="*/ 1063275 w 1085822"/>
                <a:gd name="connsiteY5" fmla="*/ 81971 h 1300586"/>
                <a:gd name="connsiteX6" fmla="*/ 1057 w 1085822"/>
                <a:gd name="connsiteY6" fmla="*/ 1300498 h 130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22" h="1300586">
                  <a:moveTo>
                    <a:pt x="1057" y="1300498"/>
                  </a:moveTo>
                  <a:cubicBezTo>
                    <a:pt x="940" y="1300616"/>
                    <a:pt x="822" y="1300616"/>
                    <a:pt x="705" y="1300498"/>
                  </a:cubicBezTo>
                  <a:cubicBezTo>
                    <a:pt x="587" y="1300498"/>
                    <a:pt x="352" y="1300380"/>
                    <a:pt x="117" y="1300263"/>
                  </a:cubicBezTo>
                  <a:cubicBezTo>
                    <a:pt x="117" y="1300263"/>
                    <a:pt x="117" y="1300263"/>
                    <a:pt x="0" y="1300263"/>
                  </a:cubicBezTo>
                  <a:cubicBezTo>
                    <a:pt x="361119" y="335635"/>
                    <a:pt x="674793" y="213031"/>
                    <a:pt x="1085823" y="0"/>
                  </a:cubicBezTo>
                  <a:cubicBezTo>
                    <a:pt x="1078894" y="27715"/>
                    <a:pt x="1071378" y="55078"/>
                    <a:pt x="1063275" y="81971"/>
                  </a:cubicBezTo>
                  <a:cubicBezTo>
                    <a:pt x="897689" y="628876"/>
                    <a:pt x="478674" y="1005848"/>
                    <a:pt x="1057" y="1300498"/>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xmlns="" id="{B8A33712-2D63-F5B2-6F70-FF23B4784C3C}"/>
                </a:ext>
              </a:extLst>
            </p:cNvPr>
            <p:cNvSpPr/>
            <p:nvPr/>
          </p:nvSpPr>
          <p:spPr>
            <a:xfrm>
              <a:off x="1831179" y="3843393"/>
              <a:ext cx="1594795" cy="851535"/>
            </a:xfrm>
            <a:custGeom>
              <a:avLst/>
              <a:gdLst>
                <a:gd name="connsiteX0" fmla="*/ 0 w 1594795"/>
                <a:gd name="connsiteY0" fmla="*/ 851536 h 851535"/>
                <a:gd name="connsiteX1" fmla="*/ 1594795 w 1594795"/>
                <a:gd name="connsiteY1" fmla="*/ 0 h 851535"/>
                <a:gd name="connsiteX2" fmla="*/ 475151 w 1594795"/>
                <a:gd name="connsiteY2" fmla="*/ 808554 h 851535"/>
                <a:gd name="connsiteX3" fmla="*/ 0 w 1594795"/>
                <a:gd name="connsiteY3" fmla="*/ 851536 h 851535"/>
              </a:gdLst>
              <a:ahLst/>
              <a:cxnLst>
                <a:cxn ang="0">
                  <a:pos x="connsiteX0" y="connsiteY0"/>
                </a:cxn>
                <a:cxn ang="0">
                  <a:pos x="connsiteX1" y="connsiteY1"/>
                </a:cxn>
                <a:cxn ang="0">
                  <a:pos x="connsiteX2" y="connsiteY2"/>
                </a:cxn>
                <a:cxn ang="0">
                  <a:pos x="connsiteX3" y="connsiteY3"/>
                </a:cxn>
              </a:cxnLst>
              <a:rect l="l" t="t" r="r" b="b"/>
              <a:pathLst>
                <a:path w="1594795" h="851535">
                  <a:moveTo>
                    <a:pt x="0" y="851536"/>
                  </a:moveTo>
                  <a:cubicBezTo>
                    <a:pt x="456361" y="409268"/>
                    <a:pt x="955703" y="79975"/>
                    <a:pt x="1594795" y="0"/>
                  </a:cubicBezTo>
                  <a:cubicBezTo>
                    <a:pt x="1404430" y="424418"/>
                    <a:pt x="921528" y="711669"/>
                    <a:pt x="475151" y="808554"/>
                  </a:cubicBezTo>
                  <a:cubicBezTo>
                    <a:pt x="316963" y="842845"/>
                    <a:pt x="160184" y="842141"/>
                    <a:pt x="0" y="851536"/>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xmlns="" id="{5A38B75F-E675-A1BE-F8EB-A66B6DD71F08}"/>
                </a:ext>
              </a:extLst>
            </p:cNvPr>
            <p:cNvSpPr/>
            <p:nvPr/>
          </p:nvSpPr>
          <p:spPr>
            <a:xfrm>
              <a:off x="563564" y="5394956"/>
              <a:ext cx="1632139" cy="584350"/>
            </a:xfrm>
            <a:custGeom>
              <a:avLst/>
              <a:gdLst>
                <a:gd name="connsiteX0" fmla="*/ 0 w 1632139"/>
                <a:gd name="connsiteY0" fmla="*/ 6592 h 584350"/>
                <a:gd name="connsiteX1" fmla="*/ 1632140 w 1632139"/>
                <a:gd name="connsiteY1" fmla="*/ 491958 h 584350"/>
                <a:gd name="connsiteX2" fmla="*/ 101935 w 1632139"/>
                <a:gd name="connsiteY2" fmla="*/ 98075 h 584350"/>
                <a:gd name="connsiteX3" fmla="*/ 0 w 1632139"/>
                <a:gd name="connsiteY3" fmla="*/ 6592 h 584350"/>
              </a:gdLst>
              <a:ahLst/>
              <a:cxnLst>
                <a:cxn ang="0">
                  <a:pos x="connsiteX0" y="connsiteY0"/>
                </a:cxn>
                <a:cxn ang="0">
                  <a:pos x="connsiteX1" y="connsiteY1"/>
                </a:cxn>
                <a:cxn ang="0">
                  <a:pos x="connsiteX2" y="connsiteY2"/>
                </a:cxn>
                <a:cxn ang="0">
                  <a:pos x="connsiteX3" y="connsiteY3"/>
                </a:cxn>
              </a:cxnLst>
              <a:rect l="l" t="t" r="r" b="b"/>
              <a:pathLst>
                <a:path w="1632139" h="584350">
                  <a:moveTo>
                    <a:pt x="0" y="6592"/>
                  </a:moveTo>
                  <a:cubicBezTo>
                    <a:pt x="588712" y="-44141"/>
                    <a:pt x="1130566" y="205648"/>
                    <a:pt x="1632140" y="491958"/>
                  </a:cubicBezTo>
                  <a:cubicBezTo>
                    <a:pt x="1273135" y="768288"/>
                    <a:pt x="421599" y="361721"/>
                    <a:pt x="101935" y="98075"/>
                  </a:cubicBezTo>
                  <a:cubicBezTo>
                    <a:pt x="66704" y="68951"/>
                    <a:pt x="32647" y="38417"/>
                    <a:pt x="0" y="6592"/>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xmlns="" id="{0075A876-8854-3632-03D9-919D21846A92}"/>
              </a:ext>
            </a:extLst>
          </p:cNvPr>
          <p:cNvGrpSpPr/>
          <p:nvPr/>
        </p:nvGrpSpPr>
        <p:grpSpPr>
          <a:xfrm>
            <a:off x="2451296" y="2711296"/>
            <a:ext cx="7864328" cy="1511579"/>
            <a:chOff x="2451296" y="2711296"/>
            <a:chExt cx="7864328" cy="1511579"/>
          </a:xfrm>
        </p:grpSpPr>
        <p:sp>
          <p:nvSpPr>
            <p:cNvPr id="8" name="TextBox 7">
              <a:extLst>
                <a:ext uri="{FF2B5EF4-FFF2-40B4-BE49-F238E27FC236}">
                  <a16:creationId xmlns:a16="http://schemas.microsoft.com/office/drawing/2014/main" xmlns="" id="{4809E17D-C178-B1EE-E478-54FA0D4AA1FC}"/>
                </a:ext>
              </a:extLst>
            </p:cNvPr>
            <p:cNvSpPr txBox="1"/>
            <p:nvPr/>
          </p:nvSpPr>
          <p:spPr>
            <a:xfrm>
              <a:off x="2508590" y="3724880"/>
              <a:ext cx="2857500" cy="492443"/>
            </a:xfrm>
            <a:prstGeom prst="rect">
              <a:avLst/>
            </a:prstGeom>
            <a:noFill/>
          </p:spPr>
          <p:txBody>
            <a:bodyPr wrap="square">
              <a:spAutoFit/>
            </a:bodyPr>
            <a:lstStyle/>
            <a:p>
              <a:pPr algn="ctr"/>
              <a:r>
                <a:rPr lang="en-US" sz="2600"/>
                <a:t>Dạng phân tử </a:t>
              </a:r>
            </a:p>
          </p:txBody>
        </p:sp>
        <p:sp>
          <p:nvSpPr>
            <p:cNvPr id="10" name="TextBox 9">
              <a:extLst>
                <a:ext uri="{FF2B5EF4-FFF2-40B4-BE49-F238E27FC236}">
                  <a16:creationId xmlns:a16="http://schemas.microsoft.com/office/drawing/2014/main" xmlns="" id="{8A7FED08-87BC-1F75-72E6-0FEDD489F6AB}"/>
                </a:ext>
              </a:extLst>
            </p:cNvPr>
            <p:cNvSpPr txBox="1"/>
            <p:nvPr/>
          </p:nvSpPr>
          <p:spPr>
            <a:xfrm>
              <a:off x="6383460" y="3730432"/>
              <a:ext cx="3587074" cy="492443"/>
            </a:xfrm>
            <a:prstGeom prst="rect">
              <a:avLst/>
            </a:prstGeom>
            <a:noFill/>
          </p:spPr>
          <p:txBody>
            <a:bodyPr wrap="square">
              <a:spAutoFit/>
            </a:bodyPr>
            <a:lstStyle/>
            <a:p>
              <a:pPr algn="ctr"/>
              <a:r>
                <a:rPr lang="en-US" sz="2600"/>
                <a:t>Dạng lưỡng cực</a:t>
              </a:r>
            </a:p>
          </p:txBody>
        </p:sp>
        <p:pic>
          <p:nvPicPr>
            <p:cNvPr id="7" name="Picture 6">
              <a:extLst>
                <a:ext uri="{FF2B5EF4-FFF2-40B4-BE49-F238E27FC236}">
                  <a16:creationId xmlns:a16="http://schemas.microsoft.com/office/drawing/2014/main" xmlns="" id="{8F35394C-EA82-5235-D33E-8615CFA64185}"/>
                </a:ext>
              </a:extLst>
            </p:cNvPr>
            <p:cNvPicPr>
              <a:picLocks noChangeAspect="1"/>
            </p:cNvPicPr>
            <p:nvPr/>
          </p:nvPicPr>
          <p:blipFill>
            <a:blip r:embed="rId2"/>
            <a:stretch>
              <a:fillRect/>
            </a:stretch>
          </p:blipFill>
          <p:spPr>
            <a:xfrm>
              <a:off x="2451296" y="2711296"/>
              <a:ext cx="7864328" cy="1013584"/>
            </a:xfrm>
            <a:prstGeom prst="rect">
              <a:avLst/>
            </a:prstGeom>
          </p:spPr>
        </p:pic>
      </p:grpSp>
      <p:sp>
        <p:nvSpPr>
          <p:cNvPr id="11" name="TextBox 10">
            <a:extLst>
              <a:ext uri="{FF2B5EF4-FFF2-40B4-BE49-F238E27FC236}">
                <a16:creationId xmlns:a16="http://schemas.microsoft.com/office/drawing/2014/main" xmlns="" id="{B54EEFF5-36F1-9732-43D8-76C3B3EFB7AC}"/>
              </a:ext>
            </a:extLst>
          </p:cNvPr>
          <p:cNvSpPr txBox="1"/>
          <p:nvPr/>
        </p:nvSpPr>
        <p:spPr>
          <a:xfrm>
            <a:off x="601734" y="4424336"/>
            <a:ext cx="11287939" cy="1239171"/>
          </a:xfrm>
          <a:prstGeom prst="rect">
            <a:avLst/>
          </a:prstGeom>
        </p:spPr>
        <p:txBody>
          <a:bodyPr vert="horz" lIns="91440" tIns="45720" rIns="91440" bIns="45720" rtlCol="0">
            <a:noAutofit/>
          </a:bodyPr>
          <a:lstStyle>
            <a:lvl1pPr indent="0">
              <a:lnSpc>
                <a:spcPct val="130000"/>
              </a:lnSpc>
              <a:spcBef>
                <a:spcPts val="0"/>
              </a:spcBef>
              <a:buFont typeface="Arial" panose="020B0604020202020204" pitchFamily="34" charset="0"/>
              <a:buNone/>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atin typeface="Times New Roman" panose="02020603050405020304" pitchFamily="18" charset="0"/>
                <a:cs typeface="Times New Roman" panose="02020603050405020304" pitchFamily="18" charset="0"/>
              </a:rPr>
              <a:t>[*]</a:t>
            </a:r>
            <a:r>
              <a:rPr lang="en-US" i="1">
                <a:latin typeface="Times New Roman" panose="02020603050405020304" pitchFamily="18" charset="0"/>
                <a:cs typeface="Times New Roman" panose="02020603050405020304" pitchFamily="18" charset="0"/>
              </a:rPr>
              <a:t> Trong một số trường hợp để đơn giản, animo acid thường được biểu diễn dạng phân tử</a:t>
            </a:r>
          </a:p>
        </p:txBody>
      </p:sp>
    </p:spTree>
    <p:extLst>
      <p:ext uri="{BB962C8B-B14F-4D97-AF65-F5344CB8AC3E}">
        <p14:creationId xmlns:p14="http://schemas.microsoft.com/office/powerpoint/2010/main" val="3156598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0BE4267-DF7D-9835-5C7E-392F8DA027CC}"/>
              </a:ext>
            </a:extLst>
          </p:cNvPr>
          <p:cNvGrpSpPr/>
          <p:nvPr/>
        </p:nvGrpSpPr>
        <p:grpSpPr>
          <a:xfrm>
            <a:off x="559761" y="308890"/>
            <a:ext cx="11072478" cy="5990934"/>
            <a:chOff x="1177795" y="1158430"/>
            <a:chExt cx="10231557" cy="5535941"/>
          </a:xfrm>
        </p:grpSpPr>
        <p:sp>
          <p:nvSpPr>
            <p:cNvPr id="5" name="Rectangle: Rounded Corners 4">
              <a:extLst>
                <a:ext uri="{FF2B5EF4-FFF2-40B4-BE49-F238E27FC236}">
                  <a16:creationId xmlns:a16="http://schemas.microsoft.com/office/drawing/2014/main" xmlns="" id="{E1E8172F-BE7C-D365-DBA3-E2AC84A00ED3}"/>
                </a:ext>
              </a:extLst>
            </p:cNvPr>
            <p:cNvSpPr/>
            <p:nvPr/>
          </p:nvSpPr>
          <p:spPr>
            <a:xfrm>
              <a:off x="1562030" y="1473485"/>
              <a:ext cx="9847322" cy="5220886"/>
            </a:xfrm>
            <a:prstGeom prst="roundRect">
              <a:avLst>
                <a:gd name="adj" fmla="val 7321"/>
              </a:avLst>
            </a:prstGeom>
            <a:solidFill>
              <a:srgbClr val="FCDFCD"/>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10" name="Group 9">
              <a:extLst>
                <a:ext uri="{FF2B5EF4-FFF2-40B4-BE49-F238E27FC236}">
                  <a16:creationId xmlns:a16="http://schemas.microsoft.com/office/drawing/2014/main" xmlns="" id="{4AC7ED20-B56A-BDDB-FC96-3042991FF066}"/>
                </a:ext>
              </a:extLst>
            </p:cNvPr>
            <p:cNvGrpSpPr/>
            <p:nvPr/>
          </p:nvGrpSpPr>
          <p:grpSpPr>
            <a:xfrm>
              <a:off x="1177795" y="1158430"/>
              <a:ext cx="914400" cy="914400"/>
              <a:chOff x="666750" y="619125"/>
              <a:chExt cx="914400" cy="914400"/>
            </a:xfrm>
          </p:grpSpPr>
          <p:sp>
            <p:nvSpPr>
              <p:cNvPr id="18" name="Oval 17">
                <a:extLst>
                  <a:ext uri="{FF2B5EF4-FFF2-40B4-BE49-F238E27FC236}">
                    <a16:creationId xmlns:a16="http://schemas.microsoft.com/office/drawing/2014/main" xmlns="" id="{9FA6F5DC-C265-5D1B-66D7-C1ABC277B346}"/>
                  </a:ext>
                </a:extLst>
              </p:cNvPr>
              <p:cNvSpPr/>
              <p:nvPr/>
            </p:nvSpPr>
            <p:spPr>
              <a:xfrm>
                <a:off x="666750" y="619125"/>
                <a:ext cx="914400" cy="914400"/>
              </a:xfrm>
              <a:prstGeom prst="ellips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Oval 18">
                <a:extLst>
                  <a:ext uri="{FF2B5EF4-FFF2-40B4-BE49-F238E27FC236}">
                    <a16:creationId xmlns:a16="http://schemas.microsoft.com/office/drawing/2014/main" xmlns="" id="{AFB969BB-462C-90CF-27E0-05DE2B76A783}"/>
                  </a:ext>
                </a:extLst>
              </p:cNvPr>
              <p:cNvSpPr/>
              <p:nvPr/>
            </p:nvSpPr>
            <p:spPr>
              <a:xfrm>
                <a:off x="859167" y="811542"/>
                <a:ext cx="529566" cy="529566"/>
              </a:xfrm>
              <a:prstGeom prst="ellipse">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a:ea typeface="+mn-ea"/>
                    <a:cs typeface="+mn-cs"/>
                  </a:rPr>
                  <a:t>?</a:t>
                </a:r>
              </a:p>
            </p:txBody>
          </p:sp>
          <p:sp>
            <p:nvSpPr>
              <p:cNvPr id="20" name="Block Arc 19">
                <a:extLst>
                  <a:ext uri="{FF2B5EF4-FFF2-40B4-BE49-F238E27FC236}">
                    <a16:creationId xmlns:a16="http://schemas.microsoft.com/office/drawing/2014/main" xmlns="" id="{D4D0F10A-39A2-666A-C507-78DBC27AACCE}"/>
                  </a:ext>
                </a:extLst>
              </p:cNvPr>
              <p:cNvSpPr/>
              <p:nvPr/>
            </p:nvSpPr>
            <p:spPr>
              <a:xfrm>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Block Arc 20">
                <a:extLst>
                  <a:ext uri="{FF2B5EF4-FFF2-40B4-BE49-F238E27FC236}">
                    <a16:creationId xmlns:a16="http://schemas.microsoft.com/office/drawing/2014/main" xmlns="" id="{5E67418C-0F48-13ED-4783-24CBB368347B}"/>
                  </a:ext>
                </a:extLst>
              </p:cNvPr>
              <p:cNvSpPr/>
              <p:nvPr/>
            </p:nvSpPr>
            <p:spPr>
              <a:xfrm rot="72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Block Arc 21">
                <a:extLst>
                  <a:ext uri="{FF2B5EF4-FFF2-40B4-BE49-F238E27FC236}">
                    <a16:creationId xmlns:a16="http://schemas.microsoft.com/office/drawing/2014/main" xmlns="" id="{2151BCA3-27E6-1CE1-0D3C-2552DB62067D}"/>
                  </a:ext>
                </a:extLst>
              </p:cNvPr>
              <p:cNvSpPr/>
              <p:nvPr/>
            </p:nvSpPr>
            <p:spPr>
              <a:xfrm rot="14400000">
                <a:off x="745331" y="697706"/>
                <a:ext cx="757238" cy="757238"/>
              </a:xfrm>
              <a:prstGeom prst="blockArc">
                <a:avLst>
                  <a:gd name="adj1" fmla="val 12595891"/>
                  <a:gd name="adj2" fmla="val 17845443"/>
                  <a:gd name="adj3" fmla="val 6826"/>
                </a:avLst>
              </a:prstGeom>
              <a:solidFill>
                <a:srgbClr val="D25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Oval 22">
                <a:extLst>
                  <a:ext uri="{FF2B5EF4-FFF2-40B4-BE49-F238E27FC236}">
                    <a16:creationId xmlns:a16="http://schemas.microsoft.com/office/drawing/2014/main" xmlns="" id="{756A8D0B-8515-C2B1-9B54-880652F1EA1A}"/>
                  </a:ext>
                </a:extLst>
              </p:cNvPr>
              <p:cNvSpPr/>
              <p:nvPr/>
            </p:nvSpPr>
            <p:spPr>
              <a:xfrm>
                <a:off x="728662" y="1033462"/>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Oval 23">
                <a:extLst>
                  <a:ext uri="{FF2B5EF4-FFF2-40B4-BE49-F238E27FC236}">
                    <a16:creationId xmlns:a16="http://schemas.microsoft.com/office/drawing/2014/main" xmlns="" id="{977CF637-C033-B0C5-69C5-87575C44328A}"/>
                  </a:ext>
                </a:extLst>
              </p:cNvPr>
              <p:cNvSpPr/>
              <p:nvPr/>
            </p:nvSpPr>
            <p:spPr>
              <a:xfrm>
                <a:off x="1257300" y="728893"/>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Oval 24">
                <a:extLst>
                  <a:ext uri="{FF2B5EF4-FFF2-40B4-BE49-F238E27FC236}">
                    <a16:creationId xmlns:a16="http://schemas.microsoft.com/office/drawing/2014/main" xmlns="" id="{A049F248-FB4E-DAA1-9CDD-560638EE1AF9}"/>
                  </a:ext>
                </a:extLst>
              </p:cNvPr>
              <p:cNvSpPr/>
              <p:nvPr/>
            </p:nvSpPr>
            <p:spPr>
              <a:xfrm>
                <a:off x="1247775" y="1344214"/>
                <a:ext cx="85726" cy="85726"/>
              </a:xfrm>
              <a:prstGeom prst="ellipse">
                <a:avLst/>
              </a:prstGeom>
              <a:solidFill>
                <a:schemeClr val="bg1"/>
              </a:solidFill>
              <a:ln w="28575">
                <a:solidFill>
                  <a:srgbClr val="D25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6" name="TextBox 15">
              <a:extLst>
                <a:ext uri="{FF2B5EF4-FFF2-40B4-BE49-F238E27FC236}">
                  <a16:creationId xmlns:a16="http://schemas.microsoft.com/office/drawing/2014/main" xmlns="" id="{4926C05C-7CDE-0A64-AC07-5AED941754AB}"/>
                </a:ext>
              </a:extLst>
            </p:cNvPr>
            <p:cNvSpPr txBox="1"/>
            <p:nvPr/>
          </p:nvSpPr>
          <p:spPr>
            <a:xfrm>
              <a:off x="2196978" y="1564135"/>
              <a:ext cx="8961175" cy="469974"/>
            </a:xfrm>
            <a:prstGeom prst="rect">
              <a:avLst/>
            </a:prstGeom>
            <a:noFill/>
          </p:spPr>
          <p:txBody>
            <a:bodyPr wrap="square" rtlCol="0">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endParaRPr kumimoji="0" lang="vi-VN" sz="2400" b="1" i="0" u="none" strike="noStrike" kern="1200" cap="none" spc="0" normalizeH="0" baseline="0" noProof="0">
                <a:ln>
                  <a:noFill/>
                </a:ln>
                <a:solidFill>
                  <a:prstClr val="black"/>
                </a:solidFill>
                <a:effectLst/>
                <a:uLnTx/>
                <a:uFillTx/>
                <a:latin typeface="Arial"/>
                <a:ea typeface="+mn-ea"/>
                <a:cs typeface="+mn-cs"/>
              </a:endParaRPr>
            </a:p>
          </p:txBody>
        </p:sp>
      </p:grpSp>
      <p:sp>
        <p:nvSpPr>
          <p:cNvPr id="3" name="Content Placeholder 2">
            <a:extLst>
              <a:ext uri="{FF2B5EF4-FFF2-40B4-BE49-F238E27FC236}">
                <a16:creationId xmlns:a16="http://schemas.microsoft.com/office/drawing/2014/main" xmlns="" id="{D51DB297-6E4D-EE22-AF15-49005F39CF45}"/>
              </a:ext>
            </a:extLst>
          </p:cNvPr>
          <p:cNvSpPr>
            <a:spLocks noGrp="1"/>
          </p:cNvSpPr>
          <p:nvPr>
            <p:ph idx="1"/>
          </p:nvPr>
        </p:nvSpPr>
        <p:spPr>
          <a:xfrm>
            <a:off x="1580827" y="1091187"/>
            <a:ext cx="10515600" cy="568020"/>
          </a:xfrm>
        </p:spPr>
        <p:txBody>
          <a:bodyPr/>
          <a:lstStyle/>
          <a:p>
            <a:pPr marL="0" indent="0">
              <a:buNone/>
            </a:pPr>
            <a:r>
              <a:rPr lang="en-US" b="1"/>
              <a:t>1. Trong các hợp chất sau, hợp chất nào là amino acid?</a:t>
            </a:r>
          </a:p>
          <a:p>
            <a:pPr marL="0" indent="0">
              <a:buNone/>
            </a:pPr>
            <a:endParaRPr lang="en-US" b="1"/>
          </a:p>
        </p:txBody>
      </p:sp>
      <p:sp>
        <p:nvSpPr>
          <p:cNvPr id="6" name="TextBox 5">
            <a:extLst>
              <a:ext uri="{FF2B5EF4-FFF2-40B4-BE49-F238E27FC236}">
                <a16:creationId xmlns:a16="http://schemas.microsoft.com/office/drawing/2014/main" xmlns="" id="{F5FE8C02-2257-8FCA-FF65-A04C8CDE421C}"/>
              </a:ext>
            </a:extLst>
          </p:cNvPr>
          <p:cNvSpPr txBox="1"/>
          <p:nvPr/>
        </p:nvSpPr>
        <p:spPr>
          <a:xfrm>
            <a:off x="3314961" y="1763856"/>
            <a:ext cx="4328808" cy="523220"/>
          </a:xfrm>
          <a:prstGeom prst="rect">
            <a:avLst/>
          </a:prstGeom>
          <a:noFill/>
        </p:spPr>
        <p:txBody>
          <a:bodyPr wrap="square" rtlCol="0">
            <a:spAutoFit/>
          </a:bodyPr>
          <a:lstStyle/>
          <a:p>
            <a:r>
              <a:rPr lang="en-US" sz="2800" b="1"/>
              <a:t>(A) </a:t>
            </a:r>
            <a:r>
              <a:rPr lang="en-US" sz="2800"/>
              <a:t>CH</a:t>
            </a:r>
            <a:r>
              <a:rPr lang="en-US" sz="2800" baseline="-25000"/>
              <a:t>3</a:t>
            </a:r>
            <a:r>
              <a:rPr lang="en-US" sz="2800"/>
              <a:t>CH</a:t>
            </a:r>
            <a:r>
              <a:rPr lang="en-US" sz="2800" baseline="-25000"/>
              <a:t>2</a:t>
            </a:r>
            <a:r>
              <a:rPr lang="en-US" sz="2800"/>
              <a:t>COONH</a:t>
            </a:r>
            <a:r>
              <a:rPr lang="en-US" sz="2800" baseline="-25000"/>
              <a:t>4</a:t>
            </a:r>
            <a:endParaRPr lang="en-US" sz="2800"/>
          </a:p>
        </p:txBody>
      </p:sp>
      <p:sp>
        <p:nvSpPr>
          <p:cNvPr id="7" name="TextBox 6">
            <a:extLst>
              <a:ext uri="{FF2B5EF4-FFF2-40B4-BE49-F238E27FC236}">
                <a16:creationId xmlns:a16="http://schemas.microsoft.com/office/drawing/2014/main" xmlns="" id="{9E51F485-D5EB-7E34-9CD8-B7AAD87D68CC}"/>
              </a:ext>
            </a:extLst>
          </p:cNvPr>
          <p:cNvSpPr txBox="1"/>
          <p:nvPr/>
        </p:nvSpPr>
        <p:spPr>
          <a:xfrm>
            <a:off x="3314961" y="2502109"/>
            <a:ext cx="4328808" cy="523220"/>
          </a:xfrm>
          <a:prstGeom prst="rect">
            <a:avLst/>
          </a:prstGeom>
          <a:noFill/>
        </p:spPr>
        <p:txBody>
          <a:bodyPr wrap="square" rtlCol="0">
            <a:spAutoFit/>
          </a:bodyPr>
          <a:lstStyle/>
          <a:p>
            <a:r>
              <a:rPr lang="en-US" sz="2800" b="1"/>
              <a:t>(B) </a:t>
            </a:r>
            <a:r>
              <a:rPr lang="en-US" sz="2800"/>
              <a:t>CH</a:t>
            </a:r>
            <a:r>
              <a:rPr lang="en-US" sz="2800" baseline="-25000"/>
              <a:t>3</a:t>
            </a:r>
            <a:r>
              <a:rPr lang="en-US" sz="2800"/>
              <a:t>NHCH</a:t>
            </a:r>
            <a:r>
              <a:rPr lang="en-US" sz="2800" baseline="-25000"/>
              <a:t>2</a:t>
            </a:r>
            <a:r>
              <a:rPr lang="en-US" sz="2800"/>
              <a:t>COOC</a:t>
            </a:r>
            <a:r>
              <a:rPr lang="en-US" sz="2800" baseline="-25000"/>
              <a:t>2</a:t>
            </a:r>
            <a:r>
              <a:rPr lang="en-US" sz="2800"/>
              <a:t>H</a:t>
            </a:r>
            <a:r>
              <a:rPr lang="en-US" sz="2800" baseline="-25000"/>
              <a:t>5</a:t>
            </a:r>
            <a:endParaRPr lang="en-US" sz="2800"/>
          </a:p>
        </p:txBody>
      </p:sp>
      <p:grpSp>
        <p:nvGrpSpPr>
          <p:cNvPr id="37" name="Graphic 2">
            <a:extLst>
              <a:ext uri="{FF2B5EF4-FFF2-40B4-BE49-F238E27FC236}">
                <a16:creationId xmlns:a16="http://schemas.microsoft.com/office/drawing/2014/main" xmlns="" id="{825195FB-7539-A821-BCC1-A9D66B000E28}"/>
              </a:ext>
            </a:extLst>
          </p:cNvPr>
          <p:cNvGrpSpPr/>
          <p:nvPr/>
        </p:nvGrpSpPr>
        <p:grpSpPr>
          <a:xfrm>
            <a:off x="-537387" y="5231848"/>
            <a:ext cx="3131096" cy="2114362"/>
            <a:chOff x="-571934" y="3673696"/>
            <a:chExt cx="3997909" cy="2699702"/>
          </a:xfrm>
          <a:solidFill>
            <a:srgbClr val="E1F5ED"/>
          </a:solidFill>
        </p:grpSpPr>
        <p:sp>
          <p:nvSpPr>
            <p:cNvPr id="38" name="Freeform: Shape 37">
              <a:extLst>
                <a:ext uri="{FF2B5EF4-FFF2-40B4-BE49-F238E27FC236}">
                  <a16:creationId xmlns:a16="http://schemas.microsoft.com/office/drawing/2014/main" xmlns="" id="{7C545A41-9B94-DD26-7EAC-7A2B1830B23A}"/>
                </a:ext>
              </a:extLst>
            </p:cNvPr>
            <p:cNvSpPr/>
            <p:nvPr/>
          </p:nvSpPr>
          <p:spPr>
            <a:xfrm>
              <a:off x="-571934" y="4349077"/>
              <a:ext cx="3045964" cy="1354755"/>
            </a:xfrm>
            <a:custGeom>
              <a:avLst/>
              <a:gdLst>
                <a:gd name="connsiteX0" fmla="*/ 0 w 3045964"/>
                <a:gd name="connsiteY0" fmla="*/ 1352758 h 1354755"/>
                <a:gd name="connsiteX1" fmla="*/ 4228 w 3045964"/>
                <a:gd name="connsiteY1" fmla="*/ 1268907 h 1354755"/>
                <a:gd name="connsiteX2" fmla="*/ 1554279 w 3045964"/>
                <a:gd name="connsiteY2" fmla="*/ 788707 h 1354755"/>
                <a:gd name="connsiteX3" fmla="*/ 2083450 w 3045964"/>
                <a:gd name="connsiteY3" fmla="*/ 498755 h 1354755"/>
                <a:gd name="connsiteX4" fmla="*/ 3007445 w 3045964"/>
                <a:gd name="connsiteY4" fmla="*/ 0 h 1354755"/>
                <a:gd name="connsiteX5" fmla="*/ 3045965 w 3045964"/>
                <a:gd name="connsiteY5" fmla="*/ 74690 h 1354755"/>
                <a:gd name="connsiteX6" fmla="*/ 2124084 w 3045964"/>
                <a:gd name="connsiteY6" fmla="*/ 572271 h 1354755"/>
                <a:gd name="connsiteX7" fmla="*/ 1594091 w 3045964"/>
                <a:gd name="connsiteY7" fmla="*/ 862692 h 1354755"/>
                <a:gd name="connsiteX8" fmla="*/ 0 w 3045964"/>
                <a:gd name="connsiteY8" fmla="*/ 1352758 h 135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5964" h="1354755">
                  <a:moveTo>
                    <a:pt x="0" y="1352758"/>
                  </a:moveTo>
                  <a:lnTo>
                    <a:pt x="4228" y="1268907"/>
                  </a:lnTo>
                  <a:cubicBezTo>
                    <a:pt x="536453" y="1295918"/>
                    <a:pt x="1112129" y="1026517"/>
                    <a:pt x="1554279" y="788707"/>
                  </a:cubicBezTo>
                  <a:cubicBezTo>
                    <a:pt x="1731140" y="693583"/>
                    <a:pt x="1902245" y="598929"/>
                    <a:pt x="2083450" y="498755"/>
                  </a:cubicBezTo>
                  <a:cubicBezTo>
                    <a:pt x="2376339" y="336810"/>
                    <a:pt x="2679091" y="169344"/>
                    <a:pt x="3007445" y="0"/>
                  </a:cubicBezTo>
                  <a:lnTo>
                    <a:pt x="3045965" y="74690"/>
                  </a:lnTo>
                  <a:cubicBezTo>
                    <a:pt x="2718668" y="243565"/>
                    <a:pt x="2416502" y="410677"/>
                    <a:pt x="2124084" y="572271"/>
                  </a:cubicBezTo>
                  <a:cubicBezTo>
                    <a:pt x="1942644" y="672562"/>
                    <a:pt x="1771303" y="767334"/>
                    <a:pt x="1594091" y="862692"/>
                  </a:cubicBezTo>
                  <a:cubicBezTo>
                    <a:pt x="1142310" y="1105670"/>
                    <a:pt x="553011" y="1380942"/>
                    <a:pt x="0" y="1352758"/>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Freeform: Shape 38">
              <a:extLst>
                <a:ext uri="{FF2B5EF4-FFF2-40B4-BE49-F238E27FC236}">
                  <a16:creationId xmlns:a16="http://schemas.microsoft.com/office/drawing/2014/main" xmlns="" id="{8B23669C-D842-24DA-6CDD-796DCB4DC249}"/>
                </a:ext>
              </a:extLst>
            </p:cNvPr>
            <p:cNvSpPr/>
            <p:nvPr/>
          </p:nvSpPr>
          <p:spPr>
            <a:xfrm>
              <a:off x="395047" y="3673696"/>
              <a:ext cx="849929" cy="1786921"/>
            </a:xfrm>
            <a:custGeom>
              <a:avLst/>
              <a:gdLst>
                <a:gd name="connsiteX0" fmla="*/ 19725 w 849929"/>
                <a:gd name="connsiteY0" fmla="*/ 1786922 h 1786921"/>
                <a:gd name="connsiteX1" fmla="*/ 13735 w 849929"/>
                <a:gd name="connsiteY1" fmla="*/ 1758737 h 1786921"/>
                <a:gd name="connsiteX2" fmla="*/ 831567 w 849929"/>
                <a:gd name="connsiteY2" fmla="*/ 0 h 1786921"/>
                <a:gd name="connsiteX3" fmla="*/ 838966 w 849929"/>
                <a:gd name="connsiteY3" fmla="*/ 41572 h 1786921"/>
                <a:gd name="connsiteX4" fmla="*/ 634508 w 849929"/>
                <a:gd name="connsiteY4" fmla="*/ 913425 h 1786921"/>
                <a:gd name="connsiteX5" fmla="*/ 19725 w 849929"/>
                <a:gd name="connsiteY5" fmla="*/ 1786922 h 178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929" h="1786921">
                  <a:moveTo>
                    <a:pt x="19725" y="1786922"/>
                  </a:moveTo>
                  <a:cubicBezTo>
                    <a:pt x="17258" y="1777879"/>
                    <a:pt x="15262" y="1768484"/>
                    <a:pt x="13735" y="1758737"/>
                  </a:cubicBezTo>
                  <a:cubicBezTo>
                    <a:pt x="-66826" y="1239430"/>
                    <a:pt x="207154" y="456478"/>
                    <a:pt x="831567" y="0"/>
                  </a:cubicBezTo>
                  <a:cubicBezTo>
                    <a:pt x="834385" y="13857"/>
                    <a:pt x="836851" y="27833"/>
                    <a:pt x="838966" y="41572"/>
                  </a:cubicBezTo>
                  <a:cubicBezTo>
                    <a:pt x="886880" y="350432"/>
                    <a:pt x="770265" y="636744"/>
                    <a:pt x="634508" y="913425"/>
                  </a:cubicBezTo>
                  <a:cubicBezTo>
                    <a:pt x="478316" y="1231562"/>
                    <a:pt x="297933" y="1560033"/>
                    <a:pt x="19725" y="1786922"/>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xmlns="" id="{7DE5DDBA-4B8C-3C97-088E-AFBFBDD60B39}"/>
                </a:ext>
              </a:extLst>
            </p:cNvPr>
            <p:cNvSpPr/>
            <p:nvPr/>
          </p:nvSpPr>
          <p:spPr>
            <a:xfrm>
              <a:off x="1111408" y="4955802"/>
              <a:ext cx="1691798" cy="413592"/>
            </a:xfrm>
            <a:custGeom>
              <a:avLst/>
              <a:gdLst>
                <a:gd name="connsiteX0" fmla="*/ 0 w 1691798"/>
                <a:gd name="connsiteY0" fmla="*/ 177872 h 413592"/>
                <a:gd name="connsiteX1" fmla="*/ 1691798 w 1691798"/>
                <a:gd name="connsiteY1" fmla="*/ 227430 h 413592"/>
                <a:gd name="connsiteX2" fmla="*/ 927635 w 1691798"/>
                <a:gd name="connsiteY2" fmla="*/ 388554 h 413592"/>
                <a:gd name="connsiteX3" fmla="*/ 0 w 1691798"/>
                <a:gd name="connsiteY3" fmla="*/ 177872 h 413592"/>
              </a:gdLst>
              <a:ahLst/>
              <a:cxnLst>
                <a:cxn ang="0">
                  <a:pos x="connsiteX0" y="connsiteY0"/>
                </a:cxn>
                <a:cxn ang="0">
                  <a:pos x="connsiteX1" y="connsiteY1"/>
                </a:cxn>
                <a:cxn ang="0">
                  <a:pos x="connsiteX2" y="connsiteY2"/>
                </a:cxn>
                <a:cxn ang="0">
                  <a:pos x="connsiteX3" y="connsiteY3"/>
                </a:cxn>
              </a:cxnLst>
              <a:rect l="l" t="t" r="r" b="b"/>
              <a:pathLst>
                <a:path w="1691798" h="413592">
                  <a:moveTo>
                    <a:pt x="0" y="177872"/>
                  </a:moveTo>
                  <a:cubicBezTo>
                    <a:pt x="571214" y="-69216"/>
                    <a:pt x="786006" y="-64518"/>
                    <a:pt x="1691798" y="227430"/>
                  </a:cubicBezTo>
                  <a:cubicBezTo>
                    <a:pt x="1511650" y="455493"/>
                    <a:pt x="1187876" y="424490"/>
                    <a:pt x="927635" y="388554"/>
                  </a:cubicBezTo>
                  <a:cubicBezTo>
                    <a:pt x="619833" y="345924"/>
                    <a:pt x="293475" y="284740"/>
                    <a:pt x="0" y="177872"/>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Freeform: Shape 40">
              <a:extLst>
                <a:ext uri="{FF2B5EF4-FFF2-40B4-BE49-F238E27FC236}">
                  <a16:creationId xmlns:a16="http://schemas.microsoft.com/office/drawing/2014/main" xmlns="" id="{86A5869D-AB3E-78A9-6123-9005E55682B5}"/>
                </a:ext>
              </a:extLst>
            </p:cNvPr>
            <p:cNvSpPr/>
            <p:nvPr/>
          </p:nvSpPr>
          <p:spPr>
            <a:xfrm>
              <a:off x="168858" y="5558678"/>
              <a:ext cx="998919" cy="814720"/>
            </a:xfrm>
            <a:custGeom>
              <a:avLst/>
              <a:gdLst>
                <a:gd name="connsiteX0" fmla="*/ 0 w 998919"/>
                <a:gd name="connsiteY0" fmla="*/ 0 h 814720"/>
                <a:gd name="connsiteX1" fmla="*/ 998919 w 998919"/>
                <a:gd name="connsiteY1" fmla="*/ 803856 h 814720"/>
                <a:gd name="connsiteX2" fmla="*/ 463759 w 998919"/>
                <a:gd name="connsiteY2" fmla="*/ 551484 h 814720"/>
                <a:gd name="connsiteX3" fmla="*/ 0 w 998919"/>
                <a:gd name="connsiteY3" fmla="*/ 0 h 814720"/>
              </a:gdLst>
              <a:ahLst/>
              <a:cxnLst>
                <a:cxn ang="0">
                  <a:pos x="connsiteX0" y="connsiteY0"/>
                </a:cxn>
                <a:cxn ang="0">
                  <a:pos x="connsiteX1" y="connsiteY1"/>
                </a:cxn>
                <a:cxn ang="0">
                  <a:pos x="connsiteX2" y="connsiteY2"/>
                </a:cxn>
                <a:cxn ang="0">
                  <a:pos x="connsiteX3" y="connsiteY3"/>
                </a:cxn>
              </a:cxnLst>
              <a:rect l="l" t="t" r="r" b="b"/>
              <a:pathLst>
                <a:path w="998919" h="814720">
                  <a:moveTo>
                    <a:pt x="0" y="0"/>
                  </a:moveTo>
                  <a:cubicBezTo>
                    <a:pt x="457887" y="112152"/>
                    <a:pt x="585541" y="213148"/>
                    <a:pt x="998919" y="803856"/>
                  </a:cubicBezTo>
                  <a:cubicBezTo>
                    <a:pt x="785771" y="859169"/>
                    <a:pt x="604448" y="692291"/>
                    <a:pt x="463759" y="551484"/>
                  </a:cubicBezTo>
                  <a:cubicBezTo>
                    <a:pt x="297351" y="385076"/>
                    <a:pt x="128241" y="198821"/>
                    <a:pt x="0" y="0"/>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xmlns="" id="{6E9FB2D6-EC69-6D14-4D3A-96E481C40CBC}"/>
                </a:ext>
              </a:extLst>
            </p:cNvPr>
            <p:cNvSpPr/>
            <p:nvPr/>
          </p:nvSpPr>
          <p:spPr>
            <a:xfrm>
              <a:off x="-118690" y="4302337"/>
              <a:ext cx="318536" cy="1281120"/>
            </a:xfrm>
            <a:custGeom>
              <a:avLst/>
              <a:gdLst>
                <a:gd name="connsiteX0" fmla="*/ 190311 w 318536"/>
                <a:gd name="connsiteY0" fmla="*/ 1281121 h 1281120"/>
                <a:gd name="connsiteX1" fmla="*/ 136525 w 318536"/>
                <a:gd name="connsiteY1" fmla="*/ 0 h 1281120"/>
                <a:gd name="connsiteX2" fmla="*/ 21907 w 318536"/>
                <a:gd name="connsiteY2" fmla="*/ 580374 h 1281120"/>
                <a:gd name="connsiteX3" fmla="*/ 190311 w 318536"/>
                <a:gd name="connsiteY3" fmla="*/ 1281121 h 1281120"/>
              </a:gdLst>
              <a:ahLst/>
              <a:cxnLst>
                <a:cxn ang="0">
                  <a:pos x="connsiteX0" y="connsiteY0"/>
                </a:cxn>
                <a:cxn ang="0">
                  <a:pos x="connsiteX1" y="connsiteY1"/>
                </a:cxn>
                <a:cxn ang="0">
                  <a:pos x="connsiteX2" y="connsiteY2"/>
                </a:cxn>
                <a:cxn ang="0">
                  <a:pos x="connsiteX3" y="connsiteY3"/>
                </a:cxn>
              </a:cxnLst>
              <a:rect l="l" t="t" r="r" b="b"/>
              <a:pathLst>
                <a:path w="318536" h="1281120">
                  <a:moveTo>
                    <a:pt x="190311" y="1281121"/>
                  </a:moveTo>
                  <a:cubicBezTo>
                    <a:pt x="371986" y="846017"/>
                    <a:pt x="366350" y="683366"/>
                    <a:pt x="136525" y="0"/>
                  </a:cubicBezTo>
                  <a:cubicBezTo>
                    <a:pt x="-34581" y="138693"/>
                    <a:pt x="-7805" y="383667"/>
                    <a:pt x="21907" y="580374"/>
                  </a:cubicBezTo>
                  <a:cubicBezTo>
                    <a:pt x="57020" y="813251"/>
                    <a:pt x="106461" y="1059869"/>
                    <a:pt x="190311" y="1281121"/>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Freeform: Shape 42">
              <a:extLst>
                <a:ext uri="{FF2B5EF4-FFF2-40B4-BE49-F238E27FC236}">
                  <a16:creationId xmlns:a16="http://schemas.microsoft.com/office/drawing/2014/main" xmlns="" id="{B156099C-5672-BC64-5864-3B728867CD82}"/>
                </a:ext>
              </a:extLst>
            </p:cNvPr>
            <p:cNvSpPr/>
            <p:nvPr/>
          </p:nvSpPr>
          <p:spPr>
            <a:xfrm>
              <a:off x="1095906" y="3767059"/>
              <a:ext cx="1085822" cy="1300586"/>
            </a:xfrm>
            <a:custGeom>
              <a:avLst/>
              <a:gdLst>
                <a:gd name="connsiteX0" fmla="*/ 1057 w 1085822"/>
                <a:gd name="connsiteY0" fmla="*/ 1300498 h 1300586"/>
                <a:gd name="connsiteX1" fmla="*/ 705 w 1085822"/>
                <a:gd name="connsiteY1" fmla="*/ 1300498 h 1300586"/>
                <a:gd name="connsiteX2" fmla="*/ 117 w 1085822"/>
                <a:gd name="connsiteY2" fmla="*/ 1300263 h 1300586"/>
                <a:gd name="connsiteX3" fmla="*/ 0 w 1085822"/>
                <a:gd name="connsiteY3" fmla="*/ 1300263 h 1300586"/>
                <a:gd name="connsiteX4" fmla="*/ 1085823 w 1085822"/>
                <a:gd name="connsiteY4" fmla="*/ 0 h 1300586"/>
                <a:gd name="connsiteX5" fmla="*/ 1063275 w 1085822"/>
                <a:gd name="connsiteY5" fmla="*/ 81971 h 1300586"/>
                <a:gd name="connsiteX6" fmla="*/ 1057 w 1085822"/>
                <a:gd name="connsiteY6" fmla="*/ 1300498 h 130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22" h="1300586">
                  <a:moveTo>
                    <a:pt x="1057" y="1300498"/>
                  </a:moveTo>
                  <a:cubicBezTo>
                    <a:pt x="940" y="1300616"/>
                    <a:pt x="822" y="1300616"/>
                    <a:pt x="705" y="1300498"/>
                  </a:cubicBezTo>
                  <a:cubicBezTo>
                    <a:pt x="587" y="1300498"/>
                    <a:pt x="352" y="1300380"/>
                    <a:pt x="117" y="1300263"/>
                  </a:cubicBezTo>
                  <a:cubicBezTo>
                    <a:pt x="117" y="1300263"/>
                    <a:pt x="117" y="1300263"/>
                    <a:pt x="0" y="1300263"/>
                  </a:cubicBezTo>
                  <a:cubicBezTo>
                    <a:pt x="361119" y="335635"/>
                    <a:pt x="674793" y="213031"/>
                    <a:pt x="1085823" y="0"/>
                  </a:cubicBezTo>
                  <a:cubicBezTo>
                    <a:pt x="1078894" y="27715"/>
                    <a:pt x="1071378" y="55078"/>
                    <a:pt x="1063275" y="81971"/>
                  </a:cubicBezTo>
                  <a:cubicBezTo>
                    <a:pt x="897689" y="628876"/>
                    <a:pt x="478674" y="1005848"/>
                    <a:pt x="1057" y="1300498"/>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Freeform: Shape 43">
              <a:extLst>
                <a:ext uri="{FF2B5EF4-FFF2-40B4-BE49-F238E27FC236}">
                  <a16:creationId xmlns:a16="http://schemas.microsoft.com/office/drawing/2014/main" xmlns="" id="{FF6A3EE2-D518-B69F-A529-030330545E54}"/>
                </a:ext>
              </a:extLst>
            </p:cNvPr>
            <p:cNvSpPr/>
            <p:nvPr/>
          </p:nvSpPr>
          <p:spPr>
            <a:xfrm>
              <a:off x="1831179" y="3843393"/>
              <a:ext cx="1594795" cy="851535"/>
            </a:xfrm>
            <a:custGeom>
              <a:avLst/>
              <a:gdLst>
                <a:gd name="connsiteX0" fmla="*/ 0 w 1594795"/>
                <a:gd name="connsiteY0" fmla="*/ 851536 h 851535"/>
                <a:gd name="connsiteX1" fmla="*/ 1594795 w 1594795"/>
                <a:gd name="connsiteY1" fmla="*/ 0 h 851535"/>
                <a:gd name="connsiteX2" fmla="*/ 475151 w 1594795"/>
                <a:gd name="connsiteY2" fmla="*/ 808554 h 851535"/>
                <a:gd name="connsiteX3" fmla="*/ 0 w 1594795"/>
                <a:gd name="connsiteY3" fmla="*/ 851536 h 851535"/>
              </a:gdLst>
              <a:ahLst/>
              <a:cxnLst>
                <a:cxn ang="0">
                  <a:pos x="connsiteX0" y="connsiteY0"/>
                </a:cxn>
                <a:cxn ang="0">
                  <a:pos x="connsiteX1" y="connsiteY1"/>
                </a:cxn>
                <a:cxn ang="0">
                  <a:pos x="connsiteX2" y="connsiteY2"/>
                </a:cxn>
                <a:cxn ang="0">
                  <a:pos x="connsiteX3" y="connsiteY3"/>
                </a:cxn>
              </a:cxnLst>
              <a:rect l="l" t="t" r="r" b="b"/>
              <a:pathLst>
                <a:path w="1594795" h="851535">
                  <a:moveTo>
                    <a:pt x="0" y="851536"/>
                  </a:moveTo>
                  <a:cubicBezTo>
                    <a:pt x="456361" y="409268"/>
                    <a:pt x="955703" y="79975"/>
                    <a:pt x="1594795" y="0"/>
                  </a:cubicBezTo>
                  <a:cubicBezTo>
                    <a:pt x="1404430" y="424418"/>
                    <a:pt x="921528" y="711669"/>
                    <a:pt x="475151" y="808554"/>
                  </a:cubicBezTo>
                  <a:cubicBezTo>
                    <a:pt x="316963" y="842845"/>
                    <a:pt x="160184" y="842141"/>
                    <a:pt x="0" y="851536"/>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xmlns="" id="{C6F3421F-BDB7-6F5C-A4E7-8BF463C5B77C}"/>
                </a:ext>
              </a:extLst>
            </p:cNvPr>
            <p:cNvSpPr/>
            <p:nvPr/>
          </p:nvSpPr>
          <p:spPr>
            <a:xfrm>
              <a:off x="563564" y="5394956"/>
              <a:ext cx="1632139" cy="584350"/>
            </a:xfrm>
            <a:custGeom>
              <a:avLst/>
              <a:gdLst>
                <a:gd name="connsiteX0" fmla="*/ 0 w 1632139"/>
                <a:gd name="connsiteY0" fmla="*/ 6592 h 584350"/>
                <a:gd name="connsiteX1" fmla="*/ 1632140 w 1632139"/>
                <a:gd name="connsiteY1" fmla="*/ 491958 h 584350"/>
                <a:gd name="connsiteX2" fmla="*/ 101935 w 1632139"/>
                <a:gd name="connsiteY2" fmla="*/ 98075 h 584350"/>
                <a:gd name="connsiteX3" fmla="*/ 0 w 1632139"/>
                <a:gd name="connsiteY3" fmla="*/ 6592 h 584350"/>
              </a:gdLst>
              <a:ahLst/>
              <a:cxnLst>
                <a:cxn ang="0">
                  <a:pos x="connsiteX0" y="connsiteY0"/>
                </a:cxn>
                <a:cxn ang="0">
                  <a:pos x="connsiteX1" y="connsiteY1"/>
                </a:cxn>
                <a:cxn ang="0">
                  <a:pos x="connsiteX2" y="connsiteY2"/>
                </a:cxn>
                <a:cxn ang="0">
                  <a:pos x="connsiteX3" y="connsiteY3"/>
                </a:cxn>
              </a:cxnLst>
              <a:rect l="l" t="t" r="r" b="b"/>
              <a:pathLst>
                <a:path w="1632139" h="584350">
                  <a:moveTo>
                    <a:pt x="0" y="6592"/>
                  </a:moveTo>
                  <a:cubicBezTo>
                    <a:pt x="588712" y="-44141"/>
                    <a:pt x="1130566" y="205648"/>
                    <a:pt x="1632140" y="491958"/>
                  </a:cubicBezTo>
                  <a:cubicBezTo>
                    <a:pt x="1273135" y="768288"/>
                    <a:pt x="421599" y="361721"/>
                    <a:pt x="101935" y="98075"/>
                  </a:cubicBezTo>
                  <a:cubicBezTo>
                    <a:pt x="66704" y="68951"/>
                    <a:pt x="32647" y="38417"/>
                    <a:pt x="0" y="6592"/>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46" name="Picture 45">
            <a:extLst>
              <a:ext uri="{FF2B5EF4-FFF2-40B4-BE49-F238E27FC236}">
                <a16:creationId xmlns:a16="http://schemas.microsoft.com/office/drawing/2014/main" xmlns="" id="{FF0289AA-DF09-EDEC-A792-063A60DE0FAB}"/>
              </a:ext>
            </a:extLst>
          </p:cNvPr>
          <p:cNvPicPr>
            <a:picLocks noChangeAspect="1"/>
          </p:cNvPicPr>
          <p:nvPr/>
        </p:nvPicPr>
        <p:blipFill>
          <a:blip r:embed="rId2"/>
          <a:stretch>
            <a:fillRect/>
          </a:stretch>
        </p:blipFill>
        <p:spPr>
          <a:xfrm>
            <a:off x="-324177" y="4933721"/>
            <a:ext cx="1295400" cy="1301874"/>
          </a:xfrm>
          <a:prstGeom prst="rect">
            <a:avLst/>
          </a:prstGeom>
        </p:spPr>
      </p:pic>
      <p:grpSp>
        <p:nvGrpSpPr>
          <p:cNvPr id="47" name="Graphic 287">
            <a:extLst>
              <a:ext uri="{FF2B5EF4-FFF2-40B4-BE49-F238E27FC236}">
                <a16:creationId xmlns:a16="http://schemas.microsoft.com/office/drawing/2014/main" xmlns="" id="{28280E94-1599-9599-F5FB-6D1656200DA6}"/>
              </a:ext>
            </a:extLst>
          </p:cNvPr>
          <p:cNvGrpSpPr/>
          <p:nvPr/>
        </p:nvGrpSpPr>
        <p:grpSpPr>
          <a:xfrm rot="21165558">
            <a:off x="1138771" y="5896761"/>
            <a:ext cx="1758149" cy="1326258"/>
            <a:chOff x="-5909677" y="-1081579"/>
            <a:chExt cx="1941507" cy="1464574"/>
          </a:xfrm>
        </p:grpSpPr>
        <p:sp>
          <p:nvSpPr>
            <p:cNvPr id="48" name="Freeform: Shape 47">
              <a:extLst>
                <a:ext uri="{FF2B5EF4-FFF2-40B4-BE49-F238E27FC236}">
                  <a16:creationId xmlns:a16="http://schemas.microsoft.com/office/drawing/2014/main" xmlns="" id="{62FD66D3-9FF8-42E4-8FED-3FAE0097FE88}"/>
                </a:ext>
              </a:extLst>
            </p:cNvPr>
            <p:cNvSpPr/>
            <p:nvPr/>
          </p:nvSpPr>
          <p:spPr>
            <a:xfrm>
              <a:off x="-5909677" y="-977628"/>
              <a:ext cx="572352" cy="585943"/>
            </a:xfrm>
            <a:custGeom>
              <a:avLst/>
              <a:gdLst>
                <a:gd name="connsiteX0" fmla="*/ 508607 w 572352"/>
                <a:gd name="connsiteY0" fmla="*/ 91895 h 585943"/>
                <a:gd name="connsiteX1" fmla="*/ 222402 w 572352"/>
                <a:gd name="connsiteY1" fmla="*/ 0 h 585943"/>
                <a:gd name="connsiteX2" fmla="*/ 0 w 572352"/>
                <a:gd name="connsiteY2" fmla="*/ 201077 h 585943"/>
                <a:gd name="connsiteX3" fmla="*/ 63803 w 572352"/>
                <a:gd name="connsiteY3" fmla="*/ 493992 h 585943"/>
                <a:gd name="connsiteX4" fmla="*/ 349951 w 572352"/>
                <a:gd name="connsiteY4" fmla="*/ 585944 h 585943"/>
                <a:gd name="connsiteX5" fmla="*/ 572353 w 572352"/>
                <a:gd name="connsiteY5" fmla="*/ 384867 h 58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943">
                  <a:moveTo>
                    <a:pt x="508607" y="91895"/>
                  </a:moveTo>
                  <a:lnTo>
                    <a:pt x="222402" y="0"/>
                  </a:lnTo>
                  <a:lnTo>
                    <a:pt x="0" y="201077"/>
                  </a:lnTo>
                  <a:lnTo>
                    <a:pt x="63803" y="493992"/>
                  </a:lnTo>
                  <a:lnTo>
                    <a:pt x="349951" y="585944"/>
                  </a:lnTo>
                  <a:lnTo>
                    <a:pt x="572353" y="384867"/>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Shape 48">
              <a:extLst>
                <a:ext uri="{FF2B5EF4-FFF2-40B4-BE49-F238E27FC236}">
                  <a16:creationId xmlns:a16="http://schemas.microsoft.com/office/drawing/2014/main" xmlns="" id="{D03B60D4-7C42-86FA-500C-4AACDCD03A43}"/>
                </a:ext>
              </a:extLst>
            </p:cNvPr>
            <p:cNvSpPr/>
            <p:nvPr/>
          </p:nvSpPr>
          <p:spPr>
            <a:xfrm>
              <a:off x="-5559726" y="-587757"/>
              <a:ext cx="572352" cy="585944"/>
            </a:xfrm>
            <a:custGeom>
              <a:avLst/>
              <a:gdLst>
                <a:gd name="connsiteX0" fmla="*/ 508607 w 572352"/>
                <a:gd name="connsiteY0" fmla="*/ 91952 h 585944"/>
                <a:gd name="connsiteX1" fmla="*/ 222402 w 572352"/>
                <a:gd name="connsiteY1" fmla="*/ 0 h 585944"/>
                <a:gd name="connsiteX2" fmla="*/ 0 w 572352"/>
                <a:gd name="connsiteY2" fmla="*/ 201077 h 585944"/>
                <a:gd name="connsiteX3" fmla="*/ 63803 w 572352"/>
                <a:gd name="connsiteY3" fmla="*/ 494049 h 585944"/>
                <a:gd name="connsiteX4" fmla="*/ 349951 w 572352"/>
                <a:gd name="connsiteY4" fmla="*/ 585944 h 585944"/>
                <a:gd name="connsiteX5" fmla="*/ 572353 w 572352"/>
                <a:gd name="connsiteY5" fmla="*/ 384867 h 58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944">
                  <a:moveTo>
                    <a:pt x="508607" y="91952"/>
                  </a:moveTo>
                  <a:lnTo>
                    <a:pt x="222402" y="0"/>
                  </a:lnTo>
                  <a:lnTo>
                    <a:pt x="0" y="201077"/>
                  </a:lnTo>
                  <a:lnTo>
                    <a:pt x="63803" y="494049"/>
                  </a:lnTo>
                  <a:lnTo>
                    <a:pt x="349951" y="585944"/>
                  </a:lnTo>
                  <a:lnTo>
                    <a:pt x="572353" y="384867"/>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Freeform: Shape 49">
              <a:extLst>
                <a:ext uri="{FF2B5EF4-FFF2-40B4-BE49-F238E27FC236}">
                  <a16:creationId xmlns:a16="http://schemas.microsoft.com/office/drawing/2014/main" xmlns="" id="{EEFD2ACA-874A-E79B-E98C-16F3B5241542}"/>
                </a:ext>
              </a:extLst>
            </p:cNvPr>
            <p:cNvSpPr/>
            <p:nvPr/>
          </p:nvSpPr>
          <p:spPr>
            <a:xfrm>
              <a:off x="-5051119" y="-696883"/>
              <a:ext cx="572352" cy="585886"/>
            </a:xfrm>
            <a:custGeom>
              <a:avLst/>
              <a:gdLst>
                <a:gd name="connsiteX0" fmla="*/ 508550 w 572352"/>
                <a:gd name="connsiteY0" fmla="*/ 91895 h 585886"/>
                <a:gd name="connsiteX1" fmla="*/ 222402 w 572352"/>
                <a:gd name="connsiteY1" fmla="*/ 0 h 585886"/>
                <a:gd name="connsiteX2" fmla="*/ 0 w 572352"/>
                <a:gd name="connsiteY2" fmla="*/ 201077 h 585886"/>
                <a:gd name="connsiteX3" fmla="*/ 63746 w 572352"/>
                <a:gd name="connsiteY3" fmla="*/ 493992 h 585886"/>
                <a:gd name="connsiteX4" fmla="*/ 349951 w 572352"/>
                <a:gd name="connsiteY4" fmla="*/ 585887 h 585886"/>
                <a:gd name="connsiteX5" fmla="*/ 572353 w 572352"/>
                <a:gd name="connsiteY5" fmla="*/ 384867 h 58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886">
                  <a:moveTo>
                    <a:pt x="508550" y="91895"/>
                  </a:moveTo>
                  <a:lnTo>
                    <a:pt x="222402" y="0"/>
                  </a:lnTo>
                  <a:lnTo>
                    <a:pt x="0" y="201077"/>
                  </a:lnTo>
                  <a:lnTo>
                    <a:pt x="63746" y="493992"/>
                  </a:lnTo>
                  <a:lnTo>
                    <a:pt x="349951" y="585887"/>
                  </a:lnTo>
                  <a:lnTo>
                    <a:pt x="572353" y="384867"/>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Freeform: Shape 50">
              <a:extLst>
                <a:ext uri="{FF2B5EF4-FFF2-40B4-BE49-F238E27FC236}">
                  <a16:creationId xmlns:a16="http://schemas.microsoft.com/office/drawing/2014/main" xmlns="" id="{DD0C220E-1C57-82FD-53E3-269E9459AFDF}"/>
                </a:ext>
              </a:extLst>
            </p:cNvPr>
            <p:cNvSpPr/>
            <p:nvPr/>
          </p:nvSpPr>
          <p:spPr>
            <a:xfrm>
              <a:off x="-4540465" y="-807373"/>
              <a:ext cx="572296" cy="585887"/>
            </a:xfrm>
            <a:custGeom>
              <a:avLst/>
              <a:gdLst>
                <a:gd name="connsiteX0" fmla="*/ 508550 w 572296"/>
                <a:gd name="connsiteY0" fmla="*/ 91895 h 585887"/>
                <a:gd name="connsiteX1" fmla="*/ 222402 w 572296"/>
                <a:gd name="connsiteY1" fmla="*/ 0 h 585887"/>
                <a:gd name="connsiteX2" fmla="*/ 0 w 572296"/>
                <a:gd name="connsiteY2" fmla="*/ 201020 h 585887"/>
                <a:gd name="connsiteX3" fmla="*/ 63746 w 572296"/>
                <a:gd name="connsiteY3" fmla="*/ 493992 h 585887"/>
                <a:gd name="connsiteX4" fmla="*/ 349894 w 572296"/>
                <a:gd name="connsiteY4" fmla="*/ 585887 h 585887"/>
                <a:gd name="connsiteX5" fmla="*/ 572296 w 572296"/>
                <a:gd name="connsiteY5" fmla="*/ 384810 h 5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296" h="585887">
                  <a:moveTo>
                    <a:pt x="508550" y="91895"/>
                  </a:moveTo>
                  <a:lnTo>
                    <a:pt x="222402" y="0"/>
                  </a:lnTo>
                  <a:lnTo>
                    <a:pt x="0" y="201020"/>
                  </a:lnTo>
                  <a:lnTo>
                    <a:pt x="63746" y="493992"/>
                  </a:lnTo>
                  <a:lnTo>
                    <a:pt x="349894" y="585887"/>
                  </a:lnTo>
                  <a:lnTo>
                    <a:pt x="572296" y="384810"/>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xmlns="" id="{F9D972CD-77F0-6428-E73A-F07B3B22E71D}"/>
                </a:ext>
              </a:extLst>
            </p:cNvPr>
            <p:cNvSpPr/>
            <p:nvPr/>
          </p:nvSpPr>
          <p:spPr>
            <a:xfrm>
              <a:off x="-5400672" y="-1081579"/>
              <a:ext cx="572352" cy="585887"/>
            </a:xfrm>
            <a:custGeom>
              <a:avLst/>
              <a:gdLst>
                <a:gd name="connsiteX0" fmla="*/ 508607 w 572352"/>
                <a:gd name="connsiteY0" fmla="*/ 91895 h 585887"/>
                <a:gd name="connsiteX1" fmla="*/ 222402 w 572352"/>
                <a:gd name="connsiteY1" fmla="*/ 0 h 585887"/>
                <a:gd name="connsiteX2" fmla="*/ 0 w 572352"/>
                <a:gd name="connsiteY2" fmla="*/ 201020 h 585887"/>
                <a:gd name="connsiteX3" fmla="*/ 63803 w 572352"/>
                <a:gd name="connsiteY3" fmla="*/ 493992 h 585887"/>
                <a:gd name="connsiteX4" fmla="*/ 349951 w 572352"/>
                <a:gd name="connsiteY4" fmla="*/ 585887 h 585887"/>
                <a:gd name="connsiteX5" fmla="*/ 572353 w 572352"/>
                <a:gd name="connsiteY5" fmla="*/ 384810 h 5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887">
                  <a:moveTo>
                    <a:pt x="508607" y="91895"/>
                  </a:moveTo>
                  <a:lnTo>
                    <a:pt x="222402" y="0"/>
                  </a:lnTo>
                  <a:lnTo>
                    <a:pt x="0" y="201020"/>
                  </a:lnTo>
                  <a:lnTo>
                    <a:pt x="63803" y="493992"/>
                  </a:lnTo>
                  <a:lnTo>
                    <a:pt x="349951" y="585887"/>
                  </a:lnTo>
                  <a:lnTo>
                    <a:pt x="572353" y="384810"/>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xmlns="" id="{5604E443-9A2E-8C42-BAB4-E4D51304E2C5}"/>
                </a:ext>
              </a:extLst>
            </p:cNvPr>
            <p:cNvSpPr/>
            <p:nvPr/>
          </p:nvSpPr>
          <p:spPr>
            <a:xfrm>
              <a:off x="-5209774" y="-202890"/>
              <a:ext cx="572353" cy="585886"/>
            </a:xfrm>
            <a:custGeom>
              <a:avLst/>
              <a:gdLst>
                <a:gd name="connsiteX0" fmla="*/ 508607 w 572353"/>
                <a:gd name="connsiteY0" fmla="*/ 91894 h 585886"/>
                <a:gd name="connsiteX1" fmla="*/ 222402 w 572353"/>
                <a:gd name="connsiteY1" fmla="*/ 0 h 585886"/>
                <a:gd name="connsiteX2" fmla="*/ 0 w 572353"/>
                <a:gd name="connsiteY2" fmla="*/ 201077 h 585886"/>
                <a:gd name="connsiteX3" fmla="*/ 63746 w 572353"/>
                <a:gd name="connsiteY3" fmla="*/ 493992 h 585886"/>
                <a:gd name="connsiteX4" fmla="*/ 349951 w 572353"/>
                <a:gd name="connsiteY4" fmla="*/ 585887 h 585886"/>
                <a:gd name="connsiteX5" fmla="*/ 572353 w 572353"/>
                <a:gd name="connsiteY5" fmla="*/ 384866 h 58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3" h="585886">
                  <a:moveTo>
                    <a:pt x="508607" y="91894"/>
                  </a:moveTo>
                  <a:lnTo>
                    <a:pt x="222402" y="0"/>
                  </a:lnTo>
                  <a:lnTo>
                    <a:pt x="0" y="201077"/>
                  </a:lnTo>
                  <a:lnTo>
                    <a:pt x="63746" y="493992"/>
                  </a:lnTo>
                  <a:lnTo>
                    <a:pt x="349951" y="585887"/>
                  </a:lnTo>
                  <a:lnTo>
                    <a:pt x="572353" y="384866"/>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Freeform: Shape 53">
              <a:extLst>
                <a:ext uri="{FF2B5EF4-FFF2-40B4-BE49-F238E27FC236}">
                  <a16:creationId xmlns:a16="http://schemas.microsoft.com/office/drawing/2014/main" xmlns="" id="{8F1F737F-A0BF-A25E-3838-3B580F517707}"/>
                </a:ext>
              </a:extLst>
            </p:cNvPr>
            <p:cNvSpPr/>
            <p:nvPr/>
          </p:nvSpPr>
          <p:spPr>
            <a:xfrm rot="-4329779">
              <a:off x="-4896999" y="-765063"/>
              <a:ext cx="136131" cy="136586"/>
            </a:xfrm>
            <a:custGeom>
              <a:avLst/>
              <a:gdLst>
                <a:gd name="connsiteX0" fmla="*/ 136132 w 136131"/>
                <a:gd name="connsiteY0" fmla="*/ 68293 h 136586"/>
                <a:gd name="connsiteX1" fmla="*/ 68066 w 136131"/>
                <a:gd name="connsiteY1" fmla="*/ 136586 h 136586"/>
                <a:gd name="connsiteX2" fmla="*/ 0 w 136131"/>
                <a:gd name="connsiteY2" fmla="*/ 68293 h 136586"/>
                <a:gd name="connsiteX3" fmla="*/ 68066 w 136131"/>
                <a:gd name="connsiteY3" fmla="*/ 0 h 136586"/>
                <a:gd name="connsiteX4" fmla="*/ 136132 w 136131"/>
                <a:gd name="connsiteY4" fmla="*/ 68293 h 13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1" h="136586">
                  <a:moveTo>
                    <a:pt x="136132" y="68293"/>
                  </a:moveTo>
                  <a:cubicBezTo>
                    <a:pt x="136132" y="106011"/>
                    <a:pt x="105658" y="136586"/>
                    <a:pt x="68066" y="136586"/>
                  </a:cubicBezTo>
                  <a:cubicBezTo>
                    <a:pt x="30474" y="136586"/>
                    <a:pt x="0" y="106010"/>
                    <a:pt x="0" y="68293"/>
                  </a:cubicBezTo>
                  <a:cubicBezTo>
                    <a:pt x="0" y="30576"/>
                    <a:pt x="30474" y="0"/>
                    <a:pt x="68066" y="0"/>
                  </a:cubicBezTo>
                  <a:cubicBezTo>
                    <a:pt x="105658" y="0"/>
                    <a:pt x="136132" y="30576"/>
                    <a:pt x="136132" y="68293"/>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Shape 54">
              <a:extLst>
                <a:ext uri="{FF2B5EF4-FFF2-40B4-BE49-F238E27FC236}">
                  <a16:creationId xmlns:a16="http://schemas.microsoft.com/office/drawing/2014/main" xmlns="" id="{B6D26771-48D9-28ED-B400-9BC0C4E28D22}"/>
                </a:ext>
              </a:extLst>
            </p:cNvPr>
            <p:cNvSpPr/>
            <p:nvPr/>
          </p:nvSpPr>
          <p:spPr>
            <a:xfrm>
              <a:off x="-4610832" y="-673062"/>
              <a:ext cx="136525" cy="136147"/>
            </a:xfrm>
            <a:custGeom>
              <a:avLst/>
              <a:gdLst>
                <a:gd name="connsiteX0" fmla="*/ 3265 w 136525"/>
                <a:gd name="connsiteY0" fmla="*/ 47205 h 136147"/>
                <a:gd name="connsiteX1" fmla="*/ 89075 w 136525"/>
                <a:gd name="connsiteY1" fmla="*/ 3304 h 136147"/>
                <a:gd name="connsiteX2" fmla="*/ 133260 w 136525"/>
                <a:gd name="connsiteY2" fmla="*/ 88944 h 136147"/>
                <a:gd name="connsiteX3" fmla="*/ 47450 w 136525"/>
                <a:gd name="connsiteY3" fmla="*/ 132844 h 136147"/>
                <a:gd name="connsiteX4" fmla="*/ 3265 w 136525"/>
                <a:gd name="connsiteY4" fmla="*/ 47205 h 13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136147">
                  <a:moveTo>
                    <a:pt x="3265" y="47205"/>
                  </a:moveTo>
                  <a:cubicBezTo>
                    <a:pt x="14752" y="11436"/>
                    <a:pt x="53193" y="-8240"/>
                    <a:pt x="89075" y="3304"/>
                  </a:cubicBezTo>
                  <a:cubicBezTo>
                    <a:pt x="124958" y="14848"/>
                    <a:pt x="144747" y="53175"/>
                    <a:pt x="133260" y="88944"/>
                  </a:cubicBezTo>
                  <a:cubicBezTo>
                    <a:pt x="121773" y="124712"/>
                    <a:pt x="83332" y="144388"/>
                    <a:pt x="47450" y="132844"/>
                  </a:cubicBezTo>
                  <a:cubicBezTo>
                    <a:pt x="11567" y="121357"/>
                    <a:pt x="-8222" y="82973"/>
                    <a:pt x="3265" y="47205"/>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Shape 55">
              <a:extLst>
                <a:ext uri="{FF2B5EF4-FFF2-40B4-BE49-F238E27FC236}">
                  <a16:creationId xmlns:a16="http://schemas.microsoft.com/office/drawing/2014/main" xmlns="" id="{728A167F-70C7-EF1F-F483-2500E2908265}"/>
                </a:ext>
              </a:extLst>
            </p:cNvPr>
            <p:cNvSpPr/>
            <p:nvPr/>
          </p:nvSpPr>
          <p:spPr>
            <a:xfrm>
              <a:off x="-5406781" y="-657196"/>
              <a:ext cx="136525" cy="136148"/>
            </a:xfrm>
            <a:custGeom>
              <a:avLst/>
              <a:gdLst>
                <a:gd name="connsiteX0" fmla="*/ 3265 w 136525"/>
                <a:gd name="connsiteY0" fmla="*/ 47204 h 136148"/>
                <a:gd name="connsiteX1" fmla="*/ 89075 w 136525"/>
                <a:gd name="connsiteY1" fmla="*/ 3304 h 136148"/>
                <a:gd name="connsiteX2" fmla="*/ 133260 w 136525"/>
                <a:gd name="connsiteY2" fmla="*/ 88944 h 136148"/>
                <a:gd name="connsiteX3" fmla="*/ 47450 w 136525"/>
                <a:gd name="connsiteY3" fmla="*/ 132844 h 136148"/>
                <a:gd name="connsiteX4" fmla="*/ 3265 w 136525"/>
                <a:gd name="connsiteY4" fmla="*/ 47204 h 13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136148">
                  <a:moveTo>
                    <a:pt x="3265" y="47204"/>
                  </a:moveTo>
                  <a:cubicBezTo>
                    <a:pt x="14752" y="11436"/>
                    <a:pt x="53193" y="-8240"/>
                    <a:pt x="89075" y="3304"/>
                  </a:cubicBezTo>
                  <a:cubicBezTo>
                    <a:pt x="124958" y="14848"/>
                    <a:pt x="144747" y="53175"/>
                    <a:pt x="133260" y="88944"/>
                  </a:cubicBezTo>
                  <a:cubicBezTo>
                    <a:pt x="121773" y="124712"/>
                    <a:pt x="83332" y="144388"/>
                    <a:pt x="47450" y="132844"/>
                  </a:cubicBezTo>
                  <a:cubicBezTo>
                    <a:pt x="11567" y="121357"/>
                    <a:pt x="-8222" y="82973"/>
                    <a:pt x="3265" y="4720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Freeform: Shape 56">
              <a:extLst>
                <a:ext uri="{FF2B5EF4-FFF2-40B4-BE49-F238E27FC236}">
                  <a16:creationId xmlns:a16="http://schemas.microsoft.com/office/drawing/2014/main" xmlns="" id="{393E2166-1342-AF25-86E0-FD78F0918432}"/>
                </a:ext>
              </a:extLst>
            </p:cNvPr>
            <p:cNvSpPr/>
            <p:nvPr/>
          </p:nvSpPr>
          <p:spPr>
            <a:xfrm rot="-4330867">
              <a:off x="-5124148" y="-566667"/>
              <a:ext cx="136132" cy="136587"/>
            </a:xfrm>
            <a:custGeom>
              <a:avLst/>
              <a:gdLst>
                <a:gd name="connsiteX0" fmla="*/ 136132 w 136132"/>
                <a:gd name="connsiteY0" fmla="*/ 68293 h 136587"/>
                <a:gd name="connsiteX1" fmla="*/ 68066 w 136132"/>
                <a:gd name="connsiteY1" fmla="*/ 136587 h 136587"/>
                <a:gd name="connsiteX2" fmla="*/ 0 w 136132"/>
                <a:gd name="connsiteY2" fmla="*/ 68293 h 136587"/>
                <a:gd name="connsiteX3" fmla="*/ 68066 w 136132"/>
                <a:gd name="connsiteY3" fmla="*/ 0 h 136587"/>
                <a:gd name="connsiteX4" fmla="*/ 136132 w 136132"/>
                <a:gd name="connsiteY4" fmla="*/ 68293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2" y="68293"/>
                  </a:moveTo>
                  <a:cubicBezTo>
                    <a:pt x="136132" y="106011"/>
                    <a:pt x="105658" y="136587"/>
                    <a:pt x="68066" y="136587"/>
                  </a:cubicBezTo>
                  <a:cubicBezTo>
                    <a:pt x="30474" y="136587"/>
                    <a:pt x="0" y="106011"/>
                    <a:pt x="0" y="68293"/>
                  </a:cubicBezTo>
                  <a:cubicBezTo>
                    <a:pt x="0" y="30576"/>
                    <a:pt x="30474" y="0"/>
                    <a:pt x="68066" y="0"/>
                  </a:cubicBezTo>
                  <a:cubicBezTo>
                    <a:pt x="105658" y="0"/>
                    <a:pt x="136132" y="30576"/>
                    <a:pt x="136132" y="68293"/>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xmlns="" id="{1C188341-E9D4-4DBF-F275-CC9D10F4C93A}"/>
                </a:ext>
              </a:extLst>
            </p:cNvPr>
            <p:cNvSpPr/>
            <p:nvPr/>
          </p:nvSpPr>
          <p:spPr>
            <a:xfrm rot="-4330867">
              <a:off x="-5056824" y="-267497"/>
              <a:ext cx="136132" cy="136587"/>
            </a:xfrm>
            <a:custGeom>
              <a:avLst/>
              <a:gdLst>
                <a:gd name="connsiteX0" fmla="*/ 136132 w 136132"/>
                <a:gd name="connsiteY0" fmla="*/ 68294 h 136587"/>
                <a:gd name="connsiteX1" fmla="*/ 68066 w 136132"/>
                <a:gd name="connsiteY1" fmla="*/ 136588 h 136587"/>
                <a:gd name="connsiteX2" fmla="*/ 0 w 136132"/>
                <a:gd name="connsiteY2" fmla="*/ 68294 h 136587"/>
                <a:gd name="connsiteX3" fmla="*/ 68066 w 136132"/>
                <a:gd name="connsiteY3" fmla="*/ 0 h 136587"/>
                <a:gd name="connsiteX4" fmla="*/ 136132 w 136132"/>
                <a:gd name="connsiteY4" fmla="*/ 68294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2" y="68294"/>
                  </a:moveTo>
                  <a:cubicBezTo>
                    <a:pt x="136132" y="106011"/>
                    <a:pt x="105658" y="136588"/>
                    <a:pt x="68066" y="136588"/>
                  </a:cubicBezTo>
                  <a:cubicBezTo>
                    <a:pt x="30474" y="136588"/>
                    <a:pt x="0" y="106011"/>
                    <a:pt x="0" y="68294"/>
                  </a:cubicBezTo>
                  <a:cubicBezTo>
                    <a:pt x="0" y="30576"/>
                    <a:pt x="30474" y="0"/>
                    <a:pt x="68066" y="0"/>
                  </a:cubicBezTo>
                  <a:cubicBezTo>
                    <a:pt x="105658" y="0"/>
                    <a:pt x="136132" y="30576"/>
                    <a:pt x="136132" y="6829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Freeform: Shape 58">
              <a:extLst>
                <a:ext uri="{FF2B5EF4-FFF2-40B4-BE49-F238E27FC236}">
                  <a16:creationId xmlns:a16="http://schemas.microsoft.com/office/drawing/2014/main" xmlns="" id="{59E86250-E1BB-304D-02FB-C4075D757C6F}"/>
                </a:ext>
              </a:extLst>
            </p:cNvPr>
            <p:cNvSpPr/>
            <p:nvPr/>
          </p:nvSpPr>
          <p:spPr>
            <a:xfrm rot="-4335215">
              <a:off x="-4544302" y="-383497"/>
              <a:ext cx="136134" cy="136589"/>
            </a:xfrm>
            <a:custGeom>
              <a:avLst/>
              <a:gdLst>
                <a:gd name="connsiteX0" fmla="*/ 136134 w 136134"/>
                <a:gd name="connsiteY0" fmla="*/ 68295 h 136589"/>
                <a:gd name="connsiteX1" fmla="*/ 68067 w 136134"/>
                <a:gd name="connsiteY1" fmla="*/ 136589 h 136589"/>
                <a:gd name="connsiteX2" fmla="*/ 0 w 136134"/>
                <a:gd name="connsiteY2" fmla="*/ 68295 h 136589"/>
                <a:gd name="connsiteX3" fmla="*/ 68067 w 136134"/>
                <a:gd name="connsiteY3" fmla="*/ 0 h 136589"/>
                <a:gd name="connsiteX4" fmla="*/ 136134 w 136134"/>
                <a:gd name="connsiteY4" fmla="*/ 68295 h 136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4" h="136589">
                  <a:moveTo>
                    <a:pt x="136134" y="68295"/>
                  </a:moveTo>
                  <a:cubicBezTo>
                    <a:pt x="136134" y="106013"/>
                    <a:pt x="105659" y="136589"/>
                    <a:pt x="68067" y="136589"/>
                  </a:cubicBezTo>
                  <a:cubicBezTo>
                    <a:pt x="30475" y="136589"/>
                    <a:pt x="0" y="106013"/>
                    <a:pt x="0" y="68295"/>
                  </a:cubicBezTo>
                  <a:cubicBezTo>
                    <a:pt x="0" y="30577"/>
                    <a:pt x="30475" y="0"/>
                    <a:pt x="68067" y="0"/>
                  </a:cubicBezTo>
                  <a:cubicBezTo>
                    <a:pt x="105659" y="0"/>
                    <a:pt x="136134" y="30577"/>
                    <a:pt x="136134" y="68295"/>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Freeform: Shape 59">
              <a:extLst>
                <a:ext uri="{FF2B5EF4-FFF2-40B4-BE49-F238E27FC236}">
                  <a16:creationId xmlns:a16="http://schemas.microsoft.com/office/drawing/2014/main" xmlns="" id="{401AF34C-0E3E-91A7-F243-966A0C286D7F}"/>
                </a:ext>
              </a:extLst>
            </p:cNvPr>
            <p:cNvSpPr/>
            <p:nvPr/>
          </p:nvSpPr>
          <p:spPr>
            <a:xfrm>
              <a:off x="-5621107" y="-451513"/>
              <a:ext cx="136525" cy="136148"/>
            </a:xfrm>
            <a:custGeom>
              <a:avLst/>
              <a:gdLst>
                <a:gd name="connsiteX0" fmla="*/ 3265 w 136525"/>
                <a:gd name="connsiteY0" fmla="*/ 47204 h 136148"/>
                <a:gd name="connsiteX1" fmla="*/ 89075 w 136525"/>
                <a:gd name="connsiteY1" fmla="*/ 3304 h 136148"/>
                <a:gd name="connsiteX2" fmla="*/ 133260 w 136525"/>
                <a:gd name="connsiteY2" fmla="*/ 88943 h 136148"/>
                <a:gd name="connsiteX3" fmla="*/ 47450 w 136525"/>
                <a:gd name="connsiteY3" fmla="*/ 132844 h 136148"/>
                <a:gd name="connsiteX4" fmla="*/ 3265 w 136525"/>
                <a:gd name="connsiteY4" fmla="*/ 47204 h 13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136148">
                  <a:moveTo>
                    <a:pt x="3265" y="47204"/>
                  </a:moveTo>
                  <a:cubicBezTo>
                    <a:pt x="14752" y="11435"/>
                    <a:pt x="53193" y="-8240"/>
                    <a:pt x="89075" y="3304"/>
                  </a:cubicBezTo>
                  <a:cubicBezTo>
                    <a:pt x="124958" y="14848"/>
                    <a:pt x="144747" y="53175"/>
                    <a:pt x="133260" y="88943"/>
                  </a:cubicBezTo>
                  <a:cubicBezTo>
                    <a:pt x="121773" y="124712"/>
                    <a:pt x="83332" y="144387"/>
                    <a:pt x="47450" y="132844"/>
                  </a:cubicBezTo>
                  <a:cubicBezTo>
                    <a:pt x="11567" y="121300"/>
                    <a:pt x="-8222" y="82973"/>
                    <a:pt x="3265" y="4720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Freeform: Shape 60">
              <a:extLst>
                <a:ext uri="{FF2B5EF4-FFF2-40B4-BE49-F238E27FC236}">
                  <a16:creationId xmlns:a16="http://schemas.microsoft.com/office/drawing/2014/main" xmlns="" id="{B85DAD8F-4A5A-43E2-1232-B9AAC294FC27}"/>
                </a:ext>
              </a:extLst>
            </p:cNvPr>
            <p:cNvSpPr/>
            <p:nvPr/>
          </p:nvSpPr>
          <p:spPr>
            <a:xfrm rot="-4331954">
              <a:off x="-5279399" y="-64365"/>
              <a:ext cx="136132" cy="136587"/>
            </a:xfrm>
            <a:custGeom>
              <a:avLst/>
              <a:gdLst>
                <a:gd name="connsiteX0" fmla="*/ 136133 w 136132"/>
                <a:gd name="connsiteY0" fmla="*/ 68294 h 136587"/>
                <a:gd name="connsiteX1" fmla="*/ 68066 w 136132"/>
                <a:gd name="connsiteY1" fmla="*/ 136588 h 136587"/>
                <a:gd name="connsiteX2" fmla="*/ 0 w 136132"/>
                <a:gd name="connsiteY2" fmla="*/ 68294 h 136587"/>
                <a:gd name="connsiteX3" fmla="*/ 68066 w 136132"/>
                <a:gd name="connsiteY3" fmla="*/ 0 h 136587"/>
                <a:gd name="connsiteX4" fmla="*/ 136133 w 136132"/>
                <a:gd name="connsiteY4" fmla="*/ 68294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3" y="68294"/>
                  </a:moveTo>
                  <a:cubicBezTo>
                    <a:pt x="136133" y="106012"/>
                    <a:pt x="105658" y="136588"/>
                    <a:pt x="68066" y="136588"/>
                  </a:cubicBezTo>
                  <a:cubicBezTo>
                    <a:pt x="30474" y="136588"/>
                    <a:pt x="0" y="106012"/>
                    <a:pt x="0" y="68294"/>
                  </a:cubicBezTo>
                  <a:cubicBezTo>
                    <a:pt x="0" y="30576"/>
                    <a:pt x="30474" y="0"/>
                    <a:pt x="68066" y="0"/>
                  </a:cubicBezTo>
                  <a:cubicBezTo>
                    <a:pt x="105658" y="0"/>
                    <a:pt x="136133" y="30576"/>
                    <a:pt x="136133" y="6829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Freeform: Shape 61">
              <a:extLst>
                <a:ext uri="{FF2B5EF4-FFF2-40B4-BE49-F238E27FC236}">
                  <a16:creationId xmlns:a16="http://schemas.microsoft.com/office/drawing/2014/main" xmlns="" id="{27A68A73-0D0B-C5D6-6AD5-AF35DCA39C35}"/>
                </a:ext>
              </a:extLst>
            </p:cNvPr>
            <p:cNvSpPr/>
            <p:nvPr/>
          </p:nvSpPr>
          <p:spPr>
            <a:xfrm rot="-4332713">
              <a:off x="-4768502" y="-174981"/>
              <a:ext cx="136137" cy="136592"/>
            </a:xfrm>
            <a:custGeom>
              <a:avLst/>
              <a:gdLst>
                <a:gd name="connsiteX0" fmla="*/ 136137 w 136137"/>
                <a:gd name="connsiteY0" fmla="*/ 68296 h 136592"/>
                <a:gd name="connsiteX1" fmla="*/ 68069 w 136137"/>
                <a:gd name="connsiteY1" fmla="*/ 136592 h 136592"/>
                <a:gd name="connsiteX2" fmla="*/ 0 w 136137"/>
                <a:gd name="connsiteY2" fmla="*/ 68296 h 136592"/>
                <a:gd name="connsiteX3" fmla="*/ 68069 w 136137"/>
                <a:gd name="connsiteY3" fmla="*/ 0 h 136592"/>
                <a:gd name="connsiteX4" fmla="*/ 136137 w 136137"/>
                <a:gd name="connsiteY4" fmla="*/ 68296 h 13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7" h="136592">
                  <a:moveTo>
                    <a:pt x="136137" y="68296"/>
                  </a:moveTo>
                  <a:cubicBezTo>
                    <a:pt x="136137" y="106015"/>
                    <a:pt x="105662" y="136592"/>
                    <a:pt x="68069" y="136592"/>
                  </a:cubicBezTo>
                  <a:cubicBezTo>
                    <a:pt x="30475" y="136592"/>
                    <a:pt x="0" y="106015"/>
                    <a:pt x="0" y="68296"/>
                  </a:cubicBezTo>
                  <a:cubicBezTo>
                    <a:pt x="0" y="30577"/>
                    <a:pt x="30475" y="0"/>
                    <a:pt x="68069" y="0"/>
                  </a:cubicBezTo>
                  <a:cubicBezTo>
                    <a:pt x="105662" y="0"/>
                    <a:pt x="136137" y="30577"/>
                    <a:pt x="136137" y="68296"/>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xmlns="" id="{1AB2A2D7-364F-7ACD-3805-C5A5088267E4}"/>
                </a:ext>
              </a:extLst>
            </p:cNvPr>
            <p:cNvSpPr/>
            <p:nvPr/>
          </p:nvSpPr>
          <p:spPr>
            <a:xfrm rot="-4330867">
              <a:off x="-5463998" y="-950270"/>
              <a:ext cx="136132" cy="136587"/>
            </a:xfrm>
            <a:custGeom>
              <a:avLst/>
              <a:gdLst>
                <a:gd name="connsiteX0" fmla="*/ 136132 w 136132"/>
                <a:gd name="connsiteY0" fmla="*/ 68294 h 136587"/>
                <a:gd name="connsiteX1" fmla="*/ 68066 w 136132"/>
                <a:gd name="connsiteY1" fmla="*/ 136587 h 136587"/>
                <a:gd name="connsiteX2" fmla="*/ 0 w 136132"/>
                <a:gd name="connsiteY2" fmla="*/ 68294 h 136587"/>
                <a:gd name="connsiteX3" fmla="*/ 68066 w 136132"/>
                <a:gd name="connsiteY3" fmla="*/ 0 h 136587"/>
                <a:gd name="connsiteX4" fmla="*/ 136132 w 136132"/>
                <a:gd name="connsiteY4" fmla="*/ 68294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2" y="68294"/>
                  </a:moveTo>
                  <a:cubicBezTo>
                    <a:pt x="136132" y="106011"/>
                    <a:pt x="105658" y="136587"/>
                    <a:pt x="68066" y="136587"/>
                  </a:cubicBezTo>
                  <a:cubicBezTo>
                    <a:pt x="30474" y="136587"/>
                    <a:pt x="0" y="106011"/>
                    <a:pt x="0" y="68294"/>
                  </a:cubicBezTo>
                  <a:cubicBezTo>
                    <a:pt x="0" y="30576"/>
                    <a:pt x="30474" y="0"/>
                    <a:pt x="68066" y="0"/>
                  </a:cubicBezTo>
                  <a:cubicBezTo>
                    <a:pt x="105658" y="0"/>
                    <a:pt x="136132" y="30576"/>
                    <a:pt x="136132" y="6829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7" name="Group 66">
            <a:extLst>
              <a:ext uri="{FF2B5EF4-FFF2-40B4-BE49-F238E27FC236}">
                <a16:creationId xmlns:a16="http://schemas.microsoft.com/office/drawing/2014/main" xmlns="" id="{08BB8D8F-031F-622B-7842-B7F8A49E3F45}"/>
              </a:ext>
            </a:extLst>
          </p:cNvPr>
          <p:cNvGrpSpPr/>
          <p:nvPr/>
        </p:nvGrpSpPr>
        <p:grpSpPr>
          <a:xfrm>
            <a:off x="3314961" y="3250369"/>
            <a:ext cx="6029425" cy="1179940"/>
            <a:chOff x="3314961" y="3250369"/>
            <a:chExt cx="6029425" cy="1179940"/>
          </a:xfrm>
        </p:grpSpPr>
        <p:sp>
          <p:nvSpPr>
            <p:cNvPr id="8" name="TextBox 7">
              <a:extLst>
                <a:ext uri="{FF2B5EF4-FFF2-40B4-BE49-F238E27FC236}">
                  <a16:creationId xmlns:a16="http://schemas.microsoft.com/office/drawing/2014/main" xmlns="" id="{8FEF642A-344F-5055-C539-14FB24C51689}"/>
                </a:ext>
              </a:extLst>
            </p:cNvPr>
            <p:cNvSpPr txBox="1"/>
            <p:nvPr/>
          </p:nvSpPr>
          <p:spPr>
            <a:xfrm>
              <a:off x="3314961" y="3250369"/>
              <a:ext cx="6029425" cy="523220"/>
            </a:xfrm>
            <a:prstGeom prst="rect">
              <a:avLst/>
            </a:prstGeom>
            <a:noFill/>
          </p:spPr>
          <p:txBody>
            <a:bodyPr wrap="square" rtlCol="0">
              <a:spAutoFit/>
            </a:bodyPr>
            <a:lstStyle/>
            <a:p>
              <a:r>
                <a:rPr lang="en-US" sz="2800" b="1"/>
                <a:t>(C) </a:t>
              </a:r>
              <a:r>
                <a:rPr lang="en-US" sz="2800"/>
                <a:t>H</a:t>
              </a:r>
              <a:r>
                <a:rPr lang="en-US" sz="2800" baseline="-25000"/>
                <a:t>2</a:t>
              </a:r>
              <a:r>
                <a:rPr lang="en-US" sz="2800"/>
                <a:t>N–CH</a:t>
              </a:r>
              <a:r>
                <a:rPr lang="en-US" sz="2800" baseline="-25000"/>
                <a:t>2</a:t>
              </a:r>
              <a:r>
                <a:rPr lang="en-US" sz="2800"/>
                <a:t>–CH</a:t>
              </a:r>
              <a:r>
                <a:rPr lang="en-US" sz="2800" baseline="-25000"/>
                <a:t>2</a:t>
              </a:r>
              <a:r>
                <a:rPr lang="en-US" sz="2800"/>
                <a:t>–C–NH</a:t>
              </a:r>
              <a:r>
                <a:rPr lang="en-US" sz="2800" baseline="-25000"/>
                <a:t>2</a:t>
              </a:r>
              <a:endParaRPr lang="en-US" sz="2800"/>
            </a:p>
          </p:txBody>
        </p:sp>
        <p:cxnSp>
          <p:nvCxnSpPr>
            <p:cNvPr id="32" name="Straight Connector 31">
              <a:extLst>
                <a:ext uri="{FF2B5EF4-FFF2-40B4-BE49-F238E27FC236}">
                  <a16:creationId xmlns:a16="http://schemas.microsoft.com/office/drawing/2014/main" xmlns="" id="{466FC0DC-0397-0108-C949-0B04552598E3}"/>
                </a:ext>
              </a:extLst>
            </p:cNvPr>
            <p:cNvCxnSpPr/>
            <p:nvPr/>
          </p:nvCxnSpPr>
          <p:spPr>
            <a:xfrm>
              <a:off x="6666736" y="3697417"/>
              <a:ext cx="0" cy="27994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xmlns="" id="{16C7514F-0621-1B44-F188-0B8CA85116BE}"/>
                </a:ext>
              </a:extLst>
            </p:cNvPr>
            <p:cNvCxnSpPr/>
            <p:nvPr/>
          </p:nvCxnSpPr>
          <p:spPr>
            <a:xfrm>
              <a:off x="6737527" y="3703756"/>
              <a:ext cx="0" cy="27994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xmlns="" id="{699ECFDA-3B80-403F-6F70-4AA51D3745A8}"/>
                </a:ext>
              </a:extLst>
            </p:cNvPr>
            <p:cNvSpPr txBox="1"/>
            <p:nvPr/>
          </p:nvSpPr>
          <p:spPr>
            <a:xfrm>
              <a:off x="6474832" y="3907089"/>
              <a:ext cx="580783" cy="523220"/>
            </a:xfrm>
            <a:prstGeom prst="rect">
              <a:avLst/>
            </a:prstGeom>
            <a:noFill/>
          </p:spPr>
          <p:txBody>
            <a:bodyPr wrap="square" rtlCol="0">
              <a:spAutoFit/>
            </a:bodyPr>
            <a:lstStyle/>
            <a:p>
              <a:r>
                <a:rPr lang="en-US" sz="2800"/>
                <a:t>O</a:t>
              </a:r>
            </a:p>
          </p:txBody>
        </p:sp>
      </p:grpSp>
      <p:grpSp>
        <p:nvGrpSpPr>
          <p:cNvPr id="70" name="Group 69">
            <a:extLst>
              <a:ext uri="{FF2B5EF4-FFF2-40B4-BE49-F238E27FC236}">
                <a16:creationId xmlns:a16="http://schemas.microsoft.com/office/drawing/2014/main" xmlns="" id="{2C4C652A-9FDC-C2A4-2C53-F8ADA5058FFA}"/>
              </a:ext>
            </a:extLst>
          </p:cNvPr>
          <p:cNvGrpSpPr/>
          <p:nvPr/>
        </p:nvGrpSpPr>
        <p:grpSpPr>
          <a:xfrm>
            <a:off x="3314961" y="4412023"/>
            <a:ext cx="5132915" cy="1190714"/>
            <a:chOff x="3314961" y="4513486"/>
            <a:chExt cx="5132915" cy="1190714"/>
          </a:xfrm>
        </p:grpSpPr>
        <p:sp>
          <p:nvSpPr>
            <p:cNvPr id="9" name="TextBox 8">
              <a:extLst>
                <a:ext uri="{FF2B5EF4-FFF2-40B4-BE49-F238E27FC236}">
                  <a16:creationId xmlns:a16="http://schemas.microsoft.com/office/drawing/2014/main" xmlns="" id="{A927AD41-40FA-B2CD-9E04-094ACEDF5A82}"/>
                </a:ext>
              </a:extLst>
            </p:cNvPr>
            <p:cNvSpPr txBox="1"/>
            <p:nvPr/>
          </p:nvSpPr>
          <p:spPr>
            <a:xfrm>
              <a:off x="3314961" y="4513486"/>
              <a:ext cx="5132915" cy="523220"/>
            </a:xfrm>
            <a:prstGeom prst="rect">
              <a:avLst/>
            </a:prstGeom>
            <a:noFill/>
          </p:spPr>
          <p:txBody>
            <a:bodyPr wrap="square" rtlCol="0">
              <a:spAutoFit/>
            </a:bodyPr>
            <a:lstStyle/>
            <a:p>
              <a:r>
                <a:rPr lang="en-US" sz="2800" b="1"/>
                <a:t>(D) </a:t>
              </a:r>
              <a:r>
                <a:rPr lang="en-US" sz="2800"/>
                <a:t>H</a:t>
              </a:r>
              <a:r>
                <a:rPr lang="en-US" sz="2800" baseline="-25000"/>
                <a:t>2</a:t>
              </a:r>
              <a:r>
                <a:rPr lang="en-US" sz="2800"/>
                <a:t>N–CH</a:t>
              </a:r>
              <a:r>
                <a:rPr lang="en-US" sz="2800" baseline="-25000"/>
                <a:t>2</a:t>
              </a:r>
              <a:r>
                <a:rPr lang="en-US" sz="2800"/>
                <a:t>–CH–CH</a:t>
              </a:r>
              <a:r>
                <a:rPr lang="en-US" sz="2800" baseline="-25000"/>
                <a:t>2</a:t>
              </a:r>
              <a:r>
                <a:rPr lang="en-US" sz="2800"/>
                <a:t>–NH</a:t>
              </a:r>
              <a:r>
                <a:rPr lang="en-US" sz="2800" baseline="-25000"/>
                <a:t>2</a:t>
              </a:r>
              <a:endParaRPr lang="en-US" sz="2800"/>
            </a:p>
          </p:txBody>
        </p:sp>
        <p:cxnSp>
          <p:nvCxnSpPr>
            <p:cNvPr id="68" name="Straight Connector 67">
              <a:extLst>
                <a:ext uri="{FF2B5EF4-FFF2-40B4-BE49-F238E27FC236}">
                  <a16:creationId xmlns:a16="http://schemas.microsoft.com/office/drawing/2014/main" xmlns="" id="{DFE0694C-8CC5-FE2E-3593-324EFB838D0E}"/>
                </a:ext>
              </a:extLst>
            </p:cNvPr>
            <p:cNvCxnSpPr/>
            <p:nvPr/>
          </p:nvCxnSpPr>
          <p:spPr>
            <a:xfrm>
              <a:off x="5863443" y="4951903"/>
              <a:ext cx="0" cy="27994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xmlns="" id="{89A877AE-9B59-9276-1700-FCDF18FC22D3}"/>
                </a:ext>
              </a:extLst>
            </p:cNvPr>
            <p:cNvSpPr txBox="1"/>
            <p:nvPr/>
          </p:nvSpPr>
          <p:spPr>
            <a:xfrm>
              <a:off x="5691744" y="5180980"/>
              <a:ext cx="1480933" cy="523220"/>
            </a:xfrm>
            <a:prstGeom prst="rect">
              <a:avLst/>
            </a:prstGeom>
            <a:noFill/>
          </p:spPr>
          <p:txBody>
            <a:bodyPr wrap="square" rtlCol="0">
              <a:spAutoFit/>
            </a:bodyPr>
            <a:lstStyle/>
            <a:p>
              <a:r>
                <a:rPr lang="en-US" sz="2800"/>
                <a:t>COO</a:t>
              </a:r>
            </a:p>
          </p:txBody>
        </p:sp>
      </p:grpSp>
      <p:sp>
        <p:nvSpPr>
          <p:cNvPr id="72" name="Rectangle: Rounded Corners 71">
            <a:extLst>
              <a:ext uri="{FF2B5EF4-FFF2-40B4-BE49-F238E27FC236}">
                <a16:creationId xmlns:a16="http://schemas.microsoft.com/office/drawing/2014/main" xmlns="" id="{F4475DC5-EA00-5490-6C91-1B3CE064C56F}"/>
              </a:ext>
            </a:extLst>
          </p:cNvPr>
          <p:cNvSpPr/>
          <p:nvPr/>
        </p:nvSpPr>
        <p:spPr>
          <a:xfrm>
            <a:off x="3074458" y="4376802"/>
            <a:ext cx="5296727" cy="1347388"/>
          </a:xfrm>
          <a:prstGeom prst="roundRect">
            <a:avLst/>
          </a:prstGeom>
          <a:noFill/>
          <a:ln w="28575">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32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barn(inVertical)">
                                      <p:cBhvr>
                                        <p:cTn id="1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late of food on a table&#10;&#10;Description automatically generated">
            <a:extLst>
              <a:ext uri="{FF2B5EF4-FFF2-40B4-BE49-F238E27FC236}">
                <a16:creationId xmlns:a16="http://schemas.microsoft.com/office/drawing/2014/main" xmlns="" id="{B66FE2EB-BE57-0D65-FF9E-08815BA75AFC}"/>
              </a:ext>
            </a:extLst>
          </p:cNvPr>
          <p:cNvPicPr>
            <a:picLocks noChangeAspect="1"/>
          </p:cNvPicPr>
          <p:nvPr/>
        </p:nvPicPr>
        <p:blipFill rotWithShape="1">
          <a:blip r:embed="rId2">
            <a:extLst>
              <a:ext uri="{28A0092B-C50C-407E-A947-70E740481C1C}">
                <a14:useLocalDpi xmlns:a14="http://schemas.microsoft.com/office/drawing/2010/main" val="0"/>
              </a:ext>
            </a:extLst>
          </a:blip>
          <a:srcRect l="27342"/>
          <a:stretch/>
        </p:blipFill>
        <p:spPr>
          <a:xfrm>
            <a:off x="6301409" y="4035874"/>
            <a:ext cx="3860317" cy="3540615"/>
          </a:xfrm>
          <a:prstGeom prst="ellipse">
            <a:avLst/>
          </a:prstGeom>
          <a:ln>
            <a:noFill/>
          </a:ln>
          <a:effectLst>
            <a:softEdge rad="1104900"/>
          </a:effectLst>
        </p:spPr>
      </p:pic>
      <p:pic>
        <p:nvPicPr>
          <p:cNvPr id="9" name="Picture 8" descr="Tomatoes and pasta on a wood surface&#10;&#10;Description automatically generated">
            <a:extLst>
              <a:ext uri="{FF2B5EF4-FFF2-40B4-BE49-F238E27FC236}">
                <a16:creationId xmlns:a16="http://schemas.microsoft.com/office/drawing/2014/main" xmlns="" id="{FE61D5E0-16CA-1AC6-FC4C-464C271822C9}"/>
              </a:ext>
            </a:extLst>
          </p:cNvPr>
          <p:cNvPicPr>
            <a:picLocks noChangeAspect="1"/>
          </p:cNvPicPr>
          <p:nvPr/>
        </p:nvPicPr>
        <p:blipFill rotWithShape="1">
          <a:blip r:embed="rId3">
            <a:extLst>
              <a:ext uri="{28A0092B-C50C-407E-A947-70E740481C1C}">
                <a14:useLocalDpi xmlns:a14="http://schemas.microsoft.com/office/drawing/2010/main" val="0"/>
              </a:ext>
            </a:extLst>
          </a:blip>
          <a:srcRect l="29734"/>
          <a:stretch/>
        </p:blipFill>
        <p:spPr>
          <a:xfrm>
            <a:off x="8834407" y="3791162"/>
            <a:ext cx="4160929" cy="3923084"/>
          </a:xfrm>
          <a:prstGeom prst="ellipse">
            <a:avLst/>
          </a:prstGeom>
          <a:ln>
            <a:noFill/>
          </a:ln>
          <a:effectLst>
            <a:softEdge rad="939800"/>
          </a:effectLst>
        </p:spPr>
      </p:pic>
      <p:sp>
        <p:nvSpPr>
          <p:cNvPr id="3" name="Content Placeholder 2">
            <a:extLst>
              <a:ext uri="{FF2B5EF4-FFF2-40B4-BE49-F238E27FC236}">
                <a16:creationId xmlns:a16="http://schemas.microsoft.com/office/drawing/2014/main" xmlns="" id="{22E4A68E-A501-15A8-4FAE-76F724BCFBC5}"/>
              </a:ext>
            </a:extLst>
          </p:cNvPr>
          <p:cNvSpPr>
            <a:spLocks noGrp="1"/>
          </p:cNvSpPr>
          <p:nvPr>
            <p:ph idx="1"/>
          </p:nvPr>
        </p:nvSpPr>
        <p:spPr>
          <a:xfrm>
            <a:off x="768838" y="1294794"/>
            <a:ext cx="10515600" cy="3029282"/>
          </a:xfrm>
        </p:spPr>
        <p:txBody>
          <a:bodyPr>
            <a:normAutofit fontScale="92500" lnSpcReduction="10000"/>
          </a:bodyPr>
          <a:lstStyle/>
          <a:p>
            <a:pPr marL="360000" indent="-360000" algn="just">
              <a:lnSpc>
                <a:spcPct val="120000"/>
              </a:lnSpc>
              <a:spcBef>
                <a:spcPts val="600"/>
              </a:spcBef>
              <a:buBlip>
                <a:blip r:embed="rId4">
                  <a:extLst>
                    <a:ext uri="{837473B0-CC2E-450A-ABE3-18F120FF3D39}">
                      <a1611:picAttrSrcUrl xmlns:a1611="http://schemas.microsoft.com/office/drawing/2016/11/main" xmlns="" r:id="rId5"/>
                    </a:ext>
                  </a:extLst>
                </a:blip>
              </a:buBlip>
            </a:pPr>
            <a:r>
              <a:rPr lang="en-US"/>
              <a:t>Amino acid có thể có sẵn trong </a:t>
            </a:r>
            <a:r>
              <a:rPr lang="en-US" b="1">
                <a:solidFill>
                  <a:schemeClr val="accent3">
                    <a:lumMod val="60000"/>
                    <a:lumOff val="40000"/>
                  </a:schemeClr>
                </a:solidFill>
              </a:rPr>
              <a:t>tự nhiên </a:t>
            </a:r>
            <a:r>
              <a:rPr lang="en-US"/>
              <a:t>hoặc được </a:t>
            </a:r>
            <a:r>
              <a:rPr lang="en-US" b="1">
                <a:solidFill>
                  <a:schemeClr val="accent2">
                    <a:lumMod val="75000"/>
                  </a:schemeClr>
                </a:solidFill>
              </a:rPr>
              <a:t>tổng hợp </a:t>
            </a:r>
            <a:r>
              <a:rPr lang="en-US"/>
              <a:t>qua các quá trình hóa học.</a:t>
            </a:r>
          </a:p>
          <a:p>
            <a:pPr marL="360000" indent="-360000" algn="just">
              <a:lnSpc>
                <a:spcPct val="120000"/>
              </a:lnSpc>
              <a:spcBef>
                <a:spcPts val="600"/>
              </a:spcBef>
              <a:buBlip>
                <a:blip r:embed="rId4">
                  <a:extLst>
                    <a:ext uri="{837473B0-CC2E-450A-ABE3-18F120FF3D39}">
                      <a1611:picAttrSrcUrl xmlns:a1611="http://schemas.microsoft.com/office/drawing/2016/11/main" xmlns="" r:id="rId5"/>
                    </a:ext>
                  </a:extLst>
                </a:blip>
              </a:buBlip>
            </a:pPr>
            <a:r>
              <a:rPr lang="en-US"/>
              <a:t>Có khoảng </a:t>
            </a:r>
            <a:r>
              <a:rPr lang="en-US" b="1">
                <a:solidFill>
                  <a:schemeClr val="accent5">
                    <a:lumMod val="75000"/>
                  </a:schemeClr>
                </a:solidFill>
              </a:rPr>
              <a:t>20 amino acid</a:t>
            </a:r>
            <a:r>
              <a:rPr lang="en-US" b="1"/>
              <a:t> </a:t>
            </a:r>
            <a:r>
              <a:rPr lang="en-US"/>
              <a:t>cấu thành nên phần lớn protein trong cơ thể.</a:t>
            </a:r>
          </a:p>
          <a:p>
            <a:pPr marL="360000" indent="-360000" algn="just">
              <a:lnSpc>
                <a:spcPct val="120000"/>
              </a:lnSpc>
              <a:spcBef>
                <a:spcPts val="600"/>
              </a:spcBef>
              <a:buBlip>
                <a:blip r:embed="rId4">
                  <a:extLst>
                    <a:ext uri="{837473B0-CC2E-450A-ABE3-18F120FF3D39}">
                      <a1611:picAttrSrcUrl xmlns:a1611="http://schemas.microsoft.com/office/drawing/2016/11/main" xmlns="" r:id="rId5"/>
                    </a:ext>
                  </a:extLst>
                </a:blip>
              </a:buBlip>
            </a:pPr>
            <a:r>
              <a:rPr lang="en-US"/>
              <a:t>Trong đó có </a:t>
            </a:r>
            <a:r>
              <a:rPr lang="en-US" b="1">
                <a:solidFill>
                  <a:schemeClr val="accent5">
                    <a:lumMod val="75000"/>
                  </a:schemeClr>
                </a:solidFill>
              </a:rPr>
              <a:t>9 amino acid </a:t>
            </a:r>
            <a:r>
              <a:rPr lang="en-US"/>
              <a:t>thiết yếu mà cơ thể không tự tổng hợp được, cần được cung cấp cho cơ thể qua thức ăn.</a:t>
            </a:r>
          </a:p>
        </p:txBody>
      </p:sp>
      <p:sp>
        <p:nvSpPr>
          <p:cNvPr id="4" name="Rectangle: Single Corner Rounded 3">
            <a:extLst>
              <a:ext uri="{FF2B5EF4-FFF2-40B4-BE49-F238E27FC236}">
                <a16:creationId xmlns:a16="http://schemas.microsoft.com/office/drawing/2014/main" xmlns="" id="{63C6AE20-3CB2-A286-65AB-09847E3B10F7}"/>
              </a:ext>
            </a:extLst>
          </p:cNvPr>
          <p:cNvSpPr/>
          <p:nvPr/>
        </p:nvSpPr>
        <p:spPr>
          <a:xfrm flipV="1">
            <a:off x="0" y="-4"/>
            <a:ext cx="7477246" cy="1014689"/>
          </a:xfrm>
          <a:prstGeom prst="round1Rect">
            <a:avLst>
              <a:gd name="adj" fmla="val 50000"/>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82389F47-15C4-9E49-6772-08DAEF746398}"/>
              </a:ext>
            </a:extLst>
          </p:cNvPr>
          <p:cNvSpPr txBox="1"/>
          <p:nvPr/>
        </p:nvSpPr>
        <p:spPr>
          <a:xfrm>
            <a:off x="510771" y="153399"/>
            <a:ext cx="8018362" cy="707886"/>
          </a:xfrm>
          <a:prstGeom prst="rect">
            <a:avLst/>
          </a:prstGeom>
          <a:noFill/>
        </p:spPr>
        <p:txBody>
          <a:bodyPr wrap="square">
            <a:spAutoFit/>
          </a:bodyPr>
          <a:lstStyle/>
          <a:p>
            <a:r>
              <a:rPr lang="en-US" sz="4000" b="1">
                <a:solidFill>
                  <a:schemeClr val="bg1"/>
                </a:solidFill>
              </a:rPr>
              <a:t>KHÁI NIỆM VÀ DANH PHÁP</a:t>
            </a:r>
          </a:p>
        </p:txBody>
      </p:sp>
      <p:grpSp>
        <p:nvGrpSpPr>
          <p:cNvPr id="12" name="Graphic 2">
            <a:extLst>
              <a:ext uri="{FF2B5EF4-FFF2-40B4-BE49-F238E27FC236}">
                <a16:creationId xmlns:a16="http://schemas.microsoft.com/office/drawing/2014/main" xmlns="" id="{AA2F930E-287E-C9A4-6476-BB9DDE02E231}"/>
              </a:ext>
            </a:extLst>
          </p:cNvPr>
          <p:cNvGrpSpPr/>
          <p:nvPr/>
        </p:nvGrpSpPr>
        <p:grpSpPr>
          <a:xfrm>
            <a:off x="-537387" y="5231848"/>
            <a:ext cx="3131096" cy="2114362"/>
            <a:chOff x="-571934" y="3673696"/>
            <a:chExt cx="3997909" cy="2699702"/>
          </a:xfrm>
          <a:solidFill>
            <a:srgbClr val="E1F5ED"/>
          </a:solidFill>
        </p:grpSpPr>
        <p:sp>
          <p:nvSpPr>
            <p:cNvPr id="13" name="Freeform: Shape 12">
              <a:extLst>
                <a:ext uri="{FF2B5EF4-FFF2-40B4-BE49-F238E27FC236}">
                  <a16:creationId xmlns:a16="http://schemas.microsoft.com/office/drawing/2014/main" xmlns="" id="{7E43E92C-28D0-C508-24C7-04A76B9D9E08}"/>
                </a:ext>
              </a:extLst>
            </p:cNvPr>
            <p:cNvSpPr/>
            <p:nvPr/>
          </p:nvSpPr>
          <p:spPr>
            <a:xfrm>
              <a:off x="-571934" y="4349077"/>
              <a:ext cx="3045964" cy="1354755"/>
            </a:xfrm>
            <a:custGeom>
              <a:avLst/>
              <a:gdLst>
                <a:gd name="connsiteX0" fmla="*/ 0 w 3045964"/>
                <a:gd name="connsiteY0" fmla="*/ 1352758 h 1354755"/>
                <a:gd name="connsiteX1" fmla="*/ 4228 w 3045964"/>
                <a:gd name="connsiteY1" fmla="*/ 1268907 h 1354755"/>
                <a:gd name="connsiteX2" fmla="*/ 1554279 w 3045964"/>
                <a:gd name="connsiteY2" fmla="*/ 788707 h 1354755"/>
                <a:gd name="connsiteX3" fmla="*/ 2083450 w 3045964"/>
                <a:gd name="connsiteY3" fmla="*/ 498755 h 1354755"/>
                <a:gd name="connsiteX4" fmla="*/ 3007445 w 3045964"/>
                <a:gd name="connsiteY4" fmla="*/ 0 h 1354755"/>
                <a:gd name="connsiteX5" fmla="*/ 3045965 w 3045964"/>
                <a:gd name="connsiteY5" fmla="*/ 74690 h 1354755"/>
                <a:gd name="connsiteX6" fmla="*/ 2124084 w 3045964"/>
                <a:gd name="connsiteY6" fmla="*/ 572271 h 1354755"/>
                <a:gd name="connsiteX7" fmla="*/ 1594091 w 3045964"/>
                <a:gd name="connsiteY7" fmla="*/ 862692 h 1354755"/>
                <a:gd name="connsiteX8" fmla="*/ 0 w 3045964"/>
                <a:gd name="connsiteY8" fmla="*/ 1352758 h 135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5964" h="1354755">
                  <a:moveTo>
                    <a:pt x="0" y="1352758"/>
                  </a:moveTo>
                  <a:lnTo>
                    <a:pt x="4228" y="1268907"/>
                  </a:lnTo>
                  <a:cubicBezTo>
                    <a:pt x="536453" y="1295918"/>
                    <a:pt x="1112129" y="1026517"/>
                    <a:pt x="1554279" y="788707"/>
                  </a:cubicBezTo>
                  <a:cubicBezTo>
                    <a:pt x="1731140" y="693583"/>
                    <a:pt x="1902245" y="598929"/>
                    <a:pt x="2083450" y="498755"/>
                  </a:cubicBezTo>
                  <a:cubicBezTo>
                    <a:pt x="2376339" y="336810"/>
                    <a:pt x="2679091" y="169344"/>
                    <a:pt x="3007445" y="0"/>
                  </a:cubicBezTo>
                  <a:lnTo>
                    <a:pt x="3045965" y="74690"/>
                  </a:lnTo>
                  <a:cubicBezTo>
                    <a:pt x="2718668" y="243565"/>
                    <a:pt x="2416502" y="410677"/>
                    <a:pt x="2124084" y="572271"/>
                  </a:cubicBezTo>
                  <a:cubicBezTo>
                    <a:pt x="1942644" y="672562"/>
                    <a:pt x="1771303" y="767334"/>
                    <a:pt x="1594091" y="862692"/>
                  </a:cubicBezTo>
                  <a:cubicBezTo>
                    <a:pt x="1142310" y="1105670"/>
                    <a:pt x="553011" y="1380942"/>
                    <a:pt x="0" y="1352758"/>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Shape 13">
              <a:extLst>
                <a:ext uri="{FF2B5EF4-FFF2-40B4-BE49-F238E27FC236}">
                  <a16:creationId xmlns:a16="http://schemas.microsoft.com/office/drawing/2014/main" xmlns="" id="{CD68935C-6289-CFDA-25F7-0566A6914B5D}"/>
                </a:ext>
              </a:extLst>
            </p:cNvPr>
            <p:cNvSpPr/>
            <p:nvPr/>
          </p:nvSpPr>
          <p:spPr>
            <a:xfrm>
              <a:off x="395047" y="3673696"/>
              <a:ext cx="849929" cy="1786921"/>
            </a:xfrm>
            <a:custGeom>
              <a:avLst/>
              <a:gdLst>
                <a:gd name="connsiteX0" fmla="*/ 19725 w 849929"/>
                <a:gd name="connsiteY0" fmla="*/ 1786922 h 1786921"/>
                <a:gd name="connsiteX1" fmla="*/ 13735 w 849929"/>
                <a:gd name="connsiteY1" fmla="*/ 1758737 h 1786921"/>
                <a:gd name="connsiteX2" fmla="*/ 831567 w 849929"/>
                <a:gd name="connsiteY2" fmla="*/ 0 h 1786921"/>
                <a:gd name="connsiteX3" fmla="*/ 838966 w 849929"/>
                <a:gd name="connsiteY3" fmla="*/ 41572 h 1786921"/>
                <a:gd name="connsiteX4" fmla="*/ 634508 w 849929"/>
                <a:gd name="connsiteY4" fmla="*/ 913425 h 1786921"/>
                <a:gd name="connsiteX5" fmla="*/ 19725 w 849929"/>
                <a:gd name="connsiteY5" fmla="*/ 1786922 h 178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929" h="1786921">
                  <a:moveTo>
                    <a:pt x="19725" y="1786922"/>
                  </a:moveTo>
                  <a:cubicBezTo>
                    <a:pt x="17258" y="1777879"/>
                    <a:pt x="15262" y="1768484"/>
                    <a:pt x="13735" y="1758737"/>
                  </a:cubicBezTo>
                  <a:cubicBezTo>
                    <a:pt x="-66826" y="1239430"/>
                    <a:pt x="207154" y="456478"/>
                    <a:pt x="831567" y="0"/>
                  </a:cubicBezTo>
                  <a:cubicBezTo>
                    <a:pt x="834385" y="13857"/>
                    <a:pt x="836851" y="27833"/>
                    <a:pt x="838966" y="41572"/>
                  </a:cubicBezTo>
                  <a:cubicBezTo>
                    <a:pt x="886880" y="350432"/>
                    <a:pt x="770265" y="636744"/>
                    <a:pt x="634508" y="913425"/>
                  </a:cubicBezTo>
                  <a:cubicBezTo>
                    <a:pt x="478316" y="1231562"/>
                    <a:pt x="297933" y="1560033"/>
                    <a:pt x="19725" y="1786922"/>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Shape 14">
              <a:extLst>
                <a:ext uri="{FF2B5EF4-FFF2-40B4-BE49-F238E27FC236}">
                  <a16:creationId xmlns:a16="http://schemas.microsoft.com/office/drawing/2014/main" xmlns="" id="{68A76517-588B-1BF6-5F33-2425508C24ED}"/>
                </a:ext>
              </a:extLst>
            </p:cNvPr>
            <p:cNvSpPr/>
            <p:nvPr/>
          </p:nvSpPr>
          <p:spPr>
            <a:xfrm>
              <a:off x="1111408" y="4955802"/>
              <a:ext cx="1691798" cy="413592"/>
            </a:xfrm>
            <a:custGeom>
              <a:avLst/>
              <a:gdLst>
                <a:gd name="connsiteX0" fmla="*/ 0 w 1691798"/>
                <a:gd name="connsiteY0" fmla="*/ 177872 h 413592"/>
                <a:gd name="connsiteX1" fmla="*/ 1691798 w 1691798"/>
                <a:gd name="connsiteY1" fmla="*/ 227430 h 413592"/>
                <a:gd name="connsiteX2" fmla="*/ 927635 w 1691798"/>
                <a:gd name="connsiteY2" fmla="*/ 388554 h 413592"/>
                <a:gd name="connsiteX3" fmla="*/ 0 w 1691798"/>
                <a:gd name="connsiteY3" fmla="*/ 177872 h 413592"/>
              </a:gdLst>
              <a:ahLst/>
              <a:cxnLst>
                <a:cxn ang="0">
                  <a:pos x="connsiteX0" y="connsiteY0"/>
                </a:cxn>
                <a:cxn ang="0">
                  <a:pos x="connsiteX1" y="connsiteY1"/>
                </a:cxn>
                <a:cxn ang="0">
                  <a:pos x="connsiteX2" y="connsiteY2"/>
                </a:cxn>
                <a:cxn ang="0">
                  <a:pos x="connsiteX3" y="connsiteY3"/>
                </a:cxn>
              </a:cxnLst>
              <a:rect l="l" t="t" r="r" b="b"/>
              <a:pathLst>
                <a:path w="1691798" h="413592">
                  <a:moveTo>
                    <a:pt x="0" y="177872"/>
                  </a:moveTo>
                  <a:cubicBezTo>
                    <a:pt x="571214" y="-69216"/>
                    <a:pt x="786006" y="-64518"/>
                    <a:pt x="1691798" y="227430"/>
                  </a:cubicBezTo>
                  <a:cubicBezTo>
                    <a:pt x="1511650" y="455493"/>
                    <a:pt x="1187876" y="424490"/>
                    <a:pt x="927635" y="388554"/>
                  </a:cubicBezTo>
                  <a:cubicBezTo>
                    <a:pt x="619833" y="345924"/>
                    <a:pt x="293475" y="284740"/>
                    <a:pt x="0" y="177872"/>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reeform: Shape 15">
              <a:extLst>
                <a:ext uri="{FF2B5EF4-FFF2-40B4-BE49-F238E27FC236}">
                  <a16:creationId xmlns:a16="http://schemas.microsoft.com/office/drawing/2014/main" xmlns="" id="{BDB34541-9037-0B5A-5B35-66ADD40AD634}"/>
                </a:ext>
              </a:extLst>
            </p:cNvPr>
            <p:cNvSpPr/>
            <p:nvPr/>
          </p:nvSpPr>
          <p:spPr>
            <a:xfrm>
              <a:off x="168858" y="5558678"/>
              <a:ext cx="998919" cy="814720"/>
            </a:xfrm>
            <a:custGeom>
              <a:avLst/>
              <a:gdLst>
                <a:gd name="connsiteX0" fmla="*/ 0 w 998919"/>
                <a:gd name="connsiteY0" fmla="*/ 0 h 814720"/>
                <a:gd name="connsiteX1" fmla="*/ 998919 w 998919"/>
                <a:gd name="connsiteY1" fmla="*/ 803856 h 814720"/>
                <a:gd name="connsiteX2" fmla="*/ 463759 w 998919"/>
                <a:gd name="connsiteY2" fmla="*/ 551484 h 814720"/>
                <a:gd name="connsiteX3" fmla="*/ 0 w 998919"/>
                <a:gd name="connsiteY3" fmla="*/ 0 h 814720"/>
              </a:gdLst>
              <a:ahLst/>
              <a:cxnLst>
                <a:cxn ang="0">
                  <a:pos x="connsiteX0" y="connsiteY0"/>
                </a:cxn>
                <a:cxn ang="0">
                  <a:pos x="connsiteX1" y="connsiteY1"/>
                </a:cxn>
                <a:cxn ang="0">
                  <a:pos x="connsiteX2" y="connsiteY2"/>
                </a:cxn>
                <a:cxn ang="0">
                  <a:pos x="connsiteX3" y="connsiteY3"/>
                </a:cxn>
              </a:cxnLst>
              <a:rect l="l" t="t" r="r" b="b"/>
              <a:pathLst>
                <a:path w="998919" h="814720">
                  <a:moveTo>
                    <a:pt x="0" y="0"/>
                  </a:moveTo>
                  <a:cubicBezTo>
                    <a:pt x="457887" y="112152"/>
                    <a:pt x="585541" y="213148"/>
                    <a:pt x="998919" y="803856"/>
                  </a:cubicBezTo>
                  <a:cubicBezTo>
                    <a:pt x="785771" y="859169"/>
                    <a:pt x="604448" y="692291"/>
                    <a:pt x="463759" y="551484"/>
                  </a:cubicBezTo>
                  <a:cubicBezTo>
                    <a:pt x="297351" y="385076"/>
                    <a:pt x="128241" y="198821"/>
                    <a:pt x="0" y="0"/>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xmlns="" id="{DF7E03B5-C15D-02AA-590D-12190D60751D}"/>
                </a:ext>
              </a:extLst>
            </p:cNvPr>
            <p:cNvSpPr/>
            <p:nvPr/>
          </p:nvSpPr>
          <p:spPr>
            <a:xfrm>
              <a:off x="-118690" y="4302337"/>
              <a:ext cx="318536" cy="1281120"/>
            </a:xfrm>
            <a:custGeom>
              <a:avLst/>
              <a:gdLst>
                <a:gd name="connsiteX0" fmla="*/ 190311 w 318536"/>
                <a:gd name="connsiteY0" fmla="*/ 1281121 h 1281120"/>
                <a:gd name="connsiteX1" fmla="*/ 136525 w 318536"/>
                <a:gd name="connsiteY1" fmla="*/ 0 h 1281120"/>
                <a:gd name="connsiteX2" fmla="*/ 21907 w 318536"/>
                <a:gd name="connsiteY2" fmla="*/ 580374 h 1281120"/>
                <a:gd name="connsiteX3" fmla="*/ 190311 w 318536"/>
                <a:gd name="connsiteY3" fmla="*/ 1281121 h 1281120"/>
              </a:gdLst>
              <a:ahLst/>
              <a:cxnLst>
                <a:cxn ang="0">
                  <a:pos x="connsiteX0" y="connsiteY0"/>
                </a:cxn>
                <a:cxn ang="0">
                  <a:pos x="connsiteX1" y="connsiteY1"/>
                </a:cxn>
                <a:cxn ang="0">
                  <a:pos x="connsiteX2" y="connsiteY2"/>
                </a:cxn>
                <a:cxn ang="0">
                  <a:pos x="connsiteX3" y="connsiteY3"/>
                </a:cxn>
              </a:cxnLst>
              <a:rect l="l" t="t" r="r" b="b"/>
              <a:pathLst>
                <a:path w="318536" h="1281120">
                  <a:moveTo>
                    <a:pt x="190311" y="1281121"/>
                  </a:moveTo>
                  <a:cubicBezTo>
                    <a:pt x="371986" y="846017"/>
                    <a:pt x="366350" y="683366"/>
                    <a:pt x="136525" y="0"/>
                  </a:cubicBezTo>
                  <a:cubicBezTo>
                    <a:pt x="-34581" y="138693"/>
                    <a:pt x="-7805" y="383667"/>
                    <a:pt x="21907" y="580374"/>
                  </a:cubicBezTo>
                  <a:cubicBezTo>
                    <a:pt x="57020" y="813251"/>
                    <a:pt x="106461" y="1059869"/>
                    <a:pt x="190311" y="1281121"/>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xmlns="" id="{16820C83-1411-743D-BEEB-4001E05120BE}"/>
                </a:ext>
              </a:extLst>
            </p:cNvPr>
            <p:cNvSpPr/>
            <p:nvPr/>
          </p:nvSpPr>
          <p:spPr>
            <a:xfrm>
              <a:off x="1095906" y="3767059"/>
              <a:ext cx="1085822" cy="1300586"/>
            </a:xfrm>
            <a:custGeom>
              <a:avLst/>
              <a:gdLst>
                <a:gd name="connsiteX0" fmla="*/ 1057 w 1085822"/>
                <a:gd name="connsiteY0" fmla="*/ 1300498 h 1300586"/>
                <a:gd name="connsiteX1" fmla="*/ 705 w 1085822"/>
                <a:gd name="connsiteY1" fmla="*/ 1300498 h 1300586"/>
                <a:gd name="connsiteX2" fmla="*/ 117 w 1085822"/>
                <a:gd name="connsiteY2" fmla="*/ 1300263 h 1300586"/>
                <a:gd name="connsiteX3" fmla="*/ 0 w 1085822"/>
                <a:gd name="connsiteY3" fmla="*/ 1300263 h 1300586"/>
                <a:gd name="connsiteX4" fmla="*/ 1085823 w 1085822"/>
                <a:gd name="connsiteY4" fmla="*/ 0 h 1300586"/>
                <a:gd name="connsiteX5" fmla="*/ 1063275 w 1085822"/>
                <a:gd name="connsiteY5" fmla="*/ 81971 h 1300586"/>
                <a:gd name="connsiteX6" fmla="*/ 1057 w 1085822"/>
                <a:gd name="connsiteY6" fmla="*/ 1300498 h 130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22" h="1300586">
                  <a:moveTo>
                    <a:pt x="1057" y="1300498"/>
                  </a:moveTo>
                  <a:cubicBezTo>
                    <a:pt x="940" y="1300616"/>
                    <a:pt x="822" y="1300616"/>
                    <a:pt x="705" y="1300498"/>
                  </a:cubicBezTo>
                  <a:cubicBezTo>
                    <a:pt x="587" y="1300498"/>
                    <a:pt x="352" y="1300380"/>
                    <a:pt x="117" y="1300263"/>
                  </a:cubicBezTo>
                  <a:cubicBezTo>
                    <a:pt x="117" y="1300263"/>
                    <a:pt x="117" y="1300263"/>
                    <a:pt x="0" y="1300263"/>
                  </a:cubicBezTo>
                  <a:cubicBezTo>
                    <a:pt x="361119" y="335635"/>
                    <a:pt x="674793" y="213031"/>
                    <a:pt x="1085823" y="0"/>
                  </a:cubicBezTo>
                  <a:cubicBezTo>
                    <a:pt x="1078894" y="27715"/>
                    <a:pt x="1071378" y="55078"/>
                    <a:pt x="1063275" y="81971"/>
                  </a:cubicBezTo>
                  <a:cubicBezTo>
                    <a:pt x="897689" y="628876"/>
                    <a:pt x="478674" y="1005848"/>
                    <a:pt x="1057" y="1300498"/>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xmlns="" id="{6C8BBC50-F491-268D-2C6F-1DCBC90506FA}"/>
                </a:ext>
              </a:extLst>
            </p:cNvPr>
            <p:cNvSpPr/>
            <p:nvPr/>
          </p:nvSpPr>
          <p:spPr>
            <a:xfrm>
              <a:off x="1831179" y="3843393"/>
              <a:ext cx="1594795" cy="851535"/>
            </a:xfrm>
            <a:custGeom>
              <a:avLst/>
              <a:gdLst>
                <a:gd name="connsiteX0" fmla="*/ 0 w 1594795"/>
                <a:gd name="connsiteY0" fmla="*/ 851536 h 851535"/>
                <a:gd name="connsiteX1" fmla="*/ 1594795 w 1594795"/>
                <a:gd name="connsiteY1" fmla="*/ 0 h 851535"/>
                <a:gd name="connsiteX2" fmla="*/ 475151 w 1594795"/>
                <a:gd name="connsiteY2" fmla="*/ 808554 h 851535"/>
                <a:gd name="connsiteX3" fmla="*/ 0 w 1594795"/>
                <a:gd name="connsiteY3" fmla="*/ 851536 h 851535"/>
              </a:gdLst>
              <a:ahLst/>
              <a:cxnLst>
                <a:cxn ang="0">
                  <a:pos x="connsiteX0" y="connsiteY0"/>
                </a:cxn>
                <a:cxn ang="0">
                  <a:pos x="connsiteX1" y="connsiteY1"/>
                </a:cxn>
                <a:cxn ang="0">
                  <a:pos x="connsiteX2" y="connsiteY2"/>
                </a:cxn>
                <a:cxn ang="0">
                  <a:pos x="connsiteX3" y="connsiteY3"/>
                </a:cxn>
              </a:cxnLst>
              <a:rect l="l" t="t" r="r" b="b"/>
              <a:pathLst>
                <a:path w="1594795" h="851535">
                  <a:moveTo>
                    <a:pt x="0" y="851536"/>
                  </a:moveTo>
                  <a:cubicBezTo>
                    <a:pt x="456361" y="409268"/>
                    <a:pt x="955703" y="79975"/>
                    <a:pt x="1594795" y="0"/>
                  </a:cubicBezTo>
                  <a:cubicBezTo>
                    <a:pt x="1404430" y="424418"/>
                    <a:pt x="921528" y="711669"/>
                    <a:pt x="475151" y="808554"/>
                  </a:cubicBezTo>
                  <a:cubicBezTo>
                    <a:pt x="316963" y="842845"/>
                    <a:pt x="160184" y="842141"/>
                    <a:pt x="0" y="851536"/>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xmlns="" id="{10AC39C8-6B57-B17F-C8AE-B869A65ACD7F}"/>
                </a:ext>
              </a:extLst>
            </p:cNvPr>
            <p:cNvSpPr/>
            <p:nvPr/>
          </p:nvSpPr>
          <p:spPr>
            <a:xfrm>
              <a:off x="563564" y="5394956"/>
              <a:ext cx="1632139" cy="584350"/>
            </a:xfrm>
            <a:custGeom>
              <a:avLst/>
              <a:gdLst>
                <a:gd name="connsiteX0" fmla="*/ 0 w 1632139"/>
                <a:gd name="connsiteY0" fmla="*/ 6592 h 584350"/>
                <a:gd name="connsiteX1" fmla="*/ 1632140 w 1632139"/>
                <a:gd name="connsiteY1" fmla="*/ 491958 h 584350"/>
                <a:gd name="connsiteX2" fmla="*/ 101935 w 1632139"/>
                <a:gd name="connsiteY2" fmla="*/ 98075 h 584350"/>
                <a:gd name="connsiteX3" fmla="*/ 0 w 1632139"/>
                <a:gd name="connsiteY3" fmla="*/ 6592 h 584350"/>
              </a:gdLst>
              <a:ahLst/>
              <a:cxnLst>
                <a:cxn ang="0">
                  <a:pos x="connsiteX0" y="connsiteY0"/>
                </a:cxn>
                <a:cxn ang="0">
                  <a:pos x="connsiteX1" y="connsiteY1"/>
                </a:cxn>
                <a:cxn ang="0">
                  <a:pos x="connsiteX2" y="connsiteY2"/>
                </a:cxn>
                <a:cxn ang="0">
                  <a:pos x="connsiteX3" y="connsiteY3"/>
                </a:cxn>
              </a:cxnLst>
              <a:rect l="l" t="t" r="r" b="b"/>
              <a:pathLst>
                <a:path w="1632139" h="584350">
                  <a:moveTo>
                    <a:pt x="0" y="6592"/>
                  </a:moveTo>
                  <a:cubicBezTo>
                    <a:pt x="588712" y="-44141"/>
                    <a:pt x="1130566" y="205648"/>
                    <a:pt x="1632140" y="491958"/>
                  </a:cubicBezTo>
                  <a:cubicBezTo>
                    <a:pt x="1273135" y="768288"/>
                    <a:pt x="421599" y="361721"/>
                    <a:pt x="101935" y="98075"/>
                  </a:cubicBezTo>
                  <a:cubicBezTo>
                    <a:pt x="66704" y="68951"/>
                    <a:pt x="32647" y="38417"/>
                    <a:pt x="0" y="6592"/>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21" name="Picture 20">
            <a:extLst>
              <a:ext uri="{FF2B5EF4-FFF2-40B4-BE49-F238E27FC236}">
                <a16:creationId xmlns:a16="http://schemas.microsoft.com/office/drawing/2014/main" xmlns="" id="{CB6FF873-9C66-AD90-7461-6B65DA31C038}"/>
              </a:ext>
            </a:extLst>
          </p:cNvPr>
          <p:cNvPicPr>
            <a:picLocks noChangeAspect="1"/>
          </p:cNvPicPr>
          <p:nvPr/>
        </p:nvPicPr>
        <p:blipFill>
          <a:blip r:embed="rId6"/>
          <a:stretch>
            <a:fillRect/>
          </a:stretch>
        </p:blipFill>
        <p:spPr>
          <a:xfrm>
            <a:off x="-324177" y="4933721"/>
            <a:ext cx="1295400" cy="1301874"/>
          </a:xfrm>
          <a:prstGeom prst="rect">
            <a:avLst/>
          </a:prstGeom>
        </p:spPr>
      </p:pic>
      <p:grpSp>
        <p:nvGrpSpPr>
          <p:cNvPr id="22" name="Graphic 287">
            <a:extLst>
              <a:ext uri="{FF2B5EF4-FFF2-40B4-BE49-F238E27FC236}">
                <a16:creationId xmlns:a16="http://schemas.microsoft.com/office/drawing/2014/main" xmlns="" id="{3B19BB13-83B7-45B0-ACC2-6C5F949C6E58}"/>
              </a:ext>
            </a:extLst>
          </p:cNvPr>
          <p:cNvGrpSpPr/>
          <p:nvPr/>
        </p:nvGrpSpPr>
        <p:grpSpPr>
          <a:xfrm rot="21165558">
            <a:off x="1138771" y="5896761"/>
            <a:ext cx="1758149" cy="1326258"/>
            <a:chOff x="-5909677" y="-1081579"/>
            <a:chExt cx="1941507" cy="1464574"/>
          </a:xfrm>
        </p:grpSpPr>
        <p:sp>
          <p:nvSpPr>
            <p:cNvPr id="23" name="Freeform: Shape 22">
              <a:extLst>
                <a:ext uri="{FF2B5EF4-FFF2-40B4-BE49-F238E27FC236}">
                  <a16:creationId xmlns:a16="http://schemas.microsoft.com/office/drawing/2014/main" xmlns="" id="{8444FB7D-FB32-1B35-8F93-5B6C597DAFFE}"/>
                </a:ext>
              </a:extLst>
            </p:cNvPr>
            <p:cNvSpPr/>
            <p:nvPr/>
          </p:nvSpPr>
          <p:spPr>
            <a:xfrm>
              <a:off x="-5909677" y="-977628"/>
              <a:ext cx="572352" cy="585943"/>
            </a:xfrm>
            <a:custGeom>
              <a:avLst/>
              <a:gdLst>
                <a:gd name="connsiteX0" fmla="*/ 508607 w 572352"/>
                <a:gd name="connsiteY0" fmla="*/ 91895 h 585943"/>
                <a:gd name="connsiteX1" fmla="*/ 222402 w 572352"/>
                <a:gd name="connsiteY1" fmla="*/ 0 h 585943"/>
                <a:gd name="connsiteX2" fmla="*/ 0 w 572352"/>
                <a:gd name="connsiteY2" fmla="*/ 201077 h 585943"/>
                <a:gd name="connsiteX3" fmla="*/ 63803 w 572352"/>
                <a:gd name="connsiteY3" fmla="*/ 493992 h 585943"/>
                <a:gd name="connsiteX4" fmla="*/ 349951 w 572352"/>
                <a:gd name="connsiteY4" fmla="*/ 585944 h 585943"/>
                <a:gd name="connsiteX5" fmla="*/ 572353 w 572352"/>
                <a:gd name="connsiteY5" fmla="*/ 384867 h 58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943">
                  <a:moveTo>
                    <a:pt x="508607" y="91895"/>
                  </a:moveTo>
                  <a:lnTo>
                    <a:pt x="222402" y="0"/>
                  </a:lnTo>
                  <a:lnTo>
                    <a:pt x="0" y="201077"/>
                  </a:lnTo>
                  <a:lnTo>
                    <a:pt x="63803" y="493992"/>
                  </a:lnTo>
                  <a:lnTo>
                    <a:pt x="349951" y="585944"/>
                  </a:lnTo>
                  <a:lnTo>
                    <a:pt x="572353" y="384867"/>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xmlns="" id="{32C0F830-68B7-FB42-E289-92D832CEF48F}"/>
                </a:ext>
              </a:extLst>
            </p:cNvPr>
            <p:cNvSpPr/>
            <p:nvPr/>
          </p:nvSpPr>
          <p:spPr>
            <a:xfrm>
              <a:off x="-5559726" y="-587757"/>
              <a:ext cx="572352" cy="585944"/>
            </a:xfrm>
            <a:custGeom>
              <a:avLst/>
              <a:gdLst>
                <a:gd name="connsiteX0" fmla="*/ 508607 w 572352"/>
                <a:gd name="connsiteY0" fmla="*/ 91952 h 585944"/>
                <a:gd name="connsiteX1" fmla="*/ 222402 w 572352"/>
                <a:gd name="connsiteY1" fmla="*/ 0 h 585944"/>
                <a:gd name="connsiteX2" fmla="*/ 0 w 572352"/>
                <a:gd name="connsiteY2" fmla="*/ 201077 h 585944"/>
                <a:gd name="connsiteX3" fmla="*/ 63803 w 572352"/>
                <a:gd name="connsiteY3" fmla="*/ 494049 h 585944"/>
                <a:gd name="connsiteX4" fmla="*/ 349951 w 572352"/>
                <a:gd name="connsiteY4" fmla="*/ 585944 h 585944"/>
                <a:gd name="connsiteX5" fmla="*/ 572353 w 572352"/>
                <a:gd name="connsiteY5" fmla="*/ 384867 h 58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944">
                  <a:moveTo>
                    <a:pt x="508607" y="91952"/>
                  </a:moveTo>
                  <a:lnTo>
                    <a:pt x="222402" y="0"/>
                  </a:lnTo>
                  <a:lnTo>
                    <a:pt x="0" y="201077"/>
                  </a:lnTo>
                  <a:lnTo>
                    <a:pt x="63803" y="494049"/>
                  </a:lnTo>
                  <a:lnTo>
                    <a:pt x="349951" y="585944"/>
                  </a:lnTo>
                  <a:lnTo>
                    <a:pt x="572353" y="384867"/>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xmlns="" id="{925249D6-6510-343D-DBAE-0145B3692979}"/>
                </a:ext>
              </a:extLst>
            </p:cNvPr>
            <p:cNvSpPr/>
            <p:nvPr/>
          </p:nvSpPr>
          <p:spPr>
            <a:xfrm>
              <a:off x="-5051119" y="-696883"/>
              <a:ext cx="572352" cy="585886"/>
            </a:xfrm>
            <a:custGeom>
              <a:avLst/>
              <a:gdLst>
                <a:gd name="connsiteX0" fmla="*/ 508550 w 572352"/>
                <a:gd name="connsiteY0" fmla="*/ 91895 h 585886"/>
                <a:gd name="connsiteX1" fmla="*/ 222402 w 572352"/>
                <a:gd name="connsiteY1" fmla="*/ 0 h 585886"/>
                <a:gd name="connsiteX2" fmla="*/ 0 w 572352"/>
                <a:gd name="connsiteY2" fmla="*/ 201077 h 585886"/>
                <a:gd name="connsiteX3" fmla="*/ 63746 w 572352"/>
                <a:gd name="connsiteY3" fmla="*/ 493992 h 585886"/>
                <a:gd name="connsiteX4" fmla="*/ 349951 w 572352"/>
                <a:gd name="connsiteY4" fmla="*/ 585887 h 585886"/>
                <a:gd name="connsiteX5" fmla="*/ 572353 w 572352"/>
                <a:gd name="connsiteY5" fmla="*/ 384867 h 58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886">
                  <a:moveTo>
                    <a:pt x="508550" y="91895"/>
                  </a:moveTo>
                  <a:lnTo>
                    <a:pt x="222402" y="0"/>
                  </a:lnTo>
                  <a:lnTo>
                    <a:pt x="0" y="201077"/>
                  </a:lnTo>
                  <a:lnTo>
                    <a:pt x="63746" y="493992"/>
                  </a:lnTo>
                  <a:lnTo>
                    <a:pt x="349951" y="585887"/>
                  </a:lnTo>
                  <a:lnTo>
                    <a:pt x="572353" y="384867"/>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xmlns="" id="{54B068F1-F998-416D-E7C1-14E79E165DFA}"/>
                </a:ext>
              </a:extLst>
            </p:cNvPr>
            <p:cNvSpPr/>
            <p:nvPr/>
          </p:nvSpPr>
          <p:spPr>
            <a:xfrm>
              <a:off x="-4540465" y="-807373"/>
              <a:ext cx="572296" cy="585887"/>
            </a:xfrm>
            <a:custGeom>
              <a:avLst/>
              <a:gdLst>
                <a:gd name="connsiteX0" fmla="*/ 508550 w 572296"/>
                <a:gd name="connsiteY0" fmla="*/ 91895 h 585887"/>
                <a:gd name="connsiteX1" fmla="*/ 222402 w 572296"/>
                <a:gd name="connsiteY1" fmla="*/ 0 h 585887"/>
                <a:gd name="connsiteX2" fmla="*/ 0 w 572296"/>
                <a:gd name="connsiteY2" fmla="*/ 201020 h 585887"/>
                <a:gd name="connsiteX3" fmla="*/ 63746 w 572296"/>
                <a:gd name="connsiteY3" fmla="*/ 493992 h 585887"/>
                <a:gd name="connsiteX4" fmla="*/ 349894 w 572296"/>
                <a:gd name="connsiteY4" fmla="*/ 585887 h 585887"/>
                <a:gd name="connsiteX5" fmla="*/ 572296 w 572296"/>
                <a:gd name="connsiteY5" fmla="*/ 384810 h 5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296" h="585887">
                  <a:moveTo>
                    <a:pt x="508550" y="91895"/>
                  </a:moveTo>
                  <a:lnTo>
                    <a:pt x="222402" y="0"/>
                  </a:lnTo>
                  <a:lnTo>
                    <a:pt x="0" y="201020"/>
                  </a:lnTo>
                  <a:lnTo>
                    <a:pt x="63746" y="493992"/>
                  </a:lnTo>
                  <a:lnTo>
                    <a:pt x="349894" y="585887"/>
                  </a:lnTo>
                  <a:lnTo>
                    <a:pt x="572296" y="384810"/>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xmlns="" id="{CACA0FCE-845D-0E2D-E1E1-EA966F663F78}"/>
                </a:ext>
              </a:extLst>
            </p:cNvPr>
            <p:cNvSpPr/>
            <p:nvPr/>
          </p:nvSpPr>
          <p:spPr>
            <a:xfrm>
              <a:off x="-5400672" y="-1081579"/>
              <a:ext cx="572352" cy="585887"/>
            </a:xfrm>
            <a:custGeom>
              <a:avLst/>
              <a:gdLst>
                <a:gd name="connsiteX0" fmla="*/ 508607 w 572352"/>
                <a:gd name="connsiteY0" fmla="*/ 91895 h 585887"/>
                <a:gd name="connsiteX1" fmla="*/ 222402 w 572352"/>
                <a:gd name="connsiteY1" fmla="*/ 0 h 585887"/>
                <a:gd name="connsiteX2" fmla="*/ 0 w 572352"/>
                <a:gd name="connsiteY2" fmla="*/ 201020 h 585887"/>
                <a:gd name="connsiteX3" fmla="*/ 63803 w 572352"/>
                <a:gd name="connsiteY3" fmla="*/ 493992 h 585887"/>
                <a:gd name="connsiteX4" fmla="*/ 349951 w 572352"/>
                <a:gd name="connsiteY4" fmla="*/ 585887 h 585887"/>
                <a:gd name="connsiteX5" fmla="*/ 572353 w 572352"/>
                <a:gd name="connsiteY5" fmla="*/ 384810 h 5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887">
                  <a:moveTo>
                    <a:pt x="508607" y="91895"/>
                  </a:moveTo>
                  <a:lnTo>
                    <a:pt x="222402" y="0"/>
                  </a:lnTo>
                  <a:lnTo>
                    <a:pt x="0" y="201020"/>
                  </a:lnTo>
                  <a:lnTo>
                    <a:pt x="63803" y="493992"/>
                  </a:lnTo>
                  <a:lnTo>
                    <a:pt x="349951" y="585887"/>
                  </a:lnTo>
                  <a:lnTo>
                    <a:pt x="572353" y="384810"/>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xmlns="" id="{73FFC893-6215-E3F7-6849-5DA907C823D1}"/>
                </a:ext>
              </a:extLst>
            </p:cNvPr>
            <p:cNvSpPr/>
            <p:nvPr/>
          </p:nvSpPr>
          <p:spPr>
            <a:xfrm>
              <a:off x="-5209774" y="-202890"/>
              <a:ext cx="572353" cy="585886"/>
            </a:xfrm>
            <a:custGeom>
              <a:avLst/>
              <a:gdLst>
                <a:gd name="connsiteX0" fmla="*/ 508607 w 572353"/>
                <a:gd name="connsiteY0" fmla="*/ 91894 h 585886"/>
                <a:gd name="connsiteX1" fmla="*/ 222402 w 572353"/>
                <a:gd name="connsiteY1" fmla="*/ 0 h 585886"/>
                <a:gd name="connsiteX2" fmla="*/ 0 w 572353"/>
                <a:gd name="connsiteY2" fmla="*/ 201077 h 585886"/>
                <a:gd name="connsiteX3" fmla="*/ 63746 w 572353"/>
                <a:gd name="connsiteY3" fmla="*/ 493992 h 585886"/>
                <a:gd name="connsiteX4" fmla="*/ 349951 w 572353"/>
                <a:gd name="connsiteY4" fmla="*/ 585887 h 585886"/>
                <a:gd name="connsiteX5" fmla="*/ 572353 w 572353"/>
                <a:gd name="connsiteY5" fmla="*/ 384866 h 58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3" h="585886">
                  <a:moveTo>
                    <a:pt x="508607" y="91894"/>
                  </a:moveTo>
                  <a:lnTo>
                    <a:pt x="222402" y="0"/>
                  </a:lnTo>
                  <a:lnTo>
                    <a:pt x="0" y="201077"/>
                  </a:lnTo>
                  <a:lnTo>
                    <a:pt x="63746" y="493992"/>
                  </a:lnTo>
                  <a:lnTo>
                    <a:pt x="349951" y="585887"/>
                  </a:lnTo>
                  <a:lnTo>
                    <a:pt x="572353" y="384866"/>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Freeform: Shape 28">
              <a:extLst>
                <a:ext uri="{FF2B5EF4-FFF2-40B4-BE49-F238E27FC236}">
                  <a16:creationId xmlns:a16="http://schemas.microsoft.com/office/drawing/2014/main" xmlns="" id="{0E041321-3C48-D307-00C8-A62F640C2C99}"/>
                </a:ext>
              </a:extLst>
            </p:cNvPr>
            <p:cNvSpPr/>
            <p:nvPr/>
          </p:nvSpPr>
          <p:spPr>
            <a:xfrm rot="-4329779">
              <a:off x="-4896999" y="-765063"/>
              <a:ext cx="136131" cy="136586"/>
            </a:xfrm>
            <a:custGeom>
              <a:avLst/>
              <a:gdLst>
                <a:gd name="connsiteX0" fmla="*/ 136132 w 136131"/>
                <a:gd name="connsiteY0" fmla="*/ 68293 h 136586"/>
                <a:gd name="connsiteX1" fmla="*/ 68066 w 136131"/>
                <a:gd name="connsiteY1" fmla="*/ 136586 h 136586"/>
                <a:gd name="connsiteX2" fmla="*/ 0 w 136131"/>
                <a:gd name="connsiteY2" fmla="*/ 68293 h 136586"/>
                <a:gd name="connsiteX3" fmla="*/ 68066 w 136131"/>
                <a:gd name="connsiteY3" fmla="*/ 0 h 136586"/>
                <a:gd name="connsiteX4" fmla="*/ 136132 w 136131"/>
                <a:gd name="connsiteY4" fmla="*/ 68293 h 13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1" h="136586">
                  <a:moveTo>
                    <a:pt x="136132" y="68293"/>
                  </a:moveTo>
                  <a:cubicBezTo>
                    <a:pt x="136132" y="106011"/>
                    <a:pt x="105658" y="136586"/>
                    <a:pt x="68066" y="136586"/>
                  </a:cubicBezTo>
                  <a:cubicBezTo>
                    <a:pt x="30474" y="136586"/>
                    <a:pt x="0" y="106010"/>
                    <a:pt x="0" y="68293"/>
                  </a:cubicBezTo>
                  <a:cubicBezTo>
                    <a:pt x="0" y="30576"/>
                    <a:pt x="30474" y="0"/>
                    <a:pt x="68066" y="0"/>
                  </a:cubicBezTo>
                  <a:cubicBezTo>
                    <a:pt x="105658" y="0"/>
                    <a:pt x="136132" y="30576"/>
                    <a:pt x="136132" y="68293"/>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xmlns="" id="{1F285CAA-B119-184F-5699-50544E743867}"/>
                </a:ext>
              </a:extLst>
            </p:cNvPr>
            <p:cNvSpPr/>
            <p:nvPr/>
          </p:nvSpPr>
          <p:spPr>
            <a:xfrm>
              <a:off x="-4610832" y="-673062"/>
              <a:ext cx="136525" cy="136147"/>
            </a:xfrm>
            <a:custGeom>
              <a:avLst/>
              <a:gdLst>
                <a:gd name="connsiteX0" fmla="*/ 3265 w 136525"/>
                <a:gd name="connsiteY0" fmla="*/ 47205 h 136147"/>
                <a:gd name="connsiteX1" fmla="*/ 89075 w 136525"/>
                <a:gd name="connsiteY1" fmla="*/ 3304 h 136147"/>
                <a:gd name="connsiteX2" fmla="*/ 133260 w 136525"/>
                <a:gd name="connsiteY2" fmla="*/ 88944 h 136147"/>
                <a:gd name="connsiteX3" fmla="*/ 47450 w 136525"/>
                <a:gd name="connsiteY3" fmla="*/ 132844 h 136147"/>
                <a:gd name="connsiteX4" fmla="*/ 3265 w 136525"/>
                <a:gd name="connsiteY4" fmla="*/ 47205 h 13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136147">
                  <a:moveTo>
                    <a:pt x="3265" y="47205"/>
                  </a:moveTo>
                  <a:cubicBezTo>
                    <a:pt x="14752" y="11436"/>
                    <a:pt x="53193" y="-8240"/>
                    <a:pt x="89075" y="3304"/>
                  </a:cubicBezTo>
                  <a:cubicBezTo>
                    <a:pt x="124958" y="14848"/>
                    <a:pt x="144747" y="53175"/>
                    <a:pt x="133260" y="88944"/>
                  </a:cubicBezTo>
                  <a:cubicBezTo>
                    <a:pt x="121773" y="124712"/>
                    <a:pt x="83332" y="144388"/>
                    <a:pt x="47450" y="132844"/>
                  </a:cubicBezTo>
                  <a:cubicBezTo>
                    <a:pt x="11567" y="121357"/>
                    <a:pt x="-8222" y="82973"/>
                    <a:pt x="3265" y="47205"/>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Freeform: Shape 30">
              <a:extLst>
                <a:ext uri="{FF2B5EF4-FFF2-40B4-BE49-F238E27FC236}">
                  <a16:creationId xmlns:a16="http://schemas.microsoft.com/office/drawing/2014/main" xmlns="" id="{BAFF4847-79DA-8674-9DF3-89521AD4DC0B}"/>
                </a:ext>
              </a:extLst>
            </p:cNvPr>
            <p:cNvSpPr/>
            <p:nvPr/>
          </p:nvSpPr>
          <p:spPr>
            <a:xfrm>
              <a:off x="-5406781" y="-657196"/>
              <a:ext cx="136525" cy="136148"/>
            </a:xfrm>
            <a:custGeom>
              <a:avLst/>
              <a:gdLst>
                <a:gd name="connsiteX0" fmla="*/ 3265 w 136525"/>
                <a:gd name="connsiteY0" fmla="*/ 47204 h 136148"/>
                <a:gd name="connsiteX1" fmla="*/ 89075 w 136525"/>
                <a:gd name="connsiteY1" fmla="*/ 3304 h 136148"/>
                <a:gd name="connsiteX2" fmla="*/ 133260 w 136525"/>
                <a:gd name="connsiteY2" fmla="*/ 88944 h 136148"/>
                <a:gd name="connsiteX3" fmla="*/ 47450 w 136525"/>
                <a:gd name="connsiteY3" fmla="*/ 132844 h 136148"/>
                <a:gd name="connsiteX4" fmla="*/ 3265 w 136525"/>
                <a:gd name="connsiteY4" fmla="*/ 47204 h 13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136148">
                  <a:moveTo>
                    <a:pt x="3265" y="47204"/>
                  </a:moveTo>
                  <a:cubicBezTo>
                    <a:pt x="14752" y="11436"/>
                    <a:pt x="53193" y="-8240"/>
                    <a:pt x="89075" y="3304"/>
                  </a:cubicBezTo>
                  <a:cubicBezTo>
                    <a:pt x="124958" y="14848"/>
                    <a:pt x="144747" y="53175"/>
                    <a:pt x="133260" y="88944"/>
                  </a:cubicBezTo>
                  <a:cubicBezTo>
                    <a:pt x="121773" y="124712"/>
                    <a:pt x="83332" y="144388"/>
                    <a:pt x="47450" y="132844"/>
                  </a:cubicBezTo>
                  <a:cubicBezTo>
                    <a:pt x="11567" y="121357"/>
                    <a:pt x="-8222" y="82973"/>
                    <a:pt x="3265" y="4720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xmlns="" id="{E72BE485-96D4-9167-4052-5A5119C93598}"/>
                </a:ext>
              </a:extLst>
            </p:cNvPr>
            <p:cNvSpPr/>
            <p:nvPr/>
          </p:nvSpPr>
          <p:spPr>
            <a:xfrm rot="-4330867">
              <a:off x="-5124148" y="-566667"/>
              <a:ext cx="136132" cy="136587"/>
            </a:xfrm>
            <a:custGeom>
              <a:avLst/>
              <a:gdLst>
                <a:gd name="connsiteX0" fmla="*/ 136132 w 136132"/>
                <a:gd name="connsiteY0" fmla="*/ 68293 h 136587"/>
                <a:gd name="connsiteX1" fmla="*/ 68066 w 136132"/>
                <a:gd name="connsiteY1" fmla="*/ 136587 h 136587"/>
                <a:gd name="connsiteX2" fmla="*/ 0 w 136132"/>
                <a:gd name="connsiteY2" fmla="*/ 68293 h 136587"/>
                <a:gd name="connsiteX3" fmla="*/ 68066 w 136132"/>
                <a:gd name="connsiteY3" fmla="*/ 0 h 136587"/>
                <a:gd name="connsiteX4" fmla="*/ 136132 w 136132"/>
                <a:gd name="connsiteY4" fmla="*/ 68293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2" y="68293"/>
                  </a:moveTo>
                  <a:cubicBezTo>
                    <a:pt x="136132" y="106011"/>
                    <a:pt x="105658" y="136587"/>
                    <a:pt x="68066" y="136587"/>
                  </a:cubicBezTo>
                  <a:cubicBezTo>
                    <a:pt x="30474" y="136587"/>
                    <a:pt x="0" y="106011"/>
                    <a:pt x="0" y="68293"/>
                  </a:cubicBezTo>
                  <a:cubicBezTo>
                    <a:pt x="0" y="30576"/>
                    <a:pt x="30474" y="0"/>
                    <a:pt x="68066" y="0"/>
                  </a:cubicBezTo>
                  <a:cubicBezTo>
                    <a:pt x="105658" y="0"/>
                    <a:pt x="136132" y="30576"/>
                    <a:pt x="136132" y="68293"/>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xmlns="" id="{F7BE175E-ED7B-4658-6955-F3D8BB7EAB53}"/>
                </a:ext>
              </a:extLst>
            </p:cNvPr>
            <p:cNvSpPr/>
            <p:nvPr/>
          </p:nvSpPr>
          <p:spPr>
            <a:xfrm rot="-4330867">
              <a:off x="-5056824" y="-267497"/>
              <a:ext cx="136132" cy="136587"/>
            </a:xfrm>
            <a:custGeom>
              <a:avLst/>
              <a:gdLst>
                <a:gd name="connsiteX0" fmla="*/ 136132 w 136132"/>
                <a:gd name="connsiteY0" fmla="*/ 68294 h 136587"/>
                <a:gd name="connsiteX1" fmla="*/ 68066 w 136132"/>
                <a:gd name="connsiteY1" fmla="*/ 136588 h 136587"/>
                <a:gd name="connsiteX2" fmla="*/ 0 w 136132"/>
                <a:gd name="connsiteY2" fmla="*/ 68294 h 136587"/>
                <a:gd name="connsiteX3" fmla="*/ 68066 w 136132"/>
                <a:gd name="connsiteY3" fmla="*/ 0 h 136587"/>
                <a:gd name="connsiteX4" fmla="*/ 136132 w 136132"/>
                <a:gd name="connsiteY4" fmla="*/ 68294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2" y="68294"/>
                  </a:moveTo>
                  <a:cubicBezTo>
                    <a:pt x="136132" y="106011"/>
                    <a:pt x="105658" y="136588"/>
                    <a:pt x="68066" y="136588"/>
                  </a:cubicBezTo>
                  <a:cubicBezTo>
                    <a:pt x="30474" y="136588"/>
                    <a:pt x="0" y="106011"/>
                    <a:pt x="0" y="68294"/>
                  </a:cubicBezTo>
                  <a:cubicBezTo>
                    <a:pt x="0" y="30576"/>
                    <a:pt x="30474" y="0"/>
                    <a:pt x="68066" y="0"/>
                  </a:cubicBezTo>
                  <a:cubicBezTo>
                    <a:pt x="105658" y="0"/>
                    <a:pt x="136132" y="30576"/>
                    <a:pt x="136132" y="6829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xmlns="" id="{96778740-0FFC-D7D9-1DD1-27D067A7F50C}"/>
                </a:ext>
              </a:extLst>
            </p:cNvPr>
            <p:cNvSpPr/>
            <p:nvPr/>
          </p:nvSpPr>
          <p:spPr>
            <a:xfrm rot="-4335215">
              <a:off x="-4544302" y="-383497"/>
              <a:ext cx="136134" cy="136589"/>
            </a:xfrm>
            <a:custGeom>
              <a:avLst/>
              <a:gdLst>
                <a:gd name="connsiteX0" fmla="*/ 136134 w 136134"/>
                <a:gd name="connsiteY0" fmla="*/ 68295 h 136589"/>
                <a:gd name="connsiteX1" fmla="*/ 68067 w 136134"/>
                <a:gd name="connsiteY1" fmla="*/ 136589 h 136589"/>
                <a:gd name="connsiteX2" fmla="*/ 0 w 136134"/>
                <a:gd name="connsiteY2" fmla="*/ 68295 h 136589"/>
                <a:gd name="connsiteX3" fmla="*/ 68067 w 136134"/>
                <a:gd name="connsiteY3" fmla="*/ 0 h 136589"/>
                <a:gd name="connsiteX4" fmla="*/ 136134 w 136134"/>
                <a:gd name="connsiteY4" fmla="*/ 68295 h 136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4" h="136589">
                  <a:moveTo>
                    <a:pt x="136134" y="68295"/>
                  </a:moveTo>
                  <a:cubicBezTo>
                    <a:pt x="136134" y="106013"/>
                    <a:pt x="105659" y="136589"/>
                    <a:pt x="68067" y="136589"/>
                  </a:cubicBezTo>
                  <a:cubicBezTo>
                    <a:pt x="30475" y="136589"/>
                    <a:pt x="0" y="106013"/>
                    <a:pt x="0" y="68295"/>
                  </a:cubicBezTo>
                  <a:cubicBezTo>
                    <a:pt x="0" y="30577"/>
                    <a:pt x="30475" y="0"/>
                    <a:pt x="68067" y="0"/>
                  </a:cubicBezTo>
                  <a:cubicBezTo>
                    <a:pt x="105659" y="0"/>
                    <a:pt x="136134" y="30577"/>
                    <a:pt x="136134" y="68295"/>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xmlns="" id="{D910833D-B2A8-564A-1A44-5C1B1E15F05A}"/>
                </a:ext>
              </a:extLst>
            </p:cNvPr>
            <p:cNvSpPr/>
            <p:nvPr/>
          </p:nvSpPr>
          <p:spPr>
            <a:xfrm>
              <a:off x="-5621107" y="-451513"/>
              <a:ext cx="136525" cy="136148"/>
            </a:xfrm>
            <a:custGeom>
              <a:avLst/>
              <a:gdLst>
                <a:gd name="connsiteX0" fmla="*/ 3265 w 136525"/>
                <a:gd name="connsiteY0" fmla="*/ 47204 h 136148"/>
                <a:gd name="connsiteX1" fmla="*/ 89075 w 136525"/>
                <a:gd name="connsiteY1" fmla="*/ 3304 h 136148"/>
                <a:gd name="connsiteX2" fmla="*/ 133260 w 136525"/>
                <a:gd name="connsiteY2" fmla="*/ 88943 h 136148"/>
                <a:gd name="connsiteX3" fmla="*/ 47450 w 136525"/>
                <a:gd name="connsiteY3" fmla="*/ 132844 h 136148"/>
                <a:gd name="connsiteX4" fmla="*/ 3265 w 136525"/>
                <a:gd name="connsiteY4" fmla="*/ 47204 h 13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136148">
                  <a:moveTo>
                    <a:pt x="3265" y="47204"/>
                  </a:moveTo>
                  <a:cubicBezTo>
                    <a:pt x="14752" y="11435"/>
                    <a:pt x="53193" y="-8240"/>
                    <a:pt x="89075" y="3304"/>
                  </a:cubicBezTo>
                  <a:cubicBezTo>
                    <a:pt x="124958" y="14848"/>
                    <a:pt x="144747" y="53175"/>
                    <a:pt x="133260" y="88943"/>
                  </a:cubicBezTo>
                  <a:cubicBezTo>
                    <a:pt x="121773" y="124712"/>
                    <a:pt x="83332" y="144387"/>
                    <a:pt x="47450" y="132844"/>
                  </a:cubicBezTo>
                  <a:cubicBezTo>
                    <a:pt x="11567" y="121300"/>
                    <a:pt x="-8222" y="82973"/>
                    <a:pt x="3265" y="4720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xmlns="" id="{84F00463-7046-BE80-700C-B44DBE762D84}"/>
                </a:ext>
              </a:extLst>
            </p:cNvPr>
            <p:cNvSpPr/>
            <p:nvPr/>
          </p:nvSpPr>
          <p:spPr>
            <a:xfrm rot="-4331954">
              <a:off x="-5279399" y="-64365"/>
              <a:ext cx="136132" cy="136587"/>
            </a:xfrm>
            <a:custGeom>
              <a:avLst/>
              <a:gdLst>
                <a:gd name="connsiteX0" fmla="*/ 136133 w 136132"/>
                <a:gd name="connsiteY0" fmla="*/ 68294 h 136587"/>
                <a:gd name="connsiteX1" fmla="*/ 68066 w 136132"/>
                <a:gd name="connsiteY1" fmla="*/ 136588 h 136587"/>
                <a:gd name="connsiteX2" fmla="*/ 0 w 136132"/>
                <a:gd name="connsiteY2" fmla="*/ 68294 h 136587"/>
                <a:gd name="connsiteX3" fmla="*/ 68066 w 136132"/>
                <a:gd name="connsiteY3" fmla="*/ 0 h 136587"/>
                <a:gd name="connsiteX4" fmla="*/ 136133 w 136132"/>
                <a:gd name="connsiteY4" fmla="*/ 68294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3" y="68294"/>
                  </a:moveTo>
                  <a:cubicBezTo>
                    <a:pt x="136133" y="106012"/>
                    <a:pt x="105658" y="136588"/>
                    <a:pt x="68066" y="136588"/>
                  </a:cubicBezTo>
                  <a:cubicBezTo>
                    <a:pt x="30474" y="136588"/>
                    <a:pt x="0" y="106012"/>
                    <a:pt x="0" y="68294"/>
                  </a:cubicBezTo>
                  <a:cubicBezTo>
                    <a:pt x="0" y="30576"/>
                    <a:pt x="30474" y="0"/>
                    <a:pt x="68066" y="0"/>
                  </a:cubicBezTo>
                  <a:cubicBezTo>
                    <a:pt x="105658" y="0"/>
                    <a:pt x="136133" y="30576"/>
                    <a:pt x="136133" y="6829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xmlns="" id="{F6AAEE45-0BBF-EB15-580E-61A026A35024}"/>
                </a:ext>
              </a:extLst>
            </p:cNvPr>
            <p:cNvSpPr/>
            <p:nvPr/>
          </p:nvSpPr>
          <p:spPr>
            <a:xfrm rot="-4332713">
              <a:off x="-4768502" y="-174981"/>
              <a:ext cx="136137" cy="136592"/>
            </a:xfrm>
            <a:custGeom>
              <a:avLst/>
              <a:gdLst>
                <a:gd name="connsiteX0" fmla="*/ 136137 w 136137"/>
                <a:gd name="connsiteY0" fmla="*/ 68296 h 136592"/>
                <a:gd name="connsiteX1" fmla="*/ 68069 w 136137"/>
                <a:gd name="connsiteY1" fmla="*/ 136592 h 136592"/>
                <a:gd name="connsiteX2" fmla="*/ 0 w 136137"/>
                <a:gd name="connsiteY2" fmla="*/ 68296 h 136592"/>
                <a:gd name="connsiteX3" fmla="*/ 68069 w 136137"/>
                <a:gd name="connsiteY3" fmla="*/ 0 h 136592"/>
                <a:gd name="connsiteX4" fmla="*/ 136137 w 136137"/>
                <a:gd name="connsiteY4" fmla="*/ 68296 h 13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7" h="136592">
                  <a:moveTo>
                    <a:pt x="136137" y="68296"/>
                  </a:moveTo>
                  <a:cubicBezTo>
                    <a:pt x="136137" y="106015"/>
                    <a:pt x="105662" y="136592"/>
                    <a:pt x="68069" y="136592"/>
                  </a:cubicBezTo>
                  <a:cubicBezTo>
                    <a:pt x="30475" y="136592"/>
                    <a:pt x="0" y="106015"/>
                    <a:pt x="0" y="68296"/>
                  </a:cubicBezTo>
                  <a:cubicBezTo>
                    <a:pt x="0" y="30577"/>
                    <a:pt x="30475" y="0"/>
                    <a:pt x="68069" y="0"/>
                  </a:cubicBezTo>
                  <a:cubicBezTo>
                    <a:pt x="105662" y="0"/>
                    <a:pt x="136137" y="30577"/>
                    <a:pt x="136137" y="68296"/>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xmlns="" id="{6FC0046A-D0A2-4838-62D8-C82588081357}"/>
                </a:ext>
              </a:extLst>
            </p:cNvPr>
            <p:cNvSpPr/>
            <p:nvPr/>
          </p:nvSpPr>
          <p:spPr>
            <a:xfrm rot="-4330867">
              <a:off x="-5463998" y="-950270"/>
              <a:ext cx="136132" cy="136587"/>
            </a:xfrm>
            <a:custGeom>
              <a:avLst/>
              <a:gdLst>
                <a:gd name="connsiteX0" fmla="*/ 136132 w 136132"/>
                <a:gd name="connsiteY0" fmla="*/ 68294 h 136587"/>
                <a:gd name="connsiteX1" fmla="*/ 68066 w 136132"/>
                <a:gd name="connsiteY1" fmla="*/ 136587 h 136587"/>
                <a:gd name="connsiteX2" fmla="*/ 0 w 136132"/>
                <a:gd name="connsiteY2" fmla="*/ 68294 h 136587"/>
                <a:gd name="connsiteX3" fmla="*/ 68066 w 136132"/>
                <a:gd name="connsiteY3" fmla="*/ 0 h 136587"/>
                <a:gd name="connsiteX4" fmla="*/ 136132 w 136132"/>
                <a:gd name="connsiteY4" fmla="*/ 68294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2" y="68294"/>
                  </a:moveTo>
                  <a:cubicBezTo>
                    <a:pt x="136132" y="106011"/>
                    <a:pt x="105658" y="136587"/>
                    <a:pt x="68066" y="136587"/>
                  </a:cubicBezTo>
                  <a:cubicBezTo>
                    <a:pt x="30474" y="136587"/>
                    <a:pt x="0" y="106011"/>
                    <a:pt x="0" y="68294"/>
                  </a:cubicBezTo>
                  <a:cubicBezTo>
                    <a:pt x="0" y="30576"/>
                    <a:pt x="30474" y="0"/>
                    <a:pt x="68066" y="0"/>
                  </a:cubicBezTo>
                  <a:cubicBezTo>
                    <a:pt x="105658" y="0"/>
                    <a:pt x="136132" y="30576"/>
                    <a:pt x="136132" y="6829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9" name="Freeform 13">
            <a:extLst>
              <a:ext uri="{FF2B5EF4-FFF2-40B4-BE49-F238E27FC236}">
                <a16:creationId xmlns:a16="http://schemas.microsoft.com/office/drawing/2014/main" xmlns="" id="{FEC947CE-EFD4-426C-7D43-8EF98F9F2C9B}"/>
              </a:ext>
            </a:extLst>
          </p:cNvPr>
          <p:cNvSpPr/>
          <p:nvPr/>
        </p:nvSpPr>
        <p:spPr>
          <a:xfrm>
            <a:off x="10396889" y="-209934"/>
            <a:ext cx="2098647" cy="1781942"/>
          </a:xfrm>
          <a:custGeom>
            <a:avLst/>
            <a:gdLst/>
            <a:ahLst/>
            <a:cxnLst/>
            <a:rect l="l" t="t" r="r" b="b"/>
            <a:pathLst>
              <a:path w="2098647" h="1781942">
                <a:moveTo>
                  <a:pt x="0" y="0"/>
                </a:moveTo>
                <a:lnTo>
                  <a:pt x="2098647" y="0"/>
                </a:lnTo>
                <a:lnTo>
                  <a:pt x="2098647" y="1781942"/>
                </a:lnTo>
                <a:lnTo>
                  <a:pt x="0" y="178194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Tree>
    <p:extLst>
      <p:ext uri="{BB962C8B-B14F-4D97-AF65-F5344CB8AC3E}">
        <p14:creationId xmlns:p14="http://schemas.microsoft.com/office/powerpoint/2010/main" val="2940958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AF359C29-D963-763C-A30A-B1F99C68D96D}"/>
              </a:ext>
            </a:extLst>
          </p:cNvPr>
          <p:cNvGrpSpPr/>
          <p:nvPr/>
        </p:nvGrpSpPr>
        <p:grpSpPr>
          <a:xfrm>
            <a:off x="814427" y="1238214"/>
            <a:ext cx="10695214" cy="3826502"/>
            <a:chOff x="903966" y="690880"/>
            <a:chExt cx="10695214" cy="4482477"/>
          </a:xfrm>
        </p:grpSpPr>
        <p:sp>
          <p:nvSpPr>
            <p:cNvPr id="42" name="Rectangle 41">
              <a:extLst>
                <a:ext uri="{FF2B5EF4-FFF2-40B4-BE49-F238E27FC236}">
                  <a16:creationId xmlns:a16="http://schemas.microsoft.com/office/drawing/2014/main" xmlns="" id="{A41B33EF-8C20-A970-DB86-8538C93592D5}"/>
                </a:ext>
              </a:extLst>
            </p:cNvPr>
            <p:cNvSpPr/>
            <p:nvPr/>
          </p:nvSpPr>
          <p:spPr>
            <a:xfrm>
              <a:off x="1221954" y="690880"/>
              <a:ext cx="2097966" cy="7882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Rectangle: Rounded Corners 42">
              <a:extLst>
                <a:ext uri="{FF2B5EF4-FFF2-40B4-BE49-F238E27FC236}">
                  <a16:creationId xmlns:a16="http://schemas.microsoft.com/office/drawing/2014/main" xmlns="" id="{0814872F-6984-E135-515D-FD1772B83B09}"/>
                </a:ext>
              </a:extLst>
            </p:cNvPr>
            <p:cNvSpPr/>
            <p:nvPr/>
          </p:nvSpPr>
          <p:spPr>
            <a:xfrm>
              <a:off x="903966" y="1315876"/>
              <a:ext cx="10695214" cy="3857481"/>
            </a:xfrm>
            <a:prstGeom prst="roundRect">
              <a:avLst>
                <a:gd name="adj" fmla="val 7982"/>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5" name="TextBox 44">
              <a:extLst>
                <a:ext uri="{FF2B5EF4-FFF2-40B4-BE49-F238E27FC236}">
                  <a16:creationId xmlns:a16="http://schemas.microsoft.com/office/drawing/2014/main" xmlns="" id="{A22F4C71-55D9-7B0C-5F9D-52B7C867393D}"/>
                </a:ext>
              </a:extLst>
            </p:cNvPr>
            <p:cNvSpPr txBox="1"/>
            <p:nvPr/>
          </p:nvSpPr>
          <p:spPr>
            <a:xfrm>
              <a:off x="1303020" y="777963"/>
              <a:ext cx="201689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prstClr val="white"/>
                  </a:solidFill>
                  <a:latin typeface="Arial"/>
                </a:rPr>
                <a:t>DANH PHÁP</a:t>
              </a:r>
              <a:endParaRPr kumimoji="0" lang="en-US" sz="2400" b="1" i="0" u="none" strike="noStrike" kern="1200" cap="none" spc="0" normalizeH="0" baseline="0" noProof="0">
                <a:ln>
                  <a:noFill/>
                </a:ln>
                <a:solidFill>
                  <a:prstClr val="white"/>
                </a:solidFill>
                <a:effectLst/>
                <a:uLnTx/>
                <a:uFillTx/>
                <a:latin typeface="Arial"/>
                <a:ea typeface="+mn-ea"/>
                <a:cs typeface="+mn-cs"/>
              </a:endParaRPr>
            </a:p>
          </p:txBody>
        </p:sp>
      </p:grpSp>
      <p:sp>
        <p:nvSpPr>
          <p:cNvPr id="5" name="Rectangle: Single Corner Rounded 4">
            <a:extLst>
              <a:ext uri="{FF2B5EF4-FFF2-40B4-BE49-F238E27FC236}">
                <a16:creationId xmlns:a16="http://schemas.microsoft.com/office/drawing/2014/main" xmlns="" id="{DF51E45B-DE82-FA2B-80F0-52DA603A94C8}"/>
              </a:ext>
            </a:extLst>
          </p:cNvPr>
          <p:cNvSpPr/>
          <p:nvPr/>
        </p:nvSpPr>
        <p:spPr>
          <a:xfrm flipV="1">
            <a:off x="0" y="-4"/>
            <a:ext cx="7477246" cy="1014689"/>
          </a:xfrm>
          <a:prstGeom prst="round1Rect">
            <a:avLst>
              <a:gd name="adj" fmla="val 50000"/>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55E261E2-7210-5FB2-0C5C-A740834A92F5}"/>
              </a:ext>
            </a:extLst>
          </p:cNvPr>
          <p:cNvSpPr txBox="1"/>
          <p:nvPr/>
        </p:nvSpPr>
        <p:spPr>
          <a:xfrm>
            <a:off x="510771" y="153399"/>
            <a:ext cx="8018362" cy="707886"/>
          </a:xfrm>
          <a:prstGeom prst="rect">
            <a:avLst/>
          </a:prstGeom>
          <a:noFill/>
        </p:spPr>
        <p:txBody>
          <a:bodyPr wrap="square">
            <a:spAutoFit/>
          </a:bodyPr>
          <a:lstStyle/>
          <a:p>
            <a:r>
              <a:rPr lang="en-US" sz="4000" b="1">
                <a:solidFill>
                  <a:schemeClr val="bg1"/>
                </a:solidFill>
              </a:rPr>
              <a:t>KHÁI NIỆM VÀ DANH PHÁP</a:t>
            </a:r>
          </a:p>
        </p:txBody>
      </p:sp>
      <p:grpSp>
        <p:nvGrpSpPr>
          <p:cNvPr id="10" name="Graphic 2">
            <a:extLst>
              <a:ext uri="{FF2B5EF4-FFF2-40B4-BE49-F238E27FC236}">
                <a16:creationId xmlns:a16="http://schemas.microsoft.com/office/drawing/2014/main" xmlns="" id="{DDC4873A-36EC-C134-CDF0-E6BD53E513B3}"/>
              </a:ext>
            </a:extLst>
          </p:cNvPr>
          <p:cNvGrpSpPr/>
          <p:nvPr/>
        </p:nvGrpSpPr>
        <p:grpSpPr>
          <a:xfrm>
            <a:off x="-537387" y="5231848"/>
            <a:ext cx="3131096" cy="2114362"/>
            <a:chOff x="-571934" y="3673696"/>
            <a:chExt cx="3997909" cy="2699702"/>
          </a:xfrm>
          <a:solidFill>
            <a:srgbClr val="E1F5ED"/>
          </a:solidFill>
        </p:grpSpPr>
        <p:sp>
          <p:nvSpPr>
            <p:cNvPr id="11" name="Freeform: Shape 10">
              <a:extLst>
                <a:ext uri="{FF2B5EF4-FFF2-40B4-BE49-F238E27FC236}">
                  <a16:creationId xmlns:a16="http://schemas.microsoft.com/office/drawing/2014/main" xmlns="" id="{E9E963E7-0C9A-DBBF-3268-1FED35051008}"/>
                </a:ext>
              </a:extLst>
            </p:cNvPr>
            <p:cNvSpPr/>
            <p:nvPr/>
          </p:nvSpPr>
          <p:spPr>
            <a:xfrm>
              <a:off x="-571934" y="4349077"/>
              <a:ext cx="3045964" cy="1354755"/>
            </a:xfrm>
            <a:custGeom>
              <a:avLst/>
              <a:gdLst>
                <a:gd name="connsiteX0" fmla="*/ 0 w 3045964"/>
                <a:gd name="connsiteY0" fmla="*/ 1352758 h 1354755"/>
                <a:gd name="connsiteX1" fmla="*/ 4228 w 3045964"/>
                <a:gd name="connsiteY1" fmla="*/ 1268907 h 1354755"/>
                <a:gd name="connsiteX2" fmla="*/ 1554279 w 3045964"/>
                <a:gd name="connsiteY2" fmla="*/ 788707 h 1354755"/>
                <a:gd name="connsiteX3" fmla="*/ 2083450 w 3045964"/>
                <a:gd name="connsiteY3" fmla="*/ 498755 h 1354755"/>
                <a:gd name="connsiteX4" fmla="*/ 3007445 w 3045964"/>
                <a:gd name="connsiteY4" fmla="*/ 0 h 1354755"/>
                <a:gd name="connsiteX5" fmla="*/ 3045965 w 3045964"/>
                <a:gd name="connsiteY5" fmla="*/ 74690 h 1354755"/>
                <a:gd name="connsiteX6" fmla="*/ 2124084 w 3045964"/>
                <a:gd name="connsiteY6" fmla="*/ 572271 h 1354755"/>
                <a:gd name="connsiteX7" fmla="*/ 1594091 w 3045964"/>
                <a:gd name="connsiteY7" fmla="*/ 862692 h 1354755"/>
                <a:gd name="connsiteX8" fmla="*/ 0 w 3045964"/>
                <a:gd name="connsiteY8" fmla="*/ 1352758 h 135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5964" h="1354755">
                  <a:moveTo>
                    <a:pt x="0" y="1352758"/>
                  </a:moveTo>
                  <a:lnTo>
                    <a:pt x="4228" y="1268907"/>
                  </a:lnTo>
                  <a:cubicBezTo>
                    <a:pt x="536453" y="1295918"/>
                    <a:pt x="1112129" y="1026517"/>
                    <a:pt x="1554279" y="788707"/>
                  </a:cubicBezTo>
                  <a:cubicBezTo>
                    <a:pt x="1731140" y="693583"/>
                    <a:pt x="1902245" y="598929"/>
                    <a:pt x="2083450" y="498755"/>
                  </a:cubicBezTo>
                  <a:cubicBezTo>
                    <a:pt x="2376339" y="336810"/>
                    <a:pt x="2679091" y="169344"/>
                    <a:pt x="3007445" y="0"/>
                  </a:cubicBezTo>
                  <a:lnTo>
                    <a:pt x="3045965" y="74690"/>
                  </a:lnTo>
                  <a:cubicBezTo>
                    <a:pt x="2718668" y="243565"/>
                    <a:pt x="2416502" y="410677"/>
                    <a:pt x="2124084" y="572271"/>
                  </a:cubicBezTo>
                  <a:cubicBezTo>
                    <a:pt x="1942644" y="672562"/>
                    <a:pt x="1771303" y="767334"/>
                    <a:pt x="1594091" y="862692"/>
                  </a:cubicBezTo>
                  <a:cubicBezTo>
                    <a:pt x="1142310" y="1105670"/>
                    <a:pt x="553011" y="1380942"/>
                    <a:pt x="0" y="1352758"/>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xmlns="" id="{FC4DF319-C66B-4C1F-6626-AC55C330FE98}"/>
                </a:ext>
              </a:extLst>
            </p:cNvPr>
            <p:cNvSpPr/>
            <p:nvPr/>
          </p:nvSpPr>
          <p:spPr>
            <a:xfrm>
              <a:off x="395047" y="3673696"/>
              <a:ext cx="849929" cy="1786921"/>
            </a:xfrm>
            <a:custGeom>
              <a:avLst/>
              <a:gdLst>
                <a:gd name="connsiteX0" fmla="*/ 19725 w 849929"/>
                <a:gd name="connsiteY0" fmla="*/ 1786922 h 1786921"/>
                <a:gd name="connsiteX1" fmla="*/ 13735 w 849929"/>
                <a:gd name="connsiteY1" fmla="*/ 1758737 h 1786921"/>
                <a:gd name="connsiteX2" fmla="*/ 831567 w 849929"/>
                <a:gd name="connsiteY2" fmla="*/ 0 h 1786921"/>
                <a:gd name="connsiteX3" fmla="*/ 838966 w 849929"/>
                <a:gd name="connsiteY3" fmla="*/ 41572 h 1786921"/>
                <a:gd name="connsiteX4" fmla="*/ 634508 w 849929"/>
                <a:gd name="connsiteY4" fmla="*/ 913425 h 1786921"/>
                <a:gd name="connsiteX5" fmla="*/ 19725 w 849929"/>
                <a:gd name="connsiteY5" fmla="*/ 1786922 h 178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929" h="1786921">
                  <a:moveTo>
                    <a:pt x="19725" y="1786922"/>
                  </a:moveTo>
                  <a:cubicBezTo>
                    <a:pt x="17258" y="1777879"/>
                    <a:pt x="15262" y="1768484"/>
                    <a:pt x="13735" y="1758737"/>
                  </a:cubicBezTo>
                  <a:cubicBezTo>
                    <a:pt x="-66826" y="1239430"/>
                    <a:pt x="207154" y="456478"/>
                    <a:pt x="831567" y="0"/>
                  </a:cubicBezTo>
                  <a:cubicBezTo>
                    <a:pt x="834385" y="13857"/>
                    <a:pt x="836851" y="27833"/>
                    <a:pt x="838966" y="41572"/>
                  </a:cubicBezTo>
                  <a:cubicBezTo>
                    <a:pt x="886880" y="350432"/>
                    <a:pt x="770265" y="636744"/>
                    <a:pt x="634508" y="913425"/>
                  </a:cubicBezTo>
                  <a:cubicBezTo>
                    <a:pt x="478316" y="1231562"/>
                    <a:pt x="297933" y="1560033"/>
                    <a:pt x="19725" y="1786922"/>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xmlns="" id="{C793692A-7F87-AB29-68F6-81E08D4E1881}"/>
                </a:ext>
              </a:extLst>
            </p:cNvPr>
            <p:cNvSpPr/>
            <p:nvPr/>
          </p:nvSpPr>
          <p:spPr>
            <a:xfrm>
              <a:off x="1111408" y="4955802"/>
              <a:ext cx="1691798" cy="413592"/>
            </a:xfrm>
            <a:custGeom>
              <a:avLst/>
              <a:gdLst>
                <a:gd name="connsiteX0" fmla="*/ 0 w 1691798"/>
                <a:gd name="connsiteY0" fmla="*/ 177872 h 413592"/>
                <a:gd name="connsiteX1" fmla="*/ 1691798 w 1691798"/>
                <a:gd name="connsiteY1" fmla="*/ 227430 h 413592"/>
                <a:gd name="connsiteX2" fmla="*/ 927635 w 1691798"/>
                <a:gd name="connsiteY2" fmla="*/ 388554 h 413592"/>
                <a:gd name="connsiteX3" fmla="*/ 0 w 1691798"/>
                <a:gd name="connsiteY3" fmla="*/ 177872 h 413592"/>
              </a:gdLst>
              <a:ahLst/>
              <a:cxnLst>
                <a:cxn ang="0">
                  <a:pos x="connsiteX0" y="connsiteY0"/>
                </a:cxn>
                <a:cxn ang="0">
                  <a:pos x="connsiteX1" y="connsiteY1"/>
                </a:cxn>
                <a:cxn ang="0">
                  <a:pos x="connsiteX2" y="connsiteY2"/>
                </a:cxn>
                <a:cxn ang="0">
                  <a:pos x="connsiteX3" y="connsiteY3"/>
                </a:cxn>
              </a:cxnLst>
              <a:rect l="l" t="t" r="r" b="b"/>
              <a:pathLst>
                <a:path w="1691798" h="413592">
                  <a:moveTo>
                    <a:pt x="0" y="177872"/>
                  </a:moveTo>
                  <a:cubicBezTo>
                    <a:pt x="571214" y="-69216"/>
                    <a:pt x="786006" y="-64518"/>
                    <a:pt x="1691798" y="227430"/>
                  </a:cubicBezTo>
                  <a:cubicBezTo>
                    <a:pt x="1511650" y="455493"/>
                    <a:pt x="1187876" y="424490"/>
                    <a:pt x="927635" y="388554"/>
                  </a:cubicBezTo>
                  <a:cubicBezTo>
                    <a:pt x="619833" y="345924"/>
                    <a:pt x="293475" y="284740"/>
                    <a:pt x="0" y="177872"/>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Shape 13">
              <a:extLst>
                <a:ext uri="{FF2B5EF4-FFF2-40B4-BE49-F238E27FC236}">
                  <a16:creationId xmlns:a16="http://schemas.microsoft.com/office/drawing/2014/main" xmlns="" id="{8B9D407F-8D8F-A593-9E07-6D45CBFC5403}"/>
                </a:ext>
              </a:extLst>
            </p:cNvPr>
            <p:cNvSpPr/>
            <p:nvPr/>
          </p:nvSpPr>
          <p:spPr>
            <a:xfrm>
              <a:off x="168858" y="5558678"/>
              <a:ext cx="998919" cy="814720"/>
            </a:xfrm>
            <a:custGeom>
              <a:avLst/>
              <a:gdLst>
                <a:gd name="connsiteX0" fmla="*/ 0 w 998919"/>
                <a:gd name="connsiteY0" fmla="*/ 0 h 814720"/>
                <a:gd name="connsiteX1" fmla="*/ 998919 w 998919"/>
                <a:gd name="connsiteY1" fmla="*/ 803856 h 814720"/>
                <a:gd name="connsiteX2" fmla="*/ 463759 w 998919"/>
                <a:gd name="connsiteY2" fmla="*/ 551484 h 814720"/>
                <a:gd name="connsiteX3" fmla="*/ 0 w 998919"/>
                <a:gd name="connsiteY3" fmla="*/ 0 h 814720"/>
              </a:gdLst>
              <a:ahLst/>
              <a:cxnLst>
                <a:cxn ang="0">
                  <a:pos x="connsiteX0" y="connsiteY0"/>
                </a:cxn>
                <a:cxn ang="0">
                  <a:pos x="connsiteX1" y="connsiteY1"/>
                </a:cxn>
                <a:cxn ang="0">
                  <a:pos x="connsiteX2" y="connsiteY2"/>
                </a:cxn>
                <a:cxn ang="0">
                  <a:pos x="connsiteX3" y="connsiteY3"/>
                </a:cxn>
              </a:cxnLst>
              <a:rect l="l" t="t" r="r" b="b"/>
              <a:pathLst>
                <a:path w="998919" h="814720">
                  <a:moveTo>
                    <a:pt x="0" y="0"/>
                  </a:moveTo>
                  <a:cubicBezTo>
                    <a:pt x="457887" y="112152"/>
                    <a:pt x="585541" y="213148"/>
                    <a:pt x="998919" y="803856"/>
                  </a:cubicBezTo>
                  <a:cubicBezTo>
                    <a:pt x="785771" y="859169"/>
                    <a:pt x="604448" y="692291"/>
                    <a:pt x="463759" y="551484"/>
                  </a:cubicBezTo>
                  <a:cubicBezTo>
                    <a:pt x="297351" y="385076"/>
                    <a:pt x="128241" y="198821"/>
                    <a:pt x="0" y="0"/>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Shape 14">
              <a:extLst>
                <a:ext uri="{FF2B5EF4-FFF2-40B4-BE49-F238E27FC236}">
                  <a16:creationId xmlns:a16="http://schemas.microsoft.com/office/drawing/2014/main" xmlns="" id="{CC358AAC-3150-D406-813B-92BD1752C1DB}"/>
                </a:ext>
              </a:extLst>
            </p:cNvPr>
            <p:cNvSpPr/>
            <p:nvPr/>
          </p:nvSpPr>
          <p:spPr>
            <a:xfrm>
              <a:off x="-118690" y="4302337"/>
              <a:ext cx="318536" cy="1281120"/>
            </a:xfrm>
            <a:custGeom>
              <a:avLst/>
              <a:gdLst>
                <a:gd name="connsiteX0" fmla="*/ 190311 w 318536"/>
                <a:gd name="connsiteY0" fmla="*/ 1281121 h 1281120"/>
                <a:gd name="connsiteX1" fmla="*/ 136525 w 318536"/>
                <a:gd name="connsiteY1" fmla="*/ 0 h 1281120"/>
                <a:gd name="connsiteX2" fmla="*/ 21907 w 318536"/>
                <a:gd name="connsiteY2" fmla="*/ 580374 h 1281120"/>
                <a:gd name="connsiteX3" fmla="*/ 190311 w 318536"/>
                <a:gd name="connsiteY3" fmla="*/ 1281121 h 1281120"/>
              </a:gdLst>
              <a:ahLst/>
              <a:cxnLst>
                <a:cxn ang="0">
                  <a:pos x="connsiteX0" y="connsiteY0"/>
                </a:cxn>
                <a:cxn ang="0">
                  <a:pos x="connsiteX1" y="connsiteY1"/>
                </a:cxn>
                <a:cxn ang="0">
                  <a:pos x="connsiteX2" y="connsiteY2"/>
                </a:cxn>
                <a:cxn ang="0">
                  <a:pos x="connsiteX3" y="connsiteY3"/>
                </a:cxn>
              </a:cxnLst>
              <a:rect l="l" t="t" r="r" b="b"/>
              <a:pathLst>
                <a:path w="318536" h="1281120">
                  <a:moveTo>
                    <a:pt x="190311" y="1281121"/>
                  </a:moveTo>
                  <a:cubicBezTo>
                    <a:pt x="371986" y="846017"/>
                    <a:pt x="366350" y="683366"/>
                    <a:pt x="136525" y="0"/>
                  </a:cubicBezTo>
                  <a:cubicBezTo>
                    <a:pt x="-34581" y="138693"/>
                    <a:pt x="-7805" y="383667"/>
                    <a:pt x="21907" y="580374"/>
                  </a:cubicBezTo>
                  <a:cubicBezTo>
                    <a:pt x="57020" y="813251"/>
                    <a:pt x="106461" y="1059869"/>
                    <a:pt x="190311" y="1281121"/>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reeform: Shape 15">
              <a:extLst>
                <a:ext uri="{FF2B5EF4-FFF2-40B4-BE49-F238E27FC236}">
                  <a16:creationId xmlns:a16="http://schemas.microsoft.com/office/drawing/2014/main" xmlns="" id="{E534B885-1681-A417-24F9-BDC6332CC5C1}"/>
                </a:ext>
              </a:extLst>
            </p:cNvPr>
            <p:cNvSpPr/>
            <p:nvPr/>
          </p:nvSpPr>
          <p:spPr>
            <a:xfrm>
              <a:off x="1095906" y="3767059"/>
              <a:ext cx="1085822" cy="1300586"/>
            </a:xfrm>
            <a:custGeom>
              <a:avLst/>
              <a:gdLst>
                <a:gd name="connsiteX0" fmla="*/ 1057 w 1085822"/>
                <a:gd name="connsiteY0" fmla="*/ 1300498 h 1300586"/>
                <a:gd name="connsiteX1" fmla="*/ 705 w 1085822"/>
                <a:gd name="connsiteY1" fmla="*/ 1300498 h 1300586"/>
                <a:gd name="connsiteX2" fmla="*/ 117 w 1085822"/>
                <a:gd name="connsiteY2" fmla="*/ 1300263 h 1300586"/>
                <a:gd name="connsiteX3" fmla="*/ 0 w 1085822"/>
                <a:gd name="connsiteY3" fmla="*/ 1300263 h 1300586"/>
                <a:gd name="connsiteX4" fmla="*/ 1085823 w 1085822"/>
                <a:gd name="connsiteY4" fmla="*/ 0 h 1300586"/>
                <a:gd name="connsiteX5" fmla="*/ 1063275 w 1085822"/>
                <a:gd name="connsiteY5" fmla="*/ 81971 h 1300586"/>
                <a:gd name="connsiteX6" fmla="*/ 1057 w 1085822"/>
                <a:gd name="connsiteY6" fmla="*/ 1300498 h 130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22" h="1300586">
                  <a:moveTo>
                    <a:pt x="1057" y="1300498"/>
                  </a:moveTo>
                  <a:cubicBezTo>
                    <a:pt x="940" y="1300616"/>
                    <a:pt x="822" y="1300616"/>
                    <a:pt x="705" y="1300498"/>
                  </a:cubicBezTo>
                  <a:cubicBezTo>
                    <a:pt x="587" y="1300498"/>
                    <a:pt x="352" y="1300380"/>
                    <a:pt x="117" y="1300263"/>
                  </a:cubicBezTo>
                  <a:cubicBezTo>
                    <a:pt x="117" y="1300263"/>
                    <a:pt x="117" y="1300263"/>
                    <a:pt x="0" y="1300263"/>
                  </a:cubicBezTo>
                  <a:cubicBezTo>
                    <a:pt x="361119" y="335635"/>
                    <a:pt x="674793" y="213031"/>
                    <a:pt x="1085823" y="0"/>
                  </a:cubicBezTo>
                  <a:cubicBezTo>
                    <a:pt x="1078894" y="27715"/>
                    <a:pt x="1071378" y="55078"/>
                    <a:pt x="1063275" y="81971"/>
                  </a:cubicBezTo>
                  <a:cubicBezTo>
                    <a:pt x="897689" y="628876"/>
                    <a:pt x="478674" y="1005848"/>
                    <a:pt x="1057" y="1300498"/>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xmlns="" id="{4DF7AE05-40DB-441D-8840-19240BDF318F}"/>
                </a:ext>
              </a:extLst>
            </p:cNvPr>
            <p:cNvSpPr/>
            <p:nvPr/>
          </p:nvSpPr>
          <p:spPr>
            <a:xfrm>
              <a:off x="1831179" y="3843393"/>
              <a:ext cx="1594795" cy="851535"/>
            </a:xfrm>
            <a:custGeom>
              <a:avLst/>
              <a:gdLst>
                <a:gd name="connsiteX0" fmla="*/ 0 w 1594795"/>
                <a:gd name="connsiteY0" fmla="*/ 851536 h 851535"/>
                <a:gd name="connsiteX1" fmla="*/ 1594795 w 1594795"/>
                <a:gd name="connsiteY1" fmla="*/ 0 h 851535"/>
                <a:gd name="connsiteX2" fmla="*/ 475151 w 1594795"/>
                <a:gd name="connsiteY2" fmla="*/ 808554 h 851535"/>
                <a:gd name="connsiteX3" fmla="*/ 0 w 1594795"/>
                <a:gd name="connsiteY3" fmla="*/ 851536 h 851535"/>
              </a:gdLst>
              <a:ahLst/>
              <a:cxnLst>
                <a:cxn ang="0">
                  <a:pos x="connsiteX0" y="connsiteY0"/>
                </a:cxn>
                <a:cxn ang="0">
                  <a:pos x="connsiteX1" y="connsiteY1"/>
                </a:cxn>
                <a:cxn ang="0">
                  <a:pos x="connsiteX2" y="connsiteY2"/>
                </a:cxn>
                <a:cxn ang="0">
                  <a:pos x="connsiteX3" y="connsiteY3"/>
                </a:cxn>
              </a:cxnLst>
              <a:rect l="l" t="t" r="r" b="b"/>
              <a:pathLst>
                <a:path w="1594795" h="851535">
                  <a:moveTo>
                    <a:pt x="0" y="851536"/>
                  </a:moveTo>
                  <a:cubicBezTo>
                    <a:pt x="456361" y="409268"/>
                    <a:pt x="955703" y="79975"/>
                    <a:pt x="1594795" y="0"/>
                  </a:cubicBezTo>
                  <a:cubicBezTo>
                    <a:pt x="1404430" y="424418"/>
                    <a:pt x="921528" y="711669"/>
                    <a:pt x="475151" y="808554"/>
                  </a:cubicBezTo>
                  <a:cubicBezTo>
                    <a:pt x="316963" y="842845"/>
                    <a:pt x="160184" y="842141"/>
                    <a:pt x="0" y="851536"/>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xmlns="" id="{434B7CE2-D4BB-01F0-5C20-3267E29F3B40}"/>
                </a:ext>
              </a:extLst>
            </p:cNvPr>
            <p:cNvSpPr/>
            <p:nvPr/>
          </p:nvSpPr>
          <p:spPr>
            <a:xfrm>
              <a:off x="563564" y="5394956"/>
              <a:ext cx="1632139" cy="584350"/>
            </a:xfrm>
            <a:custGeom>
              <a:avLst/>
              <a:gdLst>
                <a:gd name="connsiteX0" fmla="*/ 0 w 1632139"/>
                <a:gd name="connsiteY0" fmla="*/ 6592 h 584350"/>
                <a:gd name="connsiteX1" fmla="*/ 1632140 w 1632139"/>
                <a:gd name="connsiteY1" fmla="*/ 491958 h 584350"/>
                <a:gd name="connsiteX2" fmla="*/ 101935 w 1632139"/>
                <a:gd name="connsiteY2" fmla="*/ 98075 h 584350"/>
                <a:gd name="connsiteX3" fmla="*/ 0 w 1632139"/>
                <a:gd name="connsiteY3" fmla="*/ 6592 h 584350"/>
              </a:gdLst>
              <a:ahLst/>
              <a:cxnLst>
                <a:cxn ang="0">
                  <a:pos x="connsiteX0" y="connsiteY0"/>
                </a:cxn>
                <a:cxn ang="0">
                  <a:pos x="connsiteX1" y="connsiteY1"/>
                </a:cxn>
                <a:cxn ang="0">
                  <a:pos x="connsiteX2" y="connsiteY2"/>
                </a:cxn>
                <a:cxn ang="0">
                  <a:pos x="connsiteX3" y="connsiteY3"/>
                </a:cxn>
              </a:cxnLst>
              <a:rect l="l" t="t" r="r" b="b"/>
              <a:pathLst>
                <a:path w="1632139" h="584350">
                  <a:moveTo>
                    <a:pt x="0" y="6592"/>
                  </a:moveTo>
                  <a:cubicBezTo>
                    <a:pt x="588712" y="-44141"/>
                    <a:pt x="1130566" y="205648"/>
                    <a:pt x="1632140" y="491958"/>
                  </a:cubicBezTo>
                  <a:cubicBezTo>
                    <a:pt x="1273135" y="768288"/>
                    <a:pt x="421599" y="361721"/>
                    <a:pt x="101935" y="98075"/>
                  </a:cubicBezTo>
                  <a:cubicBezTo>
                    <a:pt x="66704" y="68951"/>
                    <a:pt x="32647" y="38417"/>
                    <a:pt x="0" y="6592"/>
                  </a:cubicBezTo>
                  <a:close/>
                </a:path>
              </a:pathLst>
            </a:custGeom>
            <a:solidFill>
              <a:srgbClr val="E1F5ED"/>
            </a:solidFill>
            <a:ln w="117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 name="Graphic 287">
            <a:extLst>
              <a:ext uri="{FF2B5EF4-FFF2-40B4-BE49-F238E27FC236}">
                <a16:creationId xmlns:a16="http://schemas.microsoft.com/office/drawing/2014/main" xmlns="" id="{22010328-049E-7ADD-C82E-54463A7758E5}"/>
              </a:ext>
            </a:extLst>
          </p:cNvPr>
          <p:cNvGrpSpPr/>
          <p:nvPr/>
        </p:nvGrpSpPr>
        <p:grpSpPr>
          <a:xfrm rot="21165558">
            <a:off x="1138771" y="5896761"/>
            <a:ext cx="1758149" cy="1326258"/>
            <a:chOff x="-5909677" y="-1081579"/>
            <a:chExt cx="1941507" cy="1464574"/>
          </a:xfrm>
        </p:grpSpPr>
        <p:sp>
          <p:nvSpPr>
            <p:cNvPr id="21" name="Freeform: Shape 20">
              <a:extLst>
                <a:ext uri="{FF2B5EF4-FFF2-40B4-BE49-F238E27FC236}">
                  <a16:creationId xmlns:a16="http://schemas.microsoft.com/office/drawing/2014/main" xmlns="" id="{2ED8234D-2475-FD89-A577-BF949FABADE3}"/>
                </a:ext>
              </a:extLst>
            </p:cNvPr>
            <p:cNvSpPr/>
            <p:nvPr/>
          </p:nvSpPr>
          <p:spPr>
            <a:xfrm>
              <a:off x="-5909677" y="-977628"/>
              <a:ext cx="572352" cy="585943"/>
            </a:xfrm>
            <a:custGeom>
              <a:avLst/>
              <a:gdLst>
                <a:gd name="connsiteX0" fmla="*/ 508607 w 572352"/>
                <a:gd name="connsiteY0" fmla="*/ 91895 h 585943"/>
                <a:gd name="connsiteX1" fmla="*/ 222402 w 572352"/>
                <a:gd name="connsiteY1" fmla="*/ 0 h 585943"/>
                <a:gd name="connsiteX2" fmla="*/ 0 w 572352"/>
                <a:gd name="connsiteY2" fmla="*/ 201077 h 585943"/>
                <a:gd name="connsiteX3" fmla="*/ 63803 w 572352"/>
                <a:gd name="connsiteY3" fmla="*/ 493992 h 585943"/>
                <a:gd name="connsiteX4" fmla="*/ 349951 w 572352"/>
                <a:gd name="connsiteY4" fmla="*/ 585944 h 585943"/>
                <a:gd name="connsiteX5" fmla="*/ 572353 w 572352"/>
                <a:gd name="connsiteY5" fmla="*/ 384867 h 58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943">
                  <a:moveTo>
                    <a:pt x="508607" y="91895"/>
                  </a:moveTo>
                  <a:lnTo>
                    <a:pt x="222402" y="0"/>
                  </a:lnTo>
                  <a:lnTo>
                    <a:pt x="0" y="201077"/>
                  </a:lnTo>
                  <a:lnTo>
                    <a:pt x="63803" y="493992"/>
                  </a:lnTo>
                  <a:lnTo>
                    <a:pt x="349951" y="585944"/>
                  </a:lnTo>
                  <a:lnTo>
                    <a:pt x="572353" y="384867"/>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xmlns="" id="{1D45A124-B669-856C-7AAF-971DBD0CA0B3}"/>
                </a:ext>
              </a:extLst>
            </p:cNvPr>
            <p:cNvSpPr/>
            <p:nvPr/>
          </p:nvSpPr>
          <p:spPr>
            <a:xfrm>
              <a:off x="-5559726" y="-587757"/>
              <a:ext cx="572352" cy="585944"/>
            </a:xfrm>
            <a:custGeom>
              <a:avLst/>
              <a:gdLst>
                <a:gd name="connsiteX0" fmla="*/ 508607 w 572352"/>
                <a:gd name="connsiteY0" fmla="*/ 91952 h 585944"/>
                <a:gd name="connsiteX1" fmla="*/ 222402 w 572352"/>
                <a:gd name="connsiteY1" fmla="*/ 0 h 585944"/>
                <a:gd name="connsiteX2" fmla="*/ 0 w 572352"/>
                <a:gd name="connsiteY2" fmla="*/ 201077 h 585944"/>
                <a:gd name="connsiteX3" fmla="*/ 63803 w 572352"/>
                <a:gd name="connsiteY3" fmla="*/ 494049 h 585944"/>
                <a:gd name="connsiteX4" fmla="*/ 349951 w 572352"/>
                <a:gd name="connsiteY4" fmla="*/ 585944 h 585944"/>
                <a:gd name="connsiteX5" fmla="*/ 572353 w 572352"/>
                <a:gd name="connsiteY5" fmla="*/ 384867 h 58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944">
                  <a:moveTo>
                    <a:pt x="508607" y="91952"/>
                  </a:moveTo>
                  <a:lnTo>
                    <a:pt x="222402" y="0"/>
                  </a:lnTo>
                  <a:lnTo>
                    <a:pt x="0" y="201077"/>
                  </a:lnTo>
                  <a:lnTo>
                    <a:pt x="63803" y="494049"/>
                  </a:lnTo>
                  <a:lnTo>
                    <a:pt x="349951" y="585944"/>
                  </a:lnTo>
                  <a:lnTo>
                    <a:pt x="572353" y="384867"/>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xmlns="" id="{98D7BDF0-3FA0-4774-E6A1-816D8F5AF78D}"/>
                </a:ext>
              </a:extLst>
            </p:cNvPr>
            <p:cNvSpPr/>
            <p:nvPr/>
          </p:nvSpPr>
          <p:spPr>
            <a:xfrm>
              <a:off x="-5051119" y="-696883"/>
              <a:ext cx="572352" cy="585886"/>
            </a:xfrm>
            <a:custGeom>
              <a:avLst/>
              <a:gdLst>
                <a:gd name="connsiteX0" fmla="*/ 508550 w 572352"/>
                <a:gd name="connsiteY0" fmla="*/ 91895 h 585886"/>
                <a:gd name="connsiteX1" fmla="*/ 222402 w 572352"/>
                <a:gd name="connsiteY1" fmla="*/ 0 h 585886"/>
                <a:gd name="connsiteX2" fmla="*/ 0 w 572352"/>
                <a:gd name="connsiteY2" fmla="*/ 201077 h 585886"/>
                <a:gd name="connsiteX3" fmla="*/ 63746 w 572352"/>
                <a:gd name="connsiteY3" fmla="*/ 493992 h 585886"/>
                <a:gd name="connsiteX4" fmla="*/ 349951 w 572352"/>
                <a:gd name="connsiteY4" fmla="*/ 585887 h 585886"/>
                <a:gd name="connsiteX5" fmla="*/ 572353 w 572352"/>
                <a:gd name="connsiteY5" fmla="*/ 384867 h 58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886">
                  <a:moveTo>
                    <a:pt x="508550" y="91895"/>
                  </a:moveTo>
                  <a:lnTo>
                    <a:pt x="222402" y="0"/>
                  </a:lnTo>
                  <a:lnTo>
                    <a:pt x="0" y="201077"/>
                  </a:lnTo>
                  <a:lnTo>
                    <a:pt x="63746" y="493992"/>
                  </a:lnTo>
                  <a:lnTo>
                    <a:pt x="349951" y="585887"/>
                  </a:lnTo>
                  <a:lnTo>
                    <a:pt x="572353" y="384867"/>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xmlns="" id="{5E53E00C-8C6C-FAA4-C030-19C1DF6E7534}"/>
                </a:ext>
              </a:extLst>
            </p:cNvPr>
            <p:cNvSpPr/>
            <p:nvPr/>
          </p:nvSpPr>
          <p:spPr>
            <a:xfrm>
              <a:off x="-4540465" y="-807373"/>
              <a:ext cx="572296" cy="585887"/>
            </a:xfrm>
            <a:custGeom>
              <a:avLst/>
              <a:gdLst>
                <a:gd name="connsiteX0" fmla="*/ 508550 w 572296"/>
                <a:gd name="connsiteY0" fmla="*/ 91895 h 585887"/>
                <a:gd name="connsiteX1" fmla="*/ 222402 w 572296"/>
                <a:gd name="connsiteY1" fmla="*/ 0 h 585887"/>
                <a:gd name="connsiteX2" fmla="*/ 0 w 572296"/>
                <a:gd name="connsiteY2" fmla="*/ 201020 h 585887"/>
                <a:gd name="connsiteX3" fmla="*/ 63746 w 572296"/>
                <a:gd name="connsiteY3" fmla="*/ 493992 h 585887"/>
                <a:gd name="connsiteX4" fmla="*/ 349894 w 572296"/>
                <a:gd name="connsiteY4" fmla="*/ 585887 h 585887"/>
                <a:gd name="connsiteX5" fmla="*/ 572296 w 572296"/>
                <a:gd name="connsiteY5" fmla="*/ 384810 h 5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296" h="585887">
                  <a:moveTo>
                    <a:pt x="508550" y="91895"/>
                  </a:moveTo>
                  <a:lnTo>
                    <a:pt x="222402" y="0"/>
                  </a:lnTo>
                  <a:lnTo>
                    <a:pt x="0" y="201020"/>
                  </a:lnTo>
                  <a:lnTo>
                    <a:pt x="63746" y="493992"/>
                  </a:lnTo>
                  <a:lnTo>
                    <a:pt x="349894" y="585887"/>
                  </a:lnTo>
                  <a:lnTo>
                    <a:pt x="572296" y="384810"/>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xmlns="" id="{A2FF0F2E-1574-723A-2375-C55D47A7053C}"/>
                </a:ext>
              </a:extLst>
            </p:cNvPr>
            <p:cNvSpPr/>
            <p:nvPr/>
          </p:nvSpPr>
          <p:spPr>
            <a:xfrm>
              <a:off x="-5400672" y="-1081579"/>
              <a:ext cx="572352" cy="585887"/>
            </a:xfrm>
            <a:custGeom>
              <a:avLst/>
              <a:gdLst>
                <a:gd name="connsiteX0" fmla="*/ 508607 w 572352"/>
                <a:gd name="connsiteY0" fmla="*/ 91895 h 585887"/>
                <a:gd name="connsiteX1" fmla="*/ 222402 w 572352"/>
                <a:gd name="connsiteY1" fmla="*/ 0 h 585887"/>
                <a:gd name="connsiteX2" fmla="*/ 0 w 572352"/>
                <a:gd name="connsiteY2" fmla="*/ 201020 h 585887"/>
                <a:gd name="connsiteX3" fmla="*/ 63803 w 572352"/>
                <a:gd name="connsiteY3" fmla="*/ 493992 h 585887"/>
                <a:gd name="connsiteX4" fmla="*/ 349951 w 572352"/>
                <a:gd name="connsiteY4" fmla="*/ 585887 h 585887"/>
                <a:gd name="connsiteX5" fmla="*/ 572353 w 572352"/>
                <a:gd name="connsiteY5" fmla="*/ 384810 h 5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2" h="585887">
                  <a:moveTo>
                    <a:pt x="508607" y="91895"/>
                  </a:moveTo>
                  <a:lnTo>
                    <a:pt x="222402" y="0"/>
                  </a:lnTo>
                  <a:lnTo>
                    <a:pt x="0" y="201020"/>
                  </a:lnTo>
                  <a:lnTo>
                    <a:pt x="63803" y="493992"/>
                  </a:lnTo>
                  <a:lnTo>
                    <a:pt x="349951" y="585887"/>
                  </a:lnTo>
                  <a:lnTo>
                    <a:pt x="572353" y="384810"/>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xmlns="" id="{5A6557D8-E335-BDAE-C7C0-EA32E96B8B8D}"/>
                </a:ext>
              </a:extLst>
            </p:cNvPr>
            <p:cNvSpPr/>
            <p:nvPr/>
          </p:nvSpPr>
          <p:spPr>
            <a:xfrm>
              <a:off x="-5209774" y="-202890"/>
              <a:ext cx="572353" cy="585886"/>
            </a:xfrm>
            <a:custGeom>
              <a:avLst/>
              <a:gdLst>
                <a:gd name="connsiteX0" fmla="*/ 508607 w 572353"/>
                <a:gd name="connsiteY0" fmla="*/ 91894 h 585886"/>
                <a:gd name="connsiteX1" fmla="*/ 222402 w 572353"/>
                <a:gd name="connsiteY1" fmla="*/ 0 h 585886"/>
                <a:gd name="connsiteX2" fmla="*/ 0 w 572353"/>
                <a:gd name="connsiteY2" fmla="*/ 201077 h 585886"/>
                <a:gd name="connsiteX3" fmla="*/ 63746 w 572353"/>
                <a:gd name="connsiteY3" fmla="*/ 493992 h 585886"/>
                <a:gd name="connsiteX4" fmla="*/ 349951 w 572353"/>
                <a:gd name="connsiteY4" fmla="*/ 585887 h 585886"/>
                <a:gd name="connsiteX5" fmla="*/ 572353 w 572353"/>
                <a:gd name="connsiteY5" fmla="*/ 384866 h 58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353" h="585886">
                  <a:moveTo>
                    <a:pt x="508607" y="91894"/>
                  </a:moveTo>
                  <a:lnTo>
                    <a:pt x="222402" y="0"/>
                  </a:lnTo>
                  <a:lnTo>
                    <a:pt x="0" y="201077"/>
                  </a:lnTo>
                  <a:lnTo>
                    <a:pt x="63746" y="493992"/>
                  </a:lnTo>
                  <a:lnTo>
                    <a:pt x="349951" y="585887"/>
                  </a:lnTo>
                  <a:lnTo>
                    <a:pt x="572353" y="384866"/>
                  </a:lnTo>
                  <a:close/>
                </a:path>
              </a:pathLst>
            </a:custGeom>
            <a:noFill/>
            <a:ln w="32653" cap="rnd">
              <a:solidFill>
                <a:srgbClr val="855F4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xmlns="" id="{84FA0FA1-D2B6-81C4-C5F8-8883574FFBA8}"/>
                </a:ext>
              </a:extLst>
            </p:cNvPr>
            <p:cNvSpPr/>
            <p:nvPr/>
          </p:nvSpPr>
          <p:spPr>
            <a:xfrm rot="-4329779">
              <a:off x="-4896999" y="-765063"/>
              <a:ext cx="136131" cy="136586"/>
            </a:xfrm>
            <a:custGeom>
              <a:avLst/>
              <a:gdLst>
                <a:gd name="connsiteX0" fmla="*/ 136132 w 136131"/>
                <a:gd name="connsiteY0" fmla="*/ 68293 h 136586"/>
                <a:gd name="connsiteX1" fmla="*/ 68066 w 136131"/>
                <a:gd name="connsiteY1" fmla="*/ 136586 h 136586"/>
                <a:gd name="connsiteX2" fmla="*/ 0 w 136131"/>
                <a:gd name="connsiteY2" fmla="*/ 68293 h 136586"/>
                <a:gd name="connsiteX3" fmla="*/ 68066 w 136131"/>
                <a:gd name="connsiteY3" fmla="*/ 0 h 136586"/>
                <a:gd name="connsiteX4" fmla="*/ 136132 w 136131"/>
                <a:gd name="connsiteY4" fmla="*/ 68293 h 13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1" h="136586">
                  <a:moveTo>
                    <a:pt x="136132" y="68293"/>
                  </a:moveTo>
                  <a:cubicBezTo>
                    <a:pt x="136132" y="106011"/>
                    <a:pt x="105658" y="136586"/>
                    <a:pt x="68066" y="136586"/>
                  </a:cubicBezTo>
                  <a:cubicBezTo>
                    <a:pt x="30474" y="136586"/>
                    <a:pt x="0" y="106010"/>
                    <a:pt x="0" y="68293"/>
                  </a:cubicBezTo>
                  <a:cubicBezTo>
                    <a:pt x="0" y="30576"/>
                    <a:pt x="30474" y="0"/>
                    <a:pt x="68066" y="0"/>
                  </a:cubicBezTo>
                  <a:cubicBezTo>
                    <a:pt x="105658" y="0"/>
                    <a:pt x="136132" y="30576"/>
                    <a:pt x="136132" y="68293"/>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xmlns="" id="{39798E51-0853-AAF4-1C93-EE9002C2AAFD}"/>
                </a:ext>
              </a:extLst>
            </p:cNvPr>
            <p:cNvSpPr/>
            <p:nvPr/>
          </p:nvSpPr>
          <p:spPr>
            <a:xfrm>
              <a:off x="-4610832" y="-673062"/>
              <a:ext cx="136525" cy="136147"/>
            </a:xfrm>
            <a:custGeom>
              <a:avLst/>
              <a:gdLst>
                <a:gd name="connsiteX0" fmla="*/ 3265 w 136525"/>
                <a:gd name="connsiteY0" fmla="*/ 47205 h 136147"/>
                <a:gd name="connsiteX1" fmla="*/ 89075 w 136525"/>
                <a:gd name="connsiteY1" fmla="*/ 3304 h 136147"/>
                <a:gd name="connsiteX2" fmla="*/ 133260 w 136525"/>
                <a:gd name="connsiteY2" fmla="*/ 88944 h 136147"/>
                <a:gd name="connsiteX3" fmla="*/ 47450 w 136525"/>
                <a:gd name="connsiteY3" fmla="*/ 132844 h 136147"/>
                <a:gd name="connsiteX4" fmla="*/ 3265 w 136525"/>
                <a:gd name="connsiteY4" fmla="*/ 47205 h 13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136147">
                  <a:moveTo>
                    <a:pt x="3265" y="47205"/>
                  </a:moveTo>
                  <a:cubicBezTo>
                    <a:pt x="14752" y="11436"/>
                    <a:pt x="53193" y="-8240"/>
                    <a:pt x="89075" y="3304"/>
                  </a:cubicBezTo>
                  <a:cubicBezTo>
                    <a:pt x="124958" y="14848"/>
                    <a:pt x="144747" y="53175"/>
                    <a:pt x="133260" y="88944"/>
                  </a:cubicBezTo>
                  <a:cubicBezTo>
                    <a:pt x="121773" y="124712"/>
                    <a:pt x="83332" y="144388"/>
                    <a:pt x="47450" y="132844"/>
                  </a:cubicBezTo>
                  <a:cubicBezTo>
                    <a:pt x="11567" y="121357"/>
                    <a:pt x="-8222" y="82973"/>
                    <a:pt x="3265" y="47205"/>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Freeform: Shape 28">
              <a:extLst>
                <a:ext uri="{FF2B5EF4-FFF2-40B4-BE49-F238E27FC236}">
                  <a16:creationId xmlns:a16="http://schemas.microsoft.com/office/drawing/2014/main" xmlns="" id="{6D5510EF-5617-E289-A888-8B892FAFB8CF}"/>
                </a:ext>
              </a:extLst>
            </p:cNvPr>
            <p:cNvSpPr/>
            <p:nvPr/>
          </p:nvSpPr>
          <p:spPr>
            <a:xfrm>
              <a:off x="-5406781" y="-657196"/>
              <a:ext cx="136525" cy="136148"/>
            </a:xfrm>
            <a:custGeom>
              <a:avLst/>
              <a:gdLst>
                <a:gd name="connsiteX0" fmla="*/ 3265 w 136525"/>
                <a:gd name="connsiteY0" fmla="*/ 47204 h 136148"/>
                <a:gd name="connsiteX1" fmla="*/ 89075 w 136525"/>
                <a:gd name="connsiteY1" fmla="*/ 3304 h 136148"/>
                <a:gd name="connsiteX2" fmla="*/ 133260 w 136525"/>
                <a:gd name="connsiteY2" fmla="*/ 88944 h 136148"/>
                <a:gd name="connsiteX3" fmla="*/ 47450 w 136525"/>
                <a:gd name="connsiteY3" fmla="*/ 132844 h 136148"/>
                <a:gd name="connsiteX4" fmla="*/ 3265 w 136525"/>
                <a:gd name="connsiteY4" fmla="*/ 47204 h 13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136148">
                  <a:moveTo>
                    <a:pt x="3265" y="47204"/>
                  </a:moveTo>
                  <a:cubicBezTo>
                    <a:pt x="14752" y="11436"/>
                    <a:pt x="53193" y="-8240"/>
                    <a:pt x="89075" y="3304"/>
                  </a:cubicBezTo>
                  <a:cubicBezTo>
                    <a:pt x="124958" y="14848"/>
                    <a:pt x="144747" y="53175"/>
                    <a:pt x="133260" y="88944"/>
                  </a:cubicBezTo>
                  <a:cubicBezTo>
                    <a:pt x="121773" y="124712"/>
                    <a:pt x="83332" y="144388"/>
                    <a:pt x="47450" y="132844"/>
                  </a:cubicBezTo>
                  <a:cubicBezTo>
                    <a:pt x="11567" y="121357"/>
                    <a:pt x="-8222" y="82973"/>
                    <a:pt x="3265" y="4720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xmlns="" id="{8AF8ACD1-D1ED-9229-19B2-9B62D8524DD8}"/>
                </a:ext>
              </a:extLst>
            </p:cNvPr>
            <p:cNvSpPr/>
            <p:nvPr/>
          </p:nvSpPr>
          <p:spPr>
            <a:xfrm rot="-4330867">
              <a:off x="-5124148" y="-566667"/>
              <a:ext cx="136132" cy="136587"/>
            </a:xfrm>
            <a:custGeom>
              <a:avLst/>
              <a:gdLst>
                <a:gd name="connsiteX0" fmla="*/ 136132 w 136132"/>
                <a:gd name="connsiteY0" fmla="*/ 68293 h 136587"/>
                <a:gd name="connsiteX1" fmla="*/ 68066 w 136132"/>
                <a:gd name="connsiteY1" fmla="*/ 136587 h 136587"/>
                <a:gd name="connsiteX2" fmla="*/ 0 w 136132"/>
                <a:gd name="connsiteY2" fmla="*/ 68293 h 136587"/>
                <a:gd name="connsiteX3" fmla="*/ 68066 w 136132"/>
                <a:gd name="connsiteY3" fmla="*/ 0 h 136587"/>
                <a:gd name="connsiteX4" fmla="*/ 136132 w 136132"/>
                <a:gd name="connsiteY4" fmla="*/ 68293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2" y="68293"/>
                  </a:moveTo>
                  <a:cubicBezTo>
                    <a:pt x="136132" y="106011"/>
                    <a:pt x="105658" y="136587"/>
                    <a:pt x="68066" y="136587"/>
                  </a:cubicBezTo>
                  <a:cubicBezTo>
                    <a:pt x="30474" y="136587"/>
                    <a:pt x="0" y="106011"/>
                    <a:pt x="0" y="68293"/>
                  </a:cubicBezTo>
                  <a:cubicBezTo>
                    <a:pt x="0" y="30576"/>
                    <a:pt x="30474" y="0"/>
                    <a:pt x="68066" y="0"/>
                  </a:cubicBezTo>
                  <a:cubicBezTo>
                    <a:pt x="105658" y="0"/>
                    <a:pt x="136132" y="30576"/>
                    <a:pt x="136132" y="68293"/>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Freeform: Shape 30">
              <a:extLst>
                <a:ext uri="{FF2B5EF4-FFF2-40B4-BE49-F238E27FC236}">
                  <a16:creationId xmlns:a16="http://schemas.microsoft.com/office/drawing/2014/main" xmlns="" id="{D09E66AA-53D7-0A24-273B-DDAC1C21880E}"/>
                </a:ext>
              </a:extLst>
            </p:cNvPr>
            <p:cNvSpPr/>
            <p:nvPr/>
          </p:nvSpPr>
          <p:spPr>
            <a:xfrm rot="-4330867">
              <a:off x="-5056824" y="-267497"/>
              <a:ext cx="136132" cy="136587"/>
            </a:xfrm>
            <a:custGeom>
              <a:avLst/>
              <a:gdLst>
                <a:gd name="connsiteX0" fmla="*/ 136132 w 136132"/>
                <a:gd name="connsiteY0" fmla="*/ 68294 h 136587"/>
                <a:gd name="connsiteX1" fmla="*/ 68066 w 136132"/>
                <a:gd name="connsiteY1" fmla="*/ 136588 h 136587"/>
                <a:gd name="connsiteX2" fmla="*/ 0 w 136132"/>
                <a:gd name="connsiteY2" fmla="*/ 68294 h 136587"/>
                <a:gd name="connsiteX3" fmla="*/ 68066 w 136132"/>
                <a:gd name="connsiteY3" fmla="*/ 0 h 136587"/>
                <a:gd name="connsiteX4" fmla="*/ 136132 w 136132"/>
                <a:gd name="connsiteY4" fmla="*/ 68294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2" y="68294"/>
                  </a:moveTo>
                  <a:cubicBezTo>
                    <a:pt x="136132" y="106011"/>
                    <a:pt x="105658" y="136588"/>
                    <a:pt x="68066" y="136588"/>
                  </a:cubicBezTo>
                  <a:cubicBezTo>
                    <a:pt x="30474" y="136588"/>
                    <a:pt x="0" y="106011"/>
                    <a:pt x="0" y="68294"/>
                  </a:cubicBezTo>
                  <a:cubicBezTo>
                    <a:pt x="0" y="30576"/>
                    <a:pt x="30474" y="0"/>
                    <a:pt x="68066" y="0"/>
                  </a:cubicBezTo>
                  <a:cubicBezTo>
                    <a:pt x="105658" y="0"/>
                    <a:pt x="136132" y="30576"/>
                    <a:pt x="136132" y="6829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xmlns="" id="{D822FFD8-5F51-D75A-2376-95858C186F6B}"/>
                </a:ext>
              </a:extLst>
            </p:cNvPr>
            <p:cNvSpPr/>
            <p:nvPr/>
          </p:nvSpPr>
          <p:spPr>
            <a:xfrm rot="-4335215">
              <a:off x="-4544302" y="-383497"/>
              <a:ext cx="136134" cy="136589"/>
            </a:xfrm>
            <a:custGeom>
              <a:avLst/>
              <a:gdLst>
                <a:gd name="connsiteX0" fmla="*/ 136134 w 136134"/>
                <a:gd name="connsiteY0" fmla="*/ 68295 h 136589"/>
                <a:gd name="connsiteX1" fmla="*/ 68067 w 136134"/>
                <a:gd name="connsiteY1" fmla="*/ 136589 h 136589"/>
                <a:gd name="connsiteX2" fmla="*/ 0 w 136134"/>
                <a:gd name="connsiteY2" fmla="*/ 68295 h 136589"/>
                <a:gd name="connsiteX3" fmla="*/ 68067 w 136134"/>
                <a:gd name="connsiteY3" fmla="*/ 0 h 136589"/>
                <a:gd name="connsiteX4" fmla="*/ 136134 w 136134"/>
                <a:gd name="connsiteY4" fmla="*/ 68295 h 136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4" h="136589">
                  <a:moveTo>
                    <a:pt x="136134" y="68295"/>
                  </a:moveTo>
                  <a:cubicBezTo>
                    <a:pt x="136134" y="106013"/>
                    <a:pt x="105659" y="136589"/>
                    <a:pt x="68067" y="136589"/>
                  </a:cubicBezTo>
                  <a:cubicBezTo>
                    <a:pt x="30475" y="136589"/>
                    <a:pt x="0" y="106013"/>
                    <a:pt x="0" y="68295"/>
                  </a:cubicBezTo>
                  <a:cubicBezTo>
                    <a:pt x="0" y="30577"/>
                    <a:pt x="30475" y="0"/>
                    <a:pt x="68067" y="0"/>
                  </a:cubicBezTo>
                  <a:cubicBezTo>
                    <a:pt x="105659" y="0"/>
                    <a:pt x="136134" y="30577"/>
                    <a:pt x="136134" y="68295"/>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xmlns="" id="{0FC38FFB-3320-78D1-5B2F-B503835A722D}"/>
                </a:ext>
              </a:extLst>
            </p:cNvPr>
            <p:cNvSpPr/>
            <p:nvPr/>
          </p:nvSpPr>
          <p:spPr>
            <a:xfrm>
              <a:off x="-5621107" y="-451513"/>
              <a:ext cx="136525" cy="136148"/>
            </a:xfrm>
            <a:custGeom>
              <a:avLst/>
              <a:gdLst>
                <a:gd name="connsiteX0" fmla="*/ 3265 w 136525"/>
                <a:gd name="connsiteY0" fmla="*/ 47204 h 136148"/>
                <a:gd name="connsiteX1" fmla="*/ 89075 w 136525"/>
                <a:gd name="connsiteY1" fmla="*/ 3304 h 136148"/>
                <a:gd name="connsiteX2" fmla="*/ 133260 w 136525"/>
                <a:gd name="connsiteY2" fmla="*/ 88943 h 136148"/>
                <a:gd name="connsiteX3" fmla="*/ 47450 w 136525"/>
                <a:gd name="connsiteY3" fmla="*/ 132844 h 136148"/>
                <a:gd name="connsiteX4" fmla="*/ 3265 w 136525"/>
                <a:gd name="connsiteY4" fmla="*/ 47204 h 13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136148">
                  <a:moveTo>
                    <a:pt x="3265" y="47204"/>
                  </a:moveTo>
                  <a:cubicBezTo>
                    <a:pt x="14752" y="11435"/>
                    <a:pt x="53193" y="-8240"/>
                    <a:pt x="89075" y="3304"/>
                  </a:cubicBezTo>
                  <a:cubicBezTo>
                    <a:pt x="124958" y="14848"/>
                    <a:pt x="144747" y="53175"/>
                    <a:pt x="133260" y="88943"/>
                  </a:cubicBezTo>
                  <a:cubicBezTo>
                    <a:pt x="121773" y="124712"/>
                    <a:pt x="83332" y="144387"/>
                    <a:pt x="47450" y="132844"/>
                  </a:cubicBezTo>
                  <a:cubicBezTo>
                    <a:pt x="11567" y="121300"/>
                    <a:pt x="-8222" y="82973"/>
                    <a:pt x="3265" y="4720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xmlns="" id="{B275B374-02A2-6C9B-4C68-4C58564D1F70}"/>
                </a:ext>
              </a:extLst>
            </p:cNvPr>
            <p:cNvSpPr/>
            <p:nvPr/>
          </p:nvSpPr>
          <p:spPr>
            <a:xfrm rot="-4331954">
              <a:off x="-5279399" y="-64365"/>
              <a:ext cx="136132" cy="136587"/>
            </a:xfrm>
            <a:custGeom>
              <a:avLst/>
              <a:gdLst>
                <a:gd name="connsiteX0" fmla="*/ 136133 w 136132"/>
                <a:gd name="connsiteY0" fmla="*/ 68294 h 136587"/>
                <a:gd name="connsiteX1" fmla="*/ 68066 w 136132"/>
                <a:gd name="connsiteY1" fmla="*/ 136588 h 136587"/>
                <a:gd name="connsiteX2" fmla="*/ 0 w 136132"/>
                <a:gd name="connsiteY2" fmla="*/ 68294 h 136587"/>
                <a:gd name="connsiteX3" fmla="*/ 68066 w 136132"/>
                <a:gd name="connsiteY3" fmla="*/ 0 h 136587"/>
                <a:gd name="connsiteX4" fmla="*/ 136133 w 136132"/>
                <a:gd name="connsiteY4" fmla="*/ 68294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3" y="68294"/>
                  </a:moveTo>
                  <a:cubicBezTo>
                    <a:pt x="136133" y="106012"/>
                    <a:pt x="105658" y="136588"/>
                    <a:pt x="68066" y="136588"/>
                  </a:cubicBezTo>
                  <a:cubicBezTo>
                    <a:pt x="30474" y="136588"/>
                    <a:pt x="0" y="106012"/>
                    <a:pt x="0" y="68294"/>
                  </a:cubicBezTo>
                  <a:cubicBezTo>
                    <a:pt x="0" y="30576"/>
                    <a:pt x="30474" y="0"/>
                    <a:pt x="68066" y="0"/>
                  </a:cubicBezTo>
                  <a:cubicBezTo>
                    <a:pt x="105658" y="0"/>
                    <a:pt x="136133" y="30576"/>
                    <a:pt x="136133" y="6829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xmlns="" id="{1DD31A60-A4F1-7FBC-CB7B-91A25C97E94C}"/>
                </a:ext>
              </a:extLst>
            </p:cNvPr>
            <p:cNvSpPr/>
            <p:nvPr/>
          </p:nvSpPr>
          <p:spPr>
            <a:xfrm rot="-4332713">
              <a:off x="-4768502" y="-174981"/>
              <a:ext cx="136137" cy="136592"/>
            </a:xfrm>
            <a:custGeom>
              <a:avLst/>
              <a:gdLst>
                <a:gd name="connsiteX0" fmla="*/ 136137 w 136137"/>
                <a:gd name="connsiteY0" fmla="*/ 68296 h 136592"/>
                <a:gd name="connsiteX1" fmla="*/ 68069 w 136137"/>
                <a:gd name="connsiteY1" fmla="*/ 136592 h 136592"/>
                <a:gd name="connsiteX2" fmla="*/ 0 w 136137"/>
                <a:gd name="connsiteY2" fmla="*/ 68296 h 136592"/>
                <a:gd name="connsiteX3" fmla="*/ 68069 w 136137"/>
                <a:gd name="connsiteY3" fmla="*/ 0 h 136592"/>
                <a:gd name="connsiteX4" fmla="*/ 136137 w 136137"/>
                <a:gd name="connsiteY4" fmla="*/ 68296 h 13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7" h="136592">
                  <a:moveTo>
                    <a:pt x="136137" y="68296"/>
                  </a:moveTo>
                  <a:cubicBezTo>
                    <a:pt x="136137" y="106015"/>
                    <a:pt x="105662" y="136592"/>
                    <a:pt x="68069" y="136592"/>
                  </a:cubicBezTo>
                  <a:cubicBezTo>
                    <a:pt x="30475" y="136592"/>
                    <a:pt x="0" y="106015"/>
                    <a:pt x="0" y="68296"/>
                  </a:cubicBezTo>
                  <a:cubicBezTo>
                    <a:pt x="0" y="30577"/>
                    <a:pt x="30475" y="0"/>
                    <a:pt x="68069" y="0"/>
                  </a:cubicBezTo>
                  <a:cubicBezTo>
                    <a:pt x="105662" y="0"/>
                    <a:pt x="136137" y="30577"/>
                    <a:pt x="136137" y="68296"/>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xmlns="" id="{8A585625-22DE-3175-0229-1E48E563FC12}"/>
                </a:ext>
              </a:extLst>
            </p:cNvPr>
            <p:cNvSpPr/>
            <p:nvPr/>
          </p:nvSpPr>
          <p:spPr>
            <a:xfrm rot="-4330867">
              <a:off x="-5463998" y="-950270"/>
              <a:ext cx="136132" cy="136587"/>
            </a:xfrm>
            <a:custGeom>
              <a:avLst/>
              <a:gdLst>
                <a:gd name="connsiteX0" fmla="*/ 136132 w 136132"/>
                <a:gd name="connsiteY0" fmla="*/ 68294 h 136587"/>
                <a:gd name="connsiteX1" fmla="*/ 68066 w 136132"/>
                <a:gd name="connsiteY1" fmla="*/ 136587 h 136587"/>
                <a:gd name="connsiteX2" fmla="*/ 0 w 136132"/>
                <a:gd name="connsiteY2" fmla="*/ 68294 h 136587"/>
                <a:gd name="connsiteX3" fmla="*/ 68066 w 136132"/>
                <a:gd name="connsiteY3" fmla="*/ 0 h 136587"/>
                <a:gd name="connsiteX4" fmla="*/ 136132 w 136132"/>
                <a:gd name="connsiteY4" fmla="*/ 68294 h 13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32" h="136587">
                  <a:moveTo>
                    <a:pt x="136132" y="68294"/>
                  </a:moveTo>
                  <a:cubicBezTo>
                    <a:pt x="136132" y="106011"/>
                    <a:pt x="105658" y="136587"/>
                    <a:pt x="68066" y="136587"/>
                  </a:cubicBezTo>
                  <a:cubicBezTo>
                    <a:pt x="30474" y="136587"/>
                    <a:pt x="0" y="106011"/>
                    <a:pt x="0" y="68294"/>
                  </a:cubicBezTo>
                  <a:cubicBezTo>
                    <a:pt x="0" y="30576"/>
                    <a:pt x="30474" y="0"/>
                    <a:pt x="68066" y="0"/>
                  </a:cubicBezTo>
                  <a:cubicBezTo>
                    <a:pt x="105658" y="0"/>
                    <a:pt x="136132" y="30576"/>
                    <a:pt x="136132" y="68294"/>
                  </a:cubicBezTo>
                  <a:close/>
                </a:path>
              </a:pathLst>
            </a:custGeom>
            <a:solidFill>
              <a:srgbClr val="E67A00"/>
            </a:solidFill>
            <a:ln w="56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 name="TextBox 2">
            <a:extLst>
              <a:ext uri="{FF2B5EF4-FFF2-40B4-BE49-F238E27FC236}">
                <a16:creationId xmlns:a16="http://schemas.microsoft.com/office/drawing/2014/main" xmlns="" id="{EFF68650-8BD2-0726-FBC5-DEB2D749950C}"/>
              </a:ext>
            </a:extLst>
          </p:cNvPr>
          <p:cNvSpPr txBox="1"/>
          <p:nvPr/>
        </p:nvSpPr>
        <p:spPr>
          <a:xfrm>
            <a:off x="1264227" y="1902942"/>
            <a:ext cx="6365402" cy="461665"/>
          </a:xfrm>
          <a:prstGeom prst="rect">
            <a:avLst/>
          </a:prstGeom>
          <a:noFill/>
        </p:spPr>
        <p:txBody>
          <a:bodyPr wrap="square">
            <a:spAutoFit/>
          </a:bodyPr>
          <a:lstStyle/>
          <a:p>
            <a:r>
              <a:rPr lang="en-US" sz="2400" b="1"/>
              <a:t>Danh pháp thay thế:</a:t>
            </a:r>
          </a:p>
        </p:txBody>
      </p:sp>
      <p:sp>
        <p:nvSpPr>
          <p:cNvPr id="37" name="TextBox 36">
            <a:extLst>
              <a:ext uri="{FF2B5EF4-FFF2-40B4-BE49-F238E27FC236}">
                <a16:creationId xmlns:a16="http://schemas.microsoft.com/office/drawing/2014/main" xmlns="" id="{9AB3F31F-36E4-81A7-83E1-BF864A368523}"/>
              </a:ext>
            </a:extLst>
          </p:cNvPr>
          <p:cNvSpPr txBox="1"/>
          <p:nvPr/>
        </p:nvSpPr>
        <p:spPr>
          <a:xfrm>
            <a:off x="1264227" y="3258882"/>
            <a:ext cx="10113346" cy="1575428"/>
          </a:xfrm>
          <a:prstGeom prst="rect">
            <a:avLst/>
          </a:prstGeom>
        </p:spPr>
        <p:txBody>
          <a:bodyPr vert="horz" lIns="91440" tIns="45720" rIns="91440" bIns="45720" rtlCol="0">
            <a:normAutofit/>
          </a:bodyPr>
          <a:lstStyle>
            <a:lvl1pPr indent="0">
              <a:lnSpc>
                <a:spcPct val="130000"/>
              </a:lnSpc>
              <a:spcBef>
                <a:spcPts val="0"/>
              </a:spcBef>
              <a:buFont typeface="Arial" panose="020B0604020202020204" pitchFamily="34" charset="0"/>
              <a:buNone/>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just"/>
            <a:r>
              <a:rPr lang="en-US" sz="2400"/>
              <a:t>Vị trí nhóm amino (biểu diễn bằng số 2, 3, 4,…): vị trí nguyên tử carbon trong mạch carbon liên kết trực tiếp với nhóm này tính từ carbon của nhóm carbonyl </a:t>
            </a:r>
          </a:p>
        </p:txBody>
      </p:sp>
      <p:sp>
        <p:nvSpPr>
          <p:cNvPr id="40" name="Rectangle: Rounded Corners 39">
            <a:extLst>
              <a:ext uri="{FF2B5EF4-FFF2-40B4-BE49-F238E27FC236}">
                <a16:creationId xmlns:a16="http://schemas.microsoft.com/office/drawing/2014/main" xmlns="" id="{D413F806-D8EF-2840-173A-A18AA201319B}"/>
              </a:ext>
            </a:extLst>
          </p:cNvPr>
          <p:cNvSpPr/>
          <p:nvPr/>
        </p:nvSpPr>
        <p:spPr>
          <a:xfrm>
            <a:off x="1344691" y="2596508"/>
            <a:ext cx="3333497" cy="536199"/>
          </a:xfrm>
          <a:prstGeom prst="roundRect">
            <a:avLst>
              <a:gd name="adj" fmla="val 50000"/>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Vị trí của nhóm amino</a:t>
            </a:r>
          </a:p>
        </p:txBody>
      </p:sp>
      <p:sp>
        <p:nvSpPr>
          <p:cNvPr id="46" name="Rectangle: Rounded Corners 45">
            <a:extLst>
              <a:ext uri="{FF2B5EF4-FFF2-40B4-BE49-F238E27FC236}">
                <a16:creationId xmlns:a16="http://schemas.microsoft.com/office/drawing/2014/main" xmlns="" id="{6B0C1E1C-AC3D-86DD-4558-618725073460}"/>
              </a:ext>
            </a:extLst>
          </p:cNvPr>
          <p:cNvSpPr/>
          <p:nvPr/>
        </p:nvSpPr>
        <p:spPr>
          <a:xfrm>
            <a:off x="5091143" y="2602557"/>
            <a:ext cx="1256563" cy="536199"/>
          </a:xfrm>
          <a:prstGeom prst="roundRect">
            <a:avLst>
              <a:gd name="adj" fmla="val 50000"/>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amino</a:t>
            </a:r>
          </a:p>
        </p:txBody>
      </p:sp>
      <p:cxnSp>
        <p:nvCxnSpPr>
          <p:cNvPr id="50" name="Straight Connector 49">
            <a:extLst>
              <a:ext uri="{FF2B5EF4-FFF2-40B4-BE49-F238E27FC236}">
                <a16:creationId xmlns:a16="http://schemas.microsoft.com/office/drawing/2014/main" xmlns="" id="{535E5924-2607-3703-DBE6-522AFCD8497D}"/>
              </a:ext>
            </a:extLst>
          </p:cNvPr>
          <p:cNvCxnSpPr>
            <a:cxnSpLocks/>
            <a:stCxn id="40" idx="3"/>
            <a:endCxn id="46" idx="1"/>
          </p:cNvCxnSpPr>
          <p:nvPr/>
        </p:nvCxnSpPr>
        <p:spPr>
          <a:xfrm>
            <a:off x="4678188" y="2864608"/>
            <a:ext cx="412955" cy="60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6" name="Rectangle: Rounded Corners 55">
            <a:extLst>
              <a:ext uri="{FF2B5EF4-FFF2-40B4-BE49-F238E27FC236}">
                <a16:creationId xmlns:a16="http://schemas.microsoft.com/office/drawing/2014/main" xmlns="" id="{D61CB33A-1A4D-3A5F-897F-59DEE25CF296}"/>
              </a:ext>
            </a:extLst>
          </p:cNvPr>
          <p:cNvSpPr/>
          <p:nvPr/>
        </p:nvSpPr>
        <p:spPr>
          <a:xfrm>
            <a:off x="6347706" y="2591871"/>
            <a:ext cx="5029867" cy="536199"/>
          </a:xfrm>
          <a:prstGeom prst="roundRect">
            <a:avLst>
              <a:gd name="adj" fmla="val 50000"/>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tên của carboxylic acid tương ứng</a:t>
            </a:r>
          </a:p>
        </p:txBody>
      </p:sp>
    </p:spTree>
    <p:extLst>
      <p:ext uri="{BB962C8B-B14F-4D97-AF65-F5344CB8AC3E}">
        <p14:creationId xmlns:p14="http://schemas.microsoft.com/office/powerpoint/2010/main" val="3751001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arn(inVertical)">
                                      <p:cBhvr>
                                        <p:cTn id="15" dur="500"/>
                                        <p:tgtEl>
                                          <p:spTgt spid="40"/>
                                        </p:tgtEl>
                                      </p:cBhvr>
                                    </p:animEffect>
                                  </p:childTnLst>
                                </p:cTn>
                              </p:par>
                              <p:par>
                                <p:cTn id="16" presetID="16" presetClass="entr" presetSubtype="21"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inVertical)">
                                      <p:cBhvr>
                                        <p:cTn id="18" dur="500"/>
                                        <p:tgtEl>
                                          <p:spTgt spid="5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barn(inVertical)">
                                      <p:cBhvr>
                                        <p:cTn id="21" dur="500"/>
                                        <p:tgtEl>
                                          <p:spTgt spid="4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barn(inVertical)">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P spid="40" grpId="0" animBg="1"/>
      <p:bldP spid="46"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xmlns="" id="{6026C565-D8EE-ED4C-6D69-0ABF490835C8}"/>
              </a:ext>
            </a:extLst>
          </p:cNvPr>
          <p:cNvSpPr/>
          <p:nvPr/>
        </p:nvSpPr>
        <p:spPr>
          <a:xfrm flipV="1">
            <a:off x="0" y="-4"/>
            <a:ext cx="7477246" cy="1014689"/>
          </a:xfrm>
          <a:prstGeom prst="round1Rect">
            <a:avLst>
              <a:gd name="adj" fmla="val 50000"/>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FA2D8446-B89C-9251-3493-D78CBB2E9CF9}"/>
              </a:ext>
            </a:extLst>
          </p:cNvPr>
          <p:cNvSpPr txBox="1"/>
          <p:nvPr/>
        </p:nvSpPr>
        <p:spPr>
          <a:xfrm>
            <a:off x="510771" y="153399"/>
            <a:ext cx="8018362" cy="707886"/>
          </a:xfrm>
          <a:prstGeom prst="rect">
            <a:avLst/>
          </a:prstGeom>
          <a:noFill/>
        </p:spPr>
        <p:txBody>
          <a:bodyPr wrap="square">
            <a:spAutoFit/>
          </a:bodyPr>
          <a:lstStyle/>
          <a:p>
            <a:r>
              <a:rPr lang="en-US" sz="4000" b="1">
                <a:solidFill>
                  <a:schemeClr val="bg1"/>
                </a:solidFill>
              </a:rPr>
              <a:t>KHÁI NIỆM VÀ DANH PHÁP</a:t>
            </a:r>
          </a:p>
        </p:txBody>
      </p:sp>
      <p:grpSp>
        <p:nvGrpSpPr>
          <p:cNvPr id="8" name="Group 7">
            <a:extLst>
              <a:ext uri="{FF2B5EF4-FFF2-40B4-BE49-F238E27FC236}">
                <a16:creationId xmlns:a16="http://schemas.microsoft.com/office/drawing/2014/main" xmlns="" id="{EF63BC71-C1FB-C762-63E9-615C0455AAF2}"/>
              </a:ext>
            </a:extLst>
          </p:cNvPr>
          <p:cNvGrpSpPr/>
          <p:nvPr/>
        </p:nvGrpSpPr>
        <p:grpSpPr>
          <a:xfrm>
            <a:off x="748324" y="1332360"/>
            <a:ext cx="11085782" cy="3687991"/>
            <a:chOff x="903966" y="486040"/>
            <a:chExt cx="11085782" cy="4960410"/>
          </a:xfrm>
        </p:grpSpPr>
        <p:sp>
          <p:nvSpPr>
            <p:cNvPr id="9" name="Rectangle 8">
              <a:extLst>
                <a:ext uri="{FF2B5EF4-FFF2-40B4-BE49-F238E27FC236}">
                  <a16:creationId xmlns:a16="http://schemas.microsoft.com/office/drawing/2014/main" xmlns="" id="{582DE986-F0C9-57DD-0AE8-EEB01E56A137}"/>
                </a:ext>
              </a:extLst>
            </p:cNvPr>
            <p:cNvSpPr/>
            <p:nvPr/>
          </p:nvSpPr>
          <p:spPr>
            <a:xfrm>
              <a:off x="1221954" y="486040"/>
              <a:ext cx="2097966" cy="99308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Rounded Corners 9">
              <a:extLst>
                <a:ext uri="{FF2B5EF4-FFF2-40B4-BE49-F238E27FC236}">
                  <a16:creationId xmlns:a16="http://schemas.microsoft.com/office/drawing/2014/main" xmlns="" id="{9D0757F1-6B4A-550C-5454-24565D4107E5}"/>
                </a:ext>
              </a:extLst>
            </p:cNvPr>
            <p:cNvSpPr/>
            <p:nvPr/>
          </p:nvSpPr>
          <p:spPr>
            <a:xfrm>
              <a:off x="903966" y="1315876"/>
              <a:ext cx="11085782" cy="4130574"/>
            </a:xfrm>
            <a:prstGeom prst="roundRect">
              <a:avLst>
                <a:gd name="adj" fmla="val 9783"/>
              </a:avLst>
            </a:prstGeom>
            <a:solidFill>
              <a:srgbClr val="FFFF7D"/>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TextBox 11">
              <a:extLst>
                <a:ext uri="{FF2B5EF4-FFF2-40B4-BE49-F238E27FC236}">
                  <a16:creationId xmlns:a16="http://schemas.microsoft.com/office/drawing/2014/main" xmlns="" id="{B02E5150-B386-A659-A1A4-2BD8587B61E4}"/>
                </a:ext>
              </a:extLst>
            </p:cNvPr>
            <p:cNvSpPr txBox="1"/>
            <p:nvPr/>
          </p:nvSpPr>
          <p:spPr>
            <a:xfrm>
              <a:off x="1303021" y="581336"/>
              <a:ext cx="201689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prstClr val="white"/>
                  </a:solidFill>
                  <a:latin typeface="Arial"/>
                </a:rPr>
                <a:t>DANH PHÁP</a:t>
              </a:r>
              <a:endParaRPr kumimoji="0" lang="en-US" sz="2400" b="1" i="0" u="none" strike="noStrike" kern="1200" cap="none" spc="0" normalizeH="0" baseline="0" noProof="0">
                <a:ln>
                  <a:noFill/>
                </a:ln>
                <a:solidFill>
                  <a:prstClr val="white"/>
                </a:solidFill>
                <a:effectLst/>
                <a:uLnTx/>
                <a:uFillTx/>
                <a:latin typeface="Arial"/>
                <a:ea typeface="+mn-ea"/>
                <a:cs typeface="+mn-cs"/>
              </a:endParaRPr>
            </a:p>
          </p:txBody>
        </p:sp>
      </p:grpSp>
      <p:sp>
        <p:nvSpPr>
          <p:cNvPr id="17" name="Freeform 31">
            <a:extLst>
              <a:ext uri="{FF2B5EF4-FFF2-40B4-BE49-F238E27FC236}">
                <a16:creationId xmlns:a16="http://schemas.microsoft.com/office/drawing/2014/main" xmlns="" id="{EC0490E7-5CEA-B2DF-33EA-42F4D1F9398B}"/>
              </a:ext>
            </a:extLst>
          </p:cNvPr>
          <p:cNvSpPr/>
          <p:nvPr/>
        </p:nvSpPr>
        <p:spPr>
          <a:xfrm rot="17251353">
            <a:off x="-619670" y="4598799"/>
            <a:ext cx="2735988" cy="2621574"/>
          </a:xfrm>
          <a:custGeom>
            <a:avLst/>
            <a:gdLst/>
            <a:ahLst/>
            <a:cxnLst/>
            <a:rect l="l" t="t" r="r" b="b"/>
            <a:pathLst>
              <a:path w="6448389" h="6178729">
                <a:moveTo>
                  <a:pt x="0" y="0"/>
                </a:moveTo>
                <a:lnTo>
                  <a:pt x="6448389" y="0"/>
                </a:lnTo>
                <a:lnTo>
                  <a:pt x="6448389" y="6178729"/>
                </a:lnTo>
                <a:lnTo>
                  <a:pt x="0" y="617872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xmlns="" id="{9B692A6D-91DA-D52E-C38A-F78224D1F96A}"/>
              </a:ext>
            </a:extLst>
          </p:cNvPr>
          <p:cNvSpPr txBox="1"/>
          <p:nvPr/>
        </p:nvSpPr>
        <p:spPr>
          <a:xfrm>
            <a:off x="1059607" y="2150265"/>
            <a:ext cx="10627015" cy="2791917"/>
          </a:xfrm>
          <a:prstGeom prst="rect">
            <a:avLst/>
          </a:prstGeom>
        </p:spPr>
        <p:txBody>
          <a:bodyPr vert="horz" lIns="91440" tIns="45720" rIns="91440" bIns="45720" rtlCol="0">
            <a:normAutofit/>
          </a:bodyPr>
          <a:lstStyle>
            <a:defPPr>
              <a:defRPr lang="en-US"/>
            </a:defPPr>
            <a:lvl1pPr indent="0" algn="just">
              <a:lnSpc>
                <a:spcPct val="130000"/>
              </a:lnSpc>
              <a:spcBef>
                <a:spcPts val="0"/>
              </a:spcBef>
              <a:buFont typeface="Arial" panose="020B0604020202020204" pitchFamily="34" charset="0"/>
              <a:buNone/>
              <a:defRPr sz="24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600"/>
              </a:spcBef>
            </a:pPr>
            <a:r>
              <a:rPr lang="vi-VN" b="1"/>
              <a:t>Tên bán hệ thống: </a:t>
            </a:r>
          </a:p>
          <a:p>
            <a:pPr lvl="1">
              <a:lnSpc>
                <a:spcPct val="130000"/>
              </a:lnSpc>
              <a:spcBef>
                <a:spcPts val="600"/>
              </a:spcBef>
            </a:pPr>
            <a:r>
              <a:rPr lang="vi-VN"/>
              <a:t>Vị trí nhóm amino biểu dẫn bằng chữ cái Hy Lạp tương ứng (𝛼, 𝛽, 𝛾,…)</a:t>
            </a:r>
          </a:p>
          <a:p>
            <a:pPr lvl="1">
              <a:lnSpc>
                <a:spcPct val="130000"/>
              </a:lnSpc>
              <a:spcBef>
                <a:spcPts val="600"/>
              </a:spcBef>
            </a:pPr>
            <a:r>
              <a:rPr lang="vi-VN"/>
              <a:t>Sử dụng tên thông thường carboxylic acid</a:t>
            </a:r>
          </a:p>
          <a:p>
            <a:pPr>
              <a:spcBef>
                <a:spcPts val="600"/>
              </a:spcBef>
            </a:pPr>
            <a:r>
              <a:rPr lang="vi-VN" b="1"/>
              <a:t>Tên thông thường:</a:t>
            </a:r>
            <a:r>
              <a:rPr lang="en-US" b="1"/>
              <a:t> </a:t>
            </a:r>
            <a:r>
              <a:rPr lang="vi-VN"/>
              <a:t>Hầu hết amino acid thiên nhiên là các 𝛼-amino acid và được gọi bằng tên thông thường</a:t>
            </a:r>
          </a:p>
        </p:txBody>
      </p:sp>
    </p:spTree>
    <p:extLst>
      <p:ext uri="{BB962C8B-B14F-4D97-AF65-F5344CB8AC3E}">
        <p14:creationId xmlns:p14="http://schemas.microsoft.com/office/powerpoint/2010/main" val="2099002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2_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1">
      <a:majorFont>
        <a:latin typeface="A3.Jovis-BebasNeueBold-San"/>
        <a:ea typeface=""/>
        <a:cs typeface=""/>
      </a:majorFont>
      <a:minorFont>
        <a:latin typeface="A2.Jovis-WorkSansRegular-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xmlns="" name="Presentation1" id="{7659EF5A-FD9E-425A-8F82-50E2D030EDC7}" vid="{090C157F-BD6E-464A-97B5-93A918A24B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1161</TotalTime>
  <Words>1814</Words>
  <Application>Microsoft Office PowerPoint</Application>
  <PresentationFormat>Custom</PresentationFormat>
  <Paragraphs>236</Paragraphs>
  <Slides>29</Slides>
  <Notes>1</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John</dc:creator>
  <cp:lastModifiedBy>pc</cp:lastModifiedBy>
  <cp:revision>61</cp:revision>
  <dcterms:created xsi:type="dcterms:W3CDTF">2024-07-07T06:54:08Z</dcterms:created>
  <dcterms:modified xsi:type="dcterms:W3CDTF">2024-11-25T08:19:04Z</dcterms:modified>
</cp:coreProperties>
</file>