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71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299" r:id="rId14"/>
    <p:sldId id="300" r:id="rId15"/>
    <p:sldId id="305" r:id="rId16"/>
    <p:sldId id="306" r:id="rId17"/>
    <p:sldId id="307" r:id="rId18"/>
    <p:sldId id="308" r:id="rId19"/>
    <p:sldId id="284" r:id="rId20"/>
  </p:sldIdLst>
  <p:sldSz cx="12192000" cy="6858000"/>
  <p:notesSz cx="6858000" cy="9144000"/>
  <p:embeddedFontLst>
    <p:embeddedFont>
      <p:font typeface="Webdings" pitchFamily="18" charset="2"/>
      <p:regular r:id="rId22"/>
    </p:embeddedFont>
    <p:embeddedFont>
      <p:font typeface="Varela Round" charset="-79"/>
      <p:regular r:id="rId23"/>
    </p:embeddedFont>
    <p:embeddedFont>
      <p:font typeface="Wingdings 3" pitchFamily="18" charset="2"/>
      <p:regular r:id="rId24"/>
    </p:embeddedFont>
    <p:embeddedFont>
      <p:font typeface="SimSun" pitchFamily="2" charset="-122"/>
      <p:regular r:id="rId25"/>
    </p:embeddedFont>
    <p:embeddedFont>
      <p:font typeface="Nixie One" charset="0"/>
      <p:regular r:id="rId26"/>
    </p:embeddedFont>
    <p:embeddedFont>
      <p:font typeface="Calisto MT" charset="0"/>
      <p:regular r:id="rId27"/>
      <p:bold r:id="rId28"/>
      <p:italic r:id="rId29"/>
      <p:boldItalic r:id="rId30"/>
    </p:embeddedFon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VNI-Times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CC"/>
    <a:srgbClr val="FF66FF"/>
    <a:srgbClr val="00CCFF"/>
    <a:srgbClr val="00FF99"/>
    <a:srgbClr val="00FF00"/>
    <a:srgbClr val="FFFF66"/>
    <a:srgbClr val="95D7EF"/>
    <a:srgbClr val="F292E0"/>
    <a:srgbClr val="6BC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F7D3741-02DA-4B00-B5DE-5E230C1C2047}">
  <a:tblStyle styleId="{EF7D3741-02DA-4B00-B5DE-5E230C1C20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V Hoa hoc" userId="159370550f39d38b" providerId="LiveId" clId="{EB99FDDF-45BB-46CB-A4B1-ECCD37C2ADA3}"/>
    <pc:docChg chg="delSld modSld sldOrd">
      <pc:chgData name="GV Hoa hoc" userId="159370550f39d38b" providerId="LiveId" clId="{EB99FDDF-45BB-46CB-A4B1-ECCD37C2ADA3}" dt="2024-09-20T11:16:12.594" v="4" actId="47"/>
      <pc:docMkLst>
        <pc:docMk/>
      </pc:docMkLst>
      <pc:sldChg chg="ord">
        <pc:chgData name="GV Hoa hoc" userId="159370550f39d38b" providerId="LiveId" clId="{EB99FDDF-45BB-46CB-A4B1-ECCD37C2ADA3}" dt="2024-09-20T11:16:09.150" v="2"/>
        <pc:sldMkLst>
          <pc:docMk/>
          <pc:sldMk cId="0" sldId="256"/>
        </pc:sldMkLst>
      </pc:sldChg>
      <pc:sldChg chg="del">
        <pc:chgData name="GV Hoa hoc" userId="159370550f39d38b" providerId="LiveId" clId="{EB99FDDF-45BB-46CB-A4B1-ECCD37C2ADA3}" dt="2024-09-20T11:16:12.594" v="4" actId="47"/>
        <pc:sldMkLst>
          <pc:docMk/>
          <pc:sldMk cId="2971001617" sldId="324"/>
        </pc:sldMkLst>
      </pc:sldChg>
      <pc:sldChg chg="del">
        <pc:chgData name="GV Hoa hoc" userId="159370550f39d38b" providerId="LiveId" clId="{EB99FDDF-45BB-46CB-A4B1-ECCD37C2ADA3}" dt="2024-09-20T11:16:10.146" v="3" actId="47"/>
        <pc:sldMkLst>
          <pc:docMk/>
          <pc:sldMk cId="549876449" sldId="325"/>
        </pc:sldMkLst>
      </pc:sldChg>
      <pc:sldChg chg="del">
        <pc:chgData name="GV Hoa hoc" userId="159370550f39d38b" providerId="LiveId" clId="{EB99FDDF-45BB-46CB-A4B1-ECCD37C2ADA3}" dt="2024-09-20T11:16:05.360" v="0" actId="47"/>
        <pc:sldMkLst>
          <pc:docMk/>
          <pc:sldMk cId="1919388683" sldId="33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1241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627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65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324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2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99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02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84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27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62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22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29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59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612567" y="669600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6733" y="-1182333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4;p2"/>
          <p:cNvSpPr/>
          <p:nvPr/>
        </p:nvSpPr>
        <p:spPr>
          <a:xfrm>
            <a:off x="11131833" y="3843167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2"/>
          <p:cNvSpPr/>
          <p:nvPr/>
        </p:nvSpPr>
        <p:spPr>
          <a:xfrm>
            <a:off x="3007233" y="722400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16;p2"/>
          <p:cNvSpPr/>
          <p:nvPr/>
        </p:nvSpPr>
        <p:spPr>
          <a:xfrm>
            <a:off x="9003667" y="4620133"/>
            <a:ext cx="30456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" name="Google Shape;17;p2"/>
          <p:cNvSpPr/>
          <p:nvPr/>
        </p:nvSpPr>
        <p:spPr>
          <a:xfrm>
            <a:off x="183700" y="4257600"/>
            <a:ext cx="8768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" name="Google Shape;18;p2"/>
          <p:cNvSpPr/>
          <p:nvPr/>
        </p:nvSpPr>
        <p:spPr>
          <a:xfrm>
            <a:off x="502067" y="5623033"/>
            <a:ext cx="16104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" name="Google Shape;19;p2"/>
          <p:cNvSpPr/>
          <p:nvPr/>
        </p:nvSpPr>
        <p:spPr>
          <a:xfrm>
            <a:off x="10992833" y="33892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" name="Google Shape;20;p2"/>
          <p:cNvSpPr/>
          <p:nvPr/>
        </p:nvSpPr>
        <p:spPr>
          <a:xfrm>
            <a:off x="10131700" y="-400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" name="Google Shape;21;p2"/>
          <p:cNvSpPr/>
          <p:nvPr/>
        </p:nvSpPr>
        <p:spPr>
          <a:xfrm>
            <a:off x="10992833" y="1070467"/>
            <a:ext cx="8768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2"/>
          <p:cNvSpPr/>
          <p:nvPr/>
        </p:nvSpPr>
        <p:spPr>
          <a:xfrm>
            <a:off x="285300" y="927867"/>
            <a:ext cx="11620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3;p2"/>
          <p:cNvSpPr/>
          <p:nvPr/>
        </p:nvSpPr>
        <p:spPr>
          <a:xfrm>
            <a:off x="-162900" y="3911000"/>
            <a:ext cx="15700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;p2"/>
          <p:cNvSpPr/>
          <p:nvPr/>
        </p:nvSpPr>
        <p:spPr>
          <a:xfrm>
            <a:off x="10866767" y="944400"/>
            <a:ext cx="11288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5;p2"/>
          <p:cNvSpPr/>
          <p:nvPr/>
        </p:nvSpPr>
        <p:spPr>
          <a:xfrm>
            <a:off x="1407100" y="5206100"/>
            <a:ext cx="2748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558800" y="-2108200"/>
            <a:ext cx="110744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11"/>
          <p:cNvSpPr/>
          <p:nvPr/>
        </p:nvSpPr>
        <p:spPr>
          <a:xfrm>
            <a:off x="-218933" y="9149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4" name="Google Shape;174;p11"/>
          <p:cNvSpPr/>
          <p:nvPr/>
        </p:nvSpPr>
        <p:spPr>
          <a:xfrm>
            <a:off x="10939333" y="5198400"/>
            <a:ext cx="596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5" name="Google Shape;175;p11"/>
          <p:cNvSpPr/>
          <p:nvPr/>
        </p:nvSpPr>
        <p:spPr>
          <a:xfrm>
            <a:off x="133900" y="-262567"/>
            <a:ext cx="9888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6" name="Google Shape;176;p11"/>
          <p:cNvSpPr/>
          <p:nvPr/>
        </p:nvSpPr>
        <p:spPr>
          <a:xfrm>
            <a:off x="558800" y="914900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7" name="Google Shape;177;p11"/>
          <p:cNvSpPr/>
          <p:nvPr/>
        </p:nvSpPr>
        <p:spPr>
          <a:xfrm>
            <a:off x="11111633" y="59766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8" name="Google Shape;178;p11"/>
          <p:cNvSpPr/>
          <p:nvPr/>
        </p:nvSpPr>
        <p:spPr>
          <a:xfrm>
            <a:off x="989000" y="5933000"/>
            <a:ext cx="5300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9" name="Google Shape;179;p11"/>
          <p:cNvSpPr/>
          <p:nvPr/>
        </p:nvSpPr>
        <p:spPr>
          <a:xfrm>
            <a:off x="11941733" y="5411595"/>
            <a:ext cx="3828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0" name="Google Shape;180;p11"/>
          <p:cNvSpPr/>
          <p:nvPr/>
        </p:nvSpPr>
        <p:spPr>
          <a:xfrm>
            <a:off x="-218933" y="5703600"/>
            <a:ext cx="9888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" name="Google Shape;181;p11"/>
          <p:cNvSpPr/>
          <p:nvPr/>
        </p:nvSpPr>
        <p:spPr>
          <a:xfrm>
            <a:off x="11424967" y="6290000"/>
            <a:ext cx="6780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2" name="Google Shape;182;p11"/>
          <p:cNvSpPr/>
          <p:nvPr/>
        </p:nvSpPr>
        <p:spPr>
          <a:xfrm>
            <a:off x="10769967" y="298833"/>
            <a:ext cx="4064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3" name="Google Shape;183;p11"/>
          <p:cNvSpPr/>
          <p:nvPr/>
        </p:nvSpPr>
        <p:spPr>
          <a:xfrm>
            <a:off x="11404331" y="437831"/>
            <a:ext cx="7808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4" name="Google Shape;184;p11"/>
          <p:cNvSpPr/>
          <p:nvPr/>
        </p:nvSpPr>
        <p:spPr>
          <a:xfrm>
            <a:off x="11835133" y="1583100"/>
            <a:ext cx="596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5" name="Google Shape;185;p11"/>
          <p:cNvSpPr/>
          <p:nvPr/>
        </p:nvSpPr>
        <p:spPr>
          <a:xfrm>
            <a:off x="11265333" y="298833"/>
            <a:ext cx="10592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6" name="Google Shape;186;p11"/>
          <p:cNvSpPr/>
          <p:nvPr/>
        </p:nvSpPr>
        <p:spPr>
          <a:xfrm>
            <a:off x="133900" y="51075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94CA1-8F2D-4C12-B8CB-25813A74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B98CF4-E55E-4BB6-B48E-7CBABBF3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7CE424-2DBB-4357-A6F8-BA20B131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2313-5150-4962-99B9-C117DE6F5EC6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8BE7CF-B67E-4ED2-A2B7-90D47BDF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4DAB1F-F455-4AD8-89AC-5B2D4632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3B4A-46EB-45E2-82A5-FC0AA4044D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9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0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4.gif"/><Relationship Id="rId18" Type="http://schemas.openxmlformats.org/officeDocument/2006/relationships/image" Target="../media/image18.jpg"/><Relationship Id="rId26" Type="http://schemas.openxmlformats.org/officeDocument/2006/relationships/slide" Target="slide18.xml"/><Relationship Id="rId3" Type="http://schemas.openxmlformats.org/officeDocument/2006/relationships/slideLayout" Target="../slideLayouts/slideLayout3.xml"/><Relationship Id="rId21" Type="http://schemas.openxmlformats.org/officeDocument/2006/relationships/slide" Target="slide15.xml"/><Relationship Id="rId7" Type="http://schemas.openxmlformats.org/officeDocument/2006/relationships/audio" Target="../media/audio3.wav"/><Relationship Id="rId12" Type="http://schemas.openxmlformats.org/officeDocument/2006/relationships/image" Target="../media/image13.gif"/><Relationship Id="rId17" Type="http://schemas.openxmlformats.org/officeDocument/2006/relationships/slide" Target="slide19.xml"/><Relationship Id="rId25" Type="http://schemas.openxmlformats.org/officeDocument/2006/relationships/image" Target="../media/image21.gif"/><Relationship Id="rId2" Type="http://schemas.openxmlformats.org/officeDocument/2006/relationships/audio" Target="../media/media3.wav"/><Relationship Id="rId16" Type="http://schemas.openxmlformats.org/officeDocument/2006/relationships/image" Target="../media/image17.gif"/><Relationship Id="rId20" Type="http://schemas.openxmlformats.org/officeDocument/2006/relationships/image" Target="../media/image19.gif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12.jp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slide" Target="slide17.xml"/><Relationship Id="rId28" Type="http://schemas.openxmlformats.org/officeDocument/2006/relationships/image" Target="../media/image22.gif"/><Relationship Id="rId10" Type="http://schemas.openxmlformats.org/officeDocument/2006/relationships/audio" Target="../media/audio6.wav"/><Relationship Id="rId19" Type="http://schemas.openxmlformats.org/officeDocument/2006/relationships/slide" Target="slide14.xml"/><Relationship Id="rId4" Type="http://schemas.openxmlformats.org/officeDocument/2006/relationships/notesSlide" Target="../notesSlides/notesSlide12.xml"/><Relationship Id="rId9" Type="http://schemas.openxmlformats.org/officeDocument/2006/relationships/audio" Target="../media/audio5.wav"/><Relationship Id="rId14" Type="http://schemas.openxmlformats.org/officeDocument/2006/relationships/image" Target="../media/image15.gif"/><Relationship Id="rId22" Type="http://schemas.openxmlformats.org/officeDocument/2006/relationships/slide" Target="slide16.xml"/><Relationship Id="rId27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ctrTitle"/>
          </p:nvPr>
        </p:nvSpPr>
        <p:spPr>
          <a:xfrm>
            <a:off x="397565" y="2279139"/>
            <a:ext cx="11161643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itchFamily="18" charset="0"/>
              </a:rPr>
              <a:t>Bài 15:</a:t>
            </a:r>
            <a:r>
              <a:rPr lang="en-US" b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</a:t>
            </a: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itchFamily="18" charset="0"/>
              </a:rPr>
              <a:t>TỐC ĐỘ PHẢN ỨNG VÀ HẰNG SỐ TỐC ĐỘ PHẢN ỨNG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3F84B5-BB65-460F-B329-9C889547F209}"/>
              </a:ext>
            </a:extLst>
          </p:cNvPr>
          <p:cNvSpPr txBox="1"/>
          <p:nvPr/>
        </p:nvSpPr>
        <p:spPr>
          <a:xfrm>
            <a:off x="3725720" y="5363326"/>
            <a:ext cx="4792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endParaRPr lang="en-US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10A7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II. </a:t>
              </a:r>
              <a:r>
                <a:rPr lang="en-US" sz="3200">
                  <a:latin typeface="Cambria" panose="02040503050406030204" pitchFamily="18" charset="0"/>
                  <a:ea typeface="Cambria" panose="02040503050406030204" pitchFamily="18" charset="0"/>
                </a:rPr>
                <a:t> BIỂU THỨC </a:t>
              </a:r>
              <a:r>
                <a:rPr lang="en-US" sz="320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9BE364-3BC7-F2A8-0685-F18F2471559A}"/>
              </a:ext>
            </a:extLst>
          </p:cNvPr>
          <p:cNvSpPr txBox="1"/>
          <p:nvPr/>
        </p:nvSpPr>
        <p:spPr>
          <a:xfrm>
            <a:off x="1257300" y="1303283"/>
            <a:ext cx="1017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Xét phản ứng aA + bB → cC + dD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tính tốc độ tức thời của phản ứng: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A114DE13-585B-4A45-F348-D1CD2D629C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790788"/>
              </p:ext>
            </p:extLst>
          </p:nvPr>
        </p:nvGraphicFramePr>
        <p:xfrm>
          <a:off x="2684463" y="2357438"/>
          <a:ext cx="426720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1130040" imgH="241200" progId="Equation.DSMT4">
                  <p:embed/>
                </p:oleObj>
              </mc:Choice>
              <mc:Fallback>
                <p:oleObj name="Equation" r:id="rId4" imgW="1130040" imgH="241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A114DE13-585B-4A45-F348-D1CD2D629C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84463" y="2357438"/>
                        <a:ext cx="4267200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6B596E-7AFB-B425-6605-2BCF16D0999D}"/>
              </a:ext>
            </a:extLst>
          </p:cNvPr>
          <p:cNvSpPr txBox="1"/>
          <p:nvPr/>
        </p:nvSpPr>
        <p:spPr>
          <a:xfrm>
            <a:off x="1257300" y="3032234"/>
            <a:ext cx="10177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Trong đó: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 là hằng số tốc độ của phản ứng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là nồng độ mol của chất A,B tại thời điểm đang xét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27A638-4FF1-6C20-2CE8-448ECC87AC80}"/>
              </a:ext>
            </a:extLst>
          </p:cNvPr>
          <p:cNvSpPr txBox="1"/>
          <p:nvPr/>
        </p:nvSpPr>
        <p:spPr>
          <a:xfrm>
            <a:off x="1257299" y="4601894"/>
            <a:ext cx="11071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Khi nồng độ chất phản ứng bằng 1M thì k=v, lúc này k được gọi là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riêng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D9377A-0C90-B2C0-164B-7DB001ACA18F}"/>
              </a:ext>
            </a:extLst>
          </p:cNvPr>
          <p:cNvSpPr txBox="1"/>
          <p:nvPr/>
        </p:nvSpPr>
        <p:spPr>
          <a:xfrm>
            <a:off x="1257299" y="5679112"/>
            <a:ext cx="11071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Hằng số k chỉ phụ thuộc vào bản chất của chất phản ứng và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5606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II. </a:t>
              </a:r>
              <a:r>
                <a:rPr lang="en-US" sz="3200">
                  <a:latin typeface="Cambria" panose="02040503050406030204" pitchFamily="18" charset="0"/>
                  <a:ea typeface="Cambria" panose="02040503050406030204" pitchFamily="18" charset="0"/>
                </a:rPr>
                <a:t> BIỂU THỨC </a:t>
              </a:r>
              <a:r>
                <a:rPr lang="en-US" sz="320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831BAF-CCD6-10FA-56FD-F076482A420F}"/>
              </a:ext>
            </a:extLst>
          </p:cNvPr>
          <p:cNvSpPr txBox="1"/>
          <p:nvPr/>
        </p:nvSpPr>
        <p:spPr>
          <a:xfrm>
            <a:off x="530772" y="1617602"/>
            <a:ext cx="11130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Ví dụ 1:</a:t>
            </a:r>
            <a:r>
              <a:rPr lang="pt-BR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Cho phản ứng: A+ 2B → C</a:t>
            </a:r>
            <a:r>
              <a:rPr lang="pt-BR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Nồng độ ban đầu các chất  [A] = 0,3M; [B] = 0,5M. Hằng số tốc độ k=0,4</a:t>
            </a:r>
            <a:r>
              <a:rPr lang="pt-BR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Tính tốc độ phản ứng lúc ban đầu.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D0DAAEE-79E2-D7EA-B3CD-39B94B401CE4}"/>
              </a:ext>
            </a:extLst>
          </p:cNvPr>
          <p:cNvSpPr txBox="1"/>
          <p:nvPr/>
        </p:nvSpPr>
        <p:spPr>
          <a:xfrm>
            <a:off x="530772" y="3062295"/>
            <a:ext cx="1113045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>
                <a:latin typeface="Times New Roman" panose="02020603050405020304" pitchFamily="18" charset="0"/>
                <a:ea typeface="OpenSans"/>
              </a:rPr>
              <a:t>Ví dụ 2</a:t>
            </a:r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: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 Cho phản ứng đơn giản xảy ra trong bình kín: </a:t>
            </a:r>
          </a:p>
          <a:p>
            <a:pPr algn="ctr"/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2NO(g) + O</a:t>
            </a:r>
            <a:r>
              <a:rPr lang="en-US" sz="32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2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(g) → 2NO</a:t>
            </a:r>
            <a:r>
              <a:rPr lang="en-US" sz="32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2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(g)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OpenSans"/>
              </a:rPr>
              <a:t>Ở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 nhiệt độ không đổi, tốc độ phản ứng thay đổi thế nào khi nồng độ NO tăng 3 lần, nồng độ O</a:t>
            </a:r>
            <a:r>
              <a:rPr lang="en-US" sz="32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2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OpenSans"/>
              </a:rPr>
              <a:t> không đổi.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334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1AFFF2-0341-432C-991C-47B77E594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3454DF-A94A-4797-AA4D-2B20AE291D2A}"/>
              </a:ext>
            </a:extLst>
          </p:cNvPr>
          <p:cNvSpPr/>
          <p:nvPr/>
        </p:nvSpPr>
        <p:spPr>
          <a:xfrm>
            <a:off x="5291667" y="5942584"/>
            <a:ext cx="1608667" cy="541867"/>
          </a:xfrm>
          <a:prstGeom prst="roundRect">
            <a:avLst>
              <a:gd name="adj" fmla="val 7589"/>
            </a:avLst>
          </a:prstGeom>
          <a:solidFill>
            <a:srgbClr val="7345D3"/>
          </a:solidFill>
          <a:ln w="38100">
            <a:solidFill>
              <a:srgbClr val="FEFD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CHƠI</a:t>
            </a:r>
            <a:endParaRPr lang="vi-VN" sz="28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A43033-7219-40F2-8D12-C44A9FB8CD4E}"/>
              </a:ext>
            </a:extLst>
          </p:cNvPr>
          <p:cNvSpPr/>
          <p:nvPr/>
        </p:nvSpPr>
        <p:spPr>
          <a:xfrm>
            <a:off x="4736893" y="5337809"/>
            <a:ext cx="2468580" cy="445771"/>
          </a:xfrm>
          <a:prstGeom prst="rect">
            <a:avLst/>
          </a:prstGeom>
          <a:solidFill>
            <a:srgbClr val="FE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Luyện tập</a:t>
            </a:r>
            <a:endParaRPr lang="vi-VN" sz="2800" b="1">
              <a:solidFill>
                <a:schemeClr val="tx1"/>
              </a:solidFill>
            </a:endParaRPr>
          </a:p>
        </p:txBody>
      </p:sp>
      <p:pic>
        <p:nvPicPr>
          <p:cNvPr id="6" name="Main menu">
            <a:hlinkClick r:id="" action="ppaction://media"/>
            <a:extLst>
              <a:ext uri="{FF2B5EF4-FFF2-40B4-BE49-F238E27FC236}">
                <a16:creationId xmlns:a16="http://schemas.microsoft.com/office/drawing/2014/main" xmlns="" id="{62C8068C-A7F3-4001-8A9A-7C1CE4EB4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9950" y="-24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25A70-2BCE-423D-A31F-FC8D922B6FA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23828"/>
          <a:stretch/>
        </p:blipFill>
        <p:spPr>
          <a:xfrm>
            <a:off x="0" y="-28339"/>
            <a:ext cx="12192000" cy="6886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60BCF4-2216-4649-8B7F-D84DEFC5F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24" y="1028555"/>
            <a:ext cx="1049776" cy="1574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38D1DC-448A-40B3-A4A6-95D9081084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49" y="1698776"/>
            <a:ext cx="388659" cy="544392"/>
          </a:xfrm>
          <a:prstGeom prst="rect">
            <a:avLst/>
          </a:prstGeom>
        </p:spPr>
      </p:pic>
      <p:pic>
        <p:nvPicPr>
          <p:cNvPr id="19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35E687C8-D23B-4C35-90AE-3674DD695A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52" y="1688640"/>
            <a:ext cx="914579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3E345B56-56F4-4897-9797-34F5675DA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52" y="2470193"/>
            <a:ext cx="914579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A47891D-95A0-4D72-AEED-A4EA32C4C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73" y="3204125"/>
            <a:ext cx="851671" cy="8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8338D419-C978-4677-B374-84AD0FB31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06" y="3938055"/>
            <a:ext cx="851671" cy="8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oa 5" descr="Peashooter/Gallery | Plants vs. Zombies Wiki | Fandom">
            <a:extLst>
              <a:ext uri="{FF2B5EF4-FFF2-40B4-BE49-F238E27FC236}">
                <a16:creationId xmlns:a16="http://schemas.microsoft.com/office/drawing/2014/main" xmlns="" id="{C1253BF2-3B34-40CF-8C27-EAE4882DAD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91" y="4710269"/>
            <a:ext cx="914580" cy="9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A33CAD14-898C-4DA7-91CE-AE15B26FB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93925" y="1499646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003104E-2AA8-4732-8192-46BFAA47A2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470" y="1511947"/>
            <a:ext cx="612671" cy="86053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8134758-0FFF-4DB2-8A67-C5E46F83B50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3611" r="23195" b="26111"/>
          <a:stretch/>
        </p:blipFill>
        <p:spPr>
          <a:xfrm>
            <a:off x="11574993" y="1"/>
            <a:ext cx="541867" cy="524935"/>
          </a:xfrm>
          <a:prstGeom prst="rect">
            <a:avLst/>
          </a:prstGeom>
        </p:spPr>
      </p:pic>
      <p:pic>
        <p:nvPicPr>
          <p:cNvPr id="29" name="Hoa 1" descr="Peashooter/Gallery | Plants vs. Zombies Wiki | Fandom">
            <a:hlinkClick r:id="rId19" action="ppaction://hlinksldjump"/>
            <a:extLst>
              <a:ext uri="{FF2B5EF4-FFF2-40B4-BE49-F238E27FC236}">
                <a16:creationId xmlns:a16="http://schemas.microsoft.com/office/drawing/2014/main" xmlns="" id="{6ADD1326-8937-45B1-A7E4-C0D30A0FD9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04" y="1681063"/>
            <a:ext cx="914579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330897-B02A-4E64-8ED0-710CE3B1AF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08" y="1710775"/>
            <a:ext cx="1049776" cy="1574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542F48-5E14-47E0-94C5-ED5CAD9F30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27" y="2416792"/>
            <a:ext cx="1049776" cy="1574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F9A8A2-A8D3-445C-B256-DB97C3E385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38" y="3167429"/>
            <a:ext cx="1049777" cy="1574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E14B97-53B1-458D-AFC7-6A9A98113D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32" y="4055796"/>
            <a:ext cx="1049777" cy="1574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2A03AA-9A24-4DE8-95CB-95818C669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48" y="2501239"/>
            <a:ext cx="388659" cy="5443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4226E83-A3B8-4C62-AF3B-5C53364EFC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46" y="-6489013"/>
            <a:ext cx="5424135" cy="7593788"/>
          </a:xfrm>
          <a:prstGeom prst="rect">
            <a:avLst/>
          </a:prstGeom>
        </p:spPr>
      </p:pic>
      <p:pic>
        <p:nvPicPr>
          <p:cNvPr id="39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C2C2FA1A-1922-495F-AFA6-AA95526AD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191252" y="211794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3E368C-D372-47BF-A846-C6F76B06E0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494" y="2156301"/>
            <a:ext cx="631535" cy="887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98D57F8-782B-416A-9C36-16CDAA1BB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80" y="3214317"/>
            <a:ext cx="383680" cy="537420"/>
          </a:xfrm>
          <a:prstGeom prst="rect">
            <a:avLst/>
          </a:prstGeom>
        </p:spPr>
      </p:pic>
      <p:pic>
        <p:nvPicPr>
          <p:cNvPr id="4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2A7B9564-46CE-47AA-851E-BD57C3EDA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391281" y="2943624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CC2DD8D-CF29-429B-9663-9CB8F0CE38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0004" y="2950319"/>
            <a:ext cx="648061" cy="910240"/>
          </a:xfrm>
          <a:prstGeom prst="rect">
            <a:avLst/>
          </a:prstGeom>
        </p:spPr>
      </p:pic>
      <p:pic>
        <p:nvPicPr>
          <p:cNvPr id="50" name="Hoa 2" descr="Peashooter/Gallery | Plants vs. Zombies Wiki | Fandom">
            <a:hlinkClick r:id="rId21" action="ppaction://hlinksldjump"/>
            <a:extLst>
              <a:ext uri="{FF2B5EF4-FFF2-40B4-BE49-F238E27FC236}">
                <a16:creationId xmlns:a16="http://schemas.microsoft.com/office/drawing/2014/main" xmlns="" id="{457D4056-77B6-4CD0-A34B-D166CB945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64" y="2462656"/>
            <a:ext cx="914579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Hoa 3" descr="Peashooter/Gallery | Plants vs. Zombies Wiki | Fandom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599157D-01FC-467D-B01A-521471B28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73" y="3205091"/>
            <a:ext cx="851671" cy="8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0728E5-7F10-43B1-9F1A-8A9AA3EDD0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83" y="3961265"/>
            <a:ext cx="388659" cy="544392"/>
          </a:xfrm>
          <a:prstGeom prst="rect">
            <a:avLst/>
          </a:prstGeom>
        </p:spPr>
      </p:pic>
      <p:pic>
        <p:nvPicPr>
          <p:cNvPr id="5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C483775-B775-44CA-AAE1-BCC363B91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7821" y="363976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DA8CF07-B020-4E8E-8676-7DD0617E37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317" y="3751736"/>
            <a:ext cx="536768" cy="753923"/>
          </a:xfrm>
          <a:prstGeom prst="rect">
            <a:avLst/>
          </a:prstGeom>
        </p:spPr>
      </p:pic>
      <p:pic>
        <p:nvPicPr>
          <p:cNvPr id="59" name="Hoa 4" descr="Peashooter/Gallery | Plants vs. Zombies Wiki | Fandom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AB5DE7B-478B-4FF0-A680-C11CFE78E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06" y="3945593"/>
            <a:ext cx="851671" cy="8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1879F18-CF77-4FEF-97A1-EC44DEDB9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45" y="4753537"/>
            <a:ext cx="383680" cy="537420"/>
          </a:xfrm>
          <a:prstGeom prst="rect">
            <a:avLst/>
          </a:prstGeom>
        </p:spPr>
      </p:pic>
      <p:pic>
        <p:nvPicPr>
          <p:cNvPr id="6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27DF35C9-9032-4093-A256-A6F524147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657797" y="455886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577B835-7A33-4D44-BCAF-A90DD80F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302" y="4583775"/>
            <a:ext cx="577401" cy="8109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48434752-0394-4A07-B969-5B00AB1845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81" y="5631362"/>
            <a:ext cx="3852601" cy="53874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FA64C394-CB57-494B-8166-1E36836055D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10" y="7094592"/>
            <a:ext cx="3319279" cy="3394357"/>
          </a:xfrm>
          <a:prstGeom prst="rect">
            <a:avLst/>
          </a:prstGeom>
        </p:spPr>
      </p:pic>
      <p:pic>
        <p:nvPicPr>
          <p:cNvPr id="70" name="Hoa 5" descr="Peashooter/Gallery | Plants vs. Zombies Wiki | Fandom">
            <a:hlinkClick r:id="rId26" action="ppaction://hlinksldjump"/>
            <a:extLst>
              <a:ext uri="{FF2B5EF4-FFF2-40B4-BE49-F238E27FC236}">
                <a16:creationId xmlns:a16="http://schemas.microsoft.com/office/drawing/2014/main" xmlns="" id="{77BD570F-4E7D-4676-A747-D7285654B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91" y="4719647"/>
            <a:ext cx="914580" cy="9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yer song hosue">
            <a:hlinkClick r:id="" action="ppaction://media"/>
            <a:extLst>
              <a:ext uri="{FF2B5EF4-FFF2-40B4-BE49-F238E27FC236}">
                <a16:creationId xmlns:a16="http://schemas.microsoft.com/office/drawing/2014/main" xmlns="" id="{64192ACB-B371-4C23-B127-99114F592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37624" y="-974726"/>
            <a:ext cx="487363" cy="487363"/>
          </a:xfrm>
          <a:prstGeom prst="rect">
            <a:avLst/>
          </a:prstGeom>
        </p:spPr>
      </p:pic>
      <p:pic>
        <p:nvPicPr>
          <p:cNvPr id="8" name="Picture 7">
            <a:hlinkClick r:id="rId26" action="ppaction://hlinksldjump"/>
            <a:extLst>
              <a:ext uri="{FF2B5EF4-FFF2-40B4-BE49-F238E27FC236}">
                <a16:creationId xmlns:a16="http://schemas.microsoft.com/office/drawing/2014/main" xmlns="" id="{5A1A808C-846B-4249-BA50-C50F1C8CAF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87" y="-28340"/>
            <a:ext cx="1815035" cy="9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18164 -0.0069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-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bắn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ỡ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44167 0.6634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3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anh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9167 0.02245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ă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013 0.8717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3698 0.0044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bắn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ỡ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34635 0.58055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2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anh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24518 0.0400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ă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222 0.87176 " pathEditMode="relative" rAng="0" ptsTypes="AA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7305 -0.00023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bắn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ỡ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36563 0.46412 " pathEditMode="relative" rAng="0" ptsTypes="AA">
                                      <p:cBhvr>
                                        <p:cTn id="1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anh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19284 0.04075 " pathEditMode="relative" rAng="0" ptsTypes="AA">
                                      <p:cBhvr>
                                        <p:cTn id="14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ă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69 0.88704 " pathEditMode="relative" rAng="0" ptsTypes="AA">
                                      <p:cBhvr>
                                        <p:cTn id="1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31237 -0.00602 " pathEditMode="relative" rAng="0" ptsTypes="AA">
                                      <p:cBhvr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bắn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ỡ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19518 0.35856 " pathEditMode="relative" rAng="0" ptsTypes="AA">
                                      <p:cBhvr>
                                        <p:cTn id="18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1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anh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75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354 0.04051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ă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69 0.88704 " pathEditMode="relative" rAng="0" ptsTypes="AA">
                                      <p:cBhvr>
                                        <p:cTn id="2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388 -0.00278 " pathEditMode="relative" rAng="0" ptsTypes="AA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bắn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ỡ của quả đ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2721 0.22246 " pathEditMode="relative" rAng="0" ptsTypes="AA">
                                      <p:cBhvr>
                                        <p:cTn id="235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anh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5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250"/>
                            </p:stCondLst>
                            <p:childTnLst>
                              <p:par>
                                <p:cTn id="2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5065 -0.74676 " pathEditMode="relative" rAng="0" ptsTypes="AA">
                                      <p:cBhvr>
                                        <p:cTn id="24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35023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4284 -0.69351 " pathEditMode="relative" rAng="0" ptsTypes="AA">
                                      <p:cBhvr>
                                        <p:cTn id="244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3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3541 0.02592 " pathEditMode="relative" rAng="0" ptsTypes="AA">
                                      <p:cBhvr>
                                        <p:cTn id="2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ă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834 0.85973 " pathEditMode="relative" rAng="0" ptsTypes="AA">
                                      <p:cBhvr>
                                        <p:cTn id="2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4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 numSld="999">
                <p:cTn id="2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1CF03F-0041-4AF2-A150-ABDED94FCD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A0DFA3-80B7-471D-9E81-E4C3CF5AE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3200" r="17650" b="17467"/>
          <a:stretch/>
        </p:blipFill>
        <p:spPr>
          <a:xfrm>
            <a:off x="81288" y="-188024"/>
            <a:ext cx="12680339" cy="475488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970D64-897E-4DEC-86E6-08C11741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1" y="737697"/>
            <a:ext cx="1622552" cy="162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7274A7-2FCB-48D1-BDE1-2E17D4128F8E}"/>
              </a:ext>
            </a:extLst>
          </p:cNvPr>
          <p:cNvSpPr txBox="1"/>
          <p:nvPr/>
        </p:nvSpPr>
        <p:spPr>
          <a:xfrm>
            <a:off x="1533992" y="1853768"/>
            <a:ext cx="102232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>
                <a:solidFill>
                  <a:schemeClr val="bg1"/>
                </a:solidFill>
                <a:latin typeface="+mj-lt"/>
              </a:rPr>
              <a:t>Để đánh giá mức độ xảy ra nhanh hay chậm của các phản ứng hoá học người ta dùng đại lượng nào dưới đây?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57E00CA-09B7-42EC-9E3A-EB8AE6D73444}"/>
              </a:ext>
            </a:extLst>
          </p:cNvPr>
          <p:cNvGrpSpPr/>
          <p:nvPr/>
        </p:nvGrpSpPr>
        <p:grpSpPr>
          <a:xfrm>
            <a:off x="2008584" y="657882"/>
            <a:ext cx="8034827" cy="1167353"/>
            <a:chOff x="1871981" y="421635"/>
            <a:chExt cx="8454652" cy="14562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FC8B602-5683-40D3-9A6C-2ECA4E5F9ED7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3" name="Freeform 1125">
                <a:extLst>
                  <a:ext uri="{FF2B5EF4-FFF2-40B4-BE49-F238E27FC236}">
                    <a16:creationId xmlns:a16="http://schemas.microsoft.com/office/drawing/2014/main" xmlns="" id="{15A62833-99CB-49EB-942E-26E65E5E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26">
                <a:extLst>
                  <a:ext uri="{FF2B5EF4-FFF2-40B4-BE49-F238E27FC236}">
                    <a16:creationId xmlns:a16="http://schemas.microsoft.com/office/drawing/2014/main" xmlns="" id="{C37C4FFC-C2B5-41F1-BA81-B9B7FE1F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27">
                <a:extLst>
                  <a:ext uri="{FF2B5EF4-FFF2-40B4-BE49-F238E27FC236}">
                    <a16:creationId xmlns:a16="http://schemas.microsoft.com/office/drawing/2014/main" xmlns="" id="{067D380F-210F-4D70-B151-829AF58CC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0">
                <a:extLst>
                  <a:ext uri="{FF2B5EF4-FFF2-40B4-BE49-F238E27FC236}">
                    <a16:creationId xmlns:a16="http://schemas.microsoft.com/office/drawing/2014/main" xmlns="" id="{48B02739-0451-45AF-8CC5-38552103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1">
                <a:extLst>
                  <a:ext uri="{FF2B5EF4-FFF2-40B4-BE49-F238E27FC236}">
                    <a16:creationId xmlns:a16="http://schemas.microsoft.com/office/drawing/2014/main" xmlns="" id="{0BB9210B-F945-4B41-85A1-6CCEB57BF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2">
                <a:extLst>
                  <a:ext uri="{FF2B5EF4-FFF2-40B4-BE49-F238E27FC236}">
                    <a16:creationId xmlns:a16="http://schemas.microsoft.com/office/drawing/2014/main" xmlns="" id="{81A8BC52-BE4A-4D8F-8874-2EB3B80DF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33">
                <a:extLst>
                  <a:ext uri="{FF2B5EF4-FFF2-40B4-BE49-F238E27FC236}">
                    <a16:creationId xmlns:a16="http://schemas.microsoft.com/office/drawing/2014/main" xmlns="" id="{30A2FF48-421A-4544-8217-3C5C245D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34">
                <a:extLst>
                  <a:ext uri="{FF2B5EF4-FFF2-40B4-BE49-F238E27FC236}">
                    <a16:creationId xmlns:a16="http://schemas.microsoft.com/office/drawing/2014/main" xmlns="" id="{81E775F3-FC50-4AAC-A947-74E09589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35">
                <a:extLst>
                  <a:ext uri="{FF2B5EF4-FFF2-40B4-BE49-F238E27FC236}">
                    <a16:creationId xmlns:a16="http://schemas.microsoft.com/office/drawing/2014/main" xmlns="" id="{9EDDB044-D2CF-465A-B111-139821208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37">
                <a:extLst>
                  <a:ext uri="{FF2B5EF4-FFF2-40B4-BE49-F238E27FC236}">
                    <a16:creationId xmlns:a16="http://schemas.microsoft.com/office/drawing/2014/main" xmlns="" id="{7A9594A8-41B5-4013-B4A2-3FB227923C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38">
                <a:extLst>
                  <a:ext uri="{FF2B5EF4-FFF2-40B4-BE49-F238E27FC236}">
                    <a16:creationId xmlns:a16="http://schemas.microsoft.com/office/drawing/2014/main" xmlns="" id="{E85D5E8B-472F-4B45-81DF-4125315C0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39">
                <a:extLst>
                  <a:ext uri="{FF2B5EF4-FFF2-40B4-BE49-F238E27FC236}">
                    <a16:creationId xmlns:a16="http://schemas.microsoft.com/office/drawing/2014/main" xmlns="" id="{4954F82E-0CDD-420A-B775-1F6FD212A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0">
                <a:extLst>
                  <a:ext uri="{FF2B5EF4-FFF2-40B4-BE49-F238E27FC236}">
                    <a16:creationId xmlns:a16="http://schemas.microsoft.com/office/drawing/2014/main" xmlns="" id="{269640ED-BDA6-40BE-A6D2-CFB79C9077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1">
                <a:extLst>
                  <a:ext uri="{FF2B5EF4-FFF2-40B4-BE49-F238E27FC236}">
                    <a16:creationId xmlns:a16="http://schemas.microsoft.com/office/drawing/2014/main" xmlns="" id="{41AF94D0-A11B-4183-8C9D-92971A5B4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2">
                <a:extLst>
                  <a:ext uri="{FF2B5EF4-FFF2-40B4-BE49-F238E27FC236}">
                    <a16:creationId xmlns:a16="http://schemas.microsoft.com/office/drawing/2014/main" xmlns="" id="{0020517E-EDC8-4C55-9B3D-A36DBF9DA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3">
                <a:extLst>
                  <a:ext uri="{FF2B5EF4-FFF2-40B4-BE49-F238E27FC236}">
                    <a16:creationId xmlns:a16="http://schemas.microsoft.com/office/drawing/2014/main" xmlns="" id="{E689BD05-B1A1-46C9-AC5E-068142CA0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44">
                <a:extLst>
                  <a:ext uri="{FF2B5EF4-FFF2-40B4-BE49-F238E27FC236}">
                    <a16:creationId xmlns:a16="http://schemas.microsoft.com/office/drawing/2014/main" xmlns="" id="{9B0C5044-11A7-43DA-9D8E-55699D8EA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45">
                <a:extLst>
                  <a:ext uri="{FF2B5EF4-FFF2-40B4-BE49-F238E27FC236}">
                    <a16:creationId xmlns:a16="http://schemas.microsoft.com/office/drawing/2014/main" xmlns="" id="{5A207C49-3F6B-4559-9765-F315F2C9CC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46">
                <a:extLst>
                  <a:ext uri="{FF2B5EF4-FFF2-40B4-BE49-F238E27FC236}">
                    <a16:creationId xmlns:a16="http://schemas.microsoft.com/office/drawing/2014/main" xmlns="" id="{AEAB1204-284A-4FEB-9DFE-6FF148191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47">
                <a:extLst>
                  <a:ext uri="{FF2B5EF4-FFF2-40B4-BE49-F238E27FC236}">
                    <a16:creationId xmlns:a16="http://schemas.microsoft.com/office/drawing/2014/main" xmlns="" id="{C2516B1B-C622-4049-A0E7-91A13581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48">
                <a:extLst>
                  <a:ext uri="{FF2B5EF4-FFF2-40B4-BE49-F238E27FC236}">
                    <a16:creationId xmlns:a16="http://schemas.microsoft.com/office/drawing/2014/main" xmlns="" id="{63DC5DF1-0663-44A5-9B24-AF5FF79E26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49">
                <a:extLst>
                  <a:ext uri="{FF2B5EF4-FFF2-40B4-BE49-F238E27FC236}">
                    <a16:creationId xmlns:a16="http://schemas.microsoft.com/office/drawing/2014/main" xmlns="" id="{6C40FEAC-CD82-4EEC-A82A-3A41EA821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0">
                <a:extLst>
                  <a:ext uri="{FF2B5EF4-FFF2-40B4-BE49-F238E27FC236}">
                    <a16:creationId xmlns:a16="http://schemas.microsoft.com/office/drawing/2014/main" xmlns="" id="{BAA18337-7FAB-4031-BEDF-F3DC3B286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1">
                <a:extLst>
                  <a:ext uri="{FF2B5EF4-FFF2-40B4-BE49-F238E27FC236}">
                    <a16:creationId xmlns:a16="http://schemas.microsoft.com/office/drawing/2014/main" xmlns="" id="{5ED1E8E5-E944-4FBC-9FBA-11404BEA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2">
                <a:extLst>
                  <a:ext uri="{FF2B5EF4-FFF2-40B4-BE49-F238E27FC236}">
                    <a16:creationId xmlns:a16="http://schemas.microsoft.com/office/drawing/2014/main" xmlns="" id="{94E1C3F5-862F-413D-8139-D6B4CD247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3">
                <a:extLst>
                  <a:ext uri="{FF2B5EF4-FFF2-40B4-BE49-F238E27FC236}">
                    <a16:creationId xmlns:a16="http://schemas.microsoft.com/office/drawing/2014/main" xmlns="" id="{B29D7690-61FA-4D83-83A1-7BF6EC27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54">
                <a:extLst>
                  <a:ext uri="{FF2B5EF4-FFF2-40B4-BE49-F238E27FC236}">
                    <a16:creationId xmlns:a16="http://schemas.microsoft.com/office/drawing/2014/main" xmlns="" id="{86A743F2-98AD-454F-A5B1-A36FD737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55">
                <a:extLst>
                  <a:ext uri="{FF2B5EF4-FFF2-40B4-BE49-F238E27FC236}">
                    <a16:creationId xmlns:a16="http://schemas.microsoft.com/office/drawing/2014/main" xmlns="" id="{708E72C0-8E82-4F6B-8D5B-2DADACB81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56">
                <a:extLst>
                  <a:ext uri="{FF2B5EF4-FFF2-40B4-BE49-F238E27FC236}">
                    <a16:creationId xmlns:a16="http://schemas.microsoft.com/office/drawing/2014/main" xmlns="" id="{C91B08AB-06F4-4B44-A9B6-431758EE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157">
                <a:extLst>
                  <a:ext uri="{FF2B5EF4-FFF2-40B4-BE49-F238E27FC236}">
                    <a16:creationId xmlns:a16="http://schemas.microsoft.com/office/drawing/2014/main" xmlns="" id="{A60D39FC-0A70-4712-88C8-AD7F25416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58">
                <a:extLst>
                  <a:ext uri="{FF2B5EF4-FFF2-40B4-BE49-F238E27FC236}">
                    <a16:creationId xmlns:a16="http://schemas.microsoft.com/office/drawing/2014/main" xmlns="" id="{CA006D95-93F9-4429-8C4D-5E68EE18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59">
                <a:extLst>
                  <a:ext uri="{FF2B5EF4-FFF2-40B4-BE49-F238E27FC236}">
                    <a16:creationId xmlns:a16="http://schemas.microsoft.com/office/drawing/2014/main" xmlns="" id="{33A6B705-C484-4350-987C-C9E9E9BC3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60">
                <a:extLst>
                  <a:ext uri="{FF2B5EF4-FFF2-40B4-BE49-F238E27FC236}">
                    <a16:creationId xmlns:a16="http://schemas.microsoft.com/office/drawing/2014/main" xmlns="" id="{B1FBAE90-4E91-4D21-A924-FD8DD18A0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61">
                <a:extLst>
                  <a:ext uri="{FF2B5EF4-FFF2-40B4-BE49-F238E27FC236}">
                    <a16:creationId xmlns:a16="http://schemas.microsoft.com/office/drawing/2014/main" xmlns="" id="{8FB888D3-C962-4410-8E47-8103C3C6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162">
                <a:extLst>
                  <a:ext uri="{FF2B5EF4-FFF2-40B4-BE49-F238E27FC236}">
                    <a16:creationId xmlns:a16="http://schemas.microsoft.com/office/drawing/2014/main" xmlns="" id="{44B6F8CF-0E7C-4721-8054-6ED4EEF2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891CB3B-1FF7-479F-A0D6-29F5AC7D3600}"/>
                </a:ext>
              </a:extLst>
            </p:cNvPr>
            <p:cNvSpPr txBox="1"/>
            <p:nvPr/>
          </p:nvSpPr>
          <p:spPr>
            <a:xfrm>
              <a:off x="4428347" y="718646"/>
              <a:ext cx="3810520" cy="883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1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4D570F7-EF9E-4EC8-9661-D8029305AD29}"/>
              </a:ext>
            </a:extLst>
          </p:cNvPr>
          <p:cNvSpPr/>
          <p:nvPr/>
        </p:nvSpPr>
        <p:spPr>
          <a:xfrm>
            <a:off x="1578741" y="4139407"/>
            <a:ext cx="5066897" cy="1277256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cân bằng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190FA91-C5DB-44F5-B386-067E47F8616B}"/>
              </a:ext>
            </a:extLst>
          </p:cNvPr>
          <p:cNvSpPr/>
          <p:nvPr/>
        </p:nvSpPr>
        <p:spPr>
          <a:xfrm>
            <a:off x="7215266" y="4107837"/>
            <a:ext cx="4579150" cy="13710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thuận nghich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4C8411E-063F-40FE-8163-640F4BE72DDA}"/>
              </a:ext>
            </a:extLst>
          </p:cNvPr>
          <p:cNvSpPr/>
          <p:nvPr/>
        </p:nvSpPr>
        <p:spPr>
          <a:xfrm>
            <a:off x="1578741" y="5525234"/>
            <a:ext cx="5066897" cy="12653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phản ứng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B2A4436-570F-4D90-9481-A41BA43D938E}"/>
              </a:ext>
            </a:extLst>
          </p:cNvPr>
          <p:cNvSpPr/>
          <p:nvPr/>
        </p:nvSpPr>
        <p:spPr>
          <a:xfrm>
            <a:off x="7215266" y="5557042"/>
            <a:ext cx="4581885" cy="1233493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1 chiều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EDEF8A31-916A-4696-9BD2-1FA366973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387" y="6560539"/>
            <a:ext cx="1830440" cy="19710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7B91A86-6A94-44CB-B55E-A9445AE73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6790535"/>
            <a:ext cx="1691508" cy="15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3819 -0.3525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34 -0.3662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6706 -0.1835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87654E-7 L -0.10156 -0.24815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/>
      <p:bldP spid="48" grpId="0" animBg="1"/>
      <p:bldP spid="50" grpId="0" animBg="1"/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1CF03F-0041-4AF2-A150-ABDED94FCD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A0DFA3-80B7-471D-9E81-E4C3CF5AE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3200" r="17650" b="17467"/>
          <a:stretch/>
        </p:blipFill>
        <p:spPr>
          <a:xfrm>
            <a:off x="81288" y="-188024"/>
            <a:ext cx="12680339" cy="475488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970D64-897E-4DEC-86E6-08C11741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1" y="737697"/>
            <a:ext cx="1622552" cy="162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7274A7-2FCB-48D1-BDE1-2E17D4128F8E}"/>
              </a:ext>
            </a:extLst>
          </p:cNvPr>
          <p:cNvSpPr txBox="1"/>
          <p:nvPr/>
        </p:nvSpPr>
        <p:spPr>
          <a:xfrm>
            <a:off x="1646658" y="1929499"/>
            <a:ext cx="100772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phản ứng đơn giản xảy ra trong bình kín: </a:t>
            </a:r>
          </a:p>
          <a:p>
            <a:pPr algn="ctr"/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2NO(g) + O</a:t>
            </a:r>
            <a:r>
              <a:rPr lang="en-US" sz="35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 → 2NO</a:t>
            </a:r>
            <a:r>
              <a:rPr lang="en-US" sz="35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(g). </a:t>
            </a:r>
          </a:p>
          <a:p>
            <a:pPr algn="ctr"/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biểu thức tốc độ tức thời của phản ứng</a:t>
            </a:r>
            <a:endParaRPr lang="vi-VN" sz="3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57E00CA-09B7-42EC-9E3A-EB8AE6D73444}"/>
              </a:ext>
            </a:extLst>
          </p:cNvPr>
          <p:cNvGrpSpPr/>
          <p:nvPr/>
        </p:nvGrpSpPr>
        <p:grpSpPr>
          <a:xfrm>
            <a:off x="2008584" y="657882"/>
            <a:ext cx="8034827" cy="1167353"/>
            <a:chOff x="1871981" y="421635"/>
            <a:chExt cx="8454652" cy="14562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FC8B602-5683-40D3-9A6C-2ECA4E5F9ED7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3" name="Freeform 1125">
                <a:extLst>
                  <a:ext uri="{FF2B5EF4-FFF2-40B4-BE49-F238E27FC236}">
                    <a16:creationId xmlns:a16="http://schemas.microsoft.com/office/drawing/2014/main" xmlns="" id="{15A62833-99CB-49EB-942E-26E65E5E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26">
                <a:extLst>
                  <a:ext uri="{FF2B5EF4-FFF2-40B4-BE49-F238E27FC236}">
                    <a16:creationId xmlns:a16="http://schemas.microsoft.com/office/drawing/2014/main" xmlns="" id="{C37C4FFC-C2B5-41F1-BA81-B9B7FE1F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27">
                <a:extLst>
                  <a:ext uri="{FF2B5EF4-FFF2-40B4-BE49-F238E27FC236}">
                    <a16:creationId xmlns:a16="http://schemas.microsoft.com/office/drawing/2014/main" xmlns="" id="{067D380F-210F-4D70-B151-829AF58CC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0">
                <a:extLst>
                  <a:ext uri="{FF2B5EF4-FFF2-40B4-BE49-F238E27FC236}">
                    <a16:creationId xmlns:a16="http://schemas.microsoft.com/office/drawing/2014/main" xmlns="" id="{48B02739-0451-45AF-8CC5-38552103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1">
                <a:extLst>
                  <a:ext uri="{FF2B5EF4-FFF2-40B4-BE49-F238E27FC236}">
                    <a16:creationId xmlns:a16="http://schemas.microsoft.com/office/drawing/2014/main" xmlns="" id="{0BB9210B-F945-4B41-85A1-6CCEB57BF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2">
                <a:extLst>
                  <a:ext uri="{FF2B5EF4-FFF2-40B4-BE49-F238E27FC236}">
                    <a16:creationId xmlns:a16="http://schemas.microsoft.com/office/drawing/2014/main" xmlns="" id="{81A8BC52-BE4A-4D8F-8874-2EB3B80DF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33">
                <a:extLst>
                  <a:ext uri="{FF2B5EF4-FFF2-40B4-BE49-F238E27FC236}">
                    <a16:creationId xmlns:a16="http://schemas.microsoft.com/office/drawing/2014/main" xmlns="" id="{30A2FF48-421A-4544-8217-3C5C245D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34">
                <a:extLst>
                  <a:ext uri="{FF2B5EF4-FFF2-40B4-BE49-F238E27FC236}">
                    <a16:creationId xmlns:a16="http://schemas.microsoft.com/office/drawing/2014/main" xmlns="" id="{81E775F3-FC50-4AAC-A947-74E09589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35">
                <a:extLst>
                  <a:ext uri="{FF2B5EF4-FFF2-40B4-BE49-F238E27FC236}">
                    <a16:creationId xmlns:a16="http://schemas.microsoft.com/office/drawing/2014/main" xmlns="" id="{9EDDB044-D2CF-465A-B111-139821208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37">
                <a:extLst>
                  <a:ext uri="{FF2B5EF4-FFF2-40B4-BE49-F238E27FC236}">
                    <a16:creationId xmlns:a16="http://schemas.microsoft.com/office/drawing/2014/main" xmlns="" id="{7A9594A8-41B5-4013-B4A2-3FB227923C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38">
                <a:extLst>
                  <a:ext uri="{FF2B5EF4-FFF2-40B4-BE49-F238E27FC236}">
                    <a16:creationId xmlns:a16="http://schemas.microsoft.com/office/drawing/2014/main" xmlns="" id="{E85D5E8B-472F-4B45-81DF-4125315C0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39">
                <a:extLst>
                  <a:ext uri="{FF2B5EF4-FFF2-40B4-BE49-F238E27FC236}">
                    <a16:creationId xmlns:a16="http://schemas.microsoft.com/office/drawing/2014/main" xmlns="" id="{4954F82E-0CDD-420A-B775-1F6FD212A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0">
                <a:extLst>
                  <a:ext uri="{FF2B5EF4-FFF2-40B4-BE49-F238E27FC236}">
                    <a16:creationId xmlns:a16="http://schemas.microsoft.com/office/drawing/2014/main" xmlns="" id="{269640ED-BDA6-40BE-A6D2-CFB79C9077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1">
                <a:extLst>
                  <a:ext uri="{FF2B5EF4-FFF2-40B4-BE49-F238E27FC236}">
                    <a16:creationId xmlns:a16="http://schemas.microsoft.com/office/drawing/2014/main" xmlns="" id="{41AF94D0-A11B-4183-8C9D-92971A5B4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2">
                <a:extLst>
                  <a:ext uri="{FF2B5EF4-FFF2-40B4-BE49-F238E27FC236}">
                    <a16:creationId xmlns:a16="http://schemas.microsoft.com/office/drawing/2014/main" xmlns="" id="{0020517E-EDC8-4C55-9B3D-A36DBF9DA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3">
                <a:extLst>
                  <a:ext uri="{FF2B5EF4-FFF2-40B4-BE49-F238E27FC236}">
                    <a16:creationId xmlns:a16="http://schemas.microsoft.com/office/drawing/2014/main" xmlns="" id="{E689BD05-B1A1-46C9-AC5E-068142CA0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44">
                <a:extLst>
                  <a:ext uri="{FF2B5EF4-FFF2-40B4-BE49-F238E27FC236}">
                    <a16:creationId xmlns:a16="http://schemas.microsoft.com/office/drawing/2014/main" xmlns="" id="{9B0C5044-11A7-43DA-9D8E-55699D8EA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45">
                <a:extLst>
                  <a:ext uri="{FF2B5EF4-FFF2-40B4-BE49-F238E27FC236}">
                    <a16:creationId xmlns:a16="http://schemas.microsoft.com/office/drawing/2014/main" xmlns="" id="{5A207C49-3F6B-4559-9765-F315F2C9CC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46">
                <a:extLst>
                  <a:ext uri="{FF2B5EF4-FFF2-40B4-BE49-F238E27FC236}">
                    <a16:creationId xmlns:a16="http://schemas.microsoft.com/office/drawing/2014/main" xmlns="" id="{AEAB1204-284A-4FEB-9DFE-6FF148191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47">
                <a:extLst>
                  <a:ext uri="{FF2B5EF4-FFF2-40B4-BE49-F238E27FC236}">
                    <a16:creationId xmlns:a16="http://schemas.microsoft.com/office/drawing/2014/main" xmlns="" id="{C2516B1B-C622-4049-A0E7-91A13581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48">
                <a:extLst>
                  <a:ext uri="{FF2B5EF4-FFF2-40B4-BE49-F238E27FC236}">
                    <a16:creationId xmlns:a16="http://schemas.microsoft.com/office/drawing/2014/main" xmlns="" id="{63DC5DF1-0663-44A5-9B24-AF5FF79E26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49">
                <a:extLst>
                  <a:ext uri="{FF2B5EF4-FFF2-40B4-BE49-F238E27FC236}">
                    <a16:creationId xmlns:a16="http://schemas.microsoft.com/office/drawing/2014/main" xmlns="" id="{6C40FEAC-CD82-4EEC-A82A-3A41EA821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0">
                <a:extLst>
                  <a:ext uri="{FF2B5EF4-FFF2-40B4-BE49-F238E27FC236}">
                    <a16:creationId xmlns:a16="http://schemas.microsoft.com/office/drawing/2014/main" xmlns="" id="{BAA18337-7FAB-4031-BEDF-F3DC3B286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1">
                <a:extLst>
                  <a:ext uri="{FF2B5EF4-FFF2-40B4-BE49-F238E27FC236}">
                    <a16:creationId xmlns:a16="http://schemas.microsoft.com/office/drawing/2014/main" xmlns="" id="{5ED1E8E5-E944-4FBC-9FBA-11404BEA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2">
                <a:extLst>
                  <a:ext uri="{FF2B5EF4-FFF2-40B4-BE49-F238E27FC236}">
                    <a16:creationId xmlns:a16="http://schemas.microsoft.com/office/drawing/2014/main" xmlns="" id="{94E1C3F5-862F-413D-8139-D6B4CD247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3">
                <a:extLst>
                  <a:ext uri="{FF2B5EF4-FFF2-40B4-BE49-F238E27FC236}">
                    <a16:creationId xmlns:a16="http://schemas.microsoft.com/office/drawing/2014/main" xmlns="" id="{B29D7690-61FA-4D83-83A1-7BF6EC27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54">
                <a:extLst>
                  <a:ext uri="{FF2B5EF4-FFF2-40B4-BE49-F238E27FC236}">
                    <a16:creationId xmlns:a16="http://schemas.microsoft.com/office/drawing/2014/main" xmlns="" id="{86A743F2-98AD-454F-A5B1-A36FD737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55">
                <a:extLst>
                  <a:ext uri="{FF2B5EF4-FFF2-40B4-BE49-F238E27FC236}">
                    <a16:creationId xmlns:a16="http://schemas.microsoft.com/office/drawing/2014/main" xmlns="" id="{708E72C0-8E82-4F6B-8D5B-2DADACB81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56">
                <a:extLst>
                  <a:ext uri="{FF2B5EF4-FFF2-40B4-BE49-F238E27FC236}">
                    <a16:creationId xmlns:a16="http://schemas.microsoft.com/office/drawing/2014/main" xmlns="" id="{C91B08AB-06F4-4B44-A9B6-431758EE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157">
                <a:extLst>
                  <a:ext uri="{FF2B5EF4-FFF2-40B4-BE49-F238E27FC236}">
                    <a16:creationId xmlns:a16="http://schemas.microsoft.com/office/drawing/2014/main" xmlns="" id="{A60D39FC-0A70-4712-88C8-AD7F25416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58">
                <a:extLst>
                  <a:ext uri="{FF2B5EF4-FFF2-40B4-BE49-F238E27FC236}">
                    <a16:creationId xmlns:a16="http://schemas.microsoft.com/office/drawing/2014/main" xmlns="" id="{CA006D95-93F9-4429-8C4D-5E68EE18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59">
                <a:extLst>
                  <a:ext uri="{FF2B5EF4-FFF2-40B4-BE49-F238E27FC236}">
                    <a16:creationId xmlns:a16="http://schemas.microsoft.com/office/drawing/2014/main" xmlns="" id="{33A6B705-C484-4350-987C-C9E9E9BC3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60">
                <a:extLst>
                  <a:ext uri="{FF2B5EF4-FFF2-40B4-BE49-F238E27FC236}">
                    <a16:creationId xmlns:a16="http://schemas.microsoft.com/office/drawing/2014/main" xmlns="" id="{B1FBAE90-4E91-4D21-A924-FD8DD18A0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61">
                <a:extLst>
                  <a:ext uri="{FF2B5EF4-FFF2-40B4-BE49-F238E27FC236}">
                    <a16:creationId xmlns:a16="http://schemas.microsoft.com/office/drawing/2014/main" xmlns="" id="{8FB888D3-C962-4410-8E47-8103C3C6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162">
                <a:extLst>
                  <a:ext uri="{FF2B5EF4-FFF2-40B4-BE49-F238E27FC236}">
                    <a16:creationId xmlns:a16="http://schemas.microsoft.com/office/drawing/2014/main" xmlns="" id="{44B6F8CF-0E7C-4721-8054-6ED4EEF2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891CB3B-1FF7-479F-A0D6-29F5AC7D3600}"/>
                </a:ext>
              </a:extLst>
            </p:cNvPr>
            <p:cNvSpPr txBox="1"/>
            <p:nvPr/>
          </p:nvSpPr>
          <p:spPr>
            <a:xfrm>
              <a:off x="4618291" y="684322"/>
              <a:ext cx="3810520" cy="88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2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4D570F7-EF9E-4EC8-9661-D8029305AD29}"/>
              </a:ext>
            </a:extLst>
          </p:cNvPr>
          <p:cNvSpPr/>
          <p:nvPr/>
        </p:nvSpPr>
        <p:spPr>
          <a:xfrm>
            <a:off x="1578741" y="4139407"/>
            <a:ext cx="5066897" cy="1277256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 = k.C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190FA91-C5DB-44F5-B386-067E47F8616B}"/>
              </a:ext>
            </a:extLst>
          </p:cNvPr>
          <p:cNvSpPr/>
          <p:nvPr/>
        </p:nvSpPr>
        <p:spPr>
          <a:xfrm>
            <a:off x="1609361" y="5466484"/>
            <a:ext cx="5036276" cy="13710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 = 2k.C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4C8411E-063F-40FE-8163-640F4BE72DDA}"/>
              </a:ext>
            </a:extLst>
          </p:cNvPr>
          <p:cNvSpPr/>
          <p:nvPr/>
        </p:nvSpPr>
        <p:spPr>
          <a:xfrm>
            <a:off x="6997941" y="4101210"/>
            <a:ext cx="5066897" cy="12653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 = k.C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B2A4436-570F-4D90-9481-A41BA43D938E}"/>
              </a:ext>
            </a:extLst>
          </p:cNvPr>
          <p:cNvSpPr/>
          <p:nvPr/>
        </p:nvSpPr>
        <p:spPr>
          <a:xfrm>
            <a:off x="6997940" y="5557042"/>
            <a:ext cx="5036275" cy="1233493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 = k.C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.C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r>
              <a:rPr lang="en-US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5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EDEF8A31-916A-4696-9BD2-1FA366973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387" y="6560539"/>
            <a:ext cx="1830440" cy="19710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7B91A86-6A94-44CB-B55E-A9445AE73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6790535"/>
            <a:ext cx="1691508" cy="15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3819 -0.3525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34 -0.3662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6706 -0.1835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87654E-7 L 0.62587 -0.51481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5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/>
      <p:bldP spid="48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1CF03F-0041-4AF2-A150-ABDED94FCD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A0DFA3-80B7-471D-9E81-E4C3CF5AE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3200" r="17650" b="17467"/>
          <a:stretch/>
        </p:blipFill>
        <p:spPr>
          <a:xfrm>
            <a:off x="81288" y="-188024"/>
            <a:ext cx="12680339" cy="475488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970D64-897E-4DEC-86E6-08C11741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1" y="737697"/>
            <a:ext cx="1622552" cy="162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7274A7-2FCB-48D1-BDE1-2E17D4128F8E}"/>
              </a:ext>
            </a:extLst>
          </p:cNvPr>
          <p:cNvSpPr txBox="1"/>
          <p:nvPr/>
        </p:nvSpPr>
        <p:spPr>
          <a:xfrm>
            <a:off x="1578741" y="1725507"/>
            <a:ext cx="10416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phản ứng sau trong bình kín. H</a:t>
            </a:r>
            <a:r>
              <a:rPr lang="de-DE" sz="28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 + Br</a:t>
            </a:r>
            <a:r>
              <a:rPr lang="de-DE" sz="28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 → 2HBr (k)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 nồng độ hơi Br</a:t>
            </a:r>
            <a:r>
              <a:rPr lang="de-DE" sz="28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0,072 mol/l. Sau 2 phút, nồng độ hơi Br</a:t>
            </a:r>
            <a:r>
              <a:rPr lang="de-DE" sz="28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còn lại là 0,048 mol/l. Tốc độ trung bình của phản ứng tính theo Br</a:t>
            </a:r>
            <a:r>
              <a:rPr lang="de-DE" sz="28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trong khoảng thời gian trên là</a:t>
            </a:r>
            <a:endParaRPr lang="vi-VN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57E00CA-09B7-42EC-9E3A-EB8AE6D73444}"/>
              </a:ext>
            </a:extLst>
          </p:cNvPr>
          <p:cNvGrpSpPr/>
          <p:nvPr/>
        </p:nvGrpSpPr>
        <p:grpSpPr>
          <a:xfrm>
            <a:off x="2008584" y="657882"/>
            <a:ext cx="8034827" cy="1167353"/>
            <a:chOff x="1871981" y="421635"/>
            <a:chExt cx="8454652" cy="14562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FC8B602-5683-40D3-9A6C-2ECA4E5F9ED7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3" name="Freeform 1125">
                <a:extLst>
                  <a:ext uri="{FF2B5EF4-FFF2-40B4-BE49-F238E27FC236}">
                    <a16:creationId xmlns:a16="http://schemas.microsoft.com/office/drawing/2014/main" xmlns="" id="{15A62833-99CB-49EB-942E-26E65E5E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26">
                <a:extLst>
                  <a:ext uri="{FF2B5EF4-FFF2-40B4-BE49-F238E27FC236}">
                    <a16:creationId xmlns:a16="http://schemas.microsoft.com/office/drawing/2014/main" xmlns="" id="{C37C4FFC-C2B5-41F1-BA81-B9B7FE1F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27">
                <a:extLst>
                  <a:ext uri="{FF2B5EF4-FFF2-40B4-BE49-F238E27FC236}">
                    <a16:creationId xmlns:a16="http://schemas.microsoft.com/office/drawing/2014/main" xmlns="" id="{067D380F-210F-4D70-B151-829AF58CC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0">
                <a:extLst>
                  <a:ext uri="{FF2B5EF4-FFF2-40B4-BE49-F238E27FC236}">
                    <a16:creationId xmlns:a16="http://schemas.microsoft.com/office/drawing/2014/main" xmlns="" id="{48B02739-0451-45AF-8CC5-38552103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1">
                <a:extLst>
                  <a:ext uri="{FF2B5EF4-FFF2-40B4-BE49-F238E27FC236}">
                    <a16:creationId xmlns:a16="http://schemas.microsoft.com/office/drawing/2014/main" xmlns="" id="{0BB9210B-F945-4B41-85A1-6CCEB57BF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2">
                <a:extLst>
                  <a:ext uri="{FF2B5EF4-FFF2-40B4-BE49-F238E27FC236}">
                    <a16:creationId xmlns:a16="http://schemas.microsoft.com/office/drawing/2014/main" xmlns="" id="{81A8BC52-BE4A-4D8F-8874-2EB3B80DF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33">
                <a:extLst>
                  <a:ext uri="{FF2B5EF4-FFF2-40B4-BE49-F238E27FC236}">
                    <a16:creationId xmlns:a16="http://schemas.microsoft.com/office/drawing/2014/main" xmlns="" id="{30A2FF48-421A-4544-8217-3C5C245D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34">
                <a:extLst>
                  <a:ext uri="{FF2B5EF4-FFF2-40B4-BE49-F238E27FC236}">
                    <a16:creationId xmlns:a16="http://schemas.microsoft.com/office/drawing/2014/main" xmlns="" id="{81E775F3-FC50-4AAC-A947-74E09589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35">
                <a:extLst>
                  <a:ext uri="{FF2B5EF4-FFF2-40B4-BE49-F238E27FC236}">
                    <a16:creationId xmlns:a16="http://schemas.microsoft.com/office/drawing/2014/main" xmlns="" id="{9EDDB044-D2CF-465A-B111-139821208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37">
                <a:extLst>
                  <a:ext uri="{FF2B5EF4-FFF2-40B4-BE49-F238E27FC236}">
                    <a16:creationId xmlns:a16="http://schemas.microsoft.com/office/drawing/2014/main" xmlns="" id="{7A9594A8-41B5-4013-B4A2-3FB227923C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38">
                <a:extLst>
                  <a:ext uri="{FF2B5EF4-FFF2-40B4-BE49-F238E27FC236}">
                    <a16:creationId xmlns:a16="http://schemas.microsoft.com/office/drawing/2014/main" xmlns="" id="{E85D5E8B-472F-4B45-81DF-4125315C0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39">
                <a:extLst>
                  <a:ext uri="{FF2B5EF4-FFF2-40B4-BE49-F238E27FC236}">
                    <a16:creationId xmlns:a16="http://schemas.microsoft.com/office/drawing/2014/main" xmlns="" id="{4954F82E-0CDD-420A-B775-1F6FD212A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0">
                <a:extLst>
                  <a:ext uri="{FF2B5EF4-FFF2-40B4-BE49-F238E27FC236}">
                    <a16:creationId xmlns:a16="http://schemas.microsoft.com/office/drawing/2014/main" xmlns="" id="{269640ED-BDA6-40BE-A6D2-CFB79C9077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1">
                <a:extLst>
                  <a:ext uri="{FF2B5EF4-FFF2-40B4-BE49-F238E27FC236}">
                    <a16:creationId xmlns:a16="http://schemas.microsoft.com/office/drawing/2014/main" xmlns="" id="{41AF94D0-A11B-4183-8C9D-92971A5B4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2">
                <a:extLst>
                  <a:ext uri="{FF2B5EF4-FFF2-40B4-BE49-F238E27FC236}">
                    <a16:creationId xmlns:a16="http://schemas.microsoft.com/office/drawing/2014/main" xmlns="" id="{0020517E-EDC8-4C55-9B3D-A36DBF9DA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3">
                <a:extLst>
                  <a:ext uri="{FF2B5EF4-FFF2-40B4-BE49-F238E27FC236}">
                    <a16:creationId xmlns:a16="http://schemas.microsoft.com/office/drawing/2014/main" xmlns="" id="{E689BD05-B1A1-46C9-AC5E-068142CA0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44">
                <a:extLst>
                  <a:ext uri="{FF2B5EF4-FFF2-40B4-BE49-F238E27FC236}">
                    <a16:creationId xmlns:a16="http://schemas.microsoft.com/office/drawing/2014/main" xmlns="" id="{9B0C5044-11A7-43DA-9D8E-55699D8EA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45">
                <a:extLst>
                  <a:ext uri="{FF2B5EF4-FFF2-40B4-BE49-F238E27FC236}">
                    <a16:creationId xmlns:a16="http://schemas.microsoft.com/office/drawing/2014/main" xmlns="" id="{5A207C49-3F6B-4559-9765-F315F2C9CC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46">
                <a:extLst>
                  <a:ext uri="{FF2B5EF4-FFF2-40B4-BE49-F238E27FC236}">
                    <a16:creationId xmlns:a16="http://schemas.microsoft.com/office/drawing/2014/main" xmlns="" id="{AEAB1204-284A-4FEB-9DFE-6FF148191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47">
                <a:extLst>
                  <a:ext uri="{FF2B5EF4-FFF2-40B4-BE49-F238E27FC236}">
                    <a16:creationId xmlns:a16="http://schemas.microsoft.com/office/drawing/2014/main" xmlns="" id="{C2516B1B-C622-4049-A0E7-91A13581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48">
                <a:extLst>
                  <a:ext uri="{FF2B5EF4-FFF2-40B4-BE49-F238E27FC236}">
                    <a16:creationId xmlns:a16="http://schemas.microsoft.com/office/drawing/2014/main" xmlns="" id="{63DC5DF1-0663-44A5-9B24-AF5FF79E26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49">
                <a:extLst>
                  <a:ext uri="{FF2B5EF4-FFF2-40B4-BE49-F238E27FC236}">
                    <a16:creationId xmlns:a16="http://schemas.microsoft.com/office/drawing/2014/main" xmlns="" id="{6C40FEAC-CD82-4EEC-A82A-3A41EA821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0">
                <a:extLst>
                  <a:ext uri="{FF2B5EF4-FFF2-40B4-BE49-F238E27FC236}">
                    <a16:creationId xmlns:a16="http://schemas.microsoft.com/office/drawing/2014/main" xmlns="" id="{BAA18337-7FAB-4031-BEDF-F3DC3B286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1">
                <a:extLst>
                  <a:ext uri="{FF2B5EF4-FFF2-40B4-BE49-F238E27FC236}">
                    <a16:creationId xmlns:a16="http://schemas.microsoft.com/office/drawing/2014/main" xmlns="" id="{5ED1E8E5-E944-4FBC-9FBA-11404BEA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2">
                <a:extLst>
                  <a:ext uri="{FF2B5EF4-FFF2-40B4-BE49-F238E27FC236}">
                    <a16:creationId xmlns:a16="http://schemas.microsoft.com/office/drawing/2014/main" xmlns="" id="{94E1C3F5-862F-413D-8139-D6B4CD247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3">
                <a:extLst>
                  <a:ext uri="{FF2B5EF4-FFF2-40B4-BE49-F238E27FC236}">
                    <a16:creationId xmlns:a16="http://schemas.microsoft.com/office/drawing/2014/main" xmlns="" id="{B29D7690-61FA-4D83-83A1-7BF6EC27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54">
                <a:extLst>
                  <a:ext uri="{FF2B5EF4-FFF2-40B4-BE49-F238E27FC236}">
                    <a16:creationId xmlns:a16="http://schemas.microsoft.com/office/drawing/2014/main" xmlns="" id="{86A743F2-98AD-454F-A5B1-A36FD737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55">
                <a:extLst>
                  <a:ext uri="{FF2B5EF4-FFF2-40B4-BE49-F238E27FC236}">
                    <a16:creationId xmlns:a16="http://schemas.microsoft.com/office/drawing/2014/main" xmlns="" id="{708E72C0-8E82-4F6B-8D5B-2DADACB81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56">
                <a:extLst>
                  <a:ext uri="{FF2B5EF4-FFF2-40B4-BE49-F238E27FC236}">
                    <a16:creationId xmlns:a16="http://schemas.microsoft.com/office/drawing/2014/main" xmlns="" id="{C91B08AB-06F4-4B44-A9B6-431758EE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157">
                <a:extLst>
                  <a:ext uri="{FF2B5EF4-FFF2-40B4-BE49-F238E27FC236}">
                    <a16:creationId xmlns:a16="http://schemas.microsoft.com/office/drawing/2014/main" xmlns="" id="{A60D39FC-0A70-4712-88C8-AD7F25416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58">
                <a:extLst>
                  <a:ext uri="{FF2B5EF4-FFF2-40B4-BE49-F238E27FC236}">
                    <a16:creationId xmlns:a16="http://schemas.microsoft.com/office/drawing/2014/main" xmlns="" id="{CA006D95-93F9-4429-8C4D-5E68EE18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59">
                <a:extLst>
                  <a:ext uri="{FF2B5EF4-FFF2-40B4-BE49-F238E27FC236}">
                    <a16:creationId xmlns:a16="http://schemas.microsoft.com/office/drawing/2014/main" xmlns="" id="{33A6B705-C484-4350-987C-C9E9E9BC3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60">
                <a:extLst>
                  <a:ext uri="{FF2B5EF4-FFF2-40B4-BE49-F238E27FC236}">
                    <a16:creationId xmlns:a16="http://schemas.microsoft.com/office/drawing/2014/main" xmlns="" id="{B1FBAE90-4E91-4D21-A924-FD8DD18A0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61">
                <a:extLst>
                  <a:ext uri="{FF2B5EF4-FFF2-40B4-BE49-F238E27FC236}">
                    <a16:creationId xmlns:a16="http://schemas.microsoft.com/office/drawing/2014/main" xmlns="" id="{8FB888D3-C962-4410-8E47-8103C3C6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162">
                <a:extLst>
                  <a:ext uri="{FF2B5EF4-FFF2-40B4-BE49-F238E27FC236}">
                    <a16:creationId xmlns:a16="http://schemas.microsoft.com/office/drawing/2014/main" xmlns="" id="{44B6F8CF-0E7C-4721-8054-6ED4EEF2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891CB3B-1FF7-479F-A0D6-29F5AC7D3600}"/>
                </a:ext>
              </a:extLst>
            </p:cNvPr>
            <p:cNvSpPr txBox="1"/>
            <p:nvPr/>
          </p:nvSpPr>
          <p:spPr>
            <a:xfrm>
              <a:off x="4618291" y="684322"/>
              <a:ext cx="3810520" cy="88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3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4D570F7-EF9E-4EC8-9661-D8029305AD29}"/>
              </a:ext>
            </a:extLst>
          </p:cNvPr>
          <p:cNvSpPr/>
          <p:nvPr/>
        </p:nvSpPr>
        <p:spPr>
          <a:xfrm>
            <a:off x="1578741" y="4139407"/>
            <a:ext cx="5066897" cy="1277256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8.10</a:t>
            </a:r>
            <a:r>
              <a:rPr lang="de-DE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 M/s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190FA91-C5DB-44F5-B386-067E47F8616B}"/>
              </a:ext>
            </a:extLst>
          </p:cNvPr>
          <p:cNvSpPr/>
          <p:nvPr/>
        </p:nvSpPr>
        <p:spPr>
          <a:xfrm>
            <a:off x="7212531" y="4107837"/>
            <a:ext cx="4679667" cy="13710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6.10</a:t>
            </a:r>
            <a:r>
              <a:rPr lang="de-DE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 M/s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4C8411E-063F-40FE-8163-640F4BE72DDA}"/>
              </a:ext>
            </a:extLst>
          </p:cNvPr>
          <p:cNvSpPr/>
          <p:nvPr/>
        </p:nvSpPr>
        <p:spPr>
          <a:xfrm>
            <a:off x="7212531" y="5500899"/>
            <a:ext cx="4782365" cy="12653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2.10</a:t>
            </a:r>
            <a:r>
              <a:rPr lang="de-DE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 M/s</a:t>
            </a:r>
            <a:endParaRPr lang="vi-VN" sz="35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B2A4436-570F-4D90-9481-A41BA43D938E}"/>
              </a:ext>
            </a:extLst>
          </p:cNvPr>
          <p:cNvSpPr/>
          <p:nvPr/>
        </p:nvSpPr>
        <p:spPr>
          <a:xfrm>
            <a:off x="1609362" y="5495783"/>
            <a:ext cx="5066897" cy="1233493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4.10</a:t>
            </a:r>
            <a:r>
              <a:rPr lang="de-DE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de-DE" sz="3500">
                <a:latin typeface="Times New Roman" panose="02020603050405020304" pitchFamily="18" charset="0"/>
                <a:cs typeface="Times New Roman" panose="02020603050405020304" pitchFamily="18" charset="0"/>
              </a:rPr>
              <a:t> M/s</a:t>
            </a:r>
            <a:endParaRPr lang="vi-VN" sz="35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EDEF8A31-916A-4696-9BD2-1FA366973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387" y="6560539"/>
            <a:ext cx="1830440" cy="19710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7B91A86-6A94-44CB-B55E-A9445AE73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6790535"/>
            <a:ext cx="1691508" cy="15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3819 -0.3525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34 -0.3662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6706 -0.1835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87654E-7 L 0.31962 -0.25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2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/>
      <p:bldP spid="48" grpId="0" animBg="1"/>
      <p:bldP spid="50" grpId="0" animBg="1"/>
      <p:bldP spid="51" grpId="0" animBg="1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1CF03F-0041-4AF2-A150-ABDED94FCD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A0DFA3-80B7-471D-9E81-E4C3CF5AE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3200" r="17650" b="17467"/>
          <a:stretch/>
        </p:blipFill>
        <p:spPr>
          <a:xfrm>
            <a:off x="81288" y="-188024"/>
            <a:ext cx="12680339" cy="475488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970D64-897E-4DEC-86E6-08C11741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1" y="737697"/>
            <a:ext cx="1622552" cy="162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7274A7-2FCB-48D1-BDE1-2E17D4128F8E}"/>
              </a:ext>
            </a:extLst>
          </p:cNvPr>
          <p:cNvSpPr txBox="1"/>
          <p:nvPr/>
        </p:nvSpPr>
        <p:spPr>
          <a:xfrm>
            <a:off x="1578741" y="1655187"/>
            <a:ext cx="10416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phản ứng đơn giản xảy ra trong bình kín: </a:t>
            </a:r>
          </a:p>
          <a:p>
            <a:pPr algn="ctr"/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2NO(g) + O</a:t>
            </a:r>
            <a:r>
              <a:rPr lang="en-US" sz="35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 → 2NO</a:t>
            </a:r>
            <a:r>
              <a:rPr lang="en-US" sz="35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(g). </a:t>
            </a:r>
          </a:p>
          <a:p>
            <a:pPr algn="just"/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nhiệt độ không đổi, tốc độ phản ứng thay đổi thế nào khi nồng độ NO và O</a:t>
            </a:r>
            <a:r>
              <a:rPr lang="en-US" sz="35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đều tăng 3 lần?</a:t>
            </a:r>
            <a:endParaRPr lang="vi-VN" sz="3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57E00CA-09B7-42EC-9E3A-EB8AE6D73444}"/>
              </a:ext>
            </a:extLst>
          </p:cNvPr>
          <p:cNvGrpSpPr/>
          <p:nvPr/>
        </p:nvGrpSpPr>
        <p:grpSpPr>
          <a:xfrm>
            <a:off x="2008584" y="657882"/>
            <a:ext cx="8034827" cy="1167353"/>
            <a:chOff x="1871981" y="421635"/>
            <a:chExt cx="8454652" cy="14562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FC8B602-5683-40D3-9A6C-2ECA4E5F9ED7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3" name="Freeform 1125">
                <a:extLst>
                  <a:ext uri="{FF2B5EF4-FFF2-40B4-BE49-F238E27FC236}">
                    <a16:creationId xmlns:a16="http://schemas.microsoft.com/office/drawing/2014/main" xmlns="" id="{15A62833-99CB-49EB-942E-26E65E5E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26">
                <a:extLst>
                  <a:ext uri="{FF2B5EF4-FFF2-40B4-BE49-F238E27FC236}">
                    <a16:creationId xmlns:a16="http://schemas.microsoft.com/office/drawing/2014/main" xmlns="" id="{C37C4FFC-C2B5-41F1-BA81-B9B7FE1F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27">
                <a:extLst>
                  <a:ext uri="{FF2B5EF4-FFF2-40B4-BE49-F238E27FC236}">
                    <a16:creationId xmlns:a16="http://schemas.microsoft.com/office/drawing/2014/main" xmlns="" id="{067D380F-210F-4D70-B151-829AF58CC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0">
                <a:extLst>
                  <a:ext uri="{FF2B5EF4-FFF2-40B4-BE49-F238E27FC236}">
                    <a16:creationId xmlns:a16="http://schemas.microsoft.com/office/drawing/2014/main" xmlns="" id="{48B02739-0451-45AF-8CC5-38552103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1">
                <a:extLst>
                  <a:ext uri="{FF2B5EF4-FFF2-40B4-BE49-F238E27FC236}">
                    <a16:creationId xmlns:a16="http://schemas.microsoft.com/office/drawing/2014/main" xmlns="" id="{0BB9210B-F945-4B41-85A1-6CCEB57BF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2">
                <a:extLst>
                  <a:ext uri="{FF2B5EF4-FFF2-40B4-BE49-F238E27FC236}">
                    <a16:creationId xmlns:a16="http://schemas.microsoft.com/office/drawing/2014/main" xmlns="" id="{81A8BC52-BE4A-4D8F-8874-2EB3B80DF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33">
                <a:extLst>
                  <a:ext uri="{FF2B5EF4-FFF2-40B4-BE49-F238E27FC236}">
                    <a16:creationId xmlns:a16="http://schemas.microsoft.com/office/drawing/2014/main" xmlns="" id="{30A2FF48-421A-4544-8217-3C5C245D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34">
                <a:extLst>
                  <a:ext uri="{FF2B5EF4-FFF2-40B4-BE49-F238E27FC236}">
                    <a16:creationId xmlns:a16="http://schemas.microsoft.com/office/drawing/2014/main" xmlns="" id="{81E775F3-FC50-4AAC-A947-74E09589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35">
                <a:extLst>
                  <a:ext uri="{FF2B5EF4-FFF2-40B4-BE49-F238E27FC236}">
                    <a16:creationId xmlns:a16="http://schemas.microsoft.com/office/drawing/2014/main" xmlns="" id="{9EDDB044-D2CF-465A-B111-139821208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37">
                <a:extLst>
                  <a:ext uri="{FF2B5EF4-FFF2-40B4-BE49-F238E27FC236}">
                    <a16:creationId xmlns:a16="http://schemas.microsoft.com/office/drawing/2014/main" xmlns="" id="{7A9594A8-41B5-4013-B4A2-3FB227923C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38">
                <a:extLst>
                  <a:ext uri="{FF2B5EF4-FFF2-40B4-BE49-F238E27FC236}">
                    <a16:creationId xmlns:a16="http://schemas.microsoft.com/office/drawing/2014/main" xmlns="" id="{E85D5E8B-472F-4B45-81DF-4125315C0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39">
                <a:extLst>
                  <a:ext uri="{FF2B5EF4-FFF2-40B4-BE49-F238E27FC236}">
                    <a16:creationId xmlns:a16="http://schemas.microsoft.com/office/drawing/2014/main" xmlns="" id="{4954F82E-0CDD-420A-B775-1F6FD212A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0">
                <a:extLst>
                  <a:ext uri="{FF2B5EF4-FFF2-40B4-BE49-F238E27FC236}">
                    <a16:creationId xmlns:a16="http://schemas.microsoft.com/office/drawing/2014/main" xmlns="" id="{269640ED-BDA6-40BE-A6D2-CFB79C9077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1">
                <a:extLst>
                  <a:ext uri="{FF2B5EF4-FFF2-40B4-BE49-F238E27FC236}">
                    <a16:creationId xmlns:a16="http://schemas.microsoft.com/office/drawing/2014/main" xmlns="" id="{41AF94D0-A11B-4183-8C9D-92971A5B4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2">
                <a:extLst>
                  <a:ext uri="{FF2B5EF4-FFF2-40B4-BE49-F238E27FC236}">
                    <a16:creationId xmlns:a16="http://schemas.microsoft.com/office/drawing/2014/main" xmlns="" id="{0020517E-EDC8-4C55-9B3D-A36DBF9DA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3">
                <a:extLst>
                  <a:ext uri="{FF2B5EF4-FFF2-40B4-BE49-F238E27FC236}">
                    <a16:creationId xmlns:a16="http://schemas.microsoft.com/office/drawing/2014/main" xmlns="" id="{E689BD05-B1A1-46C9-AC5E-068142CA0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44">
                <a:extLst>
                  <a:ext uri="{FF2B5EF4-FFF2-40B4-BE49-F238E27FC236}">
                    <a16:creationId xmlns:a16="http://schemas.microsoft.com/office/drawing/2014/main" xmlns="" id="{9B0C5044-11A7-43DA-9D8E-55699D8EA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45">
                <a:extLst>
                  <a:ext uri="{FF2B5EF4-FFF2-40B4-BE49-F238E27FC236}">
                    <a16:creationId xmlns:a16="http://schemas.microsoft.com/office/drawing/2014/main" xmlns="" id="{5A207C49-3F6B-4559-9765-F315F2C9CC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46">
                <a:extLst>
                  <a:ext uri="{FF2B5EF4-FFF2-40B4-BE49-F238E27FC236}">
                    <a16:creationId xmlns:a16="http://schemas.microsoft.com/office/drawing/2014/main" xmlns="" id="{AEAB1204-284A-4FEB-9DFE-6FF148191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47">
                <a:extLst>
                  <a:ext uri="{FF2B5EF4-FFF2-40B4-BE49-F238E27FC236}">
                    <a16:creationId xmlns:a16="http://schemas.microsoft.com/office/drawing/2014/main" xmlns="" id="{C2516B1B-C622-4049-A0E7-91A13581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48">
                <a:extLst>
                  <a:ext uri="{FF2B5EF4-FFF2-40B4-BE49-F238E27FC236}">
                    <a16:creationId xmlns:a16="http://schemas.microsoft.com/office/drawing/2014/main" xmlns="" id="{63DC5DF1-0663-44A5-9B24-AF5FF79E26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49">
                <a:extLst>
                  <a:ext uri="{FF2B5EF4-FFF2-40B4-BE49-F238E27FC236}">
                    <a16:creationId xmlns:a16="http://schemas.microsoft.com/office/drawing/2014/main" xmlns="" id="{6C40FEAC-CD82-4EEC-A82A-3A41EA821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0">
                <a:extLst>
                  <a:ext uri="{FF2B5EF4-FFF2-40B4-BE49-F238E27FC236}">
                    <a16:creationId xmlns:a16="http://schemas.microsoft.com/office/drawing/2014/main" xmlns="" id="{BAA18337-7FAB-4031-BEDF-F3DC3B286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1">
                <a:extLst>
                  <a:ext uri="{FF2B5EF4-FFF2-40B4-BE49-F238E27FC236}">
                    <a16:creationId xmlns:a16="http://schemas.microsoft.com/office/drawing/2014/main" xmlns="" id="{5ED1E8E5-E944-4FBC-9FBA-11404BEA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2">
                <a:extLst>
                  <a:ext uri="{FF2B5EF4-FFF2-40B4-BE49-F238E27FC236}">
                    <a16:creationId xmlns:a16="http://schemas.microsoft.com/office/drawing/2014/main" xmlns="" id="{94E1C3F5-862F-413D-8139-D6B4CD247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3">
                <a:extLst>
                  <a:ext uri="{FF2B5EF4-FFF2-40B4-BE49-F238E27FC236}">
                    <a16:creationId xmlns:a16="http://schemas.microsoft.com/office/drawing/2014/main" xmlns="" id="{B29D7690-61FA-4D83-83A1-7BF6EC27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54">
                <a:extLst>
                  <a:ext uri="{FF2B5EF4-FFF2-40B4-BE49-F238E27FC236}">
                    <a16:creationId xmlns:a16="http://schemas.microsoft.com/office/drawing/2014/main" xmlns="" id="{86A743F2-98AD-454F-A5B1-A36FD737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55">
                <a:extLst>
                  <a:ext uri="{FF2B5EF4-FFF2-40B4-BE49-F238E27FC236}">
                    <a16:creationId xmlns:a16="http://schemas.microsoft.com/office/drawing/2014/main" xmlns="" id="{708E72C0-8E82-4F6B-8D5B-2DADACB81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56">
                <a:extLst>
                  <a:ext uri="{FF2B5EF4-FFF2-40B4-BE49-F238E27FC236}">
                    <a16:creationId xmlns:a16="http://schemas.microsoft.com/office/drawing/2014/main" xmlns="" id="{C91B08AB-06F4-4B44-A9B6-431758EE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157">
                <a:extLst>
                  <a:ext uri="{FF2B5EF4-FFF2-40B4-BE49-F238E27FC236}">
                    <a16:creationId xmlns:a16="http://schemas.microsoft.com/office/drawing/2014/main" xmlns="" id="{A60D39FC-0A70-4712-88C8-AD7F25416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58">
                <a:extLst>
                  <a:ext uri="{FF2B5EF4-FFF2-40B4-BE49-F238E27FC236}">
                    <a16:creationId xmlns:a16="http://schemas.microsoft.com/office/drawing/2014/main" xmlns="" id="{CA006D95-93F9-4429-8C4D-5E68EE18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59">
                <a:extLst>
                  <a:ext uri="{FF2B5EF4-FFF2-40B4-BE49-F238E27FC236}">
                    <a16:creationId xmlns:a16="http://schemas.microsoft.com/office/drawing/2014/main" xmlns="" id="{33A6B705-C484-4350-987C-C9E9E9BC3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60">
                <a:extLst>
                  <a:ext uri="{FF2B5EF4-FFF2-40B4-BE49-F238E27FC236}">
                    <a16:creationId xmlns:a16="http://schemas.microsoft.com/office/drawing/2014/main" xmlns="" id="{B1FBAE90-4E91-4D21-A924-FD8DD18A0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61">
                <a:extLst>
                  <a:ext uri="{FF2B5EF4-FFF2-40B4-BE49-F238E27FC236}">
                    <a16:creationId xmlns:a16="http://schemas.microsoft.com/office/drawing/2014/main" xmlns="" id="{8FB888D3-C962-4410-8E47-8103C3C6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162">
                <a:extLst>
                  <a:ext uri="{FF2B5EF4-FFF2-40B4-BE49-F238E27FC236}">
                    <a16:creationId xmlns:a16="http://schemas.microsoft.com/office/drawing/2014/main" xmlns="" id="{44B6F8CF-0E7C-4721-8054-6ED4EEF2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891CB3B-1FF7-479F-A0D6-29F5AC7D3600}"/>
                </a:ext>
              </a:extLst>
            </p:cNvPr>
            <p:cNvSpPr txBox="1"/>
            <p:nvPr/>
          </p:nvSpPr>
          <p:spPr>
            <a:xfrm>
              <a:off x="4618291" y="684322"/>
              <a:ext cx="3810520" cy="88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4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4D570F7-EF9E-4EC8-9661-D8029305AD29}"/>
              </a:ext>
            </a:extLst>
          </p:cNvPr>
          <p:cNvSpPr/>
          <p:nvPr/>
        </p:nvSpPr>
        <p:spPr>
          <a:xfrm>
            <a:off x="1578741" y="4139407"/>
            <a:ext cx="5066897" cy="1277256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giảm 3 lần so với v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190FA91-C5DB-44F5-B386-067E47F8616B}"/>
              </a:ext>
            </a:extLst>
          </p:cNvPr>
          <p:cNvSpPr/>
          <p:nvPr/>
        </p:nvSpPr>
        <p:spPr>
          <a:xfrm>
            <a:off x="6995410" y="4107837"/>
            <a:ext cx="4896788" cy="13710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tăng 9 lần so với v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4C8411E-063F-40FE-8163-640F4BE72DDA}"/>
              </a:ext>
            </a:extLst>
          </p:cNvPr>
          <p:cNvSpPr/>
          <p:nvPr/>
        </p:nvSpPr>
        <p:spPr>
          <a:xfrm>
            <a:off x="1578741" y="5525234"/>
            <a:ext cx="5066897" cy="12653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tăng 27 lần so với v</a:t>
            </a:r>
            <a:r>
              <a:rPr lang="en-US" sz="35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5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B2A4436-570F-4D90-9481-A41BA43D938E}"/>
              </a:ext>
            </a:extLst>
          </p:cNvPr>
          <p:cNvSpPr/>
          <p:nvPr/>
        </p:nvSpPr>
        <p:spPr>
          <a:xfrm>
            <a:off x="6995411" y="5557042"/>
            <a:ext cx="4896787" cy="1233493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3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 giảm 27 lần so với v</a:t>
            </a:r>
            <a:r>
              <a:rPr lang="en-US" sz="33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EDEF8A31-916A-4696-9BD2-1FA366973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387" y="6560539"/>
            <a:ext cx="1830440" cy="19710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7B91A86-6A94-44CB-B55E-A9445AE73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6790535"/>
            <a:ext cx="1691508" cy="15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3819 -0.3525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34 -0.3662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6706 -0.1835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10052 -0.23496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/>
      <p:bldP spid="48" grpId="0" animBg="1"/>
      <p:bldP spid="50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1CF03F-0041-4AF2-A150-ABDED94FCD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A0DFA3-80B7-471D-9E81-E4C3CF5AE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3200" r="17650" b="17467"/>
          <a:stretch/>
        </p:blipFill>
        <p:spPr>
          <a:xfrm>
            <a:off x="81288" y="-188024"/>
            <a:ext cx="12680339" cy="475488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970D64-897E-4DEC-86E6-08C11741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1" y="737697"/>
            <a:ext cx="1622552" cy="162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7274A7-2FCB-48D1-BDE1-2E17D4128F8E}"/>
              </a:ext>
            </a:extLst>
          </p:cNvPr>
          <p:cNvSpPr txBox="1"/>
          <p:nvPr/>
        </p:nvSpPr>
        <p:spPr>
          <a:xfrm>
            <a:off x="1578741" y="1750513"/>
            <a:ext cx="10161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+mj-lt"/>
              </a:rPr>
              <a:t>Cho phản ứng: A + 2B </a:t>
            </a:r>
            <a:r>
              <a:rPr lang="vi-VN" sz="3200">
                <a:solidFill>
                  <a:schemeClr val="bg1"/>
                </a:solidFill>
                <a:latin typeface="+mj-lt"/>
                <a:sym typeface="Wingdings 3" panose="05040102010807070707" pitchFamily="18" charset="2"/>
              </a:rPr>
              <a:t></a:t>
            </a:r>
            <a:r>
              <a:rPr lang="vi-VN" sz="3200">
                <a:solidFill>
                  <a:schemeClr val="bg1"/>
                </a:solidFill>
                <a:latin typeface="+mj-lt"/>
              </a:rPr>
              <a:t> C có 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v</a:t>
            </a:r>
            <a:r>
              <a:rPr lang="vi-VN" sz="3200">
                <a:solidFill>
                  <a:schemeClr val="bg1"/>
                </a:solidFill>
                <a:latin typeface="+mj-lt"/>
              </a:rPr>
              <a:t> = K[A].[B]</a:t>
            </a:r>
            <a:r>
              <a:rPr lang="vi-VN" sz="3200" baseline="30000">
                <a:solidFill>
                  <a:schemeClr val="bg1"/>
                </a:solidFill>
                <a:latin typeface="+mj-lt"/>
              </a:rPr>
              <a:t>2</a:t>
            </a:r>
            <a:r>
              <a:rPr lang="vi-VN" sz="3200">
                <a:solidFill>
                  <a:schemeClr val="bg1"/>
                </a:solidFill>
                <a:latin typeface="+mj-lt"/>
              </a:rPr>
              <a:t>. Cho biết nồng độ ban đầu của A là 0,8M, của B là 0,9M và hằng số tốc độ 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k</a:t>
            </a:r>
            <a:r>
              <a:rPr lang="vi-VN" sz="3200">
                <a:solidFill>
                  <a:schemeClr val="bg1"/>
                </a:solidFill>
                <a:latin typeface="+mj-lt"/>
              </a:rPr>
              <a:t>=0,3.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T</a:t>
            </a:r>
            <a:r>
              <a:rPr lang="vi-VN" sz="3200">
                <a:solidFill>
                  <a:schemeClr val="bg1"/>
                </a:solidFill>
                <a:latin typeface="+mj-lt"/>
              </a:rPr>
              <a:t>ốc độ phản ứng khi nồng độ chất A giảm 0,2M là</a:t>
            </a:r>
            <a:endParaRPr lang="vi-VN" sz="320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57E00CA-09B7-42EC-9E3A-EB8AE6D73444}"/>
              </a:ext>
            </a:extLst>
          </p:cNvPr>
          <p:cNvGrpSpPr/>
          <p:nvPr/>
        </p:nvGrpSpPr>
        <p:grpSpPr>
          <a:xfrm>
            <a:off x="2008584" y="657882"/>
            <a:ext cx="8034827" cy="1167353"/>
            <a:chOff x="1871981" y="421635"/>
            <a:chExt cx="8454652" cy="14562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FC8B602-5683-40D3-9A6C-2ECA4E5F9ED7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3" name="Freeform 1125">
                <a:extLst>
                  <a:ext uri="{FF2B5EF4-FFF2-40B4-BE49-F238E27FC236}">
                    <a16:creationId xmlns:a16="http://schemas.microsoft.com/office/drawing/2014/main" xmlns="" id="{15A62833-99CB-49EB-942E-26E65E5E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26">
                <a:extLst>
                  <a:ext uri="{FF2B5EF4-FFF2-40B4-BE49-F238E27FC236}">
                    <a16:creationId xmlns:a16="http://schemas.microsoft.com/office/drawing/2014/main" xmlns="" id="{C37C4FFC-C2B5-41F1-BA81-B9B7FE1F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27">
                <a:extLst>
                  <a:ext uri="{FF2B5EF4-FFF2-40B4-BE49-F238E27FC236}">
                    <a16:creationId xmlns:a16="http://schemas.microsoft.com/office/drawing/2014/main" xmlns="" id="{067D380F-210F-4D70-B151-829AF58CC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0">
                <a:extLst>
                  <a:ext uri="{FF2B5EF4-FFF2-40B4-BE49-F238E27FC236}">
                    <a16:creationId xmlns:a16="http://schemas.microsoft.com/office/drawing/2014/main" xmlns="" id="{48B02739-0451-45AF-8CC5-38552103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1">
                <a:extLst>
                  <a:ext uri="{FF2B5EF4-FFF2-40B4-BE49-F238E27FC236}">
                    <a16:creationId xmlns:a16="http://schemas.microsoft.com/office/drawing/2014/main" xmlns="" id="{0BB9210B-F945-4B41-85A1-6CCEB57BF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2">
                <a:extLst>
                  <a:ext uri="{FF2B5EF4-FFF2-40B4-BE49-F238E27FC236}">
                    <a16:creationId xmlns:a16="http://schemas.microsoft.com/office/drawing/2014/main" xmlns="" id="{81A8BC52-BE4A-4D8F-8874-2EB3B80DF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33">
                <a:extLst>
                  <a:ext uri="{FF2B5EF4-FFF2-40B4-BE49-F238E27FC236}">
                    <a16:creationId xmlns:a16="http://schemas.microsoft.com/office/drawing/2014/main" xmlns="" id="{30A2FF48-421A-4544-8217-3C5C245D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34">
                <a:extLst>
                  <a:ext uri="{FF2B5EF4-FFF2-40B4-BE49-F238E27FC236}">
                    <a16:creationId xmlns:a16="http://schemas.microsoft.com/office/drawing/2014/main" xmlns="" id="{81E775F3-FC50-4AAC-A947-74E09589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35">
                <a:extLst>
                  <a:ext uri="{FF2B5EF4-FFF2-40B4-BE49-F238E27FC236}">
                    <a16:creationId xmlns:a16="http://schemas.microsoft.com/office/drawing/2014/main" xmlns="" id="{9EDDB044-D2CF-465A-B111-139821208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37">
                <a:extLst>
                  <a:ext uri="{FF2B5EF4-FFF2-40B4-BE49-F238E27FC236}">
                    <a16:creationId xmlns:a16="http://schemas.microsoft.com/office/drawing/2014/main" xmlns="" id="{7A9594A8-41B5-4013-B4A2-3FB227923C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38">
                <a:extLst>
                  <a:ext uri="{FF2B5EF4-FFF2-40B4-BE49-F238E27FC236}">
                    <a16:creationId xmlns:a16="http://schemas.microsoft.com/office/drawing/2014/main" xmlns="" id="{E85D5E8B-472F-4B45-81DF-4125315C0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39">
                <a:extLst>
                  <a:ext uri="{FF2B5EF4-FFF2-40B4-BE49-F238E27FC236}">
                    <a16:creationId xmlns:a16="http://schemas.microsoft.com/office/drawing/2014/main" xmlns="" id="{4954F82E-0CDD-420A-B775-1F6FD212A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0">
                <a:extLst>
                  <a:ext uri="{FF2B5EF4-FFF2-40B4-BE49-F238E27FC236}">
                    <a16:creationId xmlns:a16="http://schemas.microsoft.com/office/drawing/2014/main" xmlns="" id="{269640ED-BDA6-40BE-A6D2-CFB79C9077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1">
                <a:extLst>
                  <a:ext uri="{FF2B5EF4-FFF2-40B4-BE49-F238E27FC236}">
                    <a16:creationId xmlns:a16="http://schemas.microsoft.com/office/drawing/2014/main" xmlns="" id="{41AF94D0-A11B-4183-8C9D-92971A5B4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2">
                <a:extLst>
                  <a:ext uri="{FF2B5EF4-FFF2-40B4-BE49-F238E27FC236}">
                    <a16:creationId xmlns:a16="http://schemas.microsoft.com/office/drawing/2014/main" xmlns="" id="{0020517E-EDC8-4C55-9B3D-A36DBF9DA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3">
                <a:extLst>
                  <a:ext uri="{FF2B5EF4-FFF2-40B4-BE49-F238E27FC236}">
                    <a16:creationId xmlns:a16="http://schemas.microsoft.com/office/drawing/2014/main" xmlns="" id="{E689BD05-B1A1-46C9-AC5E-068142CA0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44">
                <a:extLst>
                  <a:ext uri="{FF2B5EF4-FFF2-40B4-BE49-F238E27FC236}">
                    <a16:creationId xmlns:a16="http://schemas.microsoft.com/office/drawing/2014/main" xmlns="" id="{9B0C5044-11A7-43DA-9D8E-55699D8EA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45">
                <a:extLst>
                  <a:ext uri="{FF2B5EF4-FFF2-40B4-BE49-F238E27FC236}">
                    <a16:creationId xmlns:a16="http://schemas.microsoft.com/office/drawing/2014/main" xmlns="" id="{5A207C49-3F6B-4559-9765-F315F2C9CC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46">
                <a:extLst>
                  <a:ext uri="{FF2B5EF4-FFF2-40B4-BE49-F238E27FC236}">
                    <a16:creationId xmlns:a16="http://schemas.microsoft.com/office/drawing/2014/main" xmlns="" id="{AEAB1204-284A-4FEB-9DFE-6FF148191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47">
                <a:extLst>
                  <a:ext uri="{FF2B5EF4-FFF2-40B4-BE49-F238E27FC236}">
                    <a16:creationId xmlns:a16="http://schemas.microsoft.com/office/drawing/2014/main" xmlns="" id="{C2516B1B-C622-4049-A0E7-91A13581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48">
                <a:extLst>
                  <a:ext uri="{FF2B5EF4-FFF2-40B4-BE49-F238E27FC236}">
                    <a16:creationId xmlns:a16="http://schemas.microsoft.com/office/drawing/2014/main" xmlns="" id="{63DC5DF1-0663-44A5-9B24-AF5FF79E26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49">
                <a:extLst>
                  <a:ext uri="{FF2B5EF4-FFF2-40B4-BE49-F238E27FC236}">
                    <a16:creationId xmlns:a16="http://schemas.microsoft.com/office/drawing/2014/main" xmlns="" id="{6C40FEAC-CD82-4EEC-A82A-3A41EA821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0">
                <a:extLst>
                  <a:ext uri="{FF2B5EF4-FFF2-40B4-BE49-F238E27FC236}">
                    <a16:creationId xmlns:a16="http://schemas.microsoft.com/office/drawing/2014/main" xmlns="" id="{BAA18337-7FAB-4031-BEDF-F3DC3B286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1">
                <a:extLst>
                  <a:ext uri="{FF2B5EF4-FFF2-40B4-BE49-F238E27FC236}">
                    <a16:creationId xmlns:a16="http://schemas.microsoft.com/office/drawing/2014/main" xmlns="" id="{5ED1E8E5-E944-4FBC-9FBA-11404BEA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2">
                <a:extLst>
                  <a:ext uri="{FF2B5EF4-FFF2-40B4-BE49-F238E27FC236}">
                    <a16:creationId xmlns:a16="http://schemas.microsoft.com/office/drawing/2014/main" xmlns="" id="{94E1C3F5-862F-413D-8139-D6B4CD247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3">
                <a:extLst>
                  <a:ext uri="{FF2B5EF4-FFF2-40B4-BE49-F238E27FC236}">
                    <a16:creationId xmlns:a16="http://schemas.microsoft.com/office/drawing/2014/main" xmlns="" id="{B29D7690-61FA-4D83-83A1-7BF6EC27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54">
                <a:extLst>
                  <a:ext uri="{FF2B5EF4-FFF2-40B4-BE49-F238E27FC236}">
                    <a16:creationId xmlns:a16="http://schemas.microsoft.com/office/drawing/2014/main" xmlns="" id="{86A743F2-98AD-454F-A5B1-A36FD737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55">
                <a:extLst>
                  <a:ext uri="{FF2B5EF4-FFF2-40B4-BE49-F238E27FC236}">
                    <a16:creationId xmlns:a16="http://schemas.microsoft.com/office/drawing/2014/main" xmlns="" id="{708E72C0-8E82-4F6B-8D5B-2DADACB81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56">
                <a:extLst>
                  <a:ext uri="{FF2B5EF4-FFF2-40B4-BE49-F238E27FC236}">
                    <a16:creationId xmlns:a16="http://schemas.microsoft.com/office/drawing/2014/main" xmlns="" id="{C91B08AB-06F4-4B44-A9B6-431758EE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157">
                <a:extLst>
                  <a:ext uri="{FF2B5EF4-FFF2-40B4-BE49-F238E27FC236}">
                    <a16:creationId xmlns:a16="http://schemas.microsoft.com/office/drawing/2014/main" xmlns="" id="{A60D39FC-0A70-4712-88C8-AD7F25416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58">
                <a:extLst>
                  <a:ext uri="{FF2B5EF4-FFF2-40B4-BE49-F238E27FC236}">
                    <a16:creationId xmlns:a16="http://schemas.microsoft.com/office/drawing/2014/main" xmlns="" id="{CA006D95-93F9-4429-8C4D-5E68EE18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59">
                <a:extLst>
                  <a:ext uri="{FF2B5EF4-FFF2-40B4-BE49-F238E27FC236}">
                    <a16:creationId xmlns:a16="http://schemas.microsoft.com/office/drawing/2014/main" xmlns="" id="{33A6B705-C484-4350-987C-C9E9E9BC3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60">
                <a:extLst>
                  <a:ext uri="{FF2B5EF4-FFF2-40B4-BE49-F238E27FC236}">
                    <a16:creationId xmlns:a16="http://schemas.microsoft.com/office/drawing/2014/main" xmlns="" id="{B1FBAE90-4E91-4D21-A924-FD8DD18A0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61">
                <a:extLst>
                  <a:ext uri="{FF2B5EF4-FFF2-40B4-BE49-F238E27FC236}">
                    <a16:creationId xmlns:a16="http://schemas.microsoft.com/office/drawing/2014/main" xmlns="" id="{8FB888D3-C962-4410-8E47-8103C3C6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162">
                <a:extLst>
                  <a:ext uri="{FF2B5EF4-FFF2-40B4-BE49-F238E27FC236}">
                    <a16:creationId xmlns:a16="http://schemas.microsoft.com/office/drawing/2014/main" xmlns="" id="{44B6F8CF-0E7C-4721-8054-6ED4EEF2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891CB3B-1FF7-479F-A0D6-29F5AC7D3600}"/>
                </a:ext>
              </a:extLst>
            </p:cNvPr>
            <p:cNvSpPr txBox="1"/>
            <p:nvPr/>
          </p:nvSpPr>
          <p:spPr>
            <a:xfrm>
              <a:off x="4618291" y="684322"/>
              <a:ext cx="3810520" cy="88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5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4D570F7-EF9E-4EC8-9661-D8029305AD29}"/>
              </a:ext>
            </a:extLst>
          </p:cNvPr>
          <p:cNvSpPr/>
          <p:nvPr/>
        </p:nvSpPr>
        <p:spPr>
          <a:xfrm>
            <a:off x="1578741" y="4139407"/>
            <a:ext cx="5066897" cy="1277256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4000">
                <a:latin typeface="Times New Roman" panose="02020603050405020304" pitchFamily="18" charset="0"/>
                <a:cs typeface="Times New Roman" panose="02020603050405020304" pitchFamily="18" charset="0"/>
              </a:rPr>
              <a:t>0,089 M/s</a:t>
            </a:r>
            <a:endParaRPr 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190FA91-C5DB-44F5-B386-067E47F8616B}"/>
              </a:ext>
            </a:extLst>
          </p:cNvPr>
          <p:cNvSpPr/>
          <p:nvPr/>
        </p:nvSpPr>
        <p:spPr>
          <a:xfrm>
            <a:off x="6995410" y="4107837"/>
            <a:ext cx="4896788" cy="13710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4000">
                <a:latin typeface="Times New Roman" panose="02020603050405020304" pitchFamily="18" charset="0"/>
                <a:cs typeface="Times New Roman" panose="02020603050405020304" pitchFamily="18" charset="0"/>
              </a:rPr>
              <a:t>0,025 M/s</a:t>
            </a:r>
            <a:endParaRPr 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4C8411E-063F-40FE-8163-640F4BE72DDA}"/>
              </a:ext>
            </a:extLst>
          </p:cNvPr>
          <p:cNvSpPr/>
          <p:nvPr/>
        </p:nvSpPr>
        <p:spPr>
          <a:xfrm>
            <a:off x="1578741" y="5525234"/>
            <a:ext cx="5066897" cy="1265301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4000">
                <a:latin typeface="Times New Roman" panose="02020603050405020304" pitchFamily="18" charset="0"/>
                <a:cs typeface="Times New Roman" panose="02020603050405020304" pitchFamily="18" charset="0"/>
              </a:rPr>
              <a:t>0,045 M/s</a:t>
            </a:r>
            <a:endParaRPr lang="vi-VN" sz="40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B2A4436-570F-4D90-9481-A41BA43D938E}"/>
              </a:ext>
            </a:extLst>
          </p:cNvPr>
          <p:cNvSpPr/>
          <p:nvPr/>
        </p:nvSpPr>
        <p:spPr>
          <a:xfrm>
            <a:off x="6995411" y="5557042"/>
            <a:ext cx="4896787" cy="1233493"/>
          </a:xfrm>
          <a:prstGeom prst="roundRect">
            <a:avLst/>
          </a:prstGeom>
          <a:solidFill>
            <a:srgbClr val="AB6F42"/>
          </a:solidFill>
          <a:ln w="57150">
            <a:solidFill>
              <a:srgbClr val="D59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4000">
                <a:latin typeface="Times New Roman" panose="02020603050405020304" pitchFamily="18" charset="0"/>
                <a:cs typeface="Times New Roman" panose="02020603050405020304" pitchFamily="18" charset="0"/>
              </a:rPr>
              <a:t>0,018 M/s</a:t>
            </a:r>
            <a:endParaRPr lang="vi-VN" sz="36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EDEF8A31-916A-4696-9BD2-1FA366973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387" y="6560539"/>
            <a:ext cx="1830440" cy="19710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7B91A86-6A94-44CB-B55E-A9445AE73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6790535"/>
            <a:ext cx="1691508" cy="15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3819 -0.3525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34 -0.3662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6706 -0.1835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10052 -0.23496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/>
      <p:bldP spid="48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36028E-38D5-496F-AAF0-16E8D9E81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1" y="0"/>
            <a:ext cx="1228725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3F7DA6-D299-4617-B3FF-1ACCAE30B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11667" r="-16874" b="24332"/>
          <a:stretch/>
        </p:blipFill>
        <p:spPr>
          <a:xfrm>
            <a:off x="1995488" y="1035307"/>
            <a:ext cx="12192000" cy="4389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5F27EB-C40A-4055-83AA-72061159DA43}"/>
              </a:ext>
            </a:extLst>
          </p:cNvPr>
          <p:cNvSpPr txBox="1"/>
          <p:nvPr/>
        </p:nvSpPr>
        <p:spPr>
          <a:xfrm>
            <a:off x="2471738" y="2505075"/>
            <a:ext cx="740092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8B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</a:t>
            </a:r>
            <a:r>
              <a:rPr lang="vi-VN" sz="7200" b="1">
                <a:ln w="0"/>
                <a:solidFill>
                  <a:srgbClr val="78BF4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vi-V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8B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693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19012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pic>
        <p:nvPicPr>
          <p:cNvPr id="3" name="Khái niệm về tốc độ phản ứ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77" end="240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4562" y="958000"/>
            <a:ext cx="7743825" cy="580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2" name="object 10">
            <a:extLst>
              <a:ext uri="{FF2B5EF4-FFF2-40B4-BE49-F238E27FC236}">
                <a16:creationId xmlns:a16="http://schemas.microsoft.com/office/drawing/2014/main" xmlns="" id="{8B03F01B-0104-18E1-CB0A-C65F275AADA5}"/>
              </a:ext>
            </a:extLst>
          </p:cNvPr>
          <p:cNvSpPr txBox="1"/>
          <p:nvPr/>
        </p:nvSpPr>
        <p:spPr>
          <a:xfrm>
            <a:off x="727776" y="1467245"/>
            <a:ext cx="11069971" cy="42312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30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sz="30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ứng: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2605">
              <a:lnSpc>
                <a:spcPct val="100000"/>
              </a:lnSpc>
              <a:spcBef>
                <a:spcPts val="1760"/>
              </a:spcBef>
            </a:pPr>
            <a:r>
              <a:rPr sz="3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BaCl</a:t>
            </a:r>
            <a:r>
              <a:rPr sz="3000" spc="3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spc="15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</a:t>
            </a:r>
            <a:r>
              <a:rPr sz="3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BaSO</a:t>
            </a:r>
            <a:r>
              <a:rPr sz="3000" spc="37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sz="3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2HCl   </a:t>
            </a:r>
            <a:r>
              <a:rPr lang="en-US" sz="3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2130">
              <a:lnSpc>
                <a:spcPct val="100000"/>
              </a:lnSpc>
              <a:spcBef>
                <a:spcPts val="800"/>
              </a:spcBef>
            </a:pP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sz="3000" spc="7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spc="15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/>
              </a:rPr>
              <a:t> S</a:t>
            </a:r>
            <a:r>
              <a:rPr sz="3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+SO</a:t>
            </a:r>
            <a:r>
              <a:rPr sz="3000" spc="6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179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sz="3000" spc="82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O+Na</a:t>
            </a:r>
            <a:r>
              <a:rPr sz="3000" spc="82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sz="3000" spc="82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</a:t>
            </a:r>
            <a:r>
              <a:rPr sz="3000" spc="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sz="3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065">
              <a:lnSpc>
                <a:spcPct val="100000"/>
              </a:lnSpc>
              <a:spcBef>
                <a:spcPts val="1460"/>
              </a:spcBef>
            </a:pPr>
            <a:r>
              <a:rPr sz="3000" b="1" spc="-705" dirty="0">
                <a:uFill>
                  <a:solidFill>
                    <a:srgbClr val="5F497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b="1" spc="-160" dirty="0">
                <a:uFill>
                  <a:solidFill>
                    <a:srgbClr val="5F497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3000" b="1" spc="-130" dirty="0">
                <a:uFill>
                  <a:solidFill>
                    <a:srgbClr val="5F497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b="1" spc="-85" dirty="0">
                <a:uFill>
                  <a:solidFill>
                    <a:srgbClr val="5F497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xét:</a:t>
            </a:r>
            <a:endParaRPr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900" marR="630555" indent="-457835">
              <a:lnSpc>
                <a:spcPct val="100000"/>
              </a:lnSpc>
              <a:buFont typeface="Wingdings" panose="05000000000000000000"/>
              <a:buChar char=""/>
              <a:tabLst>
                <a:tab pos="596265" algn="l"/>
                <a:tab pos="597535" algn="l"/>
              </a:tabLst>
            </a:pPr>
            <a:r>
              <a:rPr sz="3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sz="30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phản </a:t>
            </a:r>
            <a:r>
              <a:rPr sz="30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sz="3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hóa học </a:t>
            </a:r>
            <a:r>
              <a:rPr sz="30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sz="30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 </a:t>
            </a:r>
            <a:r>
              <a:rPr sz="3000" spc="-2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sz="30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-1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sz="30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0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chậm </a:t>
            </a:r>
            <a:r>
              <a:rPr sz="30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sz="30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900" marR="17780" indent="-457835">
              <a:lnSpc>
                <a:spcPct val="100000"/>
              </a:lnSpc>
              <a:buFont typeface="Wingdings" panose="05000000000000000000"/>
              <a:buChar char=""/>
              <a:tabLst>
                <a:tab pos="596265" algn="l"/>
                <a:tab pos="597535" algn="l"/>
              </a:tabLst>
            </a:pPr>
            <a:r>
              <a:rPr sz="30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sz="30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sz="3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 </a:t>
            </a:r>
            <a:r>
              <a:rPr sz="3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mức </a:t>
            </a:r>
            <a:r>
              <a:rPr sz="3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0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xảy </a:t>
            </a:r>
            <a:r>
              <a:rPr sz="30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nhanh </a:t>
            </a:r>
            <a:r>
              <a:rPr sz="30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sz="30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chậm  </a:t>
            </a:r>
            <a:r>
              <a:rPr sz="30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sz="30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sz="30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phản </a:t>
            </a:r>
            <a:r>
              <a:rPr sz="30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sz="3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hóa </a:t>
            </a:r>
            <a:r>
              <a:rPr sz="30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học, </a:t>
            </a:r>
            <a:r>
              <a:rPr sz="3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sz="3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sz="30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</a:t>
            </a:r>
            <a:r>
              <a:rPr sz="30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 </a:t>
            </a:r>
            <a:r>
              <a:rPr sz="30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</a:t>
            </a:r>
            <a:r>
              <a:rPr sz="30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niệm </a:t>
            </a:r>
            <a:r>
              <a:rPr sz="30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</a:t>
            </a:r>
            <a:r>
              <a:rPr sz="3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000" spc="-1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</a:t>
            </a:r>
            <a:r>
              <a:rPr sz="3000" spc="-1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sz="30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</a:t>
            </a:r>
            <a:r>
              <a:rPr sz="3000" spc="-1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0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0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sz="3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tắt 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sz="30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</a:t>
            </a:r>
            <a:r>
              <a:rPr sz="3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000" spc="-1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sz="3000" spc="-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spc="-1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3" name="object 7">
            <a:extLst>
              <a:ext uri="{FF2B5EF4-FFF2-40B4-BE49-F238E27FC236}">
                <a16:creationId xmlns:a16="http://schemas.microsoft.com/office/drawing/2014/main" xmlns="" id="{7BA63841-A042-0DA3-B9DF-AB42551D99A2}"/>
              </a:ext>
            </a:extLst>
          </p:cNvPr>
          <p:cNvSpPr txBox="1"/>
          <p:nvPr/>
        </p:nvSpPr>
        <p:spPr>
          <a:xfrm>
            <a:off x="914400" y="2977259"/>
            <a:ext cx="10857186" cy="12144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135890" rIns="0" bIns="0" rtlCol="0">
            <a:spAutoFit/>
          </a:bodyPr>
          <a:lstStyle/>
          <a:p>
            <a:pPr marL="90805" marR="365125" algn="just">
              <a:lnSpc>
                <a:spcPct val="100000"/>
              </a:lnSpc>
              <a:spcBef>
                <a:spcPts val="1070"/>
              </a:spcBef>
            </a:pPr>
            <a:r>
              <a:rPr sz="3500" i="1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Tốc </a:t>
            </a:r>
            <a:r>
              <a:rPr sz="3500" i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500" i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</a:t>
            </a:r>
            <a:r>
              <a:rPr sz="35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sz="3500" i="1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500" i="1" spc="-1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sz="3500" i="1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sz="3500" i="1" spc="-1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 </a:t>
            </a:r>
            <a:r>
              <a:rPr sz="3500" i="1" spc="-7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500" i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sz="3500" i="1" spc="-3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sz="3500" i="1" spc="-35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sz="350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sz="3500" i="1" spc="-8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sz="3500" i="1" spc="-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</a:t>
            </a:r>
            <a:r>
              <a:rPr sz="3500" i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sz="3500" i="1" spc="-18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</a:t>
            </a:r>
            <a:r>
              <a:rPr sz="3500" i="1" spc="-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</a:t>
            </a:r>
            <a:r>
              <a:rPr sz="3500" i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500" i="1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500" i="1" spc="-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 </a:t>
            </a:r>
            <a:r>
              <a:rPr sz="3500" i="1" spc="-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  <a:r>
              <a:rPr sz="3500" i="1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</a:t>
            </a:r>
            <a:r>
              <a:rPr sz="3500" i="1" spc="-1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sz="3500" i="1" spc="-2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500" i="1" spc="-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i="1" spc="-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xmlns="" id="{97B8876F-F3C7-2DC7-8570-3C3A0537E44B}"/>
              </a:ext>
            </a:extLst>
          </p:cNvPr>
          <p:cNvSpPr/>
          <p:nvPr/>
        </p:nvSpPr>
        <p:spPr>
          <a:xfrm>
            <a:off x="1257300" y="1667392"/>
            <a:ext cx="2234267" cy="998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4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1A0E77-E68F-2F62-FCB7-9E9970E54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97" y="921646"/>
            <a:ext cx="7966841" cy="59363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56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3" name="object 7">
            <a:extLst>
              <a:ext uri="{FF2B5EF4-FFF2-40B4-BE49-F238E27FC236}">
                <a16:creationId xmlns:a16="http://schemas.microsoft.com/office/drawing/2014/main" xmlns="" id="{7BA63841-A042-0DA3-B9DF-AB42551D99A2}"/>
              </a:ext>
            </a:extLst>
          </p:cNvPr>
          <p:cNvSpPr txBox="1"/>
          <p:nvPr/>
        </p:nvSpPr>
        <p:spPr>
          <a:xfrm>
            <a:off x="1008993" y="2340486"/>
            <a:ext cx="10857186" cy="12144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135890" rIns="0" bIns="0" rtlCol="0">
            <a:spAutoFit/>
          </a:bodyPr>
          <a:lstStyle/>
          <a:p>
            <a:pPr marL="90805" marR="365125" algn="just">
              <a:lnSpc>
                <a:spcPct val="100000"/>
              </a:lnSpc>
              <a:spcBef>
                <a:spcPts val="1070"/>
              </a:spcBef>
            </a:pPr>
            <a:r>
              <a:rPr sz="3500" i="1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Tốc </a:t>
            </a:r>
            <a:r>
              <a:rPr sz="3500" i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500" i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</a:t>
            </a:r>
            <a:r>
              <a:rPr sz="35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sz="3500" i="1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500" i="1" spc="-1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sz="3500" i="1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sz="3500" i="1" spc="-1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 </a:t>
            </a:r>
            <a:r>
              <a:rPr sz="3500" i="1" spc="-7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sz="3500" i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sz="3500" i="1" spc="-3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sz="3500" i="1" spc="-35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sz="350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sz="3500" i="1" spc="-8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sz="3500" i="1" spc="-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</a:t>
            </a:r>
            <a:r>
              <a:rPr sz="3500" i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sz="3500" i="1" spc="-18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</a:t>
            </a:r>
            <a:r>
              <a:rPr sz="3500" i="1" spc="-12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</a:t>
            </a:r>
            <a:r>
              <a:rPr sz="3500" i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500" i="1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500" i="1" spc="-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 </a:t>
            </a:r>
            <a:r>
              <a:rPr sz="3500" i="1" spc="-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  <a:r>
              <a:rPr sz="3500" i="1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</a:t>
            </a:r>
            <a:r>
              <a:rPr sz="3500" i="1" spc="-1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sz="3500" i="1" spc="-2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500" i="1" spc="-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i="1" spc="-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xmlns="" id="{97B8876F-F3C7-2DC7-8570-3C3A0537E44B}"/>
              </a:ext>
            </a:extLst>
          </p:cNvPr>
          <p:cNvSpPr/>
          <p:nvPr/>
        </p:nvSpPr>
        <p:spPr>
          <a:xfrm>
            <a:off x="1257300" y="1341571"/>
            <a:ext cx="2234267" cy="998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96D9509-8CAD-E3CB-ECD8-83C382F99305}"/>
              </a:ext>
            </a:extLst>
          </p:cNvPr>
          <p:cNvSpPr/>
          <p:nvPr/>
        </p:nvSpPr>
        <p:spPr>
          <a:xfrm>
            <a:off x="1008993" y="4056993"/>
            <a:ext cx="10583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5925">
              <a:lnSpc>
                <a:spcPct val="100000"/>
              </a:lnSpc>
              <a:spcBef>
                <a:spcPts val="1010"/>
              </a:spcBef>
              <a:buSzPct val="96000"/>
              <a:tabLst>
                <a:tab pos="734060" algn="l"/>
              </a:tabLst>
            </a:pPr>
            <a:r>
              <a:rPr lang="vi-VN" sz="3200" b="1" spc="-10" dirty="0">
                <a:latin typeface="+mj-lt"/>
              </a:rPr>
              <a:t>Nhận </a:t>
            </a:r>
            <a:r>
              <a:rPr lang="vi-VN" sz="3200" b="1" spc="-5" dirty="0">
                <a:latin typeface="+mj-lt"/>
              </a:rPr>
              <a:t>xét: </a:t>
            </a:r>
            <a:r>
              <a:rPr lang="vi-VN" sz="3200" spc="-25" dirty="0">
                <a:latin typeface="+mj-lt"/>
              </a:rPr>
              <a:t>Trong </a:t>
            </a:r>
            <a:r>
              <a:rPr lang="vi-VN" sz="3200" spc="-5" dirty="0">
                <a:latin typeface="+mj-lt"/>
              </a:rPr>
              <a:t>quá trình xảy </a:t>
            </a:r>
            <a:r>
              <a:rPr lang="vi-VN" sz="3200" dirty="0">
                <a:latin typeface="+mj-lt"/>
              </a:rPr>
              <a:t>ra </a:t>
            </a:r>
            <a:r>
              <a:rPr lang="vi-VN" sz="3200" spc="-5" dirty="0">
                <a:latin typeface="+mj-lt"/>
              </a:rPr>
              <a:t>phản</a:t>
            </a:r>
            <a:r>
              <a:rPr lang="vi-VN" sz="3200" spc="-40" dirty="0">
                <a:latin typeface="+mj-lt"/>
              </a:rPr>
              <a:t> </a:t>
            </a:r>
            <a:r>
              <a:rPr lang="vi-VN" sz="3200" spc="-5" dirty="0">
                <a:latin typeface="+mj-lt"/>
              </a:rPr>
              <a:t>ứng</a:t>
            </a:r>
            <a:r>
              <a:rPr lang="en-US" sz="3200" spc="-5" dirty="0">
                <a:latin typeface="+mj-lt"/>
              </a:rPr>
              <a:t>:</a:t>
            </a:r>
            <a:endParaRPr lang="vi-VN" sz="3200" spc="-5" dirty="0">
              <a:latin typeface="+mj-lt"/>
            </a:endParaRPr>
          </a:p>
          <a:p>
            <a:pPr marL="416560">
              <a:lnSpc>
                <a:spcPct val="100000"/>
              </a:lnSpc>
            </a:pPr>
            <a:r>
              <a:rPr lang="vi-VN" sz="3200" spc="-5" dirty="0">
                <a:latin typeface="+mj-lt"/>
              </a:rPr>
              <a:t>+ </a:t>
            </a:r>
            <a:r>
              <a:rPr lang="vi-VN" sz="3200" dirty="0">
                <a:latin typeface="+mj-lt"/>
              </a:rPr>
              <a:t>nồng </a:t>
            </a:r>
            <a:r>
              <a:rPr lang="vi-VN" sz="3200" spc="-5" dirty="0">
                <a:latin typeface="+mj-lt"/>
              </a:rPr>
              <a:t>độ chất tham </a:t>
            </a:r>
            <a:r>
              <a:rPr lang="vi-VN" sz="3200" dirty="0">
                <a:latin typeface="+mj-lt"/>
              </a:rPr>
              <a:t>gia</a:t>
            </a:r>
            <a:r>
              <a:rPr lang="vi-VN" sz="3200" spc="-25" dirty="0">
                <a:latin typeface="+mj-lt"/>
              </a:rPr>
              <a:t> </a:t>
            </a:r>
            <a:r>
              <a:rPr lang="vi-VN" sz="3200" spc="-5" dirty="0">
                <a:solidFill>
                  <a:srgbClr val="FF0000"/>
                </a:solidFill>
                <a:latin typeface="+mj-lt"/>
              </a:rPr>
              <a:t>giảm</a:t>
            </a:r>
            <a:r>
              <a:rPr lang="en-US" sz="3200" spc="-5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spc="-5" dirty="0">
              <a:solidFill>
                <a:srgbClr val="FF0000"/>
              </a:solidFill>
              <a:latin typeface="+mj-lt"/>
            </a:endParaRPr>
          </a:p>
          <a:p>
            <a:pPr marL="416560">
              <a:lnSpc>
                <a:spcPct val="100000"/>
              </a:lnSpc>
            </a:pPr>
            <a:r>
              <a:rPr lang="vi-VN" sz="3200" spc="-5" dirty="0">
                <a:latin typeface="+mj-lt"/>
              </a:rPr>
              <a:t>+ </a:t>
            </a:r>
            <a:r>
              <a:rPr lang="vi-VN" sz="3200" dirty="0">
                <a:latin typeface="+mj-lt"/>
              </a:rPr>
              <a:t>nồng </a:t>
            </a:r>
            <a:r>
              <a:rPr lang="vi-VN" sz="3200" spc="-5" dirty="0">
                <a:latin typeface="+mj-lt"/>
              </a:rPr>
              <a:t>độ </a:t>
            </a:r>
            <a:r>
              <a:rPr lang="vi-VN" sz="3200" spc="-10" dirty="0">
                <a:latin typeface="+mj-lt"/>
              </a:rPr>
              <a:t>sản </a:t>
            </a:r>
            <a:r>
              <a:rPr lang="vi-VN" sz="3200" dirty="0">
                <a:latin typeface="+mj-lt"/>
              </a:rPr>
              <a:t>phẩm</a:t>
            </a:r>
            <a:r>
              <a:rPr lang="vi-VN" sz="3200" spc="-15" dirty="0">
                <a:latin typeface="+mj-lt"/>
              </a:rPr>
              <a:t> </a:t>
            </a:r>
            <a:r>
              <a:rPr lang="vi-VN" sz="3200" spc="-5" dirty="0">
                <a:solidFill>
                  <a:srgbClr val="FF0000"/>
                </a:solidFill>
                <a:latin typeface="+mj-lt"/>
              </a:rPr>
              <a:t>tăng</a:t>
            </a:r>
            <a:r>
              <a:rPr lang="vi-VN" sz="3200" spc="-5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38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4A753F-FC22-032B-7820-7278DD4197D4}"/>
              </a:ext>
            </a:extLst>
          </p:cNvPr>
          <p:cNvSpPr txBox="1"/>
          <p:nvPr/>
        </p:nvSpPr>
        <p:spPr>
          <a:xfrm>
            <a:off x="1257300" y="1303283"/>
            <a:ext cx="1017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Xét phản ứng aA + bB → cC + dD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tính tốc độ trung bình của phản ứng: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60B58A69-1E77-E128-CEC1-C4FF5736F0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801275"/>
              </p:ext>
            </p:extLst>
          </p:nvPr>
        </p:nvGraphicFramePr>
        <p:xfrm>
          <a:off x="1589907" y="2464584"/>
          <a:ext cx="8083589" cy="1048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3035160" imgH="393480" progId="Equation.DSMT4">
                  <p:embed/>
                </p:oleObj>
              </mc:Choice>
              <mc:Fallback>
                <p:oleObj name="Equation" r:id="rId4" imgW="30351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60B58A69-1E77-E128-CEC1-C4FF5736F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907" y="2464584"/>
                        <a:ext cx="8083589" cy="1048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C2075F3-C5C2-65DE-D3B0-4B67E531BE06}"/>
              </a:ext>
            </a:extLst>
          </p:cNvPr>
          <p:cNvGrpSpPr/>
          <p:nvPr/>
        </p:nvGrpSpPr>
        <p:grpSpPr>
          <a:xfrm>
            <a:off x="1257300" y="3429000"/>
            <a:ext cx="7620000" cy="2373086"/>
            <a:chOff x="1257300" y="3429000"/>
            <a:chExt cx="7620000" cy="2373086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xmlns="" id="{E6FBE238-D9DF-4DF5-DE99-8FE8365B7A2B}"/>
                </a:ext>
              </a:extLst>
            </p:cNvPr>
            <p:cNvSpPr txBox="1"/>
            <p:nvPr/>
          </p:nvSpPr>
          <p:spPr>
            <a:xfrm>
              <a:off x="1257300" y="3429000"/>
              <a:ext cx="7620000" cy="2373086"/>
            </a:xfrm>
            <a:prstGeom prst="rect">
              <a:avLst/>
            </a:prstGeom>
          </p:spPr>
          <p:txBody>
            <a:bodyPr vert="horz" wrap="square" lIns="0" tIns="14033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05"/>
                </a:spcBef>
              </a:pPr>
              <a:r>
                <a:rPr sz="3000"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đó:</a:t>
              </a:r>
            </a:p>
            <a:p>
              <a:pPr marL="38100">
                <a:lnSpc>
                  <a:spcPct val="100000"/>
                </a:lnSpc>
                <a:spcBef>
                  <a:spcPts val="1010"/>
                </a:spcBef>
              </a:pPr>
              <a:r>
                <a:rPr lang="en-US" sz="30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 </a:t>
              </a:r>
              <a:r>
                <a:rPr sz="3000" spc="-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sz="30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tốc độ </a:t>
              </a:r>
              <a:r>
                <a:rPr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sz="3000" spc="-4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000" spc="-5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 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</a:rPr>
                <a:t>(M/s</a:t>
              </a:r>
              <a:r>
                <a:rPr lang="en-US" sz="30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7655" indent="-250190">
                <a:lnSpc>
                  <a:spcPct val="100000"/>
                </a:lnSpc>
                <a:spcBef>
                  <a:spcPts val="1010"/>
                </a:spcBef>
                <a:buFont typeface="Gothic Uralic"/>
                <a:buChar char="-"/>
                <a:tabLst>
                  <a:tab pos="288290" algn="l"/>
                </a:tabLst>
              </a:pP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C= C</a:t>
              </a:r>
              <a:r>
                <a:rPr lang="en-US" sz="3000" spc="-5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-C</a:t>
              </a:r>
              <a:r>
                <a:rPr lang="en-US" sz="3000" spc="-5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: sự biến thiên nồng độ</a:t>
              </a:r>
              <a:endParaRPr lang="en-US" sz="3000" spc="-5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pPr marL="287655" indent="-250190">
                <a:spcBef>
                  <a:spcPts val="1010"/>
                </a:spcBef>
                <a:buFont typeface="Gothic Uralic"/>
                <a:buChar char="-"/>
                <a:tabLst>
                  <a:tab pos="288290" algn="l"/>
                </a:tabLst>
              </a:pP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/>
                </a:rPr>
                <a:t>t= t</a:t>
              </a:r>
              <a:r>
                <a:rPr lang="en-US" sz="3000" spc="-5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/>
                </a:rPr>
                <a:t>2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/>
                </a:rPr>
                <a:t>-t</a:t>
              </a:r>
              <a:r>
                <a:rPr lang="en-US" sz="3000" spc="-5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/>
                </a:rPr>
                <a:t>1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/>
                </a:rPr>
                <a:t>: </a:t>
              </a:r>
              <a:r>
                <a:rPr lang="en-US" sz="3000" spc="-5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biến thiên </a:t>
              </a:r>
              <a:r>
                <a:rPr sz="3000" spc="-5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  <a:endParaRPr lang="en-US" sz="3000" spc="-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xmlns="" id="{9950CEE4-985A-1492-0CC9-4F4CA6B880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07188302"/>
                </p:ext>
              </p:extLst>
            </p:nvPr>
          </p:nvGraphicFramePr>
          <p:xfrm>
            <a:off x="1533487" y="4062707"/>
            <a:ext cx="426085" cy="551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r:id="rId6" imgW="459740" imgH="599440" progId="Equation.KSEE3">
                    <p:embed/>
                  </p:oleObj>
                </mc:Choice>
                <mc:Fallback>
                  <p:oleObj r:id="rId6" imgW="459740" imgH="599440" progId="Equation.KSEE3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xmlns="" id="{9950CEE4-985A-1492-0CC9-4F4CA6B880A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33487" y="4062707"/>
                          <a:ext cx="426085" cy="5511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3709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F30849-FA08-2250-AD42-AC51A36E8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1906"/>
            <a:ext cx="1065749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r>
              <a:rPr lang="en-US" alt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 Xét phản ứng</a:t>
            </a:r>
            <a:br>
              <a:rPr lang="en-US" alt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	         </a:t>
            </a:r>
            <a:r>
              <a:rPr lang="en-US" alt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altLang="vi-V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(l)  +   HCOOH (aq) </a:t>
            </a:r>
            <a:r>
              <a:rPr lang="en-US" altLang="vi-VN" sz="3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</a:t>
            </a:r>
            <a:r>
              <a:rPr lang="en-US" alt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2HBr (aq) +  CO</a:t>
            </a:r>
            <a:r>
              <a:rPr lang="en-US" altLang="vi-VN" sz="3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  <a:r>
              <a:rPr lang="en-US" altLang="vi-VN" sz="3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Ban đầu:   0,0120 (mol/l)			 </a:t>
            </a:r>
            <a:br>
              <a:rPr lang="en-US" alt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Sau 50s:    0,0101 (mol/l)			 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CFBF833A-962E-D8B7-1DD9-9E120C40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29000"/>
            <a:ext cx="109307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000" b="1">
                <a:latin typeface="VNI-Times" pitchFamily="2" charset="0"/>
                <a:sym typeface="Webdings" panose="05030102010509060703" pitchFamily="18" charset="2"/>
              </a:rPr>
              <a:t>Haõy xaùc ñònh toác ñoä cuûa phaûn öùng tính theo Br</a:t>
            </a:r>
            <a:r>
              <a:rPr lang="en-US" altLang="vi-VN" sz="3000" b="1" baseline="-25000">
                <a:latin typeface="VNI-Times" pitchFamily="2" charset="0"/>
                <a:sym typeface="Webdings" panose="05030102010509060703" pitchFamily="18" charset="2"/>
              </a:rPr>
              <a:t>2 </a:t>
            </a:r>
            <a:r>
              <a:rPr lang="en-US" altLang="vi-VN" sz="3000" b="1">
                <a:latin typeface="VNI-Times" pitchFamily="2" charset="0"/>
                <a:sym typeface="Webdings" panose="05030102010509060703" pitchFamily="18" charset="2"/>
              </a:rPr>
              <a:t>trong khoaûng thôøi gian 50 giaây?</a:t>
            </a:r>
            <a:endParaRPr lang="en-US" altLang="vi-VN" sz="3000" b="1">
              <a:latin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BA61826-66E6-7957-AFD1-570F1FD96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543035"/>
              </p:ext>
            </p:extLst>
          </p:nvPr>
        </p:nvGraphicFramePr>
        <p:xfrm>
          <a:off x="1835244" y="4582143"/>
          <a:ext cx="6981934" cy="1251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197080" imgH="393480" progId="Equation.DSMT4">
                  <p:embed/>
                </p:oleObj>
              </mc:Choice>
              <mc:Fallback>
                <p:oleObj name="Equation" r:id="rId4" imgW="219708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CBA61826-66E6-7957-AFD1-570F1FD96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244" y="4582143"/>
                        <a:ext cx="6981934" cy="1251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9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57300" y="228605"/>
            <a:ext cx="9534640" cy="642883"/>
            <a:chOff x="1862053" y="1044103"/>
            <a:chExt cx="8515550" cy="642883"/>
          </a:xfrm>
        </p:grpSpPr>
        <p:sp>
          <p:nvSpPr>
            <p:cNvPr id="6" name="Rounded Rectangle 5"/>
            <p:cNvSpPr/>
            <p:nvPr/>
          </p:nvSpPr>
          <p:spPr>
            <a:xfrm>
              <a:off x="1862053" y="1130615"/>
              <a:ext cx="8515550" cy="556371"/>
            </a:xfrm>
            <a:prstGeom prst="roundRect">
              <a:avLst/>
            </a:prstGeom>
            <a:solidFill>
              <a:srgbClr val="6BC9F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347D3835-7A8E-431B-A539-FD53C73EAB59}"/>
                </a:ext>
              </a:extLst>
            </p:cNvPr>
            <p:cNvSpPr txBox="1">
              <a:spLocks/>
            </p:cNvSpPr>
            <p:nvPr/>
          </p:nvSpPr>
          <p:spPr>
            <a:xfrm>
              <a:off x="2298993" y="1044103"/>
              <a:ext cx="7641668" cy="64288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I. 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 ĐỘ PHẢN ỨNG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F30849-FA08-2250-AD42-AC51A36E8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573230"/>
            <a:ext cx="1065749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00200" algn="l"/>
                <a:tab pos="3200400" algn="l"/>
                <a:tab pos="4800600" algn="l"/>
              </a:tabLst>
            </a:pPr>
            <a:r>
              <a:rPr lang="en-US" altLang="vi-VN" sz="3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30</a:t>
            </a:r>
            <a:r>
              <a:rPr lang="pt-BR" sz="3000" baseline="30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sự phân hủy H</a:t>
            </a:r>
            <a:r>
              <a:rPr lang="pt-BR" sz="30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30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xảy ra theo phản ứng: </a:t>
            </a: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00200" algn="l"/>
                <a:tab pos="3200400" algn="l"/>
                <a:tab pos="4800600" algn="l"/>
              </a:tabLst>
            </a:pP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pt-BR" sz="30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30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</a:t>
            </a:r>
            <a:r>
              <a:rPr lang="pt-BR" sz="30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+ O</a:t>
            </a:r>
            <a:r>
              <a:rPr lang="pt-BR" sz="30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</a:p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00200" algn="l"/>
                <a:tab pos="3200400" algn="l"/>
                <a:tab pos="4800600" algn="l"/>
              </a:tabLst>
            </a:pPr>
            <a:r>
              <a:rPr lang="pt-BR" sz="3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bảng số liệu sau, hãy tính tốc độ trung bình của phản ứng trong khoảng 120 giây đầu tiên.</a:t>
            </a:r>
            <a:endParaRPr lang="en-US" sz="3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BA61826-66E6-7957-AFD1-570F1FD96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354643"/>
              </p:ext>
            </p:extLst>
          </p:nvPr>
        </p:nvGraphicFramePr>
        <p:xfrm>
          <a:off x="1646895" y="4581525"/>
          <a:ext cx="83931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2641320" imgH="393480" progId="Equation.DSMT4">
                  <p:embed/>
                </p:oleObj>
              </mc:Choice>
              <mc:Fallback>
                <p:oleObj name="Equation" r:id="rId4" imgW="264132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CBA61826-66E6-7957-AFD1-570F1FD96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6895" y="4581525"/>
                        <a:ext cx="83931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5661A9-F747-E730-8C2F-013040486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42430"/>
            <a:ext cx="12232484" cy="8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842</Words>
  <Application>Microsoft Office PowerPoint</Application>
  <PresentationFormat>Custom</PresentationFormat>
  <Paragraphs>84</Paragraphs>
  <Slides>19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Symbol</vt:lpstr>
      <vt:lpstr>Webdings</vt:lpstr>
      <vt:lpstr>Varela Round</vt:lpstr>
      <vt:lpstr>Wingdings</vt:lpstr>
      <vt:lpstr>Wingdings 3</vt:lpstr>
      <vt:lpstr>SimSun</vt:lpstr>
      <vt:lpstr>Nixie One</vt:lpstr>
      <vt:lpstr>Calisto MT</vt:lpstr>
      <vt:lpstr>Cambria</vt:lpstr>
      <vt:lpstr>Times New Roman</vt:lpstr>
      <vt:lpstr>Calibri</vt:lpstr>
      <vt:lpstr>VNI-Times</vt:lpstr>
      <vt:lpstr>OpenSans</vt:lpstr>
      <vt:lpstr>Gothic Uralic</vt:lpstr>
      <vt:lpstr>Puck template</vt:lpstr>
      <vt:lpstr>Equation</vt:lpstr>
      <vt:lpstr>Equation.KSEE3</vt:lpstr>
      <vt:lpstr>Bài 15: PHƯƠNG TRÌNH TỐC ĐỘ PHẢN ỨNG VÀ HẰNG SỐ TỐC ĐỘ PHẢN 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PC</dc:creator>
  <cp:lastModifiedBy>pc</cp:lastModifiedBy>
  <cp:revision>72</cp:revision>
  <dcterms:modified xsi:type="dcterms:W3CDTF">2024-11-25T08:16:49Z</dcterms:modified>
</cp:coreProperties>
</file>