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46"/>
  </p:notesMasterIdLst>
  <p:sldIdLst>
    <p:sldId id="260" r:id="rId2"/>
    <p:sldId id="544" r:id="rId3"/>
    <p:sldId id="434" r:id="rId4"/>
    <p:sldId id="597" r:id="rId5"/>
    <p:sldId id="599" r:id="rId6"/>
    <p:sldId id="600" r:id="rId7"/>
    <p:sldId id="602" r:id="rId8"/>
    <p:sldId id="603" r:id="rId9"/>
    <p:sldId id="604" r:id="rId10"/>
    <p:sldId id="605" r:id="rId11"/>
    <p:sldId id="606" r:id="rId12"/>
    <p:sldId id="608" r:id="rId13"/>
    <p:sldId id="607" r:id="rId14"/>
    <p:sldId id="609" r:id="rId15"/>
    <p:sldId id="611" r:id="rId16"/>
    <p:sldId id="612" r:id="rId17"/>
    <p:sldId id="613" r:id="rId18"/>
    <p:sldId id="614" r:id="rId19"/>
    <p:sldId id="615" r:id="rId20"/>
    <p:sldId id="616" r:id="rId21"/>
    <p:sldId id="617" r:id="rId22"/>
    <p:sldId id="618" r:id="rId23"/>
    <p:sldId id="619" r:id="rId24"/>
    <p:sldId id="620" r:id="rId25"/>
    <p:sldId id="621" r:id="rId26"/>
    <p:sldId id="622" r:id="rId27"/>
    <p:sldId id="623" r:id="rId28"/>
    <p:sldId id="624" r:id="rId29"/>
    <p:sldId id="625" r:id="rId30"/>
    <p:sldId id="626" r:id="rId31"/>
    <p:sldId id="627" r:id="rId32"/>
    <p:sldId id="628" r:id="rId33"/>
    <p:sldId id="629" r:id="rId34"/>
    <p:sldId id="630" r:id="rId35"/>
    <p:sldId id="631" r:id="rId36"/>
    <p:sldId id="610" r:id="rId37"/>
    <p:sldId id="633" r:id="rId38"/>
    <p:sldId id="632" r:id="rId39"/>
    <p:sldId id="634" r:id="rId40"/>
    <p:sldId id="636" r:id="rId41"/>
    <p:sldId id="637" r:id="rId42"/>
    <p:sldId id="638" r:id="rId43"/>
    <p:sldId id="639" r:id="rId44"/>
    <p:sldId id="640" r:id="rId45"/>
  </p:sldIdLst>
  <p:sldSz cx="12192000" cy="6858000"/>
  <p:notesSz cx="6735763" cy="9866313"/>
  <p:defaultTextStyle>
    <a:defPPr>
      <a:defRPr lang="en-US"/>
    </a:defPPr>
    <a:lvl1pPr marL="0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4566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9137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3716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8270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2844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27413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1968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36551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1"/>
    <a:srgbClr val="FFFF33"/>
    <a:srgbClr val="0060A8"/>
    <a:srgbClr val="93E3FF"/>
    <a:srgbClr val="98FEB0"/>
    <a:srgbClr val="E59FD1"/>
    <a:srgbClr val="DA76BD"/>
    <a:srgbClr val="F4B870"/>
    <a:srgbClr val="B2DE82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94660"/>
  </p:normalViewPr>
  <p:slideViewPr>
    <p:cSldViewPr>
      <p:cViewPr>
        <p:scale>
          <a:sx n="66" d="100"/>
          <a:sy n="66" d="100"/>
        </p:scale>
        <p:origin x="-2064" y="-10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495FE-5773-4B95-9215-4FB091298516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0A92D-D7B4-4A6E-975E-2569A03C5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1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566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9137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3716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8270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2844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7413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1968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6551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4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7338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67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4219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53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16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88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E438810-190F-4319-A2B3-E1113E9B9FC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7257"/>
            <a:ext cx="12192000" cy="6865258"/>
          </a:xfrm>
          <a:prstGeom prst="rect">
            <a:avLst/>
          </a:prstGeom>
          <a:blipFill dpi="0" rotWithShape="0">
            <a:blip r:embed="rId2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387" r="-20387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856">
              <a:defRPr/>
            </a:pPr>
            <a:endParaRPr lang="id-ID" sz="1100" kern="0">
              <a:solidFill>
                <a:prstClr val="white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772533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B8A44CA-CFBF-4A31-97CF-0F65333B0C16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13000">
                <a:srgbClr val="13488C"/>
              </a:gs>
              <a:gs pos="100000">
                <a:srgbClr val="06B8FD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856">
              <a:defRPr/>
            </a:pPr>
            <a:endParaRPr lang="id-ID" sz="1100" kern="0">
              <a:solidFill>
                <a:prstClr val="black">
                  <a:lumMod val="65000"/>
                  <a:lumOff val="35000"/>
                </a:prstClr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527603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E438810-190F-4319-A2B3-E1113E9B9FC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7257"/>
            <a:ext cx="12192000" cy="6865258"/>
          </a:xfrm>
          <a:prstGeom prst="rect">
            <a:avLst/>
          </a:prstGeom>
          <a:blipFill dpi="0" rotWithShape="0">
            <a:blip r:embed="rId2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387" r="-20387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856">
              <a:defRPr/>
            </a:pPr>
            <a:endParaRPr lang="id-ID" sz="1100" kern="0">
              <a:solidFill>
                <a:prstClr val="white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75343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7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B8A44CA-CFBF-4A31-97CF-0F65333B0C16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13000">
                <a:srgbClr val="13488C"/>
              </a:gs>
              <a:gs pos="100000">
                <a:srgbClr val="06B8FD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856">
              <a:defRPr/>
            </a:pPr>
            <a:endParaRPr lang="id-ID" sz="1100" kern="0">
              <a:solidFill>
                <a:prstClr val="black">
                  <a:lumMod val="65000"/>
                  <a:lumOff val="35000"/>
                </a:prstClr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955154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E438810-190F-4319-A2B3-E1113E9B9FC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7257"/>
            <a:ext cx="12192000" cy="6865258"/>
          </a:xfrm>
          <a:prstGeom prst="rect">
            <a:avLst/>
          </a:prstGeom>
          <a:blipFill dpi="0" rotWithShape="0">
            <a:blip r:embed="rId2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387" r="-20387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856">
              <a:defRPr/>
            </a:pPr>
            <a:endParaRPr lang="id-ID" sz="1100" kern="0">
              <a:solidFill>
                <a:prstClr val="white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270064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B8A44CA-CFBF-4A31-97CF-0F65333B0C16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13000">
                <a:srgbClr val="13488C"/>
              </a:gs>
              <a:gs pos="100000">
                <a:srgbClr val="06B8FD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856">
              <a:defRPr/>
            </a:pPr>
            <a:endParaRPr lang="id-ID" sz="1100" kern="0">
              <a:solidFill>
                <a:prstClr val="black">
                  <a:lumMod val="65000"/>
                  <a:lumOff val="35000"/>
                </a:prstClr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686098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E438810-190F-4319-A2B3-E1113E9B9FC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7257"/>
            <a:ext cx="12192000" cy="6865258"/>
          </a:xfrm>
          <a:prstGeom prst="rect">
            <a:avLst/>
          </a:prstGeom>
          <a:blipFill dpi="0" rotWithShape="0">
            <a:blip r:embed="rId2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387" r="-20387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856">
              <a:defRPr/>
            </a:pPr>
            <a:endParaRPr lang="id-ID" sz="1100" kern="0">
              <a:solidFill>
                <a:prstClr val="white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588540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B8A44CA-CFBF-4A31-97CF-0F65333B0C16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13000">
                <a:srgbClr val="13488C"/>
              </a:gs>
              <a:gs pos="100000">
                <a:srgbClr val="06B8FD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856">
              <a:defRPr/>
            </a:pPr>
            <a:endParaRPr lang="id-ID" sz="1100" kern="0">
              <a:solidFill>
                <a:prstClr val="black">
                  <a:lumMod val="65000"/>
                  <a:lumOff val="35000"/>
                </a:prstClr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224932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E438810-190F-4319-A2B3-E1113E9B9FC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7257"/>
            <a:ext cx="12192000" cy="6865258"/>
          </a:xfrm>
          <a:prstGeom prst="rect">
            <a:avLst/>
          </a:prstGeom>
          <a:blipFill dpi="0" rotWithShape="0">
            <a:blip r:embed="rId2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387" r="-20387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id-ID" sz="1013" kern="0">
              <a:solidFill>
                <a:prstClr val="white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035004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B8A44CA-CFBF-4A31-97CF-0F65333B0C16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13000">
                <a:srgbClr val="13488C"/>
              </a:gs>
              <a:gs pos="100000">
                <a:srgbClr val="06B8FD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id-ID" sz="1013" kern="0">
              <a:solidFill>
                <a:prstClr val="black">
                  <a:lumMod val="65000"/>
                  <a:lumOff val="35000"/>
                </a:prstClr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55172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2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7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4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0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2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1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662" r:id="rId17"/>
    <p:sldLayoutId id="2147483663" r:id="rId18"/>
    <p:sldLayoutId id="2147483803" r:id="rId19"/>
    <p:sldLayoutId id="2147483804" r:id="rId20"/>
    <p:sldLayoutId id="2147483815" r:id="rId21"/>
    <p:sldLayoutId id="2147483816" r:id="rId22"/>
    <p:sldLayoutId id="2147483827" r:id="rId23"/>
    <p:sldLayoutId id="2147483828" r:id="rId24"/>
    <p:sldLayoutId id="2147483869" r:id="rId25"/>
    <p:sldLayoutId id="2147483870" r:id="rId2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10550116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8800" y="344920"/>
            <a:ext cx="5463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-TD-NH_QP</a:t>
            </a: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12A1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06416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10287000" cy="919401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00200" y="2375313"/>
            <a:ext cx="19812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Quân hiệu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2664"/>
          <a:stretch/>
        </p:blipFill>
        <p:spPr>
          <a:xfrm>
            <a:off x="1936496" y="3973368"/>
            <a:ext cx="2209800" cy="2127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92" y="3487684"/>
            <a:ext cx="3150616" cy="2826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6434" r="7563" b="49579"/>
          <a:stretch/>
        </p:blipFill>
        <p:spPr>
          <a:xfrm>
            <a:off x="8398919" y="5037320"/>
            <a:ext cx="3031081" cy="15554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0" r="26020"/>
          <a:stretch/>
        </p:blipFill>
        <p:spPr>
          <a:xfrm>
            <a:off x="8305800" y="2044134"/>
            <a:ext cx="3013473" cy="288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0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10287000" cy="919401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00200" y="2375313"/>
            <a:ext cx="4343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Cấp bậc quân hàm, cấp hiệu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603161"/>
              </p:ext>
            </p:extLst>
          </p:nvPr>
        </p:nvGraphicFramePr>
        <p:xfrm>
          <a:off x="1905000" y="2995330"/>
          <a:ext cx="9372600" cy="37531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2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15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110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939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662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bậc</a:t>
                      </a:r>
                      <a:r>
                        <a:rPr lang="en-US" sz="22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quân hàm</a:t>
                      </a:r>
                      <a:endParaRPr lang="en-US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3401">
                <a:tc rowSpan="3"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quan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tướng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 tướng,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Chuẩn Đô đốc Hải quân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tướng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 tướng,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Đô đốc Hải quân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tướng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 tá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225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 sĩ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sĩ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 sĩ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62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Binh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sĩ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Binh nhì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Binh nhất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11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10287000" cy="919401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00200" y="2375313"/>
            <a:ext cx="4343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Cấp bậc quân hàm, cấp hiệu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282713"/>
              </p:ext>
            </p:extLst>
          </p:nvPr>
        </p:nvGraphicFramePr>
        <p:xfrm>
          <a:off x="1981200" y="3276600"/>
          <a:ext cx="9144000" cy="29280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33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327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774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2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chủng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 cấp hiệu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viền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1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vàng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đỏ tươi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9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đội Biên phòng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 xanh lá cây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đỏ tươi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 không – Không quân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vàng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0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 quân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tím than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0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sát biển Việt Nam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xanh dương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vàng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53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64" y="304800"/>
            <a:ext cx="9226536" cy="6066928"/>
          </a:xfrm>
          <a:prstGeom prst="rect">
            <a:avLst/>
          </a:prstGeom>
        </p:spPr>
      </p:pic>
      <p:sp>
        <p:nvSpPr>
          <p:cNvPr id="4" name="Pentagon 3"/>
          <p:cNvSpPr/>
          <p:nvPr/>
        </p:nvSpPr>
        <p:spPr>
          <a:xfrm>
            <a:off x="381000" y="2133600"/>
            <a:ext cx="1562100" cy="1938992"/>
          </a:xfrm>
          <a:prstGeom prst="homePlate">
            <a:avLst>
              <a:gd name="adj" fmla="val 21646"/>
            </a:avLst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Cấp bậc quân hàm, cấp hiệu Lục quân</a:t>
            </a:r>
          </a:p>
        </p:txBody>
      </p:sp>
    </p:spTree>
    <p:extLst>
      <p:ext uri="{BB962C8B-B14F-4D97-AF65-F5344CB8AC3E}">
        <p14:creationId xmlns:p14="http://schemas.microsoft.com/office/powerpoint/2010/main" val="641653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10287000" cy="919401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00200" y="2375313"/>
            <a:ext cx="5029200" cy="510778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100" y="3124200"/>
            <a:ext cx="9000000" cy="140952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600200" y="4648200"/>
            <a:ext cx="5562600" cy="510778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Cấp hiệu của quân nhân chuyên nghiệp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100" y="5496095"/>
            <a:ext cx="9028571" cy="1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9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10210800" cy="919401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00200" y="2375313"/>
            <a:ext cx="18288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c) Phù hiệu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429000"/>
            <a:ext cx="10439400" cy="253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1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10210800" cy="919401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00200" y="2375313"/>
            <a:ext cx="18288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c) Phù hiệu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352800"/>
            <a:ext cx="10668000" cy="22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10210800" cy="919401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00200" y="2375313"/>
            <a:ext cx="22098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d) Trang phục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33614" y="3027328"/>
            <a:ext cx="3805240" cy="3148013"/>
            <a:chOff x="1981199" y="3100387"/>
            <a:chExt cx="3805240" cy="31480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2750" t="3264" r="83600" b="14519"/>
            <a:stretch/>
          </p:blipFill>
          <p:spPr>
            <a:xfrm>
              <a:off x="1981199" y="3124200"/>
              <a:ext cx="990601" cy="31242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86955" b="12348"/>
            <a:stretch/>
          </p:blipFill>
          <p:spPr>
            <a:xfrm>
              <a:off x="3948113" y="3276600"/>
              <a:ext cx="914400" cy="288427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r="87095" b="10539"/>
            <a:stretch/>
          </p:blipFill>
          <p:spPr>
            <a:xfrm>
              <a:off x="2943225" y="3100387"/>
              <a:ext cx="914400" cy="30842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r="87894"/>
            <a:stretch/>
          </p:blipFill>
          <p:spPr>
            <a:xfrm>
              <a:off x="4948239" y="3276600"/>
              <a:ext cx="838200" cy="290476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877053" y="3032091"/>
            <a:ext cx="3757615" cy="3128781"/>
            <a:chOff x="6481762" y="3036672"/>
            <a:chExt cx="3757615" cy="312878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24137" t="2256" r="62213" b="15529"/>
            <a:stretch/>
          </p:blipFill>
          <p:spPr>
            <a:xfrm>
              <a:off x="6481762" y="3036672"/>
              <a:ext cx="990600" cy="312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/>
            <a:srcRect l="20433" r="64512" b="10539"/>
            <a:stretch/>
          </p:blipFill>
          <p:spPr>
            <a:xfrm>
              <a:off x="7439025" y="3036672"/>
              <a:ext cx="1066800" cy="30842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l="21742" r="65213" b="10577"/>
            <a:stretch/>
          </p:blipFill>
          <p:spPr>
            <a:xfrm>
              <a:off x="8410576" y="3124200"/>
              <a:ext cx="990600" cy="303667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/>
            <a:srcRect l="20911" r="66983"/>
            <a:stretch/>
          </p:blipFill>
          <p:spPr>
            <a:xfrm>
              <a:off x="9401176" y="3260691"/>
              <a:ext cx="838201" cy="2904762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3462343" y="6165815"/>
            <a:ext cx="1652585" cy="51077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Lục quân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872290" y="6178483"/>
            <a:ext cx="4048118" cy="51077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Phòng không – Không quân</a:t>
            </a:r>
          </a:p>
        </p:txBody>
      </p:sp>
    </p:spTree>
    <p:extLst>
      <p:ext uri="{BB962C8B-B14F-4D97-AF65-F5344CB8AC3E}">
        <p14:creationId xmlns:p14="http://schemas.microsoft.com/office/powerpoint/2010/main" val="320119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10210800" cy="919401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00200" y="2375313"/>
            <a:ext cx="22098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d) Trang phục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93248" y="6165815"/>
            <a:ext cx="1652585" cy="51077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Hải quân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31886" y="6165815"/>
            <a:ext cx="1890704" cy="51077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Biên phòng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81200" y="3054283"/>
            <a:ext cx="3824281" cy="3144011"/>
            <a:chOff x="1981200" y="3054283"/>
            <a:chExt cx="3824281" cy="314401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/>
            <a:srcRect l="44625" t="2369" r="42775" b="15415"/>
            <a:stretch/>
          </p:blipFill>
          <p:spPr>
            <a:xfrm>
              <a:off x="1981200" y="3054283"/>
              <a:ext cx="914400" cy="3124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l="43016" r="43004" b="10539"/>
            <a:stretch/>
          </p:blipFill>
          <p:spPr>
            <a:xfrm>
              <a:off x="2895600" y="3081517"/>
              <a:ext cx="990600" cy="30842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/>
            <a:srcRect l="44571" t="2312" r="42384" b="10577"/>
            <a:stretch/>
          </p:blipFill>
          <p:spPr>
            <a:xfrm>
              <a:off x="3871909" y="3293532"/>
              <a:ext cx="957263" cy="28746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/>
            <a:srcRect l="44022" r="42771"/>
            <a:stretch/>
          </p:blipFill>
          <p:spPr>
            <a:xfrm>
              <a:off x="4891081" y="3293532"/>
              <a:ext cx="914400" cy="290476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3666" y="3054283"/>
            <a:ext cx="3814756" cy="3162480"/>
            <a:chOff x="6543666" y="3054283"/>
            <a:chExt cx="3814756" cy="316248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/>
            <a:srcRect l="64575" t="2369" r="22825" b="15415"/>
            <a:stretch/>
          </p:blipFill>
          <p:spPr>
            <a:xfrm>
              <a:off x="6543666" y="3054283"/>
              <a:ext cx="914400" cy="31242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/>
            <a:srcRect l="64524" r="20420" b="10539"/>
            <a:stretch/>
          </p:blipFill>
          <p:spPr>
            <a:xfrm>
              <a:off x="7410438" y="3074234"/>
              <a:ext cx="1066800" cy="308429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/>
            <a:srcRect l="65226" r="20642" b="8224"/>
            <a:stretch/>
          </p:blipFill>
          <p:spPr>
            <a:xfrm>
              <a:off x="8477238" y="3244963"/>
              <a:ext cx="990600" cy="29718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/>
            <a:srcRect l="67134" r="19660"/>
            <a:stretch/>
          </p:blipFill>
          <p:spPr>
            <a:xfrm>
              <a:off x="9444022" y="3235438"/>
              <a:ext cx="914400" cy="2904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536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10210800" cy="919401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00200" y="2375313"/>
            <a:ext cx="22098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d) Trang phục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39203" y="6086268"/>
            <a:ext cx="2538848" cy="51077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Cảnh sát biển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343400" y="2886091"/>
            <a:ext cx="3780535" cy="3124200"/>
            <a:chOff x="2119748" y="3041615"/>
            <a:chExt cx="3780535" cy="31242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/>
            <a:srcRect l="83868" t="4010" b="13774"/>
            <a:stretch/>
          </p:blipFill>
          <p:spPr>
            <a:xfrm>
              <a:off x="2119748" y="3041615"/>
              <a:ext cx="1170704" cy="31242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/>
            <a:srcRect l="87108" b="9433"/>
            <a:stretch/>
          </p:blipFill>
          <p:spPr>
            <a:xfrm>
              <a:off x="3106026" y="3043400"/>
              <a:ext cx="913514" cy="312241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5"/>
            <a:srcRect l="86967" b="8224"/>
            <a:stretch/>
          </p:blipFill>
          <p:spPr>
            <a:xfrm>
              <a:off x="4092294" y="3194015"/>
              <a:ext cx="913524" cy="29718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/>
            <a:srcRect l="88044"/>
            <a:stretch/>
          </p:blipFill>
          <p:spPr>
            <a:xfrm>
              <a:off x="5072474" y="3261053"/>
              <a:ext cx="827809" cy="2904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716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200400" y="124586"/>
            <a:ext cx="5715000" cy="707886"/>
          </a:xfrm>
          <a:prstGeom prst="rect">
            <a:avLst/>
          </a:prstGeom>
          <a:solidFill>
            <a:srgbClr val="B2DE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4000" b="1" dirty="0">
              <a:solidFill>
                <a:srgbClr val="0072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77076" y="1905000"/>
            <a:ext cx="10207879" cy="3352800"/>
            <a:chOff x="1077076" y="1905000"/>
            <a:chExt cx="10207879" cy="3352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43800" y="1905000"/>
              <a:ext cx="3741155" cy="33528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7076" y="2133600"/>
              <a:ext cx="6466724" cy="2590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781435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7315200" cy="510778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Hệ thống tổ chức của Công an nhân dân Việt Nam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679399" y="2492235"/>
            <a:ext cx="9579528" cy="2418002"/>
            <a:chOff x="1679399" y="2492235"/>
            <a:chExt cx="9579528" cy="2418002"/>
          </a:xfrm>
        </p:grpSpPr>
        <p:sp>
          <p:nvSpPr>
            <p:cNvPr id="14" name="Rectangle 13"/>
            <p:cNvSpPr/>
            <p:nvPr/>
          </p:nvSpPr>
          <p:spPr>
            <a:xfrm>
              <a:off x="1679399" y="3368954"/>
              <a:ext cx="1467814" cy="4939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 CÔNG AN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39480" y="2492235"/>
              <a:ext cx="1755227" cy="6516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AN CÁC TỈNH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39480" y="3923805"/>
              <a:ext cx="1806187" cy="9864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AN</a:t>
              </a:r>
            </a:p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 PHỐ TRỰC THUỘC TRUNG ƯƠNG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11419" y="3284141"/>
              <a:ext cx="2017569" cy="6516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AN HUYỆN/ QUẬN/ THỊ XÃ/ THÀNH PHỐ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228953" y="3300040"/>
              <a:ext cx="2029974" cy="6516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AN XÃ/ PHƯỜNG/ THỊ TRẤN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513763" y="2824787"/>
              <a:ext cx="9728" cy="15996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4" idx="3"/>
            </p:cNvCxnSpPr>
            <p:nvPr/>
          </p:nvCxnSpPr>
          <p:spPr>
            <a:xfrm>
              <a:off x="3147213" y="3615947"/>
              <a:ext cx="376278" cy="99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15" idx="1"/>
            </p:cNvCxnSpPr>
            <p:nvPr/>
          </p:nvCxnSpPr>
          <p:spPr>
            <a:xfrm flipV="1">
              <a:off x="3523491" y="2818056"/>
              <a:ext cx="315989" cy="67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17" idx="1"/>
            </p:cNvCxnSpPr>
            <p:nvPr/>
          </p:nvCxnSpPr>
          <p:spPr>
            <a:xfrm>
              <a:off x="3521525" y="4417021"/>
              <a:ext cx="31795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019800" y="2818055"/>
              <a:ext cx="12879" cy="16064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5" idx="3"/>
            </p:cNvCxnSpPr>
            <p:nvPr/>
          </p:nvCxnSpPr>
          <p:spPr>
            <a:xfrm>
              <a:off x="5594707" y="2818056"/>
              <a:ext cx="443450" cy="67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7" idx="3"/>
            </p:cNvCxnSpPr>
            <p:nvPr/>
          </p:nvCxnSpPr>
          <p:spPr>
            <a:xfrm>
              <a:off x="5645667" y="4417021"/>
              <a:ext cx="3741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18" idx="1"/>
            </p:cNvCxnSpPr>
            <p:nvPr/>
          </p:nvCxnSpPr>
          <p:spPr>
            <a:xfrm>
              <a:off x="6046686" y="3609961"/>
              <a:ext cx="46473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8" idx="3"/>
              <a:endCxn id="20" idx="1"/>
            </p:cNvCxnSpPr>
            <p:nvPr/>
          </p:nvCxnSpPr>
          <p:spPr>
            <a:xfrm>
              <a:off x="8528988" y="3609962"/>
              <a:ext cx="699965" cy="158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781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22098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Bộ Công 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827" y="2970310"/>
            <a:ext cx="4336473" cy="3257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" name="Rounded Rectangle 29"/>
          <p:cNvSpPr/>
          <p:nvPr/>
        </p:nvSpPr>
        <p:spPr>
          <a:xfrm>
            <a:off x="1600200" y="2985881"/>
            <a:ext cx="5649191" cy="337113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 với Đảng, Nhà nước về bảo vệ an ninh quốc gia, bảo đảm trật tự, an 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xã hội, đấu tranh phòng chống tội phạm; quản lí nhà nước về bảo vệ an ninh quốc 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742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5867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Một số tổ chức trực thuộc Bộ Công an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600200" y="2985881"/>
            <a:ext cx="5105399" cy="377975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Cục An ninh mạng và phòng, chống tội phạm sử dụng công nghệ cao: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và thực hiện quản lí nhà nước về an ninh mạng; thực hiện các biện 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nghiệp vụ bảo vệ an ninh mạng và phòng, chống tội phạm mạng theo quy định 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pháp luật.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004217"/>
            <a:ext cx="447040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819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5867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Một số tổ chức trực thuộc Bộ Công an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752600" y="3075612"/>
            <a:ext cx="4038599" cy="255389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Cục Cảnh sát hình sự: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mưu, hướng dẫn và thực hiện các biện pháp nghiệp 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phòng ngừa, phát hiện, điều tra, xử lí các tội phạm về trật tự xã hội.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3075612"/>
            <a:ext cx="5289550" cy="3595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398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5867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Một số tổ chức trực thuộc Bộ Công an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752600" y="3075612"/>
            <a:ext cx="3962400" cy="296251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Cục Cảnh sát điều tra tội phạm về ma tuý: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mưu, hướng dẫn và thực hiện 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nghiệp vụ để phòng ngừa, phát hiện, điều tra, xử lí các loại tội phạm về ma tuý.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075612"/>
            <a:ext cx="5248275" cy="3501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43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5867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Một số tổ chức trực thuộc Bộ Công an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600200" y="2985881"/>
            <a:ext cx="5181600" cy="377975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Cục Cảnh sát quản lí hành chính về trật tự xã hội: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mưu, hướng dẫn 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quản lí hành chính về trật tự xã hội; thực hiện các biện pháp nghiệp vụ 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phục vụ công tác phòng ngừa, phát hiện, đấu tranh chống tội phạm và các hành vi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phạm pháp luật theo quy định của pháp luật.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63" y="3020516"/>
            <a:ext cx="4956125" cy="3745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8424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5867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Một số tổ chức trực thuộc Bộ Công an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600200" y="2985881"/>
            <a:ext cx="4572000" cy="337113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Cục Cảnh sát phòng cháy, chữa cháy và cứu nạn, cứu hộ: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mưu, hướng 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thực hiện quản lí nhà nước về phòng cháy, chữa cháy; thực hiện các biện 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nghiệp vụ phòng cháy, chữa cháy và cứu nạn, cứu hộ theo quy định.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985881"/>
            <a:ext cx="4911436" cy="3683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2464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5867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Một số tổ chức trực thuộc Bộ Công an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600200" y="2985881"/>
            <a:ext cx="4572000" cy="377975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Cục Cảnh sát giao thông: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mưu, hướng dẫn và tổ chức thực hiện bảo đảm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trật tự, an toàn giao thông đường bộ, đường sắt và đường thuỷ nội địa; phòng ngừa,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đấu tranh với các loại tội phạm và vi phạm trật tự, an toàn xã hội trên các tuyến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thông theo quy định.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45" y="3080722"/>
            <a:ext cx="5029200" cy="3590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8859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5867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Một số tổ chức trực thuộc Bộ Công an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600200" y="2985881"/>
            <a:ext cx="4572000" cy="377975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Tư lệnh Cảnh vệ: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 và thực hiện công tác cảnh vệ để bảo đảm an 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tuyệt đối cho cán bộ lãnh đạo cấp cao của Đảng và Nhà nước, khách quốc tế đến thăm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làm việc tại Việt Nam, các khu vực trọng yếu và các sự kiện đặc biệt quan trọng.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418" y="2985881"/>
            <a:ext cx="54864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3865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5867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Một số tổ chức trực thuộc Bộ Công an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600200" y="2985881"/>
            <a:ext cx="4572000" cy="173664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Tư lệnh Cảnh sát cơ động: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 và thực hiện biện pháp vũ trang bảo 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ninh, giữ gìn trật tự, an toàn xã hội.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291" y="3012727"/>
            <a:ext cx="525780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3775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77158"/>
          <a:stretch/>
        </p:blipFill>
        <p:spPr>
          <a:xfrm>
            <a:off x="10393917" y="4952519"/>
            <a:ext cx="1779886" cy="1887284"/>
          </a:xfrm>
          <a:prstGeom prst="rect">
            <a:avLst/>
          </a:prstGeom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3019568" y="2771772"/>
            <a:ext cx="5476732" cy="82357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19568" y="3831455"/>
            <a:ext cx="5476732" cy="85489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14" name="Down Arrow Callout 13"/>
          <p:cNvSpPr/>
          <p:nvPr/>
        </p:nvSpPr>
        <p:spPr>
          <a:xfrm>
            <a:off x="3657600" y="1471368"/>
            <a:ext cx="4044455" cy="1085747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</a:p>
        </p:txBody>
      </p:sp>
    </p:spTree>
    <p:extLst>
      <p:ext uri="{BB962C8B-B14F-4D97-AF65-F5344CB8AC3E}">
        <p14:creationId xmlns:p14="http://schemas.microsoft.com/office/powerpoint/2010/main" val="40543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55626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c) Công an cấp tỉnh, cấp huyện và cấp xã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828800" y="3124200"/>
            <a:ext cx="8534400" cy="255389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an cấp tỉnh, cấp huyện: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 với cơ quan công an cấp trên, cấp uỷ,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và quản lí nhà nước về bảo vệ an ninh quốc gia và giữ gìn trật 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toàn xã hội trên địa bàn; trực tiếp đấu tranh phòng, chống âm mưu, hoạt 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các thế lực thù địch, các loại tội phạm và các vi phạm pháp luật về an ninh quốc gia,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trật tự, an toàn xã hội.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76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55626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c) Công an cấp tỉnh, cấp huyện và cấp xã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752600" y="3124200"/>
            <a:ext cx="5029200" cy="337113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an cấp xã: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nhiệm vụ bảo vệ an ninh quốc gia, bảo đảm trật tự,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toàn xã hội, đấu tranh phòng chống tội phạm và vi phạm pháp luật; làm nòng cốt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xây dựng phong trào toàn dân bảo vệ an ninh Tổ quốc ở địa bàn xã, thị trấn.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124200"/>
            <a:ext cx="4907796" cy="3371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8950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7630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Công an hiệu, cấp bậc hàm, cấp hiệu, phù hiệu và trang phục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23622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Công an hiệu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743200"/>
            <a:ext cx="410447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4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7630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Công an hiệu, cấp bậc hàm, cấp hiệu, phù hiệu và trang phục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35052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Cấp bậc hàm, cấp hiệu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364287"/>
              </p:ext>
            </p:extLst>
          </p:nvPr>
        </p:nvGraphicFramePr>
        <p:xfrm>
          <a:off x="1905000" y="2995330"/>
          <a:ext cx="9829801" cy="3794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92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92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145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240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662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bậc</a:t>
                      </a:r>
                      <a:r>
                        <a:rPr lang="en-US" sz="22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hàm</a:t>
                      </a:r>
                      <a:endParaRPr lang="en-US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3401">
                <a:tc rowSpan="3"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tướng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 tướng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tướng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 tướng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 tướng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 tá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6258">
                <a:tc rowSpan="2"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70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7630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Công an hiệu, cấp bậc hàm, cấp hiệu, phù hiệu và trang phục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35052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Cấp bậc hàm, cấp hiệu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152945"/>
              </p:ext>
            </p:extLst>
          </p:nvPr>
        </p:nvGraphicFramePr>
        <p:xfrm>
          <a:off x="1905000" y="2995330"/>
          <a:ext cx="8305803" cy="29706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86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86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986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62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2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tượng</a:t>
                      </a:r>
                      <a:endParaRPr lang="en-US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bậc</a:t>
                      </a:r>
                      <a:r>
                        <a:rPr lang="en-US" sz="22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hàm</a:t>
                      </a:r>
                      <a:endParaRPr lang="en-US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5612">
                <a:tc rowSpan="3"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sĩ quan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 vụ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sĩ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sĩ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 sĩ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môn kĩ thuật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sĩ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sĩ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 sĩ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vụ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sĩ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sĩ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 sĩ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62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 sĩ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Binh nhì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Binh nhất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51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7630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Công an hiệu, cấp bậc hàm, cấp hiệu, phù hiệu và trang phục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35052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Cấp bậc hàm, cấp hiệu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222210"/>
              </p:ext>
            </p:extLst>
          </p:nvPr>
        </p:nvGraphicFramePr>
        <p:xfrm>
          <a:off x="1905000" y="2995330"/>
          <a:ext cx="9601204" cy="37655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5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7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6340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 cấp</a:t>
                      </a:r>
                      <a:r>
                        <a:rPr lang="en-US" sz="24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hiệu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Viền cấp</a:t>
                      </a:r>
                      <a:r>
                        <a:rPr lang="en-US" sz="24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hiệu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Vạch dọc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7069">
                <a:tc rowSpan="3"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quan nghiệp vụ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tướng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đỏ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vàng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đỏ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xanh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vạch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màu vàng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đỏ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xanh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vạch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màu vàng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6258">
                <a:tc rowSpan="2"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đỏ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xanh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vạch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màu xanh thẫm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đỏ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xanh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vạch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màu xanh thẫm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38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14400"/>
            <a:ext cx="10053865" cy="571331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371600" y="228600"/>
            <a:ext cx="4343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Cấp bậc hàm, cấp hiệu sĩ quan</a:t>
            </a:r>
          </a:p>
        </p:txBody>
      </p:sp>
    </p:spTree>
    <p:extLst>
      <p:ext uri="{BB962C8B-B14F-4D97-AF65-F5344CB8AC3E}">
        <p14:creationId xmlns:p14="http://schemas.microsoft.com/office/powerpoint/2010/main" val="3956111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7630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Công an hiệu, cấp bậc hàm, cấp hiệu, phù hiệu và trang phục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35052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Cấp bậc hàm, cấp hiệu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066671"/>
              </p:ext>
            </p:extLst>
          </p:nvPr>
        </p:nvGraphicFramePr>
        <p:xfrm>
          <a:off x="1905000" y="2995330"/>
          <a:ext cx="9524999" cy="31663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0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89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185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21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049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62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2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tượng</a:t>
                      </a:r>
                      <a:endParaRPr lang="en-US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 cấp</a:t>
                      </a:r>
                      <a:r>
                        <a:rPr lang="en-US" sz="22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hiệu</a:t>
                      </a:r>
                      <a:endParaRPr lang="en-US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Viền cấp</a:t>
                      </a:r>
                      <a:r>
                        <a:rPr lang="en-US" sz="22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hiệu</a:t>
                      </a:r>
                      <a:endParaRPr lang="en-US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Vạch ngang, chữ</a:t>
                      </a:r>
                      <a:r>
                        <a:rPr lang="en-US" sz="22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</a:t>
                      </a:r>
                      <a:endParaRPr lang="en-US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5612">
                <a:tc rowSpan="3"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sĩ quan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 vụ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đỏ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xanh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vàng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môn kĩ thuật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đỏ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xanh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xanh thẫm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vụ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đỏ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xanh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vàng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62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 sĩ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đỏ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xanh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vàng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30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600" y="228600"/>
            <a:ext cx="59436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Cấp bậc hàm, cấp hiệu hạ sĩ quan, chiến sĩ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3000"/>
            <a:ext cx="9290321" cy="516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85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7630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Công an hiệu, cấp bậc hàm, cấp hiệu, phù hiệu và trang phục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19050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c) Phù hiệu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5" t="11091" r="44815" b="77534"/>
          <a:stretch/>
        </p:blipFill>
        <p:spPr>
          <a:xfrm>
            <a:off x="3657600" y="2743200"/>
            <a:ext cx="3048000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0" t="11111" r="44605" b="77422"/>
          <a:stretch/>
        </p:blipFill>
        <p:spPr>
          <a:xfrm>
            <a:off x="7449456" y="2743200"/>
            <a:ext cx="3160173" cy="32766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285671" y="5998029"/>
            <a:ext cx="3791857" cy="919401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sĩ quan, hạ sĩ quan, học viên, chiến sĩ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00042" y="6042422"/>
            <a:ext cx="2915558" cy="51077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cấp tướng</a:t>
            </a:r>
          </a:p>
        </p:txBody>
      </p:sp>
    </p:spTree>
    <p:extLst>
      <p:ext uri="{BB962C8B-B14F-4D97-AF65-F5344CB8AC3E}">
        <p14:creationId xmlns:p14="http://schemas.microsoft.com/office/powerpoint/2010/main" val="396910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05000" y="1356122"/>
            <a:ext cx="7239000" cy="510778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131457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7630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Công an hiệu, cấp bậc hàm, cấp hiệu, phù hiệu và trang phục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22098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d) Trang phục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44903" y="6194062"/>
            <a:ext cx="3291698" cy="51077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Cảnh sát nhân dân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004024"/>
            <a:ext cx="2561905" cy="310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219" y="3013548"/>
            <a:ext cx="2561905" cy="3095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0492" y="3013875"/>
            <a:ext cx="2590476" cy="3114286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929322" y="6194062"/>
            <a:ext cx="3291698" cy="51077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 ninh nhân dân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221020" y="6170944"/>
            <a:ext cx="3291698" cy="51077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Cảnh sát giao thông</a:t>
            </a:r>
          </a:p>
        </p:txBody>
      </p:sp>
    </p:spTree>
    <p:extLst>
      <p:ext uri="{BB962C8B-B14F-4D97-AF65-F5344CB8AC3E}">
        <p14:creationId xmlns:p14="http://schemas.microsoft.com/office/powerpoint/2010/main" val="90308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7630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Công an hiệu, cấp bậc hàm, cấp hiệu, phù hiệu và trang phục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22098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phục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87721" y="6253225"/>
            <a:ext cx="3291698" cy="51077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Cảnh sát cơ động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810500" y="6048913"/>
            <a:ext cx="3361280" cy="919401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Cảnh sát PCCC và cứu nạn, cứu hộ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2946823"/>
            <a:ext cx="2370680" cy="3208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184" y="3117770"/>
            <a:ext cx="4363816" cy="311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8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52400" y="1828801"/>
            <a:ext cx="2971800" cy="2899708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3200" b="1" dirty="0">
              <a:solidFill>
                <a:srgbClr val="0072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29000" y="2025607"/>
            <a:ext cx="8305800" cy="91940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Hãy nêu tên một số tổ chức trong Quân đội nhân dân Việt Nam mà em biết.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29000" y="3278655"/>
            <a:ext cx="8305800" cy="132802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So sánh cấp bậc hàm, cấp hiệu của sĩ quan, hạ sĩ quan nghiệp vụ với sĩ quan,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hạ sĩ quan chuyên môn kĩ thuật trong Công an nhân dân Việt Nam.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01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52400" y="1828801"/>
            <a:ext cx="2971800" cy="2899708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3200" b="1" dirty="0">
              <a:solidFill>
                <a:srgbClr val="0072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52800" y="1600200"/>
            <a:ext cx="8534400" cy="4528899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quân nhân trong mỗi trường hợp dưới đây có cấp bậc quân hàm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gì và thuộc quân, binh chủng nào của Quân đội nhân dân Việt Nam. Giải thích.</a:t>
            </a:r>
          </a:p>
          <a:p>
            <a:pPr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Quân nhân mặc trang phục màu xanh lá cây sẫm; mang cấp hiệu có nền màu vàng,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viền màu đỏ tươi; trên cấp hiệu có một gạch ngang và bốn sao.</a:t>
            </a:r>
          </a:p>
          <a:p>
            <a:pPr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Quân nhân mặc trang phục màu xanh lá cây sẫm; mang cấp hiệu có nền 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xanh lá cây, viền màu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trên cấp hiệu có hai gạch ngang và hai sao.</a:t>
            </a:r>
          </a:p>
          <a:p>
            <a:pPr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Quân nhân mặc trang phục có áo sơ mi ngắn tay màu trắng, quần màu tím than;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mang cấp hiệu có nền màu vàng, viền màu tím than; trên cấp hiệu có một gạch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ngang và ba sao.</a:t>
            </a:r>
          </a:p>
          <a:p>
            <a:pPr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Quân nhân mặc trang phục có áo sơ mi ngắn tay màu xanh hoà bình, quần 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xanh đậm; mang cấp hiệu có nền màu vàng, viền màu xanh hoà bình, ở giữa 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dọc màu hồng; trên cấp hiệu có một gạch ngang và một sao.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2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le 14"/>
          <p:cNvSpPr/>
          <p:nvPr/>
        </p:nvSpPr>
        <p:spPr>
          <a:xfrm>
            <a:off x="3352800" y="1600200"/>
            <a:ext cx="7467600" cy="132802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828801"/>
            <a:ext cx="2971800" cy="28997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278655"/>
            <a:ext cx="4419600" cy="3171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629" y="3278655"/>
            <a:ext cx="4082297" cy="3171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653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7910" y="183479"/>
            <a:ext cx="2730321" cy="408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11415" y="702991"/>
            <a:ext cx="2421227" cy="408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2136" y="702990"/>
            <a:ext cx="2421227" cy="408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4364" y="1531548"/>
            <a:ext cx="2487929" cy="408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42657" y="1537532"/>
            <a:ext cx="2421227" cy="408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65266" y="1533229"/>
            <a:ext cx="3023963" cy="408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39149" y="1519266"/>
            <a:ext cx="2431308" cy="408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8637" y="197689"/>
            <a:ext cx="2107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BỘ QUỐC PHÒNG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88752" y="712170"/>
            <a:ext cx="2107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TỔNG CỤC CHÍNH TRỊ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8938" y="2449898"/>
            <a:ext cx="1085533" cy="763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68828" y="2449898"/>
            <a:ext cx="1141396" cy="763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2194" y="2434599"/>
            <a:ext cx="1231090" cy="7754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88845" y="2435378"/>
            <a:ext cx="1156674" cy="7746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60466" y="2449896"/>
            <a:ext cx="1436947" cy="7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Straight Connector 55"/>
          <p:cNvCxnSpPr>
            <a:endCxn id="159" idx="0"/>
          </p:cNvCxnSpPr>
          <p:nvPr/>
        </p:nvCxnSpPr>
        <p:spPr>
          <a:xfrm>
            <a:off x="6006399" y="614032"/>
            <a:ext cx="20337" cy="5376177"/>
          </a:xfrm>
          <a:prstGeom prst="line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" idx="3"/>
            <a:endCxn id="4" idx="1"/>
          </p:cNvCxnSpPr>
          <p:nvPr/>
        </p:nvCxnSpPr>
        <p:spPr>
          <a:xfrm>
            <a:off x="4533363" y="907465"/>
            <a:ext cx="3078052" cy="1"/>
          </a:xfrm>
          <a:prstGeom prst="line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815549" y="1291132"/>
            <a:ext cx="8643963" cy="290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 flipV="1">
            <a:off x="7637419" y="1320160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10443100" y="1319657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4556727" y="1291132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1815549" y="1291132"/>
            <a:ext cx="8794" cy="233383"/>
          </a:xfrm>
          <a:prstGeom prst="line">
            <a:avLst/>
          </a:prstGeom>
          <a:ln w="1270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273567" y="720827"/>
            <a:ext cx="2107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BỘ TỔNG THAM MƯU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87734" y="1600200"/>
            <a:ext cx="2627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TỔNG CỤC HẬU CẦN – KĨ THUẬT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220200" y="1581860"/>
            <a:ext cx="2581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CÁC CỤC, VỤ TRỰC THUỘC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033399" y="1586447"/>
            <a:ext cx="3244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TỔNG CỤC CÔNG NGHIỆP QUỐC PHÒNG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793276" y="2549917"/>
            <a:ext cx="1170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CÁC QUÂN CHỦNG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011815" y="2549917"/>
            <a:ext cx="15251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BỘ ĐỘI BIÊN PHÒNG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471630" y="2549917"/>
            <a:ext cx="11892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CÁC BINH CHỦNG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82341" y="2549917"/>
            <a:ext cx="1383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</a:p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QUÂN KHU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035167" y="2549917"/>
            <a:ext cx="1383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</a:p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QUÂN ĐOÀN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077348" y="1578038"/>
            <a:ext cx="2895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TỔNG CỤC TÌNH BÁO</a:t>
            </a:r>
          </a:p>
        </p:txBody>
      </p:sp>
      <p:cxnSp>
        <p:nvCxnSpPr>
          <p:cNvPr id="125" name="Straight Connector 124"/>
          <p:cNvCxnSpPr/>
          <p:nvPr/>
        </p:nvCxnSpPr>
        <p:spPr>
          <a:xfrm flipV="1">
            <a:off x="1161085" y="2229301"/>
            <a:ext cx="9261774" cy="157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4073414" y="2237585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2808943" y="2236775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1161085" y="2229741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6919840" y="2250797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8759591" y="2245039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2632389" y="5755269"/>
            <a:ext cx="5851114" cy="155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8483503" y="5779104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V="1">
            <a:off x="2632389" y="5758890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V="1">
            <a:off x="4474468" y="5779104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V="1">
            <a:off x="9560632" y="7539360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>
          <a:xfrm>
            <a:off x="5401924" y="5990209"/>
            <a:ext cx="1249624" cy="709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330506" y="6059554"/>
            <a:ext cx="138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CƠ QUAN TƯ PHÁP QUÂN ĐỘI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7244137" y="5963747"/>
            <a:ext cx="2435074" cy="736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186971" y="6050470"/>
            <a:ext cx="2568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CÁC CƠ QUAN, ĐƠN VỊ, DOANH NGHIỆP VÀ TỔ CHỨC KHÁC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3820794" y="5976346"/>
            <a:ext cx="1249624" cy="7471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753430" y="6050470"/>
            <a:ext cx="1383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CÁC CƠ QUAN</a:t>
            </a:r>
          </a:p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NGHIÊN CỨU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1938351" y="5976345"/>
            <a:ext cx="1249624" cy="7237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1871484" y="6079914"/>
            <a:ext cx="1383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CÁC HỌC VIỆN, NHÀ TRƯỜNG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250416" y="2423862"/>
            <a:ext cx="1436947" cy="786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81538" y="2549917"/>
            <a:ext cx="13873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CÁC BỘ </a:t>
            </a:r>
          </a:p>
          <a:p>
            <a:pPr algn="ctr">
              <a:lnSpc>
                <a:spcPts val="15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TƯ LỆNH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665196" y="2449896"/>
            <a:ext cx="1436947" cy="7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621079" y="2549917"/>
            <a:ext cx="15251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CẢNH SÁT BIỂN VIỆT NAM</a:t>
            </a: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10422859" y="2245029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2344" y="3582668"/>
            <a:ext cx="636904" cy="5806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61591" y="3582668"/>
            <a:ext cx="875107" cy="5806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699041" y="3582668"/>
            <a:ext cx="644589" cy="5806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44160" y="4500683"/>
            <a:ext cx="1067975" cy="624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78859" y="3636122"/>
            <a:ext cx="732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Sư đoàn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894" y="3636122"/>
            <a:ext cx="732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Lữ đoàn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35371" y="4541440"/>
            <a:ext cx="14708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Ban CHQS</a:t>
            </a:r>
          </a:p>
          <a:p>
            <a:pPr algn="ctr">
              <a:lnSpc>
                <a:spcPts val="1500"/>
              </a:lnSpc>
            </a:pP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huyện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quận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36858" y="3563025"/>
            <a:ext cx="110296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Bộ CHQS tỉnh,</a:t>
            </a:r>
          </a:p>
          <a:p>
            <a:pPr algn="ctr">
              <a:lnSpc>
                <a:spcPts val="1500"/>
              </a:lnSpc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thành phố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298336" y="3396018"/>
            <a:ext cx="1626641" cy="203318"/>
            <a:chOff x="6357249" y="3638180"/>
            <a:chExt cx="1167790" cy="211891"/>
          </a:xfrm>
        </p:grpSpPr>
        <p:cxnSp>
          <p:nvCxnSpPr>
            <p:cNvPr id="84" name="Straight Connector 83"/>
            <p:cNvCxnSpPr/>
            <p:nvPr/>
          </p:nvCxnSpPr>
          <p:spPr>
            <a:xfrm flipV="1">
              <a:off x="6357249" y="3638180"/>
              <a:ext cx="1167790" cy="478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7518005" y="3645214"/>
              <a:ext cx="0" cy="204857"/>
            </a:xfrm>
            <a:prstGeom prst="line">
              <a:avLst/>
            </a:prstGeom>
            <a:ln w="1905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6363106" y="3645214"/>
              <a:ext cx="0" cy="204857"/>
            </a:xfrm>
            <a:prstGeom prst="line">
              <a:avLst/>
            </a:prstGeom>
            <a:ln w="1905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Straight Connector 86"/>
          <p:cNvCxnSpPr>
            <a:stCxn id="82" idx="0"/>
          </p:cNvCxnSpPr>
          <p:nvPr/>
        </p:nvCxnSpPr>
        <p:spPr>
          <a:xfrm flipV="1">
            <a:off x="1188342" y="3203325"/>
            <a:ext cx="2395" cy="359700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1188105" y="4171809"/>
            <a:ext cx="237" cy="319655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2447959" y="3571195"/>
            <a:ext cx="787020" cy="5629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324228" y="3585889"/>
            <a:ext cx="866772" cy="20962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5" name="Straight Connector 94"/>
          <p:cNvCxnSpPr>
            <a:cxnSpLocks/>
          </p:cNvCxnSpPr>
          <p:nvPr/>
        </p:nvCxnSpPr>
        <p:spPr>
          <a:xfrm>
            <a:off x="3324227" y="4728780"/>
            <a:ext cx="864000" cy="3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466225" y="3620363"/>
            <a:ext cx="732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Lữ đoàn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341278" y="3733800"/>
            <a:ext cx="814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Sư đoàn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282720" y="4753388"/>
            <a:ext cx="943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Đại đội</a:t>
            </a:r>
          </a:p>
        </p:txBody>
      </p:sp>
      <p:cxnSp>
        <p:nvCxnSpPr>
          <p:cNvPr id="100" name="Straight Connector 99"/>
          <p:cNvCxnSpPr>
            <a:cxnSpLocks/>
          </p:cNvCxnSpPr>
          <p:nvPr/>
        </p:nvCxnSpPr>
        <p:spPr>
          <a:xfrm>
            <a:off x="3324227" y="4127318"/>
            <a:ext cx="864000" cy="6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241392" y="4142601"/>
            <a:ext cx="1026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Trung đoàn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294354" y="5364175"/>
            <a:ext cx="920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Tiểu đội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294354" y="5058782"/>
            <a:ext cx="920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Trung đội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2857489" y="3203803"/>
            <a:ext cx="3275" cy="376145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2862719" y="3366600"/>
            <a:ext cx="863742" cy="59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3717923" y="3372665"/>
            <a:ext cx="3307" cy="219042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7655500" y="3581400"/>
            <a:ext cx="2284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Bộ Chỉ huy Biên phòng </a:t>
            </a:r>
          </a:p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tỉnh, thành phố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7792138" y="3580043"/>
            <a:ext cx="1977833" cy="5182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959720" y="4466831"/>
            <a:ext cx="530705" cy="8825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8563310" y="4466831"/>
            <a:ext cx="487471" cy="8825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9124511" y="4469800"/>
            <a:ext cx="505784" cy="8825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465597" y="4488437"/>
            <a:ext cx="685381" cy="848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</a:p>
          <a:p>
            <a:pPr algn="ctr">
              <a:lnSpc>
                <a:spcPts val="1500"/>
              </a:lnSpc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</a:p>
          <a:p>
            <a:pPr algn="ctr">
              <a:lnSpc>
                <a:spcPts val="1500"/>
              </a:lnSpc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</a:p>
          <a:p>
            <a:pPr algn="ctr">
              <a:lnSpc>
                <a:spcPts val="1500"/>
              </a:lnSpc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869569" y="4603847"/>
            <a:ext cx="711006" cy="656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Đồn</a:t>
            </a:r>
          </a:p>
          <a:p>
            <a:pPr algn="ctr">
              <a:lnSpc>
                <a:spcPts val="1500"/>
              </a:lnSpc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</a:p>
          <a:p>
            <a:pPr algn="ctr">
              <a:lnSpc>
                <a:spcPts val="1500"/>
              </a:lnSpc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9057814" y="4501159"/>
            <a:ext cx="6229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Các đơn vị khác</a:t>
            </a:r>
          </a:p>
        </p:txBody>
      </p:sp>
      <p:cxnSp>
        <p:nvCxnSpPr>
          <p:cNvPr id="118" name="Straight Connector 117"/>
          <p:cNvCxnSpPr>
            <a:stCxn id="110" idx="0"/>
            <a:endCxn id="22" idx="2"/>
          </p:cNvCxnSpPr>
          <p:nvPr/>
        </p:nvCxnSpPr>
        <p:spPr>
          <a:xfrm flipH="1" flipV="1">
            <a:off x="8778940" y="3210073"/>
            <a:ext cx="2115" cy="369970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8250465" y="4255638"/>
            <a:ext cx="1167790" cy="47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9411221" y="4262672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8256322" y="4262672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8790290" y="4108167"/>
            <a:ext cx="1" cy="343912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5357172" y="2245028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3294354" y="4447995"/>
            <a:ext cx="920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6" name="Straight Connector 125"/>
          <p:cNvCxnSpPr>
            <a:cxnSpLocks/>
          </p:cNvCxnSpPr>
          <p:nvPr/>
        </p:nvCxnSpPr>
        <p:spPr>
          <a:xfrm>
            <a:off x="3324227" y="4429549"/>
            <a:ext cx="864000" cy="3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cxnSpLocks/>
          </p:cNvCxnSpPr>
          <p:nvPr/>
        </p:nvCxnSpPr>
        <p:spPr>
          <a:xfrm>
            <a:off x="3324227" y="5028011"/>
            <a:ext cx="864000" cy="3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cxnSpLocks/>
          </p:cNvCxnSpPr>
          <p:nvPr/>
        </p:nvCxnSpPr>
        <p:spPr>
          <a:xfrm>
            <a:off x="3324227" y="5327242"/>
            <a:ext cx="864000" cy="3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946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9829800" cy="510778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QĐND Việt Nam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669619"/>
            <a:ext cx="6172200" cy="403598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09800" y="2012870"/>
            <a:ext cx="2438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Bộ Quốc phòng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47800" y="2669619"/>
            <a:ext cx="4191000" cy="418838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 với Đảng và Nhà nước về đường lối, nhiệm vụ quân sự, quốc phòng bảo 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 quốc; quản lí nhà nước về lĩnh vực quân sự,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quốc phòng trong phạm vi cả nước;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 chức thực hiện việc xây dựng,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quản lí, chỉ huy Quân đội nhân dân, Dân quân tự vệ.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88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9829800" cy="510778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QĐND Việt Nam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09800" y="2012870"/>
            <a:ext cx="31242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Bộ Tổng Tham mưu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4600" y="2669618"/>
            <a:ext cx="2362200" cy="400532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huy, điều hành, xây dựng phát triển lực lượng và huấn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sẵn sàng chiến đấu, chiến đấu của Quân đội nhân dân và Dân quân tự vệ.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402676"/>
            <a:ext cx="3924153" cy="42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5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9829800" cy="510778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QĐND Việt Nam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09800" y="2012870"/>
            <a:ext cx="31242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Tổng Cục Chính trị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90800" y="2895600"/>
            <a:ext cx="2362200" cy="214526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Đảm nhiệm công tác Đảng, công tác chính trị trong toàn quân.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2547460"/>
            <a:ext cx="3810000" cy="38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2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9829800" cy="510778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QĐND Việt Nam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09800" y="2012870"/>
            <a:ext cx="17526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Quân khu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76462" y="2669618"/>
            <a:ext cx="8839200" cy="132802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đạo công tác quốc phòng và xây dựng tiềm lực quân sự trong thời bình;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đạo, chỉ huy lực lượng vũ trang địa phương trong 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chiến để bảo vệ lãnh thổ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quân khu.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85987" y="4143611"/>
            <a:ext cx="17526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Quân đoàn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09800" y="4953000"/>
            <a:ext cx="8839200" cy="91940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động lớn nhất của Lục quân, có nhiệm vụ bảo vệ các địa 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chiến lược trọng yếu của quốc gia.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91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4685</TotalTime>
  <Words>3616</Words>
  <Application>Microsoft Office PowerPoint</Application>
  <PresentationFormat>Custom</PresentationFormat>
  <Paragraphs>384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chaunguyen</dc:creator>
  <cp:lastModifiedBy>pc</cp:lastModifiedBy>
  <cp:revision>590</cp:revision>
  <cp:lastPrinted>2021-09-15T03:24:58Z</cp:lastPrinted>
  <dcterms:created xsi:type="dcterms:W3CDTF">2006-08-16T00:00:00Z</dcterms:created>
  <dcterms:modified xsi:type="dcterms:W3CDTF">2024-11-25T08:05:08Z</dcterms:modified>
</cp:coreProperties>
</file>