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62" r:id="rId4"/>
    <p:sldId id="263" r:id="rId5"/>
    <p:sldId id="264" r:id="rId6"/>
    <p:sldId id="265" r:id="rId7"/>
    <p:sldId id="266" r:id="rId8"/>
    <p:sldId id="267" r:id="rId9"/>
    <p:sldId id="268" r:id="rId10"/>
    <p:sldId id="269" r:id="rId11"/>
    <p:sldId id="270" r:id="rId12"/>
    <p:sldId id="281" r:id="rId13"/>
    <p:sldId id="257" r:id="rId14"/>
    <p:sldId id="258" r:id="rId15"/>
    <p:sldId id="271" r:id="rId16"/>
    <p:sldId id="259" r:id="rId17"/>
    <p:sldId id="260" r:id="rId18"/>
    <p:sldId id="280" r:id="rId19"/>
    <p:sldId id="272" r:id="rId20"/>
    <p:sldId id="273" r:id="rId21"/>
    <p:sldId id="261" r:id="rId22"/>
    <p:sldId id="283" r:id="rId23"/>
    <p:sldId id="282" r:id="rId24"/>
    <p:sldId id="274" r:id="rId25"/>
    <p:sldId id="275" r:id="rId26"/>
    <p:sldId id="276" r:id="rId27"/>
    <p:sldId id="277" r:id="rId28"/>
    <p:sldId id="27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366165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149216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217663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57092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316780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339390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428235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175237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365953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2200626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ACA354-6989-476C-BD74-366E11C37FE8}"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C6FC8-F257-4A57-8DC8-6001487182AC}" type="slidenum">
              <a:rPr lang="en-US" smtClean="0"/>
              <a:pPr/>
              <a:t>‹#›</a:t>
            </a:fld>
            <a:endParaRPr lang="en-US"/>
          </a:p>
        </p:txBody>
      </p:sp>
    </p:spTree>
    <p:extLst>
      <p:ext uri="{BB962C8B-B14F-4D97-AF65-F5344CB8AC3E}">
        <p14:creationId xmlns:p14="http://schemas.microsoft.com/office/powerpoint/2010/main" val="405567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CA354-6989-476C-BD74-366E11C37FE8}" type="datetimeFigureOut">
              <a:rPr lang="en-US" smtClean="0"/>
              <a:pPr/>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C6FC8-F257-4A57-8DC8-6001487182AC}" type="slidenum">
              <a:rPr lang="en-US" smtClean="0"/>
              <a:pPr/>
              <a:t>‹#›</a:t>
            </a:fld>
            <a:endParaRPr lang="en-US"/>
          </a:p>
        </p:txBody>
      </p:sp>
    </p:spTree>
    <p:extLst>
      <p:ext uri="{BB962C8B-B14F-4D97-AF65-F5344CB8AC3E}">
        <p14:creationId xmlns:p14="http://schemas.microsoft.com/office/powerpoint/2010/main" val="573153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6236" y="2673926"/>
            <a:ext cx="9185564"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Bài</a:t>
            </a:r>
            <a:r>
              <a:rPr lang="en-US" sz="3600" dirty="0" smtClean="0">
                <a:latin typeface="Cambria" panose="02040503050406030204" pitchFamily="18" charset="0"/>
                <a:ea typeface="Cambria" panose="02040503050406030204" pitchFamily="18" charset="0"/>
              </a:rPr>
              <a:t> 1: KHOA HỌC, KĨ THUẬT VÀ CÔNG NGHỆ</a:t>
            </a:r>
            <a:endParaRPr lang="en-US" sz="3600" dirty="0">
              <a:latin typeface="Cambria" panose="02040503050406030204" pitchFamily="18" charset="0"/>
              <a:ea typeface="Cambria" panose="02040503050406030204" pitchFamily="18" charset="0"/>
            </a:endParaRPr>
          </a:p>
        </p:txBody>
      </p:sp>
      <p:sp>
        <p:nvSpPr>
          <p:cNvPr id="2" name="TextBox 1"/>
          <p:cNvSpPr txBox="1"/>
          <p:nvPr/>
        </p:nvSpPr>
        <p:spPr>
          <a:xfrm>
            <a:off x="1302327" y="484909"/>
            <a:ext cx="9393382" cy="523220"/>
          </a:xfrm>
          <a:prstGeom prst="rect">
            <a:avLst/>
          </a:prstGeom>
          <a:noFill/>
        </p:spPr>
        <p:txBody>
          <a:bodyPr wrap="square" rtlCol="0">
            <a:spAutoFit/>
          </a:bodyPr>
          <a:lstStyle/>
          <a:p>
            <a:pPr algn="ctr"/>
            <a:r>
              <a:rPr lang="en-US" sz="2800" dirty="0" smtClean="0"/>
              <a:t>TRƯỜNG PTDTNT THCS VÀ THPT VÂN CANH</a:t>
            </a:r>
            <a:endParaRPr lang="en-US" sz="2800" dirty="0"/>
          </a:p>
        </p:txBody>
      </p:sp>
      <p:sp>
        <p:nvSpPr>
          <p:cNvPr id="5" name="Text Box 7"/>
          <p:cNvSpPr txBox="1">
            <a:spLocks noChangeArrowheads="1"/>
          </p:cNvSpPr>
          <p:nvPr/>
        </p:nvSpPr>
        <p:spPr bwMode="auto">
          <a:xfrm>
            <a:off x="2596551" y="3985105"/>
            <a:ext cx="86436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4000" b="1" dirty="0" err="1" smtClean="0">
                <a:solidFill>
                  <a:srgbClr val="FF0000"/>
                </a:solidFill>
                <a:latin typeface="Times New Roman" pitchFamily="18" charset="0"/>
                <a:cs typeface="Times New Roman" pitchFamily="18" charset="0"/>
              </a:rPr>
              <a:t>Giáo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viên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Huỳnh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Thị</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Thanh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Nga</a:t>
            </a:r>
            <a:endParaRPr lang="en-US" altLang="vi-VN" sz="3200" b="1" dirty="0">
              <a:solidFill>
                <a:srgbClr val="FF0000"/>
              </a:solidFill>
              <a:latin typeface="Times New Roman" pitchFamily="18" charset="0"/>
            </a:endParaRPr>
          </a:p>
        </p:txBody>
      </p:sp>
    </p:spTree>
    <p:extLst>
      <p:ext uri="{BB962C8B-B14F-4D97-AF65-F5344CB8AC3E}">
        <p14:creationId xmlns:p14="http://schemas.microsoft.com/office/powerpoint/2010/main" val="332610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75017" y="612854"/>
            <a:ext cx="3491345" cy="523220"/>
          </a:xfrm>
          <a:prstGeom prst="rect">
            <a:avLst/>
          </a:prstGeom>
          <a:noFill/>
        </p:spPr>
        <p:txBody>
          <a:bodyPr wrap="square" rtlCol="0">
            <a:spAutoFit/>
          </a:bodyPr>
          <a:lstStyle/>
          <a:p>
            <a:r>
              <a:rPr lang="en-US" sz="2800" smtClean="0"/>
              <a:t>Các nhà khoa học</a:t>
            </a:r>
            <a:endParaRPr lang="en-US" sz="2800"/>
          </a:p>
        </p:txBody>
      </p:sp>
      <p:pic>
        <p:nvPicPr>
          <p:cNvPr id="5" name="Picture 4"/>
          <p:cNvPicPr>
            <a:picLocks noChangeAspect="1"/>
          </p:cNvPicPr>
          <p:nvPr/>
        </p:nvPicPr>
        <p:blipFill>
          <a:blip r:embed="rId2" cstate="print"/>
          <a:stretch>
            <a:fillRect/>
          </a:stretch>
        </p:blipFill>
        <p:spPr>
          <a:xfrm>
            <a:off x="645382" y="1428642"/>
            <a:ext cx="5187381" cy="3905357"/>
          </a:xfrm>
          <a:prstGeom prst="rect">
            <a:avLst/>
          </a:prstGeom>
        </p:spPr>
      </p:pic>
      <p:sp>
        <p:nvSpPr>
          <p:cNvPr id="6" name="Rectangle 5"/>
          <p:cNvSpPr/>
          <p:nvPr/>
        </p:nvSpPr>
        <p:spPr>
          <a:xfrm>
            <a:off x="6220690" y="1611605"/>
            <a:ext cx="5001491" cy="3539430"/>
          </a:xfrm>
          <a:prstGeom prst="rect">
            <a:avLst/>
          </a:prstGeom>
        </p:spPr>
        <p:txBody>
          <a:bodyPr wrap="square">
            <a:spAutoFit/>
          </a:bodyPr>
          <a:lstStyle/>
          <a:p>
            <a:r>
              <a:rPr lang="vi-VN" sz="2800">
                <a:latin typeface="Calibri" panose="020F0502020204030204" pitchFamily="34" charset="0"/>
                <a:cs typeface="Calibri" panose="020F0502020204030204" pitchFamily="34" charset="0"/>
              </a:rPr>
              <a:t>Louis Pasteur </a:t>
            </a:r>
            <a:r>
              <a:rPr lang="vi-VN" sz="2800" smtClean="0">
                <a:latin typeface="Calibri" panose="020F0502020204030204" pitchFamily="34" charset="0"/>
                <a:cs typeface="Calibri" panose="020F0502020204030204" pitchFamily="34" charset="0"/>
              </a:rPr>
              <a:t>(27 </a:t>
            </a:r>
            <a:r>
              <a:rPr lang="vi-VN" sz="2800">
                <a:latin typeface="Calibri" panose="020F0502020204030204" pitchFamily="34" charset="0"/>
                <a:cs typeface="Calibri" panose="020F0502020204030204" pitchFamily="34" charset="0"/>
              </a:rPr>
              <a:t>tháng 12 năm 1822 - 28 tháng 9 năm 1895) là một nhà sinh học, nhà vi sinh vật học, nhà hoá học, một tín đồ Công giáo người Pháp, với những phát hiện về các nguyên tắc của tiêm chủng, lên men vi sinh và thanh trùng.</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6906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2911" y="612854"/>
            <a:ext cx="3491345" cy="523220"/>
          </a:xfrm>
          <a:prstGeom prst="rect">
            <a:avLst/>
          </a:prstGeom>
          <a:noFill/>
        </p:spPr>
        <p:txBody>
          <a:bodyPr wrap="square" rtlCol="0">
            <a:spAutoFit/>
          </a:bodyPr>
          <a:lstStyle/>
          <a:p>
            <a:r>
              <a:rPr lang="en-US" sz="2800" smtClean="0"/>
              <a:t>Các nhà khoa học</a:t>
            </a:r>
            <a:endParaRPr lang="en-US" sz="2800"/>
          </a:p>
        </p:txBody>
      </p:sp>
      <p:pic>
        <p:nvPicPr>
          <p:cNvPr id="2" name="Picture 1"/>
          <p:cNvPicPr>
            <a:picLocks noChangeAspect="1"/>
          </p:cNvPicPr>
          <p:nvPr/>
        </p:nvPicPr>
        <p:blipFill>
          <a:blip r:embed="rId2" cstate="print"/>
          <a:stretch>
            <a:fillRect/>
          </a:stretch>
        </p:blipFill>
        <p:spPr>
          <a:xfrm>
            <a:off x="715240" y="1215994"/>
            <a:ext cx="5006686" cy="3354480"/>
          </a:xfrm>
          <a:prstGeom prst="rect">
            <a:avLst/>
          </a:prstGeom>
        </p:spPr>
      </p:pic>
      <p:sp>
        <p:nvSpPr>
          <p:cNvPr id="4" name="Rectangle 3"/>
          <p:cNvSpPr/>
          <p:nvPr/>
        </p:nvSpPr>
        <p:spPr>
          <a:xfrm>
            <a:off x="6040582" y="1338962"/>
            <a:ext cx="5361710" cy="3108543"/>
          </a:xfrm>
          <a:prstGeom prst="rect">
            <a:avLst/>
          </a:prstGeom>
        </p:spPr>
        <p:txBody>
          <a:bodyPr wrap="square">
            <a:spAutoFit/>
          </a:bodyPr>
          <a:lstStyle/>
          <a:p>
            <a:r>
              <a:rPr lang="vi-VN" sz="2800">
                <a:latin typeface="Calibri" panose="020F0502020204030204" pitchFamily="34" charset="0"/>
                <a:cs typeface="Calibri" panose="020F0502020204030204" pitchFamily="34" charset="0"/>
              </a:rPr>
              <a:t>Albert Einstein </a:t>
            </a:r>
            <a:r>
              <a:rPr lang="vi-VN" sz="2800" smtClean="0">
                <a:latin typeface="Calibri" panose="020F0502020204030204" pitchFamily="34" charset="0"/>
                <a:cs typeface="Calibri" panose="020F0502020204030204" pitchFamily="34" charset="0"/>
              </a:rPr>
              <a:t>(14 </a:t>
            </a:r>
            <a:r>
              <a:rPr lang="vi-VN" sz="2800">
                <a:latin typeface="Calibri" panose="020F0502020204030204" pitchFamily="34" charset="0"/>
                <a:cs typeface="Calibri" panose="020F0502020204030204" pitchFamily="34" charset="0"/>
              </a:rPr>
              <a:t>tháng 3 năm 1879 – 18 tháng 4 năm 1955) là một nhà vật lý lý thuyết người </a:t>
            </a:r>
            <a:r>
              <a:rPr lang="vi-VN" sz="2800" smtClean="0">
                <a:latin typeface="Calibri" panose="020F0502020204030204" pitchFamily="34" charset="0"/>
                <a:cs typeface="Calibri" panose="020F0502020204030204" pitchFamily="34" charset="0"/>
              </a:rPr>
              <a:t>Đức, </a:t>
            </a:r>
            <a:r>
              <a:rPr lang="vi-VN" sz="2800">
                <a:latin typeface="Calibri" panose="020F0502020204030204" pitchFamily="34" charset="0"/>
                <a:cs typeface="Calibri" panose="020F0502020204030204" pitchFamily="34" charset="0"/>
              </a:rPr>
              <a:t>người đã phát triển thuyết tương đối tổng quát, một trong hai trụ cột của vật lý hiện đại (trụ cột còn lại là cơ học lượng tử). </a:t>
            </a:r>
            <a:endParaRPr lang="en-US" sz="2800">
              <a:latin typeface="Calibri" panose="020F0502020204030204" pitchFamily="34" charset="0"/>
              <a:cs typeface="Calibri" panose="020F0502020204030204" pitchFamily="34" charset="0"/>
            </a:endParaRPr>
          </a:p>
        </p:txBody>
      </p:sp>
      <p:sp>
        <p:nvSpPr>
          <p:cNvPr id="7" name="Rectangle 6"/>
          <p:cNvSpPr/>
          <p:nvPr/>
        </p:nvSpPr>
        <p:spPr>
          <a:xfrm>
            <a:off x="715239" y="4650394"/>
            <a:ext cx="10687053" cy="1384995"/>
          </a:xfrm>
          <a:prstGeom prst="rect">
            <a:avLst/>
          </a:prstGeom>
        </p:spPr>
        <p:txBody>
          <a:bodyPr wrap="square">
            <a:spAutoFit/>
          </a:bodyPr>
          <a:lstStyle/>
          <a:p>
            <a:r>
              <a:rPr lang="en-US" sz="2800">
                <a:latin typeface="Calibri" panose="020F0502020204030204" pitchFamily="34" charset="0"/>
                <a:cs typeface="Calibri" panose="020F0502020204030204" pitchFamily="34" charset="0"/>
              </a:rPr>
              <a:t>Ô</a:t>
            </a:r>
            <a:r>
              <a:rPr lang="vi-VN" sz="2800" smtClean="0">
                <a:latin typeface="Calibri" panose="020F0502020204030204" pitchFamily="34" charset="0"/>
                <a:cs typeface="Calibri" panose="020F0502020204030204" pitchFamily="34" charset="0"/>
              </a:rPr>
              <a:t>ng </a:t>
            </a:r>
            <a:r>
              <a:rPr lang="vi-VN" sz="2800">
                <a:latin typeface="Calibri" panose="020F0502020204030204" pitchFamily="34" charset="0"/>
                <a:cs typeface="Calibri" panose="020F0502020204030204" pitchFamily="34" charset="0"/>
              </a:rPr>
              <a:t>lại được trao Giải Nobel Vật lý năm 1921 "cho những cống hiến của ông đối với vật lý lý thuyết, và đặc biệt cho sự khám phá ra định luật của hiệu ứng quang </a:t>
            </a:r>
            <a:r>
              <a:rPr lang="vi-VN" sz="2800" smtClean="0">
                <a:latin typeface="Calibri" panose="020F0502020204030204" pitchFamily="34" charset="0"/>
                <a:cs typeface="Calibri" panose="020F0502020204030204" pitchFamily="34" charset="0"/>
              </a:rPr>
              <a:t>điện“</a:t>
            </a:r>
            <a:r>
              <a:rPr lang="en-US" sz="2800" smtClean="0">
                <a:latin typeface="Calibri" panose="020F0502020204030204" pitchFamily="34" charset="0"/>
                <a:cs typeface="Calibri" panose="020F0502020204030204" pitchFamily="34" charset="0"/>
              </a:rPr>
              <a:t>.</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3649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745" y="2313709"/>
            <a:ext cx="8229600" cy="523220"/>
          </a:xfrm>
          <a:prstGeom prst="rect">
            <a:avLst/>
          </a:prstGeom>
          <a:noFill/>
        </p:spPr>
        <p:txBody>
          <a:bodyPr wrap="square" rtlCol="0">
            <a:spAutoFit/>
          </a:bodyPr>
          <a:lstStyle/>
          <a:p>
            <a:pPr algn="ctr"/>
            <a:r>
              <a:rPr lang="en-US" sz="2800" smtClean="0"/>
              <a:t>HÌNH THÀNH KIẾN THỨC</a:t>
            </a:r>
            <a:endParaRPr lang="en-US" sz="2800"/>
          </a:p>
        </p:txBody>
      </p:sp>
    </p:spTree>
    <p:extLst>
      <p:ext uri="{BB962C8B-B14F-4D97-AF65-F5344CB8AC3E}">
        <p14:creationId xmlns:p14="http://schemas.microsoft.com/office/powerpoint/2010/main" val="667833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5399" y="1195471"/>
            <a:ext cx="4946073" cy="2677656"/>
          </a:xfrm>
          <a:prstGeom prst="rect">
            <a:avLst/>
          </a:prstGeom>
          <a:noFill/>
        </p:spPr>
        <p:txBody>
          <a:bodyPr wrap="square" rtlCol="0">
            <a:spAutoFit/>
          </a:bodyPr>
          <a:lstStyle/>
          <a:p>
            <a:pPr marL="400050" indent="-400050">
              <a:buAutoNum type="romanUcPeriod"/>
            </a:pPr>
            <a:r>
              <a:rPr lang="en-US" sz="2800" b="1" smtClean="0">
                <a:latin typeface="+mj-lt"/>
              </a:rPr>
              <a:t>KHÁI NIỆM</a:t>
            </a:r>
          </a:p>
          <a:p>
            <a:pPr marL="514350" indent="-514350">
              <a:buAutoNum type="arabicPeriod"/>
            </a:pPr>
            <a:r>
              <a:rPr lang="en-US" sz="2800" b="1" smtClean="0">
                <a:latin typeface="+mj-lt"/>
              </a:rPr>
              <a:t>Khoa học</a:t>
            </a:r>
          </a:p>
          <a:p>
            <a:r>
              <a:rPr lang="en-US" sz="2800" smtClean="0">
                <a:latin typeface="+mj-lt"/>
              </a:rPr>
              <a:t>Khoa học là hệ thống tri thức về bản chất, quy luật tồn tại và phát triển của sự vật, hiện tượng tự nhiên, xã hội và tư duy</a:t>
            </a:r>
            <a:endParaRPr lang="en-US" sz="2800">
              <a:latin typeface="+mj-lt"/>
            </a:endParaRPr>
          </a:p>
        </p:txBody>
      </p:sp>
      <p:sp>
        <p:nvSpPr>
          <p:cNvPr id="4" name="TextBox 3"/>
          <p:cNvSpPr txBox="1"/>
          <p:nvPr/>
        </p:nvSpPr>
        <p:spPr>
          <a:xfrm>
            <a:off x="419099" y="5181507"/>
            <a:ext cx="5433909" cy="646331"/>
          </a:xfrm>
          <a:prstGeom prst="rect">
            <a:avLst/>
          </a:prstGeom>
          <a:noFill/>
        </p:spPr>
        <p:txBody>
          <a:bodyPr wrap="square" rtlCol="0">
            <a:spAutoFit/>
          </a:bodyPr>
          <a:lstStyle/>
          <a:p>
            <a:pPr marL="285750" indent="-285750">
              <a:buFontTx/>
              <a:buChar char="-"/>
            </a:pPr>
            <a:r>
              <a:rPr lang="en-US" smtClean="0"/>
              <a:t>Định luật bảo toàn vật chất và chuyển động</a:t>
            </a:r>
          </a:p>
          <a:p>
            <a:pPr marL="285750" indent="-285750">
              <a:buFontTx/>
              <a:buChar char="-"/>
            </a:pPr>
            <a:r>
              <a:rPr lang="en-US" smtClean="0"/>
              <a:t>Thuyết nhiệt động học phân tử</a:t>
            </a:r>
          </a:p>
        </p:txBody>
      </p:sp>
      <p:pic>
        <p:nvPicPr>
          <p:cNvPr id="5" name="Picture 4"/>
          <p:cNvPicPr>
            <a:picLocks noChangeAspect="1"/>
          </p:cNvPicPr>
          <p:nvPr/>
        </p:nvPicPr>
        <p:blipFill rotWithShape="1">
          <a:blip r:embed="rId2" cstate="print"/>
          <a:srcRect b="6986"/>
          <a:stretch/>
        </p:blipFill>
        <p:spPr>
          <a:xfrm>
            <a:off x="328508" y="496599"/>
            <a:ext cx="5524500" cy="4075401"/>
          </a:xfrm>
          <a:prstGeom prst="rect">
            <a:avLst/>
          </a:prstGeom>
        </p:spPr>
      </p:pic>
      <p:sp>
        <p:nvSpPr>
          <p:cNvPr id="3" name="Rectangle 2"/>
          <p:cNvSpPr/>
          <p:nvPr/>
        </p:nvSpPr>
        <p:spPr>
          <a:xfrm>
            <a:off x="6625398" y="5181508"/>
            <a:ext cx="5611091" cy="646331"/>
          </a:xfrm>
          <a:prstGeom prst="rect">
            <a:avLst/>
          </a:prstGeom>
        </p:spPr>
        <p:txBody>
          <a:bodyPr wrap="square">
            <a:spAutoFit/>
          </a:bodyPr>
          <a:lstStyle/>
          <a:p>
            <a:pPr marL="285750" lvl="0" indent="-285750">
              <a:buFontTx/>
              <a:buChar char="-"/>
            </a:pPr>
            <a:r>
              <a:rPr lang="en-US">
                <a:solidFill>
                  <a:prstClr val="black"/>
                </a:solidFill>
              </a:rPr>
              <a:t>Bảng tuần hoàn các nguyên tố</a:t>
            </a:r>
          </a:p>
          <a:p>
            <a:pPr marL="285750" lvl="0" indent="-285750">
              <a:buFontTx/>
              <a:buChar char="-"/>
            </a:pPr>
            <a:r>
              <a:rPr lang="en-US">
                <a:solidFill>
                  <a:prstClr val="black"/>
                </a:solidFill>
              </a:rPr>
              <a:t>Thuyết tương đối, thuyết lượng tử</a:t>
            </a:r>
          </a:p>
        </p:txBody>
      </p:sp>
      <p:sp>
        <p:nvSpPr>
          <p:cNvPr id="6" name="Rectangle 5"/>
          <p:cNvSpPr/>
          <p:nvPr/>
        </p:nvSpPr>
        <p:spPr>
          <a:xfrm>
            <a:off x="4113438" y="4692087"/>
            <a:ext cx="3965124" cy="369332"/>
          </a:xfrm>
          <a:prstGeom prst="rect">
            <a:avLst/>
          </a:prstGeom>
        </p:spPr>
        <p:txBody>
          <a:bodyPr wrap="none">
            <a:spAutoFit/>
          </a:bodyPr>
          <a:lstStyle/>
          <a:p>
            <a:pPr lvl="0"/>
            <a:r>
              <a:rPr lang="en-US" b="1">
                <a:solidFill>
                  <a:prstClr val="black"/>
                </a:solidFill>
              </a:rPr>
              <a:t>Một số phát minh về khoa học tự nhiên</a:t>
            </a:r>
          </a:p>
        </p:txBody>
      </p:sp>
    </p:spTree>
    <p:extLst>
      <p:ext uri="{BB962C8B-B14F-4D97-AF65-F5344CB8AC3E}">
        <p14:creationId xmlns:p14="http://schemas.microsoft.com/office/powerpoint/2010/main" val="4034287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09720" y="147542"/>
            <a:ext cx="5458691" cy="3108543"/>
          </a:xfrm>
          <a:prstGeom prst="rect">
            <a:avLst/>
          </a:prstGeom>
          <a:noFill/>
        </p:spPr>
        <p:txBody>
          <a:bodyPr wrap="square" rtlCol="0">
            <a:spAutoFit/>
          </a:bodyPr>
          <a:lstStyle/>
          <a:p>
            <a:pPr marL="400050" indent="-400050">
              <a:buAutoNum type="romanUcPeriod"/>
            </a:pPr>
            <a:r>
              <a:rPr lang="en-US" sz="2800" b="1" smtClean="0">
                <a:latin typeface="+mj-lt"/>
              </a:rPr>
              <a:t>KHÁI NIỆM</a:t>
            </a:r>
          </a:p>
          <a:p>
            <a:r>
              <a:rPr lang="en-US" sz="2800" b="1" smtClean="0">
                <a:latin typeface="+mj-lt"/>
              </a:rPr>
              <a:t>2. Kĩ thuật</a:t>
            </a:r>
          </a:p>
          <a:p>
            <a:pPr algn="just"/>
            <a:r>
              <a:rPr lang="en-US" sz="2800" smtClean="0">
                <a:latin typeface="+mj-lt"/>
              </a:rPr>
              <a:t>Là việc ứng dụng các nguyên lí khoa học vào việc thiết kế, chế tạo, vận hành các máy móc, thiết bị, công trình, quy trình, hệ thống một cách có hiệu quả và kinh tế nhất</a:t>
            </a:r>
            <a:endParaRPr lang="en-US" sz="2800">
              <a:latin typeface="+mj-lt"/>
            </a:endParaRPr>
          </a:p>
        </p:txBody>
      </p:sp>
      <p:pic>
        <p:nvPicPr>
          <p:cNvPr id="3" name="Picture 2"/>
          <p:cNvPicPr>
            <a:picLocks noChangeAspect="1"/>
          </p:cNvPicPr>
          <p:nvPr/>
        </p:nvPicPr>
        <p:blipFill rotWithShape="1">
          <a:blip r:embed="rId2" cstate="print"/>
          <a:srcRect l="10909" t="4444" b="11313"/>
          <a:stretch/>
        </p:blipFill>
        <p:spPr>
          <a:xfrm>
            <a:off x="602672" y="316358"/>
            <a:ext cx="5278582" cy="2770909"/>
          </a:xfrm>
          <a:prstGeom prst="rect">
            <a:avLst/>
          </a:prstGeom>
        </p:spPr>
      </p:pic>
      <p:pic>
        <p:nvPicPr>
          <p:cNvPr id="4" name="Picture 3"/>
          <p:cNvPicPr>
            <a:picLocks noChangeAspect="1"/>
          </p:cNvPicPr>
          <p:nvPr/>
        </p:nvPicPr>
        <p:blipFill>
          <a:blip r:embed="rId3" cstate="print"/>
          <a:stretch>
            <a:fillRect/>
          </a:stretch>
        </p:blipFill>
        <p:spPr>
          <a:xfrm>
            <a:off x="6234279" y="3256085"/>
            <a:ext cx="5209575" cy="2968310"/>
          </a:xfrm>
          <a:prstGeom prst="rect">
            <a:avLst/>
          </a:prstGeom>
        </p:spPr>
      </p:pic>
      <p:pic>
        <p:nvPicPr>
          <p:cNvPr id="5" name="Picture 4"/>
          <p:cNvPicPr>
            <a:picLocks noChangeAspect="1"/>
          </p:cNvPicPr>
          <p:nvPr/>
        </p:nvPicPr>
        <p:blipFill>
          <a:blip r:embed="rId4" cstate="print"/>
          <a:stretch>
            <a:fillRect/>
          </a:stretch>
        </p:blipFill>
        <p:spPr>
          <a:xfrm>
            <a:off x="602672" y="3256086"/>
            <a:ext cx="5278582" cy="2968310"/>
          </a:xfrm>
          <a:prstGeom prst="rect">
            <a:avLst/>
          </a:prstGeom>
        </p:spPr>
      </p:pic>
    </p:spTree>
    <p:extLst>
      <p:ext uri="{BB962C8B-B14F-4D97-AF65-F5344CB8AC3E}">
        <p14:creationId xmlns:p14="http://schemas.microsoft.com/office/powerpoint/2010/main" val="364013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787" y="562312"/>
            <a:ext cx="5401112" cy="523220"/>
          </a:xfrm>
          <a:prstGeom prst="rect">
            <a:avLst/>
          </a:prstGeom>
          <a:noFill/>
        </p:spPr>
        <p:txBody>
          <a:bodyPr wrap="square" rtlCol="0">
            <a:spAutoFit/>
          </a:bodyPr>
          <a:lstStyle/>
          <a:p>
            <a:pPr algn="ctr"/>
            <a:r>
              <a:rPr lang="en-US" sz="2800" smtClean="0"/>
              <a:t>Động cơ hơi nước của James Watt</a:t>
            </a:r>
            <a:endParaRPr lang="en-US" sz="2800"/>
          </a:p>
        </p:txBody>
      </p:sp>
      <p:pic>
        <p:nvPicPr>
          <p:cNvPr id="3" name="Picture 2"/>
          <p:cNvPicPr>
            <a:picLocks noChangeAspect="1"/>
          </p:cNvPicPr>
          <p:nvPr/>
        </p:nvPicPr>
        <p:blipFill>
          <a:blip r:embed="rId2" cstate="print"/>
          <a:stretch>
            <a:fillRect/>
          </a:stretch>
        </p:blipFill>
        <p:spPr>
          <a:xfrm>
            <a:off x="6015035" y="562312"/>
            <a:ext cx="5530557" cy="3605435"/>
          </a:xfrm>
          <a:prstGeom prst="rect">
            <a:avLst/>
          </a:prstGeom>
        </p:spPr>
      </p:pic>
      <p:sp>
        <p:nvSpPr>
          <p:cNvPr id="4" name="Rectangle 3"/>
          <p:cNvSpPr/>
          <p:nvPr/>
        </p:nvSpPr>
        <p:spPr>
          <a:xfrm>
            <a:off x="522787" y="3935565"/>
            <a:ext cx="5401111" cy="2092881"/>
          </a:xfrm>
          <a:prstGeom prst="rect">
            <a:avLst/>
          </a:prstGeom>
        </p:spPr>
        <p:txBody>
          <a:bodyPr wrap="square">
            <a:spAutoFit/>
          </a:bodyPr>
          <a:lstStyle/>
          <a:p>
            <a:r>
              <a:rPr lang="en-US" sz="2600" smtClean="0">
                <a:latin typeface="Calibri" panose="020F0502020204030204" pitchFamily="34" charset="0"/>
                <a:cs typeface="Calibri" panose="020F0502020204030204" pitchFamily="34" charset="0"/>
              </a:rPr>
              <a:t>L</a:t>
            </a:r>
            <a:r>
              <a:rPr lang="vi-VN" sz="2600" smtClean="0">
                <a:latin typeface="Calibri" panose="020F0502020204030204" pitchFamily="34" charset="0"/>
                <a:cs typeface="Calibri" panose="020F0502020204030204" pitchFamily="34" charset="0"/>
              </a:rPr>
              <a:t>à </a:t>
            </a:r>
            <a:r>
              <a:rPr lang="vi-VN" sz="2600">
                <a:latin typeface="Calibri" panose="020F0502020204030204" pitchFamily="34" charset="0"/>
                <a:cs typeface="Calibri" panose="020F0502020204030204" pitchFamily="34" charset="0"/>
              </a:rPr>
              <a:t>động cơ nhiệt thực hiện công việc cơ học sử dụng hơi nước làm chất lỏng làm việc. Động cơ hơi nước sử dụng lực tạo ra bởi áp suất hơi để đẩy piston qua lại bên trong xi lanh. </a:t>
            </a:r>
            <a:endParaRPr lang="en-US" sz="2800">
              <a:latin typeface="Calibri" panose="020F0502020204030204" pitchFamily="34" charset="0"/>
              <a:cs typeface="Calibri" panose="020F0502020204030204" pitchFamily="34" charset="0"/>
            </a:endParaRPr>
          </a:p>
        </p:txBody>
      </p:sp>
      <p:sp>
        <p:nvSpPr>
          <p:cNvPr id="5" name="Rectangle 4"/>
          <p:cNvSpPr/>
          <p:nvPr/>
        </p:nvSpPr>
        <p:spPr>
          <a:xfrm>
            <a:off x="6015035" y="4335675"/>
            <a:ext cx="5532720" cy="1692771"/>
          </a:xfrm>
          <a:prstGeom prst="rect">
            <a:avLst/>
          </a:prstGeom>
        </p:spPr>
        <p:txBody>
          <a:bodyPr wrap="square">
            <a:spAutoFit/>
          </a:bodyPr>
          <a:lstStyle/>
          <a:p>
            <a:r>
              <a:rPr lang="vi-VN" sz="2600">
                <a:solidFill>
                  <a:prstClr val="black"/>
                </a:solidFill>
                <a:latin typeface="Calibri" panose="020F0502020204030204" pitchFamily="34" charset="0"/>
                <a:cs typeface="Calibri" panose="020F0502020204030204" pitchFamily="34" charset="0"/>
              </a:rPr>
              <a:t>Thuật ngữ "động cơ hơi nước" thường chỉ được áp dụng cho động cơ pittông như mô tả, không áp dụng cho tuabin hơi.</a:t>
            </a:r>
            <a:endParaRPr lang="en-US" sz="2600"/>
          </a:p>
        </p:txBody>
      </p:sp>
      <p:pic>
        <p:nvPicPr>
          <p:cNvPr id="1026" name="Picture 2" descr="Động cơ hơi nước hoạt động như thế nào? - Điện Cơ Bắc Ninh"/>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217" y="1224673"/>
            <a:ext cx="42862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95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6110" y="496428"/>
            <a:ext cx="5369370" cy="2246769"/>
          </a:xfrm>
          <a:prstGeom prst="rect">
            <a:avLst/>
          </a:prstGeom>
          <a:noFill/>
        </p:spPr>
        <p:txBody>
          <a:bodyPr wrap="square" rtlCol="0">
            <a:spAutoFit/>
          </a:bodyPr>
          <a:lstStyle/>
          <a:p>
            <a:pPr marL="400050" indent="-400050">
              <a:buAutoNum type="romanUcPeriod"/>
            </a:pPr>
            <a:r>
              <a:rPr lang="en-US" sz="2800" b="1" smtClean="0">
                <a:latin typeface="+mj-lt"/>
              </a:rPr>
              <a:t>KHÁI NIỆM</a:t>
            </a:r>
          </a:p>
          <a:p>
            <a:r>
              <a:rPr lang="en-US" sz="2800" b="1" smtClean="0">
                <a:latin typeface="+mj-lt"/>
              </a:rPr>
              <a:t>3. Công nghệ</a:t>
            </a:r>
          </a:p>
          <a:p>
            <a:r>
              <a:rPr lang="en-US" sz="2800" smtClean="0">
                <a:latin typeface="+mj-lt"/>
              </a:rPr>
              <a:t>Là các giải pháp để ứng dụng các phát minh khoa học vào mục đích thực tế, đặc biệt trong công nghiệp</a:t>
            </a:r>
            <a:endParaRPr lang="en-US" sz="2800">
              <a:latin typeface="+mj-lt"/>
            </a:endParaRPr>
          </a:p>
        </p:txBody>
      </p:sp>
      <p:pic>
        <p:nvPicPr>
          <p:cNvPr id="3" name="Picture 2"/>
          <p:cNvPicPr>
            <a:picLocks noChangeAspect="1"/>
          </p:cNvPicPr>
          <p:nvPr/>
        </p:nvPicPr>
        <p:blipFill>
          <a:blip r:embed="rId2" cstate="print"/>
          <a:stretch>
            <a:fillRect/>
          </a:stretch>
        </p:blipFill>
        <p:spPr>
          <a:xfrm>
            <a:off x="1066801" y="402843"/>
            <a:ext cx="4326999" cy="2433937"/>
          </a:xfrm>
          <a:prstGeom prst="rect">
            <a:avLst/>
          </a:prstGeom>
        </p:spPr>
      </p:pic>
      <p:pic>
        <p:nvPicPr>
          <p:cNvPr id="4" name="Picture 3"/>
          <p:cNvPicPr>
            <a:picLocks noChangeAspect="1"/>
          </p:cNvPicPr>
          <p:nvPr/>
        </p:nvPicPr>
        <p:blipFill>
          <a:blip r:embed="rId3" cstate="print"/>
          <a:stretch>
            <a:fillRect/>
          </a:stretch>
        </p:blipFill>
        <p:spPr>
          <a:xfrm>
            <a:off x="6393873" y="3130859"/>
            <a:ext cx="5133843" cy="2874952"/>
          </a:xfrm>
          <a:prstGeom prst="rect">
            <a:avLst/>
          </a:prstGeom>
        </p:spPr>
      </p:pic>
      <p:sp>
        <p:nvSpPr>
          <p:cNvPr id="5" name="TextBox 4"/>
          <p:cNvSpPr txBox="1"/>
          <p:nvPr/>
        </p:nvSpPr>
        <p:spPr>
          <a:xfrm>
            <a:off x="1066801" y="3112711"/>
            <a:ext cx="4613563" cy="2893100"/>
          </a:xfrm>
          <a:prstGeom prst="rect">
            <a:avLst/>
          </a:prstGeom>
          <a:noFill/>
        </p:spPr>
        <p:txBody>
          <a:bodyPr wrap="square" rtlCol="0">
            <a:spAutoFit/>
          </a:bodyPr>
          <a:lstStyle/>
          <a:p>
            <a:r>
              <a:rPr lang="en-US" sz="2600" smtClean="0"/>
              <a:t>Một vài công nghệ thường gặp:</a:t>
            </a:r>
          </a:p>
          <a:p>
            <a:pPr marL="285750" indent="-285750">
              <a:buFontTx/>
              <a:buChar char="-"/>
            </a:pPr>
            <a:r>
              <a:rPr lang="en-US" sz="2600" smtClean="0"/>
              <a:t>Công nghệ nano</a:t>
            </a:r>
          </a:p>
          <a:p>
            <a:pPr marL="285750" indent="-285750">
              <a:buFontTx/>
              <a:buChar char="-"/>
            </a:pPr>
            <a:r>
              <a:rPr lang="en-US" sz="2600" smtClean="0"/>
              <a:t>Công nghệ số</a:t>
            </a:r>
          </a:p>
          <a:p>
            <a:pPr marL="285750" indent="-285750">
              <a:buFontTx/>
              <a:buChar char="-"/>
            </a:pPr>
            <a:r>
              <a:rPr lang="en-US" sz="2600" smtClean="0"/>
              <a:t>Công nghệ sinh học</a:t>
            </a:r>
          </a:p>
          <a:p>
            <a:pPr marL="285750" indent="-285750">
              <a:buFontTx/>
              <a:buChar char="-"/>
            </a:pPr>
            <a:r>
              <a:rPr lang="en-US" sz="2600" smtClean="0"/>
              <a:t>Công nghệ in 3D</a:t>
            </a:r>
          </a:p>
          <a:p>
            <a:pPr marL="285750" indent="-285750">
              <a:buFontTx/>
              <a:buChar char="-"/>
            </a:pPr>
            <a:r>
              <a:rPr lang="en-US" sz="2600" smtClean="0"/>
              <a:t>Trí tuệ nhân tạo</a:t>
            </a:r>
          </a:p>
          <a:p>
            <a:pPr marL="285750" indent="-285750">
              <a:buFontTx/>
              <a:buChar char="-"/>
            </a:pPr>
            <a:r>
              <a:rPr lang="en-US" sz="2600" smtClean="0"/>
              <a:t>Dữ liệu lớn</a:t>
            </a:r>
            <a:endParaRPr lang="en-US" sz="2600"/>
          </a:p>
        </p:txBody>
      </p:sp>
    </p:spTree>
    <p:extLst>
      <p:ext uri="{BB962C8B-B14F-4D97-AF65-F5344CB8AC3E}">
        <p14:creationId xmlns:p14="http://schemas.microsoft.com/office/powerpoint/2010/main" val="1081892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5336" y="1581598"/>
            <a:ext cx="5753100" cy="1384995"/>
          </a:xfrm>
          <a:prstGeom prst="rect">
            <a:avLst/>
          </a:prstGeom>
          <a:noFill/>
        </p:spPr>
        <p:txBody>
          <a:bodyPr wrap="square" rtlCol="0">
            <a:spAutoFit/>
          </a:bodyPr>
          <a:lstStyle/>
          <a:p>
            <a:r>
              <a:rPr lang="en-US" sz="2800" smtClean="0">
                <a:latin typeface="+mj-lt"/>
              </a:rPr>
              <a:t>Khoa học, kĩ thuật, công nghệ có mối liên hệ tương hỗ chặt chẽ, thúc đẩy nhau cùng phát triển</a:t>
            </a:r>
          </a:p>
        </p:txBody>
      </p:sp>
      <p:pic>
        <p:nvPicPr>
          <p:cNvPr id="3" name="Picture 2"/>
          <p:cNvPicPr>
            <a:picLocks noChangeAspect="1"/>
          </p:cNvPicPr>
          <p:nvPr/>
        </p:nvPicPr>
        <p:blipFill>
          <a:blip r:embed="rId2" cstate="print"/>
          <a:stretch>
            <a:fillRect/>
          </a:stretch>
        </p:blipFill>
        <p:spPr>
          <a:xfrm>
            <a:off x="5524498" y="3214403"/>
            <a:ext cx="5753100" cy="2190750"/>
          </a:xfrm>
          <a:prstGeom prst="rect">
            <a:avLst/>
          </a:prstGeom>
        </p:spPr>
      </p:pic>
      <p:pic>
        <p:nvPicPr>
          <p:cNvPr id="7" name="Picture 6"/>
          <p:cNvPicPr>
            <a:picLocks noChangeAspect="1"/>
          </p:cNvPicPr>
          <p:nvPr/>
        </p:nvPicPr>
        <p:blipFill>
          <a:blip r:embed="rId3" cstate="print"/>
          <a:stretch>
            <a:fillRect/>
          </a:stretch>
        </p:blipFill>
        <p:spPr>
          <a:xfrm>
            <a:off x="426425" y="1581598"/>
            <a:ext cx="5098073" cy="3823555"/>
          </a:xfrm>
          <a:prstGeom prst="rect">
            <a:avLst/>
          </a:prstGeom>
        </p:spPr>
      </p:pic>
      <p:sp>
        <p:nvSpPr>
          <p:cNvPr id="8" name="Rectangle 7"/>
          <p:cNvSpPr/>
          <p:nvPr/>
        </p:nvSpPr>
        <p:spPr>
          <a:xfrm>
            <a:off x="426425" y="810568"/>
            <a:ext cx="10962011" cy="523220"/>
          </a:xfrm>
          <a:prstGeom prst="rect">
            <a:avLst/>
          </a:prstGeom>
        </p:spPr>
        <p:txBody>
          <a:bodyPr wrap="square">
            <a:spAutoFit/>
          </a:bodyPr>
          <a:lstStyle/>
          <a:p>
            <a:pPr lvl="0"/>
            <a:r>
              <a:rPr lang="en-US" sz="2800" b="1">
                <a:solidFill>
                  <a:prstClr val="black"/>
                </a:solidFill>
                <a:latin typeface="Calibri Light" panose="020F0302020204030204"/>
              </a:rPr>
              <a:t>II. LIÊN HỆ GIỮA KHOA HỌC, KĨ THUẬT VÀ CÔNG NGHỆ</a:t>
            </a:r>
          </a:p>
        </p:txBody>
      </p:sp>
    </p:spTree>
    <p:extLst>
      <p:ext uri="{BB962C8B-B14F-4D97-AF65-F5344CB8AC3E}">
        <p14:creationId xmlns:p14="http://schemas.microsoft.com/office/powerpoint/2010/main" val="2936930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09601" y="1598803"/>
            <a:ext cx="4862944" cy="3215987"/>
          </a:xfrm>
          <a:prstGeom prst="rect">
            <a:avLst/>
          </a:prstGeom>
        </p:spPr>
      </p:pic>
      <p:sp>
        <p:nvSpPr>
          <p:cNvPr id="5" name="Rectangle 4"/>
          <p:cNvSpPr/>
          <p:nvPr/>
        </p:nvSpPr>
        <p:spPr>
          <a:xfrm>
            <a:off x="5865668" y="2875798"/>
            <a:ext cx="5753100" cy="1938992"/>
          </a:xfrm>
          <a:prstGeom prst="rect">
            <a:avLst/>
          </a:prstGeom>
        </p:spPr>
        <p:txBody>
          <a:bodyPr wrap="square">
            <a:spAutoFit/>
          </a:bodyPr>
          <a:lstStyle/>
          <a:p>
            <a:r>
              <a:rPr lang="vi-VN" sz="2400" i="1">
                <a:latin typeface="Calibri" panose="020F0502020204030204" pitchFamily="34" charset="0"/>
                <a:cs typeface="Calibri" panose="020F0502020204030204" pitchFamily="34" charset="0"/>
              </a:rPr>
              <a:t>Các loại kính hiển vi điện tử </a:t>
            </a:r>
            <a:r>
              <a:rPr lang="vi-VN" sz="2400" i="1" smtClean="0">
                <a:latin typeface="Calibri" panose="020F0502020204030204" pitchFamily="34" charset="0"/>
                <a:cs typeface="Calibri" panose="020F0502020204030204" pitchFamily="34" charset="0"/>
              </a:rPr>
              <a:t>ra </a:t>
            </a:r>
            <a:r>
              <a:rPr lang="vi-VN" sz="2400" i="1">
                <a:latin typeface="Calibri" panose="020F0502020204030204" pitchFamily="34" charset="0"/>
                <a:cs typeface="Calibri" panose="020F0502020204030204" pitchFamily="34" charset="0"/>
              </a:rPr>
              <a:t>đời nhờ các kiến thức khoa học về vật lý, quang học của con người. Kính hiển vi điện tử giúp khoa học nghiên cứu được các cấu trúc siêu nhỏ, các gen, các vi </a:t>
            </a:r>
            <a:r>
              <a:rPr lang="vi-VN" sz="2400" i="1" smtClean="0">
                <a:latin typeface="Calibri" panose="020F0502020204030204" pitchFamily="34" charset="0"/>
                <a:cs typeface="Calibri" panose="020F0502020204030204" pitchFamily="34" charset="0"/>
              </a:rPr>
              <a:t>rút</a:t>
            </a:r>
            <a:r>
              <a:rPr lang="en-US" sz="2400" i="1">
                <a:latin typeface="Calibri" panose="020F0502020204030204" pitchFamily="34" charset="0"/>
                <a:cs typeface="Calibri" panose="020F0502020204030204" pitchFamily="34" charset="0"/>
              </a:rPr>
              <a:t>.</a:t>
            </a:r>
            <a:r>
              <a:rPr lang="vi-VN" sz="2400" i="1" smtClean="0">
                <a:latin typeface="Calibri" panose="020F0502020204030204" pitchFamily="34" charset="0"/>
                <a:cs typeface="Calibri" panose="020F0502020204030204" pitchFamily="34" charset="0"/>
              </a:rPr>
              <a:t> </a:t>
            </a:r>
            <a:endParaRPr lang="en-US" sz="2400" i="1">
              <a:latin typeface="Calibri" panose="020F0502020204030204" pitchFamily="34" charset="0"/>
              <a:cs typeface="Calibri" panose="020F0502020204030204" pitchFamily="34" charset="0"/>
            </a:endParaRPr>
          </a:p>
        </p:txBody>
      </p:sp>
      <p:sp>
        <p:nvSpPr>
          <p:cNvPr id="6" name="TextBox 5"/>
          <p:cNvSpPr txBox="1"/>
          <p:nvPr/>
        </p:nvSpPr>
        <p:spPr>
          <a:xfrm>
            <a:off x="5865668" y="1598803"/>
            <a:ext cx="5753101" cy="954107"/>
          </a:xfrm>
          <a:prstGeom prst="rect">
            <a:avLst/>
          </a:prstGeom>
          <a:noFill/>
        </p:spPr>
        <p:txBody>
          <a:bodyPr wrap="square" rtlCol="0">
            <a:spAutoFit/>
          </a:bodyPr>
          <a:lstStyle/>
          <a:p>
            <a:r>
              <a:rPr lang="en-US" sz="2800" b="1" smtClean="0">
                <a:latin typeface="+mj-lt"/>
              </a:rPr>
              <a:t>Những ví dụ về mối quan hệ giữa khoa học, công nghệ và kĩ thuật</a:t>
            </a:r>
            <a:endParaRPr lang="en-US" sz="2800" smtClean="0">
              <a:latin typeface="+mj-lt"/>
            </a:endParaRPr>
          </a:p>
        </p:txBody>
      </p:sp>
    </p:spTree>
    <p:extLst>
      <p:ext uri="{BB962C8B-B14F-4D97-AF65-F5344CB8AC3E}">
        <p14:creationId xmlns:p14="http://schemas.microsoft.com/office/powerpoint/2010/main" val="1586501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429791"/>
            <a:ext cx="10612582" cy="523220"/>
          </a:xfrm>
          <a:prstGeom prst="rect">
            <a:avLst/>
          </a:prstGeom>
          <a:noFill/>
        </p:spPr>
        <p:txBody>
          <a:bodyPr wrap="square" rtlCol="0">
            <a:spAutoFit/>
          </a:bodyPr>
          <a:lstStyle/>
          <a:p>
            <a:r>
              <a:rPr lang="en-US" sz="2800" b="1" smtClean="0">
                <a:latin typeface="+mj-lt"/>
              </a:rPr>
              <a:t>Những ví dụ về mối quan hệ giữa khoa học, công nghệ và kĩ thuật</a:t>
            </a:r>
            <a:endParaRPr lang="en-US" sz="2800" smtClean="0">
              <a:latin typeface="+mj-lt"/>
            </a:endParaRPr>
          </a:p>
        </p:txBody>
      </p:sp>
      <p:sp>
        <p:nvSpPr>
          <p:cNvPr id="6" name="Rectangle 5"/>
          <p:cNvSpPr/>
          <p:nvPr/>
        </p:nvSpPr>
        <p:spPr>
          <a:xfrm>
            <a:off x="637308" y="4047076"/>
            <a:ext cx="10945091" cy="2092881"/>
          </a:xfrm>
          <a:prstGeom prst="rect">
            <a:avLst/>
          </a:prstGeom>
        </p:spPr>
        <p:txBody>
          <a:bodyPr wrap="square">
            <a:spAutoFit/>
          </a:bodyPr>
          <a:lstStyle/>
          <a:p>
            <a:r>
              <a:rPr lang="vi-VN" sz="2600">
                <a:latin typeface="Calibri" panose="020F0502020204030204" pitchFamily="34" charset="0"/>
                <a:cs typeface="Calibri" panose="020F0502020204030204" pitchFamily="34" charset="0"/>
              </a:rPr>
              <a:t>Kĩ thuật vật liệu điện tử phát triển, kéo theo công nghệ thông tin phát triển. Ngược lại khi công nghệ thông tin phát triển cũng tạo ra các công nghệ mới như công nghệ truyền thông Internet kết nối vạn vật (IoT), công nghệ trí tuệ nhân tạo (AI),… giúp cho kĩ thuật điều khiển tự động, điều khiển thông minh phát triển.</a:t>
            </a:r>
            <a:endParaRPr lang="en-US" sz="260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cstate="print"/>
          <a:stretch>
            <a:fillRect/>
          </a:stretch>
        </p:blipFill>
        <p:spPr>
          <a:xfrm>
            <a:off x="637309" y="1120815"/>
            <a:ext cx="4138720" cy="2758457"/>
          </a:xfrm>
          <a:prstGeom prst="rect">
            <a:avLst/>
          </a:prstGeom>
        </p:spPr>
      </p:pic>
      <p:pic>
        <p:nvPicPr>
          <p:cNvPr id="8" name="Picture 7"/>
          <p:cNvPicPr>
            <a:picLocks noChangeAspect="1"/>
          </p:cNvPicPr>
          <p:nvPr/>
        </p:nvPicPr>
        <p:blipFill>
          <a:blip r:embed="rId3" cstate="print"/>
          <a:stretch>
            <a:fillRect/>
          </a:stretch>
        </p:blipFill>
        <p:spPr>
          <a:xfrm>
            <a:off x="6317671" y="1115290"/>
            <a:ext cx="5264728" cy="2763982"/>
          </a:xfrm>
          <a:prstGeom prst="rect">
            <a:avLst/>
          </a:prstGeom>
        </p:spPr>
      </p:pic>
    </p:spTree>
    <p:extLst>
      <p:ext uri="{BB962C8B-B14F-4D97-AF65-F5344CB8AC3E}">
        <p14:creationId xmlns:p14="http://schemas.microsoft.com/office/powerpoint/2010/main" val="2454630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50147" y="2537980"/>
            <a:ext cx="1662546" cy="523220"/>
          </a:xfrm>
          <a:prstGeom prst="rect">
            <a:avLst/>
          </a:prstGeom>
          <a:noFill/>
        </p:spPr>
        <p:txBody>
          <a:bodyPr wrap="square" rtlCol="0">
            <a:spAutoFit/>
          </a:bodyPr>
          <a:lstStyle/>
          <a:p>
            <a:r>
              <a:rPr lang="en-US" sz="2800" smtClean="0"/>
              <a:t>MỞ ĐẦU</a:t>
            </a:r>
            <a:endParaRPr lang="en-US" sz="2800"/>
          </a:p>
        </p:txBody>
      </p:sp>
    </p:spTree>
    <p:extLst>
      <p:ext uri="{BB962C8B-B14F-4D97-AF65-F5344CB8AC3E}">
        <p14:creationId xmlns:p14="http://schemas.microsoft.com/office/powerpoint/2010/main" val="240603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309" y="720375"/>
            <a:ext cx="10612582" cy="523220"/>
          </a:xfrm>
          <a:prstGeom prst="rect">
            <a:avLst/>
          </a:prstGeom>
          <a:noFill/>
        </p:spPr>
        <p:txBody>
          <a:bodyPr wrap="square" rtlCol="0">
            <a:spAutoFit/>
          </a:bodyPr>
          <a:lstStyle/>
          <a:p>
            <a:r>
              <a:rPr lang="en-US" sz="2800" b="1" smtClean="0">
                <a:latin typeface="+mj-lt"/>
              </a:rPr>
              <a:t>Những ví dụ về mối quan hệ giữa khoa học, công nghệ và kĩ thuật</a:t>
            </a:r>
            <a:endParaRPr lang="en-US" sz="2800" smtClean="0">
              <a:latin typeface="+mj-lt"/>
            </a:endParaRPr>
          </a:p>
        </p:txBody>
      </p:sp>
      <p:sp>
        <p:nvSpPr>
          <p:cNvPr id="3" name="Rectangle 2"/>
          <p:cNvSpPr/>
          <p:nvPr/>
        </p:nvSpPr>
        <p:spPr>
          <a:xfrm>
            <a:off x="637309" y="4512605"/>
            <a:ext cx="11042072" cy="1292662"/>
          </a:xfrm>
          <a:prstGeom prst="rect">
            <a:avLst/>
          </a:prstGeom>
        </p:spPr>
        <p:txBody>
          <a:bodyPr wrap="square">
            <a:spAutoFit/>
          </a:bodyPr>
          <a:lstStyle/>
          <a:p>
            <a:r>
              <a:rPr lang="vi-VN" sz="2600">
                <a:latin typeface="Calibri" panose="020F0502020204030204" pitchFamily="34" charset="0"/>
                <a:cs typeface="Calibri" panose="020F0502020204030204" pitchFamily="34" charset="0"/>
              </a:rPr>
              <a:t>Công nghệ vật liệu chế tạo ra vật liệu titan nhẹ, siêu bền (ra đời từ những nghiên cứu khoa học). Vật liệu này giúp thiết kế, chế tạo những con tàu vũ trụ có thể bay xa hơn, giúp cho khoa học vũ trụ phát triển hơn</a:t>
            </a:r>
            <a:endParaRPr lang="en-US" sz="260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stretch>
            <a:fillRect/>
          </a:stretch>
        </p:blipFill>
        <p:spPr>
          <a:xfrm>
            <a:off x="637309" y="1586344"/>
            <a:ext cx="3629891" cy="2763982"/>
          </a:xfrm>
          <a:prstGeom prst="rect">
            <a:avLst/>
          </a:prstGeom>
        </p:spPr>
      </p:pic>
      <p:pic>
        <p:nvPicPr>
          <p:cNvPr id="5" name="Picture 4"/>
          <p:cNvPicPr>
            <a:picLocks noChangeAspect="1"/>
          </p:cNvPicPr>
          <p:nvPr/>
        </p:nvPicPr>
        <p:blipFill>
          <a:blip r:embed="rId3" cstate="print"/>
          <a:stretch>
            <a:fillRect/>
          </a:stretch>
        </p:blipFill>
        <p:spPr>
          <a:xfrm>
            <a:off x="4707946" y="1586344"/>
            <a:ext cx="3656961" cy="2763982"/>
          </a:xfrm>
          <a:prstGeom prst="rect">
            <a:avLst/>
          </a:prstGeom>
        </p:spPr>
      </p:pic>
      <p:pic>
        <p:nvPicPr>
          <p:cNvPr id="9" name="Picture 8"/>
          <p:cNvPicPr>
            <a:picLocks noChangeAspect="1"/>
          </p:cNvPicPr>
          <p:nvPr/>
        </p:nvPicPr>
        <p:blipFill>
          <a:blip r:embed="rId4" cstate="print"/>
          <a:stretch>
            <a:fillRect/>
          </a:stretch>
        </p:blipFill>
        <p:spPr>
          <a:xfrm>
            <a:off x="8757706" y="1586344"/>
            <a:ext cx="2769817" cy="2763982"/>
          </a:xfrm>
          <a:prstGeom prst="rect">
            <a:avLst/>
          </a:prstGeom>
        </p:spPr>
      </p:pic>
    </p:spTree>
    <p:extLst>
      <p:ext uri="{BB962C8B-B14F-4D97-AF65-F5344CB8AC3E}">
        <p14:creationId xmlns:p14="http://schemas.microsoft.com/office/powerpoint/2010/main" val="3833768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0814" y="1121916"/>
            <a:ext cx="6263986" cy="1815882"/>
          </a:xfrm>
          <a:prstGeom prst="rect">
            <a:avLst/>
          </a:prstGeom>
          <a:noFill/>
        </p:spPr>
        <p:txBody>
          <a:bodyPr wrap="square" rtlCol="0">
            <a:spAutoFit/>
          </a:bodyPr>
          <a:lstStyle/>
          <a:p>
            <a:r>
              <a:rPr lang="en-US" sz="2800" b="1" smtClean="0">
                <a:latin typeface="+mj-lt"/>
              </a:rPr>
              <a:t>III. QUAN HỆ GIỮA CÔNG NGHỆ VỚI TỰ NHIÊN, CON NGƯỜI VÀ XÃ HỘI</a:t>
            </a:r>
          </a:p>
          <a:p>
            <a:r>
              <a:rPr lang="en-US" sz="2800" smtClean="0">
                <a:latin typeface="+mj-lt"/>
              </a:rPr>
              <a:t>Công nghệ có mối quan hệ qua lại mật thiết với tự nhiên, con người và xã hội. </a:t>
            </a:r>
          </a:p>
        </p:txBody>
      </p:sp>
      <p:pic>
        <p:nvPicPr>
          <p:cNvPr id="3" name="Picture 2"/>
          <p:cNvPicPr>
            <a:picLocks noChangeAspect="1"/>
          </p:cNvPicPr>
          <p:nvPr/>
        </p:nvPicPr>
        <p:blipFill>
          <a:blip r:embed="rId2" cstate="print"/>
          <a:stretch>
            <a:fillRect/>
          </a:stretch>
        </p:blipFill>
        <p:spPr>
          <a:xfrm>
            <a:off x="5334000" y="3861221"/>
            <a:ext cx="6400800" cy="1636204"/>
          </a:xfrm>
          <a:prstGeom prst="rect">
            <a:avLst/>
          </a:prstGeom>
        </p:spPr>
      </p:pic>
      <p:pic>
        <p:nvPicPr>
          <p:cNvPr id="5" name="Picture 4"/>
          <p:cNvPicPr>
            <a:picLocks noChangeAspect="1"/>
          </p:cNvPicPr>
          <p:nvPr/>
        </p:nvPicPr>
        <p:blipFill>
          <a:blip r:embed="rId3" cstate="print"/>
          <a:stretch>
            <a:fillRect/>
          </a:stretch>
        </p:blipFill>
        <p:spPr>
          <a:xfrm>
            <a:off x="378771" y="563542"/>
            <a:ext cx="4593277" cy="2932631"/>
          </a:xfrm>
          <a:prstGeom prst="rect">
            <a:avLst/>
          </a:prstGeom>
        </p:spPr>
      </p:pic>
      <p:sp>
        <p:nvSpPr>
          <p:cNvPr id="6" name="Rectangle 5"/>
          <p:cNvSpPr/>
          <p:nvPr/>
        </p:nvSpPr>
        <p:spPr>
          <a:xfrm>
            <a:off x="378771" y="3861221"/>
            <a:ext cx="4593277" cy="1815882"/>
          </a:xfrm>
          <a:prstGeom prst="rect">
            <a:avLst/>
          </a:prstGeom>
        </p:spPr>
        <p:txBody>
          <a:bodyPr wrap="square">
            <a:spAutoFit/>
          </a:bodyPr>
          <a:lstStyle/>
          <a:p>
            <a:pPr lvl="0"/>
            <a:r>
              <a:rPr lang="en-US" sz="2800">
                <a:solidFill>
                  <a:prstClr val="black"/>
                </a:solidFill>
                <a:latin typeface="Calibri Light" panose="020F0302020204030204"/>
              </a:rPr>
              <a:t>Nhu cầu xã hội và con người thúc đẩy công nghệ phát triển, công nghệ lại tác động lên tự nhiên</a:t>
            </a:r>
          </a:p>
        </p:txBody>
      </p:sp>
    </p:spTree>
    <p:extLst>
      <p:ext uri="{BB962C8B-B14F-4D97-AF65-F5344CB8AC3E}">
        <p14:creationId xmlns:p14="http://schemas.microsoft.com/office/powerpoint/2010/main" val="3352693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8736" y="1183444"/>
            <a:ext cx="5389418" cy="1938992"/>
          </a:xfrm>
          <a:prstGeom prst="rect">
            <a:avLst/>
          </a:prstGeom>
        </p:spPr>
        <p:txBody>
          <a:bodyPr wrap="square">
            <a:spAutoFit/>
          </a:bodyPr>
          <a:lstStyle/>
          <a:p>
            <a:r>
              <a:rPr lang="en-US" sz="2400" i="1" smtClean="0">
                <a:latin typeface="Calibri" panose="020F0502020204030204" pitchFamily="34" charset="0"/>
                <a:cs typeface="Calibri" panose="020F0502020204030204" pitchFamily="34" charset="0"/>
              </a:rPr>
              <a:t>- </a:t>
            </a:r>
            <a:r>
              <a:rPr lang="vi-VN" sz="2400" i="1" smtClean="0">
                <a:latin typeface="Calibri" panose="020F0502020204030204" pitchFamily="34" charset="0"/>
                <a:cs typeface="Calibri" panose="020F0502020204030204" pitchFamily="34" charset="0"/>
              </a:rPr>
              <a:t>Công nghệ</a:t>
            </a:r>
            <a:r>
              <a:rPr lang="en-US" sz="2400" i="1" smtClean="0">
                <a:latin typeface="Calibri" panose="020F0502020204030204" pitchFamily="34" charset="0"/>
                <a:cs typeface="Calibri" panose="020F0502020204030204" pitchFamily="34" charset="0"/>
              </a:rPr>
              <a:t> </a:t>
            </a:r>
            <a:r>
              <a:rPr lang="vi-VN" sz="2400" i="1" smtClean="0">
                <a:latin typeface="Calibri" panose="020F0502020204030204" pitchFamily="34" charset="0"/>
                <a:cs typeface="Calibri" panose="020F0502020204030204" pitchFamily="34" charset="0"/>
              </a:rPr>
              <a:t>làm </a:t>
            </a:r>
            <a:r>
              <a:rPr lang="vi-VN" sz="2400" i="1">
                <a:latin typeface="Calibri" panose="020F0502020204030204" pitchFamily="34" charset="0"/>
                <a:cs typeface="Calibri" panose="020F0502020204030204" pitchFamily="34" charset="0"/>
              </a:rPr>
              <a:t>thay đổi khí hậu, môi trường,… Tự nhiên cũng giúp công nghệ phát triển khi sử dụng các công nghệ sạch, an toàn. Để bảo vệ tự nhiên đòi hỏi phải phát triển </a:t>
            </a:r>
            <a:r>
              <a:rPr lang="vi-VN" sz="2400" i="1" smtClean="0">
                <a:latin typeface="Calibri" panose="020F0502020204030204" pitchFamily="34" charset="0"/>
                <a:cs typeface="Calibri" panose="020F0502020204030204" pitchFamily="34" charset="0"/>
              </a:rPr>
              <a:t>công </a:t>
            </a:r>
            <a:r>
              <a:rPr lang="vi-VN" sz="2400" i="1">
                <a:latin typeface="Calibri" panose="020F0502020204030204" pitchFamily="34" charset="0"/>
                <a:cs typeface="Calibri" panose="020F0502020204030204" pitchFamily="34" charset="0"/>
              </a:rPr>
              <a:t>nghệ sạch, an </a:t>
            </a:r>
            <a:r>
              <a:rPr lang="vi-VN" sz="2400" i="1" smtClean="0">
                <a:latin typeface="Calibri" panose="020F0502020204030204" pitchFamily="34" charset="0"/>
                <a:cs typeface="Calibri" panose="020F0502020204030204" pitchFamily="34" charset="0"/>
              </a:rPr>
              <a:t>toàn</a:t>
            </a:r>
            <a:endParaRPr lang="en-US" sz="2400" i="1" smtClean="0">
              <a:latin typeface="Calibri" panose="020F0502020204030204" pitchFamily="34" charset="0"/>
              <a:cs typeface="Calibri" panose="020F0502020204030204" pitchFamily="34" charset="0"/>
            </a:endParaRPr>
          </a:p>
        </p:txBody>
      </p:sp>
      <p:sp>
        <p:nvSpPr>
          <p:cNvPr id="3" name="Rectangle 2"/>
          <p:cNvSpPr/>
          <p:nvPr/>
        </p:nvSpPr>
        <p:spPr>
          <a:xfrm>
            <a:off x="498763" y="3720267"/>
            <a:ext cx="5624946" cy="2308324"/>
          </a:xfrm>
          <a:prstGeom prst="rect">
            <a:avLst/>
          </a:prstGeom>
        </p:spPr>
        <p:txBody>
          <a:bodyPr wrap="square">
            <a:spAutoFit/>
          </a:bodyPr>
          <a:lstStyle/>
          <a:p>
            <a:pPr lvl="0"/>
            <a:r>
              <a:rPr lang="en-US" sz="2400" i="1">
                <a:solidFill>
                  <a:prstClr val="black"/>
                </a:solidFill>
                <a:latin typeface="Calibri" panose="020F0502020204030204" pitchFamily="34" charset="0"/>
                <a:cs typeface="Calibri" panose="020F0502020204030204" pitchFamily="34" charset="0"/>
              </a:rPr>
              <a:t>- </a:t>
            </a:r>
            <a:r>
              <a:rPr lang="vi-VN" sz="2400" i="1">
                <a:solidFill>
                  <a:prstClr val="black"/>
                </a:solidFill>
                <a:latin typeface="Calibri" panose="020F0502020204030204" pitchFamily="34" charset="0"/>
                <a:cs typeface="Calibri" panose="020F0502020204030204" pitchFamily="34" charset="0"/>
              </a:rPr>
              <a:t>Nhu cầu ngày càng gia tăng của con người và xã hội thúc đẩy công nghệ phát triển. Bên cạnh đó, công nghệ có trách nhiệm tạo ra các sản phẩm nhằm nâng cao đời sống vật </a:t>
            </a:r>
            <a:r>
              <a:rPr lang="vi-VN" sz="2400" i="1" smtClean="0">
                <a:solidFill>
                  <a:prstClr val="black"/>
                </a:solidFill>
                <a:latin typeface="Calibri" panose="020F0502020204030204" pitchFamily="34" charset="0"/>
                <a:cs typeface="Calibri" panose="020F0502020204030204" pitchFamily="34" charset="0"/>
              </a:rPr>
              <a:t>chất</a:t>
            </a:r>
            <a:r>
              <a:rPr lang="en-US" sz="2400" i="1" smtClean="0">
                <a:solidFill>
                  <a:prstClr val="black"/>
                </a:solidFill>
                <a:latin typeface="Calibri" panose="020F0502020204030204" pitchFamily="34" charset="0"/>
                <a:cs typeface="Calibri" panose="020F0502020204030204" pitchFamily="34" charset="0"/>
              </a:rPr>
              <a:t>,</a:t>
            </a:r>
            <a:r>
              <a:rPr lang="vi-VN" sz="2400" i="1" smtClean="0">
                <a:solidFill>
                  <a:prstClr val="black"/>
                </a:solidFill>
                <a:latin typeface="Calibri" panose="020F0502020204030204" pitchFamily="34" charset="0"/>
                <a:cs typeface="Calibri" panose="020F0502020204030204" pitchFamily="34" charset="0"/>
              </a:rPr>
              <a:t> </a:t>
            </a:r>
            <a:r>
              <a:rPr lang="vi-VN" sz="2400" i="1">
                <a:solidFill>
                  <a:prstClr val="black"/>
                </a:solidFill>
                <a:latin typeface="Calibri" panose="020F0502020204030204" pitchFamily="34" charset="0"/>
                <a:cs typeface="Calibri" panose="020F0502020204030204" pitchFamily="34" charset="0"/>
              </a:rPr>
              <a:t>tinh thần cho con người và toàn xã hội.</a:t>
            </a:r>
            <a:endParaRPr lang="en-US" sz="2400" i="1">
              <a:solidFill>
                <a:prstClr val="black"/>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stretch>
            <a:fillRect/>
          </a:stretch>
        </p:blipFill>
        <p:spPr>
          <a:xfrm>
            <a:off x="858981" y="585613"/>
            <a:ext cx="4710546" cy="3134654"/>
          </a:xfrm>
          <a:prstGeom prst="rect">
            <a:avLst/>
          </a:prstGeom>
        </p:spPr>
      </p:pic>
      <p:sp>
        <p:nvSpPr>
          <p:cNvPr id="5" name="AutoShape 2" descr="Công nghệ môi trường và phương pháp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print"/>
          <a:stretch>
            <a:fillRect/>
          </a:stretch>
        </p:blipFill>
        <p:spPr>
          <a:xfrm>
            <a:off x="6213764" y="3720267"/>
            <a:ext cx="5299363" cy="2308324"/>
          </a:xfrm>
          <a:prstGeom prst="rect">
            <a:avLst/>
          </a:prstGeom>
        </p:spPr>
      </p:pic>
    </p:spTree>
    <p:extLst>
      <p:ext uri="{BB962C8B-B14F-4D97-AF65-F5344CB8AC3E}">
        <p14:creationId xmlns:p14="http://schemas.microsoft.com/office/powerpoint/2010/main" val="2653977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873" y="2923308"/>
            <a:ext cx="10640291" cy="523220"/>
          </a:xfrm>
          <a:prstGeom prst="rect">
            <a:avLst/>
          </a:prstGeom>
          <a:noFill/>
        </p:spPr>
        <p:txBody>
          <a:bodyPr wrap="square" rtlCol="0">
            <a:spAutoFit/>
          </a:bodyPr>
          <a:lstStyle/>
          <a:p>
            <a:pPr algn="ctr"/>
            <a:r>
              <a:rPr lang="en-US" sz="2800" b="1" smtClean="0">
                <a:latin typeface="+mj-lt"/>
              </a:rPr>
              <a:t>LUYỆN TẬP</a:t>
            </a:r>
            <a:endParaRPr lang="en-US" sz="2800" b="1">
              <a:latin typeface="+mj-lt"/>
            </a:endParaRPr>
          </a:p>
        </p:txBody>
      </p:sp>
    </p:spTree>
    <p:extLst>
      <p:ext uri="{BB962C8B-B14F-4D97-AF65-F5344CB8AC3E}">
        <p14:creationId xmlns:p14="http://schemas.microsoft.com/office/powerpoint/2010/main" val="3103714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12618" y="1187162"/>
            <a:ext cx="5624946" cy="3248406"/>
          </a:xfrm>
          <a:prstGeom prst="rect">
            <a:avLst/>
          </a:prstGeom>
        </p:spPr>
      </p:pic>
      <p:sp>
        <p:nvSpPr>
          <p:cNvPr id="4" name="Rectangle 3"/>
          <p:cNvSpPr/>
          <p:nvPr/>
        </p:nvSpPr>
        <p:spPr>
          <a:xfrm>
            <a:off x="6373091" y="1472537"/>
            <a:ext cx="4987636" cy="2677656"/>
          </a:xfrm>
          <a:prstGeom prst="rect">
            <a:avLst/>
          </a:prstGeom>
        </p:spPr>
        <p:txBody>
          <a:bodyPr wrap="square">
            <a:spAutoFit/>
          </a:bodyPr>
          <a:lstStyle/>
          <a:p>
            <a:pPr algn="just"/>
            <a:r>
              <a:rPr lang="vi-VN" sz="2400">
                <a:latin typeface="Calibri" panose="020F0502020204030204" pitchFamily="34" charset="0"/>
                <a:cs typeface="Calibri" panose="020F0502020204030204" pitchFamily="34" charset="0"/>
              </a:rPr>
              <a:t>- Dựa vào những kiến thức khoa học về nguyên lí cảm ứng điện từ, người ta đã chế tạo ra động cơ điện. Động cơ điện lại giúp khoa học nghiên cứu, phát triển và tạo ra dòng điện xoay chiều, máy phát điện xoay chiều, động cơ điện có công suất lớn hơn... </a:t>
            </a:r>
          </a:p>
        </p:txBody>
      </p:sp>
      <p:sp>
        <p:nvSpPr>
          <p:cNvPr id="5" name="Rectangle 4"/>
          <p:cNvSpPr/>
          <p:nvPr/>
        </p:nvSpPr>
        <p:spPr>
          <a:xfrm>
            <a:off x="512618" y="4435568"/>
            <a:ext cx="11083636" cy="1569660"/>
          </a:xfrm>
          <a:prstGeom prst="rect">
            <a:avLst/>
          </a:prstGeom>
        </p:spPr>
        <p:txBody>
          <a:bodyPr wrap="square">
            <a:spAutoFit/>
          </a:bodyPr>
          <a:lstStyle/>
          <a:p>
            <a:pPr lvl="0" algn="just"/>
            <a:r>
              <a:rPr lang="vi-VN" sz="2400">
                <a:solidFill>
                  <a:prstClr val="black"/>
                </a:solidFill>
                <a:latin typeface="Calibri" panose="020F0502020204030204" pitchFamily="34" charset="0"/>
                <a:cs typeface="Calibri" panose="020F0502020204030204" pitchFamily="34" charset="0"/>
              </a:rPr>
              <a:t>- Động cơ điện được phát minh giúp nhiều nhóm ngành công nghệ kĩ thuật (trong đó có công nghệ về dây chuyền sản xuất tự động) hình thành và phát triển.</a:t>
            </a:r>
          </a:p>
          <a:p>
            <a:pPr lvl="0" algn="just"/>
            <a:r>
              <a:rPr lang="vi-VN" sz="2400">
                <a:solidFill>
                  <a:prstClr val="black"/>
                </a:solidFill>
                <a:latin typeface="Calibri" panose="020F0502020204030204" pitchFamily="34" charset="0"/>
                <a:cs typeface="Calibri" panose="020F0502020204030204" pitchFamily="34" charset="0"/>
              </a:rPr>
              <a:t>- Các ngành công nghệ về cơ khí kĩ thuật ra đời và phát triển dựa trên sự tiến bộ của khoa học.</a:t>
            </a:r>
          </a:p>
        </p:txBody>
      </p:sp>
    </p:spTree>
    <p:extLst>
      <p:ext uri="{BB962C8B-B14F-4D97-AF65-F5344CB8AC3E}">
        <p14:creationId xmlns:p14="http://schemas.microsoft.com/office/powerpoint/2010/main" val="3336280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3" y="1021491"/>
            <a:ext cx="5250872" cy="2308324"/>
          </a:xfrm>
          <a:prstGeom prst="rect">
            <a:avLst/>
          </a:prstGeom>
        </p:spPr>
        <p:txBody>
          <a:bodyPr wrap="square">
            <a:spAutoFit/>
          </a:bodyPr>
          <a:lstStyle/>
          <a:p>
            <a:r>
              <a:rPr lang="vi-VN" sz="2400">
                <a:latin typeface="Calibri" panose="020F0502020204030204" pitchFamily="34" charset="0"/>
                <a:cs typeface="Calibri" panose="020F0502020204030204" pitchFamily="34" charset="0"/>
              </a:rPr>
              <a:t>Công nghệ sản xuất ô tô tạo ra </a:t>
            </a:r>
            <a:r>
              <a:rPr lang="vi-VN" sz="2400" smtClean="0">
                <a:latin typeface="Calibri" panose="020F0502020204030204" pitchFamily="34" charset="0"/>
                <a:cs typeface="Calibri" panose="020F0502020204030204" pitchFamily="34" charset="0"/>
              </a:rPr>
              <a:t>c</a:t>
            </a:r>
            <a:r>
              <a:rPr lang="en-US" sz="2400" smtClean="0">
                <a:latin typeface="Calibri" panose="020F0502020204030204" pitchFamily="34" charset="0"/>
                <a:cs typeface="Calibri" panose="020F0502020204030204" pitchFamily="34" charset="0"/>
              </a:rPr>
              <a:t>ác</a:t>
            </a:r>
            <a:r>
              <a:rPr lang="vi-VN" sz="2400" smtClean="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phương tiện vận chuyển, góp phần </a:t>
            </a:r>
            <a:r>
              <a:rPr lang="vi-VN" sz="2400" smtClean="0">
                <a:latin typeface="Calibri" panose="020F0502020204030204" pitchFamily="34" charset="0"/>
                <a:cs typeface="Calibri" panose="020F0502020204030204" pitchFamily="34" charset="0"/>
              </a:rPr>
              <a:t>di </a:t>
            </a:r>
            <a:r>
              <a:rPr lang="vi-VN" sz="2400">
                <a:latin typeface="Calibri" panose="020F0502020204030204" pitchFamily="34" charset="0"/>
                <a:cs typeface="Calibri" panose="020F0502020204030204" pitchFamily="34" charset="0"/>
              </a:rPr>
              <a:t>chuyển dễ dàng, thuận </a:t>
            </a:r>
            <a:r>
              <a:rPr lang="vi-VN" sz="2400" smtClean="0">
                <a:latin typeface="Calibri" panose="020F0502020204030204" pitchFamily="34" charset="0"/>
                <a:cs typeface="Calibri" panose="020F0502020204030204" pitchFamily="34" charset="0"/>
              </a:rPr>
              <a:t>tiện, </a:t>
            </a:r>
            <a:r>
              <a:rPr lang="vi-VN" sz="2400">
                <a:latin typeface="Calibri" panose="020F0502020204030204" pitchFamily="34" charset="0"/>
                <a:cs typeface="Calibri" panose="020F0502020204030204" pitchFamily="34" charset="0"/>
              </a:rPr>
              <a:t>cũng như tạo ra việc làm. </a:t>
            </a:r>
            <a:r>
              <a:rPr lang="en-US" sz="2400" smtClean="0">
                <a:latin typeface="Calibri" panose="020F0502020204030204" pitchFamily="34" charset="0"/>
                <a:cs typeface="Calibri" panose="020F0502020204030204" pitchFamily="34" charset="0"/>
              </a:rPr>
              <a:t>N</a:t>
            </a:r>
            <a:r>
              <a:rPr lang="vi-VN" sz="2400" smtClean="0">
                <a:latin typeface="Calibri" panose="020F0502020204030204" pitchFamily="34" charset="0"/>
                <a:cs typeface="Calibri" panose="020F0502020204030204" pitchFamily="34" charset="0"/>
              </a:rPr>
              <a:t>hu </a:t>
            </a:r>
            <a:r>
              <a:rPr lang="vi-VN" sz="2400">
                <a:latin typeface="Calibri" panose="020F0502020204030204" pitchFamily="34" charset="0"/>
                <a:cs typeface="Calibri" panose="020F0502020204030204" pitchFamily="34" charset="0"/>
              </a:rPr>
              <a:t>cầu ngày càng tăng của con người thúc </a:t>
            </a:r>
            <a:r>
              <a:rPr lang="vi-VN" sz="2400" smtClean="0">
                <a:latin typeface="Calibri" panose="020F0502020204030204" pitchFamily="34" charset="0"/>
                <a:cs typeface="Calibri" panose="020F0502020204030204" pitchFamily="34" charset="0"/>
              </a:rPr>
              <a:t>đẩy </a:t>
            </a:r>
            <a:r>
              <a:rPr lang="vi-VN" sz="2400">
                <a:latin typeface="Calibri" panose="020F0502020204030204" pitchFamily="34" charset="0"/>
                <a:cs typeface="Calibri" panose="020F0502020204030204" pitchFamily="34" charset="0"/>
              </a:rPr>
              <a:t>công nghệ sản xuất ô tô tự động điều khiển phát triển.</a:t>
            </a:r>
            <a:endParaRPr lang="en-US" sz="2400">
              <a:latin typeface="Calibri" panose="020F0502020204030204" pitchFamily="34" charset="0"/>
              <a:cs typeface="Calibri" panose="020F0502020204030204" pitchFamily="34" charset="0"/>
            </a:endParaRPr>
          </a:p>
        </p:txBody>
      </p:sp>
      <p:sp>
        <p:nvSpPr>
          <p:cNvPr id="3" name="Rectangle 2"/>
          <p:cNvSpPr/>
          <p:nvPr/>
        </p:nvSpPr>
        <p:spPr>
          <a:xfrm>
            <a:off x="5652655" y="3480652"/>
            <a:ext cx="5985164" cy="2677656"/>
          </a:xfrm>
          <a:prstGeom prst="rect">
            <a:avLst/>
          </a:prstGeom>
        </p:spPr>
        <p:txBody>
          <a:bodyPr wrap="square">
            <a:spAutoFit/>
          </a:bodyPr>
          <a:lstStyle/>
          <a:p>
            <a:r>
              <a:rPr lang="vi-VN" sz="2400">
                <a:latin typeface="Calibri" panose="020F0502020204030204" pitchFamily="34" charset="0"/>
                <a:cs typeface="Calibri" panose="020F0502020204030204" pitchFamily="34" charset="0"/>
              </a:rPr>
              <a:t>Các loại linh kiện được công nghệ sản xuất ô tô </a:t>
            </a:r>
            <a:r>
              <a:rPr lang="vi-VN" sz="2400" smtClean="0">
                <a:latin typeface="Calibri" panose="020F0502020204030204" pitchFamily="34" charset="0"/>
                <a:cs typeface="Calibri" panose="020F0502020204030204" pitchFamily="34" charset="0"/>
              </a:rPr>
              <a:t>dễ </a:t>
            </a:r>
            <a:r>
              <a:rPr lang="vi-VN" sz="2400">
                <a:latin typeface="Calibri" panose="020F0502020204030204" pitchFamily="34" charset="0"/>
                <a:cs typeface="Calibri" panose="020F0502020204030204" pitchFamily="34" charset="0"/>
              </a:rPr>
              <a:t>làm cạn kiệt tài nguyên, chất thải từ quá trình sản xuất ảnh hưởng xấu đến môi trường</a:t>
            </a:r>
            <a:r>
              <a:rPr lang="vi-VN" sz="2400" smtClean="0">
                <a:latin typeface="Calibri" panose="020F0502020204030204" pitchFamily="34" charset="0"/>
                <a:cs typeface="Calibri" panose="020F0502020204030204" pitchFamily="34" charset="0"/>
              </a:rPr>
              <a:t>.</a:t>
            </a:r>
            <a:r>
              <a:rPr lang="en-US" sz="2400" smtClean="0">
                <a:latin typeface="Calibri" panose="020F0502020204030204" pitchFamily="34" charset="0"/>
                <a:cs typeface="Calibri" panose="020F0502020204030204" pitchFamily="34" charset="0"/>
              </a:rPr>
              <a:t> S</a:t>
            </a:r>
            <a:r>
              <a:rPr lang="vi-VN" sz="2400" smtClean="0">
                <a:latin typeface="Calibri" panose="020F0502020204030204" pitchFamily="34" charset="0"/>
                <a:cs typeface="Calibri" panose="020F0502020204030204" pitchFamily="34" charset="0"/>
              </a:rPr>
              <a:t>ự </a:t>
            </a:r>
            <a:r>
              <a:rPr lang="vi-VN" sz="2400">
                <a:latin typeface="Calibri" panose="020F0502020204030204" pitchFamily="34" charset="0"/>
                <a:cs typeface="Calibri" panose="020F0502020204030204" pitchFamily="34" charset="0"/>
              </a:rPr>
              <a:t>thay đổi của môi trường và khí hậu tác động đến công nghệ sản xuất ô tô </a:t>
            </a:r>
            <a:r>
              <a:rPr lang="en-US" sz="2400" smtClean="0">
                <a:latin typeface="Calibri" panose="020F0502020204030204" pitchFamily="34" charset="0"/>
                <a:cs typeface="Calibri" panose="020F0502020204030204" pitchFamily="34" charset="0"/>
              </a:rPr>
              <a:t>cần </a:t>
            </a:r>
            <a:r>
              <a:rPr lang="vi-VN" sz="2400" smtClean="0">
                <a:latin typeface="Calibri" panose="020F0502020204030204" pitchFamily="34" charset="0"/>
                <a:cs typeface="Calibri" panose="020F0502020204030204" pitchFamily="34" charset="0"/>
              </a:rPr>
              <a:t>sử </a:t>
            </a:r>
            <a:r>
              <a:rPr lang="vi-VN" sz="2400">
                <a:latin typeface="Calibri" panose="020F0502020204030204" pitchFamily="34" charset="0"/>
                <a:cs typeface="Calibri" panose="020F0502020204030204" pitchFamily="34" charset="0"/>
              </a:rPr>
              <a:t>dụng các nhiên liệu sạch, hạn chế thải khí độc hại, bảo vệ môi trường.</a:t>
            </a:r>
            <a:endParaRPr lang="en-US" sz="2400">
              <a:latin typeface="Calibri" panose="020F0502020204030204" pitchFamily="34" charset="0"/>
              <a:cs typeface="Calibri" panose="020F0502020204030204" pitchFamily="34" charset="0"/>
            </a:endParaRPr>
          </a:p>
        </p:txBody>
      </p:sp>
      <p:sp>
        <p:nvSpPr>
          <p:cNvPr id="4" name="TextBox 3"/>
          <p:cNvSpPr txBox="1"/>
          <p:nvPr/>
        </p:nvSpPr>
        <p:spPr>
          <a:xfrm>
            <a:off x="665018" y="387927"/>
            <a:ext cx="10640291" cy="523220"/>
          </a:xfrm>
          <a:prstGeom prst="rect">
            <a:avLst/>
          </a:prstGeom>
          <a:noFill/>
        </p:spPr>
        <p:txBody>
          <a:bodyPr wrap="square" rtlCol="0">
            <a:spAutoFit/>
          </a:bodyPr>
          <a:lstStyle/>
          <a:p>
            <a:pPr algn="ctr"/>
            <a:r>
              <a:rPr lang="en-US" sz="2800" b="1" smtClean="0">
                <a:latin typeface="+mj-lt"/>
              </a:rPr>
              <a:t>LUYỆN TẬP</a:t>
            </a:r>
            <a:endParaRPr lang="en-US" sz="2800" b="1">
              <a:latin typeface="+mj-lt"/>
            </a:endParaRPr>
          </a:p>
        </p:txBody>
      </p:sp>
      <p:pic>
        <p:nvPicPr>
          <p:cNvPr id="5" name="Picture 4"/>
          <p:cNvPicPr>
            <a:picLocks noChangeAspect="1"/>
          </p:cNvPicPr>
          <p:nvPr/>
        </p:nvPicPr>
        <p:blipFill>
          <a:blip r:embed="rId2" cstate="print"/>
          <a:stretch>
            <a:fillRect/>
          </a:stretch>
        </p:blipFill>
        <p:spPr>
          <a:xfrm>
            <a:off x="5652655" y="980895"/>
            <a:ext cx="3006438" cy="2364748"/>
          </a:xfrm>
          <a:prstGeom prst="rect">
            <a:avLst/>
          </a:prstGeom>
        </p:spPr>
      </p:pic>
      <p:pic>
        <p:nvPicPr>
          <p:cNvPr id="6" name="Picture 5"/>
          <p:cNvPicPr>
            <a:picLocks noChangeAspect="1"/>
          </p:cNvPicPr>
          <p:nvPr/>
        </p:nvPicPr>
        <p:blipFill>
          <a:blip r:embed="rId3" cstate="print"/>
          <a:stretch>
            <a:fillRect/>
          </a:stretch>
        </p:blipFill>
        <p:spPr>
          <a:xfrm>
            <a:off x="9171706" y="980895"/>
            <a:ext cx="2466113" cy="2364748"/>
          </a:xfrm>
          <a:prstGeom prst="rect">
            <a:avLst/>
          </a:prstGeom>
        </p:spPr>
      </p:pic>
      <p:pic>
        <p:nvPicPr>
          <p:cNvPr id="7" name="Picture 6"/>
          <p:cNvPicPr>
            <a:picLocks noChangeAspect="1"/>
          </p:cNvPicPr>
          <p:nvPr/>
        </p:nvPicPr>
        <p:blipFill rotWithShape="1">
          <a:blip r:embed="rId4" cstate="print"/>
          <a:srcRect l="13165" t="3525"/>
          <a:stretch/>
        </p:blipFill>
        <p:spPr>
          <a:xfrm>
            <a:off x="665018" y="3440159"/>
            <a:ext cx="4547694" cy="2758642"/>
          </a:xfrm>
          <a:prstGeom prst="rect">
            <a:avLst/>
          </a:prstGeom>
        </p:spPr>
      </p:pic>
    </p:spTree>
    <p:extLst>
      <p:ext uri="{BB962C8B-B14F-4D97-AF65-F5344CB8AC3E}">
        <p14:creationId xmlns:p14="http://schemas.microsoft.com/office/powerpoint/2010/main" val="2870674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5017" y="1188146"/>
            <a:ext cx="3560618" cy="523220"/>
          </a:xfrm>
          <a:prstGeom prst="rect">
            <a:avLst/>
          </a:prstGeom>
          <a:noFill/>
        </p:spPr>
        <p:txBody>
          <a:bodyPr wrap="square" rtlCol="0">
            <a:spAutoFit/>
          </a:bodyPr>
          <a:lstStyle/>
          <a:p>
            <a:pPr algn="ctr"/>
            <a:r>
              <a:rPr lang="en-US" sz="2800" b="1" smtClean="0">
                <a:latin typeface="+mj-lt"/>
              </a:rPr>
              <a:t>VẬN DỤNG</a:t>
            </a:r>
            <a:endParaRPr lang="en-US" sz="2800" b="1">
              <a:latin typeface="+mj-lt"/>
            </a:endParaRPr>
          </a:p>
        </p:txBody>
      </p:sp>
      <p:sp>
        <p:nvSpPr>
          <p:cNvPr id="5" name="Rectangle 4"/>
          <p:cNvSpPr/>
          <p:nvPr/>
        </p:nvSpPr>
        <p:spPr>
          <a:xfrm>
            <a:off x="4951268" y="603371"/>
            <a:ext cx="6667500" cy="1692771"/>
          </a:xfrm>
          <a:prstGeom prst="rect">
            <a:avLst/>
          </a:prstGeom>
        </p:spPr>
        <p:txBody>
          <a:bodyPr wrap="square">
            <a:spAutoFit/>
          </a:bodyPr>
          <a:lstStyle/>
          <a:p>
            <a:r>
              <a:rPr lang="vi-VN" sz="2600" i="1">
                <a:latin typeface="Calibri" panose="020F0502020204030204" pitchFamily="34" charset="0"/>
                <a:cs typeface="Calibri" panose="020F0502020204030204" pitchFamily="34" charset="0"/>
              </a:rPr>
              <a:t>Nêu một ví dụ về tác động tích cực và tác động tiêu cực của công nghệ đối với môi trường ở địa phương em và đề xuất biện pháp khắc phục tiêu cực đó.</a:t>
            </a:r>
            <a:endParaRPr lang="en-US" sz="2600" i="1">
              <a:latin typeface="Calibri" panose="020F0502020204030204" pitchFamily="34" charset="0"/>
              <a:cs typeface="Calibri" panose="020F0502020204030204" pitchFamily="34" charset="0"/>
            </a:endParaRPr>
          </a:p>
        </p:txBody>
      </p:sp>
      <p:sp>
        <p:nvSpPr>
          <p:cNvPr id="6" name="Rectangle 5"/>
          <p:cNvSpPr/>
          <p:nvPr/>
        </p:nvSpPr>
        <p:spPr>
          <a:xfrm>
            <a:off x="665017" y="2476251"/>
            <a:ext cx="4059384" cy="3416320"/>
          </a:xfrm>
          <a:prstGeom prst="rect">
            <a:avLst/>
          </a:prstGeom>
        </p:spPr>
        <p:txBody>
          <a:bodyPr wrap="square">
            <a:spAutoFit/>
          </a:bodyPr>
          <a:lstStyle/>
          <a:p>
            <a:pPr algn="just"/>
            <a:r>
              <a:rPr lang="vi-VN" sz="2400">
                <a:latin typeface="Calibri" panose="020F0502020204030204" pitchFamily="34" charset="0"/>
                <a:cs typeface="Calibri" panose="020F0502020204030204" pitchFamily="34" charset="0"/>
              </a:rPr>
              <a:t>- Tác động tích cực:</a:t>
            </a:r>
          </a:p>
          <a:p>
            <a:pPr algn="just"/>
            <a:r>
              <a:rPr lang="vi-VN" sz="2400">
                <a:latin typeface="Calibri" panose="020F0502020204030204" pitchFamily="34" charset="0"/>
                <a:cs typeface="Calibri" panose="020F0502020204030204" pitchFamily="34" charset="0"/>
              </a:rPr>
              <a:t>+ Năng suất tăng cao nhờ vào việc sử dụng thuốc diệt cỏ, trừ sâu trong trồng trọt.</a:t>
            </a:r>
          </a:p>
          <a:p>
            <a:pPr algn="just"/>
            <a:r>
              <a:rPr lang="vi-VN" sz="2400">
                <a:latin typeface="Calibri" panose="020F0502020204030204" pitchFamily="34" charset="0"/>
                <a:cs typeface="Calibri" panose="020F0502020204030204" pitchFamily="34" charset="0"/>
              </a:rPr>
              <a:t>+ Các dụng cụ lao động, sản xuất được chế tạo nhờ vào ứng dụng công nghệ cơ khí. Qua đó cũng tạo công ăn, việc làm cho người dân</a:t>
            </a:r>
            <a:r>
              <a:rPr lang="vi-VN" sz="2400" smtClean="0">
                <a:latin typeface="Calibri" panose="020F0502020204030204" pitchFamily="34" charset="0"/>
                <a:cs typeface="Calibri" panose="020F0502020204030204" pitchFamily="34" charset="0"/>
              </a:rPr>
              <a:t>.</a:t>
            </a:r>
            <a:endParaRPr lang="vi-VN" sz="240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cstate="print"/>
          <a:stretch>
            <a:fillRect/>
          </a:stretch>
        </p:blipFill>
        <p:spPr>
          <a:xfrm>
            <a:off x="4951268" y="2296142"/>
            <a:ext cx="6667500" cy="3495675"/>
          </a:xfrm>
          <a:prstGeom prst="rect">
            <a:avLst/>
          </a:prstGeom>
        </p:spPr>
      </p:pic>
    </p:spTree>
    <p:extLst>
      <p:ext uri="{BB962C8B-B14F-4D97-AF65-F5344CB8AC3E}">
        <p14:creationId xmlns:p14="http://schemas.microsoft.com/office/powerpoint/2010/main" val="1879115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12872" y="1302327"/>
            <a:ext cx="5292437" cy="523220"/>
          </a:xfrm>
          <a:prstGeom prst="rect">
            <a:avLst/>
          </a:prstGeom>
          <a:noFill/>
        </p:spPr>
        <p:txBody>
          <a:bodyPr wrap="square" rtlCol="0">
            <a:spAutoFit/>
          </a:bodyPr>
          <a:lstStyle/>
          <a:p>
            <a:pPr algn="ctr"/>
            <a:r>
              <a:rPr lang="en-US" sz="2800" b="1" smtClean="0">
                <a:latin typeface="+mj-lt"/>
              </a:rPr>
              <a:t>VẬN DỤNG</a:t>
            </a:r>
            <a:endParaRPr lang="en-US" sz="2800" b="1">
              <a:latin typeface="+mj-lt"/>
            </a:endParaRPr>
          </a:p>
        </p:txBody>
      </p:sp>
      <p:sp>
        <p:nvSpPr>
          <p:cNvPr id="5" name="Rectangle 4"/>
          <p:cNvSpPr/>
          <p:nvPr/>
        </p:nvSpPr>
        <p:spPr>
          <a:xfrm>
            <a:off x="665017" y="911147"/>
            <a:ext cx="5103123" cy="2092881"/>
          </a:xfrm>
          <a:prstGeom prst="rect">
            <a:avLst/>
          </a:prstGeom>
        </p:spPr>
        <p:txBody>
          <a:bodyPr wrap="square">
            <a:spAutoFit/>
          </a:bodyPr>
          <a:lstStyle/>
          <a:p>
            <a:r>
              <a:rPr lang="vi-VN" sz="2600" i="1" smtClean="0">
                <a:latin typeface="Calibri" panose="020F0502020204030204" pitchFamily="34" charset="0"/>
                <a:cs typeface="Calibri" panose="020F0502020204030204" pitchFamily="34" charset="0"/>
              </a:rPr>
              <a:t>Nêu một ví dụ về tác động tích cực và tác động tiêu cực của công nghệ đối với môi trường ở địa phương em và đề xuất biện pháp khắc phục tiêu cực đó.</a:t>
            </a:r>
            <a:endParaRPr lang="en-US" sz="2600" i="1">
              <a:latin typeface="Calibri" panose="020F0502020204030204" pitchFamily="34" charset="0"/>
              <a:cs typeface="Calibri" panose="020F0502020204030204" pitchFamily="34" charset="0"/>
            </a:endParaRPr>
          </a:p>
        </p:txBody>
      </p:sp>
      <p:sp>
        <p:nvSpPr>
          <p:cNvPr id="7" name="Rectangle 6"/>
          <p:cNvSpPr/>
          <p:nvPr/>
        </p:nvSpPr>
        <p:spPr>
          <a:xfrm>
            <a:off x="6012872" y="2025908"/>
            <a:ext cx="5292435" cy="4154984"/>
          </a:xfrm>
          <a:prstGeom prst="rect">
            <a:avLst/>
          </a:prstGeom>
        </p:spPr>
        <p:txBody>
          <a:bodyPr wrap="square">
            <a:spAutoFit/>
          </a:bodyPr>
          <a:lstStyle/>
          <a:p>
            <a:pPr lvl="0" algn="just"/>
            <a:r>
              <a:rPr lang="vi-VN" sz="2400" smtClean="0">
                <a:solidFill>
                  <a:prstClr val="black"/>
                </a:solidFill>
                <a:latin typeface="Calibri" panose="020F0502020204030204" pitchFamily="34" charset="0"/>
                <a:cs typeface="Calibri" panose="020F0502020204030204" pitchFamily="34" charset="0"/>
              </a:rPr>
              <a:t>- Tác động tiêu cực và giải pháp:</a:t>
            </a:r>
          </a:p>
          <a:p>
            <a:pPr lvl="0" algn="just"/>
            <a:r>
              <a:rPr lang="vi-VN" sz="2400" smtClean="0">
                <a:solidFill>
                  <a:prstClr val="black"/>
                </a:solidFill>
                <a:latin typeface="Calibri" panose="020F0502020204030204" pitchFamily="34" charset="0"/>
                <a:cs typeface="Calibri" panose="020F0502020204030204" pitchFamily="34" charset="0"/>
              </a:rPr>
              <a:t>+ Thuốc trừ sâu, diệt cỏ bị lạm dụng trong trồng trọt quá nhiều khiến đất khô cằn, môi trường nước bị ô nhiễm nghiêm trọng =&gt; Sử dụng thuốc trừ sâu thảo mộc, cải tạo đất trồng.</a:t>
            </a:r>
          </a:p>
          <a:p>
            <a:pPr lvl="0" algn="just"/>
            <a:r>
              <a:rPr lang="vi-VN" sz="2400" smtClean="0">
                <a:solidFill>
                  <a:prstClr val="black"/>
                </a:solidFill>
                <a:latin typeface="Calibri" panose="020F0502020204030204" pitchFamily="34" charset="0"/>
                <a:cs typeface="Calibri" panose="020F0502020204030204" pitchFamily="34" charset="0"/>
              </a:rPr>
              <a:t>+ Ứng dụng công nghệ cơ khí làm ra các dụng cụ lao động, sản xuất gây ô nhiễm môi trường =&gt; Cần quy hoạch lại quy trình sản xuất, xử lí nước thải để giảm thiểu mức độ ô nhiễm.</a:t>
            </a:r>
            <a:endParaRPr lang="vi-VN" sz="2400">
              <a:solidFill>
                <a:prstClr val="black"/>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print"/>
          <a:stretch>
            <a:fillRect/>
          </a:stretch>
        </p:blipFill>
        <p:spPr>
          <a:xfrm>
            <a:off x="665017" y="3004028"/>
            <a:ext cx="5103123" cy="2857749"/>
          </a:xfrm>
          <a:prstGeom prst="rect">
            <a:avLst/>
          </a:prstGeom>
        </p:spPr>
      </p:pic>
    </p:spTree>
    <p:extLst>
      <p:ext uri="{BB962C8B-B14F-4D97-AF65-F5344CB8AC3E}">
        <p14:creationId xmlns:p14="http://schemas.microsoft.com/office/powerpoint/2010/main" val="3031396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415598"/>
            <a:ext cx="10515600" cy="1325563"/>
          </a:xfrm>
        </p:spPr>
        <p:txBody>
          <a:bodyPr/>
          <a:lstStyle/>
          <a:p>
            <a:pPr algn="ctr"/>
            <a:r>
              <a:rPr lang="en-US" smtClean="0"/>
              <a:t>XIN CHÂN THÀNH CẢM ƠN</a:t>
            </a:r>
            <a:endParaRPr lang="en-US"/>
          </a:p>
        </p:txBody>
      </p:sp>
    </p:spTree>
    <p:extLst>
      <p:ext uri="{BB962C8B-B14F-4D97-AF65-F5344CB8AC3E}">
        <p14:creationId xmlns:p14="http://schemas.microsoft.com/office/powerpoint/2010/main" val="1965538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262597" y="983673"/>
            <a:ext cx="4348494" cy="2507019"/>
          </a:xfrm>
          <a:prstGeom prst="rect">
            <a:avLst/>
          </a:prstGeom>
        </p:spPr>
      </p:pic>
      <p:sp>
        <p:nvSpPr>
          <p:cNvPr id="3" name="TextBox 2"/>
          <p:cNvSpPr txBox="1"/>
          <p:nvPr/>
        </p:nvSpPr>
        <p:spPr>
          <a:xfrm>
            <a:off x="4826087" y="5818910"/>
            <a:ext cx="3491345" cy="523220"/>
          </a:xfrm>
          <a:prstGeom prst="rect">
            <a:avLst/>
          </a:prstGeom>
          <a:noFill/>
        </p:spPr>
        <p:txBody>
          <a:bodyPr wrap="square" rtlCol="0">
            <a:spAutoFit/>
          </a:bodyPr>
          <a:lstStyle/>
          <a:p>
            <a:r>
              <a:rPr lang="en-US" sz="2800" smtClean="0"/>
              <a:t>Xã hội nguyên thủy</a:t>
            </a:r>
            <a:endParaRPr lang="en-US" sz="2800"/>
          </a:p>
        </p:txBody>
      </p:sp>
      <p:pic>
        <p:nvPicPr>
          <p:cNvPr id="4" name="Picture 3"/>
          <p:cNvPicPr>
            <a:picLocks noChangeAspect="1"/>
          </p:cNvPicPr>
          <p:nvPr/>
        </p:nvPicPr>
        <p:blipFill>
          <a:blip r:embed="rId3" cstate="print"/>
          <a:stretch>
            <a:fillRect/>
          </a:stretch>
        </p:blipFill>
        <p:spPr>
          <a:xfrm>
            <a:off x="7095820" y="983673"/>
            <a:ext cx="3864409" cy="2507018"/>
          </a:xfrm>
          <a:prstGeom prst="rect">
            <a:avLst/>
          </a:prstGeom>
        </p:spPr>
      </p:pic>
      <p:pic>
        <p:nvPicPr>
          <p:cNvPr id="5" name="Picture 4"/>
          <p:cNvPicPr>
            <a:picLocks noChangeAspect="1"/>
          </p:cNvPicPr>
          <p:nvPr/>
        </p:nvPicPr>
        <p:blipFill>
          <a:blip r:embed="rId4" cstate="print"/>
          <a:stretch>
            <a:fillRect/>
          </a:stretch>
        </p:blipFill>
        <p:spPr>
          <a:xfrm>
            <a:off x="1286235" y="3574474"/>
            <a:ext cx="4324856" cy="2244436"/>
          </a:xfrm>
          <a:prstGeom prst="rect">
            <a:avLst/>
          </a:prstGeom>
        </p:spPr>
      </p:pic>
      <p:pic>
        <p:nvPicPr>
          <p:cNvPr id="6" name="Picture 5"/>
          <p:cNvPicPr>
            <a:picLocks noChangeAspect="1"/>
          </p:cNvPicPr>
          <p:nvPr/>
        </p:nvPicPr>
        <p:blipFill>
          <a:blip r:embed="rId5" cstate="print"/>
          <a:stretch>
            <a:fillRect/>
          </a:stretch>
        </p:blipFill>
        <p:spPr>
          <a:xfrm>
            <a:off x="7095820" y="3574473"/>
            <a:ext cx="3864410" cy="2244437"/>
          </a:xfrm>
          <a:prstGeom prst="rect">
            <a:avLst/>
          </a:prstGeom>
        </p:spPr>
      </p:pic>
    </p:spTree>
    <p:extLst>
      <p:ext uri="{BB962C8B-B14F-4D97-AF65-F5344CB8AC3E}">
        <p14:creationId xmlns:p14="http://schemas.microsoft.com/office/powerpoint/2010/main" val="4147764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6528" y="5798651"/>
            <a:ext cx="3491345" cy="523220"/>
          </a:xfrm>
          <a:prstGeom prst="rect">
            <a:avLst/>
          </a:prstGeom>
          <a:noFill/>
        </p:spPr>
        <p:txBody>
          <a:bodyPr wrap="square" rtlCol="0">
            <a:spAutoFit/>
          </a:bodyPr>
          <a:lstStyle/>
          <a:p>
            <a:r>
              <a:rPr lang="en-US" sz="2800" smtClean="0"/>
              <a:t>Con người hiện nay</a:t>
            </a:r>
            <a:endParaRPr lang="en-US" sz="2800"/>
          </a:p>
        </p:txBody>
      </p:sp>
      <p:pic>
        <p:nvPicPr>
          <p:cNvPr id="7" name="Picture 6"/>
          <p:cNvPicPr>
            <a:picLocks noChangeAspect="1"/>
          </p:cNvPicPr>
          <p:nvPr/>
        </p:nvPicPr>
        <p:blipFill>
          <a:blip r:embed="rId2" cstate="print"/>
          <a:stretch>
            <a:fillRect/>
          </a:stretch>
        </p:blipFill>
        <p:spPr>
          <a:xfrm>
            <a:off x="845128" y="624763"/>
            <a:ext cx="4087091" cy="2540578"/>
          </a:xfrm>
          <a:prstGeom prst="rect">
            <a:avLst/>
          </a:prstGeom>
        </p:spPr>
      </p:pic>
      <p:pic>
        <p:nvPicPr>
          <p:cNvPr id="8" name="Picture 7"/>
          <p:cNvPicPr>
            <a:picLocks noChangeAspect="1"/>
          </p:cNvPicPr>
          <p:nvPr/>
        </p:nvPicPr>
        <p:blipFill>
          <a:blip r:embed="rId3" cstate="print"/>
          <a:stretch>
            <a:fillRect/>
          </a:stretch>
        </p:blipFill>
        <p:spPr>
          <a:xfrm>
            <a:off x="7412183" y="624763"/>
            <a:ext cx="3726871" cy="2544855"/>
          </a:xfrm>
          <a:prstGeom prst="rect">
            <a:avLst/>
          </a:prstGeom>
        </p:spPr>
      </p:pic>
      <p:pic>
        <p:nvPicPr>
          <p:cNvPr id="9" name="Picture 8"/>
          <p:cNvPicPr>
            <a:picLocks noChangeAspect="1"/>
          </p:cNvPicPr>
          <p:nvPr/>
        </p:nvPicPr>
        <p:blipFill>
          <a:blip r:embed="rId4" cstate="print"/>
          <a:stretch>
            <a:fillRect/>
          </a:stretch>
        </p:blipFill>
        <p:spPr>
          <a:xfrm>
            <a:off x="845128" y="3421560"/>
            <a:ext cx="4087092" cy="2120871"/>
          </a:xfrm>
          <a:prstGeom prst="rect">
            <a:avLst/>
          </a:prstGeom>
        </p:spPr>
      </p:pic>
      <p:pic>
        <p:nvPicPr>
          <p:cNvPr id="2" name="Picture 1"/>
          <p:cNvPicPr>
            <a:picLocks noChangeAspect="1"/>
          </p:cNvPicPr>
          <p:nvPr/>
        </p:nvPicPr>
        <p:blipFill>
          <a:blip r:embed="rId5" cstate="print"/>
          <a:stretch>
            <a:fillRect/>
          </a:stretch>
        </p:blipFill>
        <p:spPr>
          <a:xfrm>
            <a:off x="7412182" y="3421560"/>
            <a:ext cx="3726872" cy="2120871"/>
          </a:xfrm>
          <a:prstGeom prst="rect">
            <a:avLst/>
          </a:prstGeom>
        </p:spPr>
      </p:pic>
    </p:spTree>
    <p:extLst>
      <p:ext uri="{BB962C8B-B14F-4D97-AF65-F5344CB8AC3E}">
        <p14:creationId xmlns:p14="http://schemas.microsoft.com/office/powerpoint/2010/main" val="2430462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42568" y="418890"/>
            <a:ext cx="3491345" cy="523220"/>
          </a:xfrm>
          <a:prstGeom prst="rect">
            <a:avLst/>
          </a:prstGeom>
          <a:noFill/>
        </p:spPr>
        <p:txBody>
          <a:bodyPr wrap="square" rtlCol="0">
            <a:spAutoFit/>
          </a:bodyPr>
          <a:lstStyle/>
          <a:p>
            <a:r>
              <a:rPr lang="en-US" sz="2800" smtClean="0"/>
              <a:t>Các nhà khoa học</a:t>
            </a:r>
            <a:endParaRPr lang="en-US" sz="2800"/>
          </a:p>
        </p:txBody>
      </p:sp>
      <p:pic>
        <p:nvPicPr>
          <p:cNvPr id="2" name="Picture 1"/>
          <p:cNvPicPr>
            <a:picLocks noChangeAspect="1"/>
          </p:cNvPicPr>
          <p:nvPr/>
        </p:nvPicPr>
        <p:blipFill>
          <a:blip r:embed="rId2" cstate="print"/>
          <a:stretch>
            <a:fillRect/>
          </a:stretch>
        </p:blipFill>
        <p:spPr>
          <a:xfrm>
            <a:off x="510886" y="418890"/>
            <a:ext cx="4795406" cy="2877243"/>
          </a:xfrm>
          <a:prstGeom prst="rect">
            <a:avLst/>
          </a:prstGeom>
        </p:spPr>
      </p:pic>
      <p:sp>
        <p:nvSpPr>
          <p:cNvPr id="4" name="Rectangle 3"/>
          <p:cNvSpPr/>
          <p:nvPr/>
        </p:nvSpPr>
        <p:spPr>
          <a:xfrm>
            <a:off x="5957455" y="1741861"/>
            <a:ext cx="5376458" cy="3108543"/>
          </a:xfrm>
          <a:prstGeom prst="rect">
            <a:avLst/>
          </a:prstGeom>
        </p:spPr>
        <p:txBody>
          <a:bodyPr wrap="square">
            <a:spAutoFit/>
          </a:bodyPr>
          <a:lstStyle/>
          <a:p>
            <a:r>
              <a:rPr lang="vi-VN" sz="2800">
                <a:solidFill>
                  <a:srgbClr val="000000"/>
                </a:solidFill>
                <a:latin typeface="Calibri" panose="020F0502020204030204" pitchFamily="34" charset="0"/>
                <a:cs typeface="Calibri" panose="020F0502020204030204" pitchFamily="34" charset="0"/>
              </a:rPr>
              <a:t>Pythagoras sinh vào khoảng năm 580-572 TCN và mất 500-490 TCN là triết gia Hy Lạp, nhà toán học. </a:t>
            </a:r>
            <a:r>
              <a:rPr lang="vi-VN" sz="2800" smtClean="0">
                <a:solidFill>
                  <a:srgbClr val="000000"/>
                </a:solidFill>
                <a:latin typeface="Calibri" panose="020F0502020204030204" pitchFamily="34" charset="0"/>
                <a:cs typeface="Calibri" panose="020F0502020204030204" pitchFamily="34" charset="0"/>
              </a:rPr>
              <a:t>Nhà </a:t>
            </a:r>
            <a:r>
              <a:rPr lang="vi-VN" sz="2800">
                <a:solidFill>
                  <a:srgbClr val="000000"/>
                </a:solidFill>
                <a:latin typeface="Calibri" panose="020F0502020204030204" pitchFamily="34" charset="0"/>
                <a:cs typeface="Calibri" panose="020F0502020204030204" pitchFamily="34" charset="0"/>
              </a:rPr>
              <a:t>hiền triết này còn sáng lập nên phong trào tín ngưỡng về các con số dựa trên học thuyết mang tên ông.</a:t>
            </a:r>
            <a:endParaRPr lang="en-US" sz="280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stretch>
            <a:fillRect/>
          </a:stretch>
        </p:blipFill>
        <p:spPr>
          <a:xfrm>
            <a:off x="510886" y="3296133"/>
            <a:ext cx="4795406" cy="2877243"/>
          </a:xfrm>
          <a:prstGeom prst="rect">
            <a:avLst/>
          </a:prstGeom>
        </p:spPr>
      </p:pic>
    </p:spTree>
    <p:extLst>
      <p:ext uri="{BB962C8B-B14F-4D97-AF65-F5344CB8AC3E}">
        <p14:creationId xmlns:p14="http://schemas.microsoft.com/office/powerpoint/2010/main" val="1155576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99615" y="460453"/>
            <a:ext cx="3491345" cy="523220"/>
          </a:xfrm>
          <a:prstGeom prst="rect">
            <a:avLst/>
          </a:prstGeom>
          <a:noFill/>
        </p:spPr>
        <p:txBody>
          <a:bodyPr wrap="square" rtlCol="0">
            <a:spAutoFit/>
          </a:bodyPr>
          <a:lstStyle/>
          <a:p>
            <a:r>
              <a:rPr lang="en-US" sz="2800" smtClean="0"/>
              <a:t>Các nhà khoa học</a:t>
            </a:r>
            <a:endParaRPr lang="en-US" sz="2800"/>
          </a:p>
        </p:txBody>
      </p:sp>
      <p:pic>
        <p:nvPicPr>
          <p:cNvPr id="8" name="Picture 7"/>
          <p:cNvPicPr>
            <a:picLocks noChangeAspect="1"/>
          </p:cNvPicPr>
          <p:nvPr/>
        </p:nvPicPr>
        <p:blipFill>
          <a:blip r:embed="rId2" cstate="print"/>
          <a:stretch>
            <a:fillRect/>
          </a:stretch>
        </p:blipFill>
        <p:spPr>
          <a:xfrm>
            <a:off x="379332" y="1533894"/>
            <a:ext cx="5924486" cy="3476811"/>
          </a:xfrm>
          <a:prstGeom prst="rect">
            <a:avLst/>
          </a:prstGeom>
        </p:spPr>
      </p:pic>
      <p:sp>
        <p:nvSpPr>
          <p:cNvPr id="9" name="Rectangle 8"/>
          <p:cNvSpPr/>
          <p:nvPr/>
        </p:nvSpPr>
        <p:spPr>
          <a:xfrm>
            <a:off x="6474225" y="1284513"/>
            <a:ext cx="5260574" cy="3970318"/>
          </a:xfrm>
          <a:prstGeom prst="rect">
            <a:avLst/>
          </a:prstGeom>
        </p:spPr>
        <p:txBody>
          <a:bodyPr wrap="square">
            <a:spAutoFit/>
          </a:bodyPr>
          <a:lstStyle/>
          <a:p>
            <a:r>
              <a:rPr lang="en-US" sz="2800" smtClean="0">
                <a:latin typeface="Calibri" panose="020F0502020204030204" pitchFamily="34" charset="0"/>
                <a:cs typeface="Calibri" panose="020F0502020204030204" pitchFamily="34" charset="0"/>
              </a:rPr>
              <a:t>- </a:t>
            </a:r>
            <a:r>
              <a:rPr lang="vi-VN" sz="2800" smtClean="0">
                <a:latin typeface="Calibri" panose="020F0502020204030204" pitchFamily="34" charset="0"/>
                <a:cs typeface="Calibri" panose="020F0502020204030204" pitchFamily="34" charset="0"/>
              </a:rPr>
              <a:t>Euclid là </a:t>
            </a:r>
            <a:r>
              <a:rPr lang="vi-VN" sz="2800">
                <a:latin typeface="Calibri" panose="020F0502020204030204" pitchFamily="34" charset="0"/>
                <a:cs typeface="Calibri" panose="020F0502020204030204" pitchFamily="34" charset="0"/>
              </a:rPr>
              <a:t>một nhà toán học lỗi lạc thời Hy Lạp cổ đại, ông được mệnh danh là “cha đẻ của hình học”.  </a:t>
            </a:r>
          </a:p>
          <a:p>
            <a:r>
              <a:rPr lang="en-US" sz="2800" smtClean="0">
                <a:latin typeface="Calibri" panose="020F0502020204030204" pitchFamily="34" charset="0"/>
                <a:cs typeface="Calibri" panose="020F0502020204030204" pitchFamily="34" charset="0"/>
              </a:rPr>
              <a:t>- </a:t>
            </a:r>
            <a:r>
              <a:rPr lang="vi-VN" sz="2800" smtClean="0">
                <a:latin typeface="Calibri" panose="020F0502020204030204" pitchFamily="34" charset="0"/>
                <a:cs typeface="Calibri" panose="020F0502020204030204" pitchFamily="34" charset="0"/>
              </a:rPr>
              <a:t>Ông </a:t>
            </a:r>
            <a:r>
              <a:rPr lang="vi-VN" sz="2800">
                <a:latin typeface="Calibri" panose="020F0502020204030204" pitchFamily="34" charset="0"/>
                <a:cs typeface="Calibri" panose="020F0502020204030204" pitchFamily="34" charset="0"/>
              </a:rPr>
              <a:t>sống vào thế kỷ thứ 3 TCN tại thành Alexandria ở Ai Cập. </a:t>
            </a:r>
          </a:p>
          <a:p>
            <a:r>
              <a:rPr lang="en-US" sz="2800" smtClean="0">
                <a:latin typeface="Calibri" panose="020F0502020204030204" pitchFamily="34" charset="0"/>
                <a:cs typeface="Calibri" panose="020F0502020204030204" pitchFamily="34" charset="0"/>
              </a:rPr>
              <a:t>- M</a:t>
            </a:r>
            <a:r>
              <a:rPr lang="vi-VN" sz="2800" smtClean="0">
                <a:latin typeface="Calibri" panose="020F0502020204030204" pitchFamily="34" charset="0"/>
                <a:cs typeface="Calibri" panose="020F0502020204030204" pitchFamily="34" charset="0"/>
              </a:rPr>
              <a:t>ôn </a:t>
            </a:r>
            <a:r>
              <a:rPr lang="vi-VN" sz="2800">
                <a:latin typeface="Calibri" panose="020F0502020204030204" pitchFamily="34" charset="0"/>
                <a:cs typeface="Calibri" panose="020F0502020204030204" pitchFamily="34" charset="0"/>
              </a:rPr>
              <a:t>hình học được Euclid sắp xếp lại thành hệ thống quy củ và hoàn chỉnh, góp phần khẳng định vị trí của bộ môn khoa học này.</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7185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1782" y="211072"/>
            <a:ext cx="3491345" cy="523220"/>
          </a:xfrm>
          <a:prstGeom prst="rect">
            <a:avLst/>
          </a:prstGeom>
          <a:noFill/>
        </p:spPr>
        <p:txBody>
          <a:bodyPr wrap="square" rtlCol="0">
            <a:spAutoFit/>
          </a:bodyPr>
          <a:lstStyle/>
          <a:p>
            <a:r>
              <a:rPr lang="en-US" sz="2800" smtClean="0"/>
              <a:t>Các nhà khoa học</a:t>
            </a:r>
            <a:endParaRPr lang="en-US" sz="2800"/>
          </a:p>
        </p:txBody>
      </p:sp>
      <p:pic>
        <p:nvPicPr>
          <p:cNvPr id="2" name="Picture 1"/>
          <p:cNvPicPr>
            <a:picLocks noChangeAspect="1"/>
          </p:cNvPicPr>
          <p:nvPr/>
        </p:nvPicPr>
        <p:blipFill>
          <a:blip r:embed="rId2" cstate="print"/>
          <a:stretch>
            <a:fillRect/>
          </a:stretch>
        </p:blipFill>
        <p:spPr>
          <a:xfrm>
            <a:off x="607434" y="734292"/>
            <a:ext cx="2946257" cy="2911595"/>
          </a:xfrm>
          <a:prstGeom prst="rect">
            <a:avLst/>
          </a:prstGeom>
        </p:spPr>
      </p:pic>
      <p:pic>
        <p:nvPicPr>
          <p:cNvPr id="4" name="Picture 3"/>
          <p:cNvPicPr>
            <a:picLocks noChangeAspect="1"/>
          </p:cNvPicPr>
          <p:nvPr/>
        </p:nvPicPr>
        <p:blipFill rotWithShape="1">
          <a:blip r:embed="rId3" cstate="print"/>
          <a:srcRect l="20000" t="12304" r="14909" b="10121"/>
          <a:stretch/>
        </p:blipFill>
        <p:spPr>
          <a:xfrm>
            <a:off x="3837709" y="734293"/>
            <a:ext cx="3574473" cy="2911594"/>
          </a:xfrm>
          <a:prstGeom prst="rect">
            <a:avLst/>
          </a:prstGeom>
        </p:spPr>
      </p:pic>
      <p:pic>
        <p:nvPicPr>
          <p:cNvPr id="5" name="Picture 4"/>
          <p:cNvPicPr>
            <a:picLocks noChangeAspect="1"/>
          </p:cNvPicPr>
          <p:nvPr/>
        </p:nvPicPr>
        <p:blipFill>
          <a:blip r:embed="rId4" cstate="print"/>
          <a:stretch>
            <a:fillRect/>
          </a:stretch>
        </p:blipFill>
        <p:spPr>
          <a:xfrm>
            <a:off x="7703127" y="734292"/>
            <a:ext cx="4031080" cy="5237017"/>
          </a:xfrm>
          <a:prstGeom prst="rect">
            <a:avLst/>
          </a:prstGeom>
        </p:spPr>
      </p:pic>
      <p:sp>
        <p:nvSpPr>
          <p:cNvPr id="6" name="Rectangle 5"/>
          <p:cNvSpPr/>
          <p:nvPr/>
        </p:nvSpPr>
        <p:spPr>
          <a:xfrm>
            <a:off x="607434" y="3950687"/>
            <a:ext cx="6804748" cy="1815882"/>
          </a:xfrm>
          <a:prstGeom prst="rect">
            <a:avLst/>
          </a:prstGeom>
        </p:spPr>
        <p:txBody>
          <a:bodyPr wrap="square">
            <a:spAutoFit/>
          </a:bodyPr>
          <a:lstStyle/>
          <a:p>
            <a:r>
              <a:rPr lang="en-US" sz="2800" smtClean="0">
                <a:latin typeface="Calibri" panose="020F0502020204030204" pitchFamily="34" charset="0"/>
                <a:cs typeface="Calibri" panose="020F0502020204030204" pitchFamily="34" charset="0"/>
              </a:rPr>
              <a:t>- </a:t>
            </a:r>
            <a:r>
              <a:rPr lang="vi-VN" sz="2800" smtClean="0">
                <a:latin typeface="Calibri" panose="020F0502020204030204" pitchFamily="34" charset="0"/>
                <a:cs typeface="Calibri" panose="020F0502020204030204" pitchFamily="34" charset="0"/>
              </a:rPr>
              <a:t>Acsimet </a:t>
            </a:r>
            <a:r>
              <a:rPr lang="vi-VN" sz="2800">
                <a:latin typeface="Calibri" panose="020F0502020204030204" pitchFamily="34" charset="0"/>
                <a:cs typeface="Calibri" panose="020F0502020204030204" pitchFamily="34" charset="0"/>
              </a:rPr>
              <a:t>(284 - 212 trước Công nguyên) </a:t>
            </a:r>
            <a:r>
              <a:rPr lang="vi-VN" sz="2800" smtClean="0">
                <a:latin typeface="Calibri" panose="020F0502020204030204" pitchFamily="34" charset="0"/>
                <a:cs typeface="Calibri" panose="020F0502020204030204" pitchFamily="34" charset="0"/>
              </a:rPr>
              <a:t>là nhà </a:t>
            </a:r>
            <a:r>
              <a:rPr lang="vi-VN" sz="2800">
                <a:latin typeface="Calibri" panose="020F0502020204030204" pitchFamily="34" charset="0"/>
                <a:cs typeface="Calibri" panose="020F0502020204030204" pitchFamily="34" charset="0"/>
              </a:rPr>
              <a:t>bác học vĩ đại của Hy Lạp cổ </a:t>
            </a:r>
            <a:r>
              <a:rPr lang="vi-VN" sz="2800" smtClean="0">
                <a:latin typeface="Calibri" panose="020F0502020204030204" pitchFamily="34" charset="0"/>
                <a:cs typeface="Calibri" panose="020F0502020204030204" pitchFamily="34" charset="0"/>
              </a:rPr>
              <a:t>đại</a:t>
            </a:r>
            <a:r>
              <a:rPr lang="en-US" sz="2800">
                <a:latin typeface="Calibri" panose="020F0502020204030204" pitchFamily="34" charset="0"/>
                <a:cs typeface="Calibri" panose="020F0502020204030204" pitchFamily="34" charset="0"/>
              </a:rPr>
              <a:t>.</a:t>
            </a:r>
            <a:r>
              <a:rPr lang="vi-VN" sz="2800" smtClean="0">
                <a:latin typeface="Calibri" panose="020F0502020204030204" pitchFamily="34" charset="0"/>
                <a:cs typeface="Calibri" panose="020F0502020204030204" pitchFamily="34" charset="0"/>
              </a:rPr>
              <a:t> </a:t>
            </a:r>
            <a:endParaRPr lang="en-US" sz="2800" smtClean="0">
              <a:latin typeface="Calibri" panose="020F0502020204030204" pitchFamily="34" charset="0"/>
              <a:cs typeface="Calibri" panose="020F0502020204030204" pitchFamily="34" charset="0"/>
            </a:endParaRPr>
          </a:p>
          <a:p>
            <a:r>
              <a:rPr lang="en-US" sz="2800" smtClean="0">
                <a:latin typeface="Calibri" panose="020F0502020204030204" pitchFamily="34" charset="0"/>
                <a:cs typeface="Calibri" panose="020F0502020204030204" pitchFamily="34" charset="0"/>
              </a:rPr>
              <a:t>- </a:t>
            </a:r>
            <a:r>
              <a:rPr lang="vi-VN" sz="2800" smtClean="0">
                <a:latin typeface="Calibri" panose="020F0502020204030204" pitchFamily="34" charset="0"/>
                <a:cs typeface="Calibri" panose="020F0502020204030204" pitchFamily="34" charset="0"/>
              </a:rPr>
              <a:t>Acsimet </a:t>
            </a:r>
            <a:r>
              <a:rPr lang="vi-VN" sz="2800">
                <a:latin typeface="Calibri" panose="020F0502020204030204" pitchFamily="34" charset="0"/>
                <a:cs typeface="Calibri" panose="020F0502020204030204" pitchFamily="34" charset="0"/>
              </a:rPr>
              <a:t>có nhiều đóng góp to lớn trong lĩnh vực Vật lý, Toán học và Thiên văn học.</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8445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1782" y="211072"/>
            <a:ext cx="3491345" cy="523220"/>
          </a:xfrm>
          <a:prstGeom prst="rect">
            <a:avLst/>
          </a:prstGeom>
          <a:noFill/>
        </p:spPr>
        <p:txBody>
          <a:bodyPr wrap="square" rtlCol="0">
            <a:spAutoFit/>
          </a:bodyPr>
          <a:lstStyle/>
          <a:p>
            <a:r>
              <a:rPr lang="en-US" sz="2800" smtClean="0"/>
              <a:t>Các nhà khoa học</a:t>
            </a:r>
            <a:endParaRPr lang="en-US" sz="2800"/>
          </a:p>
        </p:txBody>
      </p:sp>
      <p:pic>
        <p:nvPicPr>
          <p:cNvPr id="7" name="Picture 6"/>
          <p:cNvPicPr>
            <a:picLocks noChangeAspect="1"/>
          </p:cNvPicPr>
          <p:nvPr/>
        </p:nvPicPr>
        <p:blipFill>
          <a:blip r:embed="rId2" cstate="print"/>
          <a:stretch>
            <a:fillRect/>
          </a:stretch>
        </p:blipFill>
        <p:spPr>
          <a:xfrm>
            <a:off x="656791" y="1512559"/>
            <a:ext cx="5134409" cy="3760086"/>
          </a:xfrm>
          <a:prstGeom prst="rect">
            <a:avLst/>
          </a:prstGeom>
        </p:spPr>
      </p:pic>
      <p:sp>
        <p:nvSpPr>
          <p:cNvPr id="8" name="TextBox 7"/>
          <p:cNvSpPr txBox="1"/>
          <p:nvPr/>
        </p:nvSpPr>
        <p:spPr>
          <a:xfrm>
            <a:off x="6109855" y="1302327"/>
            <a:ext cx="5320145" cy="3970318"/>
          </a:xfrm>
          <a:prstGeom prst="rect">
            <a:avLst/>
          </a:prstGeom>
          <a:noFill/>
        </p:spPr>
        <p:txBody>
          <a:bodyPr wrap="square" rtlCol="0">
            <a:spAutoFit/>
          </a:bodyPr>
          <a:lstStyle/>
          <a:p>
            <a:r>
              <a:rPr lang="en-US" sz="2800" smtClean="0"/>
              <a:t>Newton là nhà khoa học, toán học và vật lí với những phát minh tiêu biểu như </a:t>
            </a:r>
          </a:p>
          <a:p>
            <a:r>
              <a:rPr lang="en-US" sz="2800" smtClean="0"/>
              <a:t>- Kính thiên văn phản xạ</a:t>
            </a:r>
          </a:p>
          <a:p>
            <a:pPr marL="457200" indent="-457200">
              <a:buFontTx/>
              <a:buChar char="-"/>
            </a:pPr>
            <a:r>
              <a:rPr lang="en-US" sz="2800" smtClean="0"/>
              <a:t>Quang phổ ánh sáng.</a:t>
            </a:r>
          </a:p>
          <a:p>
            <a:pPr marL="457200" indent="-457200">
              <a:buFontTx/>
              <a:buChar char="-"/>
            </a:pPr>
            <a:r>
              <a:rPr lang="en-US" sz="2800" smtClean="0"/>
              <a:t>Định luật chuyển động cơ học cổ điển</a:t>
            </a:r>
          </a:p>
          <a:p>
            <a:pPr marL="457200" indent="-457200">
              <a:buFontTx/>
              <a:buChar char="-"/>
            </a:pPr>
            <a:r>
              <a:rPr lang="en-US" sz="2800" smtClean="0"/>
              <a:t>Định luật vạn vật hấp dẫn</a:t>
            </a:r>
          </a:p>
          <a:p>
            <a:pPr marL="457200" indent="-457200">
              <a:buFontTx/>
              <a:buChar char="-"/>
            </a:pPr>
            <a:r>
              <a:rPr lang="en-US" sz="2800" smtClean="0"/>
              <a:t>Phép tính vi phân, tích phân</a:t>
            </a:r>
            <a:endParaRPr lang="en-US" sz="2800"/>
          </a:p>
        </p:txBody>
      </p:sp>
    </p:spTree>
    <p:extLst>
      <p:ext uri="{BB962C8B-B14F-4D97-AF65-F5344CB8AC3E}">
        <p14:creationId xmlns:p14="http://schemas.microsoft.com/office/powerpoint/2010/main" val="3258667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1782" y="211072"/>
            <a:ext cx="3491345" cy="523220"/>
          </a:xfrm>
          <a:prstGeom prst="rect">
            <a:avLst/>
          </a:prstGeom>
          <a:noFill/>
        </p:spPr>
        <p:txBody>
          <a:bodyPr wrap="square" rtlCol="0">
            <a:spAutoFit/>
          </a:bodyPr>
          <a:lstStyle/>
          <a:p>
            <a:r>
              <a:rPr lang="en-US" sz="2800" smtClean="0"/>
              <a:t>Các nhà khoa học</a:t>
            </a:r>
            <a:endParaRPr lang="en-US" sz="2800"/>
          </a:p>
        </p:txBody>
      </p:sp>
      <p:pic>
        <p:nvPicPr>
          <p:cNvPr id="2" name="Picture 1"/>
          <p:cNvPicPr>
            <a:picLocks noChangeAspect="1"/>
          </p:cNvPicPr>
          <p:nvPr/>
        </p:nvPicPr>
        <p:blipFill>
          <a:blip r:embed="rId2" cstate="print"/>
          <a:stretch>
            <a:fillRect/>
          </a:stretch>
        </p:blipFill>
        <p:spPr>
          <a:xfrm>
            <a:off x="477697" y="1530257"/>
            <a:ext cx="5174957" cy="3514456"/>
          </a:xfrm>
          <a:prstGeom prst="rect">
            <a:avLst/>
          </a:prstGeom>
        </p:spPr>
      </p:pic>
      <p:sp>
        <p:nvSpPr>
          <p:cNvPr id="4" name="Rectangle 3"/>
          <p:cNvSpPr/>
          <p:nvPr/>
        </p:nvSpPr>
        <p:spPr>
          <a:xfrm>
            <a:off x="5777345" y="1751504"/>
            <a:ext cx="5832763" cy="3293209"/>
          </a:xfrm>
          <a:prstGeom prst="rect">
            <a:avLst/>
          </a:prstGeom>
        </p:spPr>
        <p:txBody>
          <a:bodyPr wrap="square">
            <a:spAutoFit/>
          </a:bodyPr>
          <a:lstStyle/>
          <a:p>
            <a:r>
              <a:rPr lang="en-US" sz="2600" smtClean="0">
                <a:latin typeface="Calibri" panose="020F0502020204030204" pitchFamily="34" charset="0"/>
                <a:cs typeface="Calibri" panose="020F0502020204030204" pitchFamily="34" charset="0"/>
              </a:rPr>
              <a:t>- </a:t>
            </a:r>
            <a:r>
              <a:rPr lang="vi-VN" sz="2600" smtClean="0">
                <a:latin typeface="Calibri" panose="020F0502020204030204" pitchFamily="34" charset="0"/>
                <a:cs typeface="Calibri" panose="020F0502020204030204" pitchFamily="34" charset="0"/>
              </a:rPr>
              <a:t>Marie </a:t>
            </a:r>
            <a:r>
              <a:rPr lang="vi-VN" sz="2600">
                <a:latin typeface="Calibri" panose="020F0502020204030204" pitchFamily="34" charset="0"/>
                <a:cs typeface="Calibri" panose="020F0502020204030204" pitchFamily="34" charset="0"/>
              </a:rPr>
              <a:t>Skłodowska – Curie </a:t>
            </a:r>
            <a:r>
              <a:rPr lang="vi-VN" sz="2600" smtClean="0">
                <a:latin typeface="Calibri" panose="020F0502020204030204" pitchFamily="34" charset="0"/>
                <a:cs typeface="Calibri" panose="020F0502020204030204" pitchFamily="34" charset="0"/>
              </a:rPr>
              <a:t>(7 </a:t>
            </a:r>
            <a:r>
              <a:rPr lang="vi-VN" sz="2600">
                <a:latin typeface="Calibri" panose="020F0502020204030204" pitchFamily="34" charset="0"/>
                <a:cs typeface="Calibri" panose="020F0502020204030204" pitchFamily="34" charset="0"/>
              </a:rPr>
              <a:t>tháng 11 năm 1867 – 4 tháng 7 năm 1934) </a:t>
            </a:r>
            <a:r>
              <a:rPr lang="vi-VN" sz="2600" smtClean="0">
                <a:latin typeface="Calibri" panose="020F0502020204030204" pitchFamily="34" charset="0"/>
                <a:cs typeface="Calibri" panose="020F0502020204030204" pitchFamily="34" charset="0"/>
              </a:rPr>
              <a:t>là </a:t>
            </a:r>
            <a:r>
              <a:rPr lang="vi-VN" sz="2600">
                <a:latin typeface="Calibri" panose="020F0502020204030204" pitchFamily="34" charset="0"/>
                <a:cs typeface="Calibri" panose="020F0502020204030204" pitchFamily="34" charset="0"/>
              </a:rPr>
              <a:t>nhà vật lý và hóa học người Pháp gốc Ba Lan. </a:t>
            </a:r>
            <a:endParaRPr lang="en-US" sz="2600">
              <a:latin typeface="Calibri" panose="020F0502020204030204" pitchFamily="34" charset="0"/>
              <a:cs typeface="Calibri" panose="020F0502020204030204" pitchFamily="34" charset="0"/>
            </a:endParaRPr>
          </a:p>
          <a:p>
            <a:r>
              <a:rPr lang="en-US" sz="2600" smtClean="0">
                <a:latin typeface="Calibri" panose="020F0502020204030204" pitchFamily="34" charset="0"/>
                <a:cs typeface="Calibri" panose="020F0502020204030204" pitchFamily="34" charset="0"/>
              </a:rPr>
              <a:t>- N</a:t>
            </a:r>
            <a:r>
              <a:rPr lang="vi-VN" sz="2600" smtClean="0">
                <a:latin typeface="Calibri" panose="020F0502020204030204" pitchFamily="34" charset="0"/>
                <a:cs typeface="Calibri" panose="020F0502020204030204" pitchFamily="34" charset="0"/>
              </a:rPr>
              <a:t>gười </a:t>
            </a:r>
            <a:r>
              <a:rPr lang="vi-VN" sz="2600">
                <a:latin typeface="Calibri" panose="020F0502020204030204" pitchFamily="34" charset="0"/>
                <a:cs typeface="Calibri" panose="020F0502020204030204" pitchFamily="34" charset="0"/>
              </a:rPr>
              <a:t>đặt ra thuật ngữ phóng </a:t>
            </a:r>
            <a:r>
              <a:rPr lang="vi-VN" sz="2600" smtClean="0">
                <a:latin typeface="Calibri" panose="020F0502020204030204" pitchFamily="34" charset="0"/>
                <a:cs typeface="Calibri" panose="020F0502020204030204" pitchFamily="34" charset="0"/>
              </a:rPr>
              <a:t>xạ. </a:t>
            </a:r>
            <a:endParaRPr lang="en-US" sz="2600" smtClean="0">
              <a:latin typeface="Calibri" panose="020F0502020204030204" pitchFamily="34" charset="0"/>
              <a:cs typeface="Calibri" panose="020F0502020204030204" pitchFamily="34" charset="0"/>
            </a:endParaRPr>
          </a:p>
          <a:p>
            <a:r>
              <a:rPr lang="en-US" sz="2600" smtClean="0">
                <a:latin typeface="Calibri" panose="020F0502020204030204" pitchFamily="34" charset="0"/>
                <a:cs typeface="Calibri" panose="020F0502020204030204" pitchFamily="34" charset="0"/>
              </a:rPr>
              <a:t>- P</a:t>
            </a:r>
            <a:r>
              <a:rPr lang="vi-VN" sz="2600" smtClean="0">
                <a:latin typeface="Calibri" panose="020F0502020204030204" pitchFamily="34" charset="0"/>
                <a:cs typeface="Calibri" panose="020F0502020204030204" pitchFamily="34" charset="0"/>
              </a:rPr>
              <a:t>hụ </a:t>
            </a:r>
            <a:r>
              <a:rPr lang="vi-VN" sz="2600">
                <a:latin typeface="Calibri" panose="020F0502020204030204" pitchFamily="34" charset="0"/>
                <a:cs typeface="Calibri" panose="020F0502020204030204" pitchFamily="34" charset="0"/>
              </a:rPr>
              <a:t>nữ đầu tiên nhận giải Nobel, người đầu tiên và là phụ nữ duy nhất vinh dự giành được hai Giải Nobel trong hai lĩnh vực khác nhau – vật lý và hóa học. </a:t>
            </a:r>
            <a:endParaRPr lang="en-US" sz="2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3263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1618</Words>
  <Application>Microsoft Office PowerPoint</Application>
  <PresentationFormat>Custom</PresentationFormat>
  <Paragraphs>87</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24</cp:revision>
  <dcterms:created xsi:type="dcterms:W3CDTF">2022-08-30T02:40:43Z</dcterms:created>
  <dcterms:modified xsi:type="dcterms:W3CDTF">2024-11-25T08:15:52Z</dcterms:modified>
</cp:coreProperties>
</file>