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59" r:id="rId3"/>
    <p:sldId id="297" r:id="rId4"/>
    <p:sldId id="295" r:id="rId5"/>
    <p:sldId id="275" r:id="rId6"/>
    <p:sldId id="281" r:id="rId7"/>
    <p:sldId id="276" r:id="rId8"/>
    <p:sldId id="277" r:id="rId9"/>
    <p:sldId id="282" r:id="rId10"/>
    <p:sldId id="264" r:id="rId11"/>
    <p:sldId id="284" r:id="rId12"/>
    <p:sldId id="286" r:id="rId13"/>
    <p:sldId id="287" r:id="rId14"/>
    <p:sldId id="283" r:id="rId15"/>
    <p:sldId id="288" r:id="rId16"/>
    <p:sldId id="290" r:id="rId17"/>
    <p:sldId id="292" r:id="rId18"/>
    <p:sldId id="293" r:id="rId19"/>
    <p:sldId id="294" r:id="rId20"/>
    <p:sldId id="296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11E04-F69D-41BD-9691-8129941EB37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8030B-5D4B-4DBA-9825-4F777EA75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6583362"/>
          </a:xfrm>
        </p:spPr>
        <p:txBody>
          <a:bodyPr>
            <a:noAutofit/>
          </a:bodyPr>
          <a:lstStyle/>
          <a:p>
            <a:b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TRUNG TÂM GDNN – GDTX TUY PHƯỚC</a:t>
            </a:r>
            <a:b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--o0o--</a:t>
            </a:r>
            <a:b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02</a:t>
            </a:r>
            <a:b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Giáo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án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: 06</a:t>
            </a:r>
            <a:b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giảng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PHÒNG VÀ TRỊ BỆNH TỤ HUYẾT TRÙNG LỢN </a:t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Giáo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viên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Chương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trình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đào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tạo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thường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xuyên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nghề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trị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</a:br>
            <a:b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914400"/>
            <a:ext cx="7772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D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bụng, bẹn, mông, đùi xuất huyết đỏ, tím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P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Màng phổi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dính vào lồng ngực,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nhiều vùng bị gan 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tụ máu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D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ạ dày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xuất huyết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hận xuất huyết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Tim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xuất huyết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PHÒNG VÀ TRỊ  BỆNH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1.Phòng bệnh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Phòng cho lợn khi chưa có lợn bị bệnh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Tiêm phòng vaccine tụ huyết trùng lợn: </a:t>
            </a:r>
          </a:p>
          <a:p>
            <a:endParaRPr lang="en-US" dirty="0"/>
          </a:p>
          <a:p>
            <a:r>
              <a:rPr lang="vi-VN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876800" cy="6858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Lấy vắcxin ra để vắcxin đạt đến nhiệt độ phòng, lắc kỹ trước khi dùng. Sử dụng hết trong ngày. 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Tiêm dưới da gốc tai hoặc mặt trong đùi. Heo con: 20-30 ngày tuổi 1ml/con.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Lợn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40-50 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nái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đực giống: 2ml/ con, mỗi năm chủng 1 lần trước mùa mưa khoảng 1 tháng. 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Skamylove\My Documents\My Pictures\0472339596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kamylove\My Documents\My Pictures\BIO-BENKOC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5410200" cy="5257800"/>
          </a:xfrm>
          <a:prstGeom prst="rect">
            <a:avLst/>
          </a:prstGeom>
          <a:noFill/>
        </p:spPr>
      </p:pic>
      <p:pic>
        <p:nvPicPr>
          <p:cNvPr id="6" name="Picture 5" descr="C:\Documents and Settings\Skamylove\My Documents\My Pictures\4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5257800"/>
            <a:ext cx="89154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Hòa 40ml thuốc hòa với 10 lít nước sạch phun ướt nền, tường, mái chuồng</a:t>
            </a:r>
            <a:r>
              <a:rPr lang="en-US" sz="3200" b="1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 – 2 lần; liên tục 3 - 5 ngày hoặc cho đến khi hết dịch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Skamylove\My Documents\My Pictures\AMPI-COL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464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Skamylove\My Documents\My Pictures\BIO-BROM-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48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410200"/>
            <a:ext cx="39624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Trộn vào thức ăn, nước uống : phòng:  0,5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g/ 10kg 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hể trọng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liên tục từ 3 – 5 ngày.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5486400"/>
            <a:ext cx="50292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Trộn vào thức ăn, nước uống  phòng : 0,5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g/ 10kg 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hể trọng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liên tục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đến khi hết triệu chứng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Điều trị liều gấp đôi </a:t>
            </a: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rot="5400000" flipH="1" flipV="1">
            <a:off x="1715294" y="5143500"/>
            <a:ext cx="5326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rot="5400000" flipH="1" flipV="1">
            <a:off x="6325394" y="5181600"/>
            <a:ext cx="6088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3053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Khi giao mùa nâng cao sức đề kháng cho vật nuôi: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Cho ăn thức ăn sạch, dễ tiêu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Các loại vitamin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V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ệ sinh chuồng trại, sạch sẽ, và định kỳ hàng tuần sát trùng chuồng trại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hế phẩm kháng sinh trộn vào thức ăn để phòng bệnh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bằng cách 2 tuần cho dùng một đợt thuốc trong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 ngày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Phòng cho lợn khi đã có lợn bị bệnh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Cách ly vật nuôi bị bệnh 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Tăng cường vệ sinh,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sát trùng chuồng trại, dụng cụ chăn nuôi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Điều trị tích cực, đốt hoặc chôn xác lợn bị bệnh chết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52400"/>
            <a:ext cx="4114800" cy="6477000"/>
          </a:xfrm>
        </p:spPr>
        <p:txBody>
          <a:bodyPr/>
          <a:lstStyle/>
          <a:p>
            <a:pPr marL="514350" indent="-51435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Điều trị   </a:t>
            </a:r>
          </a:p>
          <a:p>
            <a:pPr marL="514350" indent="-5143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Kháng sinh: Diệt</a:t>
            </a:r>
          </a:p>
          <a:p>
            <a:pPr marL="514350" indent="-5143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vi trùng tụ huyết trùng</a:t>
            </a:r>
          </a:p>
          <a:p>
            <a:pPr marL="514350" indent="-5143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Tiêm da hoặc bắp thịt</a:t>
            </a:r>
          </a:p>
          <a:p>
            <a:pPr marL="514350" indent="-5143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cổ, đùi sau</a:t>
            </a:r>
          </a:p>
          <a:p>
            <a:pPr marL="514350" indent="-5143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Peni – Strep:1 lọ cho</a:t>
            </a:r>
          </a:p>
          <a:p>
            <a:pPr marL="514350" indent="-5143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20-30 kg thể trọng / </a:t>
            </a:r>
          </a:p>
          <a:p>
            <a:pPr marL="514350" indent="-5143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ngày   </a:t>
            </a:r>
          </a:p>
          <a:p>
            <a:pPr marL="514350" indent="-514350"/>
            <a:endParaRPr lang="en-US" sz="3200" dirty="0"/>
          </a:p>
        </p:txBody>
      </p:sp>
      <p:pic>
        <p:nvPicPr>
          <p:cNvPr id="5" name="Content Placeholder 4" descr="C:\Documents and Settings\Skamylove\My Documents\My Pictures\pen-step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62600" y="6096000"/>
            <a:ext cx="3276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Thành phần: Penicilin và Streptomycin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Skamylove\My Documents\My Pictures\tialin%201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2672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4191000"/>
            <a:ext cx="4191000" cy="243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Thành phần:  Kháng sinh: Tiamulin. Kháng viêm: Dexamethasone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Tiêm da, bắp thịt: 1 ml/ 10 kg thể trọng/ ngày </a:t>
            </a:r>
          </a:p>
        </p:txBody>
      </p:sp>
      <p:pic>
        <p:nvPicPr>
          <p:cNvPr id="4" name="Picture 3" descr="C:\Documents and Settings\Skamylove\My Documents\My Pictures\BIO-FLOR-DOXY-HOP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"/>
            <a:ext cx="37338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4191000"/>
            <a:ext cx="4419600" cy="243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+Thành phần:  Kháng sinh: Florfenicol + Doxycycline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Tiêm da, bắp thịt: 1 ml / 10 kg thể trọng / ngày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"/>
            <a:ext cx="3008313" cy="57451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Thuốc hạ sốt: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Thành phần: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Analgin và Vitamin C</a:t>
            </a:r>
            <a:br>
              <a:rPr lang="en-US" sz="3200" dirty="0"/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Tiêm bắp thịt: 1ml/10kgthể trọng/ ngày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:\Documents and Settings\Skamylove\My Documents\My Pictures\untitled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04800"/>
            <a:ext cx="3200400" cy="6172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Thuốc kháng viêm: Thành phần: Dexamethasone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Tiêm bắp thịt: 1ml/10 kg thể trọng / ngày </a:t>
            </a: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Content Placeholder 4" descr="C:\Documents and Settings\Skamylove\My Documents\My Pictures\dexamethason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04800"/>
            <a:ext cx="2971800" cy="617220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Thuốc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long đờm và thông khí quản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Bromhexin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Tiêm da, bắp thịt: 1 ml/10 kg thể trọng. Ngày 1- 2 lần cho đến khi hết triệu chứng bệnh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C:\Documents and Settings\Skamylove\My Documents\My Pictures\Bio-Bromhexine-we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752600"/>
            <a:ext cx="838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KIỂM TRA BÀI CŨ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 hãy nêu triệu chứng bệnh tụ huyết trùng trâu, bò ở thể cấp tính?</a:t>
            </a: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81000"/>
            <a:ext cx="2514600" cy="6096000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Thuốc Camphona: Tiêm bắp hoặc tiêm dưới da: 1 ml/10 kg thể trọng / ngày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C:\Documents and Settings\Skamylove\My Documents\My Pictures\02750148221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57200"/>
            <a:ext cx="6553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458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XIN CHÂN THÀNH CẢM ƠN  CÁC THẦY, CÔ </a:t>
            </a:r>
          </a:p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THAM GIA DỰ GiỜ </a:t>
            </a:r>
          </a:p>
        </p:txBody>
      </p:sp>
      <p:pic>
        <p:nvPicPr>
          <p:cNvPr id="11" name="Content Placeholder 3" descr="https://tuyentaphay.com/wp-content/uploads/2016/01/tong-hop-hinh-anh-hoa-chuc-mung-sinh-nhat-dep-so-7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kamylove\My Documents\My Pictures\1450751668-mua-h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533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Content Placeholder 14" descr="benh-tu-huyet-trung-o-heo-pasteurellosis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6248400"/>
            <a:ext cx="2362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Hình 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1238250" y="5810250"/>
            <a:ext cx="8382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553200" y="6324600"/>
            <a:ext cx="18288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Hình 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6971506" y="5829300"/>
            <a:ext cx="9913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991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 NUÔI VÀ PHÒNG TRỊ BỆNH TỤ HUYẾT TRÙNG LỢN </a:t>
            </a:r>
          </a:p>
          <a:p>
            <a:r>
              <a:rPr lang="en-US" sz="3200" b="1" dirty="0">
                <a:latin typeface="Times New Roman" pitchFamily="18" charset="0"/>
              </a:rPr>
              <a:t>MỤC TIÊU BÀI HỌC </a:t>
            </a:r>
          </a:p>
          <a:p>
            <a:r>
              <a:rPr lang="en-US" sz="3200" b="1" dirty="0">
                <a:latin typeface="Times New Roman" pitchFamily="18" charset="0"/>
              </a:rPr>
              <a:t>- Kiến Thức </a:t>
            </a:r>
          </a:p>
          <a:p>
            <a:r>
              <a:rPr lang="en-US" sz="3200" dirty="0">
                <a:latin typeface="Times New Roman" pitchFamily="18" charset="0"/>
              </a:rPr>
              <a:t>+ Nêu được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nguyên nhân, triệu chứng, bệnh tích </a:t>
            </a:r>
            <a:r>
              <a:rPr lang="en-US" sz="3200" dirty="0">
                <a:latin typeface="Times New Roman" pitchFamily="18" charset="0"/>
              </a:rPr>
              <a:t>bệnh tụ huyết trùng lợn </a:t>
            </a:r>
          </a:p>
          <a:p>
            <a:r>
              <a:rPr lang="en-US" sz="3200" dirty="0">
                <a:latin typeface="Times New Roman" pitchFamily="18" charset="0"/>
              </a:rPr>
              <a:t>+ Nêu được 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biện pháp phòng, thuốc điều trị </a:t>
            </a:r>
            <a:r>
              <a:rPr lang="en-US" sz="3200" dirty="0">
                <a:latin typeface="Times New Roman" pitchFamily="18" charset="0"/>
              </a:rPr>
              <a:t>bệnh tụ huyết trùng lợn </a:t>
            </a:r>
          </a:p>
          <a:p>
            <a:r>
              <a:rPr lang="en-US" sz="3200" b="1" dirty="0">
                <a:latin typeface="Times New Roman" pitchFamily="18" charset="0"/>
              </a:rPr>
              <a:t>- Kỹ Năng </a:t>
            </a:r>
          </a:p>
          <a:p>
            <a:r>
              <a:rPr lang="en-US" sz="3200" dirty="0">
                <a:latin typeface="Times New Roman" pitchFamily="18" charset="0"/>
              </a:rPr>
              <a:t>+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Chẩn đoán được,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sử dụng được thuốc phòng và trị </a:t>
            </a:r>
            <a:r>
              <a:rPr lang="en-US" sz="3200" dirty="0">
                <a:latin typeface="Times New Roman" pitchFamily="18" charset="0"/>
              </a:rPr>
              <a:t>bệnh tụ huyết trùng lợn </a:t>
            </a:r>
          </a:p>
          <a:p>
            <a:r>
              <a:rPr lang="en-US" sz="3200" b="1" dirty="0">
                <a:latin typeface="Times New Roman" pitchFamily="18" charset="0"/>
              </a:rPr>
              <a:t>- Thái Độ</a:t>
            </a:r>
          </a:p>
          <a:p>
            <a:r>
              <a:rPr lang="en-US" sz="3200" dirty="0">
                <a:latin typeface="Times New Roman" pitchFamily="18" charset="0"/>
              </a:rPr>
              <a:t>+ Cẩn thận khi sử dụng các thuốc thú y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NGUYÊN NHÂN VÀ ĐẶC ĐIỂM</a:t>
            </a:r>
          </a:p>
          <a:p>
            <a:pPr marL="400050" indent="-4000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khuẩn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Pasteurella multocida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là một cầu trực</a:t>
            </a:r>
          </a:p>
          <a:p>
            <a:pPr marL="400050" indent="-40005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khuẩn gram (-),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bình thường chúng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tốt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trong </a:t>
            </a:r>
          </a:p>
          <a:p>
            <a:pPr marL="400050" indent="-40005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 nhầy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mũi, Hạch lâm pa  </a:t>
            </a:r>
          </a:p>
          <a:p>
            <a:pPr marL="400050" indent="-4000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Vi khuẩn P.multocida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 bị tiêu diệt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 sát trùng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/>
            <a:r>
              <a:rPr lang="vi-VN" sz="3200" dirty="0">
                <a:latin typeface="+mj-lt"/>
              </a:rPr>
              <a:t>B</a:t>
            </a:r>
            <a:r>
              <a:rPr lang="en-US" sz="3200" dirty="0">
                <a:latin typeface="+mj-lt"/>
              </a:rPr>
              <a:t>encocid</a:t>
            </a:r>
            <a:r>
              <a:rPr lang="en-US" sz="3200" dirty="0">
                <a:latin typeface="+mj-lt"/>
                <a:cs typeface="Times New Roman" pitchFamily="18" charset="0"/>
              </a:rPr>
              <a:t>,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 độ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70 – 90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 sau 5-10 phút,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ánh sáng </a:t>
            </a:r>
          </a:p>
          <a:p>
            <a:pPr marL="400050" indent="-40005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mặt trời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chiếu thẳng sau 6-8 phút. </a:t>
            </a:r>
          </a:p>
          <a:p>
            <a:pPr marL="400050" indent="-40005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Tồn tại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trong: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gần 1 tháng, 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nhiệt độ 5 – </a:t>
            </a:r>
          </a:p>
          <a:p>
            <a:pPr marL="400050" indent="-4000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 đến 3 tuần, x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ác chết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tồn tại gần 4 tháng</a:t>
            </a:r>
          </a:p>
          <a:p>
            <a:pPr marL="400050" indent="-40005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TRIỆU CHỨNG </a:t>
            </a:r>
          </a:p>
          <a:p>
            <a:pPr marL="400050" indent="-400050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 quá cấp tính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ỏ ăn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đột ngột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cao 42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sau vài giờ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khó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kích thích </a:t>
            </a:r>
            <a:r>
              <a:rPr lang="vi-VN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thần kinh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nên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chạy lung tung, 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la 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0050" indent="-400050" algn="just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chết.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Skamylove\My Documents\My Pictures\benh-tu-huyet-trung-o-heo-pasteurellosis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vuonsinhthaitrungviet.com/Pictures/viem%20phoi%2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Skamylove\My Documents\My Pictures\benh-tu-huyet-trung-300x2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581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05400" y="3124200"/>
            <a:ext cx="1371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Hình B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1800" y="6477000"/>
            <a:ext cx="1447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Hình C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6477000"/>
            <a:ext cx="1447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Hình D</a:t>
            </a:r>
          </a:p>
        </p:txBody>
      </p:sp>
      <p:pic>
        <p:nvPicPr>
          <p:cNvPr id="2050" name="Picture 2" descr="C:\Documents and Settings\Skamylove\My Documents\My Pictures\heo%20(ho%20hap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95800" cy="3581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90800" y="3048000"/>
            <a:ext cx="1524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Hình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399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Thể cấp tính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Kém ăn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ỏ ăn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ũ rũ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lười vận 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ốt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cao 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– 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400050" indent="-4000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ũi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iêm mạc bị sưng đỏ, chảy nhiều nước mũi lúc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đầu loãng sau 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như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mủ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Mắt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iêm mạc bị sưng đỏ, chảy nhiều nước 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lúc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đầu loãng sau 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như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mủ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Đầu, cổ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bị sưng phù làm cho lợn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khó thở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 khò</a:t>
            </a:r>
          </a:p>
          <a:p>
            <a:pPr marL="400050" indent="-40005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ngồi thở</a:t>
            </a:r>
          </a:p>
          <a:p>
            <a:pPr marL="400050" indent="-400050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924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 bụng, bẹn, mông, đùi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xuất huyết đỏ, tím</a:t>
            </a:r>
          </a:p>
          <a:p>
            <a:pPr marL="400050" indent="-400050"/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Thể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tính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hủ yếu là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 hấp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khó thở, ho từng 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0050" indent="-400050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liên miên khi vận động nhiều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chảy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kéo dài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 khớp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đi đứng không vững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BỆNH TÍCH </a:t>
            </a:r>
          </a:p>
          <a:p>
            <a:pPr marL="400050" indent="-400050"/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Skamylove\My Documents\My Pictures\benh-tu-huyet-trung-300x2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vetvaco.com.vn/DATA/daoquangthu/pasteurelosi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3321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Skamylove\My Documents\My Pictures\benh-tu-huyet-trung-o-heo-pasteurellosis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20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Skamylove\My Documents\My Pictures\pp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581400"/>
            <a:ext cx="3200400" cy="3276600"/>
          </a:xfrm>
          <a:prstGeom prst="rect">
            <a:avLst/>
          </a:prstGeom>
          <a:noFill/>
        </p:spPr>
      </p:pic>
      <p:pic>
        <p:nvPicPr>
          <p:cNvPr id="1028" name="Picture 4" descr="C:\Documents and Settings\Skamylove\My Documents\My Pictures\pp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81400"/>
            <a:ext cx="3733800" cy="3276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90600" y="2971800"/>
            <a:ext cx="1447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Hình A: Da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9000" y="4343400"/>
            <a:ext cx="1600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Hình B: Phổi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9800" y="6477000"/>
            <a:ext cx="1524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Hình D: Thận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5200" y="6248400"/>
            <a:ext cx="1524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Hình C: Thận </a:t>
            </a:r>
          </a:p>
        </p:txBody>
      </p:sp>
      <p:cxnSp>
        <p:nvCxnSpPr>
          <p:cNvPr id="13" name="Straight Arrow Connector 12"/>
          <p:cNvCxnSpPr>
            <a:stCxn id="8" idx="0"/>
          </p:cNvCxnSpPr>
          <p:nvPr/>
        </p:nvCxnSpPr>
        <p:spPr>
          <a:xfrm rot="5400000" flipH="1" flipV="1">
            <a:off x="1390650" y="2457450"/>
            <a:ext cx="83820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0"/>
          </p:cNvCxnSpPr>
          <p:nvPr/>
        </p:nvCxnSpPr>
        <p:spPr>
          <a:xfrm rot="16200000" flipV="1">
            <a:off x="6305550" y="2609850"/>
            <a:ext cx="1905000" cy="1562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0"/>
          </p:cNvCxnSpPr>
          <p:nvPr/>
        </p:nvCxnSpPr>
        <p:spPr>
          <a:xfrm rot="5400000" flipH="1" flipV="1">
            <a:off x="7486650" y="3676650"/>
            <a:ext cx="12192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</p:cNvCxnSpPr>
          <p:nvPr/>
        </p:nvCxnSpPr>
        <p:spPr>
          <a:xfrm rot="16200000" flipV="1">
            <a:off x="7353300" y="5524500"/>
            <a:ext cx="1524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0"/>
          </p:cNvCxnSpPr>
          <p:nvPr/>
        </p:nvCxnSpPr>
        <p:spPr>
          <a:xfrm rot="16200000" flipV="1">
            <a:off x="2705100" y="62103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1066</Words>
  <Application>Microsoft Office PowerPoint</Application>
  <PresentationFormat>On-screen Show (4:3)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  TRUNG TÂM GDNN – GDTX TUY PHƯỚC --o0o--  Mô đun: 02 Giáo án: 06 Bài giảng: PHÒNG VÀ TRỊ BỆNH TỤ HUYẾT TRÙNG LỢN  Giáo viên: Nguyễn Ngọc Hân  Chương trình đào tạo thường xuyên nghề : Nuôi và phòng trị bệnh cho lợn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THẦY, CÔ GIÁO THAM GIA DỰ GIỜ</dc:title>
  <dc:creator/>
  <cp:lastModifiedBy>Administrator</cp:lastModifiedBy>
  <cp:revision>248</cp:revision>
  <dcterms:created xsi:type="dcterms:W3CDTF">2006-08-16T00:00:00Z</dcterms:created>
  <dcterms:modified xsi:type="dcterms:W3CDTF">2025-04-03T01:35:30Z</dcterms:modified>
</cp:coreProperties>
</file>