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2" r:id="rId2"/>
  </p:sldMasterIdLst>
  <p:notesMasterIdLst>
    <p:notesMasterId r:id="rId42"/>
  </p:notesMasterIdLst>
  <p:sldIdLst>
    <p:sldId id="609" r:id="rId3"/>
    <p:sldId id="490" r:id="rId4"/>
    <p:sldId id="386" r:id="rId5"/>
    <p:sldId id="492" r:id="rId6"/>
    <p:sldId id="493" r:id="rId7"/>
    <p:sldId id="494" r:id="rId8"/>
    <p:sldId id="495" r:id="rId9"/>
    <p:sldId id="575" r:id="rId10"/>
    <p:sldId id="576" r:id="rId11"/>
    <p:sldId id="577" r:id="rId12"/>
    <p:sldId id="578" r:id="rId13"/>
    <p:sldId id="579" r:id="rId14"/>
    <p:sldId id="580" r:id="rId15"/>
    <p:sldId id="581" r:id="rId16"/>
    <p:sldId id="582" r:id="rId17"/>
    <p:sldId id="584" r:id="rId18"/>
    <p:sldId id="588" r:id="rId19"/>
    <p:sldId id="589" r:id="rId20"/>
    <p:sldId id="590" r:id="rId21"/>
    <p:sldId id="591" r:id="rId22"/>
    <p:sldId id="592" r:id="rId23"/>
    <p:sldId id="594" r:id="rId24"/>
    <p:sldId id="595" r:id="rId25"/>
    <p:sldId id="596" r:id="rId26"/>
    <p:sldId id="597" r:id="rId27"/>
    <p:sldId id="599" r:id="rId28"/>
    <p:sldId id="421" r:id="rId29"/>
    <p:sldId id="422" r:id="rId30"/>
    <p:sldId id="598" r:id="rId31"/>
    <p:sldId id="600" r:id="rId32"/>
    <p:sldId id="601" r:id="rId33"/>
    <p:sldId id="602" r:id="rId34"/>
    <p:sldId id="603" r:id="rId35"/>
    <p:sldId id="604" r:id="rId36"/>
    <p:sldId id="606" r:id="rId37"/>
    <p:sldId id="607" r:id="rId38"/>
    <p:sldId id="608" r:id="rId39"/>
    <p:sldId id="294" r:id="rId40"/>
    <p:sldId id="295" r:id="rId41"/>
  </p:sldIdLst>
  <p:sldSz cx="12192000" cy="6858000"/>
  <p:notesSz cx="6858000" cy="9144000"/>
  <p:embeddedFontLst>
    <p:embeddedFont>
      <p:font typeface="#9Slide03 Arima Madurai Black" panose="020B0604020202020204" charset="0"/>
      <p:bold r:id="rId43"/>
    </p:embeddedFont>
    <p:embeddedFont>
      <p:font typeface="#9Slide03 IcielSmoothy Sans" panose="020B0604020202020204" charset="0"/>
      <p:regular r:id="rId44"/>
    </p:embeddedFont>
    <p:embeddedFont>
      <p:font typeface="#9Slide07 SVNA Love Of Thunder" panose="02040603050506020204" charset="0"/>
      <p:regular r:id="rId45"/>
    </p:embeddedFont>
    <p:embeddedFont>
      <p:font typeface="Bebas Neue" panose="020B0606020202050201" pitchFamily="34" charset="0"/>
      <p:regular r:id="rId46"/>
    </p:embeddedFont>
    <p:embeddedFont>
      <p:font typeface="Cambria Math" panose="02040503050406030204" pitchFamily="18" charset="0"/>
      <p:regular r:id="rId47"/>
    </p:embeddedFont>
    <p:embeddedFont>
      <p:font typeface="Century Gothic" panose="020B0502020202020204" pitchFamily="34" charset="0"/>
      <p:regular r:id="rId48"/>
      <p:bold r:id="rId49"/>
      <p:italic r:id="rId50"/>
      <p:boldItalic r:id="rId51"/>
    </p:embeddedFont>
    <p:embeddedFont>
      <p:font typeface="Nunito" pitchFamily="2" charset="0"/>
      <p:regular r:id="rId52"/>
      <p:bold r:id="rId53"/>
      <p:italic r:id="rId54"/>
      <p:boldItalic r:id="rId55"/>
    </p:embeddedFont>
    <p:embeddedFont>
      <p:font typeface="Raleway ExtraBold" pitchFamily="2" charset="0"/>
      <p:bold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C3"/>
    <a:srgbClr val="FEFCE8"/>
    <a:srgbClr val="FFFFFF"/>
    <a:srgbClr val="97D0FF"/>
    <a:srgbClr val="578C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81" autoAdjust="0"/>
    <p:restoredTop sz="94660"/>
  </p:normalViewPr>
  <p:slideViewPr>
    <p:cSldViewPr snapToGrid="0">
      <p:cViewPr varScale="1">
        <p:scale>
          <a:sx n="62" d="100"/>
          <a:sy n="62" d="100"/>
        </p:scale>
        <p:origin x="9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B1EAE-39AA-41D8-B1F0-F00A834FDD3D}"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3BCFA-5058-4447-9C9C-54C091A8F12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39: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1508" name="Google Shape;150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39: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1508" name="Google Shape;150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5"/>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5"/>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5">
                <a:solidFill>
                  <a:schemeClr val="accent2"/>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a:solidFill>
                  <a:schemeClr val="dk2"/>
                </a:solidFill>
                <a:latin typeface="Nunito"/>
                <a:ea typeface="Nunito"/>
                <a:cs typeface="Nunito"/>
                <a:sym typeface="Nunito"/>
              </a:rPr>
              <a:t>CREDITS: This presentation template was created</a:t>
            </a:r>
            <a:r>
              <a:rPr lang="en-GB" sz="1600" b="1">
                <a:solidFill>
                  <a:schemeClr val="dk2"/>
                </a:solidFill>
                <a:latin typeface="Nunito"/>
                <a:ea typeface="Nunito"/>
                <a:cs typeface="Nunito"/>
                <a:sym typeface="Nunito"/>
              </a:rPr>
              <a:t> </a:t>
            </a:r>
            <a:r>
              <a:rPr lang="en-GB" sz="1600" b="1">
                <a:solidFill>
                  <a:schemeClr val="dk2"/>
                </a:solidFill>
                <a:uFill>
                  <a:noFill/>
                </a:uFill>
                <a:latin typeface="Nunito"/>
                <a:ea typeface="Nunito"/>
                <a:cs typeface="Nunito"/>
                <a:sym typeface="Nunito"/>
                <a:hlinkClick r:id="rId2"/>
              </a:rPr>
              <a:t>by Slidesgo,</a:t>
            </a:r>
            <a:r>
              <a:rPr lang="en-GB" sz="1600" b="1">
                <a:solidFill>
                  <a:schemeClr val="dk2"/>
                </a:solidFill>
                <a:latin typeface="Nunito"/>
                <a:ea typeface="Nunito"/>
                <a:cs typeface="Nunito"/>
                <a:sym typeface="Nunito"/>
              </a:rPr>
              <a:t> </a:t>
            </a:r>
            <a:r>
              <a:rPr lang="en-GB" sz="1600">
                <a:solidFill>
                  <a:schemeClr val="dk2"/>
                </a:solidFill>
                <a:latin typeface="Nunito"/>
                <a:ea typeface="Nunito"/>
                <a:cs typeface="Nunito"/>
                <a:sym typeface="Nunito"/>
              </a:rPr>
              <a:t>including icons</a:t>
            </a:r>
            <a:r>
              <a:rPr lang="en-GB" sz="1600" b="1">
                <a:solidFill>
                  <a:schemeClr val="dk2"/>
                </a:solidFill>
                <a:latin typeface="Nunito"/>
                <a:ea typeface="Nunito"/>
                <a:cs typeface="Nunito"/>
                <a:sym typeface="Nunito"/>
              </a:rPr>
              <a:t> </a:t>
            </a:r>
            <a:r>
              <a:rPr lang="en-GB" sz="1600" b="1">
                <a:solidFill>
                  <a:schemeClr val="dk2"/>
                </a:solidFill>
                <a:uFill>
                  <a:noFill/>
                </a:uFill>
                <a:latin typeface="Nunito"/>
                <a:ea typeface="Nunito"/>
                <a:cs typeface="Nunito"/>
                <a:sym typeface="Nunito"/>
                <a:hlinkClick r:id="rId3"/>
              </a:rPr>
              <a:t>by Flaticon,</a:t>
            </a:r>
            <a:r>
              <a:rPr lang="en-GB" sz="1600" b="1">
                <a:solidFill>
                  <a:schemeClr val="dk2"/>
                </a:solidFill>
                <a:latin typeface="Nunito"/>
                <a:ea typeface="Nunito"/>
                <a:cs typeface="Nunito"/>
                <a:sym typeface="Nunito"/>
              </a:rPr>
              <a:t> i</a:t>
            </a:r>
            <a:r>
              <a:rPr lang="en-GB" sz="1600">
                <a:solidFill>
                  <a:schemeClr val="dk2"/>
                </a:solidFill>
                <a:latin typeface="Nunito"/>
                <a:ea typeface="Nunito"/>
                <a:cs typeface="Nunito"/>
                <a:sym typeface="Nunito"/>
              </a:rPr>
              <a:t>nfographics &amp; images </a:t>
            </a:r>
            <a:r>
              <a:rPr lang="en-GB" sz="1600" b="1">
                <a:solidFill>
                  <a:schemeClr val="dk2"/>
                </a:solidFill>
                <a:uFill>
                  <a:noFill/>
                </a:uFill>
                <a:latin typeface="Nunito"/>
                <a:ea typeface="Nunito"/>
                <a:cs typeface="Nunito"/>
                <a:sym typeface="Nunito"/>
                <a:hlinkClick r:id="rId4"/>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6020202050201"/>
              <a:buNone/>
              <a:defRPr sz="3200">
                <a:solidFill>
                  <a:schemeClr val="accent2"/>
                </a:solidFill>
                <a:latin typeface="Titan One"/>
                <a:ea typeface="Titan One"/>
                <a:cs typeface="Titan One"/>
                <a:sym typeface="Titan One"/>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6020202050201"/>
              <a:buNone/>
              <a:defRPr sz="3200">
                <a:solidFill>
                  <a:schemeClr val="accent4"/>
                </a:solidFill>
                <a:latin typeface="Titan One"/>
                <a:ea typeface="Titan One"/>
                <a:cs typeface="Titan One"/>
                <a:sym typeface="Titan One"/>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5"/>
            </a:lvl1pPr>
            <a:lvl2pPr lvl="1" algn="ctr" rtl="0">
              <a:lnSpc>
                <a:spcPct val="100000"/>
              </a:lnSpc>
              <a:spcBef>
                <a:spcPts val="2135"/>
              </a:spcBef>
              <a:spcAft>
                <a:spcPts val="0"/>
              </a:spcAft>
              <a:buClr>
                <a:srgbClr val="301E4B"/>
              </a:buClr>
              <a:buSzPts val="1400"/>
              <a:buFont typeface="Century Gothic" panose="020B0502020202020204"/>
              <a:buChar char="○"/>
              <a:defRPr/>
            </a:lvl2pPr>
            <a:lvl3pPr lvl="2" algn="ctr" rtl="0">
              <a:lnSpc>
                <a:spcPct val="100000"/>
              </a:lnSpc>
              <a:spcBef>
                <a:spcPts val="2135"/>
              </a:spcBef>
              <a:spcAft>
                <a:spcPts val="0"/>
              </a:spcAft>
              <a:buClr>
                <a:srgbClr val="301E4B"/>
              </a:buClr>
              <a:buSzPts val="1400"/>
              <a:buFont typeface="Century Gothic" panose="020B0502020202020204"/>
              <a:buChar char="■"/>
              <a:defRPr/>
            </a:lvl3pPr>
            <a:lvl4pPr lvl="3" algn="ctr" rtl="0">
              <a:lnSpc>
                <a:spcPct val="100000"/>
              </a:lnSpc>
              <a:spcBef>
                <a:spcPts val="2135"/>
              </a:spcBef>
              <a:spcAft>
                <a:spcPts val="0"/>
              </a:spcAft>
              <a:buClr>
                <a:srgbClr val="301E4B"/>
              </a:buClr>
              <a:buSzPts val="1400"/>
              <a:buFont typeface="Century Gothic" panose="020B0502020202020204"/>
              <a:buChar char="●"/>
              <a:defRPr/>
            </a:lvl4pPr>
            <a:lvl5pPr lvl="4" algn="ctr" rtl="0">
              <a:lnSpc>
                <a:spcPct val="100000"/>
              </a:lnSpc>
              <a:spcBef>
                <a:spcPts val="2135"/>
              </a:spcBef>
              <a:spcAft>
                <a:spcPts val="0"/>
              </a:spcAft>
              <a:buClr>
                <a:srgbClr val="301E4B"/>
              </a:buClr>
              <a:buSzPts val="1400"/>
              <a:buFont typeface="Century Gothic" panose="020B0502020202020204"/>
              <a:buChar char="○"/>
              <a:defRPr/>
            </a:lvl5pPr>
            <a:lvl6pPr lvl="5" algn="ctr" rtl="0">
              <a:lnSpc>
                <a:spcPct val="100000"/>
              </a:lnSpc>
              <a:spcBef>
                <a:spcPts val="2135"/>
              </a:spcBef>
              <a:spcAft>
                <a:spcPts val="0"/>
              </a:spcAft>
              <a:buClr>
                <a:srgbClr val="301E4B"/>
              </a:buClr>
              <a:buSzPts val="1400"/>
              <a:buFont typeface="Century Gothic" panose="020B0502020202020204"/>
              <a:buChar char="■"/>
              <a:defRPr/>
            </a:lvl6pPr>
            <a:lvl7pPr lvl="6" algn="ctr" rtl="0">
              <a:lnSpc>
                <a:spcPct val="100000"/>
              </a:lnSpc>
              <a:spcBef>
                <a:spcPts val="2135"/>
              </a:spcBef>
              <a:spcAft>
                <a:spcPts val="0"/>
              </a:spcAft>
              <a:buClr>
                <a:srgbClr val="301E4B"/>
              </a:buClr>
              <a:buSzPts val="1400"/>
              <a:buFont typeface="Century Gothic" panose="020B0502020202020204"/>
              <a:buChar char="●"/>
              <a:defRPr/>
            </a:lvl7pPr>
            <a:lvl8pPr lvl="7" algn="ctr" rtl="0">
              <a:lnSpc>
                <a:spcPct val="100000"/>
              </a:lnSpc>
              <a:spcBef>
                <a:spcPts val="2135"/>
              </a:spcBef>
              <a:spcAft>
                <a:spcPts val="0"/>
              </a:spcAft>
              <a:buClr>
                <a:srgbClr val="301E4B"/>
              </a:buClr>
              <a:buSzPts val="1400"/>
              <a:buFont typeface="Century Gothic" panose="020B0502020202020204"/>
              <a:buChar char="○"/>
              <a:defRPr/>
            </a:lvl8pPr>
            <a:lvl9pPr lvl="8" algn="ctr" rtl="0">
              <a:lnSpc>
                <a:spcPct val="100000"/>
              </a:lnSpc>
              <a:spcBef>
                <a:spcPts val="2135"/>
              </a:spcBef>
              <a:spcAft>
                <a:spcPts val="2135"/>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5"/>
            </a:lvl1pPr>
            <a:lvl2pPr lvl="1" algn="ctr" rtl="0">
              <a:lnSpc>
                <a:spcPct val="100000"/>
              </a:lnSpc>
              <a:spcBef>
                <a:spcPts val="2135"/>
              </a:spcBef>
              <a:spcAft>
                <a:spcPts val="0"/>
              </a:spcAft>
              <a:buClr>
                <a:srgbClr val="301E4B"/>
              </a:buClr>
              <a:buSzPts val="1400"/>
              <a:buFont typeface="Century Gothic" panose="020B0502020202020204"/>
              <a:buChar char="○"/>
              <a:defRPr/>
            </a:lvl2pPr>
            <a:lvl3pPr lvl="2" algn="ctr" rtl="0">
              <a:lnSpc>
                <a:spcPct val="100000"/>
              </a:lnSpc>
              <a:spcBef>
                <a:spcPts val="2135"/>
              </a:spcBef>
              <a:spcAft>
                <a:spcPts val="0"/>
              </a:spcAft>
              <a:buClr>
                <a:srgbClr val="301E4B"/>
              </a:buClr>
              <a:buSzPts val="1400"/>
              <a:buFont typeface="Century Gothic" panose="020B0502020202020204"/>
              <a:buChar char="■"/>
              <a:defRPr/>
            </a:lvl3pPr>
            <a:lvl4pPr lvl="3" algn="ctr" rtl="0">
              <a:lnSpc>
                <a:spcPct val="100000"/>
              </a:lnSpc>
              <a:spcBef>
                <a:spcPts val="2135"/>
              </a:spcBef>
              <a:spcAft>
                <a:spcPts val="0"/>
              </a:spcAft>
              <a:buClr>
                <a:srgbClr val="301E4B"/>
              </a:buClr>
              <a:buSzPts val="1400"/>
              <a:buFont typeface="Century Gothic" panose="020B0502020202020204"/>
              <a:buChar char="●"/>
              <a:defRPr/>
            </a:lvl4pPr>
            <a:lvl5pPr lvl="4" algn="ctr" rtl="0">
              <a:lnSpc>
                <a:spcPct val="100000"/>
              </a:lnSpc>
              <a:spcBef>
                <a:spcPts val="2135"/>
              </a:spcBef>
              <a:spcAft>
                <a:spcPts val="0"/>
              </a:spcAft>
              <a:buClr>
                <a:srgbClr val="301E4B"/>
              </a:buClr>
              <a:buSzPts val="1400"/>
              <a:buFont typeface="Century Gothic" panose="020B0502020202020204"/>
              <a:buChar char="○"/>
              <a:defRPr/>
            </a:lvl5pPr>
            <a:lvl6pPr lvl="5" algn="ctr" rtl="0">
              <a:lnSpc>
                <a:spcPct val="100000"/>
              </a:lnSpc>
              <a:spcBef>
                <a:spcPts val="2135"/>
              </a:spcBef>
              <a:spcAft>
                <a:spcPts val="0"/>
              </a:spcAft>
              <a:buClr>
                <a:srgbClr val="301E4B"/>
              </a:buClr>
              <a:buSzPts val="1400"/>
              <a:buFont typeface="Century Gothic" panose="020B0502020202020204"/>
              <a:buChar char="■"/>
              <a:defRPr/>
            </a:lvl6pPr>
            <a:lvl7pPr lvl="6" algn="ctr" rtl="0">
              <a:lnSpc>
                <a:spcPct val="100000"/>
              </a:lnSpc>
              <a:spcBef>
                <a:spcPts val="2135"/>
              </a:spcBef>
              <a:spcAft>
                <a:spcPts val="0"/>
              </a:spcAft>
              <a:buClr>
                <a:srgbClr val="301E4B"/>
              </a:buClr>
              <a:buSzPts val="1400"/>
              <a:buFont typeface="Century Gothic" panose="020B0502020202020204"/>
              <a:buChar char="●"/>
              <a:defRPr/>
            </a:lvl7pPr>
            <a:lvl8pPr lvl="7" algn="ctr" rtl="0">
              <a:lnSpc>
                <a:spcPct val="100000"/>
              </a:lnSpc>
              <a:spcBef>
                <a:spcPts val="2135"/>
              </a:spcBef>
              <a:spcAft>
                <a:spcPts val="0"/>
              </a:spcAft>
              <a:buClr>
                <a:srgbClr val="301E4B"/>
              </a:buClr>
              <a:buSzPts val="1400"/>
              <a:buFont typeface="Century Gothic" panose="020B0502020202020204"/>
              <a:buChar char="○"/>
              <a:defRPr/>
            </a:lvl8pPr>
            <a:lvl9pPr lvl="8" algn="ctr" rtl="0">
              <a:lnSpc>
                <a:spcPct val="100000"/>
              </a:lnSpc>
              <a:spcBef>
                <a:spcPts val="2135"/>
              </a:spcBef>
              <a:spcAft>
                <a:spcPts val="2135"/>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600" lvl="0" indent="-423545" rtl="0">
              <a:lnSpc>
                <a:spcPct val="115000"/>
              </a:lnSpc>
              <a:spcBef>
                <a:spcPts val="0"/>
              </a:spcBef>
              <a:spcAft>
                <a:spcPts val="0"/>
              </a:spcAft>
              <a:buClr>
                <a:srgbClr val="434343"/>
              </a:buClr>
              <a:buSzPts val="1400"/>
              <a:buChar char="●"/>
              <a:defRPr sz="1865">
                <a:solidFill>
                  <a:srgbClr val="434343"/>
                </a:solidFill>
              </a:defRPr>
            </a:lvl1pPr>
            <a:lvl2pPr marL="1219200" lvl="1" indent="-423545" rtl="0">
              <a:lnSpc>
                <a:spcPct val="115000"/>
              </a:lnSpc>
              <a:spcBef>
                <a:spcPts val="2135"/>
              </a:spcBef>
              <a:spcAft>
                <a:spcPts val="0"/>
              </a:spcAft>
              <a:buClr>
                <a:srgbClr val="434343"/>
              </a:buClr>
              <a:buSzPts val="1400"/>
              <a:buChar char="○"/>
              <a:defRPr>
                <a:solidFill>
                  <a:srgbClr val="434343"/>
                </a:solidFill>
              </a:defRPr>
            </a:lvl2pPr>
            <a:lvl3pPr marL="1828800" lvl="2" indent="-423545" rtl="0">
              <a:lnSpc>
                <a:spcPct val="115000"/>
              </a:lnSpc>
              <a:spcBef>
                <a:spcPts val="2135"/>
              </a:spcBef>
              <a:spcAft>
                <a:spcPts val="0"/>
              </a:spcAft>
              <a:buClr>
                <a:srgbClr val="434343"/>
              </a:buClr>
              <a:buSzPts val="1400"/>
              <a:buChar char="■"/>
              <a:defRPr>
                <a:solidFill>
                  <a:srgbClr val="434343"/>
                </a:solidFill>
              </a:defRPr>
            </a:lvl3pPr>
            <a:lvl4pPr marL="2438400" lvl="3" indent="-423545" rtl="0">
              <a:lnSpc>
                <a:spcPct val="115000"/>
              </a:lnSpc>
              <a:spcBef>
                <a:spcPts val="2135"/>
              </a:spcBef>
              <a:spcAft>
                <a:spcPts val="0"/>
              </a:spcAft>
              <a:buClr>
                <a:srgbClr val="434343"/>
              </a:buClr>
              <a:buSzPts val="1400"/>
              <a:buChar char="●"/>
              <a:defRPr>
                <a:solidFill>
                  <a:srgbClr val="434343"/>
                </a:solidFill>
              </a:defRPr>
            </a:lvl4pPr>
            <a:lvl5pPr marL="3048000" lvl="4" indent="-423545" rtl="0">
              <a:lnSpc>
                <a:spcPct val="115000"/>
              </a:lnSpc>
              <a:spcBef>
                <a:spcPts val="2135"/>
              </a:spcBef>
              <a:spcAft>
                <a:spcPts val="0"/>
              </a:spcAft>
              <a:buClr>
                <a:srgbClr val="434343"/>
              </a:buClr>
              <a:buSzPts val="1400"/>
              <a:buChar char="○"/>
              <a:defRPr>
                <a:solidFill>
                  <a:srgbClr val="434343"/>
                </a:solidFill>
              </a:defRPr>
            </a:lvl5pPr>
            <a:lvl6pPr marL="3657600" lvl="5" indent="-423545" rtl="0">
              <a:lnSpc>
                <a:spcPct val="115000"/>
              </a:lnSpc>
              <a:spcBef>
                <a:spcPts val="2135"/>
              </a:spcBef>
              <a:spcAft>
                <a:spcPts val="0"/>
              </a:spcAft>
              <a:buClr>
                <a:srgbClr val="434343"/>
              </a:buClr>
              <a:buSzPts val="1400"/>
              <a:buChar char="■"/>
              <a:defRPr>
                <a:solidFill>
                  <a:srgbClr val="434343"/>
                </a:solidFill>
              </a:defRPr>
            </a:lvl6pPr>
            <a:lvl7pPr marL="4267200" lvl="6" indent="-423545" rtl="0">
              <a:lnSpc>
                <a:spcPct val="115000"/>
              </a:lnSpc>
              <a:spcBef>
                <a:spcPts val="2135"/>
              </a:spcBef>
              <a:spcAft>
                <a:spcPts val="0"/>
              </a:spcAft>
              <a:buClr>
                <a:srgbClr val="434343"/>
              </a:buClr>
              <a:buSzPts val="1400"/>
              <a:buChar char="●"/>
              <a:defRPr>
                <a:solidFill>
                  <a:srgbClr val="434343"/>
                </a:solidFill>
              </a:defRPr>
            </a:lvl7pPr>
            <a:lvl8pPr marL="4876800" lvl="7" indent="-423545" rtl="0">
              <a:lnSpc>
                <a:spcPct val="115000"/>
              </a:lnSpc>
              <a:spcBef>
                <a:spcPts val="2135"/>
              </a:spcBef>
              <a:spcAft>
                <a:spcPts val="0"/>
              </a:spcAft>
              <a:buClr>
                <a:srgbClr val="434343"/>
              </a:buClr>
              <a:buSzPts val="1400"/>
              <a:buChar char="○"/>
              <a:defRPr>
                <a:solidFill>
                  <a:srgbClr val="434343"/>
                </a:solidFill>
              </a:defRPr>
            </a:lvl8pPr>
            <a:lvl9pPr marL="5486400" lvl="8" indent="-423545" rtl="0">
              <a:lnSpc>
                <a:spcPct val="115000"/>
              </a:lnSpc>
              <a:spcBef>
                <a:spcPts val="2135"/>
              </a:spcBef>
              <a:spcAft>
                <a:spcPts val="2135"/>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5">
                <a:solidFill>
                  <a:schemeClr val="lt1"/>
                </a:solidFill>
              </a:defRPr>
            </a:lvl1pPr>
            <a:lvl2pPr lvl="1" algn="ctr" rtl="0">
              <a:lnSpc>
                <a:spcPct val="100000"/>
              </a:lnSpc>
              <a:spcBef>
                <a:spcPts val="2135"/>
              </a:spcBef>
              <a:spcAft>
                <a:spcPts val="0"/>
              </a:spcAft>
              <a:buClr>
                <a:srgbClr val="301E4B"/>
              </a:buClr>
              <a:buSzPts val="1400"/>
              <a:buFont typeface="Century Gothic" panose="020B0502020202020204"/>
              <a:buChar char="○"/>
              <a:defRPr/>
            </a:lvl2pPr>
            <a:lvl3pPr lvl="2" algn="ctr" rtl="0">
              <a:lnSpc>
                <a:spcPct val="100000"/>
              </a:lnSpc>
              <a:spcBef>
                <a:spcPts val="2135"/>
              </a:spcBef>
              <a:spcAft>
                <a:spcPts val="0"/>
              </a:spcAft>
              <a:buClr>
                <a:srgbClr val="301E4B"/>
              </a:buClr>
              <a:buSzPts val="1400"/>
              <a:buFont typeface="Century Gothic" panose="020B0502020202020204"/>
              <a:buChar char="■"/>
              <a:defRPr/>
            </a:lvl3pPr>
            <a:lvl4pPr lvl="3" algn="ctr" rtl="0">
              <a:lnSpc>
                <a:spcPct val="100000"/>
              </a:lnSpc>
              <a:spcBef>
                <a:spcPts val="2135"/>
              </a:spcBef>
              <a:spcAft>
                <a:spcPts val="0"/>
              </a:spcAft>
              <a:buClr>
                <a:srgbClr val="301E4B"/>
              </a:buClr>
              <a:buSzPts val="1400"/>
              <a:buFont typeface="Century Gothic" panose="020B0502020202020204"/>
              <a:buChar char="●"/>
              <a:defRPr/>
            </a:lvl4pPr>
            <a:lvl5pPr lvl="4" algn="ctr" rtl="0">
              <a:lnSpc>
                <a:spcPct val="100000"/>
              </a:lnSpc>
              <a:spcBef>
                <a:spcPts val="2135"/>
              </a:spcBef>
              <a:spcAft>
                <a:spcPts val="0"/>
              </a:spcAft>
              <a:buClr>
                <a:srgbClr val="301E4B"/>
              </a:buClr>
              <a:buSzPts val="1400"/>
              <a:buFont typeface="Century Gothic" panose="020B0502020202020204"/>
              <a:buChar char="○"/>
              <a:defRPr/>
            </a:lvl5pPr>
            <a:lvl6pPr lvl="5" algn="ctr" rtl="0">
              <a:lnSpc>
                <a:spcPct val="100000"/>
              </a:lnSpc>
              <a:spcBef>
                <a:spcPts val="2135"/>
              </a:spcBef>
              <a:spcAft>
                <a:spcPts val="0"/>
              </a:spcAft>
              <a:buClr>
                <a:srgbClr val="301E4B"/>
              </a:buClr>
              <a:buSzPts val="1400"/>
              <a:buFont typeface="Century Gothic" panose="020B0502020202020204"/>
              <a:buChar char="■"/>
              <a:defRPr/>
            </a:lvl6pPr>
            <a:lvl7pPr lvl="6" algn="ctr" rtl="0">
              <a:lnSpc>
                <a:spcPct val="100000"/>
              </a:lnSpc>
              <a:spcBef>
                <a:spcPts val="2135"/>
              </a:spcBef>
              <a:spcAft>
                <a:spcPts val="0"/>
              </a:spcAft>
              <a:buClr>
                <a:srgbClr val="301E4B"/>
              </a:buClr>
              <a:buSzPts val="1400"/>
              <a:buFont typeface="Century Gothic" panose="020B0502020202020204"/>
              <a:buChar char="●"/>
              <a:defRPr/>
            </a:lvl7pPr>
            <a:lvl8pPr lvl="7" algn="ctr" rtl="0">
              <a:lnSpc>
                <a:spcPct val="100000"/>
              </a:lnSpc>
              <a:spcBef>
                <a:spcPts val="2135"/>
              </a:spcBef>
              <a:spcAft>
                <a:spcPts val="0"/>
              </a:spcAft>
              <a:buClr>
                <a:srgbClr val="301E4B"/>
              </a:buClr>
              <a:buSzPts val="1400"/>
              <a:buFont typeface="Century Gothic" panose="020B0502020202020204"/>
              <a:buChar char="○"/>
              <a:defRPr/>
            </a:lvl8pPr>
            <a:lvl9pPr lvl="8" algn="ctr" rtl="0">
              <a:lnSpc>
                <a:spcPct val="100000"/>
              </a:lnSpc>
              <a:spcBef>
                <a:spcPts val="2135"/>
              </a:spcBef>
              <a:spcAft>
                <a:spcPts val="2135"/>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683648-240D-4CD7-A039-B9B8495877AA}"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2653538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83648-240D-4CD7-A039-B9B8495877AA}"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1681057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683648-240D-4CD7-A039-B9B8495877AA}"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4199197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683648-240D-4CD7-A039-B9B8495877AA}"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2403628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683648-240D-4CD7-A039-B9B8495877AA}"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297022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83648-240D-4CD7-A039-B9B8495877AA}"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32445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6020202050201"/>
              <a:buNone/>
              <a:defRPr sz="3200">
                <a:solidFill>
                  <a:schemeClr val="accent2"/>
                </a:solidFill>
                <a:latin typeface="Titan One"/>
                <a:ea typeface="Titan One"/>
                <a:cs typeface="Titan One"/>
                <a:sym typeface="Titan One"/>
              </a:defRPr>
            </a:lvl1pPr>
            <a:lvl2pPr lvl="1"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6020202050201"/>
              <a:buNone/>
              <a:defRPr sz="3200">
                <a:solidFill>
                  <a:schemeClr val="accent2"/>
                </a:solidFill>
                <a:latin typeface="Titan One"/>
                <a:ea typeface="Titan One"/>
                <a:cs typeface="Titan One"/>
                <a:sym typeface="Titan One"/>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83648-240D-4CD7-A039-B9B8495877AA}"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1287087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683648-240D-4CD7-A039-B9B8495877AA}"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1795930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683648-240D-4CD7-A039-B9B8495877AA}"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1086250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83648-240D-4CD7-A039-B9B8495877AA}"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3941562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83648-240D-4CD7-A039-B9B8495877AA}"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249BD-3EA8-446E-BB4F-CB9D11EE6A18}" type="slidenum">
              <a:rPr lang="en-US" smtClean="0"/>
              <a:t>‹#›</a:t>
            </a:fld>
            <a:endParaRPr lang="en-US"/>
          </a:p>
        </p:txBody>
      </p:sp>
    </p:spTree>
    <p:extLst>
      <p:ext uri="{BB962C8B-B14F-4D97-AF65-F5344CB8AC3E}">
        <p14:creationId xmlns:p14="http://schemas.microsoft.com/office/powerpoint/2010/main" val="2406102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 Compact">
  <p:cSld name="Title only - Compact">
    <p:spTree>
      <p:nvGrpSpPr>
        <p:cNvPr id="1" name="Shape 34"/>
        <p:cNvGrpSpPr/>
        <p:nvPr/>
      </p:nvGrpSpPr>
      <p:grpSpPr>
        <a:xfrm>
          <a:off x="0" y="0"/>
          <a:ext cx="0" cy="0"/>
          <a:chOff x="0" y="0"/>
          <a:chExt cx="0" cy="0"/>
        </a:xfrm>
      </p:grpSpPr>
      <p:sp>
        <p:nvSpPr>
          <p:cNvPr id="35" name="Google Shape;35;p7"/>
          <p:cNvSpPr/>
          <p:nvPr/>
        </p:nvSpPr>
        <p:spPr>
          <a:xfrm>
            <a:off x="520982" y="506504"/>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
          <p:cNvSpPr txBox="1">
            <a:spLocks noGrp="1"/>
          </p:cNvSpPr>
          <p:nvPr>
            <p:ph type="title"/>
          </p:nvPr>
        </p:nvSpPr>
        <p:spPr>
          <a:xfrm>
            <a:off x="1229333" y="1087433"/>
            <a:ext cx="97160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37" name="Google Shape;37;p7"/>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559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5"/>
          <p:cNvSpPr/>
          <p:nvPr/>
        </p:nvSpPr>
        <p:spPr>
          <a:xfrm>
            <a:off x="520982" y="506504"/>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5"/>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27" name="Google Shape;27;p5"/>
          <p:cNvSpPr txBox="1">
            <a:spLocks noGrp="1"/>
          </p:cNvSpPr>
          <p:nvPr>
            <p:ph type="body" idx="1"/>
          </p:nvPr>
        </p:nvSpPr>
        <p:spPr>
          <a:xfrm>
            <a:off x="1229333" y="2516504"/>
            <a:ext cx="4724400" cy="4036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28" name="Google Shape;28;p5"/>
          <p:cNvSpPr txBox="1">
            <a:spLocks noGrp="1"/>
          </p:cNvSpPr>
          <p:nvPr>
            <p:ph type="body" idx="2"/>
          </p:nvPr>
        </p:nvSpPr>
        <p:spPr>
          <a:xfrm>
            <a:off x="6238249" y="2516504"/>
            <a:ext cx="4724400" cy="4036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29" name="Google Shape;29;p5"/>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ExtraBold"/>
                <a:ea typeface="Raleway ExtraBold"/>
                <a:cs typeface="Raleway ExtraBold"/>
                <a:sym typeface="Raleway ExtraBold"/>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6232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pattFill prst="ltVert">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a:srcRect l="2504" t="3711" r="2342" b="3972"/>
          <a:stretch/>
        </p:blipFill>
        <p:spPr>
          <a:xfrm>
            <a:off x="0" y="0"/>
            <a:ext cx="12192000" cy="6858000"/>
          </a:xfrm>
          <a:prstGeom prst="rect">
            <a:avLst/>
          </a:prstGeom>
        </p:spPr>
      </p:pic>
      <p:sp>
        <p:nvSpPr>
          <p:cNvPr id="5" name="矩形 4">
            <a:extLst>
              <a:ext uri="{FF2B5EF4-FFF2-40B4-BE49-F238E27FC236}">
                <a16:creationId xmlns:a16="http://schemas.microsoft.com/office/drawing/2014/main" id="{4B80CD9C-69E5-4166-9200-5235928C8775}"/>
              </a:ext>
            </a:extLst>
          </p:cNvPr>
          <p:cNvSpPr>
            <a:spLocks noChangeArrowheads="1"/>
          </p:cNvSpPr>
          <p:nvPr userDrawn="1"/>
        </p:nvSpPr>
        <p:spPr bwMode="auto">
          <a:xfrm>
            <a:off x="981115" y="425453"/>
            <a:ext cx="4270419" cy="400110"/>
          </a:xfrm>
          <a:prstGeom prst="rect">
            <a:avLst/>
          </a:prstGeom>
          <a:noFill/>
          <a:ln>
            <a:noFill/>
          </a:ln>
        </p:spPr>
        <p:txBody>
          <a:bodyPr wrap="square">
            <a:spAutoFit/>
          </a:bodyPr>
          <a:lstStyle/>
          <a:p>
            <a:pPr lvl="0" algn="l"/>
            <a:r>
              <a:rPr lang="zh-CN" altLang="en-US" sz="2000" b="0" dirty="0">
                <a:solidFill>
                  <a:schemeClr val="accent1"/>
                </a:solidFill>
                <a:latin typeface="迷你简卡通" panose="03000509000000000000" pitchFamily="65" charset="-122"/>
                <a:ea typeface="迷你简卡通" panose="03000509000000000000" pitchFamily="65" charset="-122"/>
              </a:rPr>
              <a:t>一分钟我们可以做些什么？</a:t>
            </a:r>
          </a:p>
        </p:txBody>
      </p:sp>
      <p:sp>
        <p:nvSpPr>
          <p:cNvPr id="15" name="五角星 14"/>
          <p:cNvSpPr/>
          <p:nvPr userDrawn="1"/>
        </p:nvSpPr>
        <p:spPr>
          <a:xfrm>
            <a:off x="508000" y="381000"/>
            <a:ext cx="508000" cy="508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682780815"/>
      </p:ext>
    </p:extLst>
  </p:cSld>
  <p:clrMapOvr>
    <a:masterClrMapping/>
  </p:clrMapOvr>
  <p:transition spd="slow" advTm="4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83648-240D-4CD7-A039-B9B8495877AA}" type="datetimeFigureOut">
              <a:rPr lang="en-US" smtClean="0"/>
              <a:t>4/1/2025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249BD-3EA8-446E-BB4F-CB9D11EE6A18}" type="slidenum">
              <a:rPr lang="en-US" smtClean="0"/>
              <a:t>‹#›</a:t>
            </a:fld>
            <a:endParaRPr lang="en-US"/>
          </a:p>
        </p:txBody>
      </p:sp>
    </p:spTree>
    <p:extLst>
      <p:ext uri="{BB962C8B-B14F-4D97-AF65-F5344CB8AC3E}">
        <p14:creationId xmlns:p14="http://schemas.microsoft.com/office/powerpoint/2010/main" val="56583385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5" r:id="rId12"/>
    <p:sldLayoutId id="2147483696" r:id="rId13"/>
    <p:sldLayoutId id="214748369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22.emf"/><Relationship Id="rId4" Type="http://schemas.openxmlformats.org/officeDocument/2006/relationships/image" Target="../media/image120.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7.wmf"/><Relationship Id="rId5" Type="http://schemas.openxmlformats.org/officeDocument/2006/relationships/oleObject" Target="../embeddings/oleObject6.bin"/><Relationship Id="rId4" Type="http://schemas.openxmlformats.org/officeDocument/2006/relationships/image" Target="../media/image36.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wmf"/><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oleObject" Target="../embeddings/oleObject8.bin"/><Relationship Id="rId5" Type="http://schemas.openxmlformats.org/officeDocument/2006/relationships/image" Target="../media/image45.wmf"/><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49.wmf"/><Relationship Id="rId3" Type="http://schemas.openxmlformats.org/officeDocument/2006/relationships/image" Target="../media/image44.png"/><Relationship Id="rId7" Type="http://schemas.openxmlformats.org/officeDocument/2006/relationships/image" Target="../media/image46.wmf"/><Relationship Id="rId12" Type="http://schemas.openxmlformats.org/officeDocument/2006/relationships/oleObject" Target="../embeddings/oleObject13.bin"/><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oleObject" Target="../embeddings/oleObject10.bin"/><Relationship Id="rId11" Type="http://schemas.openxmlformats.org/officeDocument/2006/relationships/image" Target="../media/image48.wmf"/><Relationship Id="rId5" Type="http://schemas.openxmlformats.org/officeDocument/2006/relationships/image" Target="../media/image45.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47.wmf"/></Relationships>
</file>

<file path=ppt/slides/_rels/slide37.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4.png"/><Relationship Id="rId7" Type="http://schemas.openxmlformats.org/officeDocument/2006/relationships/oleObject" Target="../embeddings/oleObject14.bin"/><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0.wmf"/><Relationship Id="rId5" Type="http://schemas.openxmlformats.org/officeDocument/2006/relationships/oleObject" Target="../embeddings/oleObject14.bin"/><Relationship Id="rId10" Type="http://schemas.openxmlformats.org/officeDocument/2006/relationships/image" Target="../media/image52.wmf"/><Relationship Id="rId4" Type="http://schemas.openxmlformats.org/officeDocument/2006/relationships/image" Target="../media/image53.png"/><Relationship Id="rId9" Type="http://schemas.openxmlformats.org/officeDocument/2006/relationships/oleObject" Target="../embeddings/oleObject15.bin"/></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29E-A5E6-FBA2-C8DE-5A79EE0F0D86}"/>
              </a:ext>
            </a:extLst>
          </p:cNvPr>
          <p:cNvSpPr>
            <a:spLocks noGrp="1"/>
          </p:cNvSpPr>
          <p:nvPr>
            <p:ph type="ctrTitle"/>
          </p:nvPr>
        </p:nvSpPr>
        <p:spPr>
          <a:xfrm>
            <a:off x="404734" y="525029"/>
            <a:ext cx="11787266" cy="2173200"/>
          </a:xfrm>
        </p:spPr>
        <p:txBody>
          <a:bodyPr/>
          <a:lstStyle/>
          <a:p>
            <a:pPr marL="0" marR="0" lvl="0" indent="0" algn="ctr" defTabSz="914400" rtl="0" eaLnBrk="1" fontAlgn="base" latinLnBrk="0" hangingPunct="1">
              <a:lnSpc>
                <a:spcPct val="100000"/>
              </a:lnSpc>
              <a:spcBef>
                <a:spcPct val="0"/>
              </a:spcBef>
              <a:spcAft>
                <a:spcPct val="0"/>
              </a:spcAft>
              <a:tabLst/>
              <a:defRPr/>
            </a:pPr>
            <a:b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br>
            <a:b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br>
            <a:b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br>
            <a: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TRUNG TÂM GDNN-GDTX </a:t>
            </a:r>
            <a:b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br>
            <a: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TUY  PHƯỚC</a:t>
            </a:r>
            <a:br>
              <a:rPr kumimoji="0" lang="en-US" altLang="en-US" sz="40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br>
            <a:r>
              <a:rPr kumimoji="0" lang="en-US" altLang="en-US" sz="32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TIẾT : 38 </a:t>
            </a:r>
            <a:br>
              <a:rPr kumimoji="0" lang="en-US" altLang="en-US" sz="3200" b="1" i="0" u="none" strike="noStrike" kern="1200" cap="none" spc="0" normalizeH="0" baseline="0" noProof="0" dirty="0">
                <a:ln>
                  <a:noFill/>
                </a:ln>
                <a:solidFill>
                  <a:srgbClr val="172D56"/>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br>
            <a:endParaRPr lang="en-US" sz="3200" dirty="0"/>
          </a:p>
        </p:txBody>
      </p:sp>
      <p:sp>
        <p:nvSpPr>
          <p:cNvPr id="3" name="Subtitle 2">
            <a:extLst>
              <a:ext uri="{FF2B5EF4-FFF2-40B4-BE49-F238E27FC236}">
                <a16:creationId xmlns:a16="http://schemas.microsoft.com/office/drawing/2014/main" id="{1E80506E-DA42-60EF-13C9-F3611E774749}"/>
              </a:ext>
            </a:extLst>
          </p:cNvPr>
          <p:cNvSpPr>
            <a:spLocks noGrp="1"/>
          </p:cNvSpPr>
          <p:nvPr>
            <p:ph type="subTitle" idx="1"/>
          </p:nvPr>
        </p:nvSpPr>
        <p:spPr>
          <a:xfrm>
            <a:off x="1299148" y="2413417"/>
            <a:ext cx="9593703" cy="2031165"/>
          </a:xfrm>
        </p:spPr>
        <p:txBody>
          <a:body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THÔNG – HIỆN TƯỢNG CẢM ỨNG ĐIỆN TỪ</a:t>
            </a:r>
          </a:p>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endParaRPr kumimoji="0" lang="en-US" sz="4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3600" dirty="0">
                <a:solidFill>
                  <a:srgbClr val="002060"/>
                </a:solidFill>
                <a:latin typeface="Times New Roman" panose="02020603050405020304" pitchFamily="18" charset="0"/>
                <a:ea typeface="+mn-ea"/>
                <a:cs typeface="Times New Roman" panose="02020603050405020304" pitchFamily="18" charset="0"/>
              </a:rPr>
              <a:t>Môn: VẬT LÝ 12 (KNTT)</a:t>
            </a:r>
            <a:endPar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3600" dirty="0">
                <a:solidFill>
                  <a:srgbClr val="002060"/>
                </a:solidFill>
                <a:latin typeface="Times New Roman" panose="02020603050405020304" pitchFamily="18" charset="0"/>
                <a:ea typeface="+mn-ea"/>
                <a:cs typeface="Times New Roman" panose="02020603050405020304" pitchFamily="18" charset="0"/>
                <a:sym typeface="Nunito"/>
              </a:rPr>
              <a:t>GV: Nguyễn Th</a:t>
            </a:r>
            <a:r>
              <a:rPr lang="en-US" sz="3600" dirty="0">
                <a:solidFill>
                  <a:srgbClr val="002060"/>
                </a:solidFill>
                <a:latin typeface="Times New Roman" panose="02020603050405020304" pitchFamily="18" charset="0"/>
                <a:ea typeface="+mn-ea"/>
                <a:cs typeface="Times New Roman" panose="02020603050405020304" pitchFamily="18" charset="0"/>
              </a:rPr>
              <a:t>ị Thảo Ngân </a:t>
            </a:r>
            <a:endPar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Nunito"/>
            </a:endParaRPr>
          </a:p>
          <a:p>
            <a:endParaRPr lang="en-US" dirty="0"/>
          </a:p>
        </p:txBody>
      </p:sp>
    </p:spTree>
    <p:extLst>
      <p:ext uri="{BB962C8B-B14F-4D97-AF65-F5344CB8AC3E}">
        <p14:creationId xmlns:p14="http://schemas.microsoft.com/office/powerpoint/2010/main" val="146466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TextBox 1"/>
          <p:cNvSpPr txBox="1"/>
          <p:nvPr/>
        </p:nvSpPr>
        <p:spPr>
          <a:xfrm>
            <a:off x="445272" y="221468"/>
            <a:ext cx="4850627"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400" noProof="0">
                <a:solidFill>
                  <a:srgbClr val="FF0000"/>
                </a:solidFill>
                <a:latin typeface="#9Slide03 Arima Madurai Black" panose="00000A00000000000000" pitchFamily="2" charset="0"/>
                <a:cs typeface="#9Slide03 Arima Madurai Black" panose="00000A00000000000000" pitchFamily="2" charset="0"/>
              </a:rPr>
              <a:t>C, Các cách làm thay đổi từ thông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p:cNvSpPr/>
          <p:nvPr/>
        </p:nvSpPr>
        <p:spPr>
          <a:xfrm>
            <a:off x="228601" y="933453"/>
            <a:ext cx="11734800" cy="5703078"/>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6" name="Rectangle 4"/>
          <p:cNvSpPr>
            <a:spLocks noChangeArrowheads="1"/>
          </p:cNvSpPr>
          <p:nvPr/>
        </p:nvSpPr>
        <p:spPr bwMode="auto">
          <a:xfrm>
            <a:off x="7953375" y="5623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5" name="Group 4"/>
          <p:cNvGrpSpPr/>
          <p:nvPr/>
        </p:nvGrpSpPr>
        <p:grpSpPr>
          <a:xfrm>
            <a:off x="453257" y="1152058"/>
            <a:ext cx="11285486" cy="748152"/>
            <a:chOff x="4324268" y="1240971"/>
            <a:chExt cx="7243617" cy="1669572"/>
          </a:xfrm>
        </p:grpSpPr>
        <p:sp>
          <p:nvSpPr>
            <p:cNvPr id="12" name="Rectangle: Rounded Corners 11"/>
            <p:cNvSpPr/>
            <p:nvPr/>
          </p:nvSpPr>
          <p:spPr>
            <a:xfrm>
              <a:off x="4324268" y="1240971"/>
              <a:ext cx="7243617" cy="1669572"/>
            </a:xfrm>
            <a:prstGeom prst="roundRect">
              <a:avLst>
                <a:gd name="adj" fmla="val 17701"/>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24;p44"/>
            <p:cNvSpPr txBox="1"/>
            <p:nvPr/>
          </p:nvSpPr>
          <p:spPr>
            <a:xfrm>
              <a:off x="4336531" y="1367649"/>
              <a:ext cx="7135812" cy="136342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50000"/>
                </a:lnSpc>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S</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ự phụ thuộc từ thông vào diện tích S</a:t>
              </a:r>
            </a:p>
          </p:txBody>
        </p:sp>
      </p:grpSp>
      <p:sp>
        <p:nvSpPr>
          <p:cNvPr id="30" name="Rectangle: Rounded Corners 29"/>
          <p:cNvSpPr/>
          <p:nvPr/>
        </p:nvSpPr>
        <p:spPr>
          <a:xfrm>
            <a:off x="4515498" y="2286224"/>
            <a:ext cx="3202376" cy="3981225"/>
          </a:xfrm>
          <a:prstGeom prst="roundRect">
            <a:avLst>
              <a:gd name="adj" fmla="val 6554"/>
            </a:avLst>
          </a:prstGeom>
          <a:solidFill>
            <a:srgbClr val="FFFFFF"/>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729177" y="2286224"/>
            <a:ext cx="3542088" cy="2076224"/>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1917849" y="4807153"/>
                <a:ext cx="1003608" cy="70788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4000" i="1" smtClean="0">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1</m:t>
                          </m:r>
                        </m:sub>
                      </m:sSub>
                    </m:oMath>
                  </m:oMathPara>
                </a14:m>
                <a:endParaRPr lang="en-US" sz="4000" dirty="0">
                  <a:solidFill>
                    <a:srgbClr val="C00000"/>
                  </a:solidFill>
                  <a:latin typeface="#9Slide03 Arima Madurai Black" panose="00000A00000000000000" pitchFamily="2" charset="0"/>
                  <a:cs typeface="#9Slide03 Arima Madurai Black" panose="00000A00000000000000" pitchFamily="2"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917849" y="4807153"/>
                <a:ext cx="1003608" cy="707886"/>
              </a:xfrm>
              <a:prstGeom prst="rect">
                <a:avLst/>
              </a:prstGeom>
              <a:blipFill rotWithShape="1">
                <a:blip r:embed="rId4"/>
                <a:stretch>
                  <a:fillRect l="-15" t="-29" r="46" b="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9344365" y="4743728"/>
                <a:ext cx="1015471" cy="70788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4000" i="1" smtClean="0">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2</m:t>
                          </m:r>
                        </m:sub>
                      </m:sSub>
                    </m:oMath>
                  </m:oMathPara>
                </a14:m>
                <a:endParaRPr lang="en-US" sz="4000" dirty="0">
                  <a:solidFill>
                    <a:srgbClr val="C00000"/>
                  </a:solidFill>
                  <a:latin typeface="#9Slide03 Arima Madurai Black" panose="00000A00000000000000" pitchFamily="2" charset="0"/>
                  <a:cs typeface="#9Slide03 Arima Madurai Black" panose="00000A00000000000000" pitchFamily="2"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344365" y="4743728"/>
                <a:ext cx="1015471" cy="707886"/>
              </a:xfrm>
              <a:prstGeom prst="rect">
                <a:avLst/>
              </a:prstGeom>
              <a:blipFill rotWithShape="1">
                <a:blip r:embed="rId5"/>
                <a:stretch>
                  <a:fillRect l="-33" t="-39" r="44" b="2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892251" y="2490280"/>
                <a:ext cx="2590121" cy="846386"/>
              </a:xfrm>
              <a:prstGeom prst="rect">
                <a:avLst/>
              </a:prstGeom>
              <a:solidFill>
                <a:srgbClr val="FFFFFF"/>
              </a:solidFill>
            </p:spPr>
            <p:txBody>
              <a:bodyPr wrap="square">
                <a:spAutoFit/>
              </a:bodyPr>
              <a:lstStyle/>
              <a:p>
                <a:pPr algn="ctr">
                  <a:lnSpc>
                    <a:spcPct val="130000"/>
                  </a:lnSpc>
                </a:pPr>
                <a14:m>
                  <m:oMath xmlns:m="http://schemas.openxmlformats.org/officeDocument/2006/math">
                    <m:sSub>
                      <m:sSubPr>
                        <m:ctrlPr>
                          <a:rPr kumimoji="0" lang="en-US" sz="4000" b="0" i="1" u="none" strike="noStrike" kern="1200" cap="none" spc="0" normalizeH="0" baseline="0" noProof="0" smtClean="0">
                            <a:ln>
                              <a:noFill/>
                            </a:ln>
                            <a:solidFill>
                              <a:srgbClr val="C00000"/>
                            </a:solidFill>
                            <a:effectLst/>
                            <a:uLnTx/>
                            <a:uFillTx/>
                            <a:latin typeface="Cambria Math" panose="02040503050406030204" pitchFamily="18" charset="0"/>
                          </a:rPr>
                        </m:ctrlPr>
                      </m:sSubPr>
                      <m:e>
                        <m:r>
                          <m:rPr>
                            <m:nor/>
                          </m:rPr>
                          <a:rPr kumimoji="0" lang="el-GR" sz="4000" b="0" i="0" u="none" strike="noStrike" kern="1200" cap="none" spc="0" normalizeH="0" baseline="0" noProof="0" dirty="0">
                            <a:ln>
                              <a:noFill/>
                            </a:ln>
                            <a:solidFill>
                              <a:srgbClr val="C00000"/>
                            </a:solidFill>
                            <a:effectLst/>
                            <a:uLnTx/>
                            <a:uFillTx/>
                            <a:latin typeface="Times New Roman" panose="02020603050405020304" pitchFamily="18" charset="0"/>
                            <a:cs typeface="#9Slide03 Arima Madurai Black" panose="00000A00000000000000" pitchFamily="2" charset="0"/>
                          </a:rPr>
                          <m:t>Φ</m:t>
                        </m:r>
                        <m:r>
                          <m:rPr>
                            <m:nor/>
                          </m:rPr>
                          <a:rPr kumimoji="0" lang="en-US"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m:t> </m:t>
                        </m:r>
                      </m:e>
                      <m:sub>
                        <m:r>
                          <a:rPr kumimoji="0" lang="vi-VN" sz="4000" b="0" i="1" u="none" strike="noStrike" kern="1200" cap="none" spc="0" normalizeH="0" baseline="0" noProof="0">
                            <a:ln>
                              <a:noFill/>
                            </a:ln>
                            <a:solidFill>
                              <a:srgbClr val="C00000"/>
                            </a:solidFill>
                            <a:effectLst/>
                            <a:uLnTx/>
                            <a:uFillTx/>
                            <a:latin typeface="Cambria Math" panose="02040503050406030204" pitchFamily="18" charset="0"/>
                          </a:rPr>
                          <m:t>1</m:t>
                        </m:r>
                      </m:sub>
                    </m:sSub>
                  </m:oMath>
                </a14:m>
                <a:r>
                  <a:rPr lang="en-US" sz="4000" dirty="0">
                    <a:solidFill>
                      <a:srgbClr val="C00000"/>
                    </a:solidFill>
                    <a:latin typeface="#9Slide03 Arima Madurai Black" panose="00000A00000000000000" pitchFamily="2" charset="0"/>
                    <a:cs typeface="#9Slide03 Arima Madurai Black" panose="00000A00000000000000" pitchFamily="2" charset="0"/>
                  </a:rPr>
                  <a:t> &gt; </a:t>
                </a:r>
                <a14:m>
                  <m:oMath xmlns:m="http://schemas.openxmlformats.org/officeDocument/2006/math">
                    <m:sSub>
                      <m:sSubPr>
                        <m:ctrlPr>
                          <a:rPr lang="en-US" sz="4000" i="1">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2</m:t>
                        </m:r>
                      </m:sub>
                    </m:sSub>
                  </m:oMath>
                </a14:m>
                <a:r>
                  <a:rPr lang="en-US" sz="4000" dirty="0">
                    <a:solidFill>
                      <a:srgbClr val="C00000"/>
                    </a:solidFill>
                    <a:latin typeface="#9Slide03 Arima Madurai Black" panose="00000A00000000000000" pitchFamily="2" charset="0"/>
                    <a:cs typeface="#9Slide03 Arima Madurai Black" panose="00000A00000000000000" pitchFamily="2" charset="0"/>
                  </a:rPr>
                  <a:t> </a:t>
                </a:r>
              </a:p>
            </p:txBody>
          </p:sp>
        </mc:Choice>
        <mc:Fallback xmlns="">
          <p:sp>
            <p:nvSpPr>
              <p:cNvPr id="28" name="TextBox 27"/>
              <p:cNvSpPr txBox="1">
                <a:spLocks noRot="1" noChangeAspect="1" noMove="1" noResize="1" noEditPoints="1" noAdjustHandles="1" noChangeArrowheads="1" noChangeShapeType="1" noTextEdit="1"/>
              </p:cNvSpPr>
              <p:nvPr/>
            </p:nvSpPr>
            <p:spPr>
              <a:xfrm>
                <a:off x="4892251" y="2490280"/>
                <a:ext cx="2590121" cy="846386"/>
              </a:xfrm>
              <a:prstGeom prst="rect">
                <a:avLst/>
              </a:prstGeom>
              <a:blipFill rotWithShape="1">
                <a:blip r:embed="rId6"/>
                <a:stretch>
                  <a:fillRect l="-8" t="-53" r="6" b="4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540039" y="4956196"/>
                <a:ext cx="3161194" cy="997196"/>
              </a:xfrm>
              <a:prstGeom prst="rect">
                <a:avLst/>
              </a:prstGeom>
              <a:solidFill>
                <a:srgbClr val="FEF9C3"/>
              </a:solidFill>
              <a:ln w="19050">
                <a:noFill/>
              </a:ln>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defRPr/>
                </a:pPr>
                <a14:m>
                  <m:oMath xmlns:m="http://schemas.openxmlformats.org/officeDocument/2006/math">
                    <m:r>
                      <m:rPr>
                        <m:nor/>
                      </m:rPr>
                      <a:rPr kumimoji="0" lang="el-GR" sz="48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9Slide03 Arima Madurai Black" panose="00000A00000000000000" pitchFamily="2" charset="0"/>
                      </a:rPr>
                      <m:t>Φ</m:t>
                    </m:r>
                  </m:oMath>
                </a14:m>
                <a:r>
                  <a:rPr kumimoji="0" lang="vi-VN" sz="48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48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S</a:t>
                </a:r>
                <a:endParaRPr kumimoji="0" lang="en-US" sz="48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40039" y="4956196"/>
                <a:ext cx="3161194" cy="997196"/>
              </a:xfrm>
              <a:prstGeom prst="rect">
                <a:avLst/>
              </a:prstGeom>
              <a:blipFill rotWithShape="1">
                <a:blip r:embed="rId7"/>
                <a:stretch>
                  <a:fillRect l="-13" t="-2" r="19" b="-10162"/>
                </a:stretch>
              </a:blipFill>
              <a:ln w="19050">
                <a:noFill/>
              </a:ln>
            </p:spPr>
            <p:txBody>
              <a:bodyPr/>
              <a:lstStyle/>
              <a:p>
                <a:r>
                  <a:rPr lang="en-US" altLang="en-US">
                    <a:noFill/>
                  </a:rPr>
                  <a:t> </a:t>
                </a:r>
              </a:p>
            </p:txBody>
          </p:sp>
        </mc:Fallback>
      </mc:AlternateContent>
      <p:sp>
        <p:nvSpPr>
          <p:cNvPr id="231" name="Arrow: Down 230"/>
          <p:cNvSpPr/>
          <p:nvPr/>
        </p:nvSpPr>
        <p:spPr>
          <a:xfrm>
            <a:off x="5700757" y="3585479"/>
            <a:ext cx="723900" cy="926343"/>
          </a:xfrm>
          <a:prstGeom prst="downArrow">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2"/>
          <p:cNvPicPr>
            <a:picLocks noChangeAspect="1"/>
          </p:cNvPicPr>
          <p:nvPr/>
        </p:nvPicPr>
        <p:blipFill>
          <a:blip r:embed="rId8"/>
          <a:stretch>
            <a:fillRect/>
          </a:stretch>
        </p:blipFill>
        <p:spPr>
          <a:xfrm>
            <a:off x="8176369" y="2068603"/>
            <a:ext cx="3518258" cy="194521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TextBox 1"/>
          <p:cNvSpPr txBox="1"/>
          <p:nvPr/>
        </p:nvSpPr>
        <p:spPr>
          <a:xfrm>
            <a:off x="445272" y="221468"/>
            <a:ext cx="4850627"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400" noProof="0">
                <a:solidFill>
                  <a:srgbClr val="FF0000"/>
                </a:solidFill>
                <a:latin typeface="#9Slide03 Arima Madurai Black" panose="00000A00000000000000" pitchFamily="2" charset="0"/>
                <a:cs typeface="#9Slide03 Arima Madurai Black" panose="00000A00000000000000" pitchFamily="2" charset="0"/>
              </a:rPr>
              <a:t>C, Các cách làm thay đổi từ thông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p:cNvSpPr/>
          <p:nvPr/>
        </p:nvSpPr>
        <p:spPr>
          <a:xfrm>
            <a:off x="228601" y="933453"/>
            <a:ext cx="11734800" cy="5703078"/>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6" name="Rectangle 4"/>
          <p:cNvSpPr>
            <a:spLocks noChangeArrowheads="1"/>
          </p:cNvSpPr>
          <p:nvPr/>
        </p:nvSpPr>
        <p:spPr bwMode="auto">
          <a:xfrm>
            <a:off x="7953375" y="5623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5" name="Group 4"/>
          <p:cNvGrpSpPr/>
          <p:nvPr/>
        </p:nvGrpSpPr>
        <p:grpSpPr>
          <a:xfrm>
            <a:off x="453257" y="1152058"/>
            <a:ext cx="11285486" cy="748152"/>
            <a:chOff x="4324268" y="1240971"/>
            <a:chExt cx="7243617" cy="1669572"/>
          </a:xfrm>
        </p:grpSpPr>
        <p:sp>
          <p:nvSpPr>
            <p:cNvPr id="12" name="Rectangle: Rounded Corners 11"/>
            <p:cNvSpPr/>
            <p:nvPr/>
          </p:nvSpPr>
          <p:spPr>
            <a:xfrm>
              <a:off x="4324268" y="1240971"/>
              <a:ext cx="7243617" cy="1669572"/>
            </a:xfrm>
            <a:prstGeom prst="roundRect">
              <a:avLst>
                <a:gd name="adj" fmla="val 17701"/>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24;p44"/>
            <p:cNvSpPr txBox="1"/>
            <p:nvPr/>
          </p:nvSpPr>
          <p:spPr>
            <a:xfrm>
              <a:off x="4336531" y="1367649"/>
              <a:ext cx="7135812" cy="136342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50000"/>
                </a:lnSpc>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sự phụ thuộc từ thông vào góc 𝜶</a:t>
              </a: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30" name="Rectangle: Rounded Corners 29"/>
          <p:cNvSpPr/>
          <p:nvPr/>
        </p:nvSpPr>
        <p:spPr>
          <a:xfrm>
            <a:off x="4515498" y="2657946"/>
            <a:ext cx="3202376" cy="2209576"/>
          </a:xfrm>
          <a:prstGeom prst="roundRect">
            <a:avLst>
              <a:gd name="adj" fmla="val 6554"/>
            </a:avLst>
          </a:prstGeom>
          <a:solidFill>
            <a:srgbClr val="FFFFFF"/>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729177" y="2657945"/>
            <a:ext cx="3542088" cy="2076224"/>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1917849" y="5178874"/>
                <a:ext cx="1003608" cy="70788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4000" i="1" smtClean="0">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1</m:t>
                          </m:r>
                        </m:sub>
                      </m:sSub>
                    </m:oMath>
                  </m:oMathPara>
                </a14:m>
                <a:endParaRPr lang="en-US" sz="4000" dirty="0">
                  <a:solidFill>
                    <a:srgbClr val="C00000"/>
                  </a:solidFill>
                  <a:latin typeface="#9Slide03 Arima Madurai Black" panose="00000A00000000000000" pitchFamily="2" charset="0"/>
                  <a:cs typeface="#9Slide03 Arima Madurai Black" panose="00000A00000000000000" pitchFamily="2"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917849" y="5178874"/>
                <a:ext cx="1003608" cy="707886"/>
              </a:xfrm>
              <a:prstGeom prst="rect">
                <a:avLst/>
              </a:prstGeom>
              <a:blipFill rotWithShape="1">
                <a:blip r:embed="rId4"/>
                <a:stretch>
                  <a:fillRect l="-15" t="-63" r="46" b="4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9344365" y="5115449"/>
                <a:ext cx="1015471" cy="70788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4000" i="1" smtClean="0">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2</m:t>
                          </m:r>
                        </m:sub>
                      </m:sSub>
                    </m:oMath>
                  </m:oMathPara>
                </a14:m>
                <a:endParaRPr lang="en-US" sz="4000" dirty="0">
                  <a:solidFill>
                    <a:srgbClr val="C00000"/>
                  </a:solidFill>
                  <a:latin typeface="#9Slide03 Arima Madurai Black" panose="00000A00000000000000" pitchFamily="2" charset="0"/>
                  <a:cs typeface="#9Slide03 Arima Madurai Black" panose="00000A00000000000000" pitchFamily="2"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344365" y="5115449"/>
                <a:ext cx="1015471" cy="707886"/>
              </a:xfrm>
              <a:prstGeom prst="rect">
                <a:avLst/>
              </a:prstGeom>
              <a:blipFill rotWithShape="1">
                <a:blip r:embed="rId5"/>
                <a:stretch>
                  <a:fillRect l="-33" t="-74" r="44" b="5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540039" y="3272864"/>
                <a:ext cx="3161194" cy="846386"/>
              </a:xfrm>
              <a:prstGeom prst="rect">
                <a:avLst/>
              </a:prstGeom>
              <a:solidFill>
                <a:srgbClr val="FEF9C3"/>
              </a:solidFill>
              <a:ln w="19050">
                <a:noFill/>
              </a:ln>
            </p:spPr>
            <p:txBody>
              <a:bodyPr wrap="square">
                <a:spAutoFit/>
              </a:bodyPr>
              <a:lstStyle/>
              <a:p>
                <a:pPr lvl="0" algn="ctr" defTabSz="457200">
                  <a:lnSpc>
                    <a:spcPct val="130000"/>
                  </a:lnSpc>
                  <a:defRPr/>
                </a:pPr>
                <a14:m>
                  <m:oMath xmlns:m="http://schemas.openxmlformats.org/officeDocument/2006/math">
                    <m:sSub>
                      <m:sSubPr>
                        <m:ctrlPr>
                          <a:rPr lang="en-US" sz="4000" i="1">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1</m:t>
                        </m:r>
                      </m:sub>
                    </m:sSub>
                  </m:oMath>
                </a14:m>
                <a:r>
                  <a:rPr lang="en-US" sz="4000" dirty="0">
                    <a:solidFill>
                      <a:srgbClr val="C00000"/>
                    </a:solidFill>
                    <a:latin typeface="#9Slide03 Arima Madurai Black" panose="00000A00000000000000" pitchFamily="2" charset="0"/>
                    <a:cs typeface="#9Slide03 Arima Madurai Black" panose="00000A00000000000000" pitchFamily="2" charset="0"/>
                  </a:rPr>
                  <a:t> &gt; </a:t>
                </a:r>
                <a14:m>
                  <m:oMath xmlns:m="http://schemas.openxmlformats.org/officeDocument/2006/math">
                    <m:sSub>
                      <m:sSubPr>
                        <m:ctrlPr>
                          <a:rPr lang="en-US" sz="4000" i="1">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2</m:t>
                        </m:r>
                      </m:sub>
                    </m:sSub>
                  </m:oMath>
                </a14:m>
                <a:r>
                  <a:rPr kumimoji="0" lang="en-US"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a:t> </a:t>
                </a:r>
                <a:r>
                  <a:rPr kumimoji="0" lang="en-US" sz="4000" b="0" i="0" u="none" strike="noStrike" kern="1200" cap="none" spc="0" normalizeH="0" baseline="0" noProof="0">
                    <a:ln>
                      <a:noFill/>
                    </a:ln>
                    <a:solidFill>
                      <a:srgbClr val="C00000"/>
                    </a:solidFill>
                    <a:effectLst/>
                    <a:uLnTx/>
                    <a:uFillTx/>
                    <a:latin typeface="#9Slide03 Arima Madurai Black" panose="00000A00000000000000" pitchFamily="2" charset="0"/>
                    <a:cs typeface="#9Slide03 Arima Madurai Black" panose="00000A00000000000000" pitchFamily="2" charset="0"/>
                  </a:rPr>
                  <a:t>= 0</a:t>
                </a:r>
                <a:endParaRPr kumimoji="0" lang="en-US"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40039" y="3272864"/>
                <a:ext cx="3161194" cy="846386"/>
              </a:xfrm>
              <a:prstGeom prst="rect">
                <a:avLst/>
              </a:prstGeom>
              <a:blipFill rotWithShape="1">
                <a:blip r:embed="rId6"/>
                <a:stretch>
                  <a:fillRect l="-13" t="-9" r="19" b="1"/>
                </a:stretch>
              </a:blipFill>
              <a:ln w="19050">
                <a:noFill/>
              </a:ln>
            </p:spPr>
            <p:txBody>
              <a:bodyPr/>
              <a:lstStyle/>
              <a:p>
                <a:r>
                  <a:rPr lang="en-US" altLang="en-US">
                    <a:noFill/>
                  </a:rPr>
                  <a:t> </a:t>
                </a:r>
              </a:p>
            </p:txBody>
          </p:sp>
        </mc:Fallback>
      </mc:AlternateContent>
      <p:pic>
        <p:nvPicPr>
          <p:cNvPr id="3" name="!!Picture 22"/>
          <p:cNvPicPr>
            <a:picLocks noChangeAspect="1"/>
          </p:cNvPicPr>
          <p:nvPr/>
        </p:nvPicPr>
        <p:blipFill>
          <a:blip r:embed="rId7"/>
          <a:stretch>
            <a:fillRect/>
          </a:stretch>
        </p:blipFill>
        <p:spPr>
          <a:xfrm>
            <a:off x="8078560" y="2862001"/>
            <a:ext cx="3616067" cy="1887087"/>
          </a:xfrm>
          <a:prstGeom prst="rect">
            <a:avLst/>
          </a:prstGeom>
        </p:spPr>
      </p:pic>
      <p:pic>
        <p:nvPicPr>
          <p:cNvPr id="4" name="Graphic 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5637" y="9998177"/>
            <a:ext cx="5189896" cy="1452588"/>
          </a:xfrm>
          <a:prstGeom prst="rect">
            <a:avLst/>
          </a:prstGeom>
        </p:spPr>
      </p:pic>
      <p:pic>
        <p:nvPicPr>
          <p:cNvPr id="6" name="Picture 5"/>
          <p:cNvPicPr>
            <a:picLocks noChangeAspect="1"/>
          </p:cNvPicPr>
          <p:nvPr/>
        </p:nvPicPr>
        <p:blipFill>
          <a:blip r:embed="rId10"/>
          <a:stretch>
            <a:fillRect/>
          </a:stretch>
        </p:blipFill>
        <p:spPr>
          <a:xfrm>
            <a:off x="-3761689" y="4009571"/>
            <a:ext cx="3440417" cy="56968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pic>
        <p:nvPicPr>
          <p:cNvPr id="10" name="Graphic 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82" y="5494405"/>
            <a:ext cx="5189896" cy="1452588"/>
          </a:xfrm>
          <a:prstGeom prst="rect">
            <a:avLst/>
          </a:prstGeom>
        </p:spPr>
      </p:pic>
      <p:sp>
        <p:nvSpPr>
          <p:cNvPr id="12" name="Rectangle: Rounded Corners 11"/>
          <p:cNvSpPr/>
          <p:nvPr/>
        </p:nvSpPr>
        <p:spPr>
          <a:xfrm>
            <a:off x="4140083" y="485775"/>
            <a:ext cx="7574715" cy="5905499"/>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5" name="Rectangle: Top Corners Rounded 4"/>
          <p:cNvSpPr/>
          <p:nvPr/>
        </p:nvSpPr>
        <p:spPr>
          <a:xfrm>
            <a:off x="6344228" y="494094"/>
            <a:ext cx="3166424" cy="564839"/>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latin typeface="#9Slide03 Arima Madurai Black" panose="00000A00000000000000" pitchFamily="2" charset="0"/>
                <a:cs typeface="#9Slide03 Arima Madurai Black" panose="00000A00000000000000" pitchFamily="2" charset="0"/>
              </a:rPr>
              <a:t>KẾT LUẬN</a:t>
            </a:r>
          </a:p>
        </p:txBody>
      </p:sp>
      <p:sp>
        <p:nvSpPr>
          <p:cNvPr id="3" name="Rectangle: Rounded Corners 2"/>
          <p:cNvSpPr/>
          <p:nvPr/>
        </p:nvSpPr>
        <p:spPr>
          <a:xfrm>
            <a:off x="4324268" y="1342568"/>
            <a:ext cx="7243617" cy="4810581"/>
          </a:xfrm>
          <a:prstGeom prst="roundRect">
            <a:avLst>
              <a:gd name="adj" fmla="val 3863"/>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391360" y="1161142"/>
            <a:ext cx="3440417" cy="5696857"/>
          </a:xfrm>
          <a:prstGeom prst="rect">
            <a:avLst/>
          </a:prstGeom>
        </p:spPr>
      </p:pic>
      <p:sp>
        <p:nvSpPr>
          <p:cNvPr id="20" name="TextBox 19"/>
          <p:cNvSpPr txBox="1"/>
          <p:nvPr/>
        </p:nvSpPr>
        <p:spPr>
          <a:xfrm>
            <a:off x="4594357" y="1533988"/>
            <a:ext cx="6948487" cy="3780522"/>
          </a:xfrm>
          <a:prstGeom prst="rect">
            <a:avLst/>
          </a:prstGeom>
          <a:noFill/>
        </p:spPr>
        <p:txBody>
          <a:bodyPr wrap="square">
            <a:spAutoFit/>
          </a:bodyPr>
          <a:lstStyle/>
          <a:p>
            <a:pPr>
              <a:lnSpc>
                <a:spcPct val="150000"/>
              </a:lnSpc>
              <a:spcAft>
                <a:spcPts val="800"/>
              </a:spcAft>
              <a:tabLst>
                <a:tab pos="270510" algn="l"/>
              </a:tabLst>
            </a:pPr>
            <a:r>
              <a:rPr lang="vi-VN"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a:t>
            </a:r>
            <a:r>
              <a:rPr lang="vi-VN"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 </a:t>
            </a: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Như vậy để làm từ thông thay đổi ta có các cách sau:</a:t>
            </a:r>
            <a:endParaRPr lang="en-US"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p>
            <a:pPr>
              <a:lnSpc>
                <a:spcPct val="150000"/>
              </a:lnSpc>
              <a:spcAft>
                <a:spcPts val="800"/>
              </a:spcAft>
              <a:tabLst>
                <a:tab pos="270510" algn="l"/>
              </a:tabLst>
            </a:pP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	+ Chỉ thay đổi B.</a:t>
            </a:r>
            <a:endParaRPr lang="en-US"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p>
            <a:pPr>
              <a:lnSpc>
                <a:spcPct val="150000"/>
              </a:lnSpc>
              <a:spcAft>
                <a:spcPts val="800"/>
              </a:spcAft>
              <a:tabLst>
                <a:tab pos="270510" algn="l"/>
              </a:tabLst>
            </a:pP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	+ Chỉ thay đổi S.</a:t>
            </a:r>
            <a:endParaRPr lang="en-US"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p>
            <a:pPr>
              <a:lnSpc>
                <a:spcPct val="150000"/>
              </a:lnSpc>
              <a:spcAft>
                <a:spcPts val="800"/>
              </a:spcAft>
              <a:tabLst>
                <a:tab pos="270510" algn="l"/>
              </a:tabLst>
            </a:pP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	+ Chỉ thay đổi </a:t>
            </a:r>
            <a:r>
              <a:rPr lang="en-US" sz="2400">
                <a:solidFill>
                  <a:schemeClr val="tx1">
                    <a:lumMod val="50000"/>
                  </a:schemeClr>
                </a:solidFill>
                <a:effectLst/>
                <a:latin typeface="#9Slide03 Arima Madurai Black" panose="00000A00000000000000" pitchFamily="2" charset="0"/>
                <a:ea typeface="Yu Mincho" panose="02020400000000000000" pitchFamily="18" charset="-128"/>
                <a:cs typeface="#9Slide03 Arima Madurai Black" panose="00000A00000000000000" pitchFamily="2" charset="0"/>
                <a:sym typeface="Symbol" panose="05050102010706020507" pitchFamily="18" charset="2"/>
              </a:rPr>
              <a:t></a:t>
            </a:r>
            <a:r>
              <a:rPr lang="en-US" sz="2400">
                <a:solidFill>
                  <a:schemeClr val="tx1">
                    <a:lumMod val="50000"/>
                  </a:schemeClr>
                </a:solidFill>
                <a:effectLst/>
                <a:latin typeface="#9Slide03 Arima Madurai Black" panose="00000A00000000000000" pitchFamily="2" charset="0"/>
                <a:ea typeface="Yu Mincho" panose="02020400000000000000" pitchFamily="18" charset="-128"/>
                <a:cs typeface="#9Slide03 Arima Madurai Black" panose="00000A00000000000000" pitchFamily="2" charset="0"/>
              </a:rPr>
              <a:t>.</a:t>
            </a:r>
            <a:endParaRPr lang="en-US"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p>
            <a:pPr>
              <a:lnSpc>
                <a:spcPct val="150000"/>
              </a:lnSpc>
              <a:spcAft>
                <a:spcPts val="800"/>
              </a:spcAft>
              <a:tabLst>
                <a:tab pos="270510" algn="l"/>
              </a:tabLst>
            </a:pP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	+ Thay đổi đường B, S, </a:t>
            </a:r>
            <a:r>
              <a:rPr lang="en-US" sz="2400">
                <a:solidFill>
                  <a:schemeClr val="tx1">
                    <a:lumMod val="50000"/>
                  </a:schemeClr>
                </a:solidFill>
                <a:effectLst/>
                <a:latin typeface="#9Slide03 Arima Madurai Black" panose="00000A00000000000000" pitchFamily="2" charset="0"/>
                <a:ea typeface="Yu Mincho" panose="02020400000000000000" pitchFamily="18" charset="-128"/>
                <a:cs typeface="#9Slide03 Arima Madurai Black" panose="00000A00000000000000" pitchFamily="2" charset="0"/>
                <a:sym typeface="Symbol" panose="05050102010706020507" pitchFamily="18" charset="2"/>
              </a:rPr>
              <a:t></a:t>
            </a: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 một cách hợp lí.</a:t>
            </a:r>
            <a:endParaRPr lang="en-US"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4" name="!!Picture 3"/>
          <p:cNvPicPr>
            <a:picLocks noChangeAspect="1"/>
          </p:cNvPicPr>
          <p:nvPr/>
        </p:nvPicPr>
        <p:blipFill>
          <a:blip r:embed="rId6"/>
          <a:stretch>
            <a:fillRect/>
          </a:stretch>
        </p:blipFill>
        <p:spPr>
          <a:xfrm>
            <a:off x="771524" y="-5200392"/>
            <a:ext cx="4047091" cy="46584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2" name="Rectangle: Rounded Corners 11"/>
          <p:cNvSpPr/>
          <p:nvPr/>
        </p:nvSpPr>
        <p:spPr>
          <a:xfrm>
            <a:off x="5229226" y="485775"/>
            <a:ext cx="6485572" cy="5905499"/>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5" name="Rectangle: Top Corners Rounded 4"/>
          <p:cNvSpPr/>
          <p:nvPr/>
        </p:nvSpPr>
        <p:spPr>
          <a:xfrm>
            <a:off x="6888800" y="494094"/>
            <a:ext cx="3166424" cy="564839"/>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latin typeface="#9Slide03 Arima Madurai Black" panose="00000A00000000000000" pitchFamily="2" charset="0"/>
                <a:cs typeface="#9Slide03 Arima Madurai Black" panose="00000A00000000000000" pitchFamily="2" charset="0"/>
              </a:rPr>
              <a:t>KẾT LUẬN</a:t>
            </a:r>
          </a:p>
        </p:txBody>
      </p:sp>
      <p:sp>
        <p:nvSpPr>
          <p:cNvPr id="3" name="Rectangle: Rounded Corners 2"/>
          <p:cNvSpPr/>
          <p:nvPr/>
        </p:nvSpPr>
        <p:spPr>
          <a:xfrm>
            <a:off x="5376635" y="1342568"/>
            <a:ext cx="6191250" cy="4810581"/>
          </a:xfrm>
          <a:prstGeom prst="roundRect">
            <a:avLst>
              <a:gd name="adj" fmla="val 3863"/>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505450" y="1533988"/>
            <a:ext cx="5915026" cy="3575338"/>
          </a:xfrm>
          <a:prstGeom prst="rect">
            <a:avLst/>
          </a:prstGeom>
          <a:noFill/>
        </p:spPr>
        <p:txBody>
          <a:bodyPr wrap="square">
            <a:spAutoFit/>
          </a:bodyPr>
          <a:lstStyle/>
          <a:p>
            <a:pPr marL="342900" indent="-342900">
              <a:lnSpc>
                <a:spcPct val="150000"/>
              </a:lnSpc>
              <a:spcAft>
                <a:spcPts val="800"/>
              </a:spcAft>
              <a:buFont typeface="Wingdings" panose="05000000000000000000" pitchFamily="2" charset="2"/>
              <a:buChar char="@"/>
              <a:tabLst>
                <a:tab pos="270510" algn="l"/>
              </a:tabLst>
            </a:pP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Cách làm thay đổi từ thông của khung dây dẫn đặt cạnh nam châm vĩnh cửu:</a:t>
            </a:r>
          </a:p>
          <a:p>
            <a:pPr marL="342900" indent="-342900">
              <a:lnSpc>
                <a:spcPct val="150000"/>
              </a:lnSpc>
              <a:spcAft>
                <a:spcPts val="800"/>
              </a:spcAft>
              <a:buFont typeface="Wingdings" panose="05000000000000000000" pitchFamily="2" charset="2"/>
              <a:buChar char="§"/>
              <a:tabLst>
                <a:tab pos="270510" algn="l"/>
              </a:tabLst>
            </a:pPr>
            <a:r>
              <a:rPr lang="vi-VN"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Đưa nam châm lại gần hoặc ra xa khung dây.</a:t>
            </a:r>
          </a:p>
          <a:p>
            <a:pPr marL="342900" indent="-342900">
              <a:lnSpc>
                <a:spcPct val="150000"/>
              </a:lnSpc>
              <a:spcAft>
                <a:spcPts val="800"/>
              </a:spcAft>
              <a:buFont typeface="Wingdings" panose="05000000000000000000" pitchFamily="2" charset="2"/>
              <a:buChar char="§"/>
              <a:tabLst>
                <a:tab pos="270510" algn="l"/>
              </a:tabLst>
            </a:pPr>
            <a:r>
              <a:rPr lang="vi-VN"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Đưa khung dây lại gần hoặc ra xa nam châm.</a:t>
            </a:r>
          </a:p>
        </p:txBody>
      </p:sp>
      <p:pic>
        <p:nvPicPr>
          <p:cNvPr id="4" name="!!Picture 3"/>
          <p:cNvPicPr>
            <a:picLocks noChangeAspect="1"/>
          </p:cNvPicPr>
          <p:nvPr/>
        </p:nvPicPr>
        <p:blipFill>
          <a:blip r:embed="rId3"/>
          <a:stretch>
            <a:fillRect/>
          </a:stretch>
        </p:blipFill>
        <p:spPr>
          <a:xfrm>
            <a:off x="771524" y="1187785"/>
            <a:ext cx="4047091" cy="4658461"/>
          </a:xfrm>
          <a:prstGeom prst="rect">
            <a:avLst/>
          </a:prstGeom>
        </p:spPr>
      </p:pic>
      <p:pic>
        <p:nvPicPr>
          <p:cNvPr id="6" name="Graphic 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5637" y="9998177"/>
            <a:ext cx="5189896" cy="1452588"/>
          </a:xfrm>
          <a:prstGeom prst="rect">
            <a:avLst/>
          </a:prstGeom>
        </p:spPr>
      </p:pic>
      <p:pic>
        <p:nvPicPr>
          <p:cNvPr id="7" name="Picture 6"/>
          <p:cNvPicPr>
            <a:picLocks noChangeAspect="1"/>
          </p:cNvPicPr>
          <p:nvPr/>
        </p:nvPicPr>
        <p:blipFill>
          <a:blip r:embed="rId6"/>
          <a:stretch>
            <a:fillRect/>
          </a:stretch>
        </p:blipFill>
        <p:spPr>
          <a:xfrm>
            <a:off x="-3761689" y="4009571"/>
            <a:ext cx="3440417" cy="56968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2" name="Rectangle: Rounded Corners 11"/>
          <p:cNvSpPr/>
          <p:nvPr/>
        </p:nvSpPr>
        <p:spPr>
          <a:xfrm>
            <a:off x="5229226" y="485775"/>
            <a:ext cx="6485572" cy="5905499"/>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5" name="Rectangle: Top Corners Rounded 4"/>
          <p:cNvSpPr/>
          <p:nvPr/>
        </p:nvSpPr>
        <p:spPr>
          <a:xfrm>
            <a:off x="6888800" y="494094"/>
            <a:ext cx="3166424" cy="564839"/>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latin typeface="#9Slide03 Arima Madurai Black" panose="00000A00000000000000" pitchFamily="2" charset="0"/>
                <a:cs typeface="#9Slide03 Arima Madurai Black" panose="00000A00000000000000" pitchFamily="2" charset="0"/>
              </a:rPr>
              <a:t>KẾT LUẬN</a:t>
            </a:r>
          </a:p>
        </p:txBody>
      </p:sp>
      <p:sp>
        <p:nvSpPr>
          <p:cNvPr id="3" name="Rectangle: Rounded Corners 2"/>
          <p:cNvSpPr/>
          <p:nvPr/>
        </p:nvSpPr>
        <p:spPr>
          <a:xfrm>
            <a:off x="5376635" y="1342568"/>
            <a:ext cx="6191250" cy="4810581"/>
          </a:xfrm>
          <a:prstGeom prst="roundRect">
            <a:avLst>
              <a:gd name="adj" fmla="val 3863"/>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505450" y="1533988"/>
            <a:ext cx="5915026" cy="4785926"/>
          </a:xfrm>
          <a:prstGeom prst="rect">
            <a:avLst/>
          </a:prstGeom>
          <a:noFill/>
        </p:spPr>
        <p:txBody>
          <a:bodyPr wrap="square">
            <a:spAutoFit/>
          </a:bodyPr>
          <a:lstStyle/>
          <a:p>
            <a:pPr marL="342900" indent="-342900">
              <a:lnSpc>
                <a:spcPct val="130000"/>
              </a:lnSpc>
              <a:spcAft>
                <a:spcPts val="800"/>
              </a:spcAft>
              <a:buFont typeface="Wingdings" panose="05000000000000000000" pitchFamily="2" charset="2"/>
              <a:buChar char="@"/>
              <a:tabLst>
                <a:tab pos="270510" algn="l"/>
              </a:tabLst>
            </a:pPr>
            <a:r>
              <a:rPr lang="en-US"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Cách làm thay đổi từ thông của khung dây dẫn đặt cạnh nam châm điện:</a:t>
            </a:r>
          </a:p>
          <a:p>
            <a:pPr marL="342900" indent="-342900">
              <a:lnSpc>
                <a:spcPct val="150000"/>
              </a:lnSpc>
              <a:spcAft>
                <a:spcPts val="800"/>
              </a:spcAft>
              <a:buFont typeface="Wingdings" panose="05000000000000000000" pitchFamily="2" charset="2"/>
              <a:buChar char="§"/>
              <a:tabLst>
                <a:tab pos="270510" algn="l"/>
              </a:tabLst>
            </a:pPr>
            <a:r>
              <a:rPr lang="vi-VN"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Đưa nam châm điện lại gần hoặc ra xa khung dây.</a:t>
            </a:r>
          </a:p>
          <a:p>
            <a:pPr marL="342900" indent="-342900">
              <a:lnSpc>
                <a:spcPct val="150000"/>
              </a:lnSpc>
              <a:spcAft>
                <a:spcPts val="800"/>
              </a:spcAft>
              <a:buFont typeface="Wingdings" panose="05000000000000000000" pitchFamily="2" charset="2"/>
              <a:buChar char="§"/>
              <a:tabLst>
                <a:tab pos="270510" algn="l"/>
              </a:tabLst>
            </a:pPr>
            <a:r>
              <a:rPr lang="vi-VN"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Đưa khung dây lại gần hoặc ra xa nam châm điện.</a:t>
            </a:r>
          </a:p>
          <a:p>
            <a:pPr marL="342900" indent="-342900">
              <a:lnSpc>
                <a:spcPct val="150000"/>
              </a:lnSpc>
              <a:spcAft>
                <a:spcPts val="800"/>
              </a:spcAft>
              <a:buFont typeface="Wingdings" panose="05000000000000000000" pitchFamily="2" charset="2"/>
              <a:buChar char="§"/>
              <a:tabLst>
                <a:tab pos="270510" algn="l"/>
              </a:tabLst>
            </a:pPr>
            <a:r>
              <a:rPr lang="vi-VN" sz="2400" kern="1200">
                <a:solidFill>
                  <a:schemeClr val="tx1">
                    <a:lumMod val="50000"/>
                  </a:schemeClr>
                </a:solidFill>
                <a:effectLst/>
                <a:latin typeface="#9Slide03 Arima Madurai Black" panose="00000A00000000000000" pitchFamily="2" charset="0"/>
                <a:ea typeface="Tahoma" panose="020B0604030504040204" pitchFamily="34" charset="0"/>
                <a:cs typeface="#9Slide03 Arima Madurai Black" panose="00000A00000000000000" pitchFamily="2" charset="0"/>
              </a:rPr>
              <a:t>Thay đổi cường độ dòng điện qua nam châm điện.</a:t>
            </a:r>
          </a:p>
        </p:txBody>
      </p:sp>
      <p:pic>
        <p:nvPicPr>
          <p:cNvPr id="6" name="!!Picture 3"/>
          <p:cNvPicPr>
            <a:picLocks noChangeAspect="1"/>
          </p:cNvPicPr>
          <p:nvPr/>
        </p:nvPicPr>
        <p:blipFill>
          <a:blip r:embed="rId3"/>
          <a:stretch>
            <a:fillRect/>
          </a:stretch>
        </p:blipFill>
        <p:spPr>
          <a:xfrm>
            <a:off x="518222" y="1159780"/>
            <a:ext cx="4343702" cy="45574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nvGrpSpPr>
          <p:cNvPr id="15" name="Group 14"/>
          <p:cNvGrpSpPr/>
          <p:nvPr/>
        </p:nvGrpSpPr>
        <p:grpSpPr>
          <a:xfrm>
            <a:off x="4140083" y="876520"/>
            <a:ext cx="7574715" cy="3848100"/>
            <a:chOff x="4140083" y="485776"/>
            <a:chExt cx="7574715" cy="3848100"/>
          </a:xfrm>
        </p:grpSpPr>
        <p:sp>
          <p:nvSpPr>
            <p:cNvPr id="12" name="Rectangle: Rounded Corners 11"/>
            <p:cNvSpPr/>
            <p:nvPr/>
          </p:nvSpPr>
          <p:spPr>
            <a:xfrm>
              <a:off x="4140083" y="485776"/>
              <a:ext cx="7574715" cy="3848100"/>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5" name="Rectangle: Top Corners Rounded 4"/>
            <p:cNvSpPr/>
            <p:nvPr/>
          </p:nvSpPr>
          <p:spPr>
            <a:xfrm>
              <a:off x="6344228" y="494094"/>
              <a:ext cx="3166424" cy="564839"/>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latin typeface="#9Slide03 Arima Madurai Black" panose="00000A00000000000000" pitchFamily="2" charset="0"/>
                  <a:cs typeface="#9Slide03 Arima Madurai Black" panose="00000A00000000000000" pitchFamily="2" charset="0"/>
                </a:rPr>
                <a:t>KẾT LUẬN</a:t>
              </a:r>
            </a:p>
          </p:txBody>
        </p:sp>
        <p:sp>
          <p:nvSpPr>
            <p:cNvPr id="3" name="Rectangle: Rounded Corners 2"/>
            <p:cNvSpPr/>
            <p:nvPr/>
          </p:nvSpPr>
          <p:spPr>
            <a:xfrm>
              <a:off x="4324268" y="1342568"/>
              <a:ext cx="7243617" cy="2705557"/>
            </a:xfrm>
            <a:prstGeom prst="roundRect">
              <a:avLst>
                <a:gd name="adj" fmla="val 3863"/>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594357" y="1533988"/>
              <a:ext cx="6948487" cy="2262158"/>
            </a:xfrm>
            <a:prstGeom prst="rect">
              <a:avLst/>
            </a:prstGeom>
            <a:noFill/>
          </p:spPr>
          <p:txBody>
            <a:bodyPr wrap="square">
              <a:spAutoFit/>
            </a:bodyPr>
            <a:lstStyle/>
            <a:p>
              <a:pPr>
                <a:lnSpc>
                  <a:spcPct val="150000"/>
                </a:lnSpc>
                <a:spcAft>
                  <a:spcPts val="800"/>
                </a:spcAft>
                <a:tabLst>
                  <a:tab pos="270510" algn="l"/>
                </a:tabLst>
              </a:pPr>
              <a:r>
                <a:rPr lang="vi-VN"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Chọn chiều dương cùng chiều kim đồng hồ: Nếu dòng điện đi vào chốt G0 và đi ra chốt âm thì kim điện kế lệch theo chiều dương, trường hợp ngược lại kim điện kế lệch theo chiều âm.</a:t>
              </a:r>
              <a:endParaRPr lang="en-US"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grpSp>
      <p:pic>
        <p:nvPicPr>
          <p:cNvPr id="4" name="Graphic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82" y="5494405"/>
            <a:ext cx="5189896" cy="1452588"/>
          </a:xfrm>
          <a:prstGeom prst="rect">
            <a:avLst/>
          </a:prstGeom>
        </p:spPr>
      </p:pic>
      <p:pic>
        <p:nvPicPr>
          <p:cNvPr id="6" name="Picture 5"/>
          <p:cNvPicPr>
            <a:picLocks noChangeAspect="1"/>
          </p:cNvPicPr>
          <p:nvPr/>
        </p:nvPicPr>
        <p:blipFill>
          <a:blip r:embed="rId5"/>
          <a:stretch>
            <a:fillRect/>
          </a:stretch>
        </p:blipFill>
        <p:spPr>
          <a:xfrm flipH="1">
            <a:off x="719657" y="776514"/>
            <a:ext cx="3177971" cy="5773161"/>
          </a:xfrm>
          <a:prstGeom prst="rect">
            <a:avLst/>
          </a:prstGeom>
          <a:effectLst>
            <a:outerShdw blurRad="50800" dist="38100" dir="2700000" algn="tl" rotWithShape="0">
              <a:prstClr val="black">
                <a:alpha val="40000"/>
              </a:prstClr>
            </a:outerShdw>
          </a:effectLst>
        </p:spPr>
      </p:pic>
    </p:spTree>
  </p:cSld>
  <p:clrMapOvr>
    <a:masterClrMapping/>
  </p:clrMapOvr>
  <p:transition spd="med">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195395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29768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16139" y="-196627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16139" y="31057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5132579"/>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4860044"/>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4797792"/>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7156529"/>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9405548"/>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16139" y="714420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16139" y="941844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Rectangle: Rounded Corners 1"/>
          <p:cNvSpPr/>
          <p:nvPr/>
        </p:nvSpPr>
        <p:spPr>
          <a:xfrm>
            <a:off x="228600" y="1404926"/>
            <a:ext cx="11734800" cy="5236356"/>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pic>
        <p:nvPicPr>
          <p:cNvPr id="5" name="Picture 4"/>
          <p:cNvPicPr>
            <a:picLocks noChangeAspect="1"/>
          </p:cNvPicPr>
          <p:nvPr/>
        </p:nvPicPr>
        <p:blipFill>
          <a:blip r:embed="rId3"/>
          <a:stretch>
            <a:fillRect/>
          </a:stretch>
        </p:blipFill>
        <p:spPr>
          <a:xfrm flipH="1">
            <a:off x="719656" y="1948244"/>
            <a:ext cx="3833293" cy="6963631"/>
          </a:xfrm>
          <a:prstGeom prst="rect">
            <a:avLst/>
          </a:prstGeom>
          <a:effectLst>
            <a:outerShdw blurRad="50800" dist="38100" dir="2700000" algn="tl" rotWithShape="0">
              <a:prstClr val="black">
                <a:alpha val="40000"/>
              </a:prstClr>
            </a:outerShdw>
          </a:effectLst>
        </p:spPr>
      </p:pic>
      <p:grpSp>
        <p:nvGrpSpPr>
          <p:cNvPr id="13" name="Group 12"/>
          <p:cNvGrpSpPr/>
          <p:nvPr/>
        </p:nvGrpSpPr>
        <p:grpSpPr>
          <a:xfrm>
            <a:off x="4814012" y="1703737"/>
            <a:ext cx="6868857" cy="2639663"/>
            <a:chOff x="4814012" y="1703737"/>
            <a:chExt cx="6868857" cy="2639663"/>
          </a:xfrm>
        </p:grpSpPr>
        <p:sp>
          <p:nvSpPr>
            <p:cNvPr id="10" name="Rectangle: Rounded Corners 9"/>
            <p:cNvSpPr/>
            <p:nvPr/>
          </p:nvSpPr>
          <p:spPr>
            <a:xfrm>
              <a:off x="4814012" y="1703737"/>
              <a:ext cx="6868857" cy="2639663"/>
            </a:xfrm>
            <a:prstGeom prst="roundRect">
              <a:avLst>
                <a:gd name="adj" fmla="val 7627"/>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44005" y="1843700"/>
              <a:ext cx="6403133" cy="2262158"/>
            </a:xfrm>
            <a:prstGeom prst="rect">
              <a:avLst/>
            </a:prstGeom>
            <a:noFill/>
          </p:spPr>
          <p:txBody>
            <a:bodyPr wrap="square">
              <a:spAutoFit/>
            </a:bodyPr>
            <a:lstStyle/>
            <a:p>
              <a:pPr algn="just">
                <a:lnSpc>
                  <a:spcPct val="150000"/>
                </a:lnSpc>
              </a:pPr>
              <a:r>
                <a:rPr lang="nl-NL"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Khi số đường sức từ xuyên qua tiết diện của cuộn dây dẫn kín biến thiên thì trong cuộn dây dẫn đó xuất hiện dòng điện cảm ứng và được gọi là hiện tượng cảm ứng điện từ</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4" name="Group 13"/>
          <p:cNvGrpSpPr/>
          <p:nvPr/>
        </p:nvGrpSpPr>
        <p:grpSpPr>
          <a:xfrm>
            <a:off x="4823746" y="4599531"/>
            <a:ext cx="6868857" cy="1581932"/>
            <a:chOff x="4814012" y="1703738"/>
            <a:chExt cx="6868857" cy="1581932"/>
          </a:xfrm>
        </p:grpSpPr>
        <p:sp>
          <p:nvSpPr>
            <p:cNvPr id="15" name="Rectangle: Rounded Corners 14"/>
            <p:cNvSpPr/>
            <p:nvPr/>
          </p:nvSpPr>
          <p:spPr>
            <a:xfrm>
              <a:off x="4814012" y="1703738"/>
              <a:ext cx="6868857" cy="1581932"/>
            </a:xfrm>
            <a:prstGeom prst="roundRect">
              <a:avLst>
                <a:gd name="adj" fmla="val 13648"/>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44005" y="1843700"/>
              <a:ext cx="6403133" cy="1154162"/>
            </a:xfrm>
            <a:prstGeom prst="rect">
              <a:avLst/>
            </a:prstGeom>
            <a:noFill/>
          </p:spPr>
          <p:txBody>
            <a:bodyPr wrap="square">
              <a:spAutoFit/>
            </a:bodyPr>
            <a:lstStyle/>
            <a:p>
              <a:pPr algn="just">
                <a:lnSpc>
                  <a:spcPct val="150000"/>
                </a:lnSpc>
              </a:pPr>
              <a:r>
                <a:rPr lang="vi-VN" sz="24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Để hiểu rõ hơn về hiện tượng cảm ứng điện từ xa xét hai thí nghiệm sau:</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4526480" y="222406"/>
            <a:ext cx="3166424" cy="551807"/>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latin typeface="#9Slide03 Arima Madurai Black" panose="00000A00000000000000" pitchFamily="2" charset="0"/>
                <a:cs typeface="#9Slide03 Arima Madurai Black" panose="00000A00000000000000" pitchFamily="2" charset="0"/>
              </a:rPr>
              <a:t>THÍ NGHIỆM 1</a:t>
            </a:r>
          </a:p>
        </p:txBody>
      </p:sp>
      <p:sp>
        <p:nvSpPr>
          <p:cNvPr id="14" name="Rectangle: Rounded Corners 13"/>
          <p:cNvSpPr/>
          <p:nvPr/>
        </p:nvSpPr>
        <p:spPr>
          <a:xfrm>
            <a:off x="361950" y="981417"/>
            <a:ext cx="11430001" cy="5419382"/>
          </a:xfrm>
          <a:prstGeom prst="roundRect">
            <a:avLst>
              <a:gd name="adj" fmla="val 4766"/>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p:cNvPicPr>
            <a:picLocks noChangeAspect="1"/>
          </p:cNvPicPr>
          <p:nvPr/>
        </p:nvPicPr>
        <p:blipFill>
          <a:blip r:embed="rId3"/>
          <a:stretch>
            <a:fillRect/>
          </a:stretch>
        </p:blipFill>
        <p:spPr>
          <a:xfrm>
            <a:off x="519144" y="2152650"/>
            <a:ext cx="4557678" cy="3177490"/>
          </a:xfrm>
          <a:prstGeom prst="rect">
            <a:avLst/>
          </a:prstGeom>
        </p:spPr>
      </p:pic>
      <p:sp>
        <p:nvSpPr>
          <p:cNvPr id="15" name="TextBox 14"/>
          <p:cNvSpPr txBox="1"/>
          <p:nvPr/>
        </p:nvSpPr>
        <p:spPr>
          <a:xfrm>
            <a:off x="5581650" y="1383910"/>
            <a:ext cx="5995624" cy="4875694"/>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
              <a:tabLst>
                <a:tab pos="270510" algn="l"/>
              </a:tabLst>
            </a:pP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Bằng cách cho nam châm di chuyển lại gần vòng dây hoặc ra xa vòng dây và quan sát kim điện kế</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Wingdings" panose="05000000000000000000" pitchFamily="2" charset="2"/>
              <a:buChar char="@"/>
              <a:tabLst>
                <a:tab pos="270510"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Thí nghiệm cho ta thấy khi nam châm di chuyển lại gần hoặc ra xa cuộn dây thì trong cuộn dây xuất hiện một dòng điện và làm cho đèn sáng lên.</a:t>
            </a:r>
          </a:p>
          <a:p>
            <a:pPr marL="342900" indent="-342900" algn="just">
              <a:lnSpc>
                <a:spcPct val="150000"/>
              </a:lnSpc>
              <a:spcAft>
                <a:spcPts val="800"/>
              </a:spcAft>
              <a:buFont typeface="Wingdings" panose="05000000000000000000" pitchFamily="2" charset="2"/>
              <a:buChar char="@"/>
              <a:tabLst>
                <a:tab pos="270510" algn="l"/>
              </a:tabLst>
            </a:pP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Khi dịch chuyển nam châm thì số đường sức từ qua cuộn dây thay đổi dẫn đến từ thông qua cuộn dây thay đổi.</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cxnSp>
        <p:nvCxnSpPr>
          <p:cNvPr id="17" name="Straight Connector 16"/>
          <p:cNvCxnSpPr/>
          <p:nvPr/>
        </p:nvCxnSpPr>
        <p:spPr>
          <a:xfrm>
            <a:off x="5419725" y="1383910"/>
            <a:ext cx="0" cy="4616840"/>
          </a:xfrm>
          <a:prstGeom prst="line">
            <a:avLst/>
          </a:prstGeom>
          <a:ln w="28575">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4526480" y="222406"/>
            <a:ext cx="3166424" cy="551807"/>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latin typeface="#9Slide03 Arima Madurai Black" panose="00000A00000000000000" pitchFamily="2" charset="0"/>
                <a:cs typeface="#9Slide03 Arima Madurai Black" panose="00000A00000000000000" pitchFamily="2" charset="0"/>
              </a:rPr>
              <a:t>THÍ NGHIỆM 1</a:t>
            </a:r>
          </a:p>
        </p:txBody>
      </p:sp>
      <p:sp>
        <p:nvSpPr>
          <p:cNvPr id="14" name="Rectangle: Rounded Corners 13"/>
          <p:cNvSpPr/>
          <p:nvPr/>
        </p:nvSpPr>
        <p:spPr>
          <a:xfrm>
            <a:off x="352425" y="981417"/>
            <a:ext cx="11439526" cy="5419382"/>
          </a:xfrm>
          <a:prstGeom prst="roundRect">
            <a:avLst>
              <a:gd name="adj" fmla="val 4766"/>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p:cNvPicPr>
            <a:picLocks noChangeAspect="1"/>
          </p:cNvPicPr>
          <p:nvPr/>
        </p:nvPicPr>
        <p:blipFill>
          <a:blip r:embed="rId3"/>
          <a:stretch>
            <a:fillRect/>
          </a:stretch>
        </p:blipFill>
        <p:spPr>
          <a:xfrm>
            <a:off x="614726" y="2110150"/>
            <a:ext cx="4535339" cy="3161916"/>
          </a:xfrm>
          <a:prstGeom prst="rect">
            <a:avLst/>
          </a:prstGeom>
        </p:spPr>
      </p:pic>
      <p:sp>
        <p:nvSpPr>
          <p:cNvPr id="15" name="TextBox 14"/>
          <p:cNvSpPr txBox="1"/>
          <p:nvPr/>
        </p:nvSpPr>
        <p:spPr>
          <a:xfrm>
            <a:off x="5689384" y="1329564"/>
            <a:ext cx="5887890" cy="4723088"/>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
              <a:tabLst>
                <a:tab pos="270510" algn="l"/>
              </a:tabLst>
            </a:pPr>
            <a:r>
              <a:rPr lang="vi-VN"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Khi từ thông qua cuộn dây dẫn kín biến thiên thì trong cuộn dây dẫn đó xuất hiện một dòng điện gọi là dòng điện cảm ứng. Hiện tượng xuất hiện dòng điện cảm ứng trong cuộn dây dẫn gọi là hiện tượng cảm ứng điện từ.</a:t>
            </a:r>
            <a:endPar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Wingdings" panose="05000000000000000000" pitchFamily="2" charset="2"/>
              <a:buChar char="@"/>
              <a:tabLst>
                <a:tab pos="270510" algn="l"/>
              </a:tabLst>
            </a:pPr>
            <a:r>
              <a:rPr lang="vi-VN"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Hiện tượng này chỉ tồn tại trong khoảng thời gian từ thông qua cuộn dây dẫn kín biến thiên.</a:t>
            </a:r>
            <a:endPar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cxnSp>
        <p:nvCxnSpPr>
          <p:cNvPr id="2" name="Straight Connector 1"/>
          <p:cNvCxnSpPr/>
          <p:nvPr/>
        </p:nvCxnSpPr>
        <p:spPr>
          <a:xfrm>
            <a:off x="5419725" y="1383910"/>
            <a:ext cx="0" cy="4616840"/>
          </a:xfrm>
          <a:prstGeom prst="line">
            <a:avLst/>
          </a:prstGeom>
          <a:ln w="28575">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4526480" y="222406"/>
            <a:ext cx="3166424" cy="551807"/>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latin typeface="#9Slide03 Arima Madurai Black" panose="00000A00000000000000" pitchFamily="2" charset="0"/>
                <a:cs typeface="#9Slide03 Arima Madurai Black" panose="00000A00000000000000" pitchFamily="2" charset="0"/>
              </a:rPr>
              <a:t>THÍ NGHIỆM 2</a:t>
            </a:r>
          </a:p>
        </p:txBody>
      </p:sp>
      <p:sp>
        <p:nvSpPr>
          <p:cNvPr id="14" name="Rectangle: Rounded Corners 13"/>
          <p:cNvSpPr/>
          <p:nvPr/>
        </p:nvSpPr>
        <p:spPr>
          <a:xfrm>
            <a:off x="400049" y="1085849"/>
            <a:ext cx="11391902" cy="5314949"/>
          </a:xfrm>
          <a:prstGeom prst="roundRect">
            <a:avLst>
              <a:gd name="adj" fmla="val 4766"/>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13544" y="1329564"/>
            <a:ext cx="5753212" cy="4557658"/>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
              <a:tabLst>
                <a:tab pos="270510" algn="l"/>
              </a:tabLst>
            </a:pPr>
            <a:r>
              <a:rPr lang="vi-VN" sz="2400">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CHUẨN BỊ: </a:t>
            </a:r>
            <a:endParaRPr lang="en-US" sz="2400">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Nam châm điện (1), </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00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C</a:t>
            </a: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uộn dây (2), </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Đ</a:t>
            </a: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iện kế (3), </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00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K</a:t>
            </a: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hoá K (4), </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00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N</a:t>
            </a: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guồn điện (5), </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00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B</a:t>
            </a: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iến trở (6)</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00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C</a:t>
            </a:r>
            <a:r>
              <a:rPr lang="vi-VN"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ác dây dẫn.</a:t>
            </a: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2" name="Picture 1" descr="A diagram of a machine&#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5244" y="2138445"/>
            <a:ext cx="4579804" cy="3495511"/>
          </a:xfrm>
          <a:prstGeom prst="rect">
            <a:avLst/>
          </a:prstGeom>
        </p:spPr>
      </p:pic>
      <p:cxnSp>
        <p:nvCxnSpPr>
          <p:cNvPr id="4" name="Straight Connector 3"/>
          <p:cNvCxnSpPr/>
          <p:nvPr/>
        </p:nvCxnSpPr>
        <p:spPr>
          <a:xfrm>
            <a:off x="5419725" y="1383910"/>
            <a:ext cx="0" cy="4616840"/>
          </a:xfrm>
          <a:prstGeom prst="line">
            <a:avLst/>
          </a:prstGeom>
          <a:ln w="28575">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25" name="!!1"/>
          <p:cNvSpPr/>
          <p:nvPr/>
        </p:nvSpPr>
        <p:spPr>
          <a:xfrm>
            <a:off x="1579257" y="1072624"/>
            <a:ext cx="9033486" cy="4994745"/>
          </a:xfrm>
          <a:custGeom>
            <a:avLst/>
            <a:gdLst/>
            <a:ahLst/>
            <a:cxnLst/>
            <a:rect l="l" t="t" r="r" b="b"/>
            <a:pathLst>
              <a:path w="61357" h="54656" extrusionOk="0">
                <a:moveTo>
                  <a:pt x="0" y="1"/>
                </a:moveTo>
                <a:lnTo>
                  <a:pt x="0" y="54655"/>
                </a:lnTo>
                <a:lnTo>
                  <a:pt x="61357" y="54655"/>
                </a:lnTo>
                <a:lnTo>
                  <a:pt x="61357" y="1"/>
                </a:lnTo>
                <a:close/>
              </a:path>
            </a:pathLst>
          </a:custGeom>
          <a:solidFill>
            <a:srgbClr val="FFFFFF"/>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 name="Google Shape;2287;p67"/>
          <p:cNvGrpSpPr/>
          <p:nvPr/>
        </p:nvGrpSpPr>
        <p:grpSpPr>
          <a:xfrm>
            <a:off x="9313687" y="26207"/>
            <a:ext cx="3666131" cy="2191716"/>
            <a:chOff x="1837875" y="1367375"/>
            <a:chExt cx="1664275" cy="994950"/>
          </a:xfrm>
        </p:grpSpPr>
        <p:sp>
          <p:nvSpPr>
            <p:cNvPr id="9" name="Google Shape;2288;p67"/>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2289;p67"/>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290;p67"/>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2291;p67"/>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2292;p67"/>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293;p67"/>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294;p67"/>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295;p67"/>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296;p67"/>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297;p67"/>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298;p67"/>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299;p67"/>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00;p67"/>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01;p67"/>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02;p67"/>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03;p67"/>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04;p67"/>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05;p67"/>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306;p67"/>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0" name="Google Shape;2307;p67"/>
          <p:cNvGrpSpPr/>
          <p:nvPr/>
        </p:nvGrpSpPr>
        <p:grpSpPr>
          <a:xfrm>
            <a:off x="3516479" y="5785376"/>
            <a:ext cx="1253416" cy="2261160"/>
            <a:chOff x="1332925" y="2597750"/>
            <a:chExt cx="569000" cy="1026475"/>
          </a:xfrm>
        </p:grpSpPr>
        <p:sp>
          <p:nvSpPr>
            <p:cNvPr id="31" name="Google Shape;2308;p67"/>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09;p67"/>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310;p67"/>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311;p67"/>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312;p67"/>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313;p67"/>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314;p67"/>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315;p67"/>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316;p67"/>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0" name="Google Shape;2317;p67"/>
          <p:cNvGrpSpPr/>
          <p:nvPr/>
        </p:nvGrpSpPr>
        <p:grpSpPr>
          <a:xfrm>
            <a:off x="8422363" y="5500455"/>
            <a:ext cx="2998946" cy="3542001"/>
            <a:chOff x="2008600" y="2588450"/>
            <a:chExt cx="1361400" cy="1607925"/>
          </a:xfrm>
        </p:grpSpPr>
        <p:sp>
          <p:nvSpPr>
            <p:cNvPr id="41" name="Google Shape;2318;p67"/>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319;p67"/>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320;p67"/>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321;p67"/>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322;p67"/>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323;p67"/>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324;p67"/>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325;p67"/>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2326;p67"/>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2327;p67"/>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2328;p67"/>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2" name="Google Shape;2329;p67"/>
          <p:cNvGrpSpPr/>
          <p:nvPr/>
        </p:nvGrpSpPr>
        <p:grpSpPr>
          <a:xfrm>
            <a:off x="10447048" y="3312316"/>
            <a:ext cx="3559017" cy="2072601"/>
            <a:chOff x="5224320" y="1831359"/>
            <a:chExt cx="2766477" cy="1611063"/>
          </a:xfrm>
        </p:grpSpPr>
        <p:grpSp>
          <p:nvGrpSpPr>
            <p:cNvPr id="53" name="Google Shape;2330;p67"/>
            <p:cNvGrpSpPr/>
            <p:nvPr/>
          </p:nvGrpSpPr>
          <p:grpSpPr>
            <a:xfrm>
              <a:off x="5224320" y="1831359"/>
              <a:ext cx="1636746" cy="807820"/>
              <a:chOff x="2315575" y="2119875"/>
              <a:chExt cx="955876" cy="471775"/>
            </a:xfrm>
          </p:grpSpPr>
          <p:sp>
            <p:nvSpPr>
              <p:cNvPr id="57" name="Google Shape;2331;p67"/>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2332;p67"/>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2333;p67"/>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2334;p67"/>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2335;p67"/>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2336;p67"/>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2337;p67"/>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2338;p67"/>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2339;p67"/>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2340;p67"/>
            <p:cNvGrpSpPr/>
            <p:nvPr/>
          </p:nvGrpSpPr>
          <p:grpSpPr>
            <a:xfrm rot="-2700000">
              <a:off x="6957406" y="1838311"/>
              <a:ext cx="1033391" cy="1604111"/>
              <a:chOff x="2766500" y="3259575"/>
              <a:chExt cx="603500" cy="936800"/>
            </a:xfrm>
          </p:grpSpPr>
          <p:sp>
            <p:nvSpPr>
              <p:cNvPr id="55" name="Google Shape;2341;p67"/>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2342;p67"/>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66" name="Google Shape;2345;p67"/>
          <p:cNvGrpSpPr/>
          <p:nvPr/>
        </p:nvGrpSpPr>
        <p:grpSpPr>
          <a:xfrm>
            <a:off x="-1066043" y="-39289"/>
            <a:ext cx="3811303" cy="2239304"/>
            <a:chOff x="-176671" y="557597"/>
            <a:chExt cx="2966735" cy="1739948"/>
          </a:xfrm>
        </p:grpSpPr>
        <p:grpSp>
          <p:nvGrpSpPr>
            <p:cNvPr id="67" name="Google Shape;2346;p67"/>
            <p:cNvGrpSpPr/>
            <p:nvPr/>
          </p:nvGrpSpPr>
          <p:grpSpPr>
            <a:xfrm>
              <a:off x="-176671" y="557597"/>
              <a:ext cx="2339644" cy="1242573"/>
              <a:chOff x="238125" y="1323775"/>
              <a:chExt cx="1366375" cy="725675"/>
            </a:xfrm>
          </p:grpSpPr>
          <p:sp>
            <p:nvSpPr>
              <p:cNvPr id="69" name="Google Shape;2347;p67"/>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2348;p67"/>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2349;p67"/>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2350;p67"/>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2351;p67"/>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2352;p67"/>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2353;p67"/>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2354;p67"/>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2355;p67"/>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2356;p67"/>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68" name="Google Shape;2357;p67"/>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grpSp>
      <p:grpSp>
        <p:nvGrpSpPr>
          <p:cNvPr id="79" name="Google Shape;2358;p67"/>
          <p:cNvGrpSpPr/>
          <p:nvPr/>
        </p:nvGrpSpPr>
        <p:grpSpPr>
          <a:xfrm>
            <a:off x="-994408" y="3850816"/>
            <a:ext cx="2529153" cy="1976755"/>
            <a:chOff x="307600" y="2118900"/>
            <a:chExt cx="1146125" cy="887775"/>
          </a:xfrm>
        </p:grpSpPr>
        <p:sp>
          <p:nvSpPr>
            <p:cNvPr id="80" name="Google Shape;2359;p67"/>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2360;p67"/>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2361;p67"/>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2362;p67"/>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2363;p67"/>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2364;p67"/>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2365;p67"/>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2366;p67"/>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2367;p67"/>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2368;p67"/>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2369;p67"/>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2370;p67"/>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2371;p67"/>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2372;p67"/>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2373;p67"/>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2374;p67"/>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2375;p67"/>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2376;p67"/>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2377;p67"/>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2378;p67"/>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2379;p67"/>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2380;p67"/>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2381;p67"/>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2382;p67"/>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2383;p67"/>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2384;p67"/>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2385;p67"/>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2386;p67"/>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2387;p67"/>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2388;p67"/>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2389;p67"/>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2390;p67"/>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2391;p67"/>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2392;p67"/>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2393;p67"/>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2394;p67"/>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2395;p67"/>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2396;p67"/>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2397;p67"/>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2398;p67"/>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2399;p67"/>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2400;p67"/>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2401;p67"/>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55" name="Rectangle: Rounded Corners 554"/>
          <p:cNvSpPr/>
          <p:nvPr/>
        </p:nvSpPr>
        <p:spPr>
          <a:xfrm>
            <a:off x="1913959" y="2938143"/>
            <a:ext cx="8340010" cy="2559005"/>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 name="Rectangle 1"/>
          <p:cNvSpPr/>
          <p:nvPr/>
        </p:nvSpPr>
        <p:spPr>
          <a:xfrm>
            <a:off x="1913959" y="3190465"/>
            <a:ext cx="8364082" cy="201484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24" name="!!2"/>
          <p:cNvSpPr txBox="1"/>
          <p:nvPr/>
        </p:nvSpPr>
        <p:spPr>
          <a:xfrm>
            <a:off x="2195507" y="3389784"/>
            <a:ext cx="7783440" cy="16111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lang="en-US" sz="4400" kern="0" dirty="0">
                <a:solidFill>
                  <a:srgbClr val="578CCF"/>
                </a:solidFill>
                <a:latin typeface="Times New Roman" panose="02020603050405020304" pitchFamily="18" charset="0"/>
                <a:cs typeface="Times New Roman" panose="02020603050405020304" pitchFamily="18" charset="0"/>
              </a:rPr>
              <a:t>TỪ THÔNG – HIỆN TƯỢNG CẢM ỨNG ĐIỆN TỪ</a:t>
            </a:r>
            <a:endParaRPr kumimoji="0" lang="en-US" sz="4400" b="0" i="0" u="none" strike="noStrike" kern="0" cap="none" spc="0" normalizeH="0" baseline="0" noProof="0" dirty="0">
              <a:ln>
                <a:noFill/>
              </a:ln>
              <a:solidFill>
                <a:srgbClr val="578CCF"/>
              </a:solidFill>
              <a:effectLst/>
              <a:uLnTx/>
              <a:uFillTx/>
              <a:latin typeface="Times New Roman" panose="02020603050405020304" pitchFamily="18" charset="0"/>
              <a:cs typeface="Times New Roman" panose="02020603050405020304" pitchFamily="18" charset="0"/>
              <a:sym typeface="Nunito"/>
            </a:endParaRPr>
          </a:p>
        </p:txBody>
      </p:sp>
      <p:sp>
        <p:nvSpPr>
          <p:cNvPr id="128" name="TextBox 127"/>
          <p:cNvSpPr txBox="1"/>
          <p:nvPr/>
        </p:nvSpPr>
        <p:spPr>
          <a:xfrm>
            <a:off x="2121512" y="1413932"/>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defRPr/>
            </a:pPr>
            <a:r>
              <a:rPr kumimoji="0" lang="en-US" sz="8000" b="1" i="0" u="none" strike="noStrike" kern="0" cap="none" spc="0" normalizeH="0" baseline="0" noProof="0" dirty="0">
                <a:ln>
                  <a:noFill/>
                </a:ln>
                <a:solidFill>
                  <a:srgbClr val="F58A28">
                    <a:lumMod val="75000"/>
                  </a:srgbClr>
                </a:solidFill>
                <a:effectLst/>
                <a:uLnTx/>
                <a:uFillTx/>
                <a:latin typeface="Times New Roman" panose="02020603050405020304" pitchFamily="18" charset="0"/>
                <a:cs typeface="Times New Roman" panose="02020603050405020304" pitchFamily="18" charset="0"/>
              </a:rPr>
              <a:t>BÀI </a:t>
            </a:r>
            <a:r>
              <a:rPr lang="en-US" sz="8000" b="1" kern="0" dirty="0">
                <a:solidFill>
                  <a:srgbClr val="F58A28">
                    <a:lumMod val="75000"/>
                  </a:srgbClr>
                </a:solidFill>
                <a:latin typeface="Times New Roman" panose="02020603050405020304" pitchFamily="18" charset="0"/>
                <a:cs typeface="Times New Roman" panose="02020603050405020304" pitchFamily="18" charset="0"/>
              </a:rPr>
              <a:t>16</a:t>
            </a:r>
            <a:endParaRPr kumimoji="0" lang="en-US" sz="8000" b="1" i="0" u="none" strike="noStrike" kern="0" cap="none" spc="0" normalizeH="0" baseline="0" noProof="0" dirty="0">
              <a:ln>
                <a:noFill/>
              </a:ln>
              <a:solidFill>
                <a:srgbClr val="F58A28">
                  <a:lumMod val="75000"/>
                </a:srgb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750"/>
                                        <p:tgtEl>
                                          <p:spTgt spid="128"/>
                                        </p:tgtEl>
                                      </p:cBhvr>
                                    </p:animEffect>
                                  </p:childTnLst>
                                </p:cTn>
                              </p:par>
                              <p:par>
                                <p:cTn id="8" presetID="16" presetClass="entr" presetSubtype="37" fill="hold" grpId="0" nodeType="withEffect">
                                  <p:stCondLst>
                                    <p:cond delay="750"/>
                                  </p:stCondLst>
                                  <p:childTnLst>
                                    <p:set>
                                      <p:cBhvr>
                                        <p:cTn id="9" dur="1" fill="hold">
                                          <p:stCondLst>
                                            <p:cond delay="0"/>
                                          </p:stCondLst>
                                        </p:cTn>
                                        <p:tgtEl>
                                          <p:spTgt spid="555"/>
                                        </p:tgtEl>
                                        <p:attrNameLst>
                                          <p:attrName>style.visibility</p:attrName>
                                        </p:attrNameLst>
                                      </p:cBhvr>
                                      <p:to>
                                        <p:strVal val="visible"/>
                                      </p:to>
                                    </p:set>
                                    <p:animEffect transition="in" filter="barn(outVertical)">
                                      <p:cBhvr>
                                        <p:cTn id="10" dur="500"/>
                                        <p:tgtEl>
                                          <p:spTgt spid="555"/>
                                        </p:tgtEl>
                                      </p:cBhvr>
                                    </p:animEffect>
                                  </p:childTnLst>
                                </p:cTn>
                              </p:par>
                              <p:par>
                                <p:cTn id="11" presetID="16" presetClass="entr" presetSubtype="37" fill="hold" grpId="0"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16" presetClass="entr" presetSubtype="37" fill="hold" grpId="0" nodeType="withEffect">
                                  <p:stCondLst>
                                    <p:cond delay="750"/>
                                  </p:stCondLst>
                                  <p:childTnLst>
                                    <p:set>
                                      <p:cBhvr>
                                        <p:cTn id="15" dur="1" fill="hold">
                                          <p:stCondLst>
                                            <p:cond delay="0"/>
                                          </p:stCondLst>
                                        </p:cTn>
                                        <p:tgtEl>
                                          <p:spTgt spid="124"/>
                                        </p:tgtEl>
                                        <p:attrNameLst>
                                          <p:attrName>style.visibility</p:attrName>
                                        </p:attrNameLst>
                                      </p:cBhvr>
                                      <p:to>
                                        <p:strVal val="visible"/>
                                      </p:to>
                                    </p:set>
                                    <p:animEffect transition="in" filter="barn(outVertical)">
                                      <p:cBhvr>
                                        <p:cTn id="16"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animBg="1"/>
      <p:bldP spid="2" grpId="0" animBg="1"/>
      <p:bldP spid="124" grpId="0"/>
      <p:bldP spid="1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4526480" y="222406"/>
            <a:ext cx="3166424" cy="551807"/>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latin typeface="#9Slide03 Arima Madurai Black" panose="00000A00000000000000" pitchFamily="2" charset="0"/>
                <a:cs typeface="#9Slide03 Arima Madurai Black" panose="00000A00000000000000" pitchFamily="2" charset="0"/>
              </a:rPr>
              <a:t>THÍ NGHIỆM 2</a:t>
            </a:r>
          </a:p>
        </p:txBody>
      </p:sp>
      <p:sp>
        <p:nvSpPr>
          <p:cNvPr id="14" name="Rectangle: Rounded Corners 13"/>
          <p:cNvSpPr/>
          <p:nvPr/>
        </p:nvSpPr>
        <p:spPr>
          <a:xfrm>
            <a:off x="400049" y="1085849"/>
            <a:ext cx="11391902" cy="5314949"/>
          </a:xfrm>
          <a:prstGeom prst="roundRect">
            <a:avLst>
              <a:gd name="adj" fmla="val 4766"/>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13544" y="1329564"/>
            <a:ext cx="5753212" cy="4466607"/>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
              <a:tabLst>
                <a:tab pos="270510" algn="l"/>
              </a:tabLst>
            </a:pPr>
            <a:r>
              <a:rPr lang="en-US" sz="2400">
                <a:solidFill>
                  <a:srgbClr val="C00000"/>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TIẾN HÀNH</a:t>
            </a:r>
            <a:r>
              <a:rPr lang="vi-VN" sz="2400">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 </a:t>
            </a:r>
            <a:endParaRPr lang="en-US" sz="2400">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vi-VN"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Lắp mạch điện như hình trên và điều chỉnh kim điện kế chỉ đúng vạch số 0. </a:t>
            </a:r>
            <a:endPar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Quan sát kim điện kế khi đóng hoặc ngắt khoá K</a:t>
            </a:r>
            <a:r>
              <a:rPr lang="en-US" sz="220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K</a:t>
            </a:r>
            <a:r>
              <a:rPr lang="vi-VN"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hoá K</a:t>
            </a:r>
            <a:endPar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Đóng khoá K rồi di chuyển con chạy trên biến trở sang trái hoặc sang phải. Quan sát kim điện kế.</a:t>
            </a:r>
          </a:p>
        </p:txBody>
      </p:sp>
      <p:pic>
        <p:nvPicPr>
          <p:cNvPr id="2" name="Picture 1" descr="A diagram of a machine&#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5244" y="2138445"/>
            <a:ext cx="4579804" cy="3495511"/>
          </a:xfrm>
          <a:prstGeom prst="rect">
            <a:avLst/>
          </a:prstGeom>
        </p:spPr>
      </p:pic>
      <p:cxnSp>
        <p:nvCxnSpPr>
          <p:cNvPr id="4" name="Straight Connector 3"/>
          <p:cNvCxnSpPr/>
          <p:nvPr/>
        </p:nvCxnSpPr>
        <p:spPr>
          <a:xfrm>
            <a:off x="5419725" y="1383910"/>
            <a:ext cx="0" cy="4616840"/>
          </a:xfrm>
          <a:prstGeom prst="line">
            <a:avLst/>
          </a:prstGeom>
          <a:ln w="28575">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4526480" y="222406"/>
            <a:ext cx="3166424" cy="551807"/>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latin typeface="#9Slide03 Arima Madurai Black" panose="00000A00000000000000" pitchFamily="2" charset="0"/>
                <a:cs typeface="#9Slide03 Arima Madurai Black" panose="00000A00000000000000" pitchFamily="2" charset="0"/>
              </a:rPr>
              <a:t>THÍ NGHIỆM 2</a:t>
            </a:r>
          </a:p>
        </p:txBody>
      </p:sp>
      <p:sp>
        <p:nvSpPr>
          <p:cNvPr id="14" name="Rectangle: Rounded Corners 13"/>
          <p:cNvSpPr/>
          <p:nvPr/>
        </p:nvSpPr>
        <p:spPr>
          <a:xfrm>
            <a:off x="400049" y="1085849"/>
            <a:ext cx="11391902" cy="5314949"/>
          </a:xfrm>
          <a:prstGeom prst="roundRect">
            <a:avLst>
              <a:gd name="adj" fmla="val 4766"/>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13544" y="1329564"/>
            <a:ext cx="5753212" cy="3753592"/>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
              <a:tabLst>
                <a:tab pos="270510" algn="l"/>
              </a:tabLst>
            </a:pPr>
            <a:r>
              <a:rPr lang="en-US" sz="2400">
                <a:solidFill>
                  <a:srgbClr val="C00000"/>
                </a:solidFill>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TIẾN HÀNH</a:t>
            </a:r>
            <a:r>
              <a:rPr lang="vi-VN" sz="2400">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 </a:t>
            </a:r>
            <a:endParaRPr lang="en-US" sz="2400">
              <a:solidFill>
                <a:srgbClr val="C00000"/>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a:p>
            <a:pPr marL="342900" indent="-342900" algn="just">
              <a:lnSpc>
                <a:spcPct val="150000"/>
              </a:lnSpc>
              <a:spcAft>
                <a:spcPts val="800"/>
              </a:spcAft>
              <a:buFont typeface="Arial" panose="020B0604020202020204" pitchFamily="34" charset="0"/>
              <a:buChar char="•"/>
              <a:tabLst>
                <a:tab pos="270510" algn="l"/>
              </a:tabLst>
            </a:pPr>
            <a:r>
              <a:rPr lang="vi-VN"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rPr>
              <a:t>Khi đóng, ngắt khoá K hoặc di chuyển con chạy trên biến trở thì kim điện kế có lệch khỏi vạch 0. Vì dòng điện qua nam châm điện (1) thay đổi dẫn đến số đường sức từ qua nam châm điện thay đổi, dẫn đến từ thông qua cuộn dây (2) thay đổi.</a:t>
            </a:r>
            <a:endParaRPr lang="en-US" sz="22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sym typeface="Wingdings" panose="05000000000000000000" pitchFamily="2" charset="2"/>
            </a:endParaRPr>
          </a:p>
        </p:txBody>
      </p:sp>
      <p:pic>
        <p:nvPicPr>
          <p:cNvPr id="2" name="Picture 1" descr="A diagram of a machine&#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5244" y="2138445"/>
            <a:ext cx="4579804" cy="3495511"/>
          </a:xfrm>
          <a:prstGeom prst="rect">
            <a:avLst/>
          </a:prstGeom>
        </p:spPr>
      </p:pic>
      <p:cxnSp>
        <p:nvCxnSpPr>
          <p:cNvPr id="4" name="Straight Connector 3"/>
          <p:cNvCxnSpPr/>
          <p:nvPr/>
        </p:nvCxnSpPr>
        <p:spPr>
          <a:xfrm>
            <a:off x="5419725" y="1383910"/>
            <a:ext cx="0" cy="4616840"/>
          </a:xfrm>
          <a:prstGeom prst="line">
            <a:avLst/>
          </a:prstGeom>
          <a:ln w="28575">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3178202"/>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1377032"/>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16139" y="-3190528"/>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16139" y="-136413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5878536"/>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5606001"/>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5543749"/>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31057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7471208"/>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16139" y="29825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16139" y="748410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3" y="1371600"/>
            <a:ext cx="6441302" cy="535531"/>
          </a:xfrm>
          <a:prstGeom prst="rect">
            <a:avLst/>
          </a:prstGeom>
          <a:solidFill>
            <a:srgbClr val="FFFF00"/>
          </a:solidFill>
        </p:spPr>
        <p:txBody>
          <a:bodyPr wrap="square" rtlCol="0">
            <a:spAutoFit/>
          </a:bodyPr>
          <a:lstStyle/>
          <a:p>
            <a:pPr lvl="0">
              <a:lnSpc>
                <a:spcPct val="120000"/>
              </a:lnSpc>
              <a:defRPr/>
            </a:pPr>
            <a:r>
              <a:rPr lang="en-US" sz="2400">
                <a:solidFill>
                  <a:srgbClr val="FF0000"/>
                </a:solidFill>
                <a:latin typeface="#9Slide03 Arima Madurai Black" panose="00000A00000000000000" pitchFamily="2" charset="0"/>
                <a:cs typeface="#9Slide03 Arima Madurai Black" panose="00000A00000000000000" pitchFamily="2" charset="0"/>
              </a:rPr>
              <a:t>A, Định luật Lenz về chiều dòng điện cảm ứng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0" name="Rectangle: Rounded Corners 9"/>
          <p:cNvSpPr/>
          <p:nvPr/>
        </p:nvSpPr>
        <p:spPr>
          <a:xfrm>
            <a:off x="174853" y="7503349"/>
            <a:ext cx="11842293" cy="1916918"/>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111"/>
          <p:cNvSpPr/>
          <p:nvPr/>
        </p:nvSpPr>
        <p:spPr>
          <a:xfrm>
            <a:off x="788092" y="-2595671"/>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16139" y="-260799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 name="TextBox 1"/>
          <p:cNvSpPr txBox="1"/>
          <p:nvPr/>
        </p:nvSpPr>
        <p:spPr>
          <a:xfrm>
            <a:off x="445273" y="-1009650"/>
            <a:ext cx="6441302" cy="535531"/>
          </a:xfrm>
          <a:prstGeom prst="rect">
            <a:avLst/>
          </a:prstGeom>
          <a:solidFill>
            <a:srgbClr val="FFFF00"/>
          </a:solidFill>
        </p:spPr>
        <p:txBody>
          <a:bodyPr wrap="square" rtlCol="0">
            <a:spAutoFit/>
          </a:bodyPr>
          <a:lstStyle/>
          <a:p>
            <a:pPr lvl="0">
              <a:lnSpc>
                <a:spcPct val="120000"/>
              </a:lnSpc>
              <a:defRPr/>
            </a:pPr>
            <a:r>
              <a:rPr lang="en-US" sz="2400">
                <a:solidFill>
                  <a:srgbClr val="FF0000"/>
                </a:solidFill>
                <a:latin typeface="#9Slide03 Arima Madurai Black" panose="00000A00000000000000" pitchFamily="2" charset="0"/>
                <a:cs typeface="#9Slide03 Arima Madurai Black" panose="00000A00000000000000" pitchFamily="2" charset="0"/>
              </a:rPr>
              <a:t>A, Định luật Lenz về chiều dòng điện cảm ứng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Rectangle: Rounded Corners 4"/>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nvGrpSpPr>
          <p:cNvPr id="10" name="Group 9"/>
          <p:cNvGrpSpPr/>
          <p:nvPr/>
        </p:nvGrpSpPr>
        <p:grpSpPr>
          <a:xfrm>
            <a:off x="453257" y="455372"/>
            <a:ext cx="11285486" cy="1119427"/>
            <a:chOff x="4324268" y="1240971"/>
            <a:chExt cx="7243617" cy="1669572"/>
          </a:xfrm>
        </p:grpSpPr>
        <p:sp>
          <p:nvSpPr>
            <p:cNvPr id="11" name="Rectangle: Rounded Corners 10"/>
            <p:cNvSpPr/>
            <p:nvPr/>
          </p:nvSpPr>
          <p:spPr>
            <a:xfrm>
              <a:off x="4324268" y="1240971"/>
              <a:ext cx="7243617" cy="1669572"/>
            </a:xfrm>
            <a:prstGeom prst="roundRect">
              <a:avLst>
                <a:gd name="adj" fmla="val 17701"/>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Google Shape;1924;p44"/>
            <p:cNvSpPr txBox="1"/>
            <p:nvPr/>
          </p:nvSpPr>
          <p:spPr>
            <a:xfrm>
              <a:off x="4336531" y="1400119"/>
              <a:ext cx="7135812" cy="136342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Để xác định chiều dòng điện cảm ứng khi dịch chuyển nam châm lại gần và cuộn dây nối với điện kế thì chiều dòng điện cảm ứng được mô tả như hình dưới đây</a:t>
              </a:r>
            </a:p>
          </p:txBody>
        </p:sp>
      </p:grpSp>
      <p:grpSp>
        <p:nvGrpSpPr>
          <p:cNvPr id="20" name="Group 19"/>
          <p:cNvGrpSpPr/>
          <p:nvPr/>
        </p:nvGrpSpPr>
        <p:grpSpPr>
          <a:xfrm>
            <a:off x="472363" y="1850571"/>
            <a:ext cx="5478494" cy="4445350"/>
            <a:chOff x="472363" y="1850571"/>
            <a:chExt cx="5478494" cy="4445350"/>
          </a:xfrm>
        </p:grpSpPr>
        <p:sp>
          <p:nvSpPr>
            <p:cNvPr id="13" name="Rectangle: Rounded Corners 12"/>
            <p:cNvSpPr/>
            <p:nvPr/>
          </p:nvSpPr>
          <p:spPr>
            <a:xfrm>
              <a:off x="472363" y="1850571"/>
              <a:ext cx="5478494" cy="4445350"/>
            </a:xfrm>
            <a:prstGeom prst="roundRect">
              <a:avLst>
                <a:gd name="adj" fmla="val 377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2363" y="5239657"/>
              <a:ext cx="5478494" cy="8563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Aft>
                  <a:spcPts val="800"/>
                </a:spcAft>
                <a:tabLst>
                  <a:tab pos="270510" algn="l"/>
                  <a:tab pos="342900" algn="l"/>
                  <a:tab pos="3420110" algn="l"/>
                  <a:tab pos="5039995" algn="l"/>
                </a:tabLst>
              </a:pPr>
              <a:r>
                <a:rPr lang="en-US" sz="2000" b="1">
                  <a:solidFill>
                    <a:srgbClr val="FFFFFF"/>
                  </a:solidFill>
                  <a:effectLst>
                    <a:outerShdw blurRad="50800" dist="38100" dir="2700000" algn="tl" rotWithShape="0">
                      <a:prstClr val="black">
                        <a:alpha val="40000"/>
                      </a:prstClr>
                    </a:outerShdw>
                  </a:effectLst>
                  <a:latin typeface="#9Slide03 Arima Madurai Black" panose="00000A00000000000000" pitchFamily="2" charset="0"/>
                  <a:ea typeface="Arial" panose="020B0604020202020204" pitchFamily="34" charset="0"/>
                  <a:cs typeface="#9Slide03 Arima Madurai Black" panose="00000A00000000000000" pitchFamily="2" charset="0"/>
                </a:rPr>
                <a:t>Dịnh chuyển cực Bắc của nam châm</a:t>
              </a:r>
              <a:r>
                <a:rPr lang="en-US" sz="2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ea typeface="Arial" panose="020B0604020202020204" pitchFamily="34" charset="0"/>
                  <a:cs typeface="#9Slide03 Arima Madurai Black" panose="00000A00000000000000" pitchFamily="2" charset="0"/>
                </a:rPr>
                <a:t> </a:t>
              </a:r>
              <a:r>
                <a:rPr lang="en-US" sz="2000" b="1">
                  <a:solidFill>
                    <a:srgbClr val="FFFFFF"/>
                  </a:solidFill>
                  <a:effectLst>
                    <a:outerShdw blurRad="50800" dist="38100" dir="2700000" algn="tl" rotWithShape="0">
                      <a:prstClr val="black">
                        <a:alpha val="40000"/>
                      </a:prstClr>
                    </a:outerShdw>
                  </a:effectLst>
                  <a:latin typeface="#9Slide03 Arima Madurai Black" panose="00000A00000000000000" pitchFamily="2" charset="0"/>
                  <a:ea typeface="Arial" panose="020B0604020202020204" pitchFamily="34" charset="0"/>
                  <a:cs typeface="#9Slide03 Arima Madurai Black" panose="00000A00000000000000" pitchFamily="2" charset="0"/>
                </a:rPr>
                <a:t>ra xa cuộn dây</a:t>
              </a:r>
              <a:endParaRPr lang="en-US" sz="2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pic>
          <p:nvPicPr>
            <p:cNvPr id="18" name="Picture 17"/>
            <p:cNvPicPr>
              <a:picLocks noChangeAspect="1"/>
            </p:cNvPicPr>
            <p:nvPr/>
          </p:nvPicPr>
          <p:blipFill>
            <a:blip r:embed="rId3"/>
            <a:stretch>
              <a:fillRect/>
            </a:stretch>
          </p:blipFill>
          <p:spPr>
            <a:xfrm>
              <a:off x="1183969" y="2132711"/>
              <a:ext cx="4055281" cy="2708833"/>
            </a:xfrm>
            <a:prstGeom prst="rect">
              <a:avLst/>
            </a:prstGeom>
          </p:spPr>
        </p:pic>
      </p:grpSp>
      <p:grpSp>
        <p:nvGrpSpPr>
          <p:cNvPr id="27" name="Group 26"/>
          <p:cNvGrpSpPr/>
          <p:nvPr/>
        </p:nvGrpSpPr>
        <p:grpSpPr>
          <a:xfrm>
            <a:off x="6236304" y="1850571"/>
            <a:ext cx="5478494" cy="4445350"/>
            <a:chOff x="6236304" y="1850571"/>
            <a:chExt cx="5478494" cy="4445350"/>
          </a:xfrm>
        </p:grpSpPr>
        <p:grpSp>
          <p:nvGrpSpPr>
            <p:cNvPr id="21" name="Group 20"/>
            <p:cNvGrpSpPr/>
            <p:nvPr/>
          </p:nvGrpSpPr>
          <p:grpSpPr>
            <a:xfrm>
              <a:off x="6236304" y="1850571"/>
              <a:ext cx="5478494" cy="4445350"/>
              <a:chOff x="472363" y="1850571"/>
              <a:chExt cx="5478494" cy="4445350"/>
            </a:xfrm>
          </p:grpSpPr>
          <p:sp>
            <p:nvSpPr>
              <p:cNvPr id="22" name="Rectangle: Rounded Corners 21"/>
              <p:cNvSpPr/>
              <p:nvPr/>
            </p:nvSpPr>
            <p:spPr>
              <a:xfrm>
                <a:off x="472363" y="1850571"/>
                <a:ext cx="5478494" cy="4445350"/>
              </a:xfrm>
              <a:prstGeom prst="roundRect">
                <a:avLst>
                  <a:gd name="adj" fmla="val 377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2363" y="5239657"/>
                <a:ext cx="5478494" cy="8563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Aft>
                    <a:spcPts val="800"/>
                  </a:spcAft>
                  <a:tabLst>
                    <a:tab pos="270510" algn="l"/>
                    <a:tab pos="342900" algn="l"/>
                    <a:tab pos="3420110" algn="l"/>
                    <a:tab pos="5039995" algn="l"/>
                  </a:tabLst>
                </a:pPr>
                <a:r>
                  <a:rPr lang="en-US" sz="2000" b="1">
                    <a:solidFill>
                      <a:srgbClr val="FFFFFF"/>
                    </a:solidFill>
                    <a:effectLst>
                      <a:outerShdw blurRad="50800" dist="38100" dir="2700000" algn="tl" rotWithShape="0">
                        <a:prstClr val="black">
                          <a:alpha val="40000"/>
                        </a:prstClr>
                      </a:outerShdw>
                    </a:effectLst>
                    <a:latin typeface="#9Slide03 Arima Madurai Black" panose="00000A00000000000000" pitchFamily="2" charset="0"/>
                    <a:ea typeface="Arial" panose="020B0604020202020204" pitchFamily="34" charset="0"/>
                    <a:cs typeface="#9Slide03 Arima Madurai Black" panose="00000A00000000000000" pitchFamily="2" charset="0"/>
                  </a:rPr>
                  <a:t>Dịnh chuyển cực Bắc của nam châm lại gần cuộn dây</a:t>
                </a:r>
                <a:endParaRPr lang="en-US" sz="2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grpSp>
        <p:pic>
          <p:nvPicPr>
            <p:cNvPr id="26" name="Picture 25"/>
            <p:cNvPicPr>
              <a:picLocks noChangeAspect="1"/>
            </p:cNvPicPr>
            <p:nvPr/>
          </p:nvPicPr>
          <p:blipFill>
            <a:blip r:embed="rId4"/>
            <a:stretch>
              <a:fillRect/>
            </a:stretch>
          </p:blipFill>
          <p:spPr>
            <a:xfrm>
              <a:off x="6886575" y="2123413"/>
              <a:ext cx="4235655" cy="286260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42" presetClass="entr" presetSubtype="0"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nvGrpSpPr>
          <p:cNvPr id="20" name="Group 19"/>
          <p:cNvGrpSpPr/>
          <p:nvPr/>
        </p:nvGrpSpPr>
        <p:grpSpPr>
          <a:xfrm>
            <a:off x="4942114" y="887559"/>
            <a:ext cx="6772684" cy="4787162"/>
            <a:chOff x="4942114" y="485776"/>
            <a:chExt cx="6772684" cy="4787162"/>
          </a:xfrm>
        </p:grpSpPr>
        <p:grpSp>
          <p:nvGrpSpPr>
            <p:cNvPr id="19" name="Group 18"/>
            <p:cNvGrpSpPr/>
            <p:nvPr/>
          </p:nvGrpSpPr>
          <p:grpSpPr>
            <a:xfrm>
              <a:off x="4942114" y="485776"/>
              <a:ext cx="6772684" cy="4787162"/>
              <a:chOff x="4942114" y="485776"/>
              <a:chExt cx="6772684" cy="4787162"/>
            </a:xfrm>
          </p:grpSpPr>
          <p:grpSp>
            <p:nvGrpSpPr>
              <p:cNvPr id="18" name="Group 17"/>
              <p:cNvGrpSpPr/>
              <p:nvPr/>
            </p:nvGrpSpPr>
            <p:grpSpPr>
              <a:xfrm>
                <a:off x="4942114" y="485776"/>
                <a:ext cx="6772684" cy="4787162"/>
                <a:chOff x="4942114" y="485776"/>
                <a:chExt cx="6772684" cy="4787162"/>
              </a:xfrm>
            </p:grpSpPr>
            <p:sp>
              <p:nvSpPr>
                <p:cNvPr id="12" name="Rectangle: Rounded Corners 11"/>
                <p:cNvSpPr/>
                <p:nvPr/>
              </p:nvSpPr>
              <p:spPr>
                <a:xfrm>
                  <a:off x="4942114" y="485776"/>
                  <a:ext cx="6772684" cy="4787162"/>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5" name="Rectangle: Top Corners Rounded 4"/>
                <p:cNvSpPr/>
                <p:nvPr/>
              </p:nvSpPr>
              <p:spPr>
                <a:xfrm>
                  <a:off x="6745244" y="494094"/>
                  <a:ext cx="3166424" cy="564839"/>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latin typeface="#9Slide03 Arima Madurai Black" panose="00000A00000000000000" pitchFamily="2" charset="0"/>
                      <a:cs typeface="#9Slide03 Arima Madurai Black" panose="00000A00000000000000" pitchFamily="2" charset="0"/>
                    </a:rPr>
                    <a:t>ĐỊNH LUẬT LENZ</a:t>
                  </a:r>
                </a:p>
              </p:txBody>
            </p:sp>
          </p:grpSp>
          <p:grpSp>
            <p:nvGrpSpPr>
              <p:cNvPr id="15" name="Group 14"/>
              <p:cNvGrpSpPr/>
              <p:nvPr/>
            </p:nvGrpSpPr>
            <p:grpSpPr>
              <a:xfrm>
                <a:off x="5094513" y="1342569"/>
                <a:ext cx="6473372" cy="1277260"/>
                <a:chOff x="4324267" y="1240971"/>
                <a:chExt cx="7243618" cy="1215870"/>
              </a:xfrm>
            </p:grpSpPr>
            <p:sp>
              <p:nvSpPr>
                <p:cNvPr id="3" name="Rectangle: Rounded Corners 2"/>
                <p:cNvSpPr/>
                <p:nvPr/>
              </p:nvSpPr>
              <p:spPr>
                <a:xfrm>
                  <a:off x="4324268" y="1240971"/>
                  <a:ext cx="7243617" cy="1215870"/>
                </a:xfrm>
                <a:prstGeom prst="roundRect">
                  <a:avLst>
                    <a:gd name="adj" fmla="val 7031"/>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24;p44"/>
                <p:cNvSpPr txBox="1"/>
                <p:nvPr/>
              </p:nvSpPr>
              <p:spPr>
                <a:xfrm>
                  <a:off x="4324267" y="1367649"/>
                  <a:ext cx="7243617" cy="1000920"/>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Để xác định chiều dòng điện cảm ứng ta sử dụng định luật Lenz.</a:t>
                  </a:r>
                </a:p>
              </p:txBody>
            </p:sp>
          </p:grpSp>
        </p:grpSp>
        <p:grpSp>
          <p:nvGrpSpPr>
            <p:cNvPr id="14" name="Group 13"/>
            <p:cNvGrpSpPr/>
            <p:nvPr/>
          </p:nvGrpSpPr>
          <p:grpSpPr>
            <a:xfrm>
              <a:off x="5094513" y="2758568"/>
              <a:ext cx="6473372" cy="2248862"/>
              <a:chOff x="4324268" y="3606319"/>
              <a:chExt cx="7243617" cy="1319013"/>
            </a:xfrm>
          </p:grpSpPr>
          <p:sp>
            <p:nvSpPr>
              <p:cNvPr id="9" name="Rectangle: Rounded Corners 8"/>
              <p:cNvSpPr/>
              <p:nvPr/>
            </p:nvSpPr>
            <p:spPr>
              <a:xfrm>
                <a:off x="4324268" y="3613573"/>
                <a:ext cx="7243617" cy="1311759"/>
              </a:xfrm>
              <a:prstGeom prst="roundRect">
                <a:avLst>
                  <a:gd name="adj" fmla="val 5879"/>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924;p44"/>
              <p:cNvSpPr txBox="1"/>
              <p:nvPr/>
            </p:nvSpPr>
            <p:spPr>
              <a:xfrm>
                <a:off x="4324268" y="3606319"/>
                <a:ext cx="7135812" cy="127391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528955" indent="-342900">
                  <a:lnSpc>
                    <a:spcPct val="150000"/>
                  </a:lnSpc>
                  <a:buFont typeface="Wingdings" panose="05000000000000000000" pitchFamily="2" charset="2"/>
                  <a:buChar char="q"/>
                </a:pPr>
                <a:r>
                  <a:rPr lang="vi-VN" sz="2000">
                    <a:solidFill>
                      <a:srgbClr val="C00000"/>
                    </a:solidFill>
                    <a:latin typeface="#9Slide03 Arima Madurai Black" panose="00000A00000000000000" pitchFamily="2" charset="0"/>
                    <a:cs typeface="#9Slide03 Arima Madurai Black" panose="00000A00000000000000" pitchFamily="2" charset="0"/>
                  </a:rPr>
                  <a:t>Nội dung định luật Lenz </a:t>
                </a:r>
                <a:endParaRPr lang="en-US" sz="2000">
                  <a:solidFill>
                    <a:srgbClr val="C00000"/>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“Dòng điện cảm ứng xuất hiện trong mạch kín có chiều sao cho từ trường do nó sinh ra có tác dụng chống lại sự biến thiên từ thông của mạch kín đó”.</a:t>
                </a:r>
              </a:p>
            </p:txBody>
          </p:sp>
        </p:grpSp>
      </p:grpSp>
      <p:sp>
        <p:nvSpPr>
          <p:cNvPr id="21" name="Rectangle 20"/>
          <p:cNvSpPr/>
          <p:nvPr/>
        </p:nvSpPr>
        <p:spPr>
          <a:xfrm>
            <a:off x="477201" y="304800"/>
            <a:ext cx="4022228" cy="62556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einrich Lenz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0457" y="768081"/>
            <a:ext cx="3574208" cy="395912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77201" y="241940"/>
            <a:ext cx="0" cy="6318518"/>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68630" y="354426"/>
            <a:ext cx="0" cy="6318518"/>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7200" y="5190484"/>
            <a:ext cx="3991429" cy="9797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Heinrich Friedrich Emil Lenz</a:t>
            </a:r>
          </a:p>
          <a:p>
            <a:pPr algn="ctr">
              <a:lnSpc>
                <a:spcPct val="150000"/>
              </a:lnSpc>
            </a:pPr>
            <a:r>
              <a:rPr lang="en-US" sz="2000" b="1">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(1804 – 1865)</a:t>
            </a:r>
            <a:endParaRPr lang="en-US" sz="2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par>
                                <p:cTn id="8" presetID="42" presetClass="entr" presetSubtype="0"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anim calcmode="lin" valueType="num">
                                      <p:cBhvr>
                                        <p:cTn id="11" dur="500" fill="hold"/>
                                        <p:tgtEl>
                                          <p:spTgt spid="1026"/>
                                        </p:tgtEl>
                                        <p:attrNameLst>
                                          <p:attrName>ppt_x</p:attrName>
                                        </p:attrNameLst>
                                      </p:cBhvr>
                                      <p:tavLst>
                                        <p:tav tm="0">
                                          <p:val>
                                            <p:strVal val="#ppt_x"/>
                                          </p:val>
                                        </p:tav>
                                        <p:tav tm="100000">
                                          <p:val>
                                            <p:strVal val="#ppt_x"/>
                                          </p:val>
                                        </p:tav>
                                      </p:tavLst>
                                    </p:anim>
                                    <p:anim calcmode="lin" valueType="num">
                                      <p:cBhvr>
                                        <p:cTn id="12" dur="500" fill="hold"/>
                                        <p:tgtEl>
                                          <p:spTgt spid="10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7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2" presetClass="entr" presetSubtype="4" decel="10000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fill="hold"/>
                                        <p:tgtEl>
                                          <p:spTgt spid="20"/>
                                        </p:tgtEl>
                                        <p:attrNameLst>
                                          <p:attrName>ppt_x</p:attrName>
                                        </p:attrNameLst>
                                      </p:cBhvr>
                                      <p:tavLst>
                                        <p:tav tm="0">
                                          <p:val>
                                            <p:strVal val="#ppt_x"/>
                                          </p:val>
                                        </p:tav>
                                        <p:tav tm="100000">
                                          <p:val>
                                            <p:strVal val="#ppt_x"/>
                                          </p:val>
                                        </p:tav>
                                      </p:tavLst>
                                    </p:anim>
                                    <p:anim calcmode="lin" valueType="num">
                                      <p:cBhvr additive="base">
                                        <p:cTn id="21"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1923143" y="222406"/>
            <a:ext cx="8701314" cy="641973"/>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CÁC BƯỚC XÁC ĐỊNH CHIỀU DÒNG ĐIỆN CẢM ỨNG</a:t>
            </a:r>
            <a:endParaRPr lang="en-US"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sp>
        <p:nvSpPr>
          <p:cNvPr id="11" name="Rectangle: Rounded Corners 10"/>
          <p:cNvSpPr/>
          <p:nvPr/>
        </p:nvSpPr>
        <p:spPr>
          <a:xfrm>
            <a:off x="971570" y="2093834"/>
            <a:ext cx="10755974" cy="4081995"/>
          </a:xfrm>
          <a:prstGeom prst="roundRect">
            <a:avLst>
              <a:gd name="adj" fmla="val 4694"/>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95971" y="1424965"/>
            <a:ext cx="8707686" cy="461665"/>
            <a:chOff x="649151" y="1500967"/>
            <a:chExt cx="8707686" cy="461665"/>
          </a:xfrm>
        </p:grpSpPr>
        <p:grpSp>
          <p:nvGrpSpPr>
            <p:cNvPr id="9" name="Group 8"/>
            <p:cNvGrpSpPr/>
            <p:nvPr/>
          </p:nvGrpSpPr>
          <p:grpSpPr>
            <a:xfrm>
              <a:off x="649151" y="1513115"/>
              <a:ext cx="274320" cy="274320"/>
              <a:chOff x="939437" y="1513115"/>
              <a:chExt cx="274320" cy="274320"/>
            </a:xfrm>
          </p:grpSpPr>
          <p:sp>
            <p:nvSpPr>
              <p:cNvPr id="5" name="Oval 4"/>
              <p:cNvSpPr/>
              <p:nvPr/>
            </p:nvSpPr>
            <p:spPr>
              <a:xfrm>
                <a:off x="939437" y="1513115"/>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8017" y="1581695"/>
                <a:ext cx="137160" cy="13716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024750" y="1500967"/>
              <a:ext cx="8332087" cy="461665"/>
            </a:xfrm>
            <a:prstGeom prst="rect">
              <a:avLst/>
            </a:prstGeom>
            <a:noFill/>
          </p:spPr>
          <p:txBody>
            <a:bodyPr wrap="square">
              <a:spAutoFit/>
            </a:bodyPr>
            <a:lstStyle/>
            <a:p>
              <a:r>
                <a:rPr lang="vi-VN" sz="2400">
                  <a:solidFill>
                    <a:srgbClr val="C00000"/>
                  </a:solidFill>
                  <a:latin typeface="#9Slide03 Arima Madurai Black" panose="00000A00000000000000" pitchFamily="2" charset="0"/>
                  <a:cs typeface="#9Slide03 Arima Madurai Black" panose="00000A00000000000000" pitchFamily="2" charset="0"/>
                </a:rPr>
                <a:t>Bước 1: </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Xác định chiều của  </a:t>
              </a: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(do nam châm gây ra).</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7" name="Picture 16"/>
          <p:cNvPicPr>
            <a:picLocks noChangeAspect="1"/>
          </p:cNvPicPr>
          <p:nvPr/>
        </p:nvPicPr>
        <p:blipFill>
          <a:blip r:embed="rId3"/>
          <a:stretch>
            <a:fillRect/>
          </a:stretch>
        </p:blipFill>
        <p:spPr>
          <a:xfrm>
            <a:off x="1670476" y="2773786"/>
            <a:ext cx="3654098" cy="2731819"/>
          </a:xfrm>
          <a:prstGeom prst="rect">
            <a:avLst/>
          </a:prstGeom>
        </p:spPr>
      </p:pic>
      <p:graphicFrame>
        <p:nvGraphicFramePr>
          <p:cNvPr id="25" name="Object 24"/>
          <p:cNvGraphicFramePr>
            <a:graphicFrameLocks noChangeAspect="1"/>
          </p:cNvGraphicFramePr>
          <p:nvPr/>
        </p:nvGraphicFramePr>
        <p:xfrm>
          <a:off x="4879521" y="1286955"/>
          <a:ext cx="654447" cy="620416"/>
        </p:xfrm>
        <a:graphic>
          <a:graphicData uri="http://schemas.openxmlformats.org/presentationml/2006/ole">
            <mc:AlternateContent xmlns:mc="http://schemas.openxmlformats.org/markup-compatibility/2006">
              <mc:Choice xmlns:v="urn:schemas-microsoft-com:vml" Requires="v">
                <p:oleObj name="Equation" r:id="rId4" imgW="5791200" imgH="6096000" progId="Equation.DSMT4">
                  <p:embed/>
                </p:oleObj>
              </mc:Choice>
              <mc:Fallback>
                <p:oleObj name="Equation" r:id="rId4" imgW="5791200" imgH="6096000" progId="Equation.DSMT4">
                  <p:embed/>
                  <p:pic>
                    <p:nvPicPr>
                      <p:cNvPr id="0" name="Object 16"/>
                      <p:cNvPicPr>
                        <a:picLocks noChangeAspect="1" noChangeArrowheads="1"/>
                      </p:cNvPicPr>
                      <p:nvPr/>
                    </p:nvPicPr>
                    <p:blipFill>
                      <a:blip r:embed="rId5"/>
                      <a:srcRect/>
                      <a:stretch>
                        <a:fillRect/>
                      </a:stretch>
                    </p:blipFill>
                    <p:spPr bwMode="auto">
                      <a:xfrm>
                        <a:off x="4879521" y="1286955"/>
                        <a:ext cx="654447" cy="620416"/>
                      </a:xfrm>
                      <a:prstGeom prst="rect">
                        <a:avLst/>
                      </a:prstGeom>
                      <a:noFill/>
                    </p:spPr>
                  </p:pic>
                </p:oleObj>
              </mc:Fallback>
            </mc:AlternateContent>
          </a:graphicData>
        </a:graphic>
      </p:graphicFrame>
      <p:pic>
        <p:nvPicPr>
          <p:cNvPr id="26" name="Picture 9" descr="Quy tắc bàn tay phải – Wikipedia tiếng Việt"/>
          <p:cNvPicPr>
            <a:picLocks noChangeAspect="1" noChangeArrowheads="1"/>
          </p:cNvPicPr>
          <p:nvPr/>
        </p:nvPicPr>
        <p:blipFill rotWithShape="1">
          <a:blip r:embed="rId6">
            <a:extLst>
              <a:ext uri="{28A0092B-C50C-407E-A947-70E740481C1C}">
                <a14:useLocalDpi xmlns:a14="http://schemas.microsoft.com/office/drawing/2010/main" val="0"/>
              </a:ext>
            </a:extLst>
          </a:blip>
          <a:srcRect r="64150"/>
          <a:stretch>
            <a:fillRect/>
          </a:stretch>
        </p:blipFill>
        <p:spPr bwMode="auto">
          <a:xfrm rot="5400000">
            <a:off x="7578085" y="1914948"/>
            <a:ext cx="2517269" cy="4664046"/>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p:cNvCxnSpPr>
            <a:stCxn id="5" idx="4"/>
          </p:cNvCxnSpPr>
          <p:nvPr/>
        </p:nvCxnSpPr>
        <p:spPr>
          <a:xfrm>
            <a:off x="733131" y="1711433"/>
            <a:ext cx="0" cy="4910835"/>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1923143" y="222406"/>
            <a:ext cx="8701314" cy="641973"/>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CÁC BƯỚC XÁC ĐỊNH CHIỀU DÒNG ĐIỆN CẢM ỨNG</a:t>
            </a:r>
            <a:endParaRPr lang="en-US"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sp>
        <p:nvSpPr>
          <p:cNvPr id="11" name="Rectangle: Rounded Corners 10"/>
          <p:cNvSpPr/>
          <p:nvPr/>
        </p:nvSpPr>
        <p:spPr>
          <a:xfrm>
            <a:off x="971570" y="2093835"/>
            <a:ext cx="10755974" cy="834756"/>
          </a:xfrm>
          <a:prstGeom prst="roundRect">
            <a:avLst>
              <a:gd name="adj" fmla="val 14078"/>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95971" y="1424965"/>
            <a:ext cx="8707686" cy="461665"/>
            <a:chOff x="649151" y="1500967"/>
            <a:chExt cx="8707686" cy="461665"/>
          </a:xfrm>
        </p:grpSpPr>
        <p:grpSp>
          <p:nvGrpSpPr>
            <p:cNvPr id="9" name="Group 8"/>
            <p:cNvGrpSpPr/>
            <p:nvPr/>
          </p:nvGrpSpPr>
          <p:grpSpPr>
            <a:xfrm>
              <a:off x="649151" y="1513115"/>
              <a:ext cx="274320" cy="274320"/>
              <a:chOff x="939437" y="1513115"/>
              <a:chExt cx="274320" cy="274320"/>
            </a:xfrm>
          </p:grpSpPr>
          <p:sp>
            <p:nvSpPr>
              <p:cNvPr id="5" name="Oval 4"/>
              <p:cNvSpPr/>
              <p:nvPr/>
            </p:nvSpPr>
            <p:spPr>
              <a:xfrm>
                <a:off x="939437" y="1513115"/>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8017" y="1581695"/>
                <a:ext cx="137160" cy="13716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024750" y="1500967"/>
              <a:ext cx="8332087" cy="461665"/>
            </a:xfrm>
            <a:prstGeom prst="rect">
              <a:avLst/>
            </a:prstGeom>
            <a:noFill/>
          </p:spPr>
          <p:txBody>
            <a:bodyPr wrap="square">
              <a:spAutoFit/>
            </a:bodyPr>
            <a:lstStyle/>
            <a:p>
              <a:r>
                <a:rPr lang="vi-VN" sz="2400">
                  <a:solidFill>
                    <a:srgbClr val="C00000"/>
                  </a:solidFill>
                  <a:latin typeface="#9Slide03 Arima Madurai Black" panose="00000A00000000000000" pitchFamily="2" charset="0"/>
                  <a:cs typeface="#9Slide03 Arima Madurai Black" panose="00000A00000000000000" pitchFamily="2" charset="0"/>
                </a:rPr>
                <a:t>Bước </a:t>
              </a:r>
              <a:r>
                <a:rPr lang="en-US" sz="2400">
                  <a:solidFill>
                    <a:srgbClr val="C00000"/>
                  </a:solidFill>
                  <a:latin typeface="#9Slide03 Arima Madurai Black" panose="00000A00000000000000" pitchFamily="2" charset="0"/>
                  <a:cs typeface="#9Slide03 Arima Madurai Black" panose="00000A00000000000000" pitchFamily="2" charset="0"/>
                </a:rPr>
                <a:t>2</a:t>
              </a:r>
              <a:r>
                <a:rPr lang="vi-VN" sz="2400">
                  <a:solidFill>
                    <a:srgbClr val="C00000"/>
                  </a:solidFill>
                  <a:latin typeface="#9Slide03 Arima Madurai Black" panose="00000A00000000000000" pitchFamily="2" charset="0"/>
                  <a:cs typeface="#9Slide03 Arima Madurai Black" panose="00000A00000000000000" pitchFamily="2" charset="0"/>
                </a:rPr>
                <a:t>: </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Xác định từ thông tăng hay giảm.</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cxnSp>
        <p:nvCxnSpPr>
          <p:cNvPr id="30" name="Straight Connector 29"/>
          <p:cNvCxnSpPr>
            <a:stCxn id="5" idx="4"/>
          </p:cNvCxnSpPr>
          <p:nvPr/>
        </p:nvCxnSpPr>
        <p:spPr>
          <a:xfrm>
            <a:off x="733131" y="1711433"/>
            <a:ext cx="0" cy="4910835"/>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50231" y="2211131"/>
            <a:ext cx="4702480" cy="600164"/>
          </a:xfrm>
          <a:prstGeom prst="rect">
            <a:avLst/>
          </a:prstGeom>
          <a:solidFill>
            <a:srgbClr val="FFFFFF"/>
          </a:solidFill>
        </p:spPr>
        <p:txBody>
          <a:bodyPr wrap="square">
            <a:spAutoFit/>
          </a:bodyPr>
          <a:lstStyle/>
          <a:p>
            <a:pPr marL="457200" indent="-457200">
              <a:lnSpc>
                <a:spcPct val="150000"/>
              </a:lnSpc>
              <a:buFont typeface="Wingdings" panose="05000000000000000000" pitchFamily="2" charset="2"/>
              <a:buChar char="v"/>
            </a:pPr>
            <a:r>
              <a:rPr lang="en-US" sz="2400" b="1">
                <a:solidFill>
                  <a:schemeClr val="tx1">
                    <a:lumMod val="50000"/>
                  </a:schemeClr>
                </a:solidFill>
                <a:latin typeface="#9Slide03 Arima Madurai Black" panose="00000A00000000000000" pitchFamily="2" charset="0"/>
                <a:cs typeface="#9Slide03 Arima Madurai Black" panose="00000A00000000000000" pitchFamily="2" charset="0"/>
              </a:rPr>
              <a:t>Quan sát thí nghiệm</a:t>
            </a:r>
          </a:p>
        </p:txBody>
      </p:sp>
    </p:spTree>
  </p:cSld>
  <p:clrMapOvr>
    <a:masterClrMapping/>
  </p:clrMapOvr>
  <p:transition spd="med">
    <p:pull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Rectangle 5"/>
          <p:cNvSpPr/>
          <p:nvPr/>
        </p:nvSpPr>
        <p:spPr>
          <a:xfrm>
            <a:off x="7975599" y="2206171"/>
            <a:ext cx="297544" cy="42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ịnh luật Faraday‬ - Cốc Cốc 2022-01-26 09-30-08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906" t="9884" b="7413"/>
          <a:stretch>
            <a:fillRect/>
          </a:stretch>
        </p:blipFill>
        <p:spPr>
          <a:xfrm>
            <a:off x="0" y="0"/>
            <a:ext cx="12192000" cy="6858001"/>
          </a:xfrm>
          <a:prstGeom prst="rect">
            <a:avLst/>
          </a:prstGeom>
        </p:spPr>
      </p:pic>
      <p:grpSp>
        <p:nvGrpSpPr>
          <p:cNvPr id="4" name="Group 3"/>
          <p:cNvGrpSpPr/>
          <p:nvPr/>
        </p:nvGrpSpPr>
        <p:grpSpPr>
          <a:xfrm>
            <a:off x="445273" y="275637"/>
            <a:ext cx="11194277" cy="935807"/>
            <a:chOff x="445273" y="216718"/>
            <a:chExt cx="11194277" cy="935807"/>
          </a:xfrm>
        </p:grpSpPr>
        <p:sp>
          <p:nvSpPr>
            <p:cNvPr id="2" name="Rectangle: Rounded Corners 1"/>
            <p:cNvSpPr/>
            <p:nvPr/>
          </p:nvSpPr>
          <p:spPr>
            <a:xfrm>
              <a:off x="445273" y="216718"/>
              <a:ext cx="11194277" cy="935807"/>
            </a:xfrm>
            <a:prstGeom prst="roundRect">
              <a:avLst/>
            </a:prstGeom>
            <a:solidFill>
              <a:srgbClr val="FFFFFF"/>
            </a:solidFill>
            <a:ln>
              <a:solidFill>
                <a:srgbClr val="97D0FF"/>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16948" y="275544"/>
              <a:ext cx="7827870" cy="769441"/>
            </a:xfrm>
            <a:prstGeom prst="rect">
              <a:avLst/>
            </a:prstGeom>
            <a:solidFill>
              <a:srgbClr val="FFFFFF"/>
            </a:solidFill>
          </p:spPr>
          <p:txBody>
            <a:bodyPr wrap="square" rtlCol="0">
              <a:spAutoFit/>
            </a:bodyPr>
            <a:lstStyle/>
            <a:p>
              <a:pPr>
                <a:lnSpc>
                  <a:spcPct val="150000"/>
                </a:lnSpc>
              </a:pP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Đưa</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nam</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châm</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và</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vòng</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dây</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lại</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gần</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nhau</a:t>
              </a:r>
              <a:endPar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Định luật Faraday‬ - Cốc Cốc 2022-01-26 09-30-08_Tri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164" t="8612" b="7668"/>
          <a:stretch>
            <a:fillRect/>
          </a:stretch>
        </p:blipFill>
        <p:spPr>
          <a:xfrm>
            <a:off x="0" y="-66675"/>
            <a:ext cx="12192000" cy="6924676"/>
          </a:xfrm>
          <a:prstGeom prst="rect">
            <a:avLst/>
          </a:prstGeom>
        </p:spPr>
      </p:pic>
      <p:grpSp>
        <p:nvGrpSpPr>
          <p:cNvPr id="3" name="Group 2"/>
          <p:cNvGrpSpPr/>
          <p:nvPr/>
        </p:nvGrpSpPr>
        <p:grpSpPr>
          <a:xfrm>
            <a:off x="445273" y="275637"/>
            <a:ext cx="11194277" cy="935807"/>
            <a:chOff x="445273" y="216718"/>
            <a:chExt cx="11194277" cy="935807"/>
          </a:xfrm>
        </p:grpSpPr>
        <p:sp>
          <p:nvSpPr>
            <p:cNvPr id="4" name="Rectangle: Rounded Corners 3"/>
            <p:cNvSpPr/>
            <p:nvPr/>
          </p:nvSpPr>
          <p:spPr>
            <a:xfrm>
              <a:off x="445273" y="216718"/>
              <a:ext cx="11194277" cy="935807"/>
            </a:xfrm>
            <a:prstGeom prst="roundRect">
              <a:avLst/>
            </a:prstGeom>
            <a:solidFill>
              <a:srgbClr val="FFFFFF"/>
            </a:solidFill>
            <a:ln>
              <a:solidFill>
                <a:srgbClr val="97D0FF"/>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16948" y="275544"/>
              <a:ext cx="7827870" cy="769441"/>
            </a:xfrm>
            <a:prstGeom prst="rect">
              <a:avLst/>
            </a:prstGeom>
            <a:solidFill>
              <a:srgbClr val="FFFFFF"/>
            </a:solidFill>
          </p:spPr>
          <p:txBody>
            <a:bodyPr wrap="square" rtlCol="0">
              <a:spAutoFit/>
            </a:bodyPr>
            <a:lstStyle/>
            <a:p>
              <a:pPr>
                <a:lnSpc>
                  <a:spcPct val="150000"/>
                </a:lnSpc>
              </a:pP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Đưa</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nam</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châm</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và</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vòng</a:t>
              </a:r>
              <a:r>
                <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3200" err="1">
                  <a:solidFill>
                    <a:schemeClr val="tx1">
                      <a:lumMod val="50000"/>
                    </a:schemeClr>
                  </a:solidFill>
                  <a:latin typeface="#9Slide03 Arima Madurai Black" panose="00000A00000000000000" pitchFamily="2" charset="0"/>
                  <a:cs typeface="#9Slide03 Arima Madurai Black" panose="00000A00000000000000" pitchFamily="2" charset="0"/>
                </a:rPr>
                <a:t>dây</a:t>
              </a:r>
              <a:r>
                <a:rPr lang="en-US" sz="3200">
                  <a:solidFill>
                    <a:schemeClr val="tx1">
                      <a:lumMod val="50000"/>
                    </a:schemeClr>
                  </a:solidFill>
                  <a:latin typeface="#9Slide03 Arima Madurai Black" panose="00000A00000000000000" pitchFamily="2" charset="0"/>
                  <a:cs typeface="#9Slide03 Arima Madurai Black" panose="00000A00000000000000" pitchFamily="2" charset="0"/>
                </a:rPr>
                <a:t> ra xa </a:t>
              </a:r>
              <a:r>
                <a:rPr lang="en-US" sz="3200" dirty="0" err="1">
                  <a:solidFill>
                    <a:schemeClr val="tx1">
                      <a:lumMod val="50000"/>
                    </a:schemeClr>
                  </a:solidFill>
                  <a:latin typeface="#9Slide03 Arima Madurai Black" panose="00000A00000000000000" pitchFamily="2" charset="0"/>
                  <a:cs typeface="#9Slide03 Arima Madurai Black" panose="00000A00000000000000" pitchFamily="2" charset="0"/>
                </a:rPr>
                <a:t>nhau</a:t>
              </a:r>
              <a:endParaRPr lang="en-US" sz="32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1923143" y="222406"/>
            <a:ext cx="8701314" cy="641973"/>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CÁC BƯỚC XÁC ĐỊNH CHIỀU DÒNG ĐIỆN CẢM ỨNG</a:t>
            </a:r>
            <a:endParaRPr lang="en-US"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sp>
        <p:nvSpPr>
          <p:cNvPr id="11" name="Rectangle: Rounded Corners 10"/>
          <p:cNvSpPr/>
          <p:nvPr/>
        </p:nvSpPr>
        <p:spPr>
          <a:xfrm>
            <a:off x="971570" y="2093834"/>
            <a:ext cx="10755974" cy="4081995"/>
          </a:xfrm>
          <a:prstGeom prst="roundRect">
            <a:avLst>
              <a:gd name="adj" fmla="val 4694"/>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95971" y="1424965"/>
            <a:ext cx="8707686" cy="461665"/>
            <a:chOff x="649151" y="1500967"/>
            <a:chExt cx="8707686" cy="461665"/>
          </a:xfrm>
        </p:grpSpPr>
        <p:grpSp>
          <p:nvGrpSpPr>
            <p:cNvPr id="9" name="Group 8"/>
            <p:cNvGrpSpPr/>
            <p:nvPr/>
          </p:nvGrpSpPr>
          <p:grpSpPr>
            <a:xfrm>
              <a:off x="649151" y="1513115"/>
              <a:ext cx="274320" cy="274320"/>
              <a:chOff x="939437" y="1513115"/>
              <a:chExt cx="274320" cy="274320"/>
            </a:xfrm>
          </p:grpSpPr>
          <p:sp>
            <p:nvSpPr>
              <p:cNvPr id="5" name="Oval 4"/>
              <p:cNvSpPr/>
              <p:nvPr/>
            </p:nvSpPr>
            <p:spPr>
              <a:xfrm>
                <a:off x="939437" y="1513115"/>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8017" y="1581695"/>
                <a:ext cx="137160" cy="13716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024750" y="1500967"/>
              <a:ext cx="8332087" cy="461665"/>
            </a:xfrm>
            <a:prstGeom prst="rect">
              <a:avLst/>
            </a:prstGeom>
            <a:noFill/>
          </p:spPr>
          <p:txBody>
            <a:bodyPr wrap="square">
              <a:spAutoFit/>
            </a:bodyPr>
            <a:lstStyle/>
            <a:p>
              <a:r>
                <a:rPr lang="vi-VN" sz="2400">
                  <a:solidFill>
                    <a:srgbClr val="C00000"/>
                  </a:solidFill>
                  <a:latin typeface="#9Slide03 Arima Madurai Black" panose="00000A00000000000000" pitchFamily="2" charset="0"/>
                  <a:cs typeface="#9Slide03 Arima Madurai Black" panose="00000A00000000000000" pitchFamily="2" charset="0"/>
                </a:rPr>
                <a:t>Bước </a:t>
              </a:r>
              <a:r>
                <a:rPr lang="en-US" sz="2400">
                  <a:solidFill>
                    <a:srgbClr val="C00000"/>
                  </a:solidFill>
                  <a:latin typeface="#9Slide03 Arima Madurai Black" panose="00000A00000000000000" pitchFamily="2" charset="0"/>
                  <a:cs typeface="#9Slide03 Arima Madurai Black" panose="00000A00000000000000" pitchFamily="2" charset="0"/>
                </a:rPr>
                <a:t>2</a:t>
              </a:r>
              <a:r>
                <a:rPr lang="vi-VN" sz="2400">
                  <a:solidFill>
                    <a:srgbClr val="C00000"/>
                  </a:solidFill>
                  <a:latin typeface="#9Slide03 Arima Madurai Black" panose="00000A00000000000000" pitchFamily="2" charset="0"/>
                  <a:cs typeface="#9Slide03 Arima Madurai Black" panose="00000A00000000000000" pitchFamily="2" charset="0"/>
                </a:rPr>
                <a:t>: </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Xác định từ thông tăng hay giảm.</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cxnSp>
        <p:nvCxnSpPr>
          <p:cNvPr id="30" name="Straight Connector 29"/>
          <p:cNvCxnSpPr>
            <a:stCxn id="5" idx="4"/>
          </p:cNvCxnSpPr>
          <p:nvPr/>
        </p:nvCxnSpPr>
        <p:spPr>
          <a:xfrm>
            <a:off x="733131" y="1711433"/>
            <a:ext cx="0" cy="4910835"/>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30060" y="4341390"/>
            <a:ext cx="4702480" cy="977191"/>
          </a:xfrm>
          <a:prstGeom prst="rect">
            <a:avLst/>
          </a:prstGeom>
          <a:solidFill>
            <a:srgbClr val="FFFFFF"/>
          </a:solidFill>
        </p:spPr>
        <p:txBody>
          <a:bodyPr wrap="square">
            <a:spAutoFit/>
          </a:bodyPr>
          <a:lstStyle/>
          <a:p>
            <a:pPr marL="457200" indent="-457200">
              <a:lnSpc>
                <a:spcPct val="150000"/>
              </a:lnSpc>
              <a:buFont typeface="Wingdings" panose="05000000000000000000" pitchFamily="2" charset="2"/>
              <a:buChar char="v"/>
            </a:pP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Đưa</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nam</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châm</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và</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vòng</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dây</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lại</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gần</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nhau</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2000" b="1">
                <a:solidFill>
                  <a:schemeClr val="accent1">
                    <a:lumMod val="50000"/>
                  </a:schemeClr>
                </a:solidFill>
                <a:latin typeface="#9Slide03 Arima Madurai Black" panose="00000A00000000000000" pitchFamily="2" charset="0"/>
                <a:cs typeface="#9Slide03 Arima Madurai Black" panose="00000A00000000000000" pitchFamily="2" charset="0"/>
                <a:sym typeface="Symbol" panose="05050102010706020507" pitchFamily="18" charset="2"/>
              </a:rPr>
              <a:t></a:t>
            </a:r>
            <a:r>
              <a:rPr lang="en-US" sz="2000" b="1">
                <a:solidFill>
                  <a:schemeClr val="accent1">
                    <a:lumMod val="50000"/>
                  </a:schemeClr>
                </a:solidFill>
                <a:latin typeface="#9Slide03 Arima Madurai Black" panose="00000A00000000000000" pitchFamily="2" charset="0"/>
                <a:cs typeface="#9Slide03 Arima Madurai Black" panose="00000A00000000000000" pitchFamily="2" charset="0"/>
              </a:rPr>
              <a:t> tăng</a:t>
            </a:r>
          </a:p>
        </p:txBody>
      </p:sp>
      <p:sp>
        <p:nvSpPr>
          <p:cNvPr id="14" name="TextBox 13"/>
          <p:cNvSpPr txBox="1"/>
          <p:nvPr/>
        </p:nvSpPr>
        <p:spPr>
          <a:xfrm>
            <a:off x="6764161" y="4224083"/>
            <a:ext cx="4548780" cy="977191"/>
          </a:xfrm>
          <a:prstGeom prst="rect">
            <a:avLst/>
          </a:prstGeom>
          <a:solidFill>
            <a:srgbClr val="FFFFFF"/>
          </a:solidFill>
        </p:spPr>
        <p:txBody>
          <a:bodyPr wrap="square">
            <a:spAutoFit/>
          </a:bodyPr>
          <a:lstStyle/>
          <a:p>
            <a:pPr marL="457200" indent="-457200">
              <a:lnSpc>
                <a:spcPct val="150000"/>
              </a:lnSpc>
              <a:buFont typeface="Wingdings" panose="05000000000000000000" pitchFamily="2" charset="2"/>
              <a:buChar char="v"/>
            </a:pP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Đưa</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nam</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châm</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và</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vòng</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dây</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ra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xa</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accent1">
                    <a:lumMod val="50000"/>
                  </a:schemeClr>
                </a:solidFill>
                <a:latin typeface="#9Slide03 Arima Madurai Black" panose="00000A00000000000000" pitchFamily="2" charset="0"/>
                <a:cs typeface="#9Slide03 Arima Madurai Black" panose="00000A00000000000000" pitchFamily="2" charset="0"/>
              </a:rPr>
              <a:t>nhau</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dirty="0">
                <a:solidFill>
                  <a:schemeClr val="accent1">
                    <a:lumMod val="50000"/>
                  </a:schemeClr>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2000" b="1" dirty="0">
                <a:solidFill>
                  <a:schemeClr val="accent1">
                    <a:lumMod val="50000"/>
                  </a:schemeClr>
                </a:solidFill>
                <a:latin typeface="#9Slide03 Arima Madurai Black" panose="00000A00000000000000" pitchFamily="2" charset="0"/>
                <a:cs typeface="#9Slide03 Arima Madurai Black" panose="00000A00000000000000" pitchFamily="2" charset="0"/>
                <a:sym typeface="Symbol" panose="05050102010706020507" pitchFamily="18" charset="2"/>
              </a:rPr>
              <a:t></a:t>
            </a:r>
            <a:r>
              <a:rPr lang="en-US" sz="20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0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giảm</a:t>
            </a:r>
            <a:endParaRPr lang="en-US" sz="2000" dirty="0">
              <a:latin typeface="#9Slide03 Arima Madurai Black" panose="00000A00000000000000" pitchFamily="2" charset="0"/>
              <a:cs typeface="#9Slide03 Arima Madurai Black" panose="00000A00000000000000" pitchFamily="2" charset="0"/>
            </a:endParaRPr>
          </a:p>
        </p:txBody>
      </p:sp>
      <p:graphicFrame>
        <p:nvGraphicFramePr>
          <p:cNvPr id="15" name="Object 14"/>
          <p:cNvGraphicFramePr>
            <a:graphicFrameLocks noChangeAspect="1"/>
          </p:cNvGraphicFramePr>
          <p:nvPr/>
        </p:nvGraphicFramePr>
        <p:xfrm>
          <a:off x="4508268" y="5287504"/>
          <a:ext cx="1424272" cy="615870"/>
        </p:xfrm>
        <a:graphic>
          <a:graphicData uri="http://schemas.openxmlformats.org/presentationml/2006/ole">
            <mc:AlternateContent xmlns:mc="http://schemas.openxmlformats.org/markup-compatibility/2006">
              <mc:Choice xmlns:v="urn:schemas-microsoft-com:vml" Requires="v">
                <p:oleObj name="Equation" r:id="rId3" imgW="15849600" imgH="6096000" progId="Equation.DSMT4">
                  <p:embed/>
                </p:oleObj>
              </mc:Choice>
              <mc:Fallback>
                <p:oleObj name="Equation" r:id="rId3" imgW="15849600" imgH="6096000" progId="Equation.DSMT4">
                  <p:embed/>
                  <p:pic>
                    <p:nvPicPr>
                      <p:cNvPr id="0" name="Object 18"/>
                      <p:cNvPicPr>
                        <a:picLocks noChangeAspect="1" noChangeArrowheads="1"/>
                      </p:cNvPicPr>
                      <p:nvPr/>
                    </p:nvPicPr>
                    <p:blipFill>
                      <a:blip r:embed="rId4"/>
                      <a:srcRect/>
                      <a:stretch>
                        <a:fillRect/>
                      </a:stretch>
                    </p:blipFill>
                    <p:spPr bwMode="auto">
                      <a:xfrm>
                        <a:off x="4508268" y="5287504"/>
                        <a:ext cx="1424272" cy="615870"/>
                      </a:xfrm>
                      <a:prstGeom prst="rect">
                        <a:avLst/>
                      </a:prstGeom>
                      <a:solidFill>
                        <a:srgbClr val="FFFF00"/>
                      </a:solidFill>
                      <a:ln>
                        <a:solidFill>
                          <a:schemeClr val="accent1"/>
                        </a:solidFill>
                      </a:ln>
                    </p:spPr>
                  </p:pic>
                </p:oleObj>
              </mc:Fallback>
            </mc:AlternateContent>
          </a:graphicData>
        </a:graphic>
      </p:graphicFrame>
      <p:graphicFrame>
        <p:nvGraphicFramePr>
          <p:cNvPr id="18" name="Object 17"/>
          <p:cNvGraphicFramePr>
            <a:graphicFrameLocks noChangeAspect="1"/>
          </p:cNvGraphicFramePr>
          <p:nvPr/>
        </p:nvGraphicFramePr>
        <p:xfrm>
          <a:off x="10034597" y="5293084"/>
          <a:ext cx="1424272" cy="615871"/>
        </p:xfrm>
        <a:graphic>
          <a:graphicData uri="http://schemas.openxmlformats.org/presentationml/2006/ole">
            <mc:AlternateContent xmlns:mc="http://schemas.openxmlformats.org/markup-compatibility/2006">
              <mc:Choice xmlns:v="urn:schemas-microsoft-com:vml" Requires="v">
                <p:oleObj name="Equation" r:id="rId5" imgW="15849600" imgH="6096000" progId="Equation.DSMT4">
                  <p:embed/>
                </p:oleObj>
              </mc:Choice>
              <mc:Fallback>
                <p:oleObj name="Equation" r:id="rId5" imgW="15849600" imgH="6096000" progId="Equation.DSMT4">
                  <p:embed/>
                  <p:pic>
                    <p:nvPicPr>
                      <p:cNvPr id="0" name="Object 25"/>
                      <p:cNvPicPr>
                        <a:picLocks noChangeAspect="1" noChangeArrowheads="1"/>
                      </p:cNvPicPr>
                      <p:nvPr/>
                    </p:nvPicPr>
                    <p:blipFill>
                      <a:blip r:embed="rId6"/>
                      <a:srcRect/>
                      <a:stretch>
                        <a:fillRect/>
                      </a:stretch>
                    </p:blipFill>
                    <p:spPr bwMode="auto">
                      <a:xfrm>
                        <a:off x="10034597" y="5293084"/>
                        <a:ext cx="1424272" cy="615871"/>
                      </a:xfrm>
                      <a:prstGeom prst="rect">
                        <a:avLst/>
                      </a:prstGeom>
                      <a:solidFill>
                        <a:srgbClr val="FFFF00"/>
                      </a:solidFill>
                      <a:ln>
                        <a:solidFill>
                          <a:schemeClr val="accent1"/>
                        </a:solidFill>
                      </a:ln>
                    </p:spPr>
                  </p:pic>
                </p:oleObj>
              </mc:Fallback>
            </mc:AlternateContent>
          </a:graphicData>
        </a:graphic>
      </p:graphicFrame>
      <p:sp>
        <p:nvSpPr>
          <p:cNvPr id="27" name="Rectangle: Rounded Corners 26"/>
          <p:cNvSpPr/>
          <p:nvPr/>
        </p:nvSpPr>
        <p:spPr>
          <a:xfrm>
            <a:off x="1291410" y="2301112"/>
            <a:ext cx="4768544" cy="1922971"/>
          </a:xfrm>
          <a:prstGeom prst="roundRect">
            <a:avLst>
              <a:gd name="adj" fmla="val 8742"/>
            </a:avLst>
          </a:prstGeom>
          <a:solidFill>
            <a:srgbClr val="97D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1" idx="0"/>
            <a:endCxn id="11" idx="2"/>
          </p:cNvCxnSpPr>
          <p:nvPr/>
        </p:nvCxnSpPr>
        <p:spPr>
          <a:xfrm>
            <a:off x="6349557" y="2093834"/>
            <a:ext cx="0" cy="4081995"/>
          </a:xfrm>
          <a:prstGeom prst="line">
            <a:avLst/>
          </a:prstGeom>
          <a:ln w="1905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Rectangle: Rounded Corners 27"/>
          <p:cNvSpPr/>
          <p:nvPr/>
        </p:nvSpPr>
        <p:spPr>
          <a:xfrm>
            <a:off x="6587994" y="2301112"/>
            <a:ext cx="4929090" cy="1922971"/>
          </a:xfrm>
          <a:prstGeom prst="roundRect">
            <a:avLst>
              <a:gd name="adj" fmla="val 6855"/>
            </a:avLst>
          </a:prstGeom>
          <a:solidFill>
            <a:srgbClr val="97D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892280" y="2396746"/>
            <a:ext cx="3589013" cy="1692380"/>
            <a:chOff x="1607516" y="2315784"/>
            <a:chExt cx="3589013" cy="1692380"/>
          </a:xfrm>
        </p:grpSpPr>
        <p:pic>
          <p:nvPicPr>
            <p:cNvPr id="4" name="Picture 3"/>
            <p:cNvPicPr>
              <a:picLocks noChangeAspect="1"/>
            </p:cNvPicPr>
            <p:nvPr/>
          </p:nvPicPr>
          <p:blipFill>
            <a:blip r:embed="rId7"/>
            <a:stretch>
              <a:fillRect/>
            </a:stretch>
          </p:blipFill>
          <p:spPr>
            <a:xfrm>
              <a:off x="1607516" y="2315784"/>
              <a:ext cx="3589013" cy="1692380"/>
            </a:xfrm>
            <a:prstGeom prst="rect">
              <a:avLst/>
            </a:prstGeom>
          </p:spPr>
        </p:pic>
        <p:sp>
          <p:nvSpPr>
            <p:cNvPr id="21" name="Arrow: Right 20"/>
            <p:cNvSpPr/>
            <p:nvPr/>
          </p:nvSpPr>
          <p:spPr>
            <a:xfrm flipH="1">
              <a:off x="3820918" y="3311659"/>
              <a:ext cx="496516" cy="256206"/>
            </a:xfrm>
            <a:prstGeom prst="rightArrow">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270267" y="2428064"/>
            <a:ext cx="3589013" cy="1692380"/>
            <a:chOff x="6985503" y="2301112"/>
            <a:chExt cx="3589013" cy="1692380"/>
          </a:xfrm>
        </p:grpSpPr>
        <p:pic>
          <p:nvPicPr>
            <p:cNvPr id="17" name="Picture 16"/>
            <p:cNvPicPr>
              <a:picLocks noChangeAspect="1"/>
            </p:cNvPicPr>
            <p:nvPr/>
          </p:nvPicPr>
          <p:blipFill>
            <a:blip r:embed="rId7"/>
            <a:stretch>
              <a:fillRect/>
            </a:stretch>
          </p:blipFill>
          <p:spPr>
            <a:xfrm>
              <a:off x="6985503" y="2301112"/>
              <a:ext cx="3589013" cy="1692380"/>
            </a:xfrm>
            <a:prstGeom prst="rect">
              <a:avLst/>
            </a:prstGeom>
          </p:spPr>
        </p:pic>
        <p:sp>
          <p:nvSpPr>
            <p:cNvPr id="22" name="Arrow: Right 21"/>
            <p:cNvSpPr/>
            <p:nvPr/>
          </p:nvSpPr>
          <p:spPr>
            <a:xfrm>
              <a:off x="9198905" y="3291258"/>
              <a:ext cx="496516" cy="256206"/>
            </a:xfrm>
            <a:prstGeom prst="rightArrow">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2386725"/>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rPr>
              <a:t>T</a:t>
            </a:r>
            <a:r>
              <a:rPr lang="en-US" sz="2800" noProof="0" dirty="0">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Ừ THÔNG</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7" name="!!Rectangle: Rounded Corners 6"/>
          <p:cNvSpPr/>
          <p:nvPr/>
        </p:nvSpPr>
        <p:spPr>
          <a:xfrm>
            <a:off x="824819" y="349554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dirty="0">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Oval 7"/>
          <p:cNvSpPr/>
          <p:nvPr/>
        </p:nvSpPr>
        <p:spPr>
          <a:xfrm>
            <a:off x="339964" y="2526799"/>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339964" y="366084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grpSp>
        <p:nvGrpSpPr>
          <p:cNvPr id="5" name="Google Shape;2287;p67"/>
          <p:cNvGrpSpPr/>
          <p:nvPr/>
        </p:nvGrpSpPr>
        <p:grpSpPr>
          <a:xfrm>
            <a:off x="13258652" y="-2235871"/>
            <a:ext cx="3666131" cy="2191716"/>
            <a:chOff x="1837875" y="1367375"/>
            <a:chExt cx="1664275" cy="994950"/>
          </a:xfrm>
        </p:grpSpPr>
        <p:sp>
          <p:nvSpPr>
            <p:cNvPr id="10" name="Google Shape;2288;p67"/>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289;p67"/>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2290;p67"/>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291;p67"/>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2292;p67"/>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2293;p67"/>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294;p67"/>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295;p67"/>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296;p67"/>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297;p67"/>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298;p67"/>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299;p67"/>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300;p67"/>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01;p67"/>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02;p67"/>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03;p67"/>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04;p67"/>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05;p67"/>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06;p67"/>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 name="Google Shape;2307;p67"/>
          <p:cNvGrpSpPr/>
          <p:nvPr/>
        </p:nvGrpSpPr>
        <p:grpSpPr>
          <a:xfrm>
            <a:off x="3384995" y="8321372"/>
            <a:ext cx="1253416" cy="2261160"/>
            <a:chOff x="1332925" y="2597750"/>
            <a:chExt cx="569000" cy="1026475"/>
          </a:xfrm>
        </p:grpSpPr>
        <p:sp>
          <p:nvSpPr>
            <p:cNvPr id="30" name="Google Shape;2308;p67"/>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09;p67"/>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2310;p67"/>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2311;p67"/>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2312;p67"/>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2313;p67"/>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2314;p67"/>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2315;p67"/>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2316;p67"/>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3" name="Google Shape;2317;p67"/>
          <p:cNvGrpSpPr/>
          <p:nvPr/>
        </p:nvGrpSpPr>
        <p:grpSpPr>
          <a:xfrm>
            <a:off x="11635372" y="8692514"/>
            <a:ext cx="2998946" cy="3542001"/>
            <a:chOff x="2008600" y="2588450"/>
            <a:chExt cx="1361400" cy="1607925"/>
          </a:xfrm>
        </p:grpSpPr>
        <p:sp>
          <p:nvSpPr>
            <p:cNvPr id="104" name="Google Shape;2318;p67"/>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2319;p67"/>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2320;p67"/>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2321;p67"/>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2322;p67"/>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2323;p67"/>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2324;p67"/>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2325;p67"/>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2326;p67"/>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2327;p67"/>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2328;p67"/>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5" name="Google Shape;2329;p67"/>
          <p:cNvGrpSpPr/>
          <p:nvPr/>
        </p:nvGrpSpPr>
        <p:grpSpPr>
          <a:xfrm>
            <a:off x="14428498" y="3605668"/>
            <a:ext cx="3559017" cy="2072601"/>
            <a:chOff x="5224320" y="1831359"/>
            <a:chExt cx="2766477" cy="1611063"/>
          </a:xfrm>
        </p:grpSpPr>
        <p:grpSp>
          <p:nvGrpSpPr>
            <p:cNvPr id="116" name="Google Shape;2330;p67"/>
            <p:cNvGrpSpPr/>
            <p:nvPr/>
          </p:nvGrpSpPr>
          <p:grpSpPr>
            <a:xfrm>
              <a:off x="5224320" y="1831359"/>
              <a:ext cx="1636746" cy="807820"/>
              <a:chOff x="2315575" y="2119875"/>
              <a:chExt cx="955876" cy="471775"/>
            </a:xfrm>
          </p:grpSpPr>
          <p:sp>
            <p:nvSpPr>
              <p:cNvPr id="120" name="Google Shape;2331;p67"/>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2332;p67"/>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2333;p67"/>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2334;p67"/>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2335;p67"/>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2336;p67"/>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2337;p67"/>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2338;p67"/>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2339;p67"/>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7" name="Google Shape;2340;p67"/>
            <p:cNvGrpSpPr/>
            <p:nvPr/>
          </p:nvGrpSpPr>
          <p:grpSpPr>
            <a:xfrm rot="-2700000">
              <a:off x="6957406" y="1838311"/>
              <a:ext cx="1033391" cy="1604111"/>
              <a:chOff x="2766500" y="3259575"/>
              <a:chExt cx="603500" cy="936800"/>
            </a:xfrm>
          </p:grpSpPr>
          <p:sp>
            <p:nvSpPr>
              <p:cNvPr id="118" name="Google Shape;2341;p67"/>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2342;p67"/>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130" name="Google Shape;2345;p67"/>
          <p:cNvGrpSpPr/>
          <p:nvPr/>
        </p:nvGrpSpPr>
        <p:grpSpPr>
          <a:xfrm>
            <a:off x="-4952243" y="-2198834"/>
            <a:ext cx="3811303" cy="2239304"/>
            <a:chOff x="-176671" y="557597"/>
            <a:chExt cx="2966735" cy="1739948"/>
          </a:xfrm>
        </p:grpSpPr>
        <p:grpSp>
          <p:nvGrpSpPr>
            <p:cNvPr id="131" name="Google Shape;2346;p67"/>
            <p:cNvGrpSpPr/>
            <p:nvPr/>
          </p:nvGrpSpPr>
          <p:grpSpPr>
            <a:xfrm>
              <a:off x="-176671" y="557597"/>
              <a:ext cx="2339644" cy="1242573"/>
              <a:chOff x="238125" y="1323775"/>
              <a:chExt cx="1366375" cy="725675"/>
            </a:xfrm>
          </p:grpSpPr>
          <p:sp>
            <p:nvSpPr>
              <p:cNvPr id="133" name="Google Shape;2347;p67"/>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2348;p67"/>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2349;p67"/>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2350;p67"/>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2351;p67"/>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2352;p67"/>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2353;p67"/>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2354;p67"/>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2355;p67"/>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2356;p67"/>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2" name="Google Shape;2357;p67"/>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grpSp>
      <p:grpSp>
        <p:nvGrpSpPr>
          <p:cNvPr id="144" name="Google Shape;2358;p67"/>
          <p:cNvGrpSpPr/>
          <p:nvPr/>
        </p:nvGrpSpPr>
        <p:grpSpPr>
          <a:xfrm>
            <a:off x="-4688781" y="6716021"/>
            <a:ext cx="2529153" cy="1976755"/>
            <a:chOff x="307600" y="2118900"/>
            <a:chExt cx="1146125" cy="887775"/>
          </a:xfrm>
        </p:grpSpPr>
        <p:sp>
          <p:nvSpPr>
            <p:cNvPr id="145" name="Google Shape;2359;p67"/>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2360;p67"/>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2361;p67"/>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2362;p67"/>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2363;p67"/>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2364;p67"/>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2365;p67"/>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2366;p67"/>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2367;p67"/>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2368;p67"/>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2369;p67"/>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2370;p67"/>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2371;p67"/>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2372;p67"/>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2373;p67"/>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2374;p67"/>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2375;p67"/>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2376;p67"/>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2377;p67"/>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2378;p67"/>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 name="Google Shape;2379;p67"/>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 name="Google Shape;2380;p67"/>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 name="Google Shape;2381;p67"/>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2382;p67"/>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2383;p67"/>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2384;p67"/>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2385;p67"/>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2386;p67"/>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2387;p67"/>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2388;p67"/>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2389;p67"/>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2390;p67"/>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2391;p67"/>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2392;p67"/>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2393;p67"/>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2394;p67"/>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2395;p67"/>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2396;p67"/>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2397;p67"/>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2398;p67"/>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2399;p67"/>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2400;p67"/>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2401;p67"/>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25" name="TextBox 224"/>
          <p:cNvSpPr txBox="1"/>
          <p:nvPr/>
        </p:nvSpPr>
        <p:spPr>
          <a:xfrm>
            <a:off x="2121512" y="-2506848"/>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defRPr/>
            </a:pPr>
            <a:r>
              <a:rPr kumimoji="0" lang="en-US"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 01</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
        <p:nvSpPr>
          <p:cNvPr id="226" name="Rectangle: Rounded Corners 225"/>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dirty="0">
                <a:ln>
                  <a:noFill/>
                </a:ln>
                <a:solidFill>
                  <a:srgbClr val="578CCF"/>
                </a:solidFill>
                <a:effectLst/>
                <a:uLnTx/>
                <a:uFillTx/>
                <a:latin typeface="+mj-lt"/>
                <a:sym typeface="Nunito"/>
              </a:rPr>
              <a:t>TỪ THÔNG – HIỆN TƯỢNG CẢM ỨNG ĐIỆN TỪ</a:t>
            </a:r>
          </a:p>
        </p:txBody>
      </p:sp>
      <p:sp>
        <p:nvSpPr>
          <p:cNvPr id="3" name="!!111"/>
          <p:cNvSpPr/>
          <p:nvPr/>
        </p:nvSpPr>
        <p:spPr>
          <a:xfrm>
            <a:off x="788092" y="4615641"/>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dirty="0">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CHIỀU DÒNG ĐIỆN CẢM ỨNG</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rPr>
              <a:t> .</a:t>
            </a:r>
            <a:r>
              <a:rPr lang="en-US" sz="2800" dirty="0">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ĐỊNH LUẬT LENZ</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Rectangle: Rounded Corners 6"/>
          <p:cNvSpPr/>
          <p:nvPr/>
        </p:nvSpPr>
        <p:spPr>
          <a:xfrm>
            <a:off x="824819" y="5724463"/>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dirty="0" err="1">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SUẤt</a:t>
            </a:r>
            <a:r>
              <a:rPr lang="en-US" sz="2800" dirty="0">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4" name="Oval 223"/>
          <p:cNvSpPr/>
          <p:nvPr/>
        </p:nvSpPr>
        <p:spPr>
          <a:xfrm>
            <a:off x="339964" y="4755715"/>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339964" y="5889759"/>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00" fill="hold" grpId="1" nodeType="withEffect" p14:presetBounceEnd="55000">
                                      <p:stCondLst>
                                        <p:cond delay="250"/>
                                      </p:stCondLst>
                                      <p:childTnLst>
                                        <p:animScale p14:bounceEnd="55000">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00" fill="hold" grpId="1" nodeType="withEffect" p14:presetBounceEnd="55000">
                                      <p:stCondLst>
                                        <p:cond delay="250"/>
                                      </p:stCondLst>
                                      <p:childTnLst>
                                        <p:animScale p14:bounceEnd="55000">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00" fill="hold" grpId="1" nodeType="withEffect" p14:presetBounceEnd="55000">
                                      <p:stCondLst>
                                        <p:cond delay="250"/>
                                      </p:stCondLst>
                                      <p:childTnLst>
                                        <p:animScale p14:bounceEnd="55000">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00" fill="hold" grpId="1" nodeType="withEffect" p14:presetBounceEnd="55000">
                                      <p:stCondLst>
                                        <p:cond delay="250"/>
                                      </p:stCondLst>
                                      <p:childTnLst>
                                        <p:animScale p14:bounceEnd="55000">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00"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00" fill="hold" grpId="1" nodeType="withEffect">
                                      <p:stCondLst>
                                        <p:cond delay="250"/>
                                      </p:stCondLst>
                                      <p:childTnLst>
                                        <p:animScale>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00" fill="hold" grpId="1" nodeType="withEffect">
                                      <p:stCondLst>
                                        <p:cond delay="250"/>
                                      </p:stCondLst>
                                      <p:childTnLst>
                                        <p:animScale>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00" fill="hold" grpId="1" nodeType="withEffect">
                                      <p:stCondLst>
                                        <p:cond delay="250"/>
                                      </p:stCondLst>
                                      <p:childTnLst>
                                        <p:animScale>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07205"/>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8" name="Rectangle: Top Corners Rounded 7"/>
          <p:cNvSpPr/>
          <p:nvPr/>
        </p:nvSpPr>
        <p:spPr>
          <a:xfrm>
            <a:off x="1923143" y="222406"/>
            <a:ext cx="8701314" cy="641973"/>
          </a:xfrm>
          <a:prstGeom prst="round2SameRect">
            <a:avLst>
              <a:gd name="adj1" fmla="val 0"/>
              <a:gd name="adj2" fmla="val 34602"/>
            </a:avLst>
          </a:prstGeom>
          <a:solidFill>
            <a:schemeClr val="tx1"/>
          </a:solidFill>
          <a:ln>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CÁC BƯỚC XÁC ĐỊNH CHIỀU DÒNG ĐIỆN CẢM ỨNG</a:t>
            </a:r>
            <a:endParaRPr lang="en-US" sz="28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sp>
        <p:nvSpPr>
          <p:cNvPr id="11" name="Rectangle: Rounded Corners 10"/>
          <p:cNvSpPr/>
          <p:nvPr/>
        </p:nvSpPr>
        <p:spPr>
          <a:xfrm>
            <a:off x="971570" y="2093834"/>
            <a:ext cx="10755974" cy="4081995"/>
          </a:xfrm>
          <a:prstGeom prst="roundRect">
            <a:avLst>
              <a:gd name="adj" fmla="val 4694"/>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95971" y="1424965"/>
            <a:ext cx="10862897" cy="461665"/>
            <a:chOff x="649151" y="1500967"/>
            <a:chExt cx="10862897" cy="461665"/>
          </a:xfrm>
        </p:grpSpPr>
        <p:grpSp>
          <p:nvGrpSpPr>
            <p:cNvPr id="9" name="Group 8"/>
            <p:cNvGrpSpPr/>
            <p:nvPr/>
          </p:nvGrpSpPr>
          <p:grpSpPr>
            <a:xfrm>
              <a:off x="649151" y="1513115"/>
              <a:ext cx="274320" cy="274320"/>
              <a:chOff x="939437" y="1513115"/>
              <a:chExt cx="274320" cy="274320"/>
            </a:xfrm>
          </p:grpSpPr>
          <p:sp>
            <p:nvSpPr>
              <p:cNvPr id="5" name="Oval 4"/>
              <p:cNvSpPr/>
              <p:nvPr/>
            </p:nvSpPr>
            <p:spPr>
              <a:xfrm>
                <a:off x="939437" y="1513115"/>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8017" y="1581695"/>
                <a:ext cx="137160" cy="13716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024750" y="1500967"/>
              <a:ext cx="10487298" cy="461665"/>
            </a:xfrm>
            <a:prstGeom prst="rect">
              <a:avLst/>
            </a:prstGeom>
            <a:noFill/>
          </p:spPr>
          <p:txBody>
            <a:bodyPr wrap="square">
              <a:spAutoFit/>
            </a:bodyPr>
            <a:lstStyle/>
            <a:p>
              <a:r>
                <a:rPr lang="vi-VN" sz="2400">
                  <a:solidFill>
                    <a:srgbClr val="C00000"/>
                  </a:solidFill>
                  <a:latin typeface="#9Slide03 Arima Madurai Black" panose="00000A00000000000000" pitchFamily="2" charset="0"/>
                  <a:cs typeface="#9Slide03 Arima Madurai Black" panose="00000A00000000000000" pitchFamily="2" charset="0"/>
                </a:rPr>
                <a:t>Bước </a:t>
              </a:r>
              <a:r>
                <a:rPr lang="en-US" sz="2400">
                  <a:solidFill>
                    <a:srgbClr val="C00000"/>
                  </a:solidFill>
                  <a:latin typeface="#9Slide03 Arima Madurai Black" panose="00000A00000000000000" pitchFamily="2" charset="0"/>
                  <a:cs typeface="#9Slide03 Arima Madurai Black" panose="00000A00000000000000" pitchFamily="2" charset="0"/>
                </a:rPr>
                <a:t>3</a:t>
              </a:r>
              <a:r>
                <a:rPr lang="vi-VN" sz="2400">
                  <a:solidFill>
                    <a:srgbClr val="C00000"/>
                  </a:solidFill>
                  <a:latin typeface="#9Slide03 Arima Madurai Black" panose="00000A00000000000000" pitchFamily="2" charset="0"/>
                  <a:cs typeface="#9Slide03 Arima Madurai Black" panose="00000A00000000000000" pitchFamily="2" charset="0"/>
                </a:rPr>
                <a:t>: </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Dùng quy tắc nắm tay phải xác định chiều dòng điện cảm ứng</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cxnSp>
        <p:nvCxnSpPr>
          <p:cNvPr id="30" name="Straight Connector 29"/>
          <p:cNvCxnSpPr>
            <a:stCxn id="5" idx="4"/>
          </p:cNvCxnSpPr>
          <p:nvPr/>
        </p:nvCxnSpPr>
        <p:spPr>
          <a:xfrm>
            <a:off x="733131" y="1711433"/>
            <a:ext cx="0" cy="4910835"/>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50" name="Picture 2" descr="70 Bài tập vận dụng quy tắc nắm tay phải và quy tắc bàn tay trái (2024) có  đáp án chi tiết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5" y="2210097"/>
            <a:ext cx="9535725" cy="3913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35732"/>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1" name="Rectangle: Rounded Corners 10"/>
          <p:cNvSpPr/>
          <p:nvPr/>
        </p:nvSpPr>
        <p:spPr>
          <a:xfrm>
            <a:off x="384629" y="428300"/>
            <a:ext cx="11369827" cy="869841"/>
          </a:xfrm>
          <a:prstGeom prst="roundRect">
            <a:avLst>
              <a:gd name="adj" fmla="val 13871"/>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Lightbulb outlin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839" y="2464675"/>
            <a:ext cx="3087927" cy="3087927"/>
          </a:xfrm>
          <a:prstGeom prst="rect">
            <a:avLst/>
          </a:prstGeom>
        </p:spPr>
      </p:pic>
      <p:sp>
        <p:nvSpPr>
          <p:cNvPr id="4" name="Oval 3"/>
          <p:cNvSpPr/>
          <p:nvPr/>
        </p:nvSpPr>
        <p:spPr>
          <a:xfrm>
            <a:off x="4815948" y="1910661"/>
            <a:ext cx="1787091" cy="4490766"/>
          </a:xfrm>
          <a:prstGeom prst="ellipse">
            <a:avLst/>
          </a:prstGeom>
          <a:noFill/>
          <a:ln w="762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p:cNvSpPr/>
          <p:nvPr/>
        </p:nvSpPr>
        <p:spPr>
          <a:xfrm rot="948424">
            <a:off x="2474000" y="4622343"/>
            <a:ext cx="2498714" cy="392301"/>
          </a:xfrm>
          <a:custGeom>
            <a:avLst/>
            <a:gdLst>
              <a:gd name="connsiteX0" fmla="*/ 1760220 w 1760220"/>
              <a:gd name="connsiteY0" fmla="*/ 70030 h 136070"/>
              <a:gd name="connsiteX1" fmla="*/ 1360170 w 1760220"/>
              <a:gd name="connsiteY1" fmla="*/ 1450 h 136070"/>
              <a:gd name="connsiteX2" fmla="*/ 525780 w 1760220"/>
              <a:gd name="connsiteY2" fmla="*/ 127180 h 136070"/>
              <a:gd name="connsiteX3" fmla="*/ 0 w 1760220"/>
              <a:gd name="connsiteY3" fmla="*/ 115750 h 136070"/>
            </a:gdLst>
            <a:ahLst/>
            <a:cxnLst>
              <a:cxn ang="0">
                <a:pos x="connsiteX0" y="connsiteY0"/>
              </a:cxn>
              <a:cxn ang="0">
                <a:pos x="connsiteX1" y="connsiteY1"/>
              </a:cxn>
              <a:cxn ang="0">
                <a:pos x="connsiteX2" y="connsiteY2"/>
              </a:cxn>
              <a:cxn ang="0">
                <a:pos x="connsiteX3" y="connsiteY3"/>
              </a:cxn>
            </a:cxnLst>
            <a:rect l="l" t="t" r="r" b="b"/>
            <a:pathLst>
              <a:path w="1760220" h="136070">
                <a:moveTo>
                  <a:pt x="1760220" y="70030"/>
                </a:moveTo>
                <a:cubicBezTo>
                  <a:pt x="1663065" y="30977"/>
                  <a:pt x="1565910" y="-8075"/>
                  <a:pt x="1360170" y="1450"/>
                </a:cubicBezTo>
                <a:cubicBezTo>
                  <a:pt x="1154430" y="10975"/>
                  <a:pt x="752475" y="108130"/>
                  <a:pt x="525780" y="127180"/>
                </a:cubicBezTo>
                <a:cubicBezTo>
                  <a:pt x="299085" y="146230"/>
                  <a:pt x="149542" y="130990"/>
                  <a:pt x="0" y="115750"/>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p:cNvSpPr/>
          <p:nvPr/>
        </p:nvSpPr>
        <p:spPr>
          <a:xfrm rot="1263930" flipH="1">
            <a:off x="2050770" y="5517193"/>
            <a:ext cx="3363905" cy="648155"/>
          </a:xfrm>
          <a:custGeom>
            <a:avLst/>
            <a:gdLst>
              <a:gd name="connsiteX0" fmla="*/ 0 w 1885950"/>
              <a:gd name="connsiteY0" fmla="*/ 34368 h 198965"/>
              <a:gd name="connsiteX1" fmla="*/ 891540 w 1885950"/>
              <a:gd name="connsiteY1" fmla="*/ 11508 h 198965"/>
              <a:gd name="connsiteX2" fmla="*/ 1268730 w 1885950"/>
              <a:gd name="connsiteY2" fmla="*/ 194388 h 198965"/>
              <a:gd name="connsiteX3" fmla="*/ 1885950 w 1885950"/>
              <a:gd name="connsiteY3" fmla="*/ 125808 h 198965"/>
            </a:gdLst>
            <a:ahLst/>
            <a:cxnLst>
              <a:cxn ang="0">
                <a:pos x="connsiteX0" y="connsiteY0"/>
              </a:cxn>
              <a:cxn ang="0">
                <a:pos x="connsiteX1" y="connsiteY1"/>
              </a:cxn>
              <a:cxn ang="0">
                <a:pos x="connsiteX2" y="connsiteY2"/>
              </a:cxn>
              <a:cxn ang="0">
                <a:pos x="connsiteX3" y="connsiteY3"/>
              </a:cxn>
            </a:cxnLst>
            <a:rect l="l" t="t" r="r" b="b"/>
            <a:pathLst>
              <a:path w="1885950" h="198965">
                <a:moveTo>
                  <a:pt x="0" y="34368"/>
                </a:moveTo>
                <a:cubicBezTo>
                  <a:pt x="340042" y="9603"/>
                  <a:pt x="680085" y="-15162"/>
                  <a:pt x="891540" y="11508"/>
                </a:cubicBezTo>
                <a:cubicBezTo>
                  <a:pt x="1102995" y="38178"/>
                  <a:pt x="1102995" y="175338"/>
                  <a:pt x="1268730" y="194388"/>
                </a:cubicBezTo>
                <a:cubicBezTo>
                  <a:pt x="1434465" y="213438"/>
                  <a:pt x="1660207" y="169623"/>
                  <a:pt x="1885950" y="125808"/>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p:cNvGrpSpPr/>
          <p:nvPr/>
        </p:nvGrpSpPr>
        <p:grpSpPr>
          <a:xfrm>
            <a:off x="7984839" y="3678258"/>
            <a:ext cx="3831770" cy="986972"/>
            <a:chOff x="7344229" y="1973942"/>
            <a:chExt cx="3831770" cy="986972"/>
          </a:xfrm>
        </p:grpSpPr>
        <p:sp>
          <p:nvSpPr>
            <p:cNvPr id="17" name="Freeform: Shape 16"/>
            <p:cNvSpPr/>
            <p:nvPr/>
          </p:nvSpPr>
          <p:spPr>
            <a:xfrm>
              <a:off x="7344229" y="1973943"/>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S</a:t>
              </a:r>
            </a:p>
          </p:txBody>
        </p:sp>
        <p:sp>
          <p:nvSpPr>
            <p:cNvPr id="18" name="Freeform: Shape 17"/>
            <p:cNvSpPr/>
            <p:nvPr/>
          </p:nvSpPr>
          <p:spPr>
            <a:xfrm flipH="1">
              <a:off x="9260114" y="1973942"/>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N</a:t>
              </a:r>
            </a:p>
          </p:txBody>
        </p:sp>
      </p:grpSp>
      <p:sp>
        <p:nvSpPr>
          <p:cNvPr id="19" name="Block Arc 18"/>
          <p:cNvSpPr/>
          <p:nvPr/>
        </p:nvSpPr>
        <p:spPr>
          <a:xfrm>
            <a:off x="4798427" y="1889643"/>
            <a:ext cx="1822132" cy="4532801"/>
          </a:xfrm>
          <a:prstGeom prst="blockArc">
            <a:avLst>
              <a:gd name="adj1" fmla="val 5446258"/>
              <a:gd name="adj2" fmla="val 16154407"/>
              <a:gd name="adj3" fmla="val 1262"/>
            </a:avLst>
          </a:prstGeom>
          <a:solidFill>
            <a:sysClr val="windowText" lastClr="000000"/>
          </a:solidFill>
          <a:ln w="381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630691" y="511718"/>
            <a:ext cx="9418987" cy="684803"/>
          </a:xfrm>
          <a:prstGeom prst="rect">
            <a:avLst/>
          </a:prstGeom>
          <a:solidFill>
            <a:srgbClr val="FFFFFF"/>
          </a:solidFill>
        </p:spPr>
        <p:txBody>
          <a:bodyPr wrap="square">
            <a:spAutoFit/>
          </a:bodyPr>
          <a:lstStyle/>
          <a:p>
            <a:pPr marL="285750" indent="-285750">
              <a:lnSpc>
                <a:spcPct val="150000"/>
              </a:lnSpc>
              <a:buFont typeface="Wingdings" panose="05000000000000000000" pitchFamily="2" charset="2"/>
              <a:buChar char="Ø"/>
            </a:pP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dirty="0" err="1">
                <a:solidFill>
                  <a:srgbClr val="C00000"/>
                </a:solidFill>
                <a:latin typeface="#9Slide03 Arima Madurai Black" panose="00000A00000000000000" pitchFamily="2" charset="0"/>
                <a:cs typeface="#9Slide03 Arima Madurai Black" panose="00000A00000000000000" pitchFamily="2" charset="0"/>
              </a:rPr>
              <a:t>Trường</a:t>
            </a: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dirty="0" err="1">
                <a:solidFill>
                  <a:srgbClr val="C00000"/>
                </a:solidFill>
                <a:latin typeface="#9Slide03 Arima Madurai Black" panose="00000A00000000000000" pitchFamily="2" charset="0"/>
                <a:cs typeface="#9Slide03 Arima Madurai Black" panose="00000A00000000000000" pitchFamily="2" charset="0"/>
              </a:rPr>
              <a:t>hợp</a:t>
            </a:r>
            <a:r>
              <a:rPr lang="en-US" sz="2800" b="1" dirty="0">
                <a:solidFill>
                  <a:srgbClr val="C00000"/>
                </a:solidFill>
                <a:latin typeface="#9Slide03 Arima Madurai Black" panose="00000A00000000000000" pitchFamily="2" charset="0"/>
                <a:cs typeface="#9Slide03 Arima Madurai Black" panose="00000A00000000000000" pitchFamily="2" charset="0"/>
              </a:rPr>
              <a:t> 1: </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Cho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cực</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nam</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lại</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gần</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vòng</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dây</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800" b="1" dirty="0" err="1">
                <a:solidFill>
                  <a:schemeClr val="accent1">
                    <a:lumMod val="50000"/>
                  </a:schemeClr>
                </a:solidFill>
                <a:latin typeface="#9Slide03 Arima Madurai Black" panose="00000A00000000000000" pitchFamily="2" charset="0"/>
                <a:cs typeface="#9Slide03 Arima Madurai Black" panose="00000A00000000000000" pitchFamily="2" charset="0"/>
              </a:rPr>
              <a:t>kín</a:t>
            </a:r>
            <a:r>
              <a:rPr lang="en-US" sz="2800" b="1" dirty="0">
                <a:solidFill>
                  <a:schemeClr val="accent1">
                    <a:lumMod val="50000"/>
                  </a:schemeClr>
                </a:solidFill>
                <a:latin typeface="#9Slide03 Arima Madurai Black" panose="00000A00000000000000" pitchFamily="2" charset="0"/>
                <a:cs typeface="#9Slide03 Arima Madurai Black" panose="00000A00000000000000" pitchFamily="2" charset="0"/>
              </a:rPr>
              <a:t> (C)</a:t>
            </a:r>
            <a:endParaRPr lang="en-US" sz="2800" dirty="0">
              <a:solidFill>
                <a:schemeClr val="accent1">
                  <a:lumMod val="50000"/>
                </a:schemeClr>
              </a:solidFill>
            </a:endParaRPr>
          </a:p>
        </p:txBody>
      </p:sp>
      <p:pic>
        <p:nvPicPr>
          <p:cNvPr id="21" name="Graphic 20" descr="Lights On with solid fill"/>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629" y="1933892"/>
            <a:ext cx="3515959" cy="3515959"/>
          </a:xfrm>
          <a:prstGeom prst="rect">
            <a:avLst/>
          </a:prstGeom>
          <a:effectLst>
            <a:glow rad="762000">
              <a:schemeClr val="accent6">
                <a:satMod val="175000"/>
                <a:alpha val="40000"/>
              </a:schemeClr>
            </a:glow>
          </a:effectLst>
        </p:spPr>
      </p:pic>
      <p:grpSp>
        <p:nvGrpSpPr>
          <p:cNvPr id="22" name="Group 21"/>
          <p:cNvGrpSpPr/>
          <p:nvPr/>
        </p:nvGrpSpPr>
        <p:grpSpPr>
          <a:xfrm>
            <a:off x="7109992" y="5219252"/>
            <a:ext cx="1478769" cy="995876"/>
            <a:chOff x="6730279" y="4855027"/>
            <a:chExt cx="1478769" cy="995876"/>
          </a:xfrm>
        </p:grpSpPr>
        <p:cxnSp>
          <p:nvCxnSpPr>
            <p:cNvPr id="23" name="Straight Arrow Connector 22"/>
            <p:cNvCxnSpPr/>
            <p:nvPr/>
          </p:nvCxnSpPr>
          <p:spPr>
            <a:xfrm>
              <a:off x="6730279" y="4855027"/>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009507" y="5103187"/>
              <a:ext cx="821230" cy="747716"/>
              <a:chOff x="6425850" y="4261174"/>
              <a:chExt cx="821230" cy="747716"/>
            </a:xfrm>
          </p:grpSpPr>
          <p:sp>
            <p:nvSpPr>
              <p:cNvPr id="25" name="TextBox 24"/>
              <p:cNvSpPr txBox="1"/>
              <p:nvPr/>
            </p:nvSpPr>
            <p:spPr>
              <a:xfrm>
                <a:off x="6425850" y="4301004"/>
                <a:ext cx="821230" cy="707886"/>
              </a:xfrm>
              <a:prstGeom prst="rect">
                <a:avLst/>
              </a:prstGeom>
              <a:noFill/>
            </p:spPr>
            <p:txBody>
              <a:bodyPr wrap="square">
                <a:spAutoFit/>
              </a:bodyPr>
              <a:lstStyle/>
              <a:p>
                <a:r>
                  <a:rPr lang="en-US" sz="4000" b="1" dirty="0">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a:solidFill>
                      <a:srgbClr val="C00000"/>
                    </a:solidFill>
                    <a:latin typeface="#9Slide03 Arima Madurai Black" panose="00000A00000000000000" pitchFamily="2" charset="0"/>
                    <a:cs typeface="#9Slide03 Arima Madurai Black" panose="00000A00000000000000" pitchFamily="2" charset="0"/>
                  </a:rPr>
                  <a:t>N</a:t>
                </a:r>
                <a:endParaRPr lang="en-US" sz="4000" dirty="0">
                  <a:solidFill>
                    <a:srgbClr val="C00000"/>
                  </a:solidFill>
                </a:endParaRPr>
              </a:p>
            </p:txBody>
          </p:sp>
          <p:cxnSp>
            <p:nvCxnSpPr>
              <p:cNvPr id="26" name="Straight Arrow Connector 25"/>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a:off x="6985939" y="1903543"/>
            <a:ext cx="1478769" cy="1015195"/>
            <a:chOff x="6606226" y="1539318"/>
            <a:chExt cx="1478769" cy="1015195"/>
          </a:xfrm>
        </p:grpSpPr>
        <p:cxnSp>
          <p:nvCxnSpPr>
            <p:cNvPr id="28" name="Straight Arrow Connector 27"/>
            <p:cNvCxnSpPr/>
            <p:nvPr/>
          </p:nvCxnSpPr>
          <p:spPr>
            <a:xfrm flipH="1">
              <a:off x="6606226" y="2554513"/>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909794" y="1539318"/>
              <a:ext cx="821230" cy="747716"/>
              <a:chOff x="6425850" y="4261174"/>
              <a:chExt cx="821230" cy="747716"/>
            </a:xfrm>
          </p:grpSpPr>
          <p:sp>
            <p:nvSpPr>
              <p:cNvPr id="31" name="TextBox 30"/>
              <p:cNvSpPr txBox="1"/>
              <p:nvPr/>
            </p:nvSpPr>
            <p:spPr>
              <a:xfrm>
                <a:off x="6425850" y="4301004"/>
                <a:ext cx="821230" cy="707886"/>
              </a:xfrm>
              <a:prstGeom prst="rect">
                <a:avLst/>
              </a:prstGeom>
              <a:noFill/>
            </p:spPr>
            <p:txBody>
              <a:bodyPr wrap="square">
                <a:spAutoFit/>
              </a:bodyPr>
              <a:lstStyle/>
              <a:p>
                <a:r>
                  <a:rPr lang="en-US" sz="4000" b="1" dirty="0" err="1">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err="1">
                    <a:solidFill>
                      <a:srgbClr val="C00000"/>
                    </a:solidFill>
                    <a:latin typeface="#9Slide03 Arima Madurai Black" panose="00000A00000000000000" pitchFamily="2" charset="0"/>
                    <a:cs typeface="#9Slide03 Arima Madurai Black" panose="00000A00000000000000" pitchFamily="2" charset="0"/>
                  </a:rPr>
                  <a:t>c</a:t>
                </a:r>
                <a:endParaRPr lang="en-US" sz="4000" dirty="0">
                  <a:solidFill>
                    <a:srgbClr val="C00000"/>
                  </a:solidFill>
                </a:endParaRPr>
              </a:p>
            </p:txBody>
          </p:sp>
          <p:cxnSp>
            <p:nvCxnSpPr>
              <p:cNvPr id="2048" name="Straight Arrow Connector 2047"/>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49" name="Arrow: Right 2048"/>
          <p:cNvSpPr/>
          <p:nvPr/>
        </p:nvSpPr>
        <p:spPr>
          <a:xfrm rot="17338631">
            <a:off x="4822225" y="2471230"/>
            <a:ext cx="437963" cy="362858"/>
          </a:xfrm>
          <a:prstGeom prst="rightArrow">
            <a:avLst/>
          </a:pr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6.25E-7 -3.33333E-6 L -0.34727 -3.33333E-6 " pathEditMode="relative" rAng="0" ptsTypes="AA">
                                      <p:cBhvr>
                                        <p:cTn id="6" dur="2000" fill="hold"/>
                                        <p:tgtEl>
                                          <p:spTgt spid="15"/>
                                        </p:tgtEl>
                                        <p:attrNameLst>
                                          <p:attrName>ppt_x</p:attrName>
                                          <p:attrName>ppt_y</p:attrName>
                                        </p:attrNameLst>
                                      </p:cBhvr>
                                      <p:rCtr x="-17370" y="0"/>
                                    </p:animMotion>
                                  </p:childTnLst>
                                </p:cTn>
                              </p:par>
                              <p:par>
                                <p:cTn id="7" presetID="6" presetClass="entr" presetSubtype="32" fill="hold" nodeType="withEffect">
                                  <p:stCondLst>
                                    <p:cond delay="250"/>
                                  </p:stCondLst>
                                  <p:childTnLst>
                                    <p:set>
                                      <p:cBhvr>
                                        <p:cTn id="8" dur="1" fill="hold">
                                          <p:stCondLst>
                                            <p:cond delay="0"/>
                                          </p:stCondLst>
                                        </p:cTn>
                                        <p:tgtEl>
                                          <p:spTgt spid="21"/>
                                        </p:tgtEl>
                                        <p:attrNameLst>
                                          <p:attrName>style.visibility</p:attrName>
                                        </p:attrNameLst>
                                      </p:cBhvr>
                                      <p:to>
                                        <p:strVal val="visible"/>
                                      </p:to>
                                    </p:set>
                                    <p:animEffect transition="in" filter="circle(out)">
                                      <p:cBhvr>
                                        <p:cTn id="9" dur="1000"/>
                                        <p:tgtEl>
                                          <p:spTgt spid="21"/>
                                        </p:tgtEl>
                                      </p:cBhvr>
                                    </p:animEffect>
                                  </p:childTnLst>
                                </p:cTn>
                              </p:par>
                              <p:par>
                                <p:cTn id="10" presetID="6" presetClass="exit" presetSubtype="16" fill="hold" nodeType="withEffect">
                                  <p:stCondLst>
                                    <p:cond delay="1250"/>
                                  </p:stCondLst>
                                  <p:childTnLst>
                                    <p:animEffect transition="out" filter="circle(in)">
                                      <p:cBhvr>
                                        <p:cTn id="11" dur="750"/>
                                        <p:tgtEl>
                                          <p:spTgt spid="21"/>
                                        </p:tgtEl>
                                      </p:cBhvr>
                                    </p:animEffect>
                                    <p:set>
                                      <p:cBhvr>
                                        <p:cTn id="12" dur="1" fill="hold">
                                          <p:stCondLst>
                                            <p:cond delay="74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wipe(down)">
                                      <p:cBhvr>
                                        <p:cTn id="27"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35732"/>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3" name="Rectangle 2"/>
          <p:cNvSpPr>
            <a:spLocks noChangeArrowheads="1"/>
          </p:cNvSpPr>
          <p:nvPr/>
        </p:nvSpPr>
        <p:spPr bwMode="auto">
          <a:xfrm>
            <a:off x="1502228" y="38862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1" name="Rectangle: Rounded Corners 10"/>
          <p:cNvSpPr/>
          <p:nvPr/>
        </p:nvSpPr>
        <p:spPr>
          <a:xfrm>
            <a:off x="384629" y="428300"/>
            <a:ext cx="11369827" cy="869841"/>
          </a:xfrm>
          <a:prstGeom prst="roundRect">
            <a:avLst>
              <a:gd name="adj" fmla="val 13871"/>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30691" y="511718"/>
            <a:ext cx="9418987" cy="684803"/>
          </a:xfrm>
          <a:prstGeom prst="rect">
            <a:avLst/>
          </a:prstGeom>
          <a:solidFill>
            <a:srgbClr val="FFFFFF"/>
          </a:solidFill>
        </p:spPr>
        <p:txBody>
          <a:bodyPr wrap="square">
            <a:spAutoFit/>
          </a:bodyPr>
          <a:lstStyle/>
          <a:p>
            <a:pPr marL="285750" indent="-285750">
              <a:lnSpc>
                <a:spcPct val="150000"/>
              </a:lnSpc>
              <a:buFont typeface="Wingdings" panose="05000000000000000000" pitchFamily="2" charset="2"/>
              <a:buChar char="Ø"/>
            </a:pP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dirty="0" err="1">
                <a:solidFill>
                  <a:srgbClr val="C00000"/>
                </a:solidFill>
                <a:latin typeface="#9Slide03 Arima Madurai Black" panose="00000A00000000000000" pitchFamily="2" charset="0"/>
                <a:cs typeface="#9Slide03 Arima Madurai Black" panose="00000A00000000000000" pitchFamily="2" charset="0"/>
              </a:rPr>
              <a:t>Trường</a:t>
            </a: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err="1">
                <a:solidFill>
                  <a:srgbClr val="C00000"/>
                </a:solidFill>
                <a:latin typeface="#9Slide03 Arima Madurai Black" panose="00000A00000000000000" pitchFamily="2" charset="0"/>
                <a:cs typeface="#9Slide03 Arima Madurai Black" panose="00000A00000000000000" pitchFamily="2" charset="0"/>
              </a:rPr>
              <a:t>hợp</a:t>
            </a:r>
            <a:r>
              <a:rPr lang="en-US" sz="2800" b="1">
                <a:solidFill>
                  <a:srgbClr val="C00000"/>
                </a:solidFill>
                <a:latin typeface="#9Slide03 Arima Madurai Black" panose="00000A00000000000000" pitchFamily="2" charset="0"/>
                <a:cs typeface="#9Slide03 Arima Madurai Black" panose="00000A00000000000000" pitchFamily="2" charset="0"/>
              </a:rPr>
              <a:t> 2: </a:t>
            </a:r>
            <a:r>
              <a:rPr lang="en-US" sz="2800" b="1">
                <a:solidFill>
                  <a:schemeClr val="accent1">
                    <a:lumMod val="50000"/>
                  </a:schemeClr>
                </a:solidFill>
                <a:latin typeface="#9Slide03 Arima Madurai Black" panose="00000A00000000000000" pitchFamily="2" charset="0"/>
                <a:cs typeface="#9Slide03 Arima Madurai Black" panose="00000A00000000000000" pitchFamily="2" charset="0"/>
              </a:rPr>
              <a:t>Cho cực nam ra xa vòng dây kín (C)</a:t>
            </a:r>
            <a:endParaRPr lang="en-US" sz="2800" dirty="0">
              <a:solidFill>
                <a:schemeClr val="accent1">
                  <a:lumMod val="50000"/>
                </a:schemeClr>
              </a:solidFill>
            </a:endParaRPr>
          </a:p>
        </p:txBody>
      </p:sp>
      <p:pic>
        <p:nvPicPr>
          <p:cNvPr id="5" name="Graphic 4" descr="Lightbulb outlin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4212" y="2367228"/>
            <a:ext cx="3087927" cy="3087927"/>
          </a:xfrm>
          <a:prstGeom prst="rect">
            <a:avLst/>
          </a:prstGeom>
        </p:spPr>
      </p:pic>
      <p:sp>
        <p:nvSpPr>
          <p:cNvPr id="6" name="Oval 5"/>
          <p:cNvSpPr/>
          <p:nvPr/>
        </p:nvSpPr>
        <p:spPr>
          <a:xfrm>
            <a:off x="6555321" y="1813214"/>
            <a:ext cx="1787091" cy="4490766"/>
          </a:xfrm>
          <a:prstGeom prst="ellipse">
            <a:avLst/>
          </a:prstGeom>
          <a:noFill/>
          <a:ln w="762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p:cNvSpPr/>
          <p:nvPr/>
        </p:nvSpPr>
        <p:spPr>
          <a:xfrm rot="948424">
            <a:off x="4213373" y="4524896"/>
            <a:ext cx="2498714" cy="392301"/>
          </a:xfrm>
          <a:custGeom>
            <a:avLst/>
            <a:gdLst>
              <a:gd name="connsiteX0" fmla="*/ 1760220 w 1760220"/>
              <a:gd name="connsiteY0" fmla="*/ 70030 h 136070"/>
              <a:gd name="connsiteX1" fmla="*/ 1360170 w 1760220"/>
              <a:gd name="connsiteY1" fmla="*/ 1450 h 136070"/>
              <a:gd name="connsiteX2" fmla="*/ 525780 w 1760220"/>
              <a:gd name="connsiteY2" fmla="*/ 127180 h 136070"/>
              <a:gd name="connsiteX3" fmla="*/ 0 w 1760220"/>
              <a:gd name="connsiteY3" fmla="*/ 115750 h 136070"/>
            </a:gdLst>
            <a:ahLst/>
            <a:cxnLst>
              <a:cxn ang="0">
                <a:pos x="connsiteX0" y="connsiteY0"/>
              </a:cxn>
              <a:cxn ang="0">
                <a:pos x="connsiteX1" y="connsiteY1"/>
              </a:cxn>
              <a:cxn ang="0">
                <a:pos x="connsiteX2" y="connsiteY2"/>
              </a:cxn>
              <a:cxn ang="0">
                <a:pos x="connsiteX3" y="connsiteY3"/>
              </a:cxn>
            </a:cxnLst>
            <a:rect l="l" t="t" r="r" b="b"/>
            <a:pathLst>
              <a:path w="1760220" h="136070">
                <a:moveTo>
                  <a:pt x="1760220" y="70030"/>
                </a:moveTo>
                <a:cubicBezTo>
                  <a:pt x="1663065" y="30977"/>
                  <a:pt x="1565910" y="-8075"/>
                  <a:pt x="1360170" y="1450"/>
                </a:cubicBezTo>
                <a:cubicBezTo>
                  <a:pt x="1154430" y="10975"/>
                  <a:pt x="752475" y="108130"/>
                  <a:pt x="525780" y="127180"/>
                </a:cubicBezTo>
                <a:cubicBezTo>
                  <a:pt x="299085" y="146230"/>
                  <a:pt x="149542" y="130990"/>
                  <a:pt x="0" y="115750"/>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p:cNvSpPr/>
          <p:nvPr/>
        </p:nvSpPr>
        <p:spPr>
          <a:xfrm rot="1263930" flipH="1">
            <a:off x="3790143" y="5419746"/>
            <a:ext cx="3363905" cy="648155"/>
          </a:xfrm>
          <a:custGeom>
            <a:avLst/>
            <a:gdLst>
              <a:gd name="connsiteX0" fmla="*/ 0 w 1885950"/>
              <a:gd name="connsiteY0" fmla="*/ 34368 h 198965"/>
              <a:gd name="connsiteX1" fmla="*/ 891540 w 1885950"/>
              <a:gd name="connsiteY1" fmla="*/ 11508 h 198965"/>
              <a:gd name="connsiteX2" fmla="*/ 1268730 w 1885950"/>
              <a:gd name="connsiteY2" fmla="*/ 194388 h 198965"/>
              <a:gd name="connsiteX3" fmla="*/ 1885950 w 1885950"/>
              <a:gd name="connsiteY3" fmla="*/ 125808 h 198965"/>
            </a:gdLst>
            <a:ahLst/>
            <a:cxnLst>
              <a:cxn ang="0">
                <a:pos x="connsiteX0" y="connsiteY0"/>
              </a:cxn>
              <a:cxn ang="0">
                <a:pos x="connsiteX1" y="connsiteY1"/>
              </a:cxn>
              <a:cxn ang="0">
                <a:pos x="connsiteX2" y="connsiteY2"/>
              </a:cxn>
              <a:cxn ang="0">
                <a:pos x="connsiteX3" y="connsiteY3"/>
              </a:cxn>
            </a:cxnLst>
            <a:rect l="l" t="t" r="r" b="b"/>
            <a:pathLst>
              <a:path w="1885950" h="198965">
                <a:moveTo>
                  <a:pt x="0" y="34368"/>
                </a:moveTo>
                <a:cubicBezTo>
                  <a:pt x="340042" y="9603"/>
                  <a:pt x="680085" y="-15162"/>
                  <a:pt x="891540" y="11508"/>
                </a:cubicBezTo>
                <a:cubicBezTo>
                  <a:pt x="1102995" y="38178"/>
                  <a:pt x="1102995" y="175338"/>
                  <a:pt x="1268730" y="194388"/>
                </a:cubicBezTo>
                <a:cubicBezTo>
                  <a:pt x="1434465" y="213438"/>
                  <a:pt x="1660207" y="169623"/>
                  <a:pt x="1885950" y="125808"/>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5532981" y="3580811"/>
            <a:ext cx="3831770" cy="986972"/>
            <a:chOff x="7344229" y="1973942"/>
            <a:chExt cx="3831770" cy="986972"/>
          </a:xfrm>
        </p:grpSpPr>
        <p:sp>
          <p:nvSpPr>
            <p:cNvPr id="16" name="Freeform: Shape 15"/>
            <p:cNvSpPr/>
            <p:nvPr/>
          </p:nvSpPr>
          <p:spPr>
            <a:xfrm>
              <a:off x="7344229" y="1973943"/>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S</a:t>
              </a:r>
            </a:p>
          </p:txBody>
        </p:sp>
        <p:sp>
          <p:nvSpPr>
            <p:cNvPr id="30" name="Freeform: Shape 29"/>
            <p:cNvSpPr/>
            <p:nvPr/>
          </p:nvSpPr>
          <p:spPr>
            <a:xfrm flipH="1">
              <a:off x="9260114" y="1973942"/>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N</a:t>
              </a:r>
            </a:p>
          </p:txBody>
        </p:sp>
      </p:grpSp>
      <p:sp>
        <p:nvSpPr>
          <p:cNvPr id="2050" name="Block Arc 2049"/>
          <p:cNvSpPr/>
          <p:nvPr/>
        </p:nvSpPr>
        <p:spPr>
          <a:xfrm>
            <a:off x="6537800" y="1792196"/>
            <a:ext cx="1822132" cy="4532801"/>
          </a:xfrm>
          <a:prstGeom prst="blockArc">
            <a:avLst>
              <a:gd name="adj1" fmla="val 5446258"/>
              <a:gd name="adj2" fmla="val 16154407"/>
              <a:gd name="adj3" fmla="val 1262"/>
            </a:avLst>
          </a:prstGeom>
          <a:solidFill>
            <a:sysClr val="windowText" lastClr="000000"/>
          </a:solidFill>
          <a:ln w="381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051" name="Graphic 2050" descr="Lights On with solid fill"/>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4002" y="1836445"/>
            <a:ext cx="3515959" cy="3515959"/>
          </a:xfrm>
          <a:prstGeom prst="rect">
            <a:avLst/>
          </a:prstGeom>
          <a:effectLst>
            <a:glow rad="762000">
              <a:schemeClr val="accent6">
                <a:satMod val="175000"/>
                <a:alpha val="40000"/>
              </a:schemeClr>
            </a:glow>
          </a:effectLst>
        </p:spPr>
      </p:pic>
      <p:grpSp>
        <p:nvGrpSpPr>
          <p:cNvPr id="2052" name="Group 2051"/>
          <p:cNvGrpSpPr/>
          <p:nvPr/>
        </p:nvGrpSpPr>
        <p:grpSpPr>
          <a:xfrm>
            <a:off x="8849365" y="5121805"/>
            <a:ext cx="1478769" cy="995876"/>
            <a:chOff x="6730279" y="4855027"/>
            <a:chExt cx="1478769" cy="995876"/>
          </a:xfrm>
        </p:grpSpPr>
        <p:cxnSp>
          <p:nvCxnSpPr>
            <p:cNvPr id="2053" name="Straight Arrow Connector 2052"/>
            <p:cNvCxnSpPr/>
            <p:nvPr/>
          </p:nvCxnSpPr>
          <p:spPr>
            <a:xfrm>
              <a:off x="6730279" y="4855027"/>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054" name="Group 2053"/>
            <p:cNvGrpSpPr/>
            <p:nvPr/>
          </p:nvGrpSpPr>
          <p:grpSpPr>
            <a:xfrm>
              <a:off x="7009507" y="5103187"/>
              <a:ext cx="821230" cy="747716"/>
              <a:chOff x="6425850" y="4261174"/>
              <a:chExt cx="821230" cy="747716"/>
            </a:xfrm>
          </p:grpSpPr>
          <p:sp>
            <p:nvSpPr>
              <p:cNvPr id="2055" name="TextBox 2054"/>
              <p:cNvSpPr txBox="1"/>
              <p:nvPr/>
            </p:nvSpPr>
            <p:spPr>
              <a:xfrm>
                <a:off x="6425850" y="4301004"/>
                <a:ext cx="821230" cy="707886"/>
              </a:xfrm>
              <a:prstGeom prst="rect">
                <a:avLst/>
              </a:prstGeom>
              <a:noFill/>
            </p:spPr>
            <p:txBody>
              <a:bodyPr wrap="square">
                <a:spAutoFit/>
              </a:bodyPr>
              <a:lstStyle/>
              <a:p>
                <a:r>
                  <a:rPr lang="en-US" sz="4000" b="1" dirty="0">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a:solidFill>
                      <a:srgbClr val="C00000"/>
                    </a:solidFill>
                    <a:latin typeface="#9Slide03 Arima Madurai Black" panose="00000A00000000000000" pitchFamily="2" charset="0"/>
                    <a:cs typeface="#9Slide03 Arima Madurai Black" panose="00000A00000000000000" pitchFamily="2" charset="0"/>
                  </a:rPr>
                  <a:t>N</a:t>
                </a:r>
                <a:endParaRPr lang="en-US" sz="4000" dirty="0">
                  <a:solidFill>
                    <a:srgbClr val="C00000"/>
                  </a:solidFill>
                </a:endParaRPr>
              </a:p>
            </p:txBody>
          </p:sp>
          <p:cxnSp>
            <p:nvCxnSpPr>
              <p:cNvPr id="2056" name="Straight Arrow Connector 2055"/>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57" name="Group 2056"/>
          <p:cNvGrpSpPr/>
          <p:nvPr/>
        </p:nvGrpSpPr>
        <p:grpSpPr>
          <a:xfrm>
            <a:off x="8725312" y="1806096"/>
            <a:ext cx="1478769" cy="1015195"/>
            <a:chOff x="6606226" y="1539318"/>
            <a:chExt cx="1478769" cy="1015195"/>
          </a:xfrm>
        </p:grpSpPr>
        <p:cxnSp>
          <p:nvCxnSpPr>
            <p:cNvPr id="2058" name="Straight Arrow Connector 2057"/>
            <p:cNvCxnSpPr/>
            <p:nvPr/>
          </p:nvCxnSpPr>
          <p:spPr>
            <a:xfrm>
              <a:off x="6606226" y="2554513"/>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059" name="Group 2058"/>
            <p:cNvGrpSpPr/>
            <p:nvPr/>
          </p:nvGrpSpPr>
          <p:grpSpPr>
            <a:xfrm>
              <a:off x="6909794" y="1539318"/>
              <a:ext cx="821230" cy="747716"/>
              <a:chOff x="6425850" y="4261174"/>
              <a:chExt cx="821230" cy="747716"/>
            </a:xfrm>
          </p:grpSpPr>
          <p:sp>
            <p:nvSpPr>
              <p:cNvPr id="2060" name="TextBox 2059"/>
              <p:cNvSpPr txBox="1"/>
              <p:nvPr/>
            </p:nvSpPr>
            <p:spPr>
              <a:xfrm>
                <a:off x="6425850" y="4301004"/>
                <a:ext cx="821230" cy="707886"/>
              </a:xfrm>
              <a:prstGeom prst="rect">
                <a:avLst/>
              </a:prstGeom>
              <a:noFill/>
            </p:spPr>
            <p:txBody>
              <a:bodyPr wrap="square">
                <a:spAutoFit/>
              </a:bodyPr>
              <a:lstStyle/>
              <a:p>
                <a:r>
                  <a:rPr lang="en-US" sz="4000" b="1" dirty="0" err="1">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err="1">
                    <a:solidFill>
                      <a:srgbClr val="C00000"/>
                    </a:solidFill>
                    <a:latin typeface="#9Slide03 Arima Madurai Black" panose="00000A00000000000000" pitchFamily="2" charset="0"/>
                    <a:cs typeface="#9Slide03 Arima Madurai Black" panose="00000A00000000000000" pitchFamily="2" charset="0"/>
                  </a:rPr>
                  <a:t>c</a:t>
                </a:r>
                <a:endParaRPr lang="en-US" sz="4000" dirty="0">
                  <a:solidFill>
                    <a:srgbClr val="C00000"/>
                  </a:solidFill>
                </a:endParaRPr>
              </a:p>
            </p:txBody>
          </p:sp>
          <p:cxnSp>
            <p:nvCxnSpPr>
              <p:cNvPr id="2061" name="Straight Arrow Connector 2060"/>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62" name="Arrow: Right 2061"/>
          <p:cNvSpPr/>
          <p:nvPr/>
        </p:nvSpPr>
        <p:spPr>
          <a:xfrm rot="6588808">
            <a:off x="6561598" y="2373783"/>
            <a:ext cx="437963" cy="362858"/>
          </a:xfrm>
          <a:prstGeom prst="rightArrow">
            <a:avLst/>
          </a:pr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5E-6 -1.48148E-6 L 0.35429 -1.48148E-6 " pathEditMode="relative" rAng="0" ptsTypes="AA">
                                      <p:cBhvr>
                                        <p:cTn id="6" dur="2000" fill="hold"/>
                                        <p:tgtEl>
                                          <p:spTgt spid="13"/>
                                        </p:tgtEl>
                                        <p:attrNameLst>
                                          <p:attrName>ppt_x</p:attrName>
                                          <p:attrName>ppt_y</p:attrName>
                                        </p:attrNameLst>
                                      </p:cBhvr>
                                      <p:rCtr x="17708" y="0"/>
                                    </p:animMotion>
                                  </p:childTnLst>
                                </p:cTn>
                              </p:par>
                              <p:par>
                                <p:cTn id="7" presetID="6" presetClass="entr" presetSubtype="32" fill="hold" nodeType="withEffect">
                                  <p:stCondLst>
                                    <p:cond delay="250"/>
                                  </p:stCondLst>
                                  <p:childTnLst>
                                    <p:set>
                                      <p:cBhvr>
                                        <p:cTn id="8" dur="1" fill="hold">
                                          <p:stCondLst>
                                            <p:cond delay="0"/>
                                          </p:stCondLst>
                                        </p:cTn>
                                        <p:tgtEl>
                                          <p:spTgt spid="2051"/>
                                        </p:tgtEl>
                                        <p:attrNameLst>
                                          <p:attrName>style.visibility</p:attrName>
                                        </p:attrNameLst>
                                      </p:cBhvr>
                                      <p:to>
                                        <p:strVal val="visible"/>
                                      </p:to>
                                    </p:set>
                                    <p:animEffect transition="in" filter="circle(out)">
                                      <p:cBhvr>
                                        <p:cTn id="9" dur="1000"/>
                                        <p:tgtEl>
                                          <p:spTgt spid="2051"/>
                                        </p:tgtEl>
                                      </p:cBhvr>
                                    </p:animEffect>
                                  </p:childTnLst>
                                </p:cTn>
                              </p:par>
                              <p:par>
                                <p:cTn id="10" presetID="6" presetClass="exit" presetSubtype="16" fill="hold" nodeType="withEffect">
                                  <p:stCondLst>
                                    <p:cond delay="1250"/>
                                  </p:stCondLst>
                                  <p:childTnLst>
                                    <p:animEffect transition="out" filter="circle(in)">
                                      <p:cBhvr>
                                        <p:cTn id="11" dur="750"/>
                                        <p:tgtEl>
                                          <p:spTgt spid="2051"/>
                                        </p:tgtEl>
                                      </p:cBhvr>
                                    </p:animEffect>
                                    <p:set>
                                      <p:cBhvr>
                                        <p:cTn id="12" dur="1" fill="hold">
                                          <p:stCondLst>
                                            <p:cond delay="749"/>
                                          </p:stCondLst>
                                        </p:cTn>
                                        <p:tgtEl>
                                          <p:spTgt spid="20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left)">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7"/>
                                        </p:tgtEl>
                                        <p:attrNameLst>
                                          <p:attrName>style.visibility</p:attrName>
                                        </p:attrNameLst>
                                      </p:cBhvr>
                                      <p:to>
                                        <p:strVal val="visible"/>
                                      </p:to>
                                    </p:set>
                                    <p:animEffect transition="in" filter="wipe(left)">
                                      <p:cBhvr>
                                        <p:cTn id="22" dur="500"/>
                                        <p:tgtEl>
                                          <p:spTgt spid="20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wipe(up)">
                                      <p:cBhvr>
                                        <p:cTn id="27"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35732"/>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11" name="Rectangle: Rounded Corners 10"/>
          <p:cNvSpPr/>
          <p:nvPr/>
        </p:nvSpPr>
        <p:spPr>
          <a:xfrm>
            <a:off x="384629" y="428300"/>
            <a:ext cx="11369827" cy="869841"/>
          </a:xfrm>
          <a:prstGeom prst="roundRect">
            <a:avLst>
              <a:gd name="adj" fmla="val 13871"/>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30691" y="511718"/>
            <a:ext cx="9418987" cy="684803"/>
          </a:xfrm>
          <a:prstGeom prst="rect">
            <a:avLst/>
          </a:prstGeom>
          <a:solidFill>
            <a:srgbClr val="FFFFFF"/>
          </a:solidFill>
        </p:spPr>
        <p:txBody>
          <a:bodyPr wrap="square">
            <a:spAutoFit/>
          </a:bodyPr>
          <a:lstStyle/>
          <a:p>
            <a:pPr marL="285750" indent="-285750">
              <a:lnSpc>
                <a:spcPct val="150000"/>
              </a:lnSpc>
              <a:buFont typeface="Wingdings" panose="05000000000000000000" pitchFamily="2" charset="2"/>
              <a:buChar char="Ø"/>
            </a:pP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dirty="0" err="1">
                <a:solidFill>
                  <a:srgbClr val="C00000"/>
                </a:solidFill>
                <a:latin typeface="#9Slide03 Arima Madurai Black" panose="00000A00000000000000" pitchFamily="2" charset="0"/>
                <a:cs typeface="#9Slide03 Arima Madurai Black" panose="00000A00000000000000" pitchFamily="2" charset="0"/>
              </a:rPr>
              <a:t>Trường</a:t>
            </a: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err="1">
                <a:solidFill>
                  <a:srgbClr val="C00000"/>
                </a:solidFill>
                <a:latin typeface="#9Slide03 Arima Madurai Black" panose="00000A00000000000000" pitchFamily="2" charset="0"/>
                <a:cs typeface="#9Slide03 Arima Madurai Black" panose="00000A00000000000000" pitchFamily="2" charset="0"/>
              </a:rPr>
              <a:t>hợp</a:t>
            </a:r>
            <a:r>
              <a:rPr lang="en-US" sz="2800" b="1">
                <a:solidFill>
                  <a:srgbClr val="C00000"/>
                </a:solidFill>
                <a:latin typeface="#9Slide03 Arima Madurai Black" panose="00000A00000000000000" pitchFamily="2" charset="0"/>
                <a:cs typeface="#9Slide03 Arima Madurai Black" panose="00000A00000000000000" pitchFamily="2" charset="0"/>
              </a:rPr>
              <a:t> 3: </a:t>
            </a:r>
            <a:r>
              <a:rPr lang="en-US" sz="2800" b="1">
                <a:solidFill>
                  <a:schemeClr val="accent1">
                    <a:lumMod val="50000"/>
                  </a:schemeClr>
                </a:solidFill>
                <a:latin typeface="#9Slide03 Arima Madurai Black" panose="00000A00000000000000" pitchFamily="2" charset="0"/>
                <a:cs typeface="#9Slide03 Arima Madurai Black" panose="00000A00000000000000" pitchFamily="2" charset="0"/>
              </a:rPr>
              <a:t>Cho cực bắc lại gần vòng dây kín (C)</a:t>
            </a:r>
            <a:endParaRPr lang="en-US" sz="2800" dirty="0">
              <a:solidFill>
                <a:schemeClr val="accent1">
                  <a:lumMod val="50000"/>
                </a:schemeClr>
              </a:solidFill>
            </a:endParaRPr>
          </a:p>
        </p:txBody>
      </p:sp>
      <p:pic>
        <p:nvPicPr>
          <p:cNvPr id="2" name="Graphic 1" descr="Lightbulb outlin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839" y="2450646"/>
            <a:ext cx="3087927" cy="3087927"/>
          </a:xfrm>
          <a:prstGeom prst="rect">
            <a:avLst/>
          </a:prstGeom>
        </p:spPr>
      </p:pic>
      <p:sp>
        <p:nvSpPr>
          <p:cNvPr id="4" name="Oval 3"/>
          <p:cNvSpPr/>
          <p:nvPr/>
        </p:nvSpPr>
        <p:spPr>
          <a:xfrm>
            <a:off x="4815948" y="1896632"/>
            <a:ext cx="1787091" cy="4490766"/>
          </a:xfrm>
          <a:prstGeom prst="ellipse">
            <a:avLst/>
          </a:prstGeom>
          <a:noFill/>
          <a:ln w="762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p:cNvSpPr/>
          <p:nvPr/>
        </p:nvSpPr>
        <p:spPr>
          <a:xfrm rot="948424">
            <a:off x="2474000" y="4608314"/>
            <a:ext cx="2498714" cy="392301"/>
          </a:xfrm>
          <a:custGeom>
            <a:avLst/>
            <a:gdLst>
              <a:gd name="connsiteX0" fmla="*/ 1760220 w 1760220"/>
              <a:gd name="connsiteY0" fmla="*/ 70030 h 136070"/>
              <a:gd name="connsiteX1" fmla="*/ 1360170 w 1760220"/>
              <a:gd name="connsiteY1" fmla="*/ 1450 h 136070"/>
              <a:gd name="connsiteX2" fmla="*/ 525780 w 1760220"/>
              <a:gd name="connsiteY2" fmla="*/ 127180 h 136070"/>
              <a:gd name="connsiteX3" fmla="*/ 0 w 1760220"/>
              <a:gd name="connsiteY3" fmla="*/ 115750 h 136070"/>
            </a:gdLst>
            <a:ahLst/>
            <a:cxnLst>
              <a:cxn ang="0">
                <a:pos x="connsiteX0" y="connsiteY0"/>
              </a:cxn>
              <a:cxn ang="0">
                <a:pos x="connsiteX1" y="connsiteY1"/>
              </a:cxn>
              <a:cxn ang="0">
                <a:pos x="connsiteX2" y="connsiteY2"/>
              </a:cxn>
              <a:cxn ang="0">
                <a:pos x="connsiteX3" y="connsiteY3"/>
              </a:cxn>
            </a:cxnLst>
            <a:rect l="l" t="t" r="r" b="b"/>
            <a:pathLst>
              <a:path w="1760220" h="136070">
                <a:moveTo>
                  <a:pt x="1760220" y="70030"/>
                </a:moveTo>
                <a:cubicBezTo>
                  <a:pt x="1663065" y="30977"/>
                  <a:pt x="1565910" y="-8075"/>
                  <a:pt x="1360170" y="1450"/>
                </a:cubicBezTo>
                <a:cubicBezTo>
                  <a:pt x="1154430" y="10975"/>
                  <a:pt x="752475" y="108130"/>
                  <a:pt x="525780" y="127180"/>
                </a:cubicBezTo>
                <a:cubicBezTo>
                  <a:pt x="299085" y="146230"/>
                  <a:pt x="149542" y="130990"/>
                  <a:pt x="0" y="115750"/>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p:cNvSpPr/>
          <p:nvPr/>
        </p:nvSpPr>
        <p:spPr>
          <a:xfrm rot="1263930" flipH="1">
            <a:off x="2050770" y="5503164"/>
            <a:ext cx="3363905" cy="648155"/>
          </a:xfrm>
          <a:custGeom>
            <a:avLst/>
            <a:gdLst>
              <a:gd name="connsiteX0" fmla="*/ 0 w 1885950"/>
              <a:gd name="connsiteY0" fmla="*/ 34368 h 198965"/>
              <a:gd name="connsiteX1" fmla="*/ 891540 w 1885950"/>
              <a:gd name="connsiteY1" fmla="*/ 11508 h 198965"/>
              <a:gd name="connsiteX2" fmla="*/ 1268730 w 1885950"/>
              <a:gd name="connsiteY2" fmla="*/ 194388 h 198965"/>
              <a:gd name="connsiteX3" fmla="*/ 1885950 w 1885950"/>
              <a:gd name="connsiteY3" fmla="*/ 125808 h 198965"/>
            </a:gdLst>
            <a:ahLst/>
            <a:cxnLst>
              <a:cxn ang="0">
                <a:pos x="connsiteX0" y="connsiteY0"/>
              </a:cxn>
              <a:cxn ang="0">
                <a:pos x="connsiteX1" y="connsiteY1"/>
              </a:cxn>
              <a:cxn ang="0">
                <a:pos x="connsiteX2" y="connsiteY2"/>
              </a:cxn>
              <a:cxn ang="0">
                <a:pos x="connsiteX3" y="connsiteY3"/>
              </a:cxn>
            </a:cxnLst>
            <a:rect l="l" t="t" r="r" b="b"/>
            <a:pathLst>
              <a:path w="1885950" h="198965">
                <a:moveTo>
                  <a:pt x="0" y="34368"/>
                </a:moveTo>
                <a:cubicBezTo>
                  <a:pt x="340042" y="9603"/>
                  <a:pt x="680085" y="-15162"/>
                  <a:pt x="891540" y="11508"/>
                </a:cubicBezTo>
                <a:cubicBezTo>
                  <a:pt x="1102995" y="38178"/>
                  <a:pt x="1102995" y="175338"/>
                  <a:pt x="1268730" y="194388"/>
                </a:cubicBezTo>
                <a:cubicBezTo>
                  <a:pt x="1434465" y="213438"/>
                  <a:pt x="1660207" y="169623"/>
                  <a:pt x="1885950" y="125808"/>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p:cNvGrpSpPr/>
          <p:nvPr/>
        </p:nvGrpSpPr>
        <p:grpSpPr>
          <a:xfrm flipH="1">
            <a:off x="7984839" y="3664229"/>
            <a:ext cx="3831770" cy="986972"/>
            <a:chOff x="7344229" y="1973942"/>
            <a:chExt cx="3831770" cy="986972"/>
          </a:xfrm>
        </p:grpSpPr>
        <p:sp>
          <p:nvSpPr>
            <p:cNvPr id="17" name="Freeform: Shape 16"/>
            <p:cNvSpPr/>
            <p:nvPr/>
          </p:nvSpPr>
          <p:spPr>
            <a:xfrm>
              <a:off x="7344229" y="1973943"/>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S</a:t>
              </a:r>
            </a:p>
          </p:txBody>
        </p:sp>
        <p:sp>
          <p:nvSpPr>
            <p:cNvPr id="18" name="Freeform: Shape 17"/>
            <p:cNvSpPr/>
            <p:nvPr/>
          </p:nvSpPr>
          <p:spPr>
            <a:xfrm flipH="1">
              <a:off x="9260114" y="1973942"/>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N</a:t>
              </a:r>
            </a:p>
          </p:txBody>
        </p:sp>
      </p:grpSp>
      <p:sp>
        <p:nvSpPr>
          <p:cNvPr id="19" name="Block Arc 18"/>
          <p:cNvSpPr/>
          <p:nvPr/>
        </p:nvSpPr>
        <p:spPr>
          <a:xfrm>
            <a:off x="4798427" y="1875614"/>
            <a:ext cx="1822132" cy="4532801"/>
          </a:xfrm>
          <a:prstGeom prst="blockArc">
            <a:avLst>
              <a:gd name="adj1" fmla="val 5446258"/>
              <a:gd name="adj2" fmla="val 16154407"/>
              <a:gd name="adj3" fmla="val 1262"/>
            </a:avLst>
          </a:prstGeom>
          <a:solidFill>
            <a:sysClr val="windowText" lastClr="000000"/>
          </a:solidFill>
          <a:ln w="381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1" name="Graphic 20" descr="Lights On with solid fill"/>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629" y="1919863"/>
            <a:ext cx="3515959" cy="3515959"/>
          </a:xfrm>
          <a:prstGeom prst="rect">
            <a:avLst/>
          </a:prstGeom>
          <a:effectLst>
            <a:glow rad="762000">
              <a:schemeClr val="accent6">
                <a:satMod val="175000"/>
                <a:alpha val="40000"/>
              </a:schemeClr>
            </a:glow>
          </a:effectLst>
        </p:spPr>
      </p:pic>
      <p:grpSp>
        <p:nvGrpSpPr>
          <p:cNvPr id="22" name="Group 21"/>
          <p:cNvGrpSpPr/>
          <p:nvPr/>
        </p:nvGrpSpPr>
        <p:grpSpPr>
          <a:xfrm>
            <a:off x="7109992" y="5205223"/>
            <a:ext cx="1478769" cy="995876"/>
            <a:chOff x="6730279" y="4855027"/>
            <a:chExt cx="1478769" cy="995876"/>
          </a:xfrm>
        </p:grpSpPr>
        <p:cxnSp>
          <p:nvCxnSpPr>
            <p:cNvPr id="23" name="Straight Arrow Connector 22"/>
            <p:cNvCxnSpPr/>
            <p:nvPr/>
          </p:nvCxnSpPr>
          <p:spPr>
            <a:xfrm flipH="1">
              <a:off x="6730279" y="4855027"/>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009507" y="5103187"/>
              <a:ext cx="821230" cy="747716"/>
              <a:chOff x="6425850" y="4261174"/>
              <a:chExt cx="821230" cy="747716"/>
            </a:xfrm>
          </p:grpSpPr>
          <p:sp>
            <p:nvSpPr>
              <p:cNvPr id="25" name="TextBox 24"/>
              <p:cNvSpPr txBox="1"/>
              <p:nvPr/>
            </p:nvSpPr>
            <p:spPr>
              <a:xfrm>
                <a:off x="6425850" y="4301004"/>
                <a:ext cx="821230" cy="707886"/>
              </a:xfrm>
              <a:prstGeom prst="rect">
                <a:avLst/>
              </a:prstGeom>
              <a:noFill/>
            </p:spPr>
            <p:txBody>
              <a:bodyPr wrap="square">
                <a:spAutoFit/>
              </a:bodyPr>
              <a:lstStyle/>
              <a:p>
                <a:r>
                  <a:rPr lang="en-US" sz="4000" b="1" dirty="0">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a:solidFill>
                      <a:srgbClr val="C00000"/>
                    </a:solidFill>
                    <a:latin typeface="#9Slide03 Arima Madurai Black" panose="00000A00000000000000" pitchFamily="2" charset="0"/>
                    <a:cs typeface="#9Slide03 Arima Madurai Black" panose="00000A00000000000000" pitchFamily="2" charset="0"/>
                  </a:rPr>
                  <a:t>N</a:t>
                </a:r>
                <a:endParaRPr lang="en-US" sz="4000" dirty="0">
                  <a:solidFill>
                    <a:srgbClr val="C00000"/>
                  </a:solidFill>
                </a:endParaRPr>
              </a:p>
            </p:txBody>
          </p:sp>
          <p:cxnSp>
            <p:nvCxnSpPr>
              <p:cNvPr id="26" name="Straight Arrow Connector 25"/>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a:off x="6985939" y="1889514"/>
            <a:ext cx="1478769" cy="1015195"/>
            <a:chOff x="6606226" y="1539318"/>
            <a:chExt cx="1478769" cy="1015195"/>
          </a:xfrm>
        </p:grpSpPr>
        <p:cxnSp>
          <p:nvCxnSpPr>
            <p:cNvPr id="28" name="Straight Arrow Connector 27"/>
            <p:cNvCxnSpPr/>
            <p:nvPr/>
          </p:nvCxnSpPr>
          <p:spPr>
            <a:xfrm>
              <a:off x="6606226" y="2554513"/>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909794" y="1539318"/>
              <a:ext cx="821230" cy="747716"/>
              <a:chOff x="6425850" y="4261174"/>
              <a:chExt cx="821230" cy="747716"/>
            </a:xfrm>
          </p:grpSpPr>
          <p:sp>
            <p:nvSpPr>
              <p:cNvPr id="31" name="TextBox 30"/>
              <p:cNvSpPr txBox="1"/>
              <p:nvPr/>
            </p:nvSpPr>
            <p:spPr>
              <a:xfrm>
                <a:off x="6425850" y="4301004"/>
                <a:ext cx="821230" cy="707886"/>
              </a:xfrm>
              <a:prstGeom prst="rect">
                <a:avLst/>
              </a:prstGeom>
              <a:noFill/>
            </p:spPr>
            <p:txBody>
              <a:bodyPr wrap="square">
                <a:spAutoFit/>
              </a:bodyPr>
              <a:lstStyle/>
              <a:p>
                <a:r>
                  <a:rPr lang="en-US" sz="4000" b="1" dirty="0" err="1">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err="1">
                    <a:solidFill>
                      <a:srgbClr val="C00000"/>
                    </a:solidFill>
                    <a:latin typeface="#9Slide03 Arima Madurai Black" panose="00000A00000000000000" pitchFamily="2" charset="0"/>
                    <a:cs typeface="#9Slide03 Arima Madurai Black" panose="00000A00000000000000" pitchFamily="2" charset="0"/>
                  </a:rPr>
                  <a:t>c</a:t>
                </a:r>
                <a:endParaRPr lang="en-US" sz="4000" dirty="0">
                  <a:solidFill>
                    <a:srgbClr val="C00000"/>
                  </a:solidFill>
                </a:endParaRPr>
              </a:p>
            </p:txBody>
          </p:sp>
          <p:cxnSp>
            <p:nvCxnSpPr>
              <p:cNvPr id="2048" name="Straight Arrow Connector 2047"/>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49" name="Arrow: Right 2048"/>
          <p:cNvSpPr/>
          <p:nvPr/>
        </p:nvSpPr>
        <p:spPr>
          <a:xfrm rot="6553654">
            <a:off x="4822225" y="2457201"/>
            <a:ext cx="437963" cy="362858"/>
          </a:xfrm>
          <a:prstGeom prst="rightArrow">
            <a:avLst/>
          </a:pr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6.25E-7 0 L -0.34727 0 " pathEditMode="relative" rAng="0" ptsTypes="AA">
                                      <p:cBhvr>
                                        <p:cTn id="6" dur="2000" fill="hold"/>
                                        <p:tgtEl>
                                          <p:spTgt spid="15"/>
                                        </p:tgtEl>
                                        <p:attrNameLst>
                                          <p:attrName>ppt_x</p:attrName>
                                          <p:attrName>ppt_y</p:attrName>
                                        </p:attrNameLst>
                                      </p:cBhvr>
                                      <p:rCtr x="-17370" y="0"/>
                                    </p:animMotion>
                                  </p:childTnLst>
                                </p:cTn>
                              </p:par>
                              <p:par>
                                <p:cTn id="7" presetID="6" presetClass="entr" presetSubtype="32" fill="hold" nodeType="withEffect">
                                  <p:stCondLst>
                                    <p:cond delay="250"/>
                                  </p:stCondLst>
                                  <p:childTnLst>
                                    <p:set>
                                      <p:cBhvr>
                                        <p:cTn id="8" dur="1" fill="hold">
                                          <p:stCondLst>
                                            <p:cond delay="0"/>
                                          </p:stCondLst>
                                        </p:cTn>
                                        <p:tgtEl>
                                          <p:spTgt spid="21"/>
                                        </p:tgtEl>
                                        <p:attrNameLst>
                                          <p:attrName>style.visibility</p:attrName>
                                        </p:attrNameLst>
                                      </p:cBhvr>
                                      <p:to>
                                        <p:strVal val="visible"/>
                                      </p:to>
                                    </p:set>
                                    <p:animEffect transition="in" filter="circle(out)">
                                      <p:cBhvr>
                                        <p:cTn id="9" dur="1000"/>
                                        <p:tgtEl>
                                          <p:spTgt spid="21"/>
                                        </p:tgtEl>
                                      </p:cBhvr>
                                    </p:animEffect>
                                  </p:childTnLst>
                                </p:cTn>
                              </p:par>
                              <p:par>
                                <p:cTn id="10" presetID="6" presetClass="exit" presetSubtype="16" fill="hold" nodeType="withEffect">
                                  <p:stCondLst>
                                    <p:cond delay="1250"/>
                                  </p:stCondLst>
                                  <p:childTnLst>
                                    <p:animEffect transition="out" filter="circle(in)">
                                      <p:cBhvr>
                                        <p:cTn id="11" dur="750"/>
                                        <p:tgtEl>
                                          <p:spTgt spid="21"/>
                                        </p:tgtEl>
                                      </p:cBhvr>
                                    </p:animEffect>
                                    <p:set>
                                      <p:cBhvr>
                                        <p:cTn id="12" dur="1" fill="hold">
                                          <p:stCondLst>
                                            <p:cond delay="74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wipe(up)">
                                      <p:cBhvr>
                                        <p:cTn id="27"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p:cNvSpPr/>
          <p:nvPr/>
        </p:nvSpPr>
        <p:spPr>
          <a:xfrm>
            <a:off x="174853" y="235732"/>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CBFC2"/>
              </a:solidFill>
              <a:effectLst/>
              <a:uLnTx/>
              <a:uFillTx/>
              <a:latin typeface="Arial" panose="020B0604020202020204"/>
              <a:ea typeface="+mn-ea"/>
              <a:cs typeface="+mn-cs"/>
            </a:endParaRPr>
          </a:p>
        </p:txBody>
      </p:sp>
      <p:sp>
        <p:nvSpPr>
          <p:cNvPr id="11" name="Rectangle: Rounded Corners 10"/>
          <p:cNvSpPr/>
          <p:nvPr/>
        </p:nvSpPr>
        <p:spPr>
          <a:xfrm>
            <a:off x="384629" y="428300"/>
            <a:ext cx="11369827" cy="869841"/>
          </a:xfrm>
          <a:prstGeom prst="roundRect">
            <a:avLst>
              <a:gd name="adj" fmla="val 13871"/>
            </a:avLst>
          </a:prstGeom>
          <a:solidFill>
            <a:srgbClr val="FFFFFF"/>
          </a:solidFill>
          <a:ln w="19050">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30691" y="511718"/>
            <a:ext cx="9418987" cy="684803"/>
          </a:xfrm>
          <a:prstGeom prst="rect">
            <a:avLst/>
          </a:prstGeom>
          <a:solidFill>
            <a:srgbClr val="FFFFFF"/>
          </a:solidFill>
        </p:spPr>
        <p:txBody>
          <a:bodyPr wrap="square">
            <a:spAutoFit/>
          </a:bodyPr>
          <a:lstStyle/>
          <a:p>
            <a:pPr marL="285750" indent="-285750">
              <a:lnSpc>
                <a:spcPct val="150000"/>
              </a:lnSpc>
              <a:buFont typeface="Wingdings" panose="05000000000000000000" pitchFamily="2" charset="2"/>
              <a:buChar char="Ø"/>
            </a:pP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dirty="0" err="1">
                <a:solidFill>
                  <a:srgbClr val="C00000"/>
                </a:solidFill>
                <a:latin typeface="#9Slide03 Arima Madurai Black" panose="00000A00000000000000" pitchFamily="2" charset="0"/>
                <a:cs typeface="#9Slide03 Arima Madurai Black" panose="00000A00000000000000" pitchFamily="2" charset="0"/>
              </a:rPr>
              <a:t>Trường</a:t>
            </a:r>
            <a:r>
              <a:rPr lang="en-US" sz="2800" b="1" dirty="0">
                <a:solidFill>
                  <a:srgbClr val="C00000"/>
                </a:solidFill>
                <a:latin typeface="#9Slide03 Arima Madurai Black" panose="00000A00000000000000" pitchFamily="2" charset="0"/>
                <a:cs typeface="#9Slide03 Arima Madurai Black" panose="00000A00000000000000" pitchFamily="2" charset="0"/>
              </a:rPr>
              <a:t> </a:t>
            </a:r>
            <a:r>
              <a:rPr lang="en-US" sz="2800" b="1" err="1">
                <a:solidFill>
                  <a:srgbClr val="C00000"/>
                </a:solidFill>
                <a:latin typeface="#9Slide03 Arima Madurai Black" panose="00000A00000000000000" pitchFamily="2" charset="0"/>
                <a:cs typeface="#9Slide03 Arima Madurai Black" panose="00000A00000000000000" pitchFamily="2" charset="0"/>
              </a:rPr>
              <a:t>hợp</a:t>
            </a:r>
            <a:r>
              <a:rPr lang="en-US" sz="2800" b="1">
                <a:solidFill>
                  <a:srgbClr val="C00000"/>
                </a:solidFill>
                <a:latin typeface="#9Slide03 Arima Madurai Black" panose="00000A00000000000000" pitchFamily="2" charset="0"/>
                <a:cs typeface="#9Slide03 Arima Madurai Black" panose="00000A00000000000000" pitchFamily="2" charset="0"/>
              </a:rPr>
              <a:t> 4: </a:t>
            </a:r>
            <a:r>
              <a:rPr lang="en-US" sz="2800" b="1">
                <a:solidFill>
                  <a:schemeClr val="accent1">
                    <a:lumMod val="50000"/>
                  </a:schemeClr>
                </a:solidFill>
                <a:latin typeface="#9Slide03 Arima Madurai Black" panose="00000A00000000000000" pitchFamily="2" charset="0"/>
                <a:cs typeface="#9Slide03 Arima Madurai Black" panose="00000A00000000000000" pitchFamily="2" charset="0"/>
              </a:rPr>
              <a:t>Cho cực bắc ra xa vòng dây kín (C)</a:t>
            </a:r>
            <a:endParaRPr lang="en-US" sz="2800" dirty="0">
              <a:solidFill>
                <a:schemeClr val="accent1">
                  <a:lumMod val="50000"/>
                </a:schemeClr>
              </a:solidFill>
            </a:endParaRPr>
          </a:p>
        </p:txBody>
      </p:sp>
      <p:pic>
        <p:nvPicPr>
          <p:cNvPr id="3" name="Graphic 2" descr="Lightbulb outlin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7926" y="2450646"/>
            <a:ext cx="3087927" cy="3087927"/>
          </a:xfrm>
          <a:prstGeom prst="rect">
            <a:avLst/>
          </a:prstGeom>
        </p:spPr>
      </p:pic>
      <p:sp>
        <p:nvSpPr>
          <p:cNvPr id="5" name="Oval 4"/>
          <p:cNvSpPr/>
          <p:nvPr/>
        </p:nvSpPr>
        <p:spPr>
          <a:xfrm>
            <a:off x="6519035" y="1896632"/>
            <a:ext cx="1787091" cy="4490766"/>
          </a:xfrm>
          <a:prstGeom prst="ellipse">
            <a:avLst/>
          </a:prstGeom>
          <a:noFill/>
          <a:ln w="762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p:cNvSpPr/>
          <p:nvPr/>
        </p:nvSpPr>
        <p:spPr>
          <a:xfrm rot="948424">
            <a:off x="4177087" y="4608314"/>
            <a:ext cx="2498714" cy="392301"/>
          </a:xfrm>
          <a:custGeom>
            <a:avLst/>
            <a:gdLst>
              <a:gd name="connsiteX0" fmla="*/ 1760220 w 1760220"/>
              <a:gd name="connsiteY0" fmla="*/ 70030 h 136070"/>
              <a:gd name="connsiteX1" fmla="*/ 1360170 w 1760220"/>
              <a:gd name="connsiteY1" fmla="*/ 1450 h 136070"/>
              <a:gd name="connsiteX2" fmla="*/ 525780 w 1760220"/>
              <a:gd name="connsiteY2" fmla="*/ 127180 h 136070"/>
              <a:gd name="connsiteX3" fmla="*/ 0 w 1760220"/>
              <a:gd name="connsiteY3" fmla="*/ 115750 h 136070"/>
            </a:gdLst>
            <a:ahLst/>
            <a:cxnLst>
              <a:cxn ang="0">
                <a:pos x="connsiteX0" y="connsiteY0"/>
              </a:cxn>
              <a:cxn ang="0">
                <a:pos x="connsiteX1" y="connsiteY1"/>
              </a:cxn>
              <a:cxn ang="0">
                <a:pos x="connsiteX2" y="connsiteY2"/>
              </a:cxn>
              <a:cxn ang="0">
                <a:pos x="connsiteX3" y="connsiteY3"/>
              </a:cxn>
            </a:cxnLst>
            <a:rect l="l" t="t" r="r" b="b"/>
            <a:pathLst>
              <a:path w="1760220" h="136070">
                <a:moveTo>
                  <a:pt x="1760220" y="70030"/>
                </a:moveTo>
                <a:cubicBezTo>
                  <a:pt x="1663065" y="30977"/>
                  <a:pt x="1565910" y="-8075"/>
                  <a:pt x="1360170" y="1450"/>
                </a:cubicBezTo>
                <a:cubicBezTo>
                  <a:pt x="1154430" y="10975"/>
                  <a:pt x="752475" y="108130"/>
                  <a:pt x="525780" y="127180"/>
                </a:cubicBezTo>
                <a:cubicBezTo>
                  <a:pt x="299085" y="146230"/>
                  <a:pt x="149542" y="130990"/>
                  <a:pt x="0" y="115750"/>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p:cNvSpPr/>
          <p:nvPr/>
        </p:nvSpPr>
        <p:spPr>
          <a:xfrm rot="1263930" flipH="1">
            <a:off x="3753857" y="5503164"/>
            <a:ext cx="3363905" cy="648155"/>
          </a:xfrm>
          <a:custGeom>
            <a:avLst/>
            <a:gdLst>
              <a:gd name="connsiteX0" fmla="*/ 0 w 1885950"/>
              <a:gd name="connsiteY0" fmla="*/ 34368 h 198965"/>
              <a:gd name="connsiteX1" fmla="*/ 891540 w 1885950"/>
              <a:gd name="connsiteY1" fmla="*/ 11508 h 198965"/>
              <a:gd name="connsiteX2" fmla="*/ 1268730 w 1885950"/>
              <a:gd name="connsiteY2" fmla="*/ 194388 h 198965"/>
              <a:gd name="connsiteX3" fmla="*/ 1885950 w 1885950"/>
              <a:gd name="connsiteY3" fmla="*/ 125808 h 198965"/>
            </a:gdLst>
            <a:ahLst/>
            <a:cxnLst>
              <a:cxn ang="0">
                <a:pos x="connsiteX0" y="connsiteY0"/>
              </a:cxn>
              <a:cxn ang="0">
                <a:pos x="connsiteX1" y="connsiteY1"/>
              </a:cxn>
              <a:cxn ang="0">
                <a:pos x="connsiteX2" y="connsiteY2"/>
              </a:cxn>
              <a:cxn ang="0">
                <a:pos x="connsiteX3" y="connsiteY3"/>
              </a:cxn>
            </a:cxnLst>
            <a:rect l="l" t="t" r="r" b="b"/>
            <a:pathLst>
              <a:path w="1885950" h="198965">
                <a:moveTo>
                  <a:pt x="0" y="34368"/>
                </a:moveTo>
                <a:cubicBezTo>
                  <a:pt x="340042" y="9603"/>
                  <a:pt x="680085" y="-15162"/>
                  <a:pt x="891540" y="11508"/>
                </a:cubicBezTo>
                <a:cubicBezTo>
                  <a:pt x="1102995" y="38178"/>
                  <a:pt x="1102995" y="175338"/>
                  <a:pt x="1268730" y="194388"/>
                </a:cubicBezTo>
                <a:cubicBezTo>
                  <a:pt x="1434465" y="213438"/>
                  <a:pt x="1660207" y="169623"/>
                  <a:pt x="1885950" y="125808"/>
                </a:cubicBezTo>
              </a:path>
            </a:pathLst>
          </a:custGeom>
          <a:noFill/>
          <a:ln w="38100" cap="flat" cmpd="sng" algn="ctr">
            <a:solidFill>
              <a:schemeClr val="accent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flipH="1">
            <a:off x="5496695" y="3664229"/>
            <a:ext cx="3831770" cy="986972"/>
            <a:chOff x="7344229" y="1973942"/>
            <a:chExt cx="3831770" cy="986972"/>
          </a:xfrm>
        </p:grpSpPr>
        <p:sp>
          <p:nvSpPr>
            <p:cNvPr id="13" name="Freeform: Shape 12"/>
            <p:cNvSpPr/>
            <p:nvPr/>
          </p:nvSpPr>
          <p:spPr>
            <a:xfrm>
              <a:off x="7344229" y="1973943"/>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S</a:t>
              </a:r>
            </a:p>
          </p:txBody>
        </p:sp>
        <p:sp>
          <p:nvSpPr>
            <p:cNvPr id="16" name="Freeform: Shape 15"/>
            <p:cNvSpPr/>
            <p:nvPr/>
          </p:nvSpPr>
          <p:spPr>
            <a:xfrm flipH="1">
              <a:off x="9260114" y="1973942"/>
              <a:ext cx="1915885" cy="986971"/>
            </a:xfrm>
            <a:custGeom>
              <a:avLst/>
              <a:gdLst>
                <a:gd name="connsiteX0" fmla="*/ 164498 w 2518228"/>
                <a:gd name="connsiteY0" fmla="*/ 0 h 986971"/>
                <a:gd name="connsiteX1" fmla="*/ 1540886 w 2518228"/>
                <a:gd name="connsiteY1" fmla="*/ 0 h 986971"/>
                <a:gd name="connsiteX2" fmla="*/ 2128759 w 2518228"/>
                <a:gd name="connsiteY2" fmla="*/ 0 h 986971"/>
                <a:gd name="connsiteX3" fmla="*/ 2518228 w 2518228"/>
                <a:gd name="connsiteY3" fmla="*/ 0 h 986971"/>
                <a:gd name="connsiteX4" fmla="*/ 2518228 w 2518228"/>
                <a:gd name="connsiteY4" fmla="*/ 986970 h 986971"/>
                <a:gd name="connsiteX5" fmla="*/ 2128764 w 2518228"/>
                <a:gd name="connsiteY5" fmla="*/ 986970 h 986971"/>
                <a:gd name="connsiteX6" fmla="*/ 2128759 w 2518228"/>
                <a:gd name="connsiteY6" fmla="*/ 986971 h 986971"/>
                <a:gd name="connsiteX7" fmla="*/ 164498 w 2518228"/>
                <a:gd name="connsiteY7" fmla="*/ 986971 h 986971"/>
                <a:gd name="connsiteX8" fmla="*/ 0 w 2518228"/>
                <a:gd name="connsiteY8" fmla="*/ 822473 h 986971"/>
                <a:gd name="connsiteX9" fmla="*/ 0 w 2518228"/>
                <a:gd name="connsiteY9" fmla="*/ 164498 h 986971"/>
                <a:gd name="connsiteX10" fmla="*/ 164498 w 2518228"/>
                <a:gd name="connsiteY10" fmla="*/ 0 h 9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228" h="986971">
                  <a:moveTo>
                    <a:pt x="164498" y="0"/>
                  </a:moveTo>
                  <a:lnTo>
                    <a:pt x="1540886" y="0"/>
                  </a:lnTo>
                  <a:lnTo>
                    <a:pt x="2128759" y="0"/>
                  </a:lnTo>
                  <a:lnTo>
                    <a:pt x="2518228" y="0"/>
                  </a:lnTo>
                  <a:lnTo>
                    <a:pt x="2518228" y="986970"/>
                  </a:lnTo>
                  <a:lnTo>
                    <a:pt x="2128764" y="986970"/>
                  </a:lnTo>
                  <a:lnTo>
                    <a:pt x="2128759" y="986971"/>
                  </a:lnTo>
                  <a:lnTo>
                    <a:pt x="164498" y="986971"/>
                  </a:lnTo>
                  <a:cubicBezTo>
                    <a:pt x="73648" y="986971"/>
                    <a:pt x="0" y="913323"/>
                    <a:pt x="0" y="822473"/>
                  </a:cubicBezTo>
                  <a:lnTo>
                    <a:pt x="0" y="164498"/>
                  </a:lnTo>
                  <a:cubicBezTo>
                    <a:pt x="0" y="73648"/>
                    <a:pt x="73648" y="0"/>
                    <a:pt x="164498" y="0"/>
                  </a:cubicBezTo>
                  <a:close/>
                </a:path>
              </a:pathLst>
            </a:cu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a:t>N</a:t>
              </a:r>
            </a:p>
          </p:txBody>
        </p:sp>
      </p:grpSp>
      <p:sp>
        <p:nvSpPr>
          <p:cNvPr id="30" name="Block Arc 29"/>
          <p:cNvSpPr/>
          <p:nvPr/>
        </p:nvSpPr>
        <p:spPr>
          <a:xfrm>
            <a:off x="6501514" y="1875614"/>
            <a:ext cx="1822132" cy="4532801"/>
          </a:xfrm>
          <a:prstGeom prst="blockArc">
            <a:avLst>
              <a:gd name="adj1" fmla="val 5446258"/>
              <a:gd name="adj2" fmla="val 16154407"/>
              <a:gd name="adj3" fmla="val 1262"/>
            </a:avLst>
          </a:prstGeom>
          <a:solidFill>
            <a:sysClr val="windowText" lastClr="000000"/>
          </a:solidFill>
          <a:ln w="38100" cap="flat" cmpd="sng" algn="ctr">
            <a:solidFill>
              <a:schemeClr val="tx1">
                <a:lumMod val="75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050" name="Graphic 2049" descr="Lights On with solid fill"/>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87716" y="1919863"/>
            <a:ext cx="3515959" cy="3515959"/>
          </a:xfrm>
          <a:prstGeom prst="rect">
            <a:avLst/>
          </a:prstGeom>
          <a:effectLst>
            <a:glow rad="762000">
              <a:schemeClr val="accent6">
                <a:satMod val="175000"/>
                <a:alpha val="40000"/>
              </a:schemeClr>
            </a:glow>
          </a:effectLst>
        </p:spPr>
      </p:pic>
      <p:grpSp>
        <p:nvGrpSpPr>
          <p:cNvPr id="2051" name="Group 2050"/>
          <p:cNvGrpSpPr/>
          <p:nvPr/>
        </p:nvGrpSpPr>
        <p:grpSpPr>
          <a:xfrm>
            <a:off x="8813079" y="5205223"/>
            <a:ext cx="1478769" cy="995876"/>
            <a:chOff x="6730279" y="4855027"/>
            <a:chExt cx="1478769" cy="995876"/>
          </a:xfrm>
        </p:grpSpPr>
        <p:cxnSp>
          <p:nvCxnSpPr>
            <p:cNvPr id="2052" name="Straight Arrow Connector 2051"/>
            <p:cNvCxnSpPr/>
            <p:nvPr/>
          </p:nvCxnSpPr>
          <p:spPr>
            <a:xfrm flipH="1">
              <a:off x="6730279" y="4855027"/>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053" name="Group 2052"/>
            <p:cNvGrpSpPr/>
            <p:nvPr/>
          </p:nvGrpSpPr>
          <p:grpSpPr>
            <a:xfrm>
              <a:off x="7009507" y="5103187"/>
              <a:ext cx="821230" cy="747716"/>
              <a:chOff x="6425850" y="4261174"/>
              <a:chExt cx="821230" cy="747716"/>
            </a:xfrm>
          </p:grpSpPr>
          <p:sp>
            <p:nvSpPr>
              <p:cNvPr id="2054" name="TextBox 2053"/>
              <p:cNvSpPr txBox="1"/>
              <p:nvPr/>
            </p:nvSpPr>
            <p:spPr>
              <a:xfrm>
                <a:off x="6425850" y="4301004"/>
                <a:ext cx="821230" cy="707886"/>
              </a:xfrm>
              <a:prstGeom prst="rect">
                <a:avLst/>
              </a:prstGeom>
              <a:noFill/>
            </p:spPr>
            <p:txBody>
              <a:bodyPr wrap="square">
                <a:spAutoFit/>
              </a:bodyPr>
              <a:lstStyle/>
              <a:p>
                <a:r>
                  <a:rPr lang="en-US" sz="4000" b="1" dirty="0">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a:solidFill>
                      <a:srgbClr val="C00000"/>
                    </a:solidFill>
                    <a:latin typeface="#9Slide03 Arima Madurai Black" panose="00000A00000000000000" pitchFamily="2" charset="0"/>
                    <a:cs typeface="#9Slide03 Arima Madurai Black" panose="00000A00000000000000" pitchFamily="2" charset="0"/>
                  </a:rPr>
                  <a:t>N</a:t>
                </a:r>
                <a:endParaRPr lang="en-US" sz="4000" dirty="0">
                  <a:solidFill>
                    <a:srgbClr val="C00000"/>
                  </a:solidFill>
                </a:endParaRPr>
              </a:p>
            </p:txBody>
          </p:sp>
          <p:cxnSp>
            <p:nvCxnSpPr>
              <p:cNvPr id="2055" name="Straight Arrow Connector 2054"/>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56" name="Group 2055"/>
          <p:cNvGrpSpPr/>
          <p:nvPr/>
        </p:nvGrpSpPr>
        <p:grpSpPr>
          <a:xfrm>
            <a:off x="8689026" y="1889514"/>
            <a:ext cx="1478769" cy="1015195"/>
            <a:chOff x="6606226" y="1539318"/>
            <a:chExt cx="1478769" cy="1015195"/>
          </a:xfrm>
        </p:grpSpPr>
        <p:cxnSp>
          <p:nvCxnSpPr>
            <p:cNvPr id="2057" name="Straight Arrow Connector 2056"/>
            <p:cNvCxnSpPr/>
            <p:nvPr/>
          </p:nvCxnSpPr>
          <p:spPr>
            <a:xfrm flipH="1">
              <a:off x="6606226" y="2554513"/>
              <a:ext cx="147876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058" name="Group 2057"/>
            <p:cNvGrpSpPr/>
            <p:nvPr/>
          </p:nvGrpSpPr>
          <p:grpSpPr>
            <a:xfrm>
              <a:off x="6909794" y="1539318"/>
              <a:ext cx="821230" cy="747716"/>
              <a:chOff x="6425850" y="4261174"/>
              <a:chExt cx="821230" cy="747716"/>
            </a:xfrm>
          </p:grpSpPr>
          <p:sp>
            <p:nvSpPr>
              <p:cNvPr id="2059" name="TextBox 2058"/>
              <p:cNvSpPr txBox="1"/>
              <p:nvPr/>
            </p:nvSpPr>
            <p:spPr>
              <a:xfrm>
                <a:off x="6425850" y="4301004"/>
                <a:ext cx="821230" cy="707886"/>
              </a:xfrm>
              <a:prstGeom prst="rect">
                <a:avLst/>
              </a:prstGeom>
              <a:noFill/>
            </p:spPr>
            <p:txBody>
              <a:bodyPr wrap="square">
                <a:spAutoFit/>
              </a:bodyPr>
              <a:lstStyle/>
              <a:p>
                <a:r>
                  <a:rPr lang="en-US" sz="4000" b="1" dirty="0" err="1">
                    <a:solidFill>
                      <a:srgbClr val="C00000"/>
                    </a:solidFill>
                    <a:latin typeface="#9Slide03 Arima Madurai Black" panose="00000A00000000000000" pitchFamily="2" charset="0"/>
                    <a:cs typeface="#9Slide03 Arima Madurai Black" panose="00000A00000000000000" pitchFamily="2" charset="0"/>
                  </a:rPr>
                  <a:t>B</a:t>
                </a:r>
                <a:r>
                  <a:rPr lang="en-US" sz="4000" b="1" baseline="-25000" dirty="0" err="1">
                    <a:solidFill>
                      <a:srgbClr val="C00000"/>
                    </a:solidFill>
                    <a:latin typeface="#9Slide03 Arima Madurai Black" panose="00000A00000000000000" pitchFamily="2" charset="0"/>
                    <a:cs typeface="#9Slide03 Arima Madurai Black" panose="00000A00000000000000" pitchFamily="2" charset="0"/>
                  </a:rPr>
                  <a:t>c</a:t>
                </a:r>
                <a:endParaRPr lang="en-US" sz="4000" dirty="0">
                  <a:solidFill>
                    <a:srgbClr val="C00000"/>
                  </a:solidFill>
                </a:endParaRPr>
              </a:p>
            </p:txBody>
          </p:sp>
          <p:cxnSp>
            <p:nvCxnSpPr>
              <p:cNvPr id="2060" name="Straight Arrow Connector 2059"/>
              <p:cNvCxnSpPr/>
              <p:nvPr/>
            </p:nvCxnSpPr>
            <p:spPr>
              <a:xfrm>
                <a:off x="6525563" y="4261174"/>
                <a:ext cx="4094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61" name="Arrow: Right 2060"/>
          <p:cNvSpPr/>
          <p:nvPr/>
        </p:nvSpPr>
        <p:spPr>
          <a:xfrm rot="17330105">
            <a:off x="6525312" y="2457201"/>
            <a:ext cx="437963" cy="362858"/>
          </a:xfrm>
          <a:prstGeom prst="rightArrow">
            <a:avLst/>
          </a:prstGeom>
          <a:solidFill>
            <a:srgbClr val="EA0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0833E-6 0 L 0.3543 0 " pathEditMode="relative" rAng="0" ptsTypes="AA">
                                      <p:cBhvr>
                                        <p:cTn id="6" dur="2000" fill="hold"/>
                                        <p:tgtEl>
                                          <p:spTgt spid="9"/>
                                        </p:tgtEl>
                                        <p:attrNameLst>
                                          <p:attrName>ppt_x</p:attrName>
                                          <p:attrName>ppt_y</p:attrName>
                                        </p:attrNameLst>
                                      </p:cBhvr>
                                      <p:rCtr x="17708" y="0"/>
                                    </p:animMotion>
                                  </p:childTnLst>
                                </p:cTn>
                              </p:par>
                              <p:par>
                                <p:cTn id="7" presetID="6" presetClass="entr" presetSubtype="32" fill="hold" nodeType="withEffect">
                                  <p:stCondLst>
                                    <p:cond delay="250"/>
                                  </p:stCondLst>
                                  <p:childTnLst>
                                    <p:set>
                                      <p:cBhvr>
                                        <p:cTn id="8" dur="1" fill="hold">
                                          <p:stCondLst>
                                            <p:cond delay="0"/>
                                          </p:stCondLst>
                                        </p:cTn>
                                        <p:tgtEl>
                                          <p:spTgt spid="2050"/>
                                        </p:tgtEl>
                                        <p:attrNameLst>
                                          <p:attrName>style.visibility</p:attrName>
                                        </p:attrNameLst>
                                      </p:cBhvr>
                                      <p:to>
                                        <p:strVal val="visible"/>
                                      </p:to>
                                    </p:set>
                                    <p:animEffect transition="in" filter="circle(out)">
                                      <p:cBhvr>
                                        <p:cTn id="9" dur="1000"/>
                                        <p:tgtEl>
                                          <p:spTgt spid="2050"/>
                                        </p:tgtEl>
                                      </p:cBhvr>
                                    </p:animEffect>
                                  </p:childTnLst>
                                </p:cTn>
                              </p:par>
                              <p:par>
                                <p:cTn id="10" presetID="6" presetClass="exit" presetSubtype="16" fill="hold" nodeType="withEffect">
                                  <p:stCondLst>
                                    <p:cond delay="1250"/>
                                  </p:stCondLst>
                                  <p:childTnLst>
                                    <p:animEffect transition="out" filter="circle(in)">
                                      <p:cBhvr>
                                        <p:cTn id="11" dur="750"/>
                                        <p:tgtEl>
                                          <p:spTgt spid="2050"/>
                                        </p:tgtEl>
                                      </p:cBhvr>
                                    </p:animEffect>
                                    <p:set>
                                      <p:cBhvr>
                                        <p:cTn id="12" dur="1" fill="hold">
                                          <p:stCondLst>
                                            <p:cond delay="74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wipe(right)">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wipe(right)">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61"/>
                                        </p:tgtEl>
                                        <p:attrNameLst>
                                          <p:attrName>style.visibility</p:attrName>
                                        </p:attrNameLst>
                                      </p:cBhvr>
                                      <p:to>
                                        <p:strVal val="visible"/>
                                      </p:to>
                                    </p:set>
                                    <p:animEffect transition="in" filter="wipe(down)">
                                      <p:cBhvr>
                                        <p:cTn id="27"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584170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3913129"/>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16139" y="-58540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16139" y="-390023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914145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8868920"/>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8806668"/>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195933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288316"/>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16139" y="-197165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16139" y="30121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2" y="1371600"/>
            <a:ext cx="6876277" cy="535531"/>
          </a:xfrm>
          <a:prstGeom prst="rect">
            <a:avLst/>
          </a:prstGeom>
          <a:solidFill>
            <a:srgbClr val="FFFF00"/>
          </a:solidFill>
        </p:spPr>
        <p:txBody>
          <a:bodyPr wrap="square" rtlCol="0">
            <a:spAutoFit/>
          </a:bodyPr>
          <a:lstStyle/>
          <a:p>
            <a:pPr lvl="0">
              <a:lnSpc>
                <a:spcPct val="120000"/>
              </a:lnSpc>
              <a:defRPr/>
            </a:pPr>
            <a:r>
              <a:rPr lang="en-US" sz="2400" dirty="0">
                <a:solidFill>
                  <a:srgbClr val="FF0000"/>
                </a:solidFill>
                <a:latin typeface="#9Slide03 Arima Madurai Black" panose="00000A00000000000000" pitchFamily="2" charset="0"/>
                <a:cs typeface="#9Slide03 Arima Madurai Black" panose="00000A00000000000000" pitchFamily="2" charset="0"/>
              </a:rPr>
              <a:t>Định luật Faraday về suất điện động cảm ứng</a:t>
            </a:r>
            <a:endPar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Rectangle: Rounded Corners 4"/>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pic>
        <p:nvPicPr>
          <p:cNvPr id="17" name="Picture 16"/>
          <p:cNvPicPr>
            <a:picLocks noChangeAspect="1"/>
          </p:cNvPicPr>
          <p:nvPr/>
        </p:nvPicPr>
        <p:blipFill>
          <a:blip r:embed="rId3"/>
          <a:stretch>
            <a:fillRect/>
          </a:stretch>
        </p:blipFill>
        <p:spPr>
          <a:xfrm>
            <a:off x="899399" y="2608442"/>
            <a:ext cx="2788970" cy="3645233"/>
          </a:xfrm>
          <a:prstGeom prst="rect">
            <a:avLst/>
          </a:prstGeom>
        </p:spPr>
      </p:pic>
      <p:sp>
        <p:nvSpPr>
          <p:cNvPr id="24"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31"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234" name="Group 233"/>
          <p:cNvGrpSpPr/>
          <p:nvPr/>
        </p:nvGrpSpPr>
        <p:grpSpPr>
          <a:xfrm>
            <a:off x="4311649" y="2110111"/>
            <a:ext cx="7651750" cy="4521670"/>
            <a:chOff x="4311649" y="2110111"/>
            <a:chExt cx="7651750" cy="4521670"/>
          </a:xfrm>
        </p:grpSpPr>
        <p:grpSp>
          <p:nvGrpSpPr>
            <p:cNvPr id="10" name="Group 9"/>
            <p:cNvGrpSpPr/>
            <p:nvPr/>
          </p:nvGrpSpPr>
          <p:grpSpPr>
            <a:xfrm>
              <a:off x="4311649" y="2110111"/>
              <a:ext cx="7651750" cy="4521670"/>
              <a:chOff x="6470867" y="2110111"/>
              <a:chExt cx="5492533" cy="4521670"/>
            </a:xfrm>
          </p:grpSpPr>
          <p:sp>
            <p:nvSpPr>
              <p:cNvPr id="11" name="Rectangle: Rounded Corners 10"/>
              <p:cNvSpPr/>
              <p:nvPr/>
            </p:nvSpPr>
            <p:spPr>
              <a:xfrm>
                <a:off x="6470867" y="2110111"/>
                <a:ext cx="5492533"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2" name="Rectangle: Rounded Corners 11"/>
              <p:cNvSpPr/>
              <p:nvPr/>
            </p:nvSpPr>
            <p:spPr>
              <a:xfrm>
                <a:off x="6635958" y="2319203"/>
                <a:ext cx="5149256" cy="1643198"/>
              </a:xfrm>
              <a:prstGeom prst="roundRect">
                <a:avLst>
                  <a:gd name="adj" fmla="val 8104"/>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 name="Rectangle: Rounded Corners 21"/>
              <p:cNvSpPr/>
              <p:nvPr/>
            </p:nvSpPr>
            <p:spPr>
              <a:xfrm>
                <a:off x="6635668" y="4169358"/>
                <a:ext cx="5149256" cy="2237791"/>
              </a:xfrm>
              <a:prstGeom prst="roundRect">
                <a:avLst>
                  <a:gd name="adj" fmla="val 8104"/>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sp>
          <p:nvSpPr>
            <p:cNvPr id="14" name="TextBox 13"/>
            <p:cNvSpPr txBox="1"/>
            <p:nvPr/>
          </p:nvSpPr>
          <p:spPr>
            <a:xfrm>
              <a:off x="4692650" y="2388543"/>
              <a:ext cx="6927850" cy="1438855"/>
            </a:xfrm>
            <a:prstGeom prst="rect">
              <a:avLst/>
            </a:prstGeom>
            <a:noFill/>
          </p:spPr>
          <p:txBody>
            <a:bodyPr wrap="square">
              <a:spAutoFit/>
            </a:bodyPr>
            <a:lstStyle/>
            <a:p>
              <a:pPr algn="just">
                <a:lnSpc>
                  <a:spcPct val="150000"/>
                </a:lnSpc>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Trong mạch điện kín có dòng điện thì phải tồn tại suất điện động, ta gọi suất điện động sinh ra do dòng điện cảm ứng gọi là suất điện động cảm ứng kí hiệu là e</a:t>
              </a:r>
              <a:r>
                <a:rPr lang="en-US" sz="2000" baseline="-25000">
                  <a:solidFill>
                    <a:schemeClr val="tx1">
                      <a:lumMod val="50000"/>
                    </a:schemeClr>
                  </a:solidFill>
                  <a:latin typeface="#9Slide03 Arima Madurai Black" panose="00000A00000000000000" pitchFamily="2" charset="0"/>
                  <a:cs typeface="#9Slide03 Arima Madurai Black" panose="00000A00000000000000" pitchFamily="2" charset="0"/>
                </a:rPr>
                <a:t>c</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a:t>
              </a:r>
              <a:endParaRPr lang="vi-VN"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26" name="Group 25"/>
            <p:cNvGrpSpPr/>
            <p:nvPr/>
          </p:nvGrpSpPr>
          <p:grpSpPr>
            <a:xfrm>
              <a:off x="4692650" y="4437182"/>
              <a:ext cx="6927850" cy="679287"/>
              <a:chOff x="4692650" y="4185852"/>
              <a:chExt cx="6927850" cy="679287"/>
            </a:xfrm>
          </p:grpSpPr>
          <p:sp>
            <p:nvSpPr>
              <p:cNvPr id="23" name="TextBox 22"/>
              <p:cNvSpPr txBox="1"/>
              <p:nvPr/>
            </p:nvSpPr>
            <p:spPr>
              <a:xfrm>
                <a:off x="4692650" y="4233662"/>
                <a:ext cx="6927850" cy="515526"/>
              </a:xfrm>
              <a:prstGeom prst="rect">
                <a:avLst/>
              </a:prstGeom>
              <a:noFill/>
            </p:spPr>
            <p:txBody>
              <a:bodyPr wrap="square">
                <a:spAutoFit/>
              </a:bodyPr>
              <a:lstStyle/>
              <a:p>
                <a:pPr algn="just">
                  <a:lnSpc>
                    <a:spcPct val="150000"/>
                  </a:lnSpc>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Biểu thức	           (dấu trừ “-” biểu diễn định luật Lenz). </a:t>
                </a:r>
                <a:endParaRPr lang="vi-VN"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aphicFrame>
            <p:nvGraphicFramePr>
              <p:cNvPr id="25" name="Object 24"/>
              <p:cNvGraphicFramePr>
                <a:graphicFrameLocks noChangeAspect="1"/>
              </p:cNvGraphicFramePr>
              <p:nvPr/>
            </p:nvGraphicFramePr>
            <p:xfrm>
              <a:off x="5984708" y="4185852"/>
              <a:ext cx="1082842" cy="679287"/>
            </p:xfrm>
            <a:graphic>
              <a:graphicData uri="http://schemas.openxmlformats.org/presentationml/2006/ole">
                <mc:AlternateContent xmlns:mc="http://schemas.openxmlformats.org/markup-compatibility/2006">
                  <mc:Choice xmlns:v="urn:schemas-microsoft-com:vml" Requires="v">
                    <p:oleObj r:id="rId4" imgW="673100" imgH="406400" progId="Equation.DSMT4">
                      <p:embed/>
                    </p:oleObj>
                  </mc:Choice>
                  <mc:Fallback>
                    <p:oleObj r:id="rId4" imgW="673100" imgH="4064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708" y="4185852"/>
                            <a:ext cx="1082842" cy="679287"/>
                          </a:xfrm>
                          <a:prstGeom prst="rect">
                            <a:avLst/>
                          </a:prstGeom>
                          <a:solidFill>
                            <a:srgbClr val="FEF9C3"/>
                          </a:solidFill>
                        </p:spPr>
                      </p:pic>
                    </p:oleObj>
                  </mc:Fallback>
                </mc:AlternateContent>
              </a:graphicData>
            </a:graphic>
          </p:graphicFrame>
        </p:grpSp>
        <p:grpSp>
          <p:nvGrpSpPr>
            <p:cNvPr id="233" name="Group 232"/>
            <p:cNvGrpSpPr/>
            <p:nvPr/>
          </p:nvGrpSpPr>
          <p:grpSpPr>
            <a:xfrm>
              <a:off x="4692650" y="5351463"/>
              <a:ext cx="6927850" cy="808037"/>
              <a:chOff x="4692650" y="5197724"/>
              <a:chExt cx="6927850" cy="808037"/>
            </a:xfrm>
          </p:grpSpPr>
          <p:sp>
            <p:nvSpPr>
              <p:cNvPr id="225" name="TextBox 224"/>
              <p:cNvSpPr txBox="1"/>
              <p:nvPr/>
            </p:nvSpPr>
            <p:spPr>
              <a:xfrm>
                <a:off x="4692650" y="5306031"/>
                <a:ext cx="6927850" cy="515526"/>
              </a:xfrm>
              <a:prstGeom prst="rect">
                <a:avLst/>
              </a:prstGeom>
              <a:noFill/>
            </p:spPr>
            <p:txBody>
              <a:bodyPr wrap="square">
                <a:spAutoFit/>
              </a:bodyPr>
              <a:lstStyle/>
              <a:p>
                <a:pPr algn="just">
                  <a:lnSpc>
                    <a:spcPct val="150000"/>
                  </a:lnSpc>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Độ lớn suất điện động cảm ứng </a:t>
                </a:r>
                <a:endParaRPr lang="vi-VN"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aphicFrame>
            <p:nvGraphicFramePr>
              <p:cNvPr id="232" name="Object 231"/>
              <p:cNvGraphicFramePr>
                <a:graphicFrameLocks noChangeAspect="1"/>
              </p:cNvGraphicFramePr>
              <p:nvPr/>
            </p:nvGraphicFramePr>
            <p:xfrm>
              <a:off x="8845550" y="5197724"/>
              <a:ext cx="1047750" cy="808037"/>
            </p:xfrm>
            <a:graphic>
              <a:graphicData uri="http://schemas.openxmlformats.org/presentationml/2006/ole">
                <mc:AlternateContent xmlns:mc="http://schemas.openxmlformats.org/markup-compatibility/2006">
                  <mc:Choice xmlns:v="urn:schemas-microsoft-com:vml" Requires="v">
                    <p:oleObj r:id="rId6" imgW="622300" imgH="444500" progId="Equation.DSMT4">
                      <p:embed/>
                    </p:oleObj>
                  </mc:Choice>
                  <mc:Fallback>
                    <p:oleObj r:id="rId6" imgW="622300" imgH="444500"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50" y="5197724"/>
                            <a:ext cx="1047750" cy="808037"/>
                          </a:xfrm>
                          <a:prstGeom prst="rect">
                            <a:avLst/>
                          </a:prstGeom>
                          <a:solidFill>
                            <a:srgbClr val="FEF9C3"/>
                          </a:solidFill>
                        </p:spPr>
                      </p:pic>
                    </p:oleObj>
                  </mc:Fallback>
                </mc:AlternateContent>
              </a:graphicData>
            </a:graphic>
          </p:graphicFrame>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42" presetClass="entr" presetSubtype="0" fill="hold" nodeType="withEffect">
                                  <p:stCondLst>
                                    <p:cond delay="7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75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anim calcmode="lin" valueType="num">
                                      <p:cBhvr>
                                        <p:cTn id="19" dur="500" fill="hold"/>
                                        <p:tgtEl>
                                          <p:spTgt spid="234"/>
                                        </p:tgtEl>
                                        <p:attrNameLst>
                                          <p:attrName>ppt_x</p:attrName>
                                        </p:attrNameLst>
                                      </p:cBhvr>
                                      <p:tavLst>
                                        <p:tav tm="0">
                                          <p:val>
                                            <p:strVal val="#ppt_x"/>
                                          </p:val>
                                        </p:tav>
                                        <p:tav tm="100000">
                                          <p:val>
                                            <p:strVal val="#ppt_x"/>
                                          </p:val>
                                        </p:tav>
                                      </p:tavLst>
                                    </p:anim>
                                    <p:anim calcmode="lin" valueType="num">
                                      <p:cBhvr>
                                        <p:cTn id="20" dur="500" fill="hold"/>
                                        <p:tgtEl>
                                          <p:spTgt spid="2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584170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3913129"/>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16139" y="-58540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16139" y="-390023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914145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8868920"/>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8806668"/>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195933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288316"/>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16139" y="-197165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16139" y="30121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2" y="1371600"/>
            <a:ext cx="6876277" cy="535531"/>
          </a:xfrm>
          <a:prstGeom prst="rect">
            <a:avLst/>
          </a:prstGeom>
          <a:solidFill>
            <a:srgbClr val="FFFF00"/>
          </a:solidFill>
        </p:spPr>
        <p:txBody>
          <a:bodyPr wrap="square" rtlCol="0">
            <a:spAutoFit/>
          </a:bodyPr>
          <a:lstStyle/>
          <a:p>
            <a:pPr lvl="0">
              <a:lnSpc>
                <a:spcPct val="120000"/>
              </a:lnSpc>
              <a:defRPr/>
            </a:pPr>
            <a:r>
              <a:rPr lang="en-US" sz="2400" dirty="0">
                <a:solidFill>
                  <a:srgbClr val="FF0000"/>
                </a:solidFill>
                <a:latin typeface="#9Slide03 Arima Madurai Black" panose="00000A00000000000000" pitchFamily="2" charset="0"/>
                <a:cs typeface="#9Slide03 Arima Madurai Black" panose="00000A00000000000000" pitchFamily="2" charset="0"/>
              </a:rPr>
              <a:t>Định luật Faraday về suất điện động cảm ứng</a:t>
            </a:r>
            <a:endPar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Rectangle: Rounded Corners 4"/>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nvGrpSpPr>
          <p:cNvPr id="10" name="Group 9"/>
          <p:cNvGrpSpPr/>
          <p:nvPr/>
        </p:nvGrpSpPr>
        <p:grpSpPr>
          <a:xfrm>
            <a:off x="4311651" y="2110111"/>
            <a:ext cx="7651750" cy="4521670"/>
            <a:chOff x="6470867" y="2110111"/>
            <a:chExt cx="5492533" cy="4521670"/>
          </a:xfrm>
        </p:grpSpPr>
        <p:sp>
          <p:nvSpPr>
            <p:cNvPr id="11" name="Rectangle: Rounded Corners 10"/>
            <p:cNvSpPr/>
            <p:nvPr/>
          </p:nvSpPr>
          <p:spPr>
            <a:xfrm>
              <a:off x="6470867" y="2110111"/>
              <a:ext cx="5492533"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 name="Rectangle: Rounded Corners 21"/>
            <p:cNvSpPr/>
            <p:nvPr/>
          </p:nvSpPr>
          <p:spPr>
            <a:xfrm>
              <a:off x="6635668" y="3341382"/>
              <a:ext cx="5149256" cy="3065768"/>
            </a:xfrm>
            <a:prstGeom prst="roundRect">
              <a:avLst>
                <a:gd name="adj" fmla="val 5618"/>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sp>
        <p:nvSpPr>
          <p:cNvPr id="13" name="Rectangle 12"/>
          <p:cNvSpPr/>
          <p:nvPr/>
        </p:nvSpPr>
        <p:spPr>
          <a:xfrm>
            <a:off x="4368799" y="2296506"/>
            <a:ext cx="7537451" cy="828158"/>
          </a:xfrm>
          <a:prstGeom prst="rect">
            <a:avLst/>
          </a:prstGeom>
          <a:solidFill>
            <a:srgbClr val="FEF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899399" y="2608442"/>
            <a:ext cx="2788970" cy="3645233"/>
          </a:xfrm>
          <a:prstGeom prst="rect">
            <a:avLst/>
          </a:prstGeom>
        </p:spPr>
      </p:pic>
      <p:sp>
        <p:nvSpPr>
          <p:cNvPr id="24"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25" name="Object 24"/>
          <p:cNvGraphicFramePr>
            <a:graphicFrameLocks noChangeAspect="1"/>
          </p:cNvGraphicFramePr>
          <p:nvPr/>
        </p:nvGraphicFramePr>
        <p:xfrm>
          <a:off x="5398837" y="2370941"/>
          <a:ext cx="1082842" cy="679287"/>
        </p:xfrm>
        <a:graphic>
          <a:graphicData uri="http://schemas.openxmlformats.org/presentationml/2006/ole">
            <mc:AlternateContent xmlns:mc="http://schemas.openxmlformats.org/markup-compatibility/2006">
              <mc:Choice xmlns:v="urn:schemas-microsoft-com:vml" Requires="v">
                <p:oleObj r:id="rId4" imgW="673100" imgH="406400" progId="Equation.DSMT4">
                  <p:embed/>
                </p:oleObj>
              </mc:Choice>
              <mc:Fallback>
                <p:oleObj r:id="rId4" imgW="673100" imgH="406400" progId="Equation.DSMT4">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837" y="2370941"/>
                        <a:ext cx="1082842" cy="679287"/>
                      </a:xfrm>
                      <a:prstGeom prst="rect">
                        <a:avLst/>
                      </a:prstGeom>
                      <a:noFill/>
                    </p:spPr>
                  </p:pic>
                </p:oleObj>
              </mc:Fallback>
            </mc:AlternateContent>
          </a:graphicData>
        </a:graphic>
      </p:graphicFrame>
      <p:sp>
        <p:nvSpPr>
          <p:cNvPr id="231"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232" name="Object 231"/>
          <p:cNvGraphicFramePr>
            <a:graphicFrameLocks noChangeAspect="1"/>
          </p:cNvGraphicFramePr>
          <p:nvPr/>
        </p:nvGraphicFramePr>
        <p:xfrm>
          <a:off x="9702800" y="2382129"/>
          <a:ext cx="922300" cy="711086"/>
        </p:xfrm>
        <a:graphic>
          <a:graphicData uri="http://schemas.openxmlformats.org/presentationml/2006/ole">
            <mc:AlternateContent xmlns:mc="http://schemas.openxmlformats.org/markup-compatibility/2006">
              <mc:Choice xmlns:v="urn:schemas-microsoft-com:vml" Requires="v">
                <p:oleObj r:id="rId6" imgW="622300" imgH="444500" progId="Equation.DSMT4">
                  <p:embed/>
                </p:oleObj>
              </mc:Choice>
              <mc:Fallback>
                <p:oleObj r:id="rId6" imgW="622300" imgH="444500" progId="Equation.DSMT4">
                  <p:embed/>
                  <p:pic>
                    <p:nvPicPr>
                      <p:cNvPr id="0" name="Object 2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382129"/>
                        <a:ext cx="922300" cy="711086"/>
                      </a:xfrm>
                      <a:prstGeom prst="rect">
                        <a:avLst/>
                      </a:prstGeom>
                      <a:noFill/>
                    </p:spPr>
                  </p:pic>
                </p:oleObj>
              </mc:Fallback>
            </mc:AlternateContent>
          </a:graphicData>
        </a:graphic>
      </p:graphicFrame>
      <p:cxnSp>
        <p:nvCxnSpPr>
          <p:cNvPr id="16" name="Straight Connector 15"/>
          <p:cNvCxnSpPr>
            <a:stCxn id="13" idx="0"/>
            <a:endCxn id="13" idx="2"/>
          </p:cNvCxnSpPr>
          <p:nvPr/>
        </p:nvCxnSpPr>
        <p:spPr>
          <a:xfrm>
            <a:off x="8137525" y="2296506"/>
            <a:ext cx="0" cy="828158"/>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7"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39"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41" name="Rectangle 1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243" name="Group 242"/>
          <p:cNvGrpSpPr/>
          <p:nvPr/>
        </p:nvGrpSpPr>
        <p:grpSpPr>
          <a:xfrm>
            <a:off x="4692650" y="3439367"/>
            <a:ext cx="6927850" cy="2800767"/>
            <a:chOff x="4692650" y="3439367"/>
            <a:chExt cx="6927850" cy="2800767"/>
          </a:xfrm>
        </p:grpSpPr>
        <p:sp>
          <p:nvSpPr>
            <p:cNvPr id="30" name="TextBox 29"/>
            <p:cNvSpPr txBox="1"/>
            <p:nvPr/>
          </p:nvSpPr>
          <p:spPr>
            <a:xfrm>
              <a:off x="4692650" y="3439367"/>
              <a:ext cx="6927850" cy="2800767"/>
            </a:xfrm>
            <a:prstGeom prst="rect">
              <a:avLst/>
            </a:prstGeom>
            <a:noFill/>
          </p:spPr>
          <p:txBody>
            <a:bodyPr wrap="square">
              <a:spAutoFit/>
            </a:bodyPr>
            <a:lstStyle/>
            <a:p>
              <a:pPr marL="342900" indent="-342900" algn="just">
                <a:lnSpc>
                  <a:spcPct val="180000"/>
                </a:lnSpc>
                <a:buFont typeface="Wingdings" panose="05000000000000000000" pitchFamily="2" charset="2"/>
                <a:buChar char="Ø"/>
              </a:pPr>
              <a:r>
                <a:rPr lang="en-US" sz="2000">
                  <a:solidFill>
                    <a:srgbClr val="C00000"/>
                  </a:solidFill>
                  <a:latin typeface="#9Slide03 Arima Madurai Black" panose="00000A00000000000000" pitchFamily="2" charset="0"/>
                  <a:cs typeface="#9Slide03 Arima Madurai Black" panose="00000A00000000000000" pitchFamily="2" charset="0"/>
                </a:rPr>
                <a:t>Trong đó:</a:t>
              </a:r>
            </a:p>
            <a:p>
              <a:pPr marL="342900" indent="-342900" algn="just">
                <a:lnSpc>
                  <a:spcPct val="180000"/>
                </a:lnSpc>
                <a:buFont typeface="Arial" panose="020B0604020202020204" pitchFamily="34" charset="0"/>
                <a:buChar cha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là độ biến thiên từ thông (Wb).</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80000"/>
                </a:lnSpc>
                <a:buFont typeface="Arial" panose="020B0604020202020204" pitchFamily="34" charset="0"/>
                <a:buChar cha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là khoảng thời gian xảy ra sự biến thiên từ thông (s).</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80000"/>
                </a:lnSpc>
                <a:buFont typeface="Arial" panose="020B0604020202020204" pitchFamily="34" charset="0"/>
                <a:buChar cha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là ốc độ biến thiên từ thông (Wb/s hay Wb.s-1).</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80000"/>
                </a:lnSpc>
                <a:buFont typeface="Arial" panose="020B0604020202020204" pitchFamily="34" charset="0"/>
                <a:buChar char="•"/>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e</a:t>
              </a:r>
              <a:r>
                <a:rPr lang="en-US" sz="2000" baseline="-25000">
                  <a:solidFill>
                    <a:schemeClr val="tx1">
                      <a:lumMod val="50000"/>
                    </a:schemeClr>
                  </a:solidFill>
                  <a:latin typeface="#9Slide03 Arima Madurai Black" panose="00000A00000000000000" pitchFamily="2" charset="0"/>
                  <a:cs typeface="#9Slide03 Arima Madurai Black" panose="00000A00000000000000" pitchFamily="2" charset="0"/>
                </a:rPr>
                <a:t>c</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là suất điện động cảm ứng (V).</a:t>
              </a:r>
            </a:p>
          </p:txBody>
        </p:sp>
        <p:graphicFrame>
          <p:nvGraphicFramePr>
            <p:cNvPr id="238" name="Object 237"/>
            <p:cNvGraphicFramePr>
              <a:graphicFrameLocks noChangeAspect="1"/>
            </p:cNvGraphicFramePr>
            <p:nvPr/>
          </p:nvGraphicFramePr>
          <p:xfrm>
            <a:off x="5122537" y="4140054"/>
            <a:ext cx="1586149" cy="385583"/>
          </p:xfrm>
          <a:graphic>
            <a:graphicData uri="http://schemas.openxmlformats.org/presentationml/2006/ole">
              <mc:AlternateContent xmlns:mc="http://schemas.openxmlformats.org/markup-compatibility/2006">
                <mc:Choice xmlns:v="urn:schemas-microsoft-com:vml" Requires="v">
                  <p:oleObj r:id="rId8" imgW="888365" imgH="215900" progId="Equation.3">
                    <p:embed/>
                  </p:oleObj>
                </mc:Choice>
                <mc:Fallback>
                  <p:oleObj r:id="rId8" imgW="888365" imgH="2159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2537" y="4140054"/>
                          <a:ext cx="1586149" cy="385583"/>
                        </a:xfrm>
                        <a:prstGeom prst="rect">
                          <a:avLst/>
                        </a:prstGeom>
                        <a:noFill/>
                      </p:spPr>
                    </p:pic>
                  </p:oleObj>
                </mc:Fallback>
              </mc:AlternateContent>
            </a:graphicData>
          </a:graphic>
        </p:graphicFrame>
        <p:graphicFrame>
          <p:nvGraphicFramePr>
            <p:cNvPr id="240" name="Object 239"/>
            <p:cNvGraphicFramePr>
              <a:graphicFrameLocks noChangeAspect="1"/>
            </p:cNvGraphicFramePr>
            <p:nvPr/>
          </p:nvGraphicFramePr>
          <p:xfrm>
            <a:off x="5070173" y="4685303"/>
            <a:ext cx="441627" cy="341257"/>
          </p:xfrm>
          <a:graphic>
            <a:graphicData uri="http://schemas.openxmlformats.org/presentationml/2006/ole">
              <mc:AlternateContent xmlns:mc="http://schemas.openxmlformats.org/markup-compatibility/2006">
                <mc:Choice xmlns:v="urn:schemas-microsoft-com:vml" Requires="v">
                  <p:oleObj r:id="rId10" imgW="190500" imgH="177800" progId="Equation.DSMT4">
                    <p:embed/>
                  </p:oleObj>
                </mc:Choice>
                <mc:Fallback>
                  <p:oleObj r:id="rId10" imgW="190500" imgH="17780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0173" y="4685303"/>
                          <a:ext cx="441627" cy="341257"/>
                        </a:xfrm>
                        <a:prstGeom prst="rect">
                          <a:avLst/>
                        </a:prstGeom>
                        <a:noFill/>
                      </p:spPr>
                    </p:pic>
                  </p:oleObj>
                </mc:Fallback>
              </mc:AlternateContent>
            </a:graphicData>
          </a:graphic>
        </p:graphicFrame>
        <p:graphicFrame>
          <p:nvGraphicFramePr>
            <p:cNvPr id="242" name="Object 241"/>
            <p:cNvGraphicFramePr>
              <a:graphicFrameLocks noChangeAspect="1"/>
            </p:cNvGraphicFramePr>
            <p:nvPr/>
          </p:nvGraphicFramePr>
          <p:xfrm>
            <a:off x="5070173" y="5097967"/>
            <a:ext cx="479676" cy="686306"/>
          </p:xfrm>
          <a:graphic>
            <a:graphicData uri="http://schemas.openxmlformats.org/presentationml/2006/ole">
              <mc:AlternateContent xmlns:mc="http://schemas.openxmlformats.org/markup-compatibility/2006">
                <mc:Choice xmlns:v="urn:schemas-microsoft-com:vml" Requires="v">
                  <p:oleObj r:id="rId12" imgW="330200" imgH="431800" progId="Equation.DSMT4">
                    <p:embed/>
                  </p:oleObj>
                </mc:Choice>
                <mc:Fallback>
                  <p:oleObj r:id="rId12" imgW="330200" imgH="431800" progId="Equation.DSMT4">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0173" y="5097967"/>
                          <a:ext cx="479676" cy="686306"/>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584170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3913129"/>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16139" y="-58540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16139" y="-390023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914145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8868920"/>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8806668"/>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195933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288316"/>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16139" y="-197165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16139" y="30121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2" y="1371600"/>
            <a:ext cx="6876277" cy="535531"/>
          </a:xfrm>
          <a:prstGeom prst="rect">
            <a:avLst/>
          </a:prstGeom>
          <a:solidFill>
            <a:srgbClr val="FFFF00"/>
          </a:solidFill>
        </p:spPr>
        <p:txBody>
          <a:bodyPr wrap="square" rtlCol="0">
            <a:spAutoFit/>
          </a:bodyPr>
          <a:lstStyle/>
          <a:p>
            <a:pPr lvl="0">
              <a:lnSpc>
                <a:spcPct val="120000"/>
              </a:lnSpc>
              <a:defRPr/>
            </a:pPr>
            <a:r>
              <a:rPr lang="en-US" sz="2400" dirty="0">
                <a:solidFill>
                  <a:srgbClr val="FF0000"/>
                </a:solidFill>
                <a:latin typeface="#9Slide03 Arima Madurai Black" panose="00000A00000000000000" pitchFamily="2" charset="0"/>
                <a:cs typeface="#9Slide03 Arima Madurai Black" panose="00000A00000000000000" pitchFamily="2" charset="0"/>
              </a:rPr>
              <a:t>Định luật Faraday về suất điện động cảm ứng</a:t>
            </a:r>
            <a:endPar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Rectangle: Rounded Corners 4"/>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1" name="Rectangle: Rounded Corners 10"/>
          <p:cNvSpPr/>
          <p:nvPr/>
        </p:nvSpPr>
        <p:spPr>
          <a:xfrm>
            <a:off x="4311651" y="2110111"/>
            <a:ext cx="7651750"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 name="Rectangle: Rounded Corners 21"/>
          <p:cNvSpPr/>
          <p:nvPr/>
        </p:nvSpPr>
        <p:spPr>
          <a:xfrm>
            <a:off x="4541238" y="2324099"/>
            <a:ext cx="7173524" cy="1930401"/>
          </a:xfrm>
          <a:prstGeom prst="roundRect">
            <a:avLst>
              <a:gd name="adj" fmla="val 5618"/>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pic>
        <p:nvPicPr>
          <p:cNvPr id="17" name="Picture 16"/>
          <p:cNvPicPr>
            <a:picLocks noChangeAspect="1"/>
          </p:cNvPicPr>
          <p:nvPr/>
        </p:nvPicPr>
        <p:blipFill>
          <a:blip r:embed="rId3"/>
          <a:stretch>
            <a:fillRect/>
          </a:stretch>
        </p:blipFill>
        <p:spPr>
          <a:xfrm>
            <a:off x="899399" y="2608442"/>
            <a:ext cx="2788970" cy="3645233"/>
          </a:xfrm>
          <a:prstGeom prst="rect">
            <a:avLst/>
          </a:prstGeom>
        </p:spPr>
      </p:pic>
      <p:sp>
        <p:nvSpPr>
          <p:cNvPr id="24"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31"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37"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39"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41" name="Rectangle 1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20" name="Group 19"/>
          <p:cNvGrpSpPr/>
          <p:nvPr/>
        </p:nvGrpSpPr>
        <p:grpSpPr>
          <a:xfrm>
            <a:off x="4692650" y="2276368"/>
            <a:ext cx="6927850" cy="1862048"/>
            <a:chOff x="4692650" y="2282718"/>
            <a:chExt cx="6927850" cy="1862048"/>
          </a:xfrm>
        </p:grpSpPr>
        <mc:AlternateContent xmlns:mc="http://schemas.openxmlformats.org/markup-compatibility/2006" xmlns:a14="http://schemas.microsoft.com/office/drawing/2010/main">
          <mc:Choice Requires="a14">
            <p:sp>
              <p:nvSpPr>
                <p:cNvPr id="15" name="TextBox 14"/>
                <p:cNvSpPr txBox="1"/>
                <p:nvPr/>
              </p:nvSpPr>
              <p:spPr>
                <a:xfrm>
                  <a:off x="4692650" y="2282718"/>
                  <a:ext cx="6927850" cy="1862048"/>
                </a:xfrm>
                <a:prstGeom prst="rect">
                  <a:avLst/>
                </a:prstGeom>
                <a:noFill/>
              </p:spPr>
              <p:txBody>
                <a:bodyPr wrap="square">
                  <a:spAutoFit/>
                </a:bodyPr>
                <a:lstStyle/>
                <a:p>
                  <a:pPr algn="just">
                    <a:lnSpc>
                      <a:spcPct val="20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Trong trường hợp mạch điện là một khung dây có N vòng dây thì</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trong đó</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14:m>
                    <m:oMath xmlns:m="http://schemas.openxmlformats.org/officeDocument/2006/math">
                      <m:sSub>
                        <m:sSubPr>
                          <m:ctrlPr>
                            <a:rPr lang="en-US" sz="2000" b="1" i="1" smtClean="0">
                              <a:solidFill>
                                <a:srgbClr val="C00000"/>
                              </a:solidFill>
                              <a:latin typeface="Cambria Math" panose="02040503050406030204" pitchFamily="18" charset="0"/>
                            </a:rPr>
                          </m:ctrlPr>
                        </m:sSubPr>
                        <m:e>
                          <m:r>
                            <m:rPr>
                              <m:nor/>
                            </m:rPr>
                            <a:rPr lang="el-GR" sz="2000" b="1" dirty="0">
                              <a:solidFill>
                                <a:srgbClr val="C00000"/>
                              </a:solidFill>
                              <a:latin typeface="Times New Roman" panose="02020603050405020304" pitchFamily="18" charset="0"/>
                              <a:cs typeface="#9Slide03 Arima Madurai Black" panose="00000A00000000000000" pitchFamily="2" charset="0"/>
                            </a:rPr>
                            <m:t>Φ</m:t>
                          </m:r>
                          <m:r>
                            <m:rPr>
                              <m:nor/>
                            </m:rPr>
                            <a:rPr lang="en-US" sz="2000" b="1" dirty="0">
                              <a:solidFill>
                                <a:srgbClr val="C00000"/>
                              </a:solidFill>
                              <a:latin typeface="#9Slide03 Arima Madurai Black" panose="00000A00000000000000" pitchFamily="2" charset="0"/>
                              <a:cs typeface="#9Slide03 Arima Madurai Black" panose="00000A00000000000000" pitchFamily="2" charset="0"/>
                            </a:rPr>
                            <m:t> </m:t>
                          </m:r>
                        </m:e>
                        <m:sub>
                          <m:r>
                            <a:rPr lang="vi-VN" sz="2000" b="1" i="1">
                              <a:solidFill>
                                <a:srgbClr val="C00000"/>
                              </a:solidFill>
                              <a:latin typeface="Cambria Math" panose="02040503050406030204" pitchFamily="18" charset="0"/>
                            </a:rPr>
                            <m:t>𝟏</m:t>
                          </m:r>
                        </m:sub>
                      </m:sSub>
                    </m:oMath>
                  </a14:m>
                  <a:r>
                    <a:rPr lang="vi-VN" sz="2000" b="1">
                      <a:solidFill>
                        <a:srgbClr val="C00000"/>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là từ thông qua diện tích giới hạn một vòng dây.</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4692650" y="2282718"/>
                  <a:ext cx="6927850" cy="1862048"/>
                </a:xfrm>
                <a:prstGeom prst="rect">
                  <a:avLst/>
                </a:prstGeom>
                <a:blipFill rotWithShape="1">
                  <a:blip r:embed="rId4"/>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graphicFrame>
              <p:nvGraphicFramePr>
                <p:cNvPr id="19" name="Object 18"/>
                <p:cNvGraphicFramePr>
                  <a:graphicFrameLocks noChangeAspect="1"/>
                </p:cNvGraphicFramePr>
                <p:nvPr/>
              </p:nvGraphicFramePr>
              <p:xfrm>
                <a:off x="5714999" y="2931366"/>
                <a:ext cx="1216793" cy="704459"/>
              </p:xfrm>
              <a:graphic>
                <a:graphicData uri="http://schemas.openxmlformats.org/presentationml/2006/ole">
                  <mc:AlternateContent>
                    <mc:Choice xmlns:v="urn:schemas-microsoft-com:vml" Requires="v">
                      <p:oleObj r:id="rId5" imgW="786765" imgH="406400" progId="Equation.DSMT4">
                        <p:embed/>
                      </p:oleObj>
                    </mc:Choice>
                    <mc:Fallback>
                      <p:oleObj r:id="rId5" imgW="786765" imgH="406400" progId="Equation.DSMT4">
                        <p:embed/>
                        <p:pic>
                          <p:nvPicPr>
                            <p:cNvPr id="0" name="Object 1"/>
                            <p:cNvPicPr>
                              <a:picLocks noChangeAspect="1" noChangeArrowheads="1"/>
                            </p:cNvPicPr>
                            <p:nvPr/>
                          </p:nvPicPr>
                          <p:blipFill>
                            <a:blip r:embed="rId6">
                              <a:extLst>
                                <a:ext uri="{28A0092B-C50C-407E-A947-70E740481C1C}">
                                  <a14:useLocalDpi val="0"/>
                                </a:ext>
                              </a:extLst>
                            </a:blip>
                            <a:srcRect/>
                            <a:stretch>
                              <a:fillRect/>
                            </a:stretch>
                          </p:blipFill>
                          <p:spPr bwMode="auto">
                            <a:xfrm>
                              <a:off x="5714999" y="2931366"/>
                              <a:ext cx="1216793" cy="704459"/>
                            </a:xfrm>
                            <a:prstGeom prst="rect">
                              <a:avLst/>
                            </a:prstGeom>
                            <a:noFill/>
                          </p:spPr>
                        </p:pic>
                      </p:oleObj>
                    </mc:Fallback>
                  </mc:AlternateContent>
                </a:graphicData>
              </a:graphic>
            </p:graphicFrame>
          </mc:Choice>
          <mc:Fallback xmlns="">
            <p:graphicFrame>
              <p:nvGraphicFramePr>
                <p:cNvPr id="19" name="Object 18"/>
                <p:cNvGraphicFramePr>
                  <a:graphicFrameLocks noChangeAspect="1"/>
                </p:cNvGraphicFramePr>
                <p:nvPr/>
              </p:nvGraphicFramePr>
              <p:xfrm>
                <a:off x="5714999" y="2931366"/>
                <a:ext cx="1216793" cy="704459"/>
              </p:xfrm>
              <a:graphic>
                <a:graphicData uri="http://schemas.openxmlformats.org/presentationml/2006/ole">
                  <mc:AlternateContent>
                    <mc:Choice xmlns:v="urn:schemas-microsoft-com:vml" Requires="v">
                      <p:oleObj r:id="rId7" imgW="786765" imgH="406400" progId="Equation.DSMT4">
                        <p:embed/>
                      </p:oleObj>
                    </mc:Choice>
                    <mc:Fallback>
                      <p:oleObj r:id="rId7" imgW="786765" imgH="4064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4999" y="2931366"/>
                              <a:ext cx="1216793" cy="704459"/>
                            </a:xfrm>
                            <a:prstGeom prst="rect">
                              <a:avLst/>
                            </a:prstGeom>
                            <a:noFill/>
                          </p:spPr>
                        </p:pic>
                      </p:oleObj>
                    </mc:Fallback>
                  </mc:AlternateContent>
                </a:graphicData>
              </a:graphic>
            </p:graphicFrame>
          </mc:Fallback>
        </mc:AlternateContent>
      </p:grpSp>
      <p:sp>
        <p:nvSpPr>
          <p:cNvPr id="21" name="Rectangle: Rounded Corners 20"/>
          <p:cNvSpPr/>
          <p:nvPr/>
        </p:nvSpPr>
        <p:spPr>
          <a:xfrm>
            <a:off x="4541238" y="4410019"/>
            <a:ext cx="7173524" cy="1984431"/>
          </a:xfrm>
          <a:prstGeom prst="roundRect">
            <a:avLst>
              <a:gd name="adj" fmla="val 5618"/>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7" name="TextBox 26"/>
          <p:cNvSpPr txBox="1"/>
          <p:nvPr/>
        </p:nvSpPr>
        <p:spPr>
          <a:xfrm>
            <a:off x="4692649" y="4381839"/>
            <a:ext cx="6731000" cy="630942"/>
          </a:xfrm>
          <a:prstGeom prst="rect">
            <a:avLst/>
          </a:prstGeom>
          <a:noFill/>
        </p:spPr>
        <p:txBody>
          <a:bodyPr wrap="square">
            <a:spAutoFit/>
          </a:bodyPr>
          <a:lstStyle/>
          <a:p>
            <a:pPr algn="just">
              <a:lnSpc>
                <a:spcPct val="20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Dòng cảm ứng chạy trong dây dẫn có điện trở R là </a:t>
            </a:r>
          </a:p>
        </p:txBody>
      </p:sp>
      <p:sp>
        <p:nvSpPr>
          <p:cNvPr id="2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225" name="Group 224"/>
          <p:cNvGrpSpPr/>
          <p:nvPr/>
        </p:nvGrpSpPr>
        <p:grpSpPr>
          <a:xfrm>
            <a:off x="6394450" y="5261407"/>
            <a:ext cx="3467100" cy="932840"/>
            <a:chOff x="6419850" y="5108772"/>
            <a:chExt cx="3467100" cy="932840"/>
          </a:xfrm>
        </p:grpSpPr>
        <p:sp>
          <p:nvSpPr>
            <p:cNvPr id="31" name="Rectangle 30"/>
            <p:cNvSpPr/>
            <p:nvPr/>
          </p:nvSpPr>
          <p:spPr>
            <a:xfrm>
              <a:off x="6419850" y="5108772"/>
              <a:ext cx="3467100" cy="923759"/>
            </a:xfrm>
            <a:prstGeom prst="rect">
              <a:avLst/>
            </a:prstGeom>
            <a:solidFill>
              <a:srgbClr val="FEF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nvGraphicFramePr>
          <p:xfrm>
            <a:off x="7617133" y="5165314"/>
            <a:ext cx="932833" cy="876298"/>
          </p:xfrm>
          <a:graphic>
            <a:graphicData uri="http://schemas.openxmlformats.org/presentationml/2006/ole">
              <mc:AlternateContent xmlns:mc="http://schemas.openxmlformats.org/markup-compatibility/2006">
                <mc:Choice xmlns:v="urn:schemas-microsoft-com:vml" Requires="v">
                  <p:oleObj r:id="rId9" imgW="508000" imgH="431800" progId="Equation.DSMT4">
                    <p:embed/>
                  </p:oleObj>
                </mc:Choice>
                <mc:Fallback>
                  <p:oleObj r:id="rId9" imgW="508000" imgH="431800"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7133" y="5165314"/>
                          <a:ext cx="932833" cy="876298"/>
                        </a:xfrm>
                        <a:prstGeom prst="rect">
                          <a:avLst/>
                        </a:prstGeom>
                        <a:solidFill>
                          <a:srgbClr val="FEF9C3"/>
                        </a:solid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1509"/>
        <p:cNvGrpSpPr/>
        <p:nvPr/>
      </p:nvGrpSpPr>
      <p:grpSpPr>
        <a:xfrm>
          <a:off x="0" y="0"/>
          <a:ext cx="0" cy="0"/>
          <a:chOff x="0" y="0"/>
          <a:chExt cx="0" cy="0"/>
        </a:xfrm>
      </p:grpSpPr>
      <p:grpSp>
        <p:nvGrpSpPr>
          <p:cNvPr id="1510" name="Google Shape;1510;p54"/>
          <p:cNvGrpSpPr/>
          <p:nvPr/>
        </p:nvGrpSpPr>
        <p:grpSpPr>
          <a:xfrm>
            <a:off x="1713026" y="1152921"/>
            <a:ext cx="4720929" cy="2726894"/>
            <a:chOff x="412968" y="1261188"/>
            <a:chExt cx="4014788" cy="2618179"/>
          </a:xfrm>
        </p:grpSpPr>
        <p:pic>
          <p:nvPicPr>
            <p:cNvPr id="1511" name="Google Shape;1511;p54" descr="C:\Documents and Settings\jaewook\Desktop\Eng\그림1.png"/>
            <p:cNvPicPr preferRelativeResize="0"/>
            <p:nvPr/>
          </p:nvPicPr>
          <p:blipFill rotWithShape="1">
            <a:blip r:embed="rId4">
              <a:alphaModFix/>
            </a:blip>
            <a:srcRect/>
            <a:stretch/>
          </p:blipFill>
          <p:spPr>
            <a:xfrm>
              <a:off x="760631" y="3209442"/>
              <a:ext cx="3667125" cy="669925"/>
            </a:xfrm>
            <a:prstGeom prst="rect">
              <a:avLst/>
            </a:prstGeom>
            <a:noFill/>
            <a:ln>
              <a:noFill/>
            </a:ln>
          </p:spPr>
        </p:pic>
        <p:grpSp>
          <p:nvGrpSpPr>
            <p:cNvPr id="1512" name="Google Shape;1512;p54"/>
            <p:cNvGrpSpPr/>
            <p:nvPr/>
          </p:nvGrpSpPr>
          <p:grpSpPr>
            <a:xfrm>
              <a:off x="412968" y="1261188"/>
              <a:ext cx="3984813" cy="2243558"/>
              <a:chOff x="444194" y="961205"/>
              <a:chExt cx="3985816" cy="2243558"/>
            </a:xfrm>
          </p:grpSpPr>
          <p:grpSp>
            <p:nvGrpSpPr>
              <p:cNvPr id="1513" name="Google Shape;1513;p54"/>
              <p:cNvGrpSpPr/>
              <p:nvPr/>
            </p:nvGrpSpPr>
            <p:grpSpPr>
              <a:xfrm>
                <a:off x="927923" y="1235759"/>
                <a:ext cx="3490730" cy="1969004"/>
                <a:chOff x="992318" y="1609899"/>
                <a:chExt cx="3490730" cy="1969004"/>
              </a:xfrm>
            </p:grpSpPr>
            <p:sp>
              <p:nvSpPr>
                <p:cNvPr id="1514" name="Google Shape;1514;p54"/>
                <p:cNvSpPr/>
                <p:nvPr/>
              </p:nvSpPr>
              <p:spPr>
                <a:xfrm>
                  <a:off x="992318" y="1609899"/>
                  <a:ext cx="3490730" cy="1969004"/>
                </a:xfrm>
                <a:prstGeom prst="rect">
                  <a:avLst/>
                </a:prstGeom>
                <a:solidFill>
                  <a:srgbClr val="FAFAFA"/>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15" name="Google Shape;1515;p54"/>
                <p:cNvSpPr/>
                <p:nvPr/>
              </p:nvSpPr>
              <p:spPr>
                <a:xfrm>
                  <a:off x="1102380" y="1728280"/>
                  <a:ext cx="3269247" cy="1732244"/>
                </a:xfrm>
                <a:prstGeom prst="rect">
                  <a:avLst/>
                </a:prstGeom>
                <a:noFill/>
                <a:ln w="12700" cap="flat" cmpd="sng">
                  <a:solidFill>
                    <a:srgbClr val="20202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nvGrpSpPr>
              <p:cNvPr id="1516" name="Google Shape;1516;p54"/>
              <p:cNvGrpSpPr/>
              <p:nvPr/>
            </p:nvGrpSpPr>
            <p:grpSpPr>
              <a:xfrm>
                <a:off x="576638" y="961205"/>
                <a:ext cx="1682692" cy="1697820"/>
                <a:chOff x="4679950" y="2067498"/>
                <a:chExt cx="1682692" cy="1697980"/>
              </a:xfrm>
            </p:grpSpPr>
            <p:pic>
              <p:nvPicPr>
                <p:cNvPr id="1517" name="Google Shape;1517;p54" descr="shadow_1_m"/>
                <p:cNvPicPr preferRelativeResize="0"/>
                <p:nvPr/>
              </p:nvPicPr>
              <p:blipFill rotWithShape="1">
                <a:blip r:embed="rId5">
                  <a:alphaModFix/>
                </a:blip>
                <a:srcRect t="61411"/>
                <a:stretch/>
              </p:blipFill>
              <p:spPr>
                <a:xfrm rot="-2717892">
                  <a:off x="4404384" y="2838135"/>
                  <a:ext cx="2233823" cy="156705"/>
                </a:xfrm>
                <a:prstGeom prst="rect">
                  <a:avLst/>
                </a:prstGeom>
                <a:noFill/>
                <a:ln>
                  <a:noFill/>
                </a:ln>
              </p:spPr>
            </p:pic>
            <p:grpSp>
              <p:nvGrpSpPr>
                <p:cNvPr id="1518" name="Google Shape;1518;p54"/>
                <p:cNvGrpSpPr/>
                <p:nvPr/>
              </p:nvGrpSpPr>
              <p:grpSpPr>
                <a:xfrm>
                  <a:off x="4874974" y="2190717"/>
                  <a:ext cx="1315309" cy="1314291"/>
                  <a:chOff x="4920694" y="2190717"/>
                  <a:chExt cx="1315309" cy="1314291"/>
                </a:xfrm>
              </p:grpSpPr>
              <p:sp>
                <p:nvSpPr>
                  <p:cNvPr id="1519" name="Google Shape;1519;p54"/>
                  <p:cNvSpPr/>
                  <p:nvPr/>
                </p:nvSpPr>
                <p:spPr>
                  <a:xfrm rot="10800000" flipH="1">
                    <a:off x="4920695" y="2190717"/>
                    <a:ext cx="1315308" cy="1314291"/>
                  </a:xfrm>
                  <a:prstGeom prst="rtTriangle">
                    <a:avLst/>
                  </a:prstGeom>
                  <a:gradFill>
                    <a:gsLst>
                      <a:gs pos="0">
                        <a:srgbClr val="9E7400"/>
                      </a:gs>
                      <a:gs pos="50000">
                        <a:srgbClr val="E4A800"/>
                      </a:gs>
                      <a:gs pos="100000">
                        <a:srgbClr val="FFC900"/>
                      </a:gs>
                    </a:gsLst>
                    <a:lin ang="8100000" scaled="0"/>
                  </a:gra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20" name="Google Shape;1520;p54"/>
                  <p:cNvSpPr/>
                  <p:nvPr/>
                </p:nvSpPr>
                <p:spPr>
                  <a:xfrm rot="-5400000">
                    <a:off x="6083550" y="2189626"/>
                    <a:ext cx="151360" cy="153544"/>
                  </a:xfrm>
                  <a:prstGeom prst="rtTriangle">
                    <a:avLst/>
                  </a:prstGeom>
                  <a:solidFill>
                    <a:srgbClr val="015420"/>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21" name="Google Shape;1521;p54"/>
                  <p:cNvSpPr/>
                  <p:nvPr/>
                </p:nvSpPr>
                <p:spPr>
                  <a:xfrm rot="-5400000">
                    <a:off x="4921036" y="3351807"/>
                    <a:ext cx="152859" cy="153543"/>
                  </a:xfrm>
                  <a:prstGeom prst="rtTriangle">
                    <a:avLst/>
                  </a:prstGeom>
                  <a:solidFill>
                    <a:srgbClr val="015420"/>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sp>
            <p:nvSpPr>
              <p:cNvPr id="1522" name="Google Shape;1522;p54"/>
              <p:cNvSpPr txBox="1"/>
              <p:nvPr/>
            </p:nvSpPr>
            <p:spPr>
              <a:xfrm rot="19002013">
                <a:off x="444194" y="1386903"/>
                <a:ext cx="1106488" cy="502322"/>
              </a:xfrm>
              <a:prstGeom prst="rect">
                <a:avLst/>
              </a:prstGeom>
              <a:noFill/>
              <a:ln>
                <a:noFill/>
              </a:ln>
            </p:spPr>
            <p:txBody>
              <a:bodyPr spcFirstLastPara="1" wrap="square" lIns="91425" tIns="45700" rIns="91425" bIns="45700" anchor="t" anchorCtr="0">
                <a:spAutoFit/>
              </a:bodyPr>
              <a:lstStyle/>
              <a:p>
                <a:pPr algn="r"/>
                <a:r>
                  <a:rPr lang="en-US" sz="2800" b="1">
                    <a:solidFill>
                      <a:prstClr val="black"/>
                    </a:solidFill>
                    <a:latin typeface="Arial"/>
                    <a:ea typeface="Arial"/>
                    <a:cs typeface="Arial"/>
                    <a:sym typeface="Arial"/>
                  </a:rPr>
                  <a:t>ÔN</a:t>
                </a:r>
                <a:endParaRPr sz="2800" b="1" i="1">
                  <a:solidFill>
                    <a:prstClr val="black"/>
                  </a:solidFill>
                  <a:latin typeface="Arial"/>
                  <a:ea typeface="Arial"/>
                  <a:cs typeface="Arial"/>
                  <a:sym typeface="Arial"/>
                </a:endParaRPr>
              </a:p>
            </p:txBody>
          </p:sp>
          <p:sp>
            <p:nvSpPr>
              <p:cNvPr id="1523" name="Google Shape;1523;p54"/>
              <p:cNvSpPr txBox="1"/>
              <p:nvPr/>
            </p:nvSpPr>
            <p:spPr>
              <a:xfrm>
                <a:off x="1114107" y="1581727"/>
                <a:ext cx="3315903" cy="1152435"/>
              </a:xfrm>
              <a:prstGeom prst="rect">
                <a:avLst/>
              </a:prstGeom>
              <a:noFill/>
              <a:ln>
                <a:noFill/>
              </a:ln>
            </p:spPr>
            <p:txBody>
              <a:bodyPr spcFirstLastPara="1" wrap="square" lIns="91425" tIns="45700" rIns="91425" bIns="45700" anchor="t" anchorCtr="0">
                <a:spAutoFit/>
              </a:bodyPr>
              <a:lstStyle/>
              <a:p>
                <a:pPr marL="342900" indent="-342900">
                  <a:buFontTx/>
                  <a:buChar char="-"/>
                </a:pPr>
                <a:r>
                  <a:rPr lang="vi-VN" sz="2400" dirty="0">
                    <a:solidFill>
                      <a:prstClr val="black"/>
                    </a:solidFill>
                    <a:latin typeface="Times New Roman" pitchFamily="18" charset="0"/>
                    <a:ea typeface="Arial"/>
                    <a:cs typeface="Times New Roman" pitchFamily="18" charset="0"/>
                    <a:sym typeface="Arial"/>
                  </a:rPr>
                  <a:t>Ôn lại khái niệm </a:t>
                </a:r>
                <a:r>
                  <a:rPr lang="en-US" sz="2400" dirty="0">
                    <a:solidFill>
                      <a:prstClr val="black"/>
                    </a:solidFill>
                    <a:latin typeface="Times New Roman" pitchFamily="18" charset="0"/>
                    <a:ea typeface="Arial"/>
                    <a:cs typeface="Times New Roman" pitchFamily="18" charset="0"/>
                    <a:sym typeface="Arial"/>
                  </a:rPr>
                  <a:t>từ thông</a:t>
                </a:r>
                <a:endParaRPr lang="vi-VN" sz="2400" dirty="0">
                  <a:solidFill>
                    <a:prstClr val="black"/>
                  </a:solidFill>
                  <a:latin typeface="Times New Roman" pitchFamily="18" charset="0"/>
                  <a:ea typeface="Arial"/>
                  <a:cs typeface="Times New Roman" pitchFamily="18" charset="0"/>
                  <a:sym typeface="Arial"/>
                </a:endParaRPr>
              </a:p>
              <a:p>
                <a:pPr marL="342900" indent="-342900">
                  <a:buFontTx/>
                  <a:buChar char="-"/>
                </a:pPr>
                <a:r>
                  <a:rPr lang="vi-VN" sz="2400" dirty="0">
                    <a:solidFill>
                      <a:prstClr val="black"/>
                    </a:solidFill>
                    <a:latin typeface="Times New Roman" pitchFamily="18" charset="0"/>
                    <a:cs typeface="Times New Roman" pitchFamily="18" charset="0"/>
                    <a:sym typeface="Arial"/>
                  </a:rPr>
                  <a:t>Kể tên theo bậc bước sóng trong thang sóng điện từ</a:t>
                </a:r>
                <a:endParaRPr dirty="0">
                  <a:solidFill>
                    <a:prstClr val="black"/>
                  </a:solidFill>
                  <a:latin typeface="Times New Roman" pitchFamily="18" charset="0"/>
                  <a:cs typeface="Times New Roman" pitchFamily="18" charset="0"/>
                </a:endParaRPr>
              </a:p>
            </p:txBody>
          </p:sp>
        </p:grpSp>
      </p:grpSp>
      <p:grpSp>
        <p:nvGrpSpPr>
          <p:cNvPr id="1524" name="Google Shape;1524;p54"/>
          <p:cNvGrpSpPr/>
          <p:nvPr/>
        </p:nvGrpSpPr>
        <p:grpSpPr>
          <a:xfrm>
            <a:off x="6538209" y="1253964"/>
            <a:ext cx="3443991" cy="2726060"/>
            <a:chOff x="4691438" y="890563"/>
            <a:chExt cx="3900805" cy="2714221"/>
          </a:xfrm>
        </p:grpSpPr>
        <p:pic>
          <p:nvPicPr>
            <p:cNvPr id="1525" name="Google Shape;1525;p54" descr="C:\Documents and Settings\jaewook\Desktop\Eng\그림1.png"/>
            <p:cNvPicPr preferRelativeResize="0"/>
            <p:nvPr/>
          </p:nvPicPr>
          <p:blipFill rotWithShape="1">
            <a:blip r:embed="rId4">
              <a:alphaModFix/>
            </a:blip>
            <a:srcRect/>
            <a:stretch/>
          </p:blipFill>
          <p:spPr>
            <a:xfrm>
              <a:off x="4925118" y="2934859"/>
              <a:ext cx="3667125" cy="669925"/>
            </a:xfrm>
            <a:prstGeom prst="rect">
              <a:avLst/>
            </a:prstGeom>
            <a:noFill/>
            <a:ln>
              <a:noFill/>
            </a:ln>
          </p:spPr>
        </p:pic>
        <p:grpSp>
          <p:nvGrpSpPr>
            <p:cNvPr id="1526" name="Google Shape;1526;p54"/>
            <p:cNvGrpSpPr/>
            <p:nvPr/>
          </p:nvGrpSpPr>
          <p:grpSpPr>
            <a:xfrm>
              <a:off x="5041005" y="1236234"/>
              <a:ext cx="3492500" cy="1968500"/>
              <a:chOff x="5105400" y="1610374"/>
              <a:chExt cx="3492500" cy="1968500"/>
            </a:xfrm>
          </p:grpSpPr>
          <p:sp>
            <p:nvSpPr>
              <p:cNvPr id="1527" name="Google Shape;1527;p54"/>
              <p:cNvSpPr/>
              <p:nvPr/>
            </p:nvSpPr>
            <p:spPr>
              <a:xfrm>
                <a:off x="5105400" y="1610374"/>
                <a:ext cx="3492500" cy="1968500"/>
              </a:xfrm>
              <a:prstGeom prst="rect">
                <a:avLst/>
              </a:prstGeom>
              <a:solidFill>
                <a:srgbClr val="FAFAFA"/>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28" name="Google Shape;1528;p54"/>
              <p:cNvSpPr/>
              <p:nvPr/>
            </p:nvSpPr>
            <p:spPr>
              <a:xfrm>
                <a:off x="5216525" y="1729437"/>
                <a:ext cx="3270250" cy="1730375"/>
              </a:xfrm>
              <a:prstGeom prst="rect">
                <a:avLst/>
              </a:prstGeom>
              <a:solidFill>
                <a:srgbClr val="FAFAFA"/>
              </a:solidFill>
              <a:ln w="12700" cap="flat" cmpd="sng">
                <a:solidFill>
                  <a:srgbClr val="20202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nvGrpSpPr>
            <p:cNvPr id="1529" name="Google Shape;1529;p54"/>
            <p:cNvGrpSpPr/>
            <p:nvPr/>
          </p:nvGrpSpPr>
          <p:grpSpPr>
            <a:xfrm>
              <a:off x="4691438" y="961205"/>
              <a:ext cx="1682692" cy="1697820"/>
              <a:chOff x="4679950" y="2067498"/>
              <a:chExt cx="1682692" cy="1697980"/>
            </a:xfrm>
          </p:grpSpPr>
          <p:pic>
            <p:nvPicPr>
              <p:cNvPr id="1530" name="Google Shape;1530;p54" descr="shadow_1_m"/>
              <p:cNvPicPr preferRelativeResize="0"/>
              <p:nvPr/>
            </p:nvPicPr>
            <p:blipFill rotWithShape="1">
              <a:blip r:embed="rId5">
                <a:alphaModFix/>
              </a:blip>
              <a:srcRect t="61411"/>
              <a:stretch/>
            </p:blipFill>
            <p:spPr>
              <a:xfrm rot="-2717892">
                <a:off x="4404384" y="2838135"/>
                <a:ext cx="2233823" cy="156705"/>
              </a:xfrm>
              <a:prstGeom prst="rect">
                <a:avLst/>
              </a:prstGeom>
              <a:noFill/>
              <a:ln>
                <a:noFill/>
              </a:ln>
            </p:spPr>
          </p:pic>
          <p:grpSp>
            <p:nvGrpSpPr>
              <p:cNvPr id="1531" name="Google Shape;1531;p54"/>
              <p:cNvGrpSpPr/>
              <p:nvPr/>
            </p:nvGrpSpPr>
            <p:grpSpPr>
              <a:xfrm>
                <a:off x="4875530" y="2190023"/>
                <a:ext cx="1314938" cy="1315188"/>
                <a:chOff x="4921250" y="2190023"/>
                <a:chExt cx="1314938" cy="1315188"/>
              </a:xfrm>
            </p:grpSpPr>
            <p:sp>
              <p:nvSpPr>
                <p:cNvPr id="1532" name="Google Shape;1532;p54"/>
                <p:cNvSpPr/>
                <p:nvPr/>
              </p:nvSpPr>
              <p:spPr>
                <a:xfrm rot="10800000" flipH="1">
                  <a:off x="4921250" y="2190023"/>
                  <a:ext cx="1314938" cy="1315187"/>
                </a:xfrm>
                <a:prstGeom prst="rtTriangle">
                  <a:avLst/>
                </a:prstGeom>
                <a:solidFill>
                  <a:srgbClr val="F5CEC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33" name="Google Shape;1533;p54"/>
                <p:cNvSpPr/>
                <p:nvPr/>
              </p:nvSpPr>
              <p:spPr>
                <a:xfrm rot="-5400000">
                  <a:off x="6084124" y="2189712"/>
                  <a:ext cx="151752" cy="152375"/>
                </a:xfrm>
                <a:prstGeom prst="rtTriangle">
                  <a:avLst/>
                </a:prstGeom>
                <a:solidFill>
                  <a:srgbClr val="580C64"/>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34" name="Google Shape;1534;p54"/>
                <p:cNvSpPr/>
                <p:nvPr/>
              </p:nvSpPr>
              <p:spPr>
                <a:xfrm rot="-5400000">
                  <a:off x="4920771" y="3352356"/>
                  <a:ext cx="153334" cy="152375"/>
                </a:xfrm>
                <a:prstGeom prst="rtTriangle">
                  <a:avLst/>
                </a:prstGeom>
                <a:solidFill>
                  <a:srgbClr val="580C64"/>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sp>
          <p:nvSpPr>
            <p:cNvPr id="1535" name="Google Shape;1535;p54"/>
            <p:cNvSpPr txBox="1"/>
            <p:nvPr/>
          </p:nvSpPr>
          <p:spPr>
            <a:xfrm rot="18881189">
              <a:off x="4585639" y="1337795"/>
              <a:ext cx="1487039" cy="592575"/>
            </a:xfrm>
            <a:prstGeom prst="rect">
              <a:avLst/>
            </a:prstGeom>
            <a:noFill/>
            <a:ln>
              <a:noFill/>
            </a:ln>
          </p:spPr>
          <p:txBody>
            <a:bodyPr spcFirstLastPara="1" wrap="square" lIns="91425" tIns="45700" rIns="91425" bIns="45700" anchor="t" anchorCtr="0">
              <a:spAutoFit/>
            </a:bodyPr>
            <a:lstStyle/>
            <a:p>
              <a:pPr algn="r"/>
              <a:r>
                <a:rPr lang="en-US" sz="2800" b="1" i="1">
                  <a:solidFill>
                    <a:prstClr val="black"/>
                  </a:solidFill>
                  <a:latin typeface="Arial"/>
                  <a:ea typeface="Arial"/>
                  <a:cs typeface="Arial"/>
                  <a:sym typeface="Arial"/>
                </a:rPr>
                <a:t>LUYỆN</a:t>
              </a:r>
              <a:endParaRPr sz="2800" b="1" i="1">
                <a:solidFill>
                  <a:prstClr val="black"/>
                </a:solidFill>
                <a:latin typeface="Arial"/>
                <a:ea typeface="Arial"/>
                <a:cs typeface="Arial"/>
                <a:sym typeface="Arial"/>
              </a:endParaRPr>
            </a:p>
          </p:txBody>
        </p:sp>
        <p:sp>
          <p:nvSpPr>
            <p:cNvPr id="1536" name="Google Shape;1536;p54"/>
            <p:cNvSpPr txBox="1"/>
            <p:nvPr/>
          </p:nvSpPr>
          <p:spPr>
            <a:xfrm>
              <a:off x="5532784" y="1540720"/>
              <a:ext cx="2892864" cy="1195075"/>
            </a:xfrm>
            <a:prstGeom prst="rect">
              <a:avLst/>
            </a:prstGeom>
            <a:noFill/>
            <a:ln>
              <a:noFill/>
            </a:ln>
          </p:spPr>
          <p:txBody>
            <a:bodyPr spcFirstLastPara="1" wrap="square" lIns="91425" tIns="45700" rIns="91425" bIns="45700" anchor="t" anchorCtr="0">
              <a:spAutoFit/>
            </a:bodyPr>
            <a:lstStyle/>
            <a:p>
              <a:r>
                <a:rPr lang="vi-VN" sz="2400" dirty="0">
                  <a:solidFill>
                    <a:prstClr val="black"/>
                  </a:solidFill>
                  <a:latin typeface="Times New Roman" pitchFamily="18" charset="0"/>
                  <a:ea typeface="Arial"/>
                  <a:cs typeface="Times New Roman" pitchFamily="18" charset="0"/>
                  <a:sym typeface="Arial"/>
                </a:rPr>
                <a:t>Hoàn thành các câu hỏi bài tập trong SGK bài 1</a:t>
              </a:r>
              <a:r>
                <a:rPr lang="en-US" sz="2400" dirty="0">
                  <a:solidFill>
                    <a:prstClr val="black"/>
                  </a:solidFill>
                  <a:latin typeface="Times New Roman" pitchFamily="18" charset="0"/>
                  <a:ea typeface="Arial"/>
                  <a:cs typeface="Times New Roman" pitchFamily="18" charset="0"/>
                  <a:sym typeface="Arial"/>
                </a:rPr>
                <a:t>6</a:t>
              </a:r>
              <a:endParaRPr dirty="0">
                <a:solidFill>
                  <a:prstClr val="black"/>
                </a:solidFill>
                <a:latin typeface="Times New Roman" pitchFamily="18" charset="0"/>
                <a:cs typeface="Times New Roman" pitchFamily="18" charset="0"/>
              </a:endParaRPr>
            </a:p>
          </p:txBody>
        </p:sp>
      </p:grpSp>
      <p:grpSp>
        <p:nvGrpSpPr>
          <p:cNvPr id="1537" name="Google Shape;1537;p54"/>
          <p:cNvGrpSpPr/>
          <p:nvPr/>
        </p:nvGrpSpPr>
        <p:grpSpPr>
          <a:xfrm>
            <a:off x="3447460" y="3894251"/>
            <a:ext cx="5620340" cy="2973274"/>
            <a:chOff x="2581023" y="3772791"/>
            <a:chExt cx="3964247" cy="2572142"/>
          </a:xfrm>
        </p:grpSpPr>
        <p:pic>
          <p:nvPicPr>
            <p:cNvPr id="1538" name="Google Shape;1538;p54" descr="C:\Documents and Settings\jaewook\Desktop\Eng\그림1.png"/>
            <p:cNvPicPr preferRelativeResize="0"/>
            <p:nvPr/>
          </p:nvPicPr>
          <p:blipFill rotWithShape="1">
            <a:blip r:embed="rId4">
              <a:alphaModFix/>
            </a:blip>
            <a:srcRect/>
            <a:stretch/>
          </p:blipFill>
          <p:spPr>
            <a:xfrm>
              <a:off x="2878145" y="5673420"/>
              <a:ext cx="3667125" cy="671513"/>
            </a:xfrm>
            <a:prstGeom prst="rect">
              <a:avLst/>
            </a:prstGeom>
            <a:noFill/>
            <a:ln>
              <a:noFill/>
            </a:ln>
          </p:spPr>
        </p:pic>
        <p:grpSp>
          <p:nvGrpSpPr>
            <p:cNvPr id="1539" name="Google Shape;1539;p54"/>
            <p:cNvGrpSpPr/>
            <p:nvPr/>
          </p:nvGrpSpPr>
          <p:grpSpPr>
            <a:xfrm>
              <a:off x="2959107" y="4047820"/>
              <a:ext cx="3492500" cy="1968500"/>
              <a:chOff x="990600" y="4343400"/>
              <a:chExt cx="3492500" cy="1968500"/>
            </a:xfrm>
          </p:grpSpPr>
          <p:sp>
            <p:nvSpPr>
              <p:cNvPr id="1540" name="Google Shape;1540;p54"/>
              <p:cNvSpPr/>
              <p:nvPr/>
            </p:nvSpPr>
            <p:spPr>
              <a:xfrm>
                <a:off x="990600" y="4343400"/>
                <a:ext cx="3492500" cy="1968500"/>
              </a:xfrm>
              <a:prstGeom prst="rect">
                <a:avLst/>
              </a:prstGeom>
              <a:solidFill>
                <a:srgbClr val="FAFAFA"/>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41" name="Google Shape;1541;p54"/>
              <p:cNvSpPr/>
              <p:nvPr/>
            </p:nvSpPr>
            <p:spPr>
              <a:xfrm>
                <a:off x="1101725" y="4462463"/>
                <a:ext cx="3270250" cy="1730375"/>
              </a:xfrm>
              <a:prstGeom prst="rect">
                <a:avLst/>
              </a:prstGeom>
              <a:solidFill>
                <a:srgbClr val="FAFAFA"/>
              </a:solidFill>
              <a:ln w="12700" cap="flat" cmpd="sng">
                <a:solidFill>
                  <a:srgbClr val="20202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nvGrpSpPr>
            <p:cNvPr id="1542" name="Google Shape;1542;p54"/>
            <p:cNvGrpSpPr/>
            <p:nvPr/>
          </p:nvGrpSpPr>
          <p:grpSpPr>
            <a:xfrm>
              <a:off x="2609540" y="3772791"/>
              <a:ext cx="1682692" cy="1697820"/>
              <a:chOff x="4679950" y="2067498"/>
              <a:chExt cx="1682692" cy="1697980"/>
            </a:xfrm>
          </p:grpSpPr>
          <p:pic>
            <p:nvPicPr>
              <p:cNvPr id="1543" name="Google Shape;1543;p54" descr="shadow_1_m"/>
              <p:cNvPicPr preferRelativeResize="0"/>
              <p:nvPr/>
            </p:nvPicPr>
            <p:blipFill rotWithShape="1">
              <a:blip r:embed="rId5">
                <a:alphaModFix/>
              </a:blip>
              <a:srcRect t="61411"/>
              <a:stretch/>
            </p:blipFill>
            <p:spPr>
              <a:xfrm rot="-2717892">
                <a:off x="4404384" y="2838135"/>
                <a:ext cx="2233823" cy="156705"/>
              </a:xfrm>
              <a:prstGeom prst="rect">
                <a:avLst/>
              </a:prstGeom>
              <a:noFill/>
              <a:ln>
                <a:noFill/>
              </a:ln>
            </p:spPr>
          </p:pic>
          <p:grpSp>
            <p:nvGrpSpPr>
              <p:cNvPr id="1544" name="Google Shape;1544;p54"/>
              <p:cNvGrpSpPr/>
              <p:nvPr/>
            </p:nvGrpSpPr>
            <p:grpSpPr>
              <a:xfrm>
                <a:off x="4875094" y="2191011"/>
                <a:ext cx="1314725" cy="1314396"/>
                <a:chOff x="4920814" y="2191011"/>
                <a:chExt cx="1314725" cy="1314396"/>
              </a:xfrm>
            </p:grpSpPr>
            <p:sp>
              <p:nvSpPr>
                <p:cNvPr id="1545" name="Google Shape;1545;p54"/>
                <p:cNvSpPr/>
                <p:nvPr/>
              </p:nvSpPr>
              <p:spPr>
                <a:xfrm rot="10800000" flipH="1">
                  <a:off x="4920814" y="2191011"/>
                  <a:ext cx="1314725" cy="1314396"/>
                </a:xfrm>
                <a:prstGeom prst="rtTriangle">
                  <a:avLst/>
                </a:prstGeom>
                <a:gradFill>
                  <a:gsLst>
                    <a:gs pos="0">
                      <a:srgbClr val="9E9E00"/>
                    </a:gs>
                    <a:gs pos="50000">
                      <a:srgbClr val="E4E400"/>
                    </a:gs>
                    <a:gs pos="100000">
                      <a:srgbClr val="FFFF00"/>
                    </a:gs>
                  </a:gsLst>
                  <a:lin ang="5400000" scaled="0"/>
                </a:gra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46" name="Google Shape;1546;p54"/>
                <p:cNvSpPr/>
                <p:nvPr/>
              </p:nvSpPr>
              <p:spPr>
                <a:xfrm rot="-5400000">
                  <a:off x="6083325" y="2191250"/>
                  <a:ext cx="152453" cy="151975"/>
                </a:xfrm>
                <a:prstGeom prst="rtTriangle">
                  <a:avLst/>
                </a:prstGeom>
                <a:solidFill>
                  <a:srgbClr val="672A01"/>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47" name="Google Shape;1547;p54"/>
                <p:cNvSpPr/>
                <p:nvPr/>
              </p:nvSpPr>
              <p:spPr>
                <a:xfrm rot="-5400000">
                  <a:off x="4920575" y="3353193"/>
                  <a:ext cx="152453" cy="151975"/>
                </a:xfrm>
                <a:prstGeom prst="rtTriangle">
                  <a:avLst/>
                </a:prstGeom>
                <a:solidFill>
                  <a:srgbClr val="672A01"/>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sp>
          <p:nvSpPr>
            <p:cNvPr id="1548" name="Google Shape;1548;p54"/>
            <p:cNvSpPr txBox="1"/>
            <p:nvPr/>
          </p:nvSpPr>
          <p:spPr>
            <a:xfrm rot="18961794">
              <a:off x="2581023" y="4213361"/>
              <a:ext cx="1106488" cy="452596"/>
            </a:xfrm>
            <a:prstGeom prst="rect">
              <a:avLst/>
            </a:prstGeom>
            <a:noFill/>
            <a:ln>
              <a:noFill/>
            </a:ln>
          </p:spPr>
          <p:txBody>
            <a:bodyPr spcFirstLastPara="1" wrap="square" lIns="91425" tIns="45700" rIns="91425" bIns="45700" anchor="t" anchorCtr="0">
              <a:spAutoFit/>
            </a:bodyPr>
            <a:lstStyle/>
            <a:p>
              <a:pPr algn="r"/>
              <a:r>
                <a:rPr lang="en-US" sz="2800" b="1" dirty="0">
                  <a:solidFill>
                    <a:prstClr val="black"/>
                  </a:solidFill>
                  <a:latin typeface="Arial"/>
                  <a:ea typeface="Arial"/>
                  <a:cs typeface="Arial"/>
                  <a:sym typeface="Arial"/>
                </a:rPr>
                <a:t>RÈN</a:t>
              </a:r>
              <a:endParaRPr sz="2800" b="1" i="1" dirty="0">
                <a:solidFill>
                  <a:prstClr val="black"/>
                </a:solidFill>
                <a:latin typeface="Arial"/>
                <a:ea typeface="Arial"/>
                <a:cs typeface="Arial"/>
                <a:sym typeface="Arial"/>
              </a:endParaRPr>
            </a:p>
          </p:txBody>
        </p:sp>
        <p:sp>
          <p:nvSpPr>
            <p:cNvPr id="1549" name="Google Shape;1549;p54"/>
            <p:cNvSpPr txBox="1"/>
            <p:nvPr/>
          </p:nvSpPr>
          <p:spPr>
            <a:xfrm>
              <a:off x="3591305" y="4229100"/>
              <a:ext cx="2677970" cy="1464360"/>
            </a:xfrm>
            <a:prstGeom prst="rect">
              <a:avLst/>
            </a:prstGeom>
            <a:noFill/>
            <a:ln>
              <a:noFill/>
            </a:ln>
          </p:spPr>
          <p:txBody>
            <a:bodyPr spcFirstLastPara="1" wrap="square" lIns="91425" tIns="45700" rIns="91425" bIns="45700" anchor="t" anchorCtr="0">
              <a:spAutoFit/>
            </a:bodyPr>
            <a:lstStyle/>
            <a:p>
              <a:pPr algn="just"/>
              <a:r>
                <a:rPr lang="vi-VN" sz="2600" dirty="0">
                  <a:solidFill>
                    <a:prstClr val="black"/>
                  </a:solidFill>
                  <a:latin typeface="Times New Roman" pitchFamily="18" charset="0"/>
                  <a:cs typeface="Times New Roman" pitchFamily="18" charset="0"/>
                  <a:sym typeface="Arial"/>
                </a:rPr>
                <a:t>Các câu hỏi trắc nghiệm nhanh về </a:t>
              </a:r>
              <a:r>
                <a:rPr lang="en-US" sz="2600" dirty="0">
                  <a:solidFill>
                    <a:prstClr val="black"/>
                  </a:solidFill>
                  <a:latin typeface="Times New Roman" pitchFamily="18" charset="0"/>
                  <a:cs typeface="Times New Roman" pitchFamily="18" charset="0"/>
                  <a:sym typeface="Arial"/>
                </a:rPr>
                <a:t>từ thông, hiện tượng cảm ứng điện từ, định luật Lenz, Faraday</a:t>
              </a:r>
              <a:endParaRPr dirty="0">
                <a:solidFill>
                  <a:prstClr val="black"/>
                </a:solidFill>
                <a:latin typeface="Times New Roman" pitchFamily="18" charset="0"/>
                <a:cs typeface="Times New Roman" pitchFamily="18" charset="0"/>
              </a:endParaRPr>
            </a:p>
          </p:txBody>
        </p:sp>
      </p:grpSp>
      <p:sp>
        <p:nvSpPr>
          <p:cNvPr id="1550" name="Google Shape;1550;p54"/>
          <p:cNvSpPr txBox="1"/>
          <p:nvPr/>
        </p:nvSpPr>
        <p:spPr>
          <a:xfrm>
            <a:off x="3532741" y="117532"/>
            <a:ext cx="4478535" cy="923289"/>
          </a:xfrm>
          <a:prstGeom prst="rect">
            <a:avLst/>
          </a:prstGeom>
          <a:noFill/>
          <a:ln>
            <a:noFill/>
          </a:ln>
        </p:spPr>
        <p:txBody>
          <a:bodyPr spcFirstLastPara="1" wrap="square" lIns="91425" tIns="45700" rIns="91425" bIns="45700" anchor="ctr" anchorCtr="0">
            <a:spAutoFit/>
          </a:bodyPr>
          <a:lstStyle/>
          <a:p>
            <a:pPr algn="ctr"/>
            <a:r>
              <a:rPr lang="en-US" sz="4000" b="1" dirty="0">
                <a:solidFill>
                  <a:srgbClr val="1F497D"/>
                </a:solidFill>
                <a:latin typeface="Arial"/>
                <a:ea typeface="Arial"/>
                <a:cs typeface="Arial"/>
                <a:sym typeface="Arial"/>
              </a:rPr>
              <a:t>	</a:t>
            </a:r>
            <a:r>
              <a:rPr lang="en-US" sz="5400" b="1" dirty="0">
                <a:solidFill>
                  <a:prstClr val="white"/>
                </a:solidFill>
                <a:latin typeface="Times New Roman" panose="02020603050405020304" pitchFamily="18" charset="0"/>
                <a:ea typeface="Arial"/>
                <a:cs typeface="Times New Roman" panose="02020603050405020304" pitchFamily="18" charset="0"/>
                <a:sym typeface="Arial"/>
              </a:rPr>
              <a:t>DẶN DÒ</a:t>
            </a:r>
            <a:endParaRPr sz="5400" b="1" dirty="0">
              <a:solidFill>
                <a:prstClr val="white"/>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170927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0"/>
                                        </p:tgtEl>
                                        <p:attrNameLst>
                                          <p:attrName>style.visibility</p:attrName>
                                        </p:attrNameLst>
                                      </p:cBhvr>
                                      <p:to>
                                        <p:strVal val="visible"/>
                                      </p:to>
                                    </p:set>
                                    <p:anim calcmode="lin" valueType="num">
                                      <p:cBhvr additive="base">
                                        <p:cTn id="7" dur="500"/>
                                        <p:tgtEl>
                                          <p:spTgt spid="15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24"/>
                                        </p:tgtEl>
                                        <p:attrNameLst>
                                          <p:attrName>style.visibility</p:attrName>
                                        </p:attrNameLst>
                                      </p:cBhvr>
                                      <p:to>
                                        <p:strVal val="visible"/>
                                      </p:to>
                                    </p:set>
                                    <p:anim calcmode="lin" valueType="num">
                                      <p:cBhvr additive="base">
                                        <p:cTn id="12" dur="500"/>
                                        <p:tgtEl>
                                          <p:spTgt spid="15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7"/>
                                        </p:tgtEl>
                                        <p:attrNameLst>
                                          <p:attrName>style.visibility</p:attrName>
                                        </p:attrNameLst>
                                      </p:cBhvr>
                                      <p:to>
                                        <p:strVal val="visible"/>
                                      </p:to>
                                    </p:set>
                                    <p:anim calcmode="lin" valueType="num">
                                      <p:cBhvr additive="base">
                                        <p:cTn id="17" dur="500"/>
                                        <p:tgtEl>
                                          <p:spTgt spid="15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grpSp>
        <p:nvGrpSpPr>
          <p:cNvPr id="1510" name="Google Shape;1510;p54"/>
          <p:cNvGrpSpPr/>
          <p:nvPr/>
        </p:nvGrpSpPr>
        <p:grpSpPr>
          <a:xfrm>
            <a:off x="2033754" y="1044327"/>
            <a:ext cx="4290846" cy="2773714"/>
            <a:chOff x="412968" y="1261188"/>
            <a:chExt cx="4014788" cy="2618179"/>
          </a:xfrm>
        </p:grpSpPr>
        <p:pic>
          <p:nvPicPr>
            <p:cNvPr id="1511" name="Google Shape;1511;p54" descr="C:\Documents and Settings\jaewook\Desktop\Eng\그림1.png"/>
            <p:cNvPicPr preferRelativeResize="0"/>
            <p:nvPr/>
          </p:nvPicPr>
          <p:blipFill rotWithShape="1">
            <a:blip r:embed="rId3">
              <a:alphaModFix/>
            </a:blip>
            <a:srcRect/>
            <a:stretch/>
          </p:blipFill>
          <p:spPr>
            <a:xfrm>
              <a:off x="760631" y="3209442"/>
              <a:ext cx="3667125" cy="669925"/>
            </a:xfrm>
            <a:prstGeom prst="rect">
              <a:avLst/>
            </a:prstGeom>
            <a:noFill/>
            <a:ln>
              <a:noFill/>
            </a:ln>
          </p:spPr>
        </p:pic>
        <p:grpSp>
          <p:nvGrpSpPr>
            <p:cNvPr id="1512" name="Google Shape;1512;p54"/>
            <p:cNvGrpSpPr/>
            <p:nvPr/>
          </p:nvGrpSpPr>
          <p:grpSpPr>
            <a:xfrm>
              <a:off x="412968" y="1261188"/>
              <a:ext cx="3973459" cy="2243558"/>
              <a:chOff x="444194" y="961205"/>
              <a:chExt cx="3974459" cy="2243558"/>
            </a:xfrm>
          </p:grpSpPr>
          <p:grpSp>
            <p:nvGrpSpPr>
              <p:cNvPr id="1513" name="Google Shape;1513;p54"/>
              <p:cNvGrpSpPr/>
              <p:nvPr/>
            </p:nvGrpSpPr>
            <p:grpSpPr>
              <a:xfrm>
                <a:off x="927923" y="1235759"/>
                <a:ext cx="3490730" cy="1969004"/>
                <a:chOff x="992318" y="1609899"/>
                <a:chExt cx="3490730" cy="1969004"/>
              </a:xfrm>
            </p:grpSpPr>
            <p:sp>
              <p:nvSpPr>
                <p:cNvPr id="1514" name="Google Shape;1514;p54"/>
                <p:cNvSpPr/>
                <p:nvPr/>
              </p:nvSpPr>
              <p:spPr>
                <a:xfrm>
                  <a:off x="992318" y="1609899"/>
                  <a:ext cx="3490730" cy="1969004"/>
                </a:xfrm>
                <a:prstGeom prst="rect">
                  <a:avLst/>
                </a:prstGeom>
                <a:solidFill>
                  <a:srgbClr val="FAFAFA"/>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15" name="Google Shape;1515;p54"/>
                <p:cNvSpPr/>
                <p:nvPr/>
              </p:nvSpPr>
              <p:spPr>
                <a:xfrm>
                  <a:off x="1102380" y="1728280"/>
                  <a:ext cx="3269247" cy="1732244"/>
                </a:xfrm>
                <a:prstGeom prst="rect">
                  <a:avLst/>
                </a:prstGeom>
                <a:noFill/>
                <a:ln w="12700" cap="flat" cmpd="sng">
                  <a:solidFill>
                    <a:srgbClr val="20202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nvGrpSpPr>
              <p:cNvPr id="1516" name="Google Shape;1516;p54"/>
              <p:cNvGrpSpPr/>
              <p:nvPr/>
            </p:nvGrpSpPr>
            <p:grpSpPr>
              <a:xfrm>
                <a:off x="576638" y="961205"/>
                <a:ext cx="1682692" cy="1697820"/>
                <a:chOff x="4679950" y="2067498"/>
                <a:chExt cx="1682692" cy="1697980"/>
              </a:xfrm>
            </p:grpSpPr>
            <p:pic>
              <p:nvPicPr>
                <p:cNvPr id="1517" name="Google Shape;1517;p54" descr="shadow_1_m"/>
                <p:cNvPicPr preferRelativeResize="0"/>
                <p:nvPr/>
              </p:nvPicPr>
              <p:blipFill rotWithShape="1">
                <a:blip r:embed="rId4">
                  <a:alphaModFix/>
                </a:blip>
                <a:srcRect t="61411"/>
                <a:stretch/>
              </p:blipFill>
              <p:spPr>
                <a:xfrm rot="-2717892">
                  <a:off x="4404384" y="2838135"/>
                  <a:ext cx="2233823" cy="156705"/>
                </a:xfrm>
                <a:prstGeom prst="rect">
                  <a:avLst/>
                </a:prstGeom>
                <a:noFill/>
                <a:ln>
                  <a:noFill/>
                </a:ln>
              </p:spPr>
            </p:pic>
            <p:grpSp>
              <p:nvGrpSpPr>
                <p:cNvPr id="1518" name="Google Shape;1518;p54"/>
                <p:cNvGrpSpPr/>
                <p:nvPr/>
              </p:nvGrpSpPr>
              <p:grpSpPr>
                <a:xfrm>
                  <a:off x="4874974" y="2190717"/>
                  <a:ext cx="1315309" cy="1314291"/>
                  <a:chOff x="4920694" y="2190717"/>
                  <a:chExt cx="1315309" cy="1314291"/>
                </a:xfrm>
              </p:grpSpPr>
              <p:sp>
                <p:nvSpPr>
                  <p:cNvPr id="1519" name="Google Shape;1519;p54"/>
                  <p:cNvSpPr/>
                  <p:nvPr/>
                </p:nvSpPr>
                <p:spPr>
                  <a:xfrm rot="10800000" flipH="1">
                    <a:off x="4920695" y="2190717"/>
                    <a:ext cx="1315308" cy="1314291"/>
                  </a:xfrm>
                  <a:prstGeom prst="rtTriangle">
                    <a:avLst/>
                  </a:prstGeom>
                  <a:gradFill>
                    <a:gsLst>
                      <a:gs pos="0">
                        <a:srgbClr val="9E7400"/>
                      </a:gs>
                      <a:gs pos="50000">
                        <a:srgbClr val="E4A800"/>
                      </a:gs>
                      <a:gs pos="100000">
                        <a:srgbClr val="FFC900"/>
                      </a:gs>
                    </a:gsLst>
                    <a:lin ang="8100000" scaled="0"/>
                  </a:gra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20" name="Google Shape;1520;p54"/>
                  <p:cNvSpPr/>
                  <p:nvPr/>
                </p:nvSpPr>
                <p:spPr>
                  <a:xfrm rot="-5400000">
                    <a:off x="6083550" y="2189626"/>
                    <a:ext cx="151360" cy="153544"/>
                  </a:xfrm>
                  <a:prstGeom prst="rtTriangle">
                    <a:avLst/>
                  </a:prstGeom>
                  <a:solidFill>
                    <a:srgbClr val="015420"/>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21" name="Google Shape;1521;p54"/>
                  <p:cNvSpPr/>
                  <p:nvPr/>
                </p:nvSpPr>
                <p:spPr>
                  <a:xfrm rot="-5400000">
                    <a:off x="4921036" y="3351807"/>
                    <a:ext cx="152859" cy="153543"/>
                  </a:xfrm>
                  <a:prstGeom prst="rtTriangle">
                    <a:avLst/>
                  </a:prstGeom>
                  <a:solidFill>
                    <a:srgbClr val="015420"/>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sp>
            <p:nvSpPr>
              <p:cNvPr id="1522" name="Google Shape;1522;p54"/>
              <p:cNvSpPr txBox="1"/>
              <p:nvPr/>
            </p:nvSpPr>
            <p:spPr>
              <a:xfrm rot="-2597987">
                <a:off x="444194" y="1391123"/>
                <a:ext cx="1106488" cy="493880"/>
              </a:xfrm>
              <a:prstGeom prst="rect">
                <a:avLst/>
              </a:prstGeom>
              <a:noFill/>
              <a:ln>
                <a:noFill/>
              </a:ln>
            </p:spPr>
            <p:txBody>
              <a:bodyPr spcFirstLastPara="1" wrap="square" lIns="91425" tIns="45700" rIns="91425" bIns="45700" anchor="t" anchorCtr="0">
                <a:spAutoFit/>
              </a:bodyPr>
              <a:lstStyle/>
              <a:p>
                <a:pPr algn="r"/>
                <a:r>
                  <a:rPr lang="en-US" sz="2800" b="1">
                    <a:solidFill>
                      <a:prstClr val="black"/>
                    </a:solidFill>
                    <a:latin typeface="Arial"/>
                    <a:ea typeface="Arial"/>
                    <a:cs typeface="Arial"/>
                    <a:sym typeface="Arial"/>
                  </a:rPr>
                  <a:t>ÔN</a:t>
                </a:r>
                <a:endParaRPr sz="2800" b="1" i="1">
                  <a:solidFill>
                    <a:prstClr val="black"/>
                  </a:solidFill>
                  <a:latin typeface="Arial"/>
                  <a:ea typeface="Arial"/>
                  <a:cs typeface="Arial"/>
                  <a:sym typeface="Arial"/>
                </a:endParaRPr>
              </a:p>
            </p:txBody>
          </p:sp>
          <p:sp>
            <p:nvSpPr>
              <p:cNvPr id="1523" name="Google Shape;1523;p54"/>
              <p:cNvSpPr txBox="1"/>
              <p:nvPr/>
            </p:nvSpPr>
            <p:spPr>
              <a:xfrm>
                <a:off x="1243966" y="1657778"/>
                <a:ext cx="3165769" cy="1016776"/>
              </a:xfrm>
              <a:prstGeom prst="rect">
                <a:avLst/>
              </a:prstGeom>
              <a:noFill/>
              <a:ln>
                <a:noFill/>
              </a:ln>
            </p:spPr>
            <p:txBody>
              <a:bodyPr spcFirstLastPara="1" wrap="square" lIns="91425" tIns="45700" rIns="91425" bIns="45700" anchor="t" anchorCtr="0">
                <a:spAutoFit/>
              </a:bodyPr>
              <a:lstStyle/>
              <a:p>
                <a:r>
                  <a:rPr lang="en-US" sz="3200" dirty="0" err="1">
                    <a:solidFill>
                      <a:prstClr val="black"/>
                    </a:solidFill>
                    <a:latin typeface="Times New Roman" pitchFamily="18" charset="0"/>
                    <a:ea typeface="Arial"/>
                    <a:cs typeface="Times New Roman" pitchFamily="18" charset="0"/>
                    <a:sym typeface="Arial"/>
                  </a:rPr>
                  <a:t>Năng</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lượng</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trong</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dao</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động</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điều</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hòa</a:t>
                </a:r>
                <a:endParaRPr sz="2400" dirty="0">
                  <a:solidFill>
                    <a:prstClr val="black"/>
                  </a:solidFill>
                  <a:latin typeface="Times New Roman" pitchFamily="18" charset="0"/>
                  <a:cs typeface="Times New Roman" pitchFamily="18" charset="0"/>
                </a:endParaRPr>
              </a:p>
            </p:txBody>
          </p:sp>
        </p:grpSp>
      </p:grpSp>
      <p:grpSp>
        <p:nvGrpSpPr>
          <p:cNvPr id="1524" name="Google Shape;1524;p54"/>
          <p:cNvGrpSpPr/>
          <p:nvPr/>
        </p:nvGrpSpPr>
        <p:grpSpPr>
          <a:xfrm>
            <a:off x="6235694" y="1161815"/>
            <a:ext cx="3975526" cy="2629881"/>
            <a:chOff x="4691438" y="890564"/>
            <a:chExt cx="3900805" cy="2714220"/>
          </a:xfrm>
        </p:grpSpPr>
        <p:pic>
          <p:nvPicPr>
            <p:cNvPr id="1525" name="Google Shape;1525;p54" descr="C:\Documents and Settings\jaewook\Desktop\Eng\그림1.png"/>
            <p:cNvPicPr preferRelativeResize="0"/>
            <p:nvPr/>
          </p:nvPicPr>
          <p:blipFill rotWithShape="1">
            <a:blip r:embed="rId3">
              <a:alphaModFix/>
            </a:blip>
            <a:srcRect/>
            <a:stretch/>
          </p:blipFill>
          <p:spPr>
            <a:xfrm>
              <a:off x="4925118" y="2934859"/>
              <a:ext cx="3667125" cy="669925"/>
            </a:xfrm>
            <a:prstGeom prst="rect">
              <a:avLst/>
            </a:prstGeom>
            <a:noFill/>
            <a:ln>
              <a:noFill/>
            </a:ln>
          </p:spPr>
        </p:pic>
        <p:grpSp>
          <p:nvGrpSpPr>
            <p:cNvPr id="1526" name="Google Shape;1526;p54"/>
            <p:cNvGrpSpPr/>
            <p:nvPr/>
          </p:nvGrpSpPr>
          <p:grpSpPr>
            <a:xfrm>
              <a:off x="5041005" y="1236234"/>
              <a:ext cx="3492500" cy="1968500"/>
              <a:chOff x="5105400" y="1610374"/>
              <a:chExt cx="3492500" cy="1968500"/>
            </a:xfrm>
          </p:grpSpPr>
          <p:sp>
            <p:nvSpPr>
              <p:cNvPr id="1527" name="Google Shape;1527;p54"/>
              <p:cNvSpPr/>
              <p:nvPr/>
            </p:nvSpPr>
            <p:spPr>
              <a:xfrm>
                <a:off x="5105400" y="1610374"/>
                <a:ext cx="3492500" cy="1968500"/>
              </a:xfrm>
              <a:prstGeom prst="rect">
                <a:avLst/>
              </a:prstGeom>
              <a:solidFill>
                <a:srgbClr val="FAFAFA"/>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28" name="Google Shape;1528;p54"/>
              <p:cNvSpPr/>
              <p:nvPr/>
            </p:nvSpPr>
            <p:spPr>
              <a:xfrm>
                <a:off x="5216525" y="1729437"/>
                <a:ext cx="3270250" cy="1730375"/>
              </a:xfrm>
              <a:prstGeom prst="rect">
                <a:avLst/>
              </a:prstGeom>
              <a:solidFill>
                <a:srgbClr val="FAFAFA"/>
              </a:solidFill>
              <a:ln w="12700" cap="flat" cmpd="sng">
                <a:solidFill>
                  <a:srgbClr val="20202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nvGrpSpPr>
            <p:cNvPr id="1529" name="Google Shape;1529;p54"/>
            <p:cNvGrpSpPr/>
            <p:nvPr/>
          </p:nvGrpSpPr>
          <p:grpSpPr>
            <a:xfrm>
              <a:off x="4691438" y="961205"/>
              <a:ext cx="1682692" cy="1697820"/>
              <a:chOff x="4679950" y="2067498"/>
              <a:chExt cx="1682692" cy="1697980"/>
            </a:xfrm>
          </p:grpSpPr>
          <p:pic>
            <p:nvPicPr>
              <p:cNvPr id="1530" name="Google Shape;1530;p54" descr="shadow_1_m"/>
              <p:cNvPicPr preferRelativeResize="0"/>
              <p:nvPr/>
            </p:nvPicPr>
            <p:blipFill rotWithShape="1">
              <a:blip r:embed="rId4">
                <a:alphaModFix/>
              </a:blip>
              <a:srcRect t="61411"/>
              <a:stretch/>
            </p:blipFill>
            <p:spPr>
              <a:xfrm rot="-2717892">
                <a:off x="4404384" y="2838135"/>
                <a:ext cx="2233823" cy="156705"/>
              </a:xfrm>
              <a:prstGeom prst="rect">
                <a:avLst/>
              </a:prstGeom>
              <a:noFill/>
              <a:ln>
                <a:noFill/>
              </a:ln>
            </p:spPr>
          </p:pic>
          <p:grpSp>
            <p:nvGrpSpPr>
              <p:cNvPr id="1531" name="Google Shape;1531;p54"/>
              <p:cNvGrpSpPr/>
              <p:nvPr/>
            </p:nvGrpSpPr>
            <p:grpSpPr>
              <a:xfrm>
                <a:off x="4875530" y="2190023"/>
                <a:ext cx="1314938" cy="1315188"/>
                <a:chOff x="4921250" y="2190023"/>
                <a:chExt cx="1314938" cy="1315188"/>
              </a:xfrm>
            </p:grpSpPr>
            <p:sp>
              <p:nvSpPr>
                <p:cNvPr id="1532" name="Google Shape;1532;p54"/>
                <p:cNvSpPr/>
                <p:nvPr/>
              </p:nvSpPr>
              <p:spPr>
                <a:xfrm rot="10800000" flipH="1">
                  <a:off x="4921250" y="2190023"/>
                  <a:ext cx="1314938" cy="1315187"/>
                </a:xfrm>
                <a:prstGeom prst="rtTriangle">
                  <a:avLst/>
                </a:prstGeom>
                <a:solidFill>
                  <a:srgbClr val="F5CEC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33" name="Google Shape;1533;p54"/>
                <p:cNvSpPr/>
                <p:nvPr/>
              </p:nvSpPr>
              <p:spPr>
                <a:xfrm rot="-5400000">
                  <a:off x="6084124" y="2189712"/>
                  <a:ext cx="151752" cy="152375"/>
                </a:xfrm>
                <a:prstGeom prst="rtTriangle">
                  <a:avLst/>
                </a:prstGeom>
                <a:solidFill>
                  <a:srgbClr val="580C64"/>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34" name="Google Shape;1534;p54"/>
                <p:cNvSpPr/>
                <p:nvPr/>
              </p:nvSpPr>
              <p:spPr>
                <a:xfrm rot="-5400000">
                  <a:off x="4920771" y="3352356"/>
                  <a:ext cx="153334" cy="152375"/>
                </a:xfrm>
                <a:prstGeom prst="rtTriangle">
                  <a:avLst/>
                </a:prstGeom>
                <a:solidFill>
                  <a:srgbClr val="580C64"/>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sp>
          <p:nvSpPr>
            <p:cNvPr id="1535" name="Google Shape;1535;p54"/>
            <p:cNvSpPr txBox="1"/>
            <p:nvPr/>
          </p:nvSpPr>
          <p:spPr>
            <a:xfrm rot="18881189">
              <a:off x="4585639" y="1377410"/>
              <a:ext cx="1487039" cy="513347"/>
            </a:xfrm>
            <a:prstGeom prst="rect">
              <a:avLst/>
            </a:prstGeom>
            <a:noFill/>
            <a:ln>
              <a:noFill/>
            </a:ln>
          </p:spPr>
          <p:txBody>
            <a:bodyPr spcFirstLastPara="1" wrap="square" lIns="91425" tIns="45700" rIns="91425" bIns="45700" anchor="t" anchorCtr="0">
              <a:spAutoFit/>
            </a:bodyPr>
            <a:lstStyle/>
            <a:p>
              <a:pPr algn="r"/>
              <a:r>
                <a:rPr lang="en-US" sz="2800" b="1" i="1">
                  <a:solidFill>
                    <a:prstClr val="black"/>
                  </a:solidFill>
                  <a:latin typeface="Arial"/>
                  <a:ea typeface="Arial"/>
                  <a:cs typeface="Arial"/>
                  <a:sym typeface="Arial"/>
                </a:rPr>
                <a:t>LUYỆN</a:t>
              </a:r>
              <a:endParaRPr sz="2800" b="1" i="1">
                <a:solidFill>
                  <a:prstClr val="black"/>
                </a:solidFill>
                <a:latin typeface="Arial"/>
                <a:ea typeface="Arial"/>
                <a:cs typeface="Arial"/>
                <a:sym typeface="Arial"/>
              </a:endParaRPr>
            </a:p>
          </p:txBody>
        </p:sp>
        <p:sp>
          <p:nvSpPr>
            <p:cNvPr id="1536" name="Google Shape;1536;p54"/>
            <p:cNvSpPr txBox="1"/>
            <p:nvPr/>
          </p:nvSpPr>
          <p:spPr>
            <a:xfrm>
              <a:off x="5209902" y="1664622"/>
              <a:ext cx="3323603" cy="1111723"/>
            </a:xfrm>
            <a:prstGeom prst="rect">
              <a:avLst/>
            </a:prstGeom>
            <a:noFill/>
            <a:ln>
              <a:noFill/>
            </a:ln>
          </p:spPr>
          <p:txBody>
            <a:bodyPr spcFirstLastPara="1" wrap="square" lIns="91425" tIns="45700" rIns="91425" bIns="45700" anchor="t" anchorCtr="0">
              <a:spAutoFit/>
            </a:bodyPr>
            <a:lstStyle/>
            <a:p>
              <a:r>
                <a:rPr lang="en-US" sz="3200" dirty="0" err="1">
                  <a:solidFill>
                    <a:prstClr val="black"/>
                  </a:solidFill>
                  <a:latin typeface="Times New Roman" pitchFamily="18" charset="0"/>
                  <a:ea typeface="Arial"/>
                  <a:cs typeface="Times New Roman" pitchFamily="18" charset="0"/>
                  <a:sym typeface="Arial"/>
                </a:rPr>
                <a:t>Làm</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các</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bài</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tập</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trong</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tài</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liệu</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ôn</a:t>
              </a:r>
              <a:r>
                <a:rPr lang="en-US" sz="3200" dirty="0">
                  <a:solidFill>
                    <a:prstClr val="black"/>
                  </a:solidFill>
                  <a:latin typeface="Times New Roman" pitchFamily="18" charset="0"/>
                  <a:ea typeface="Arial"/>
                  <a:cs typeface="Times New Roman" pitchFamily="18" charset="0"/>
                  <a:sym typeface="Arial"/>
                </a:rPr>
                <a:t> </a:t>
              </a:r>
              <a:r>
                <a:rPr lang="en-US" sz="3200" dirty="0" err="1">
                  <a:solidFill>
                    <a:prstClr val="black"/>
                  </a:solidFill>
                  <a:latin typeface="Times New Roman" pitchFamily="18" charset="0"/>
                  <a:ea typeface="Arial"/>
                  <a:cs typeface="Times New Roman" pitchFamily="18" charset="0"/>
                  <a:sym typeface="Arial"/>
                </a:rPr>
                <a:t>tập</a:t>
              </a:r>
              <a:endParaRPr sz="2400" dirty="0">
                <a:solidFill>
                  <a:prstClr val="black"/>
                </a:solidFill>
                <a:latin typeface="Times New Roman" pitchFamily="18" charset="0"/>
                <a:cs typeface="Times New Roman" pitchFamily="18" charset="0"/>
              </a:endParaRPr>
            </a:p>
          </p:txBody>
        </p:sp>
      </p:grpSp>
      <p:grpSp>
        <p:nvGrpSpPr>
          <p:cNvPr id="1537" name="Google Shape;1537;p54"/>
          <p:cNvGrpSpPr/>
          <p:nvPr/>
        </p:nvGrpSpPr>
        <p:grpSpPr>
          <a:xfrm>
            <a:off x="3479381" y="3778881"/>
            <a:ext cx="5436019" cy="2973274"/>
            <a:chOff x="2581023" y="3772791"/>
            <a:chExt cx="3964247" cy="2572142"/>
          </a:xfrm>
        </p:grpSpPr>
        <p:pic>
          <p:nvPicPr>
            <p:cNvPr id="1538" name="Google Shape;1538;p54" descr="C:\Documents and Settings\jaewook\Desktop\Eng\그림1.png"/>
            <p:cNvPicPr preferRelativeResize="0"/>
            <p:nvPr/>
          </p:nvPicPr>
          <p:blipFill rotWithShape="1">
            <a:blip r:embed="rId3">
              <a:alphaModFix/>
            </a:blip>
            <a:srcRect/>
            <a:stretch/>
          </p:blipFill>
          <p:spPr>
            <a:xfrm>
              <a:off x="2878145" y="5673420"/>
              <a:ext cx="3667125" cy="671513"/>
            </a:xfrm>
            <a:prstGeom prst="rect">
              <a:avLst/>
            </a:prstGeom>
            <a:noFill/>
            <a:ln>
              <a:noFill/>
            </a:ln>
          </p:spPr>
        </p:pic>
        <p:grpSp>
          <p:nvGrpSpPr>
            <p:cNvPr id="1539" name="Google Shape;1539;p54"/>
            <p:cNvGrpSpPr/>
            <p:nvPr/>
          </p:nvGrpSpPr>
          <p:grpSpPr>
            <a:xfrm>
              <a:off x="2959107" y="4047820"/>
              <a:ext cx="3492500" cy="1968500"/>
              <a:chOff x="990600" y="4343400"/>
              <a:chExt cx="3492500" cy="1968500"/>
            </a:xfrm>
          </p:grpSpPr>
          <p:sp>
            <p:nvSpPr>
              <p:cNvPr id="1540" name="Google Shape;1540;p54"/>
              <p:cNvSpPr/>
              <p:nvPr/>
            </p:nvSpPr>
            <p:spPr>
              <a:xfrm>
                <a:off x="990600" y="4343400"/>
                <a:ext cx="3492500" cy="1968500"/>
              </a:xfrm>
              <a:prstGeom prst="rect">
                <a:avLst/>
              </a:prstGeom>
              <a:solidFill>
                <a:srgbClr val="FAFAFA"/>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41" name="Google Shape;1541;p54"/>
              <p:cNvSpPr/>
              <p:nvPr/>
            </p:nvSpPr>
            <p:spPr>
              <a:xfrm>
                <a:off x="1101725" y="4462463"/>
                <a:ext cx="3270250" cy="1730375"/>
              </a:xfrm>
              <a:prstGeom prst="rect">
                <a:avLst/>
              </a:prstGeom>
              <a:solidFill>
                <a:srgbClr val="FAFAFA"/>
              </a:solidFill>
              <a:ln w="12700" cap="flat" cmpd="sng">
                <a:solidFill>
                  <a:srgbClr val="20202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nvGrpSpPr>
            <p:cNvPr id="1542" name="Google Shape;1542;p54"/>
            <p:cNvGrpSpPr/>
            <p:nvPr/>
          </p:nvGrpSpPr>
          <p:grpSpPr>
            <a:xfrm>
              <a:off x="2609540" y="3772791"/>
              <a:ext cx="1682692" cy="1697820"/>
              <a:chOff x="4679950" y="2067498"/>
              <a:chExt cx="1682692" cy="1697980"/>
            </a:xfrm>
          </p:grpSpPr>
          <p:pic>
            <p:nvPicPr>
              <p:cNvPr id="1543" name="Google Shape;1543;p54" descr="shadow_1_m"/>
              <p:cNvPicPr preferRelativeResize="0"/>
              <p:nvPr/>
            </p:nvPicPr>
            <p:blipFill rotWithShape="1">
              <a:blip r:embed="rId4">
                <a:alphaModFix/>
              </a:blip>
              <a:srcRect t="61411"/>
              <a:stretch/>
            </p:blipFill>
            <p:spPr>
              <a:xfrm rot="-2717892">
                <a:off x="4404384" y="2838135"/>
                <a:ext cx="2233823" cy="156705"/>
              </a:xfrm>
              <a:prstGeom prst="rect">
                <a:avLst/>
              </a:prstGeom>
              <a:noFill/>
              <a:ln>
                <a:noFill/>
              </a:ln>
            </p:spPr>
          </p:pic>
          <p:grpSp>
            <p:nvGrpSpPr>
              <p:cNvPr id="1544" name="Google Shape;1544;p54"/>
              <p:cNvGrpSpPr/>
              <p:nvPr/>
            </p:nvGrpSpPr>
            <p:grpSpPr>
              <a:xfrm>
                <a:off x="4875094" y="2191011"/>
                <a:ext cx="1314725" cy="1314396"/>
                <a:chOff x="4920814" y="2191011"/>
                <a:chExt cx="1314725" cy="1314396"/>
              </a:xfrm>
            </p:grpSpPr>
            <p:sp>
              <p:nvSpPr>
                <p:cNvPr id="1545" name="Google Shape;1545;p54"/>
                <p:cNvSpPr/>
                <p:nvPr/>
              </p:nvSpPr>
              <p:spPr>
                <a:xfrm rot="10800000" flipH="1">
                  <a:off x="4920814" y="2191011"/>
                  <a:ext cx="1314725" cy="1314396"/>
                </a:xfrm>
                <a:prstGeom prst="rtTriangle">
                  <a:avLst/>
                </a:prstGeom>
                <a:gradFill>
                  <a:gsLst>
                    <a:gs pos="0">
                      <a:srgbClr val="9E9E00"/>
                    </a:gs>
                    <a:gs pos="50000">
                      <a:srgbClr val="E4E400"/>
                    </a:gs>
                    <a:gs pos="100000">
                      <a:srgbClr val="FFFF00"/>
                    </a:gs>
                  </a:gsLst>
                  <a:lin ang="5400000" scaled="0"/>
                </a:gra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46" name="Google Shape;1546;p54"/>
                <p:cNvSpPr/>
                <p:nvPr/>
              </p:nvSpPr>
              <p:spPr>
                <a:xfrm rot="-5400000">
                  <a:off x="6083325" y="2191250"/>
                  <a:ext cx="152453" cy="151975"/>
                </a:xfrm>
                <a:prstGeom prst="rtTriangle">
                  <a:avLst/>
                </a:prstGeom>
                <a:solidFill>
                  <a:srgbClr val="672A01"/>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1547" name="Google Shape;1547;p54"/>
                <p:cNvSpPr/>
                <p:nvPr/>
              </p:nvSpPr>
              <p:spPr>
                <a:xfrm rot="-5400000">
                  <a:off x="4920575" y="3353193"/>
                  <a:ext cx="152453" cy="151975"/>
                </a:xfrm>
                <a:prstGeom prst="rtTriangle">
                  <a:avLst/>
                </a:prstGeom>
                <a:solidFill>
                  <a:srgbClr val="672A01"/>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grpSp>
        </p:grpSp>
        <p:sp>
          <p:nvSpPr>
            <p:cNvPr id="1548" name="Google Shape;1548;p54"/>
            <p:cNvSpPr txBox="1"/>
            <p:nvPr/>
          </p:nvSpPr>
          <p:spPr>
            <a:xfrm rot="18961794">
              <a:off x="2581023" y="4213361"/>
              <a:ext cx="1106488" cy="452596"/>
            </a:xfrm>
            <a:prstGeom prst="rect">
              <a:avLst/>
            </a:prstGeom>
            <a:noFill/>
            <a:ln>
              <a:noFill/>
            </a:ln>
          </p:spPr>
          <p:txBody>
            <a:bodyPr spcFirstLastPara="1" wrap="square" lIns="91425" tIns="45700" rIns="91425" bIns="45700" anchor="t" anchorCtr="0">
              <a:spAutoFit/>
            </a:bodyPr>
            <a:lstStyle/>
            <a:p>
              <a:pPr algn="r"/>
              <a:r>
                <a:rPr lang="en-US" sz="2800" b="1">
                  <a:solidFill>
                    <a:prstClr val="black"/>
                  </a:solidFill>
                  <a:latin typeface="Arial"/>
                  <a:ea typeface="Arial"/>
                  <a:cs typeface="Arial"/>
                  <a:sym typeface="Arial"/>
                </a:rPr>
                <a:t>RÈN</a:t>
              </a:r>
              <a:endParaRPr sz="2800" b="1" i="1">
                <a:solidFill>
                  <a:prstClr val="black"/>
                </a:solidFill>
                <a:latin typeface="Arial"/>
                <a:ea typeface="Arial"/>
                <a:cs typeface="Arial"/>
                <a:sym typeface="Arial"/>
              </a:endParaRPr>
            </a:p>
          </p:txBody>
        </p:sp>
        <p:sp>
          <p:nvSpPr>
            <p:cNvPr id="1549" name="Google Shape;1549;p54"/>
            <p:cNvSpPr txBox="1"/>
            <p:nvPr/>
          </p:nvSpPr>
          <p:spPr>
            <a:xfrm>
              <a:off x="3597646" y="4416567"/>
              <a:ext cx="2677970" cy="1357859"/>
            </a:xfrm>
            <a:prstGeom prst="rect">
              <a:avLst/>
            </a:prstGeom>
            <a:noFill/>
            <a:ln>
              <a:noFill/>
            </a:ln>
          </p:spPr>
          <p:txBody>
            <a:bodyPr spcFirstLastPara="1" wrap="square" lIns="91425" tIns="45700" rIns="91425" bIns="45700" anchor="t" anchorCtr="0">
              <a:spAutoFit/>
            </a:bodyPr>
            <a:lstStyle/>
            <a:p>
              <a:pPr algn="just"/>
              <a:r>
                <a:rPr lang="en-US" sz="3200" dirty="0" err="1">
                  <a:solidFill>
                    <a:prstClr val="black"/>
                  </a:solidFill>
                  <a:latin typeface="Times New Roman" pitchFamily="18" charset="0"/>
                  <a:cs typeface="Times New Roman" pitchFamily="18" charset="0"/>
                  <a:sym typeface="Arial"/>
                </a:rPr>
                <a:t>Kĩ</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năng</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bấm</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máy</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tính</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và</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làm</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bài</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tập</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trắc</a:t>
              </a:r>
              <a:r>
                <a:rPr lang="en-US" sz="3200" dirty="0">
                  <a:solidFill>
                    <a:prstClr val="black"/>
                  </a:solidFill>
                  <a:latin typeface="Times New Roman" pitchFamily="18" charset="0"/>
                  <a:cs typeface="Times New Roman" pitchFamily="18" charset="0"/>
                  <a:sym typeface="Arial"/>
                </a:rPr>
                <a:t> </a:t>
              </a:r>
              <a:r>
                <a:rPr lang="en-US" sz="3200" dirty="0" err="1">
                  <a:solidFill>
                    <a:prstClr val="black"/>
                  </a:solidFill>
                  <a:latin typeface="Times New Roman" pitchFamily="18" charset="0"/>
                  <a:cs typeface="Times New Roman" pitchFamily="18" charset="0"/>
                  <a:sym typeface="Arial"/>
                </a:rPr>
                <a:t>nghiệm</a:t>
              </a:r>
              <a:endParaRPr sz="2400" dirty="0">
                <a:solidFill>
                  <a:prstClr val="black"/>
                </a:solidFill>
                <a:latin typeface="Times New Roman" pitchFamily="18" charset="0"/>
                <a:cs typeface="Times New Roman" pitchFamily="18" charset="0"/>
              </a:endParaRPr>
            </a:p>
          </p:txBody>
        </p:sp>
      </p:grpSp>
      <p:sp>
        <p:nvSpPr>
          <p:cNvPr id="1550" name="Google Shape;1550;p54"/>
          <p:cNvSpPr txBox="1"/>
          <p:nvPr/>
        </p:nvSpPr>
        <p:spPr>
          <a:xfrm>
            <a:off x="3748919" y="167046"/>
            <a:ext cx="4593617" cy="83095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spAutoFit/>
          </a:bodyPr>
          <a:lstStyle/>
          <a:p>
            <a:pPr algn="ctr"/>
            <a:r>
              <a:rPr lang="en-US" sz="4800" b="1" dirty="0">
                <a:solidFill>
                  <a:srgbClr val="1F497D"/>
                </a:solidFill>
                <a:latin typeface="Times New Roman" pitchFamily="18" charset="0"/>
                <a:ea typeface="Arial"/>
                <a:cs typeface="Times New Roman" pitchFamily="18" charset="0"/>
                <a:sym typeface="Arial"/>
              </a:rPr>
              <a:t>	</a:t>
            </a:r>
            <a:r>
              <a:rPr lang="en-US" sz="4800" b="1" dirty="0">
                <a:solidFill>
                  <a:srgbClr val="C00000"/>
                </a:solidFill>
                <a:latin typeface="Times New Roman" pitchFamily="18" charset="0"/>
                <a:ea typeface="Arial"/>
                <a:cs typeface="Times New Roman" pitchFamily="18" charset="0"/>
                <a:sym typeface="Arial"/>
              </a:rPr>
              <a:t>DẶN DÒ</a:t>
            </a:r>
            <a:endParaRPr sz="4800" b="1" dirty="0">
              <a:solidFill>
                <a:srgbClr val="C00000"/>
              </a:solidFill>
              <a:latin typeface="Times New Roman" pitchFamily="18" charset="0"/>
              <a:ea typeface="Arial"/>
              <a:cs typeface="Times New Roman" pitchFamily="18" charset="0"/>
              <a:sym typeface="Arial"/>
            </a:endParaRPr>
          </a:p>
        </p:txBody>
      </p:sp>
      <p:pic>
        <p:nvPicPr>
          <p:cNvPr id="43" name="图片 2">
            <a:extLst>
              <a:ext uri="{FF2B5EF4-FFF2-40B4-BE49-F238E27FC236}">
                <a16:creationId xmlns:a16="http://schemas.microsoft.com/office/drawing/2014/main" id="{40802021-0ECD-422C-8EE3-3FB6BF094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211" y="-132006"/>
            <a:ext cx="9140694" cy="6855520"/>
          </a:xfrm>
          <a:prstGeom prst="rect">
            <a:avLst/>
          </a:prstGeom>
        </p:spPr>
      </p:pic>
      <p:sp>
        <p:nvSpPr>
          <p:cNvPr id="2" name="Rectangle 1"/>
          <p:cNvSpPr/>
          <p:nvPr/>
        </p:nvSpPr>
        <p:spPr>
          <a:xfrm>
            <a:off x="2971801" y="1995205"/>
            <a:ext cx="6248399" cy="1323439"/>
          </a:xfrm>
          <a:prstGeom prst="rect">
            <a:avLst/>
          </a:prstGeom>
        </p:spPr>
        <p:txBody>
          <a:bodyPr wrap="square">
            <a:spAutoFit/>
          </a:bodyPr>
          <a:lstStyle/>
          <a:p>
            <a:pPr algn="ctr"/>
            <a:r>
              <a:rPr lang="en-US" sz="4000" dirty="0" err="1">
                <a:solidFill>
                  <a:prstClr val="black"/>
                </a:solidFill>
                <a:latin typeface="Times New Roman" panose="02020603050405020304" pitchFamily="18" charset="0"/>
                <a:cs typeface="Times New Roman" panose="02020603050405020304" pitchFamily="18" charset="0"/>
              </a:rPr>
              <a:t>Cảm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ơn</a:t>
            </a:r>
            <a:r>
              <a:rPr lang="en-US" sz="4000" dirty="0">
                <a:solidFill>
                  <a:prstClr val="black"/>
                </a:solidFill>
                <a:latin typeface="Times New Roman" panose="02020603050405020304" pitchFamily="18" charset="0"/>
                <a:cs typeface="Times New Roman" panose="02020603050405020304" pitchFamily="18" charset="0"/>
              </a:rPr>
              <a:t> </a:t>
            </a:r>
          </a:p>
          <a:p>
            <a:pPr algn="ctr"/>
            <a:endParaRPr lang="en-US" sz="4000" dirty="0">
              <a:solidFill>
                <a:prstClr val="black"/>
              </a:solidFill>
              <a:latin typeface="Amazone" panose="03020702060507090A04" pitchFamily="66" charset="0"/>
            </a:endParaRPr>
          </a:p>
        </p:txBody>
      </p:sp>
    </p:spTree>
    <p:extLst>
      <p:ext uri="{BB962C8B-B14F-4D97-AF65-F5344CB8AC3E}">
        <p14:creationId xmlns:p14="http://schemas.microsoft.com/office/powerpoint/2010/main" val="3371173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0"/>
                                        </p:tgtEl>
                                        <p:attrNameLst>
                                          <p:attrName>style.visibility</p:attrName>
                                        </p:attrNameLst>
                                      </p:cBhvr>
                                      <p:to>
                                        <p:strVal val="visible"/>
                                      </p:to>
                                    </p:set>
                                    <p:anim calcmode="lin" valueType="num">
                                      <p:cBhvr additive="base">
                                        <p:cTn id="7" dur="500"/>
                                        <p:tgtEl>
                                          <p:spTgt spid="15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24"/>
                                        </p:tgtEl>
                                        <p:attrNameLst>
                                          <p:attrName>style.visibility</p:attrName>
                                        </p:attrNameLst>
                                      </p:cBhvr>
                                      <p:to>
                                        <p:strVal val="visible"/>
                                      </p:to>
                                    </p:set>
                                    <p:anim calcmode="lin" valueType="num">
                                      <p:cBhvr additive="base">
                                        <p:cTn id="12" dur="500"/>
                                        <p:tgtEl>
                                          <p:spTgt spid="15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7"/>
                                        </p:tgtEl>
                                        <p:attrNameLst>
                                          <p:attrName>style.visibility</p:attrName>
                                        </p:attrNameLst>
                                      </p:cBhvr>
                                      <p:to>
                                        <p:strVal val="visible"/>
                                      </p:to>
                                    </p:set>
                                    <p:anim calcmode="lin" valueType="num">
                                      <p:cBhvr additive="base">
                                        <p:cTn id="17" dur="500"/>
                                        <p:tgtEl>
                                          <p:spTgt spid="15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284275"/>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rPr>
              <a:t>T</a:t>
            </a:r>
            <a:r>
              <a:rPr lang="en-US" sz="2800" noProof="0" dirty="0">
                <a:ln>
                  <a:solidFill>
                    <a:srgbClr val="F58A28">
                      <a:lumMod val="50000"/>
                    </a:srgbClr>
                  </a:solidFill>
                </a:ln>
                <a:solidFill>
                  <a:srgbClr val="FF0000"/>
                </a:solidFill>
                <a:latin typeface="Times New Roman" panose="02020603050405020304" pitchFamily="18" charset="0"/>
                <a:cs typeface="Times New Roman" panose="02020603050405020304" pitchFamily="18" charset="0"/>
              </a:rPr>
              <a:t>Ừ THÔNG</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7" name="!!Rectangle: Rounded Corners 6"/>
          <p:cNvSpPr/>
          <p:nvPr/>
        </p:nvSpPr>
        <p:spPr>
          <a:xfrm>
            <a:off x="824819" y="723254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52880" y="2719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9" name="Oval 8"/>
          <p:cNvSpPr/>
          <p:nvPr/>
        </p:nvSpPr>
        <p:spPr>
          <a:xfrm>
            <a:off x="252880" y="72454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2538592"/>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2266057"/>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2203805"/>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903319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1108544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52880" y="902086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52880" y="110983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3" y="1371600"/>
            <a:ext cx="3531641" cy="49686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r>
              <a:rPr kumimoji="0" lang="en-US" sz="24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Khái niệm từ thông</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0" name="Rectangle: Rounded Corners 229"/>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pic>
        <p:nvPicPr>
          <p:cNvPr id="232" name="Picture 231"/>
          <p:cNvPicPr>
            <a:picLocks noChangeAspect="1"/>
          </p:cNvPicPr>
          <p:nvPr/>
        </p:nvPicPr>
        <p:blipFill>
          <a:blip r:embed="rId3"/>
          <a:stretch>
            <a:fillRect/>
          </a:stretch>
        </p:blipFill>
        <p:spPr>
          <a:xfrm>
            <a:off x="699179" y="3497340"/>
            <a:ext cx="11197254" cy="2607490"/>
          </a:xfrm>
          <a:prstGeom prst="roundRect">
            <a:avLst>
              <a:gd name="adj" fmla="val 6714"/>
            </a:avLst>
          </a:prstGeom>
        </p:spPr>
      </p:pic>
      <p:grpSp>
        <p:nvGrpSpPr>
          <p:cNvPr id="233" name="Group 232"/>
          <p:cNvGrpSpPr/>
          <p:nvPr/>
        </p:nvGrpSpPr>
        <p:grpSpPr>
          <a:xfrm>
            <a:off x="453257" y="2384861"/>
            <a:ext cx="11285486" cy="748152"/>
            <a:chOff x="4324268" y="1240971"/>
            <a:chExt cx="7243617" cy="1669572"/>
          </a:xfrm>
        </p:grpSpPr>
        <p:sp>
          <p:nvSpPr>
            <p:cNvPr id="234" name="Rectangle: Rounded Corners 233"/>
            <p:cNvSpPr/>
            <p:nvPr/>
          </p:nvSpPr>
          <p:spPr>
            <a:xfrm>
              <a:off x="4324268" y="1240971"/>
              <a:ext cx="7243617" cy="1669572"/>
            </a:xfrm>
            <a:prstGeom prst="roundRect">
              <a:avLst>
                <a:gd name="adj" fmla="val 17701"/>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Google Shape;1924;p44"/>
            <p:cNvSpPr txBox="1"/>
            <p:nvPr/>
          </p:nvSpPr>
          <p:spPr>
            <a:xfrm>
              <a:off x="4336531" y="1367649"/>
              <a:ext cx="7135812" cy="136342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50000"/>
                </a:lnSpc>
              </a:pPr>
              <a:r>
                <a:rPr lang="vi-VN" sz="2000" dirty="0">
                  <a:solidFill>
                    <a:schemeClr val="tx1">
                      <a:lumMod val="50000"/>
                    </a:schemeClr>
                  </a:solidFill>
                  <a:latin typeface="+mj-lt"/>
                  <a:cs typeface="#9Slide03 Arima Madurai Black" panose="00000A00000000000000" pitchFamily="2" charset="0"/>
                </a:rPr>
                <a:t>Từ thông là thông lượng từ trường gửi qua diện tích S giới hạn bởi vòng dây kín.</a:t>
              </a:r>
            </a:p>
          </p:txBody>
        </p:sp>
      </p:grpSp>
      <p:pic>
        <p:nvPicPr>
          <p:cNvPr id="5" name="Picture 4"/>
          <p:cNvPicPr>
            <a:picLocks noChangeAspect="1"/>
          </p:cNvPicPr>
          <p:nvPr/>
        </p:nvPicPr>
        <p:blipFill>
          <a:blip r:embed="rId4"/>
          <a:stretch>
            <a:fillRect/>
          </a:stretch>
        </p:blipFill>
        <p:spPr>
          <a:xfrm>
            <a:off x="-5258928" y="2602867"/>
            <a:ext cx="4431579" cy="3536158"/>
          </a:xfrm>
          <a:prstGeom prst="rect">
            <a:avLst/>
          </a:prstGeom>
        </p:spPr>
      </p:pic>
      <p:grpSp>
        <p:nvGrpSpPr>
          <p:cNvPr id="10" name="Group 9"/>
          <p:cNvGrpSpPr/>
          <p:nvPr/>
        </p:nvGrpSpPr>
        <p:grpSpPr>
          <a:xfrm>
            <a:off x="12261553" y="1762334"/>
            <a:ext cx="5492533" cy="4521670"/>
            <a:chOff x="6470867" y="2110111"/>
            <a:chExt cx="5492533" cy="4521670"/>
          </a:xfrm>
        </p:grpSpPr>
        <p:grpSp>
          <p:nvGrpSpPr>
            <p:cNvPr id="11" name="Group 10"/>
            <p:cNvGrpSpPr/>
            <p:nvPr/>
          </p:nvGrpSpPr>
          <p:grpSpPr>
            <a:xfrm>
              <a:off x="6470867" y="2110111"/>
              <a:ext cx="5492533" cy="4521670"/>
              <a:chOff x="6470867" y="2110111"/>
              <a:chExt cx="5492533" cy="4521670"/>
            </a:xfrm>
          </p:grpSpPr>
          <p:sp>
            <p:nvSpPr>
              <p:cNvPr id="20" name="Rectangle: Rounded Corners 19"/>
              <p:cNvSpPr/>
              <p:nvPr/>
            </p:nvSpPr>
            <p:spPr>
              <a:xfrm>
                <a:off x="6470867" y="2110111"/>
                <a:ext cx="5492533"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1" name="Rectangle: Rounded Corners 20"/>
              <p:cNvSpPr/>
              <p:nvPr/>
            </p:nvSpPr>
            <p:spPr>
              <a:xfrm>
                <a:off x="6635958" y="2322012"/>
                <a:ext cx="5149256" cy="4126912"/>
              </a:xfrm>
              <a:prstGeom prst="roundRect">
                <a:avLst>
                  <a:gd name="adj" fmla="val 3802"/>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grpSp>
          <p:nvGrpSpPr>
            <p:cNvPr id="12" name="Group 11"/>
            <p:cNvGrpSpPr/>
            <p:nvPr/>
          </p:nvGrpSpPr>
          <p:grpSpPr>
            <a:xfrm>
              <a:off x="6745515" y="2424516"/>
              <a:ext cx="4949112" cy="3097002"/>
              <a:chOff x="6745515" y="2424516"/>
              <a:chExt cx="4949112" cy="3097002"/>
            </a:xfrm>
          </p:grpSpPr>
          <p:sp>
            <p:nvSpPr>
              <p:cNvPr id="15" name="TextBox 14"/>
              <p:cNvSpPr txBox="1"/>
              <p:nvPr/>
            </p:nvSpPr>
            <p:spPr>
              <a:xfrm>
                <a:off x="6745515" y="2424516"/>
                <a:ext cx="4949112" cy="3097002"/>
              </a:xfrm>
              <a:prstGeom prst="rect">
                <a:avLst/>
              </a:prstGeom>
              <a:noFill/>
            </p:spPr>
            <p:txBody>
              <a:bodyPr wrap="square">
                <a:spAutoFit/>
              </a:bodyPr>
              <a:lstStyle/>
              <a:p>
                <a:pPr algn="just">
                  <a:lnSpc>
                    <a:spcPct val="150000"/>
                  </a:lnSpc>
                </a:pPr>
                <a:r>
                  <a:rPr lang="vi-VN" sz="2200" dirty="0">
                    <a:solidFill>
                      <a:schemeClr val="tx1">
                        <a:lumMod val="50000"/>
                      </a:schemeClr>
                    </a:solidFill>
                    <a:latin typeface="+mj-lt"/>
                    <a:cs typeface="#9Slide03 Arima Madurai Black" panose="00000A00000000000000" pitchFamily="2" charset="0"/>
                  </a:rPr>
                  <a:t> Đặt một vòng dây dẫn kín (C), phẳng, có diện tích S trong từ trường đều</a:t>
                </a:r>
                <a:r>
                  <a:rPr lang="en-US" sz="2200" dirty="0">
                    <a:solidFill>
                      <a:schemeClr val="tx1">
                        <a:lumMod val="50000"/>
                      </a:schemeClr>
                    </a:solidFill>
                    <a:latin typeface="+mj-lt"/>
                    <a:cs typeface="#9Slide03 Arima Madurai Black" panose="00000A00000000000000" pitchFamily="2" charset="0"/>
                  </a:rPr>
                  <a:t> B </a:t>
                </a:r>
                <a:r>
                  <a:rPr lang="vi-VN" sz="2200" dirty="0">
                    <a:solidFill>
                      <a:schemeClr val="tx1">
                        <a:lumMod val="50000"/>
                      </a:schemeClr>
                    </a:solidFill>
                    <a:latin typeface="+mj-lt"/>
                    <a:cs typeface="#9Slide03 Arima Madurai Black" panose="00000A00000000000000" pitchFamily="2" charset="0"/>
                  </a:rPr>
                  <a:t>có vector </a:t>
                </a:r>
                <a:r>
                  <a:rPr lang="en-US" sz="2200" dirty="0">
                    <a:solidFill>
                      <a:schemeClr val="tx1">
                        <a:lumMod val="50000"/>
                      </a:schemeClr>
                    </a:solidFill>
                    <a:latin typeface="+mj-lt"/>
                    <a:cs typeface="#9Slide03 Arima Madurai Black" panose="00000A00000000000000" pitchFamily="2" charset="0"/>
                  </a:rPr>
                  <a:t>B</a:t>
                </a:r>
                <a:r>
                  <a:rPr lang="vi-VN" sz="2200" dirty="0">
                    <a:solidFill>
                      <a:schemeClr val="tx1">
                        <a:lumMod val="50000"/>
                      </a:schemeClr>
                    </a:solidFill>
                    <a:latin typeface="+mj-lt"/>
                    <a:cs typeface="#9Slide03 Arima Madurai Black" panose="00000A00000000000000" pitchFamily="2" charset="0"/>
                  </a:rPr>
                  <a:t> hợp với vector pháp tuyến </a:t>
                </a:r>
                <a:r>
                  <a:rPr lang="en-US" sz="2200" dirty="0">
                    <a:solidFill>
                      <a:schemeClr val="tx1">
                        <a:lumMod val="50000"/>
                      </a:schemeClr>
                    </a:solidFill>
                    <a:latin typeface="+mj-lt"/>
                    <a:cs typeface="#9Slide03 Arima Madurai Black" panose="00000A00000000000000" pitchFamily="2" charset="0"/>
                  </a:rPr>
                  <a:t>n</a:t>
                </a:r>
                <a:r>
                  <a:rPr lang="vi-VN" sz="2200" dirty="0">
                    <a:solidFill>
                      <a:schemeClr val="tx1">
                        <a:lumMod val="50000"/>
                      </a:schemeClr>
                    </a:solidFill>
                    <a:latin typeface="+mj-lt"/>
                    <a:cs typeface="#9Slide03 Arima Madurai Black" panose="00000A00000000000000" pitchFamily="2" charset="0"/>
                  </a:rPr>
                  <a:t> một góc </a:t>
                </a:r>
                <a:r>
                  <a:rPr lang="el-GR" sz="2200" dirty="0">
                    <a:solidFill>
                      <a:schemeClr val="tx1">
                        <a:lumMod val="50000"/>
                      </a:schemeClr>
                    </a:solidFill>
                    <a:latin typeface="+mj-lt"/>
                    <a:cs typeface="#9Slide03 Arima Madurai Black" panose="00000A00000000000000" pitchFamily="2" charset="0"/>
                  </a:rPr>
                  <a:t>α → </a:t>
                </a:r>
                <a:r>
                  <a:rPr lang="vi-VN" sz="2200" dirty="0">
                    <a:solidFill>
                      <a:schemeClr val="tx1">
                        <a:lumMod val="50000"/>
                      </a:schemeClr>
                    </a:solidFill>
                    <a:latin typeface="+mj-lt"/>
                    <a:cs typeface="#9Slide03 Arima Madurai Black" panose="00000A00000000000000" pitchFamily="2" charset="0"/>
                  </a:rPr>
                  <a:t>từ thông qua khung dây kín diện tích S đặt trong từ trường đều </a:t>
                </a:r>
                <a:r>
                  <a:rPr lang="en-US" sz="2200" dirty="0">
                    <a:solidFill>
                      <a:schemeClr val="tx1">
                        <a:lumMod val="50000"/>
                      </a:schemeClr>
                    </a:solidFill>
                    <a:latin typeface="+mj-lt"/>
                    <a:cs typeface="#9Slide03 Arima Madurai Black" panose="00000A00000000000000" pitchFamily="2" charset="0"/>
                  </a:rPr>
                  <a:t>B</a:t>
                </a:r>
                <a:r>
                  <a:rPr lang="vi-VN" sz="2200" dirty="0">
                    <a:solidFill>
                      <a:schemeClr val="tx1">
                        <a:lumMod val="50000"/>
                      </a:schemeClr>
                    </a:solidFill>
                    <a:latin typeface="+mj-lt"/>
                    <a:cs typeface="#9Slide03 Arima Madurai Black" panose="00000A00000000000000" pitchFamily="2" charset="0"/>
                  </a:rPr>
                  <a:t> có độ lớn là </a:t>
                </a:r>
                <a:endParaRPr lang="en-US" sz="2200" dirty="0">
                  <a:solidFill>
                    <a:schemeClr val="tx1">
                      <a:lumMod val="50000"/>
                    </a:schemeClr>
                  </a:solidFill>
                  <a:latin typeface="+mj-lt"/>
                  <a:cs typeface="#9Slide03 Arima Madurai Black" panose="00000A00000000000000" pitchFamily="2" charset="0"/>
                </a:endParaRPr>
              </a:p>
            </p:txBody>
          </p:sp>
          <p:cxnSp>
            <p:nvCxnSpPr>
              <p:cNvPr id="16" name="Straight Arrow Connector 15"/>
              <p:cNvCxnSpPr/>
              <p:nvPr/>
            </p:nvCxnSpPr>
            <p:spPr>
              <a:xfrm>
                <a:off x="7365076" y="3546764"/>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839200" y="3552306"/>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675419" y="4089863"/>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90561" y="5048598"/>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6745513" y="5533841"/>
              <a:ext cx="4949113" cy="721011"/>
            </a:xfrm>
            <a:prstGeom prst="rect">
              <a:avLst/>
            </a:prstGeom>
            <a:solidFill>
              <a:srgbClr val="FEF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nvGraphicFramePr>
          <p:xfrm>
            <a:off x="8023225" y="5694363"/>
            <a:ext cx="2074863" cy="423862"/>
          </p:xfrm>
          <a:graphic>
            <a:graphicData uri="http://schemas.openxmlformats.org/presentationml/2006/ole">
              <mc:AlternateContent xmlns:mc="http://schemas.openxmlformats.org/markup-compatibility/2006">
                <mc:Choice xmlns:v="urn:schemas-microsoft-com:vml" Requires="v">
                  <p:oleObj r:id="rId5" imgW="850265" imgH="177800" progId="Equation.DSMT4">
                    <p:embed/>
                  </p:oleObj>
                </mc:Choice>
                <mc:Fallback>
                  <p:oleObj r:id="rId5" imgW="850265" imgH="177800" progId="Equation.DSMT4">
                    <p:embed/>
                    <p:pic>
                      <p:nvPicPr>
                        <p:cNvPr id="0" name="Object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225" y="5694363"/>
                          <a:ext cx="2074863" cy="423862"/>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30"/>
                                        </p:tgtEl>
                                        <p:attrNameLst>
                                          <p:attrName>style.visibility</p:attrName>
                                        </p:attrNameLst>
                                      </p:cBhvr>
                                      <p:to>
                                        <p:strVal val="visible"/>
                                      </p:to>
                                    </p:set>
                                    <p:animEffect transition="in" filter="wipe(up)">
                                      <p:cBhvr>
                                        <p:cTn id="10" dur="750"/>
                                        <p:tgtEl>
                                          <p:spTgt spid="230"/>
                                        </p:tgtEl>
                                      </p:cBhvr>
                                    </p:animEffect>
                                  </p:childTnLst>
                                </p:cTn>
                              </p:par>
                              <p:par>
                                <p:cTn id="11" presetID="22" presetClass="entr" presetSubtype="1" fill="hold" nodeType="withEffect">
                                  <p:stCondLst>
                                    <p:cond delay="750"/>
                                  </p:stCondLst>
                                  <p:childTnLst>
                                    <p:set>
                                      <p:cBhvr>
                                        <p:cTn id="12" dur="1" fill="hold">
                                          <p:stCondLst>
                                            <p:cond delay="0"/>
                                          </p:stCondLst>
                                        </p:cTn>
                                        <p:tgtEl>
                                          <p:spTgt spid="233"/>
                                        </p:tgtEl>
                                        <p:attrNameLst>
                                          <p:attrName>style.visibility</p:attrName>
                                        </p:attrNameLst>
                                      </p:cBhvr>
                                      <p:to>
                                        <p:strVal val="visible"/>
                                      </p:to>
                                    </p:set>
                                    <p:animEffect transition="in" filter="wipe(up)">
                                      <p:cBhvr>
                                        <p:cTn id="13" dur="500"/>
                                        <p:tgtEl>
                                          <p:spTgt spid="233"/>
                                        </p:tgtEl>
                                      </p:cBhvr>
                                    </p:animEffect>
                                  </p:childTnLst>
                                </p:cTn>
                              </p:par>
                              <p:par>
                                <p:cTn id="14" presetID="42" presetClass="entr" presetSubtype="0" fill="hold" nodeType="withEffect">
                                  <p:stCondLst>
                                    <p:cond delay="1000"/>
                                  </p:stCondLst>
                                  <p:childTnLst>
                                    <p:set>
                                      <p:cBhvr>
                                        <p:cTn id="15" dur="1" fill="hold">
                                          <p:stCondLst>
                                            <p:cond delay="0"/>
                                          </p:stCondLst>
                                        </p:cTn>
                                        <p:tgtEl>
                                          <p:spTgt spid="232"/>
                                        </p:tgtEl>
                                        <p:attrNameLst>
                                          <p:attrName>style.visibility</p:attrName>
                                        </p:attrNameLst>
                                      </p:cBhvr>
                                      <p:to>
                                        <p:strVal val="visible"/>
                                      </p:to>
                                    </p:set>
                                    <p:animEffect transition="in" filter="fade">
                                      <p:cBhvr>
                                        <p:cTn id="16" dur="500"/>
                                        <p:tgtEl>
                                          <p:spTgt spid="232"/>
                                        </p:tgtEl>
                                      </p:cBhvr>
                                    </p:animEffect>
                                    <p:anim calcmode="lin" valueType="num">
                                      <p:cBhvr>
                                        <p:cTn id="17" dur="500" fill="hold"/>
                                        <p:tgtEl>
                                          <p:spTgt spid="232"/>
                                        </p:tgtEl>
                                        <p:attrNameLst>
                                          <p:attrName>ppt_x</p:attrName>
                                        </p:attrNameLst>
                                      </p:cBhvr>
                                      <p:tavLst>
                                        <p:tav tm="0">
                                          <p:val>
                                            <p:strVal val="#ppt_x"/>
                                          </p:val>
                                        </p:tav>
                                        <p:tav tm="100000">
                                          <p:val>
                                            <p:strVal val="#ppt_x"/>
                                          </p:val>
                                        </p:tav>
                                      </p:tavLst>
                                    </p:anim>
                                    <p:anim calcmode="lin" valueType="num">
                                      <p:cBhvr>
                                        <p:cTn id="18" dur="500" fill="hold"/>
                                        <p:tgtEl>
                                          <p:spTgt spid="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284275"/>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52880" y="2719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 name="TextBox 1"/>
          <p:cNvSpPr txBox="1"/>
          <p:nvPr/>
        </p:nvSpPr>
        <p:spPr>
          <a:xfrm>
            <a:off x="445273" y="1371600"/>
            <a:ext cx="3981584"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400">
                <a:solidFill>
                  <a:srgbClr val="FF0000"/>
                </a:solidFill>
                <a:latin typeface="#9Slide03 Arima Madurai Black" panose="00000A00000000000000" pitchFamily="2" charset="0"/>
                <a:cs typeface="#9Slide03 Arima Madurai Black" panose="00000A00000000000000" pitchFamily="2" charset="0"/>
              </a:rPr>
              <a:t>B</a:t>
            </a:r>
            <a:r>
              <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400" b="0" i="0" u="none" strike="noStrike" kern="1200" cap="none" spc="0" normalizeH="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Biểu thức tính từ thông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pic>
        <p:nvPicPr>
          <p:cNvPr id="14" name="Picture 13"/>
          <p:cNvPicPr>
            <a:picLocks noChangeAspect="1"/>
          </p:cNvPicPr>
          <p:nvPr/>
        </p:nvPicPr>
        <p:blipFill>
          <a:blip r:embed="rId3"/>
          <a:stretch>
            <a:fillRect/>
          </a:stretch>
        </p:blipFill>
        <p:spPr>
          <a:xfrm>
            <a:off x="1075840" y="2602867"/>
            <a:ext cx="4431579" cy="3536158"/>
          </a:xfrm>
          <a:prstGeom prst="rect">
            <a:avLst/>
          </a:prstGeom>
        </p:spPr>
      </p:pic>
      <p:sp>
        <p:nvSpPr>
          <p:cNvPr id="1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6" name="Rectangle 4"/>
          <p:cNvSpPr>
            <a:spLocks noChangeArrowheads="1"/>
          </p:cNvSpPr>
          <p:nvPr/>
        </p:nvSpPr>
        <p:spPr bwMode="auto">
          <a:xfrm>
            <a:off x="7953375" y="5623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5" name="Group 4"/>
          <p:cNvGrpSpPr/>
          <p:nvPr/>
        </p:nvGrpSpPr>
        <p:grpSpPr>
          <a:xfrm>
            <a:off x="6470867" y="2110111"/>
            <a:ext cx="5492533" cy="4521670"/>
            <a:chOff x="6470867" y="2110111"/>
            <a:chExt cx="5492533" cy="4521670"/>
          </a:xfrm>
        </p:grpSpPr>
        <p:grpSp>
          <p:nvGrpSpPr>
            <p:cNvPr id="10" name="Group 9"/>
            <p:cNvGrpSpPr/>
            <p:nvPr/>
          </p:nvGrpSpPr>
          <p:grpSpPr>
            <a:xfrm>
              <a:off x="6470867" y="2110111"/>
              <a:ext cx="5492533" cy="4521670"/>
              <a:chOff x="6470867" y="2110111"/>
              <a:chExt cx="5492533" cy="4521670"/>
            </a:xfrm>
          </p:grpSpPr>
          <p:sp>
            <p:nvSpPr>
              <p:cNvPr id="11" name="Rectangle: Rounded Corners 10"/>
              <p:cNvSpPr/>
              <p:nvPr/>
            </p:nvSpPr>
            <p:spPr>
              <a:xfrm>
                <a:off x="6470867" y="2110111"/>
                <a:ext cx="5492533"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3" name="Rectangle: Rounded Corners 12"/>
              <p:cNvSpPr/>
              <p:nvPr/>
            </p:nvSpPr>
            <p:spPr>
              <a:xfrm>
                <a:off x="6635958" y="2322012"/>
                <a:ext cx="5149256" cy="4126912"/>
              </a:xfrm>
              <a:prstGeom prst="roundRect">
                <a:avLst>
                  <a:gd name="adj" fmla="val 3802"/>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grpSp>
          <p:nvGrpSpPr>
            <p:cNvPr id="24" name="Group 23"/>
            <p:cNvGrpSpPr/>
            <p:nvPr/>
          </p:nvGrpSpPr>
          <p:grpSpPr>
            <a:xfrm>
              <a:off x="6745515" y="2424516"/>
              <a:ext cx="4949112" cy="3097002"/>
              <a:chOff x="6745515" y="2424516"/>
              <a:chExt cx="4949112" cy="3097002"/>
            </a:xfrm>
          </p:grpSpPr>
          <p:sp>
            <p:nvSpPr>
              <p:cNvPr id="16" name="TextBox 15"/>
              <p:cNvSpPr txBox="1"/>
              <p:nvPr/>
            </p:nvSpPr>
            <p:spPr>
              <a:xfrm>
                <a:off x="6745515" y="2424516"/>
                <a:ext cx="4949112" cy="3097002"/>
              </a:xfrm>
              <a:prstGeom prst="rect">
                <a:avLst/>
              </a:prstGeom>
              <a:noFill/>
            </p:spPr>
            <p:txBody>
              <a:bodyPr wrap="square">
                <a:spAutoFit/>
              </a:bodyPr>
              <a:lstStyle/>
              <a:p>
                <a:pPr algn="just">
                  <a:lnSpc>
                    <a:spcPct val="150000"/>
                  </a:lnSpc>
                </a:pPr>
                <a:r>
                  <a:rPr lang="vi-VN" sz="2200">
                    <a:solidFill>
                      <a:schemeClr val="tx1">
                        <a:lumMod val="50000"/>
                      </a:schemeClr>
                    </a:solidFill>
                    <a:latin typeface="#9Slide03 Arima Madurai Black" panose="00000A00000000000000" pitchFamily="2" charset="0"/>
                    <a:cs typeface="#9Slide03 Arima Madurai Black" panose="00000A00000000000000" pitchFamily="2" charset="0"/>
                  </a:rPr>
                  <a:t> Đặt một vòng dây dẫn kín (C), phẳng, có diện tích S trong từ trường đều</a:t>
                </a:r>
                <a:r>
                  <a:rPr lang="en-US" sz="2200">
                    <a:solidFill>
                      <a:schemeClr val="tx1">
                        <a:lumMod val="50000"/>
                      </a:schemeClr>
                    </a:solidFill>
                    <a:latin typeface="#9Slide03 Arima Madurai Black" panose="00000A00000000000000" pitchFamily="2" charset="0"/>
                    <a:cs typeface="#9Slide03 Arima Madurai Black" panose="00000A00000000000000" pitchFamily="2" charset="0"/>
                  </a:rPr>
                  <a:t> B </a:t>
                </a:r>
                <a:r>
                  <a:rPr lang="vi-VN" sz="2200">
                    <a:solidFill>
                      <a:schemeClr val="tx1">
                        <a:lumMod val="50000"/>
                      </a:schemeClr>
                    </a:solidFill>
                    <a:latin typeface="#9Slide03 Arima Madurai Black" panose="00000A00000000000000" pitchFamily="2" charset="0"/>
                    <a:cs typeface="#9Slide03 Arima Madurai Black" panose="00000A00000000000000" pitchFamily="2" charset="0"/>
                  </a:rPr>
                  <a:t>có vector </a:t>
                </a:r>
                <a:r>
                  <a:rPr lang="en-US" sz="2200">
                    <a:solidFill>
                      <a:schemeClr val="tx1">
                        <a:lumMod val="50000"/>
                      </a:schemeClr>
                    </a:solidFill>
                    <a:latin typeface="#9Slide03 Arima Madurai Black" panose="00000A00000000000000" pitchFamily="2" charset="0"/>
                    <a:cs typeface="#9Slide03 Arima Madurai Black" panose="00000A00000000000000" pitchFamily="2" charset="0"/>
                  </a:rPr>
                  <a:t>B</a:t>
                </a:r>
                <a:r>
                  <a:rPr lang="vi-VN" sz="2200">
                    <a:solidFill>
                      <a:schemeClr val="tx1">
                        <a:lumMod val="50000"/>
                      </a:schemeClr>
                    </a:solidFill>
                    <a:latin typeface="#9Slide03 Arima Madurai Black" panose="00000A00000000000000" pitchFamily="2" charset="0"/>
                    <a:cs typeface="#9Slide03 Arima Madurai Black" panose="00000A00000000000000" pitchFamily="2" charset="0"/>
                  </a:rPr>
                  <a:t> hợp với vector pháp tuyến </a:t>
                </a:r>
                <a:r>
                  <a:rPr lang="en-US" sz="2200">
                    <a:solidFill>
                      <a:schemeClr val="tx1">
                        <a:lumMod val="50000"/>
                      </a:schemeClr>
                    </a:solidFill>
                    <a:latin typeface="#9Slide03 Arima Madurai Black" panose="00000A00000000000000" pitchFamily="2" charset="0"/>
                    <a:cs typeface="#9Slide03 Arima Madurai Black" panose="00000A00000000000000" pitchFamily="2" charset="0"/>
                  </a:rPr>
                  <a:t>n</a:t>
                </a:r>
                <a:r>
                  <a:rPr lang="vi-VN" sz="2200">
                    <a:solidFill>
                      <a:schemeClr val="tx1">
                        <a:lumMod val="50000"/>
                      </a:schemeClr>
                    </a:solidFill>
                    <a:latin typeface="#9Slide03 Arima Madurai Black" panose="00000A00000000000000" pitchFamily="2" charset="0"/>
                    <a:cs typeface="#9Slide03 Arima Madurai Black" panose="00000A00000000000000" pitchFamily="2" charset="0"/>
                  </a:rPr>
                  <a:t> một góc </a:t>
                </a:r>
                <a:r>
                  <a:rPr lang="el-GR" sz="2200">
                    <a:solidFill>
                      <a:schemeClr val="tx1">
                        <a:lumMod val="50000"/>
                      </a:schemeClr>
                    </a:solidFill>
                    <a:cs typeface="#9Slide03 Arima Madurai Black" panose="00000A00000000000000" pitchFamily="2" charset="0"/>
                  </a:rPr>
                  <a:t>α → </a:t>
                </a:r>
                <a:r>
                  <a:rPr lang="vi-VN" sz="2200">
                    <a:solidFill>
                      <a:schemeClr val="tx1">
                        <a:lumMod val="50000"/>
                      </a:schemeClr>
                    </a:solidFill>
                    <a:latin typeface="#9Slide03 Arima Madurai Black" panose="00000A00000000000000" pitchFamily="2" charset="0"/>
                    <a:cs typeface="#9Slide03 Arima Madurai Black" panose="00000A00000000000000" pitchFamily="2" charset="0"/>
                  </a:rPr>
                  <a:t>từ thông qua khung dây kín diện tích S đặt trong từ trường đều </a:t>
                </a:r>
                <a:r>
                  <a:rPr lang="en-US" sz="2200">
                    <a:solidFill>
                      <a:schemeClr val="tx1">
                        <a:lumMod val="50000"/>
                      </a:schemeClr>
                    </a:solidFill>
                    <a:latin typeface="#9Slide03 Arima Madurai Black" panose="00000A00000000000000" pitchFamily="2" charset="0"/>
                    <a:cs typeface="#9Slide03 Arima Madurai Black" panose="00000A00000000000000" pitchFamily="2" charset="0"/>
                  </a:rPr>
                  <a:t>B</a:t>
                </a:r>
                <a:r>
                  <a:rPr lang="vi-VN" sz="2200">
                    <a:solidFill>
                      <a:schemeClr val="tx1">
                        <a:lumMod val="50000"/>
                      </a:schemeClr>
                    </a:solidFill>
                    <a:latin typeface="#9Slide03 Arima Madurai Black" panose="00000A00000000000000" pitchFamily="2" charset="0"/>
                    <a:cs typeface="#9Slide03 Arima Madurai Black" panose="00000A00000000000000" pitchFamily="2" charset="0"/>
                  </a:rPr>
                  <a:t> có độ lớn là </a:t>
                </a:r>
                <a:endParaRPr lang="en-US" sz="22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cxnSp>
            <p:nvCxnSpPr>
              <p:cNvPr id="20" name="Straight Arrow Connector 19"/>
              <p:cNvCxnSpPr/>
              <p:nvPr/>
            </p:nvCxnSpPr>
            <p:spPr>
              <a:xfrm>
                <a:off x="7365076" y="3546764"/>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839200" y="3552306"/>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675419" y="4089863"/>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290561" y="5048598"/>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745513" y="5533841"/>
              <a:ext cx="4949113" cy="721011"/>
            </a:xfrm>
            <a:prstGeom prst="rect">
              <a:avLst/>
            </a:prstGeom>
            <a:solidFill>
              <a:srgbClr val="FEF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nvGraphicFramePr>
          <p:xfrm>
            <a:off x="8023225" y="5694363"/>
            <a:ext cx="2074863" cy="423862"/>
          </p:xfrm>
          <a:graphic>
            <a:graphicData uri="http://schemas.openxmlformats.org/presentationml/2006/ole">
              <mc:AlternateContent xmlns:mc="http://schemas.openxmlformats.org/markup-compatibility/2006">
                <mc:Choice xmlns:v="urn:schemas-microsoft-com:vml" Requires="v">
                  <p:oleObj r:id="rId4" imgW="850265" imgH="177800" progId="Equation.DSMT4">
                    <p:embed/>
                  </p:oleObj>
                </mc:Choice>
                <mc:Fallback>
                  <p:oleObj r:id="rId4" imgW="850265" imgH="1778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3225" y="5694363"/>
                          <a:ext cx="2074863" cy="423862"/>
                        </a:xfrm>
                        <a:prstGeom prst="rect">
                          <a:avLst/>
                        </a:prstGeom>
                        <a:noFill/>
                      </p:spPr>
                    </p:pic>
                  </p:oleObj>
                </mc:Fallback>
              </mc:AlternateContent>
            </a:graphicData>
          </a:graphic>
        </p:graphicFrame>
      </p:grpSp>
      <p:pic>
        <p:nvPicPr>
          <p:cNvPr id="12" name="Picture 11"/>
          <p:cNvPicPr>
            <a:picLocks noChangeAspect="1"/>
          </p:cNvPicPr>
          <p:nvPr/>
        </p:nvPicPr>
        <p:blipFill>
          <a:blip r:embed="rId6"/>
          <a:stretch>
            <a:fillRect/>
          </a:stretch>
        </p:blipFill>
        <p:spPr>
          <a:xfrm>
            <a:off x="513334" y="7459362"/>
            <a:ext cx="11197254" cy="2607490"/>
          </a:xfrm>
          <a:prstGeom prst="roundRect">
            <a:avLst>
              <a:gd name="adj" fmla="val 6714"/>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284275"/>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723254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52880" y="2719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52880" y="72454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2538592"/>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2266057"/>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2203805"/>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903319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1108544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52880" y="902086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52880" y="110983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3" y="1371600"/>
            <a:ext cx="3981584"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400">
                <a:solidFill>
                  <a:srgbClr val="FF0000"/>
                </a:solidFill>
                <a:latin typeface="#9Slide03 Arima Madurai Black" panose="00000A00000000000000" pitchFamily="2" charset="0"/>
                <a:cs typeface="#9Slide03 Arima Madurai Black" panose="00000A00000000000000" pitchFamily="2" charset="0"/>
              </a:rPr>
              <a:t>B</a:t>
            </a:r>
            <a:r>
              <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400" b="0" i="0" u="none" strike="noStrike" kern="1200" cap="none" spc="0" normalizeH="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Biểu thức tính từ thông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nvGrpSpPr>
          <p:cNvPr id="10" name="Group 9"/>
          <p:cNvGrpSpPr/>
          <p:nvPr/>
        </p:nvGrpSpPr>
        <p:grpSpPr>
          <a:xfrm>
            <a:off x="6470867" y="2110111"/>
            <a:ext cx="5492533" cy="4521670"/>
            <a:chOff x="6470867" y="2110111"/>
            <a:chExt cx="5492533" cy="4521670"/>
          </a:xfrm>
        </p:grpSpPr>
        <p:sp>
          <p:nvSpPr>
            <p:cNvPr id="11" name="Rectangle: Rounded Corners 10"/>
            <p:cNvSpPr/>
            <p:nvPr/>
          </p:nvSpPr>
          <p:spPr>
            <a:xfrm>
              <a:off x="6470867" y="2110111"/>
              <a:ext cx="5492533"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3" name="Rectangle: Rounded Corners 12"/>
            <p:cNvSpPr/>
            <p:nvPr/>
          </p:nvSpPr>
          <p:spPr>
            <a:xfrm>
              <a:off x="6635958" y="3117227"/>
              <a:ext cx="5149256" cy="3331697"/>
            </a:xfrm>
            <a:prstGeom prst="roundRect">
              <a:avLst>
                <a:gd name="adj" fmla="val 3802"/>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pic>
        <p:nvPicPr>
          <p:cNvPr id="14" name="Picture 13"/>
          <p:cNvPicPr>
            <a:picLocks noChangeAspect="1"/>
          </p:cNvPicPr>
          <p:nvPr/>
        </p:nvPicPr>
        <p:blipFill>
          <a:blip r:embed="rId3"/>
          <a:stretch>
            <a:fillRect/>
          </a:stretch>
        </p:blipFill>
        <p:spPr>
          <a:xfrm>
            <a:off x="1075840" y="2602867"/>
            <a:ext cx="4431579" cy="3536158"/>
          </a:xfrm>
          <a:prstGeom prst="rect">
            <a:avLst/>
          </a:prstGeom>
        </p:spPr>
      </p:pic>
      <p:sp>
        <p:nvSpPr>
          <p:cNvPr id="1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6" name="TextBox 15"/>
          <p:cNvSpPr txBox="1"/>
          <p:nvPr/>
        </p:nvSpPr>
        <p:spPr>
          <a:xfrm>
            <a:off x="6766288" y="3149034"/>
            <a:ext cx="4949112" cy="328551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B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là độ lớn cảm ứng từ (T).</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50000"/>
              </a:lnSpc>
              <a:buFont typeface="Wingdings" panose="05000000000000000000" pitchFamily="2" charset="2"/>
              <a:buChar char="§"/>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S là diện tích khung dây (m</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2</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a:t>
            </a:r>
          </a:p>
          <a:p>
            <a:pPr marL="342900" indent="-342900" algn="just">
              <a:lnSpc>
                <a:spcPct val="150000"/>
              </a:lnSpc>
              <a:buFont typeface="Wingdings" panose="05000000000000000000" pitchFamily="2" charset="2"/>
              <a:buChar char="§"/>
            </a:pP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từ thông (có đơn vị là Weber, kí hiệu là Wb).</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50000"/>
              </a:lnSpc>
              <a:buFont typeface="Wingdings" panose="05000000000000000000" pitchFamily="2" charset="2"/>
              <a:buChar char="§"/>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1 Weber = 1 Tm</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2</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50000"/>
              </a:lnSpc>
              <a:buFont typeface="Wingdings" panose="05000000000000000000" pitchFamily="2" charset="2"/>
              <a:buChar char="§"/>
            </a:pP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α</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 B, n ) với n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là vector pháp tuyến của khung dây.</a:t>
            </a:r>
          </a:p>
        </p:txBody>
      </p:sp>
      <p:sp>
        <p:nvSpPr>
          <p:cNvPr id="25" name="Rectangle 24"/>
          <p:cNvSpPr/>
          <p:nvPr/>
        </p:nvSpPr>
        <p:spPr>
          <a:xfrm>
            <a:off x="6635959" y="2289985"/>
            <a:ext cx="5230890" cy="721011"/>
          </a:xfrm>
          <a:prstGeom prst="rect">
            <a:avLst/>
          </a:prstGeom>
          <a:solidFill>
            <a:srgbClr val="FEF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4"/>
          <p:cNvSpPr>
            <a:spLocks noChangeArrowheads="1"/>
          </p:cNvSpPr>
          <p:nvPr/>
        </p:nvSpPr>
        <p:spPr bwMode="auto">
          <a:xfrm>
            <a:off x="7953375" y="5623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27" name="Object 26"/>
          <p:cNvGraphicFramePr>
            <a:graphicFrameLocks noChangeAspect="1"/>
          </p:cNvGraphicFramePr>
          <p:nvPr/>
        </p:nvGraphicFramePr>
        <p:xfrm>
          <a:off x="8023225" y="2450507"/>
          <a:ext cx="2074863" cy="423862"/>
        </p:xfrm>
        <a:graphic>
          <a:graphicData uri="http://schemas.openxmlformats.org/presentationml/2006/ole">
            <mc:AlternateContent xmlns:mc="http://schemas.openxmlformats.org/markup-compatibility/2006">
              <mc:Choice xmlns:v="urn:schemas-microsoft-com:vml" Requires="v">
                <p:oleObj r:id="rId4" imgW="850265" imgH="177800" progId="Equation.DSMT4">
                  <p:embed/>
                </p:oleObj>
              </mc:Choice>
              <mc:Fallback>
                <p:oleObj r:id="rId4" imgW="850265" imgH="177800" progId="Equation.DSMT4">
                  <p:embed/>
                  <p:pic>
                    <p:nvPicPr>
                      <p:cNvPr id="0" name="Object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3225" y="2450507"/>
                        <a:ext cx="2074863" cy="423862"/>
                      </a:xfrm>
                      <a:prstGeom prst="rect">
                        <a:avLst/>
                      </a:prstGeom>
                      <a:noFill/>
                    </p:spPr>
                  </p:pic>
                </p:oleObj>
              </mc:Fallback>
            </mc:AlternateContent>
          </a:graphicData>
        </a:graphic>
      </p:graphicFrame>
      <p:cxnSp>
        <p:nvCxnSpPr>
          <p:cNvPr id="5" name="Straight Arrow Connector 4"/>
          <p:cNvCxnSpPr/>
          <p:nvPr/>
        </p:nvCxnSpPr>
        <p:spPr>
          <a:xfrm>
            <a:off x="7752475" y="5534884"/>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108075" y="5522349"/>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935389" y="5534884"/>
            <a:ext cx="22167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111"/>
          <p:cNvSpPr/>
          <p:nvPr/>
        </p:nvSpPr>
        <p:spPr>
          <a:xfrm>
            <a:off x="788092" y="284275"/>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T</a:t>
            </a:r>
            <a:r>
              <a:rPr lang="en-US" sz="2800" noProof="0">
                <a:ln>
                  <a:solidFill>
                    <a:srgbClr val="F58A28">
                      <a:lumMod val="50000"/>
                    </a:srgbClr>
                  </a:solidFill>
                </a:ln>
                <a:solidFill>
                  <a:srgbClr val="FF0000"/>
                </a:solidFill>
                <a:latin typeface="#9Slide03 IcielSmoothy Sans" panose="00000500000000000000" pitchFamily="2" charset="0"/>
              </a:rPr>
              <a:t>Ừ THÔNG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p:cNvSpPr/>
          <p:nvPr/>
        </p:nvSpPr>
        <p:spPr>
          <a:xfrm>
            <a:off x="824819" y="723254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HIỆN TƯỢNG CẢM ỨNG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p:cNvSpPr/>
          <p:nvPr/>
        </p:nvSpPr>
        <p:spPr>
          <a:xfrm>
            <a:off x="252880" y="2719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p:cNvSpPr/>
          <p:nvPr/>
        </p:nvSpPr>
        <p:spPr>
          <a:xfrm>
            <a:off x="252880" y="72454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p:cNvSpPr/>
          <p:nvPr/>
        </p:nvSpPr>
        <p:spPr>
          <a:xfrm>
            <a:off x="477203" y="-2538592"/>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7" name="Rectangle 226"/>
          <p:cNvSpPr/>
          <p:nvPr/>
        </p:nvSpPr>
        <p:spPr>
          <a:xfrm>
            <a:off x="477201" y="-2266057"/>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28" name="!!2"/>
          <p:cNvSpPr txBox="1"/>
          <p:nvPr/>
        </p:nvSpPr>
        <p:spPr>
          <a:xfrm>
            <a:off x="477199" y="-2203805"/>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defRPr/>
            </a:pPr>
            <a:r>
              <a:rPr kumimoji="0" lang="vi-VN" sz="3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TỪ THÔNG – HIỆN TƯỢNG CẢM ỨNG ĐIỆN TỪ</a:t>
            </a:r>
          </a:p>
        </p:txBody>
      </p:sp>
      <p:sp>
        <p:nvSpPr>
          <p:cNvPr id="3" name="!!111"/>
          <p:cNvSpPr/>
          <p:nvPr/>
        </p:nvSpPr>
        <p:spPr>
          <a:xfrm>
            <a:off x="788092" y="903319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LUẬT LENZ VỀ CHIỀU DÒNG ĐIỆN CẢM ỨNG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p:cNvSpPr/>
          <p:nvPr/>
        </p:nvSpPr>
        <p:spPr>
          <a:xfrm>
            <a:off x="824819" y="1108544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SUẤt ĐIỆN ĐỘNG CẢM ỨNG – ĐỊNH LUẬT FARADAY</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p:cNvSpPr/>
          <p:nvPr/>
        </p:nvSpPr>
        <p:spPr>
          <a:xfrm>
            <a:off x="252880" y="902086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229" name="Oval 228"/>
          <p:cNvSpPr/>
          <p:nvPr/>
        </p:nvSpPr>
        <p:spPr>
          <a:xfrm>
            <a:off x="252880" y="110983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4</a:t>
            </a:r>
          </a:p>
        </p:txBody>
      </p:sp>
      <p:sp>
        <p:nvSpPr>
          <p:cNvPr id="2" name="TextBox 1"/>
          <p:cNvSpPr txBox="1"/>
          <p:nvPr/>
        </p:nvSpPr>
        <p:spPr>
          <a:xfrm>
            <a:off x="445273" y="1371600"/>
            <a:ext cx="3981584"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400">
                <a:solidFill>
                  <a:srgbClr val="FF0000"/>
                </a:solidFill>
                <a:latin typeface="#9Slide03 Arima Madurai Black" panose="00000A00000000000000" pitchFamily="2" charset="0"/>
                <a:cs typeface="#9Slide03 Arima Madurai Black" panose="00000A00000000000000" pitchFamily="2" charset="0"/>
              </a:rPr>
              <a:t>B</a:t>
            </a:r>
            <a:r>
              <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a:t>
            </a:r>
            <a:r>
              <a:rPr kumimoji="0" lang="en-US" sz="2400" b="0" i="0" u="none" strike="noStrike" kern="1200" cap="none" spc="0" normalizeH="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Biểu thức tính từ thông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nvGrpSpPr>
          <p:cNvPr id="10" name="Group 9"/>
          <p:cNvGrpSpPr/>
          <p:nvPr/>
        </p:nvGrpSpPr>
        <p:grpSpPr>
          <a:xfrm>
            <a:off x="6470867" y="2110111"/>
            <a:ext cx="5492533" cy="4521670"/>
            <a:chOff x="6470867" y="2110111"/>
            <a:chExt cx="5492533" cy="4521670"/>
          </a:xfrm>
        </p:grpSpPr>
        <p:sp>
          <p:nvSpPr>
            <p:cNvPr id="11" name="Rectangle: Rounded Corners 10"/>
            <p:cNvSpPr/>
            <p:nvPr/>
          </p:nvSpPr>
          <p:spPr>
            <a:xfrm>
              <a:off x="6470867" y="2110111"/>
              <a:ext cx="5492533" cy="4521670"/>
            </a:xfrm>
            <a:prstGeom prst="roundRect">
              <a:avLst>
                <a:gd name="adj" fmla="val 4617"/>
              </a:avLst>
            </a:prstGeom>
            <a:solidFill>
              <a:srgbClr val="FFFFFF"/>
            </a:solidFill>
            <a:ln w="28575">
              <a:solidFill>
                <a:srgbClr val="5CBF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13" name="Rectangle: Rounded Corners 12"/>
            <p:cNvSpPr/>
            <p:nvPr/>
          </p:nvSpPr>
          <p:spPr>
            <a:xfrm>
              <a:off x="6635958" y="2319203"/>
              <a:ext cx="5149256" cy="1189884"/>
            </a:xfrm>
            <a:prstGeom prst="roundRect">
              <a:avLst>
                <a:gd name="adj" fmla="val 14170"/>
              </a:avLst>
            </a:prstGeom>
            <a:solidFill>
              <a:srgbClr val="FFFFFF"/>
            </a:solidFill>
            <a:ln w="12700">
              <a:solidFill>
                <a:srgbClr val="5CBFC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grpSp>
      <p:pic>
        <p:nvPicPr>
          <p:cNvPr id="14" name="Picture 13"/>
          <p:cNvPicPr>
            <a:picLocks noChangeAspect="1"/>
          </p:cNvPicPr>
          <p:nvPr/>
        </p:nvPicPr>
        <p:blipFill>
          <a:blip r:embed="rId3"/>
          <a:stretch>
            <a:fillRect/>
          </a:stretch>
        </p:blipFill>
        <p:spPr>
          <a:xfrm>
            <a:off x="1075840" y="2602867"/>
            <a:ext cx="4431579" cy="3536158"/>
          </a:xfrm>
          <a:prstGeom prst="rect">
            <a:avLst/>
          </a:prstGeom>
        </p:spPr>
      </p:pic>
      <p:sp>
        <p:nvSpPr>
          <p:cNvPr id="1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6" name="TextBox 15"/>
          <p:cNvSpPr txBox="1"/>
          <p:nvPr/>
        </p:nvSpPr>
        <p:spPr>
          <a:xfrm>
            <a:off x="6766288" y="2401243"/>
            <a:ext cx="4949112" cy="977191"/>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Nếu cuộn dây có N vòng thì từ thông của cuộn lúc này là </a:t>
            </a:r>
            <a:endParaRPr lang="vi-VN"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6635959" y="3895103"/>
            <a:ext cx="5149255" cy="721011"/>
          </a:xfrm>
          <a:prstGeom prst="rect">
            <a:avLst/>
          </a:prstGeom>
          <a:solidFill>
            <a:srgbClr val="FEF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4"/>
          <p:cNvSpPr>
            <a:spLocks noChangeArrowheads="1"/>
          </p:cNvSpPr>
          <p:nvPr/>
        </p:nvSpPr>
        <p:spPr bwMode="auto">
          <a:xfrm>
            <a:off x="7953375" y="5623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19" name="Object 18"/>
          <p:cNvGraphicFramePr>
            <a:graphicFrameLocks noChangeAspect="1"/>
          </p:cNvGraphicFramePr>
          <p:nvPr/>
        </p:nvGraphicFramePr>
        <p:xfrm>
          <a:off x="8025947" y="4048208"/>
          <a:ext cx="2337254" cy="420927"/>
        </p:xfrm>
        <a:graphic>
          <a:graphicData uri="http://schemas.openxmlformats.org/presentationml/2006/ole">
            <mc:AlternateContent xmlns:mc="http://schemas.openxmlformats.org/markup-compatibility/2006">
              <mc:Choice xmlns:v="urn:schemas-microsoft-com:vml" Requires="v">
                <p:oleObj r:id="rId4" imgW="964565" imgH="177800" progId="Equation.DSMT4">
                  <p:embed/>
                </p:oleObj>
              </mc:Choice>
              <mc:Fallback>
                <p:oleObj r:id="rId4" imgW="964565" imgH="1778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947" y="4048208"/>
                        <a:ext cx="2337254" cy="420927"/>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28601" y="235395"/>
            <a:ext cx="11734800" cy="6401136"/>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FCF3"/>
                </a:solidFill>
                <a:effectLst/>
                <a:uLnTx/>
                <a:uFillTx/>
                <a:latin typeface="Arial" panose="020B0604020202020204"/>
                <a:ea typeface="+mn-ea"/>
                <a:cs typeface="+mn-cs"/>
              </a:rPr>
              <a:t>&lt;?xml version="1.0" encoding="UTF-8"?&gt;&lt;svg id="a" xmlns="http://www.w3.org/2000/svg" viewBox="0 0 235.41 249.55"&gt;&lt;defs&gt;&lt;style&gt;.b,.c,.d,.e{fill:#3b3735;}.f{stroke:#ff7c7b;}.f,.g{fill:none;stroke-linecap:round;stroke-linejoin:round;stroke-width:3px;}.c{opacity:.75;}.h{fill:#fff;}.d{opacity:.5;}.e{opacity:.25;}.g{stroke:#3b3735;}&lt;/style&gt;&lt;/defs&gt;&lt;g&gt;&lt;line class="g" x1="71.03" y1="248.05" x2="110.71" y2="95.29"/&gt;&lt;line class="f" x1="69.69" y1="181.79" x2="151.74" y2="181.79"/&gt;&lt;polyline class="g" points="38.26 248.05 74.49 171.67 110.71 95.29 146.94 171.67 183.17 248.05"/&gt;&lt;/g&gt;&lt;g&gt;&lt;rect class="h" x="-10.73" y="72.26" width="251.64" height="18.62" transform="translate(-25.37 68.54) rotate(-30.03)"/&gt;&lt;rect class="e" x="-10.73" y="72.26" width="251.64" height="18.62" transform="translate(-25.37 68.54) rotate(-30.03)"/&gt;&lt;rect class="h" x="61.39" y="46.47" width="174.33" height="31.51" transform="translate(-11.2 82.69) rotate(-30.03)"/&gt;&lt;rect class="d" x="61.39" y="46.47" width="174.33" height="31.51" transform="translate(-11.2 82.69) rotate(-30.03)"/&gt;&lt;rect class="h" x="123.62" y="25.78" width="107.63" height="39.51" transform="translate(1.03 94.9) rotate(-30.03)"/&gt;&lt;rect class="c" x="123.62" y="25.78" width="107.63" height="39.51" transform="translate(1.03 94.9) rotate(-30.03)"/&gt;&lt;line class="g" x1="214.14" y1="1.5" x2="233.91" y2="35.71"/&gt;&lt;line class="g" x1="1.5" y1="136.47" x2="10.82" y2="152.59"/&gt;&lt;rect class="b" x="101.7" y="60.7" width="11.49" height="29.07" transform="translate(-3.43 145.33) rotate(-67.3)"/&gt;&lt;line class="g" x1="104.01" y1="84.05" x2="107.44" y2="75.24"/&gt;&lt;/g&gt;&lt;/svg&gt;</a:t>
            </a:r>
          </a:p>
        </p:txBody>
      </p:sp>
      <p:sp>
        <p:nvSpPr>
          <p:cNvPr id="19"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1"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7" name="Table 6"/>
          <p:cNvGraphicFramePr>
            <a:graphicFrameLocks noGrp="1"/>
          </p:cNvGraphicFramePr>
          <p:nvPr/>
        </p:nvGraphicFramePr>
        <p:xfrm>
          <a:off x="477204" y="475877"/>
          <a:ext cx="11269523" cy="5895894"/>
        </p:xfrm>
        <a:graphic>
          <a:graphicData uri="http://schemas.openxmlformats.org/drawingml/2006/table">
            <a:tbl>
              <a:tblPr firstRow="1" firstCol="1" bandRow="1"/>
              <a:tblGrid>
                <a:gridCol w="2461939">
                  <a:extLst>
                    <a:ext uri="{9D8B030D-6E8A-4147-A177-3AD203B41FA5}">
                      <a16:colId xmlns:a16="http://schemas.microsoft.com/office/drawing/2014/main" val="20000"/>
                    </a:ext>
                  </a:extLst>
                </a:gridCol>
                <a:gridCol w="2184400">
                  <a:extLst>
                    <a:ext uri="{9D8B030D-6E8A-4147-A177-3AD203B41FA5}">
                      <a16:colId xmlns:a16="http://schemas.microsoft.com/office/drawing/2014/main" val="20001"/>
                    </a:ext>
                  </a:extLst>
                </a:gridCol>
                <a:gridCol w="2177143">
                  <a:extLst>
                    <a:ext uri="{9D8B030D-6E8A-4147-A177-3AD203B41FA5}">
                      <a16:colId xmlns:a16="http://schemas.microsoft.com/office/drawing/2014/main" val="20002"/>
                    </a:ext>
                  </a:extLst>
                </a:gridCol>
                <a:gridCol w="2271485">
                  <a:extLst>
                    <a:ext uri="{9D8B030D-6E8A-4147-A177-3AD203B41FA5}">
                      <a16:colId xmlns:a16="http://schemas.microsoft.com/office/drawing/2014/main" val="20003"/>
                    </a:ext>
                  </a:extLst>
                </a:gridCol>
                <a:gridCol w="2174556">
                  <a:extLst>
                    <a:ext uri="{9D8B030D-6E8A-4147-A177-3AD203B41FA5}">
                      <a16:colId xmlns:a16="http://schemas.microsoft.com/office/drawing/2014/main" val="20004"/>
                    </a:ext>
                  </a:extLst>
                </a:gridCol>
              </a:tblGrid>
              <a:tr h="668451">
                <a:tc>
                  <a:txBody>
                    <a:bodyPr/>
                    <a:lstStyle/>
                    <a:p>
                      <a:pPr algn="ctr">
                        <a:lnSpc>
                          <a:spcPct val="100000"/>
                        </a:lnSpc>
                        <a:spcAft>
                          <a:spcPts val="800"/>
                        </a:spcAft>
                        <a:tabLst>
                          <a:tab pos="180340" algn="l"/>
                          <a:tab pos="270510" algn="l"/>
                          <a:tab pos="1620520" algn="l"/>
                          <a:tab pos="4860925" algn="l"/>
                        </a:tabLst>
                      </a:pPr>
                      <a:r>
                        <a:rPr lang="en-US"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Kim loại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CBFC2"/>
                    </a:solidFill>
                  </a:tcPr>
                </a:tc>
                <a:tc>
                  <a:txBody>
                    <a:bodyPr/>
                    <a:lstStyle/>
                    <a:p>
                      <a:pPr algn="ctr">
                        <a:lnSpc>
                          <a:spcPct val="100000"/>
                        </a:lnSpc>
                        <a:spcAft>
                          <a:spcPts val="800"/>
                        </a:spcAft>
                        <a:tabLst>
                          <a:tab pos="180340" algn="l"/>
                          <a:tab pos="270510" algn="l"/>
                          <a:tab pos="1620520" algn="l"/>
                          <a:tab pos="4860925" algn="l"/>
                        </a:tabLst>
                      </a:pPr>
                      <a:r>
                        <a:rPr lang="en-US" sz="2000" b="0" i="0" u="none" strike="noStrike" cap="none">
                          <a:solidFill>
                            <a:srgbClr val="FFFFFF"/>
                          </a:solidFill>
                          <a:effectLst/>
                          <a:latin typeface="#9Slide03 Arima Madurai Black" panose="00000A00000000000000" pitchFamily="2" charset="0"/>
                          <a:ea typeface="+mn-ea"/>
                          <a:cs typeface="#9Slide03 Arima Madurai Black" panose="00000A00000000000000" pitchFamily="2" charset="0"/>
                          <a:sym typeface="Arial" panose="020B0604020202020204"/>
                        </a:rPr>
                        <a:t>Góc </a:t>
                      </a:r>
                      <a:r>
                        <a:rPr lang="el-GR" sz="2000" b="0" i="0" u="none" strike="noStrike" cap="none">
                          <a:solidFill>
                            <a:srgbClr val="FFFFFF"/>
                          </a:solidFill>
                          <a:effectLst/>
                          <a:latin typeface="+mn-lt"/>
                          <a:ea typeface="+mn-ea"/>
                          <a:cs typeface="#9Slide03 Arima Madurai Black" panose="00000A00000000000000" pitchFamily="2" charset="0"/>
                          <a:sym typeface="Arial" panose="020B0604020202020204"/>
                        </a:rPr>
                        <a:t>α</a:t>
                      </a:r>
                      <a:r>
                        <a:rPr lang="en-US" sz="2000" b="0" i="0" u="none" strike="noStrike" cap="none">
                          <a:solidFill>
                            <a:srgbClr val="FFFFFF"/>
                          </a:solidFill>
                          <a:effectLst/>
                          <a:latin typeface="#9Slide03 Arima Madurai Black" panose="00000A00000000000000" pitchFamily="2" charset="0"/>
                          <a:ea typeface="+mn-ea"/>
                          <a:cs typeface="#9Slide03 Arima Madurai Black" panose="00000A00000000000000" pitchFamily="2" charset="0"/>
                          <a:sym typeface="Arial" panose="020B0604020202020204"/>
                        </a:rPr>
                        <a:t> = 0</a:t>
                      </a:r>
                      <a:endParaRPr lang="en-US"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CBFC2"/>
                    </a:solidFill>
                  </a:tcPr>
                </a:tc>
                <a:tc>
                  <a:txBody>
                    <a:bodyPr/>
                    <a:lstStyle/>
                    <a:p>
                      <a:pPr algn="ctr">
                        <a:lnSpc>
                          <a:spcPct val="100000"/>
                        </a:lnSpc>
                        <a:spcAft>
                          <a:spcPts val="800"/>
                        </a:spcAft>
                        <a:tabLst>
                          <a:tab pos="180340" algn="l"/>
                          <a:tab pos="270510" algn="l"/>
                          <a:tab pos="1620520" algn="l"/>
                          <a:tab pos="4860925" algn="l"/>
                        </a:tabLst>
                      </a:pPr>
                      <a:r>
                        <a:rPr lang="en-US" sz="2000" b="1">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Góc </a:t>
                      </a:r>
                      <a:r>
                        <a:rPr lang="el-GR" sz="2000" b="1">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α </a:t>
                      </a:r>
                      <a:r>
                        <a:rPr lang="en-US" sz="2000" b="1">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nhọn</a:t>
                      </a:r>
                      <a:endParaRPr lang="el-GR" sz="2000" b="1">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CBFC2"/>
                    </a:solidFill>
                  </a:tcPr>
                </a:tc>
                <a:tc>
                  <a:txBody>
                    <a:bodyPr/>
                    <a:lstStyle/>
                    <a:p>
                      <a:pPr algn="ctr">
                        <a:lnSpc>
                          <a:spcPct val="100000"/>
                        </a:lnSpc>
                        <a:spcAft>
                          <a:spcPts val="800"/>
                        </a:spcAft>
                        <a:tabLst>
                          <a:tab pos="180340" algn="l"/>
                          <a:tab pos="270510" algn="l"/>
                          <a:tab pos="1620520" algn="l"/>
                          <a:tab pos="4860925" algn="l"/>
                        </a:tabLst>
                      </a:pPr>
                      <a:r>
                        <a:rPr lang="en-US"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Góc </a:t>
                      </a:r>
                      <a:r>
                        <a:rPr lang="el-GR"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α </a:t>
                      </a:r>
                      <a:r>
                        <a:rPr lang="en-US"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vuông</a:t>
                      </a:r>
                      <a:endParaRPr lang="el-GR"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CBFC2"/>
                    </a:solidFill>
                  </a:tcPr>
                </a:tc>
                <a:tc>
                  <a:txBody>
                    <a:bodyPr/>
                    <a:lstStyle/>
                    <a:p>
                      <a:pPr algn="ctr">
                        <a:lnSpc>
                          <a:spcPct val="100000"/>
                        </a:lnSpc>
                        <a:spcAft>
                          <a:spcPts val="800"/>
                        </a:spcAft>
                        <a:tabLst>
                          <a:tab pos="180340" algn="l"/>
                          <a:tab pos="270510" algn="l"/>
                          <a:tab pos="1620520" algn="l"/>
                          <a:tab pos="4860925" algn="l"/>
                        </a:tabLst>
                      </a:pPr>
                      <a:r>
                        <a:rPr lang="en-US"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Góc </a:t>
                      </a:r>
                      <a:r>
                        <a:rPr lang="el-GR"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α </a:t>
                      </a:r>
                      <a:r>
                        <a:rPr lang="en-US"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tù</a:t>
                      </a:r>
                      <a:endParaRPr lang="el-GR" sz="2000">
                        <a:solidFill>
                          <a:srgbClr val="FFFFFF"/>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CBFC2"/>
                    </a:solidFill>
                  </a:tcPr>
                </a:tc>
                <a:extLst>
                  <a:ext uri="{0D108BD9-81ED-4DB2-BD59-A6C34878D82A}">
                    <a16:rowId xmlns:a16="http://schemas.microsoft.com/office/drawing/2014/main" val="10000"/>
                  </a:ext>
                </a:extLst>
              </a:tr>
              <a:tr h="2079299">
                <a:tc>
                  <a:txBody>
                    <a:bodyPr/>
                    <a:lstStyle/>
                    <a:p>
                      <a:pPr algn="ctr">
                        <a:lnSpc>
                          <a:spcPct val="150000"/>
                        </a:lnSpc>
                        <a:spcAft>
                          <a:spcPts val="800"/>
                        </a:spcAft>
                        <a:tabLst>
                          <a:tab pos="180340" algn="l"/>
                          <a:tab pos="270510" algn="l"/>
                          <a:tab pos="1620520" algn="l"/>
                          <a:tab pos="4860925" algn="l"/>
                        </a:tabLst>
                      </a:pPr>
                      <a:r>
                        <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Hình ảnh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CE8"/>
                    </a:solidFill>
                  </a:tcPr>
                </a:tc>
                <a:tc>
                  <a:txBody>
                    <a:bodyPr/>
                    <a:lstStyle/>
                    <a:p>
                      <a:pPr algn="ctr">
                        <a:lnSpc>
                          <a:spcPct val="100000"/>
                        </a:lnSpc>
                        <a:spcAft>
                          <a:spcPts val="800"/>
                        </a:spcAft>
                        <a:tabLst>
                          <a:tab pos="180340" algn="l"/>
                          <a:tab pos="270510" algn="l"/>
                          <a:tab pos="1620520" algn="l"/>
                          <a:tab pos="4860925" algn="l"/>
                        </a:tabLst>
                      </a:pP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Aft>
                          <a:spcPts val="800"/>
                        </a:spcAft>
                        <a:tabLst>
                          <a:tab pos="180340" algn="l"/>
                          <a:tab pos="270510" algn="l"/>
                          <a:tab pos="1620520" algn="l"/>
                          <a:tab pos="4860925" algn="l"/>
                        </a:tabLst>
                      </a:pPr>
                      <a:endPar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Aft>
                          <a:spcPts val="800"/>
                        </a:spcAft>
                        <a:tabLst>
                          <a:tab pos="180340" algn="l"/>
                          <a:tab pos="270510" algn="l"/>
                          <a:tab pos="1620520" algn="l"/>
                          <a:tab pos="4860925" algn="l"/>
                        </a:tabLst>
                      </a:pP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Aft>
                          <a:spcPts val="800"/>
                        </a:spcAft>
                        <a:tabLst>
                          <a:tab pos="180340" algn="l"/>
                          <a:tab pos="270510" algn="l"/>
                          <a:tab pos="1620520" algn="l"/>
                          <a:tab pos="4860925" algn="l"/>
                        </a:tabLst>
                      </a:pP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7034">
                <a:tc>
                  <a:txBody>
                    <a:bodyPr/>
                    <a:lstStyle/>
                    <a:p>
                      <a:pPr algn="ctr">
                        <a:lnSpc>
                          <a:spcPct val="150000"/>
                        </a:lnSpc>
                        <a:spcAft>
                          <a:spcPts val="800"/>
                        </a:spcAft>
                        <a:tabLst>
                          <a:tab pos="180340" algn="l"/>
                          <a:tab pos="270510" algn="l"/>
                          <a:tab pos="1620520" algn="l"/>
                          <a:tab pos="4860925" algn="l"/>
                        </a:tabLst>
                      </a:pPr>
                      <a:r>
                        <a:rPr lang="en-US" sz="1800" b="1">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Giá trị góc </a:t>
                      </a:r>
                      <a:r>
                        <a:rPr lang="el-GR" sz="1800">
                          <a:solidFill>
                            <a:schemeClr val="tx1">
                              <a:lumMod val="50000"/>
                            </a:schemeClr>
                          </a:solidFill>
                          <a:cs typeface="#9Slide03 Arima Madurai Black" panose="00000A00000000000000" pitchFamily="2" charset="0"/>
                        </a:rPr>
                        <a:t>α</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CE8"/>
                    </a:solidFill>
                  </a:tcPr>
                </a:tc>
                <a:tc>
                  <a:txBody>
                    <a:bodyPr/>
                    <a:lstStyle/>
                    <a:p>
                      <a:pPr algn="ctr">
                        <a:lnSpc>
                          <a:spcPct val="100000"/>
                        </a:lnSpc>
                        <a:spcAft>
                          <a:spcPts val="800"/>
                        </a:spcAft>
                        <a:tabLst>
                          <a:tab pos="180340" algn="l"/>
                          <a:tab pos="270510" algn="l"/>
                          <a:tab pos="1620520" algn="l"/>
                          <a:tab pos="4860925" algn="l"/>
                        </a:tabLst>
                      </a:pPr>
                      <a:r>
                        <a:rPr lang="el-GR" sz="2000">
                          <a:solidFill>
                            <a:schemeClr val="tx1">
                              <a:lumMod val="50000"/>
                            </a:schemeClr>
                          </a:solidFill>
                          <a:cs typeface="#9Slide03 Arima Madurai Black" panose="00000A00000000000000" pitchFamily="2" charset="0"/>
                        </a:rPr>
                        <a:t>α</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0</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0</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tabLst>
                          <a:tab pos="180340" algn="l"/>
                          <a:tab pos="270510" algn="l"/>
                          <a:tab pos="1620520" algn="l"/>
                          <a:tab pos="4860925" algn="l"/>
                        </a:tabLst>
                        <a:defRP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0</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0 </a:t>
                      </a:r>
                      <a:r>
                        <a:rPr lang="en-US" sz="2000">
                          <a:solidFill>
                            <a:schemeClr val="tx1">
                              <a:lumMod val="50000"/>
                            </a:schemeClr>
                          </a:solidFill>
                          <a:cs typeface="#9Slide03 Arima Madurai Black" panose="00000A00000000000000" pitchFamily="2" charset="0"/>
                        </a:rPr>
                        <a:t>&lt; </a:t>
                      </a:r>
                      <a:r>
                        <a:rPr lang="el-GR" sz="2000">
                          <a:solidFill>
                            <a:schemeClr val="tx1">
                              <a:lumMod val="50000"/>
                            </a:schemeClr>
                          </a:solidFill>
                          <a:cs typeface="#9Slide03 Arima Madurai Black" panose="00000A00000000000000" pitchFamily="2" charset="0"/>
                        </a:rPr>
                        <a:t>α</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&lt; 90</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0</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tabLst>
                          <a:tab pos="180340" algn="l"/>
                          <a:tab pos="270510" algn="l"/>
                          <a:tab pos="1620520" algn="l"/>
                          <a:tab pos="4860925" algn="l"/>
                        </a:tabLst>
                        <a:defRPr/>
                      </a:pPr>
                      <a:r>
                        <a:rPr lang="el-GR" sz="2000">
                          <a:solidFill>
                            <a:schemeClr val="tx1">
                              <a:lumMod val="50000"/>
                            </a:schemeClr>
                          </a:solidFill>
                          <a:cs typeface="#9Slide03 Arima Madurai Black" panose="00000A00000000000000" pitchFamily="2" charset="0"/>
                        </a:rPr>
                        <a:t>α</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90</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0</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tabLst>
                          <a:tab pos="180340" algn="l"/>
                          <a:tab pos="270510" algn="l"/>
                          <a:tab pos="1620520" algn="l"/>
                          <a:tab pos="4860925" algn="l"/>
                        </a:tabLst>
                        <a:defRPr/>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90</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0 </a:t>
                      </a:r>
                      <a:r>
                        <a:rPr lang="en-US" sz="2000">
                          <a:solidFill>
                            <a:schemeClr val="tx1">
                              <a:lumMod val="50000"/>
                            </a:schemeClr>
                          </a:solidFill>
                          <a:cs typeface="#9Slide03 Arima Madurai Black" panose="00000A00000000000000" pitchFamily="2" charset="0"/>
                        </a:rPr>
                        <a:t>&lt; </a:t>
                      </a:r>
                      <a:r>
                        <a:rPr lang="el-GR" sz="2000">
                          <a:solidFill>
                            <a:schemeClr val="tx1">
                              <a:lumMod val="50000"/>
                            </a:schemeClr>
                          </a:solidFill>
                          <a:cs typeface="#9Slide03 Arima Madurai Black" panose="00000A00000000000000" pitchFamily="2" charset="0"/>
                        </a:rPr>
                        <a:t>α</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&lt; 180</a:t>
                      </a:r>
                      <a:r>
                        <a:rPr lang="en-US" sz="2000" baseline="30000">
                          <a:solidFill>
                            <a:schemeClr val="tx1">
                              <a:lumMod val="50000"/>
                            </a:schemeClr>
                          </a:solidFill>
                          <a:latin typeface="#9Slide03 Arima Madurai Black" panose="00000A00000000000000" pitchFamily="2" charset="0"/>
                          <a:cs typeface="#9Slide03 Arima Madurai Black" panose="00000A00000000000000" pitchFamily="2" charset="0"/>
                        </a:rPr>
                        <a:t>0</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54036">
                <a:tc>
                  <a:txBody>
                    <a:bodyPr/>
                    <a:lstStyle/>
                    <a:p>
                      <a:pPr algn="ctr">
                        <a:lnSpc>
                          <a:spcPct val="150000"/>
                        </a:lnSpc>
                        <a:spcAft>
                          <a:spcPts val="800"/>
                        </a:spcAft>
                        <a:tabLst>
                          <a:tab pos="180340" algn="l"/>
                          <a:tab pos="270510" algn="l"/>
                          <a:tab pos="1620520" algn="l"/>
                          <a:tab pos="4860925" algn="l"/>
                        </a:tabLst>
                      </a:pPr>
                      <a:r>
                        <a:rPr lang="en-US" sz="1800" b="1">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Giá trị đại số của từ thông</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CE8"/>
                    </a:solidFill>
                  </a:tcPr>
                </a:tc>
                <a:tc>
                  <a:txBody>
                    <a:bodyPr/>
                    <a:lstStyle/>
                    <a:p>
                      <a:pPr algn="ctr">
                        <a:lnSpc>
                          <a:spcPct val="100000"/>
                        </a:lnSpc>
                        <a:spcAft>
                          <a:spcPts val="800"/>
                        </a:spcAft>
                        <a:tabLst>
                          <a:tab pos="180340" algn="l"/>
                          <a:tab pos="270510" algn="l"/>
                          <a:tab pos="1620520" algn="l"/>
                          <a:tab pos="4860925" algn="l"/>
                        </a:tabLst>
                      </a:pP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a:t>
                      </a: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baseline="-25000">
                          <a:solidFill>
                            <a:schemeClr val="tx1">
                              <a:lumMod val="50000"/>
                            </a:schemeClr>
                          </a:solidFill>
                          <a:latin typeface="#9Slide03 Arima Madurai Black" panose="00000A00000000000000" pitchFamily="2" charset="0"/>
                          <a:cs typeface="#9Slide03 Arima Madurai Black" panose="00000A00000000000000" pitchFamily="2" charset="0"/>
                        </a:rPr>
                        <a:t>max</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NBS</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tabLst>
                          <a:tab pos="180340" algn="l"/>
                          <a:tab pos="270510" algn="l"/>
                          <a:tab pos="1620520" algn="l"/>
                          <a:tab pos="4860925" algn="l"/>
                        </a:tabLst>
                        <a:defRPr/>
                      </a:pP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&gt; 0</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tabLst>
                          <a:tab pos="180340" algn="l"/>
                          <a:tab pos="270510" algn="l"/>
                          <a:tab pos="1620520" algn="l"/>
                          <a:tab pos="4860925" algn="l"/>
                        </a:tabLst>
                        <a:defRPr/>
                      </a:pP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a:t>
                      </a: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baseline="-25000">
                          <a:solidFill>
                            <a:schemeClr val="tx1">
                              <a:lumMod val="50000"/>
                            </a:schemeClr>
                          </a:solidFill>
                          <a:latin typeface="#9Slide03 Arima Madurai Black" panose="00000A00000000000000" pitchFamily="2" charset="0"/>
                          <a:cs typeface="#9Slide03 Arima Madurai Black" panose="00000A00000000000000" pitchFamily="2" charset="0"/>
                        </a:rPr>
                        <a:t>min</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 NBS</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tabLst>
                          <a:tab pos="180340" algn="l"/>
                          <a:tab pos="270510" algn="l"/>
                          <a:tab pos="1620520" algn="l"/>
                          <a:tab pos="4860925" algn="l"/>
                        </a:tabLst>
                        <a:defRPr/>
                      </a:pPr>
                      <a:r>
                        <a:rPr lang="el-GR" sz="2000">
                          <a:solidFill>
                            <a:schemeClr val="tx1">
                              <a:lumMod val="50000"/>
                            </a:schemeClr>
                          </a:solidFill>
                          <a:latin typeface="#9Slide03 Arima Madurai Black" panose="00000A00000000000000" pitchFamily="2" charset="0"/>
                          <a:cs typeface="#9Slide03 Arima Madurai Black" panose="00000A00000000000000" pitchFamily="2" charset="0"/>
                        </a:rPr>
                        <a:t>Φ</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 &lt; 0</a:t>
                      </a:r>
                      <a:endParaRPr lang="en-US" sz="2000">
                        <a:solidFill>
                          <a:schemeClr val="tx1">
                            <a:lumMod val="75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3076">
                <a:tc>
                  <a:txBody>
                    <a:bodyPr/>
                    <a:lstStyle/>
                    <a:p>
                      <a:pPr algn="ctr">
                        <a:lnSpc>
                          <a:spcPct val="150000"/>
                        </a:lnSpc>
                        <a:spcAft>
                          <a:spcPts val="800"/>
                        </a:spcAft>
                        <a:tabLst>
                          <a:tab pos="180340" algn="l"/>
                          <a:tab pos="270510" algn="l"/>
                          <a:tab pos="1620520" algn="l"/>
                          <a:tab pos="4860925" algn="l"/>
                        </a:tabLst>
                      </a:pPr>
                      <a:r>
                        <a:rPr lang="en-US" sz="1800" b="1">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Đặc điểm của B và n</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CE8"/>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song song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góc nhọn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vuông góc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tù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63998">
                <a:tc>
                  <a:txBody>
                    <a:bodyPr/>
                    <a:lstStyle/>
                    <a:p>
                      <a:pPr algn="ctr">
                        <a:lnSpc>
                          <a:spcPct val="150000"/>
                        </a:lnSpc>
                        <a:spcAft>
                          <a:spcPts val="800"/>
                        </a:spcAft>
                        <a:tabLst>
                          <a:tab pos="180340" algn="l"/>
                          <a:tab pos="270510" algn="l"/>
                          <a:tab pos="1620520" algn="l"/>
                          <a:tab pos="4860925" algn="l"/>
                        </a:tabLst>
                      </a:pPr>
                      <a:r>
                        <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Đặc điểm của B và mặt phẳng khung dây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CE8"/>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vuông góc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góc tù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song song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180340" algn="l"/>
                          <a:tab pos="270510" algn="l"/>
                          <a:tab pos="1620520" algn="l"/>
                          <a:tab pos="4860925" algn="l"/>
                        </a:tabLst>
                      </a:pPr>
                      <a:r>
                        <a:rPr lang="en-US" sz="20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góc nhọn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pic>
        <p:nvPicPr>
          <p:cNvPr id="3" name="Picture 2"/>
          <p:cNvPicPr>
            <a:picLocks noChangeAspect="1"/>
          </p:cNvPicPr>
          <p:nvPr/>
        </p:nvPicPr>
        <p:blipFill>
          <a:blip r:embed="rId3"/>
          <a:stretch>
            <a:fillRect/>
          </a:stretch>
        </p:blipFill>
        <p:spPr>
          <a:xfrm>
            <a:off x="3112079" y="1465943"/>
            <a:ext cx="1828800" cy="1369512"/>
          </a:xfrm>
          <a:prstGeom prst="rect">
            <a:avLst/>
          </a:prstGeom>
        </p:spPr>
      </p:pic>
      <p:pic>
        <p:nvPicPr>
          <p:cNvPr id="4" name="Picture 3"/>
          <p:cNvPicPr>
            <a:picLocks noChangeAspect="1"/>
          </p:cNvPicPr>
          <p:nvPr/>
        </p:nvPicPr>
        <p:blipFill>
          <a:blip r:embed="rId4"/>
          <a:stretch>
            <a:fillRect/>
          </a:stretch>
        </p:blipFill>
        <p:spPr>
          <a:xfrm>
            <a:off x="5402214" y="1465944"/>
            <a:ext cx="1559023"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5422" y="1463855"/>
            <a:ext cx="1731873" cy="1371600"/>
          </a:xfrm>
          <a:prstGeom prst="rect">
            <a:avLst/>
          </a:prstGeom>
          <a:noFill/>
          <a:ln>
            <a:noFill/>
          </a:ln>
        </p:spPr>
      </p:pic>
      <p:pic>
        <p:nvPicPr>
          <p:cNvPr id="8" name="Picture 7"/>
          <p:cNvPicPr>
            <a:picLocks noChangeAspect="1"/>
          </p:cNvPicPr>
          <p:nvPr/>
        </p:nvPicPr>
        <p:blipFill>
          <a:blip r:embed="rId6"/>
          <a:stretch>
            <a:fillRect/>
          </a:stretch>
        </p:blipFill>
        <p:spPr>
          <a:xfrm>
            <a:off x="9788630" y="1463855"/>
            <a:ext cx="1720588" cy="1371600"/>
          </a:xfrm>
          <a:prstGeom prst="rect">
            <a:avLst/>
          </a:prstGeom>
        </p:spPr>
      </p:pic>
      <p:sp>
        <p:nvSpPr>
          <p:cNvPr id="9"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p:transition spd="med">
    <p:pull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p:cNvSpPr/>
          <p:nvPr/>
        </p:nvSpPr>
        <p:spPr>
          <a:xfrm>
            <a:off x="425102"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655" rtl="0" eaLnBrk="1" fontAlgn="auto" latinLnBrk="0" hangingPunct="1">
              <a:lnSpc>
                <a:spcPct val="100000"/>
              </a:lnSpc>
              <a:spcBef>
                <a:spcPts val="0"/>
              </a:spcBef>
              <a:spcAft>
                <a:spcPts val="0"/>
              </a:spcAft>
              <a:buClr>
                <a:srgbClr val="000000"/>
              </a:buClr>
              <a:buSzTx/>
              <a:buFontTx/>
              <a:buNone/>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TextBox 1"/>
          <p:cNvSpPr txBox="1"/>
          <p:nvPr/>
        </p:nvSpPr>
        <p:spPr>
          <a:xfrm>
            <a:off x="445272" y="221468"/>
            <a:ext cx="4850627"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sz="2400" noProof="0">
                <a:solidFill>
                  <a:srgbClr val="FF0000"/>
                </a:solidFill>
                <a:latin typeface="#9Slide03 Arima Madurai Black" panose="00000A00000000000000" pitchFamily="2" charset="0"/>
                <a:cs typeface="#9Slide03 Arima Madurai Black" panose="00000A00000000000000" pitchFamily="2" charset="0"/>
              </a:rPr>
              <a:t>C, Các cách làm thay đổi từ thông</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p:cNvSpPr/>
          <p:nvPr/>
        </p:nvSpPr>
        <p:spPr>
          <a:xfrm>
            <a:off x="228601" y="933453"/>
            <a:ext cx="11734800" cy="5703078"/>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CF3"/>
              </a:solidFill>
              <a:effectLst/>
              <a:uLnTx/>
              <a:uFillTx/>
              <a:latin typeface="Arial" panose="020B0604020202020204"/>
              <a:ea typeface="+mn-ea"/>
              <a:cs typeface="+mn-cs"/>
            </a:endParaRPr>
          </a:p>
        </p:txBody>
      </p:sp>
      <p:sp>
        <p:nvSpPr>
          <p:cNvPr id="26" name="Rectangle 4"/>
          <p:cNvSpPr>
            <a:spLocks noChangeArrowheads="1"/>
          </p:cNvSpPr>
          <p:nvPr/>
        </p:nvSpPr>
        <p:spPr bwMode="auto">
          <a:xfrm>
            <a:off x="7953375" y="56239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5" name="Group 4"/>
          <p:cNvGrpSpPr/>
          <p:nvPr/>
        </p:nvGrpSpPr>
        <p:grpSpPr>
          <a:xfrm>
            <a:off x="453257" y="1152058"/>
            <a:ext cx="11285486" cy="748152"/>
            <a:chOff x="4324268" y="1240971"/>
            <a:chExt cx="7243617" cy="1669572"/>
          </a:xfrm>
        </p:grpSpPr>
        <p:sp>
          <p:nvSpPr>
            <p:cNvPr id="12" name="Rectangle: Rounded Corners 11"/>
            <p:cNvSpPr/>
            <p:nvPr/>
          </p:nvSpPr>
          <p:spPr>
            <a:xfrm>
              <a:off x="4324268" y="1240971"/>
              <a:ext cx="7243617" cy="1669572"/>
            </a:xfrm>
            <a:prstGeom prst="roundRect">
              <a:avLst>
                <a:gd name="adj" fmla="val 17701"/>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24;p44"/>
            <p:cNvSpPr txBox="1"/>
            <p:nvPr/>
          </p:nvSpPr>
          <p:spPr>
            <a:xfrm>
              <a:off x="4336531" y="1367649"/>
              <a:ext cx="7135812" cy="136342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055" marR="0" lvl="0" indent="0" algn="just" defTabSz="121920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50000"/>
                </a:lnSpc>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Sự phụ thuộc từ thông vào thông lượng từ trường B.</a:t>
              </a:r>
            </a:p>
          </p:txBody>
        </p:sp>
      </p:grpSp>
      <p:sp>
        <p:nvSpPr>
          <p:cNvPr id="30" name="Rectangle: Rounded Corners 29"/>
          <p:cNvSpPr/>
          <p:nvPr/>
        </p:nvSpPr>
        <p:spPr>
          <a:xfrm>
            <a:off x="4515498" y="2286224"/>
            <a:ext cx="3202376" cy="3981225"/>
          </a:xfrm>
          <a:prstGeom prst="roundRect">
            <a:avLst>
              <a:gd name="adj" fmla="val 6554"/>
            </a:avLst>
          </a:prstGeom>
          <a:solidFill>
            <a:srgbClr val="FFFFFF"/>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729177" y="2286224"/>
            <a:ext cx="3542088" cy="2076224"/>
          </a:xfrm>
          <a:prstGeom prst="rect">
            <a:avLst/>
          </a:prstGeom>
        </p:spPr>
      </p:pic>
      <p:pic>
        <p:nvPicPr>
          <p:cNvPr id="23" name="!!Picture 22"/>
          <p:cNvPicPr>
            <a:picLocks noChangeAspect="1"/>
          </p:cNvPicPr>
          <p:nvPr/>
        </p:nvPicPr>
        <p:blipFill>
          <a:blip r:embed="rId4"/>
          <a:stretch>
            <a:fillRect/>
          </a:stretch>
        </p:blipFill>
        <p:spPr>
          <a:xfrm>
            <a:off x="8137529" y="2286224"/>
            <a:ext cx="3557098" cy="2076224"/>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1917849" y="4807153"/>
                <a:ext cx="1003608" cy="70788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4000" i="1" smtClean="0">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1</m:t>
                          </m:r>
                        </m:sub>
                      </m:sSub>
                    </m:oMath>
                  </m:oMathPara>
                </a14:m>
                <a:endParaRPr lang="en-US" sz="4000" dirty="0">
                  <a:solidFill>
                    <a:srgbClr val="C00000"/>
                  </a:solidFill>
                  <a:latin typeface="#9Slide03 Arima Madurai Black" panose="00000A00000000000000" pitchFamily="2" charset="0"/>
                  <a:cs typeface="#9Slide03 Arima Madurai Black" panose="00000A00000000000000" pitchFamily="2"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917849" y="4807153"/>
                <a:ext cx="1003608" cy="707886"/>
              </a:xfrm>
              <a:prstGeom prst="rect">
                <a:avLst/>
              </a:prstGeom>
              <a:blipFill rotWithShape="1">
                <a:blip r:embed="rId5"/>
                <a:stretch>
                  <a:fillRect l="-15" t="-29" r="46" b="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9344365" y="4743728"/>
                <a:ext cx="1015471" cy="70788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4000" i="1" smtClean="0">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2</m:t>
                          </m:r>
                        </m:sub>
                      </m:sSub>
                    </m:oMath>
                  </m:oMathPara>
                </a14:m>
                <a:endParaRPr lang="en-US" sz="4000" dirty="0">
                  <a:solidFill>
                    <a:srgbClr val="C00000"/>
                  </a:solidFill>
                  <a:latin typeface="#9Slide03 Arima Madurai Black" panose="00000A00000000000000" pitchFamily="2" charset="0"/>
                  <a:cs typeface="#9Slide03 Arima Madurai Black" panose="00000A00000000000000" pitchFamily="2"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344365" y="4743728"/>
                <a:ext cx="1015471" cy="707886"/>
              </a:xfrm>
              <a:prstGeom prst="rect">
                <a:avLst/>
              </a:prstGeom>
              <a:blipFill rotWithShape="1">
                <a:blip r:embed="rId6"/>
                <a:stretch>
                  <a:fillRect l="-33" t="-39" r="44" b="2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892251" y="2490280"/>
                <a:ext cx="2590121" cy="846386"/>
              </a:xfrm>
              <a:prstGeom prst="rect">
                <a:avLst/>
              </a:prstGeom>
              <a:solidFill>
                <a:srgbClr val="FFFFFF"/>
              </a:solidFill>
            </p:spPr>
            <p:txBody>
              <a:bodyPr wrap="square">
                <a:spAutoFit/>
              </a:bodyPr>
              <a:lstStyle/>
              <a:p>
                <a:pPr algn="ctr">
                  <a:lnSpc>
                    <a:spcPct val="130000"/>
                  </a:lnSpc>
                </a:pPr>
                <a14:m>
                  <m:oMath xmlns:m="http://schemas.openxmlformats.org/officeDocument/2006/math">
                    <m:sSub>
                      <m:sSubPr>
                        <m:ctrlPr>
                          <a:rPr kumimoji="0" lang="en-US" sz="4000" b="0" i="1" u="none" strike="noStrike" kern="1200" cap="none" spc="0" normalizeH="0" baseline="0" noProof="0" smtClean="0">
                            <a:ln>
                              <a:noFill/>
                            </a:ln>
                            <a:solidFill>
                              <a:srgbClr val="C00000"/>
                            </a:solidFill>
                            <a:effectLst/>
                            <a:uLnTx/>
                            <a:uFillTx/>
                            <a:latin typeface="Cambria Math" panose="02040503050406030204" pitchFamily="18" charset="0"/>
                          </a:rPr>
                        </m:ctrlPr>
                      </m:sSubPr>
                      <m:e>
                        <m:r>
                          <m:rPr>
                            <m:nor/>
                          </m:rPr>
                          <a:rPr kumimoji="0" lang="el-GR" sz="4000" b="0" i="0" u="none" strike="noStrike" kern="1200" cap="none" spc="0" normalizeH="0" baseline="0" noProof="0" dirty="0">
                            <a:ln>
                              <a:noFill/>
                            </a:ln>
                            <a:solidFill>
                              <a:srgbClr val="C00000"/>
                            </a:solidFill>
                            <a:effectLst/>
                            <a:uLnTx/>
                            <a:uFillTx/>
                            <a:latin typeface="Times New Roman" panose="02020603050405020304" pitchFamily="18" charset="0"/>
                            <a:cs typeface="#9Slide03 Arima Madurai Black" panose="00000A00000000000000" pitchFamily="2" charset="0"/>
                          </a:rPr>
                          <m:t>Φ</m:t>
                        </m:r>
                        <m:r>
                          <m:rPr>
                            <m:nor/>
                          </m:rPr>
                          <a:rPr kumimoji="0" lang="en-US"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m:t> </m:t>
                        </m:r>
                      </m:e>
                      <m:sub>
                        <m:r>
                          <a:rPr kumimoji="0" lang="vi-VN" sz="4000" b="0" i="1" u="none" strike="noStrike" kern="1200" cap="none" spc="0" normalizeH="0" baseline="0" noProof="0">
                            <a:ln>
                              <a:noFill/>
                            </a:ln>
                            <a:solidFill>
                              <a:srgbClr val="C00000"/>
                            </a:solidFill>
                            <a:effectLst/>
                            <a:uLnTx/>
                            <a:uFillTx/>
                            <a:latin typeface="Cambria Math" panose="02040503050406030204" pitchFamily="18" charset="0"/>
                          </a:rPr>
                          <m:t>1</m:t>
                        </m:r>
                      </m:sub>
                    </m:sSub>
                  </m:oMath>
                </a14:m>
                <a:r>
                  <a:rPr lang="en-US" sz="4000" dirty="0">
                    <a:solidFill>
                      <a:srgbClr val="C00000"/>
                    </a:solidFill>
                    <a:latin typeface="#9Slide03 Arima Madurai Black" panose="00000A00000000000000" pitchFamily="2" charset="0"/>
                    <a:cs typeface="#9Slide03 Arima Madurai Black" panose="00000A00000000000000" pitchFamily="2" charset="0"/>
                  </a:rPr>
                  <a:t> &lt; </a:t>
                </a:r>
                <a14:m>
                  <m:oMath xmlns:m="http://schemas.openxmlformats.org/officeDocument/2006/math">
                    <m:sSub>
                      <m:sSubPr>
                        <m:ctrlPr>
                          <a:rPr lang="en-US" sz="4000" i="1">
                            <a:solidFill>
                              <a:srgbClr val="C00000"/>
                            </a:solidFill>
                            <a:latin typeface="Cambria Math" panose="02040503050406030204" pitchFamily="18" charset="0"/>
                          </a:rPr>
                        </m:ctrlPr>
                      </m:sSubPr>
                      <m:e>
                        <m:r>
                          <m:rPr>
                            <m:nor/>
                          </m:rPr>
                          <a:rPr lang="el-GR" sz="4000" dirty="0">
                            <a:solidFill>
                              <a:srgbClr val="C00000"/>
                            </a:solidFill>
                            <a:latin typeface="Times New Roman" panose="02020603050405020304" pitchFamily="18" charset="0"/>
                            <a:cs typeface="#9Slide03 Arima Madurai Black" panose="00000A00000000000000" pitchFamily="2" charset="0"/>
                          </a:rPr>
                          <m:t>Φ</m:t>
                        </m:r>
                        <m:r>
                          <m:rPr>
                            <m:nor/>
                          </m:rPr>
                          <a:rPr lang="en-US" sz="4000" dirty="0">
                            <a:solidFill>
                              <a:srgbClr val="C00000"/>
                            </a:solidFill>
                            <a:latin typeface="#9Slide03 Arima Madurai Black" panose="00000A00000000000000" pitchFamily="2" charset="0"/>
                            <a:cs typeface="#9Slide03 Arima Madurai Black" panose="00000A00000000000000" pitchFamily="2" charset="0"/>
                          </a:rPr>
                          <m:t> </m:t>
                        </m:r>
                      </m:e>
                      <m:sub>
                        <m:r>
                          <a:rPr lang="vi-VN" sz="4000" i="1">
                            <a:solidFill>
                              <a:srgbClr val="C00000"/>
                            </a:solidFill>
                            <a:latin typeface="Cambria Math" panose="02040503050406030204" pitchFamily="18" charset="0"/>
                          </a:rPr>
                          <m:t>2</m:t>
                        </m:r>
                      </m:sub>
                    </m:sSub>
                  </m:oMath>
                </a14:m>
                <a:r>
                  <a:rPr lang="en-US" sz="4000" dirty="0">
                    <a:solidFill>
                      <a:srgbClr val="C00000"/>
                    </a:solidFill>
                    <a:latin typeface="#9Slide03 Arima Madurai Black" panose="00000A00000000000000" pitchFamily="2" charset="0"/>
                    <a:cs typeface="#9Slide03 Arima Madurai Black" panose="00000A00000000000000" pitchFamily="2" charset="0"/>
                  </a:rPr>
                  <a:t> </a:t>
                </a:r>
              </a:p>
            </p:txBody>
          </p:sp>
        </mc:Choice>
        <mc:Fallback xmlns="">
          <p:sp>
            <p:nvSpPr>
              <p:cNvPr id="28" name="TextBox 27"/>
              <p:cNvSpPr txBox="1">
                <a:spLocks noRot="1" noChangeAspect="1" noMove="1" noResize="1" noEditPoints="1" noAdjustHandles="1" noChangeArrowheads="1" noChangeShapeType="1" noTextEdit="1"/>
              </p:cNvSpPr>
              <p:nvPr/>
            </p:nvSpPr>
            <p:spPr>
              <a:xfrm>
                <a:off x="4892251" y="2490280"/>
                <a:ext cx="2590121" cy="846386"/>
              </a:xfrm>
              <a:prstGeom prst="rect">
                <a:avLst/>
              </a:prstGeom>
              <a:blipFill rotWithShape="1">
                <a:blip r:embed="rId7"/>
                <a:stretch>
                  <a:fillRect l="-8" t="-53" r="6" b="4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540039" y="4956196"/>
                <a:ext cx="3161194" cy="997196"/>
              </a:xfrm>
              <a:prstGeom prst="rect">
                <a:avLst/>
              </a:prstGeom>
              <a:solidFill>
                <a:srgbClr val="FEF9C3"/>
              </a:solidFill>
              <a:ln w="19050">
                <a:noFill/>
              </a:ln>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defRPr/>
                </a:pPr>
                <a14:m>
                  <m:oMath xmlns:m="http://schemas.openxmlformats.org/officeDocument/2006/math">
                    <m:r>
                      <m:rPr>
                        <m:nor/>
                      </m:rPr>
                      <a:rPr kumimoji="0" lang="el-GR" sz="48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9Slide03 Arima Madurai Black" panose="00000A00000000000000" pitchFamily="2" charset="0"/>
                      </a:rPr>
                      <m:t>Φ</m:t>
                    </m:r>
                  </m:oMath>
                </a14:m>
                <a:r>
                  <a:rPr kumimoji="0" lang="vi-VN" sz="48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 B</a:t>
                </a:r>
                <a:endParaRPr kumimoji="0" lang="en-US" sz="48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40039" y="4956196"/>
                <a:ext cx="3161194" cy="997196"/>
              </a:xfrm>
              <a:prstGeom prst="rect">
                <a:avLst/>
              </a:prstGeom>
              <a:blipFill rotWithShape="1">
                <a:blip r:embed="rId8"/>
                <a:stretch>
                  <a:fillRect l="-13" t="-2" r="19" b="-10162"/>
                </a:stretch>
              </a:blipFill>
              <a:ln w="19050">
                <a:noFill/>
              </a:ln>
            </p:spPr>
            <p:txBody>
              <a:bodyPr/>
              <a:lstStyle/>
              <a:p>
                <a:r>
                  <a:rPr lang="en-US" altLang="en-US">
                    <a:noFill/>
                  </a:rPr>
                  <a:t> </a:t>
                </a:r>
              </a:p>
            </p:txBody>
          </p:sp>
        </mc:Fallback>
      </mc:AlternateContent>
      <p:sp>
        <p:nvSpPr>
          <p:cNvPr id="231" name="Arrow: Down 230"/>
          <p:cNvSpPr/>
          <p:nvPr/>
        </p:nvSpPr>
        <p:spPr>
          <a:xfrm>
            <a:off x="5700757" y="3585479"/>
            <a:ext cx="723900" cy="926343"/>
          </a:xfrm>
          <a:prstGeom prst="downArrow">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dir="d"/>
  </p:transition>
</p:sld>
</file>

<file path=ppt/theme/theme1.xml><?xml version="1.0" encoding="utf-8"?>
<a:theme xmlns:a="http://schemas.openxmlformats.org/drawingml/2006/main" name="1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2532</Words>
  <Application>Microsoft Office PowerPoint</Application>
  <PresentationFormat>Widescreen</PresentationFormat>
  <Paragraphs>266</Paragraphs>
  <Slides>39</Slides>
  <Notes>38</Notes>
  <HiddenSlides>0</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3</vt:i4>
      </vt:variant>
      <vt:variant>
        <vt:lpstr>Slide Titles</vt:lpstr>
      </vt:variant>
      <vt:variant>
        <vt:i4>39</vt:i4>
      </vt:variant>
    </vt:vector>
  </HeadingPairs>
  <TitlesOfParts>
    <vt:vector size="60" baseType="lpstr">
      <vt:lpstr>迷你简卡通</vt:lpstr>
      <vt:lpstr>Aptos</vt:lpstr>
      <vt:lpstr>#9Slide07 SVNA Love Of Thunder</vt:lpstr>
      <vt:lpstr>Raleway ExtraBold</vt:lpstr>
      <vt:lpstr>Arial</vt:lpstr>
      <vt:lpstr>Titan One</vt:lpstr>
      <vt:lpstr>Bebas Neue</vt:lpstr>
      <vt:lpstr>#9Slide03 Arima Madurai Black</vt:lpstr>
      <vt:lpstr>Wingdings</vt:lpstr>
      <vt:lpstr>Amazone</vt:lpstr>
      <vt:lpstr>Calibri</vt:lpstr>
      <vt:lpstr>Century Gothic</vt:lpstr>
      <vt:lpstr>Times New Roman</vt:lpstr>
      <vt:lpstr>#9Slide03 IcielSmoothy Sans</vt:lpstr>
      <vt:lpstr>Nunito</vt:lpstr>
      <vt:lpstr>Cambria Math</vt:lpstr>
      <vt:lpstr>1_Save the Elephant Day by Slidesgo</vt:lpstr>
      <vt:lpstr>Office Theme</vt:lpstr>
      <vt:lpstr>Equation.DSMT4</vt:lpstr>
      <vt:lpstr>Equation</vt:lpstr>
      <vt:lpstr>Equation.3</vt:lpstr>
      <vt:lpstr>   TRUNG TÂM GDNN-GDTX  TUY  PHƯỚC TIẾT : 38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Office</dc:creator>
  <cp:lastModifiedBy>PC</cp:lastModifiedBy>
  <cp:revision>16</cp:revision>
  <dcterms:created xsi:type="dcterms:W3CDTF">2024-09-14T02:57:00Z</dcterms:created>
  <dcterms:modified xsi:type="dcterms:W3CDTF">2025-04-01T13:24:18Z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2D7E24B07BDE465183C1CB065A473623_12</vt:lpwstr>
  </property>
  <property fmtid="{D5CDD505-2E9C-101B-9397-08002B2CF9AE}" pid="3" name="KSOProductBuildVer">
    <vt:lpwstr>1033-12.2.0.19307</vt:lpwstr>
  </property>
</Properties>
</file>