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</p:sldIdLst>
  <p:sldSz cx="18288000" cy="10287000"/>
  <p:notesSz cx="6858000" cy="9144000"/>
  <p:embeddedFontLst>
    <p:embeddedFont>
      <p:font typeface="TT Norms" panose="020B0604020202020204" charset="0"/>
      <p:regular r:id="rId13"/>
    </p:embeddedFont>
    <p:embeddedFont>
      <p:font typeface="TT Norms Bold" panose="020B0604020202020204" charset="0"/>
      <p:regular r:id="rId14"/>
    </p:embeddedFont>
    <p:embeddedFont>
      <p:font typeface="TT Norms Ultra-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29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1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.png"/><Relationship Id="rId7" Type="http://schemas.openxmlformats.org/officeDocument/2006/relationships/image" Target="../media/image1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3.png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.png"/><Relationship Id="rId7" Type="http://schemas.openxmlformats.org/officeDocument/2006/relationships/image" Target="../media/image20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2.e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9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8.emf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4.png"/><Relationship Id="rId21" Type="http://schemas.openxmlformats.org/officeDocument/2006/relationships/image" Target="../media/image32.wmf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0.wmf"/><Relationship Id="rId2" Type="http://schemas.openxmlformats.org/officeDocument/2006/relationships/image" Target="../media/image23.png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wmf"/><Relationship Id="rId23" Type="http://schemas.openxmlformats.org/officeDocument/2006/relationships/image" Target="../media/image33.w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1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9.wmf"/><Relationship Id="rId3" Type="http://schemas.openxmlformats.org/officeDocument/2006/relationships/image" Target="../media/image35.png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20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38.wmf"/><Relationship Id="rId5" Type="http://schemas.openxmlformats.org/officeDocument/2006/relationships/image" Target="../media/image6.png"/><Relationship Id="rId15" Type="http://schemas.openxmlformats.org/officeDocument/2006/relationships/image" Target="../media/image40.wmf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19.png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34.png"/><Relationship Id="rId7" Type="http://schemas.openxmlformats.org/officeDocument/2006/relationships/image" Target="../media/image42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1.png"/><Relationship Id="rId7" Type="http://schemas.openxmlformats.org/officeDocument/2006/relationships/image" Target="../media/image4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6788" y="1566322"/>
            <a:ext cx="17359789" cy="7734436"/>
            <a:chOff x="0" y="0"/>
            <a:chExt cx="5442007" cy="2091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2007" cy="2091456"/>
            </a:xfrm>
            <a:custGeom>
              <a:avLst/>
              <a:gdLst/>
              <a:ahLst/>
              <a:cxnLst/>
              <a:rect l="l" t="t" r="r" b="b"/>
              <a:pathLst>
                <a:path w="5295307" h="1974180">
                  <a:moveTo>
                    <a:pt x="5295307" y="987090"/>
                  </a:moveTo>
                  <a:cubicBezTo>
                    <a:pt x="5295307" y="1545682"/>
                    <a:pt x="4866936" y="1974180"/>
                    <a:pt x="4338362" y="1974180"/>
                  </a:cubicBezTo>
                  <a:lnTo>
                    <a:pt x="956945" y="1974180"/>
                  </a:lnTo>
                  <a:cubicBezTo>
                    <a:pt x="428371" y="1974180"/>
                    <a:pt x="0" y="1545682"/>
                    <a:pt x="0" y="987090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8709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87051">
            <a:off x="17071129" y="3966175"/>
            <a:ext cx="1843746" cy="1610973"/>
          </a:xfrm>
          <a:custGeom>
            <a:avLst/>
            <a:gdLst/>
            <a:ahLst/>
            <a:cxnLst/>
            <a:rect l="l" t="t" r="r" b="b"/>
            <a:pathLst>
              <a:path w="1843746" h="1610973">
                <a:moveTo>
                  <a:pt x="0" y="0"/>
                </a:moveTo>
                <a:lnTo>
                  <a:pt x="1843747" y="0"/>
                </a:lnTo>
                <a:lnTo>
                  <a:pt x="1843747" y="1610973"/>
                </a:lnTo>
                <a:lnTo>
                  <a:pt x="0" y="1610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50196" y="7797883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3" y="0"/>
                </a:lnTo>
                <a:lnTo>
                  <a:pt x="885613" y="884506"/>
                </a:lnTo>
                <a:lnTo>
                  <a:pt x="0" y="88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29804" y="9300758"/>
            <a:ext cx="2281495" cy="2141753"/>
          </a:xfrm>
          <a:custGeom>
            <a:avLst/>
            <a:gdLst/>
            <a:ahLst/>
            <a:cxnLst/>
            <a:rect l="l" t="t" r="r" b="b"/>
            <a:pathLst>
              <a:path w="2281495" h="2141753">
                <a:moveTo>
                  <a:pt x="0" y="0"/>
                </a:moveTo>
                <a:lnTo>
                  <a:pt x="2281495" y="0"/>
                </a:lnTo>
                <a:lnTo>
                  <a:pt x="2281495" y="2141754"/>
                </a:lnTo>
                <a:lnTo>
                  <a:pt x="0" y="2141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107679">
            <a:off x="15254583" y="9693129"/>
            <a:ext cx="1668304" cy="1779524"/>
          </a:xfrm>
          <a:custGeom>
            <a:avLst/>
            <a:gdLst/>
            <a:ahLst/>
            <a:cxnLst/>
            <a:rect l="l" t="t" r="r" b="b"/>
            <a:pathLst>
              <a:path w="1668304" h="1779524">
                <a:moveTo>
                  <a:pt x="0" y="0"/>
                </a:moveTo>
                <a:lnTo>
                  <a:pt x="1668304" y="0"/>
                </a:lnTo>
                <a:lnTo>
                  <a:pt x="1668304" y="1779523"/>
                </a:lnTo>
                <a:lnTo>
                  <a:pt x="0" y="17795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75006">
            <a:off x="12617868" y="9277106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539275" y="9389948"/>
            <a:ext cx="982864" cy="896863"/>
          </a:xfrm>
          <a:custGeom>
            <a:avLst/>
            <a:gdLst/>
            <a:ahLst/>
            <a:cxnLst/>
            <a:rect l="l" t="t" r="r" b="b"/>
            <a:pathLst>
              <a:path w="982864" h="896863">
                <a:moveTo>
                  <a:pt x="0" y="0"/>
                </a:moveTo>
                <a:lnTo>
                  <a:pt x="982864" y="0"/>
                </a:lnTo>
                <a:lnTo>
                  <a:pt x="982864" y="896863"/>
                </a:lnTo>
                <a:lnTo>
                  <a:pt x="0" y="896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502996" y="2156787"/>
            <a:ext cx="13585738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TÂM GDNN-GDTX TUY PHƯỚC</a:t>
            </a:r>
          </a:p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NHỊ THỨC NEWTON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  <a:p>
            <a:pPr algn="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Toán_Lớp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10_KNTT</a:t>
            </a:r>
          </a:p>
        </p:txBody>
      </p:sp>
    </p:spTree>
    <p:extLst>
      <p:ext uri="{BB962C8B-B14F-4D97-AF65-F5344CB8AC3E}">
        <p14:creationId xmlns:p14="http://schemas.microsoft.com/office/powerpoint/2010/main" val="777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5400" y="1031438"/>
            <a:ext cx="12371662" cy="2050655"/>
            <a:chOff x="0" y="0"/>
            <a:chExt cx="11546552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6552" cy="1913890"/>
            </a:xfrm>
            <a:custGeom>
              <a:avLst/>
              <a:gdLst/>
              <a:ahLst/>
              <a:cxnLst/>
              <a:rect l="l" t="t" r="r" b="b"/>
              <a:pathLst>
                <a:path w="11546552" h="1913890">
                  <a:moveTo>
                    <a:pt x="11546552" y="956945"/>
                  </a:moveTo>
                  <a:cubicBezTo>
                    <a:pt x="11546552" y="1485392"/>
                    <a:pt x="11118181" y="1913890"/>
                    <a:pt x="105896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589607" y="0"/>
                  </a:lnTo>
                  <a:cubicBezTo>
                    <a:pt x="11118054" y="0"/>
                    <a:pt x="11546552" y="428371"/>
                    <a:pt x="11546552" y="956945"/>
                  </a:cubicBezTo>
                  <a:close/>
                </a:path>
              </a:pathLst>
            </a:custGeom>
            <a:solidFill>
              <a:srgbClr val="75C4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464222">
            <a:off x="13610758" y="3509479"/>
            <a:ext cx="5015218" cy="5034095"/>
          </a:xfrm>
          <a:custGeom>
            <a:avLst/>
            <a:gdLst/>
            <a:ahLst/>
            <a:cxnLst/>
            <a:rect l="l" t="t" r="r" b="b"/>
            <a:pathLst>
              <a:path w="5015218" h="5034095">
                <a:moveTo>
                  <a:pt x="0" y="0"/>
                </a:moveTo>
                <a:lnTo>
                  <a:pt x="5015218" y="0"/>
                </a:lnTo>
                <a:lnTo>
                  <a:pt x="5015218" y="5034096"/>
                </a:lnTo>
                <a:lnTo>
                  <a:pt x="0" y="5034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92066" flipH="1">
            <a:off x="15902987" y="1652534"/>
            <a:ext cx="1734317" cy="1881765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3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28750" y="1571625"/>
            <a:ext cx="8219366" cy="9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Vận</a:t>
            </a:r>
            <a:r>
              <a:rPr lang="en-US" sz="6999" b="1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6999" b="1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dụng</a:t>
            </a:r>
            <a:endParaRPr lang="en-US" sz="6999" b="1" dirty="0">
              <a:solidFill>
                <a:srgbClr val="001A47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8750" y="3660723"/>
            <a:ext cx="1122045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 algn="l">
              <a:lnSpc>
                <a:spcPts val="4550"/>
              </a:lnSpc>
            </a:pP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	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Dùng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hai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số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hạng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đầu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tiên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trong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khai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triển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                     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để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tính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giá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trị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gần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đúng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của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943BBF9-1110-47B8-BD27-A70940725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974832"/>
              </p:ext>
            </p:extLst>
          </p:nvPr>
        </p:nvGraphicFramePr>
        <p:xfrm>
          <a:off x="9968542" y="3622824"/>
          <a:ext cx="198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240" imgH="228600" progId="Equation.DSMT4">
                  <p:embed/>
                </p:oleObj>
              </mc:Choice>
              <mc:Fallback>
                <p:oleObj name="Equation" r:id="rId5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68542" y="3622824"/>
                        <a:ext cx="1981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ABB8C6E-81FC-400E-8201-31422E1593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950519"/>
              </p:ext>
            </p:extLst>
          </p:nvPr>
        </p:nvGraphicFramePr>
        <p:xfrm>
          <a:off x="6834634" y="4188754"/>
          <a:ext cx="10668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2720" imgH="228600" progId="Equation.DSMT4">
                  <p:embed/>
                </p:oleObj>
              </mc:Choice>
              <mc:Fallback>
                <p:oleObj name="Equation" r:id="rId7" imgW="342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4634" y="4188754"/>
                        <a:ext cx="10668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1">
            <a:extLst>
              <a:ext uri="{FF2B5EF4-FFF2-40B4-BE49-F238E27FC236}">
                <a16:creationId xmlns:a16="http://schemas.microsoft.com/office/drawing/2014/main" id="{3E5D69AA-3316-44E1-A990-0E281454DD7B}"/>
              </a:ext>
            </a:extLst>
          </p:cNvPr>
          <p:cNvSpPr txBox="1"/>
          <p:nvPr/>
        </p:nvSpPr>
        <p:spPr>
          <a:xfrm>
            <a:off x="1428750" y="5406339"/>
            <a:ext cx="10811769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 algn="l">
              <a:lnSpc>
                <a:spcPts val="4550"/>
              </a:lnSpc>
            </a:pPr>
            <a:r>
              <a:rPr lang="en-US" sz="4800" b="1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Giải</a:t>
            </a:r>
            <a:r>
              <a:rPr lang="en-US" sz="4800" b="1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: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endParaRPr lang="en-US" sz="3500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F4E7A5B-C7DD-4E61-A55F-2C33474F1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011018"/>
              </p:ext>
            </p:extLst>
          </p:nvPr>
        </p:nvGraphicFramePr>
        <p:xfrm>
          <a:off x="1848988" y="6289970"/>
          <a:ext cx="12151624" cy="162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25773" imgH="485387" progId="Equation.DSMT4">
                  <p:embed/>
                </p:oleObj>
              </mc:Choice>
              <mc:Fallback>
                <p:oleObj name="Equation" r:id="rId9" imgW="3625773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48988" y="6289970"/>
                        <a:ext cx="12151624" cy="162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0606795" y="5373579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47096" y="4814221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3733800" y="3605845"/>
            <a:ext cx="10256317" cy="175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12999" b="1" u="none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Cảm</a:t>
            </a:r>
            <a:r>
              <a:rPr lang="en-US" sz="12999" b="1" u="none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12999" b="1" u="none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ơn</a:t>
            </a:r>
            <a:r>
              <a:rPr lang="en-US" sz="12999" b="1" u="none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00025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61421" y="974922"/>
            <a:ext cx="14365158" cy="2050655"/>
            <a:chOff x="0" y="0"/>
            <a:chExt cx="13407095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07095" cy="1913890"/>
            </a:xfrm>
            <a:custGeom>
              <a:avLst/>
              <a:gdLst/>
              <a:ahLst/>
              <a:cxnLst/>
              <a:rect l="l" t="t" r="r" b="b"/>
              <a:pathLst>
                <a:path w="13407095" h="1913890">
                  <a:moveTo>
                    <a:pt x="13407095" y="956945"/>
                  </a:moveTo>
                  <a:cubicBezTo>
                    <a:pt x="13407095" y="1485392"/>
                    <a:pt x="12978723" y="1913890"/>
                    <a:pt x="1245014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2450149" y="0"/>
                  </a:lnTo>
                  <a:cubicBezTo>
                    <a:pt x="12978597" y="0"/>
                    <a:pt x="13407095" y="428371"/>
                    <a:pt x="13407095" y="956945"/>
                  </a:cubicBezTo>
                  <a:close/>
                </a:path>
              </a:pathLst>
            </a:custGeom>
            <a:solidFill>
              <a:srgbClr val="75C4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87929" y="7008872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274027" y="1609725"/>
            <a:ext cx="11739946" cy="9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KHỞI ĐỘNG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2A9E354-025D-4DCC-857E-BCEA5414FD48}"/>
              </a:ext>
            </a:extLst>
          </p:cNvPr>
          <p:cNvSpPr txBox="1"/>
          <p:nvPr/>
        </p:nvSpPr>
        <p:spPr>
          <a:xfrm>
            <a:off x="3274026" y="3908150"/>
            <a:ext cx="12025684" cy="4706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Cho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các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khai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triển</a:t>
            </a:r>
            <a:endParaRPr lang="en-US" sz="35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377826" lvl="1" algn="l">
              <a:lnSpc>
                <a:spcPts val="4550"/>
              </a:lnSpc>
            </a:pPr>
            <a:r>
              <a:rPr lang="en-US" sz="35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		</a:t>
            </a:r>
          </a:p>
          <a:p>
            <a:pPr marL="377826" lvl="1" algn="l">
              <a:lnSpc>
                <a:spcPts val="4550"/>
              </a:lnSpc>
            </a:pPr>
            <a:r>
              <a:rPr lang="en-US" sz="35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	</a:t>
            </a:r>
          </a:p>
          <a:p>
            <a:pPr marL="377826" lvl="1" algn="l">
              <a:lnSpc>
                <a:spcPts val="4550"/>
              </a:lnSpc>
            </a:pP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Quan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sát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các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đơn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ở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vế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phải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của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các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đẳng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trên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,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hãy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nhận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xét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về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quy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luật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số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mũ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của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a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và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b. </a:t>
            </a:r>
          </a:p>
          <a:p>
            <a:pPr marL="377826" lvl="1" algn="l">
              <a:lnSpc>
                <a:spcPts val="4550"/>
              </a:lnSpc>
            </a:pPr>
            <a:endParaRPr lang="en-US" sz="35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835026" lvl="1" indent="-457200" algn="l">
              <a:lnSpc>
                <a:spcPts val="455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Hãy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thử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nêu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công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5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tính</a:t>
            </a:r>
            <a:r>
              <a:rPr lang="en-US" sz="35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                     ?</a:t>
            </a:r>
          </a:p>
          <a:p>
            <a:pPr marL="377826" lvl="1" algn="l">
              <a:lnSpc>
                <a:spcPts val="4550"/>
              </a:lnSpc>
            </a:pPr>
            <a:endParaRPr lang="en-US" sz="3500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72BE6C6-0C95-47B2-A239-071278E98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639686"/>
              </p:ext>
            </p:extLst>
          </p:nvPr>
        </p:nvGraphicFramePr>
        <p:xfrm>
          <a:off x="5943600" y="4449625"/>
          <a:ext cx="394447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92160" imgH="482400" progId="Equation.DSMT4">
                  <p:embed/>
                </p:oleObj>
              </mc:Choice>
              <mc:Fallback>
                <p:oleObj name="Equation" r:id="rId7" imgW="18921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3600" y="4449625"/>
                        <a:ext cx="3944470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80E7F6F-767E-4F49-BA67-2922B6E68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633527"/>
              </p:ext>
            </p:extLst>
          </p:nvPr>
        </p:nvGraphicFramePr>
        <p:xfrm>
          <a:off x="9130145" y="7429500"/>
          <a:ext cx="2170008" cy="597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02960" imgH="228600" progId="Equation.DSMT4">
                  <p:embed/>
                </p:oleObj>
              </mc:Choice>
              <mc:Fallback>
                <p:oleObj name="Equation" r:id="rId9" imgW="1002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30145" y="7429500"/>
                        <a:ext cx="2170008" cy="597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1008" y="0"/>
            <a:ext cx="6996992" cy="10287000"/>
          </a:xfrm>
          <a:custGeom>
            <a:avLst/>
            <a:gdLst/>
            <a:ahLst/>
            <a:cxnLst/>
            <a:rect l="l" t="t" r="r" b="b"/>
            <a:pathLst>
              <a:path w="6996992" h="10287000">
                <a:moveTo>
                  <a:pt x="0" y="0"/>
                </a:moveTo>
                <a:lnTo>
                  <a:pt x="6996992" y="0"/>
                </a:lnTo>
                <a:lnTo>
                  <a:pt x="6996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8" r="-795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11466" y="974922"/>
            <a:ext cx="14365158" cy="2050655"/>
            <a:chOff x="0" y="0"/>
            <a:chExt cx="13407095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07095" cy="1913890"/>
            </a:xfrm>
            <a:custGeom>
              <a:avLst/>
              <a:gdLst/>
              <a:ahLst/>
              <a:cxnLst/>
              <a:rect l="l" t="t" r="r" b="b"/>
              <a:pathLst>
                <a:path w="13407095" h="1913890">
                  <a:moveTo>
                    <a:pt x="13407095" y="956945"/>
                  </a:moveTo>
                  <a:cubicBezTo>
                    <a:pt x="13407095" y="1485392"/>
                    <a:pt x="12978723" y="1913890"/>
                    <a:pt x="1245014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2450149" y="0"/>
                  </a:lnTo>
                  <a:cubicBezTo>
                    <a:pt x="12978597" y="0"/>
                    <a:pt x="13407095" y="428371"/>
                    <a:pt x="13407095" y="956945"/>
                  </a:cubicBezTo>
                  <a:close/>
                </a:path>
              </a:pathLst>
            </a:custGeom>
            <a:solidFill>
              <a:srgbClr val="046D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775838">
            <a:off x="10721946" y="9244274"/>
            <a:ext cx="2045913" cy="1866895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9794512" y="7538797"/>
            <a:ext cx="2168191" cy="1739973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4357" y="4707520"/>
            <a:ext cx="8782050" cy="2553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 algn="l">
              <a:lnSpc>
                <a:spcPts val="3965"/>
              </a:lnSpc>
              <a:buAutoNum type="arabicPeriod"/>
            </a:pPr>
            <a:r>
              <a:rPr lang="en-US" sz="3050" u="none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HÌNH THÀNH CÔNG THỨC TÍNH NHỊ THỨC NEWTON</a:t>
            </a:r>
          </a:p>
          <a:p>
            <a:pPr lvl="0" algn="l">
              <a:lnSpc>
                <a:spcPts val="3965"/>
              </a:lnSpc>
            </a:pPr>
            <a:endParaRPr lang="en-US" sz="3050" u="none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lvl="0" algn="l">
              <a:lnSpc>
                <a:spcPts val="3965"/>
              </a:lnSpc>
            </a:pPr>
            <a:r>
              <a:rPr lang="en-US" sz="305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2.   VẬN DỤNG NHỊ THỨC NEWTON VÀO CÁC BÀI TOÁN THỰC TẾ</a:t>
            </a:r>
            <a:endParaRPr lang="en-US" sz="3050" u="none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8750" y="1543050"/>
            <a:ext cx="10970855" cy="80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24"/>
              </a:lnSpc>
              <a:spcBef>
                <a:spcPct val="0"/>
              </a:spcBef>
            </a:pPr>
            <a:r>
              <a:rPr lang="en-US" sz="6024" b="1" u="none" dirty="0" err="1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Nội</a:t>
            </a:r>
            <a:r>
              <a:rPr lang="en-US" sz="6024" b="1" u="none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dung: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285314" y="923987"/>
            <a:ext cx="11811000" cy="784236"/>
          </a:xfrm>
          <a:prstGeom prst="rect">
            <a:avLst/>
          </a:prstGeom>
          <a:solidFill>
            <a:srgbClr val="75C4FF"/>
          </a:solidFill>
        </p:spPr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8800" y="2774267"/>
            <a:ext cx="10058400" cy="207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2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Tính</a:t>
            </a:r>
            <a:r>
              <a:rPr lang="en-US" sz="7299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:</a:t>
            </a:r>
          </a:p>
          <a:p>
            <a:pPr marL="0" lvl="0" indent="0" algn="l">
              <a:lnSpc>
                <a:spcPts val="8029"/>
              </a:lnSpc>
              <a:spcBef>
                <a:spcPct val="0"/>
              </a:spcBef>
            </a:pPr>
            <a:endParaRPr lang="en-US" sz="7299" u="none" dirty="0">
              <a:solidFill>
                <a:srgbClr val="001A47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905712" y="157292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604069" y="-1393638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4290000" y="8457916"/>
            <a:ext cx="3171620" cy="3197724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77575" y="3086272"/>
            <a:ext cx="512161" cy="5185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77575" y="6952092"/>
            <a:ext cx="512161" cy="518510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C4F8AB3-D44C-417E-AA0C-1D7011F895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28326"/>
              </p:ext>
            </p:extLst>
          </p:nvPr>
        </p:nvGraphicFramePr>
        <p:xfrm>
          <a:off x="4953000" y="3122020"/>
          <a:ext cx="7356465" cy="1979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82400" progId="Equation.DSMT4">
                  <p:embed/>
                </p:oleObj>
              </mc:Choice>
              <mc:Fallback>
                <p:oleObj name="Equation" r:id="rId6" imgW="1739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3000" y="3122020"/>
                        <a:ext cx="7356465" cy="1979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4">
            <a:extLst>
              <a:ext uri="{FF2B5EF4-FFF2-40B4-BE49-F238E27FC236}">
                <a16:creationId xmlns:a16="http://schemas.microsoft.com/office/drawing/2014/main" id="{966E4E96-BAC3-41EB-B93E-18764FAB2301}"/>
              </a:ext>
            </a:extLst>
          </p:cNvPr>
          <p:cNvSpPr txBox="1"/>
          <p:nvPr/>
        </p:nvSpPr>
        <p:spPr>
          <a:xfrm>
            <a:off x="1828800" y="5676900"/>
            <a:ext cx="10058400" cy="2076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29"/>
              </a:lnSpc>
              <a:spcBef>
                <a:spcPct val="0"/>
              </a:spcBef>
            </a:pPr>
            <a:r>
              <a:rPr lang="en-US" sz="7299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Trả</a:t>
            </a:r>
            <a:r>
              <a:rPr lang="en-US" sz="7299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7299" dirty="0" err="1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lời</a:t>
            </a:r>
            <a:r>
              <a:rPr lang="en-US" sz="7299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: </a:t>
            </a:r>
          </a:p>
          <a:p>
            <a:pPr marL="0" lvl="0" indent="0" algn="l">
              <a:lnSpc>
                <a:spcPts val="8029"/>
              </a:lnSpc>
              <a:spcBef>
                <a:spcPct val="0"/>
              </a:spcBef>
            </a:pPr>
            <a:endParaRPr lang="en-US" sz="7299" u="none" dirty="0">
              <a:solidFill>
                <a:srgbClr val="001A47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B9255E-A71B-40FD-A61C-459E4885E9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970958"/>
              </p:ext>
            </p:extLst>
          </p:nvPr>
        </p:nvGraphicFramePr>
        <p:xfrm>
          <a:off x="2905711" y="7090697"/>
          <a:ext cx="4714289" cy="87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82680" imgH="241200" progId="Equation.DSMT4">
                  <p:embed/>
                </p:oleObj>
              </mc:Choice>
              <mc:Fallback>
                <p:oleObj name="Equation" r:id="rId8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05711" y="7090697"/>
                        <a:ext cx="4714289" cy="872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DEB65AF-FEA8-484F-8317-BF811B970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470157"/>
              </p:ext>
            </p:extLst>
          </p:nvPr>
        </p:nvGraphicFramePr>
        <p:xfrm>
          <a:off x="2905712" y="8018191"/>
          <a:ext cx="8448088" cy="1091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14320" imgH="241200" progId="Equation.DSMT4">
                  <p:embed/>
                </p:oleObj>
              </mc:Choice>
              <mc:Fallback>
                <p:oleObj name="Equation" r:id="rId10" imgW="1714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05712" y="8018191"/>
                        <a:ext cx="8448088" cy="1091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200951" y="7531699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00" y="1104900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095500" y="2904228"/>
            <a:ext cx="14097000" cy="1354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46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Nhận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xét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về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mũ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của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a,b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trong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khai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triển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                         ?</a:t>
            </a:r>
          </a:p>
          <a:p>
            <a:pPr marL="571500" indent="-571500">
              <a:lnSpc>
                <a:spcPts val="546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So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sánh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các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hệ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các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hạng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với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endParaRPr lang="en-US" sz="4000" b="1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FD5AD566-5B48-41B9-B2AD-72C14A248936}"/>
              </a:ext>
            </a:extLst>
          </p:cNvPr>
          <p:cNvSpPr/>
          <p:nvPr/>
        </p:nvSpPr>
        <p:spPr>
          <a:xfrm>
            <a:off x="3810000" y="1197614"/>
            <a:ext cx="11329857" cy="860615"/>
          </a:xfrm>
          <a:prstGeom prst="rect">
            <a:avLst/>
          </a:prstGeom>
          <a:solidFill>
            <a:srgbClr val="75C4FF"/>
          </a:solidFill>
        </p:spPr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E84876D-CE6B-4279-9AC4-9AB2FFD24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720476"/>
              </p:ext>
            </p:extLst>
          </p:nvPr>
        </p:nvGraphicFramePr>
        <p:xfrm>
          <a:off x="11353800" y="2868304"/>
          <a:ext cx="3194050" cy="74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28600" progId="Equation.DSMT4">
                  <p:embed/>
                </p:oleObj>
              </mc:Choice>
              <mc:Fallback>
                <p:oleObj name="Equation" r:id="rId6" imgW="1002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53800" y="2868304"/>
                        <a:ext cx="3194050" cy="74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677604C-76DC-41F0-BD7D-7BC7189C3A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47365"/>
              </p:ext>
            </p:extLst>
          </p:nvPr>
        </p:nvGraphicFramePr>
        <p:xfrm>
          <a:off x="9747250" y="3645227"/>
          <a:ext cx="4800600" cy="74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880" imgH="241200" progId="Equation.DSMT4">
                  <p:embed/>
                </p:oleObj>
              </mc:Choice>
              <mc:Fallback>
                <p:oleObj name="Equation" r:id="rId8" imgW="1523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47250" y="3645227"/>
                        <a:ext cx="4800600" cy="74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9">
            <a:extLst>
              <a:ext uri="{FF2B5EF4-FFF2-40B4-BE49-F238E27FC236}">
                <a16:creationId xmlns:a16="http://schemas.microsoft.com/office/drawing/2014/main" id="{60327732-C630-4DAA-A5B6-F4611CDF68EF}"/>
              </a:ext>
            </a:extLst>
          </p:cNvPr>
          <p:cNvSpPr txBox="1"/>
          <p:nvPr/>
        </p:nvSpPr>
        <p:spPr>
          <a:xfrm>
            <a:off x="2326917" y="4674947"/>
            <a:ext cx="13865583" cy="488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000" b="1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Đáp</a:t>
            </a:r>
            <a:r>
              <a:rPr lang="en-US" sz="4000" b="1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b="1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án</a:t>
            </a:r>
            <a:r>
              <a:rPr lang="en-US" sz="4000" b="1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:</a:t>
            </a:r>
          </a:p>
          <a:p>
            <a:pPr>
              <a:lnSpc>
                <a:spcPts val="5460"/>
              </a:lnSpc>
            </a:pP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-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Khai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triển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hằng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đẳng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thức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: </a:t>
            </a:r>
          </a:p>
          <a:p>
            <a:pPr>
              <a:lnSpc>
                <a:spcPts val="5460"/>
              </a:lnSpc>
            </a:pPr>
            <a:endParaRPr lang="en-US" sz="4000" b="1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  <a:p>
            <a:pPr>
              <a:lnSpc>
                <a:spcPts val="5460"/>
              </a:lnSpc>
            </a:pPr>
            <a:endParaRPr lang="en-US" sz="4000" b="1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  <a:p>
            <a:pPr marL="571500" indent="-571500">
              <a:lnSpc>
                <a:spcPts val="5460"/>
              </a:lnSpc>
              <a:buFontTx/>
              <a:buChar char="-"/>
            </a:pP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Nhận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xét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về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mũ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của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a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và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b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trong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các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khai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triển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:</a:t>
            </a:r>
          </a:p>
          <a:p>
            <a:pPr>
              <a:lnSpc>
                <a:spcPts val="5460"/>
              </a:lnSpc>
            </a:pP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	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mũ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của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a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giảm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dần</a:t>
            </a:r>
            <a:endParaRPr lang="en-US" sz="4000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  <a:p>
            <a:pPr>
              <a:lnSpc>
                <a:spcPts val="5460"/>
              </a:lnSpc>
            </a:pP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	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Số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mũ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của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b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tăng</a:t>
            </a:r>
            <a:r>
              <a:rPr lang="en-US" sz="40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40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dần</a:t>
            </a:r>
            <a:endParaRPr lang="en-US" sz="4000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0104F88-9C4B-459D-9BDB-7540056CEC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599028"/>
              </p:ext>
            </p:extLst>
          </p:nvPr>
        </p:nvGraphicFramePr>
        <p:xfrm>
          <a:off x="5283928" y="6061020"/>
          <a:ext cx="4463326" cy="13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0979" imgH="1295695" progId="Equation.DSMT4">
                  <p:embed/>
                </p:oleObj>
              </mc:Choice>
              <mc:Fallback>
                <p:oleObj name="Equation" r:id="rId10" imgW="4190979" imgH="12956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3928" y="6061020"/>
                        <a:ext cx="4463326" cy="1368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96039" y="3551918"/>
            <a:ext cx="9144000" cy="6758339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-66613" y="3526946"/>
            <a:ext cx="9144000" cy="6758338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34091" y="560086"/>
            <a:ext cx="13819818" cy="1454630"/>
            <a:chOff x="0" y="0"/>
            <a:chExt cx="12898125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898125" cy="1913890"/>
            </a:xfrm>
            <a:custGeom>
              <a:avLst/>
              <a:gdLst/>
              <a:ahLst/>
              <a:cxnLst/>
              <a:rect l="l" t="t" r="r" b="b"/>
              <a:pathLst>
                <a:path w="12898125" h="1913890">
                  <a:moveTo>
                    <a:pt x="12898125" y="956945"/>
                  </a:moveTo>
                  <a:cubicBezTo>
                    <a:pt x="12898125" y="1485392"/>
                    <a:pt x="12469754" y="1913890"/>
                    <a:pt x="1194118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1941180" y="0"/>
                  </a:lnTo>
                  <a:cubicBezTo>
                    <a:pt x="12469627" y="0"/>
                    <a:pt x="12898125" y="428371"/>
                    <a:pt x="12898125" y="956945"/>
                  </a:cubicBezTo>
                  <a:close/>
                </a:path>
              </a:pathLst>
            </a:custGeom>
            <a:solidFill>
              <a:srgbClr val="75C4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" name="Freeform 6"/>
          <p:cNvSpPr/>
          <p:nvPr/>
        </p:nvSpPr>
        <p:spPr>
          <a:xfrm rot="-213854">
            <a:off x="-2011229" y="-1035330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40490" y="961061"/>
            <a:ext cx="11739946" cy="85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HÌNH THÀNH KIẾN THỨC MỚI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50214" y="3995133"/>
            <a:ext cx="5606328" cy="1853352"/>
            <a:chOff x="0" y="-47625"/>
            <a:chExt cx="7475103" cy="247113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5741313" cy="920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5460"/>
                </a:lnSpc>
                <a:spcBef>
                  <a:spcPct val="0"/>
                </a:spcBef>
              </a:pPr>
              <a:endParaRPr lang="en-US" sz="4200" b="1" u="none" dirty="0">
                <a:solidFill>
                  <a:srgbClr val="001A47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05229"/>
              <a:ext cx="7475103" cy="1218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36526" indent="-296863">
                <a:lnSpc>
                  <a:spcPts val="3575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Ta </a:t>
              </a:r>
              <a:r>
                <a:rPr lang="en-US" sz="32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thấy</a:t>
              </a:r>
              <a:r>
                <a:rPr lang="en-US" sz="32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 </a:t>
              </a:r>
              <a:r>
                <a:rPr lang="en-US" sz="32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hệ</a:t>
              </a:r>
              <a:r>
                <a:rPr lang="en-US" sz="32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 </a:t>
              </a:r>
              <a:r>
                <a:rPr lang="en-US" sz="32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số</a:t>
              </a:r>
              <a:r>
                <a:rPr lang="en-US" sz="32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"/>
                  <a:cs typeface="Times New Roman" panose="02020603050405020304" pitchFamily="18" charset="0"/>
                  <a:sym typeface="TT Norms"/>
                </a:rPr>
                <a:t> : </a:t>
              </a:r>
            </a:p>
            <a:p>
              <a:pPr marL="296863" lvl="1" algn="l">
                <a:lnSpc>
                  <a:spcPts val="3575"/>
                </a:lnSpc>
              </a:pPr>
              <a:r>
                <a:rPr lang="en-US" sz="2750" dirty="0">
                  <a:solidFill>
                    <a:srgbClr val="001A47"/>
                  </a:solidFill>
                  <a:latin typeface="TT Norms"/>
                  <a:ea typeface="TT Norms"/>
                  <a:cs typeface="TT Norms"/>
                  <a:sym typeface="TT Norms"/>
                </a:rPr>
                <a:t>	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18453" y="3995133"/>
            <a:ext cx="5919333" cy="1459565"/>
            <a:chOff x="0" y="-47625"/>
            <a:chExt cx="7892443" cy="194608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5937383" cy="920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5460"/>
                </a:lnSpc>
                <a:spcBef>
                  <a:spcPct val="0"/>
                </a:spcBef>
              </a:pPr>
              <a:endParaRPr lang="en-US" sz="4200" b="1" dirty="0">
                <a:solidFill>
                  <a:srgbClr val="001A47"/>
                </a:solidFill>
                <a:latin typeface="TT Norms Bold"/>
                <a:ea typeface="TT Norms Bold"/>
                <a:cs typeface="TT Norms Bold"/>
                <a:sym typeface="TT Norms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95705"/>
              <a:ext cx="7892443" cy="702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 algn="l">
                <a:lnSpc>
                  <a:spcPts val="4160"/>
                </a:lnSpc>
                <a:buFont typeface="Arial"/>
                <a:buChar char="•"/>
              </a:pPr>
              <a:endParaRPr lang="en-US" sz="32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endParaRPr>
            </a:p>
          </p:txBody>
        </p:sp>
      </p:grpSp>
      <p:sp>
        <p:nvSpPr>
          <p:cNvPr id="16" name="AutoShape 2">
            <a:extLst>
              <a:ext uri="{FF2B5EF4-FFF2-40B4-BE49-F238E27FC236}">
                <a16:creationId xmlns:a16="http://schemas.microsoft.com/office/drawing/2014/main" id="{4CBD9EF9-441D-4BCE-96EF-D05C208A9ADA}"/>
              </a:ext>
            </a:extLst>
          </p:cNvPr>
          <p:cNvSpPr/>
          <p:nvPr/>
        </p:nvSpPr>
        <p:spPr>
          <a:xfrm>
            <a:off x="2738336" y="2356600"/>
            <a:ext cx="12804904" cy="860615"/>
          </a:xfrm>
          <a:prstGeom prst="rect">
            <a:avLst/>
          </a:prstGeom>
          <a:solidFill>
            <a:srgbClr val="75C4FF"/>
          </a:solidFill>
        </p:spPr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C298191-7022-42D5-9CD5-89946D99B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991668"/>
              </p:ext>
            </p:extLst>
          </p:nvPr>
        </p:nvGraphicFramePr>
        <p:xfrm>
          <a:off x="10289721" y="2500824"/>
          <a:ext cx="5206622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00896" imgH="740861" progId="Equation.DSMT4">
                  <p:embed/>
                </p:oleObj>
              </mc:Choice>
              <mc:Fallback>
                <p:oleObj name="Equation" r:id="rId4" imgW="4800896" imgH="74086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9721" y="2500824"/>
                        <a:ext cx="5206622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8C3B141-4F42-4D5D-B5D7-827B4BE3DD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83487"/>
              </p:ext>
            </p:extLst>
          </p:nvPr>
        </p:nvGraphicFramePr>
        <p:xfrm>
          <a:off x="2667000" y="4142456"/>
          <a:ext cx="4201557" cy="690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4960" imgH="228600" progId="Equation.DSMT4">
                  <p:embed/>
                </p:oleObj>
              </mc:Choice>
              <mc:Fallback>
                <p:oleObj name="Equation" r:id="rId6" imgW="1434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4142456"/>
                        <a:ext cx="4201557" cy="690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B162256-DE4B-4656-A915-116C99EA9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859442"/>
              </p:ext>
            </p:extLst>
          </p:nvPr>
        </p:nvGraphicFramePr>
        <p:xfrm>
          <a:off x="10890614" y="3985178"/>
          <a:ext cx="5349978" cy="822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228600" progId="Equation.DSMT4">
                  <p:embed/>
                </p:oleObj>
              </mc:Choice>
              <mc:Fallback>
                <p:oleObj name="Equation" r:id="rId8" imgW="1892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90614" y="3985178"/>
                        <a:ext cx="5349978" cy="822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9AED127-CF26-4198-A011-D3D07BACC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627187"/>
              </p:ext>
            </p:extLst>
          </p:nvPr>
        </p:nvGraphicFramePr>
        <p:xfrm>
          <a:off x="3214574" y="5657132"/>
          <a:ext cx="2001868" cy="91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41852" imgH="602062" progId="Equation.DSMT4">
                  <p:embed/>
                </p:oleObj>
              </mc:Choice>
              <mc:Fallback>
                <p:oleObj name="Equation" r:id="rId10" imgW="1441852" imgH="60206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14574" y="5657132"/>
                        <a:ext cx="2001868" cy="91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B6166C8-A5AC-4DC8-975C-F796FEE88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669153"/>
              </p:ext>
            </p:extLst>
          </p:nvPr>
        </p:nvGraphicFramePr>
        <p:xfrm>
          <a:off x="3214574" y="6838352"/>
          <a:ext cx="2153905" cy="100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64982" imgH="551950" progId="Equation.DSMT4">
                  <p:embed/>
                </p:oleObj>
              </mc:Choice>
              <mc:Fallback>
                <p:oleObj name="Equation" r:id="rId12" imgW="1764982" imgH="5519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14574" y="6838352"/>
                        <a:ext cx="2153905" cy="1000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E452A9B-A8EC-4DF2-96F6-5A515B20B4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771570"/>
              </p:ext>
            </p:extLst>
          </p:nvPr>
        </p:nvGraphicFramePr>
        <p:xfrm>
          <a:off x="3259325" y="8251787"/>
          <a:ext cx="2090165" cy="89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33160" imgH="241200" progId="Equation.DSMT4">
                  <p:embed/>
                </p:oleObj>
              </mc:Choice>
              <mc:Fallback>
                <p:oleObj name="Equation" r:id="rId14" imgW="533160" imgH="241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E927BC0-D16C-4AFB-AE44-4360F67FE4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59325" y="8251787"/>
                        <a:ext cx="2090165" cy="892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2F328FC-A3A9-4477-9607-A8E2F2A85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68267"/>
              </p:ext>
            </p:extLst>
          </p:nvPr>
        </p:nvGraphicFramePr>
        <p:xfrm>
          <a:off x="12544972" y="5459283"/>
          <a:ext cx="1718390" cy="953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95000" imgH="241200" progId="Equation.DSMT4">
                  <p:embed/>
                </p:oleObj>
              </mc:Choice>
              <mc:Fallback>
                <p:oleObj name="Equation" r:id="rId16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544972" y="5459283"/>
                        <a:ext cx="1718390" cy="953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FAEC5AD-33BA-40CB-8A4F-C6B1B06CBD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862421"/>
              </p:ext>
            </p:extLst>
          </p:nvPr>
        </p:nvGraphicFramePr>
        <p:xfrm>
          <a:off x="12400771" y="6558282"/>
          <a:ext cx="2026701" cy="857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5760" imgH="241200" progId="Equation.DSMT4">
                  <p:embed/>
                </p:oleObj>
              </mc:Choice>
              <mc:Fallback>
                <p:oleObj name="Equation" r:id="rId18" imgW="545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400771" y="6558282"/>
                        <a:ext cx="2026701" cy="857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3BBC5A0B-24F6-4521-A0AE-86945B253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162111"/>
              </p:ext>
            </p:extLst>
          </p:nvPr>
        </p:nvGraphicFramePr>
        <p:xfrm>
          <a:off x="12500738" y="7758324"/>
          <a:ext cx="1891464" cy="733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71320" imgH="241200" progId="Equation.DSMT4">
                  <p:embed/>
                </p:oleObj>
              </mc:Choice>
              <mc:Fallback>
                <p:oleObj name="Equation" r:id="rId20" imgW="571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2500738" y="7758324"/>
                        <a:ext cx="1891464" cy="733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37AE892-C7B6-45CB-834D-E9AF0267E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70757"/>
              </p:ext>
            </p:extLst>
          </p:nvPr>
        </p:nvGraphicFramePr>
        <p:xfrm>
          <a:off x="12500738" y="8776975"/>
          <a:ext cx="1891464" cy="857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82400" imgH="241200" progId="Equation.DSMT4">
                  <p:embed/>
                </p:oleObj>
              </mc:Choice>
              <mc:Fallback>
                <p:oleObj name="Equation" r:id="rId22" imgW="482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2500738" y="8776975"/>
                        <a:ext cx="1891464" cy="857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2">
            <a:extLst>
              <a:ext uri="{FF2B5EF4-FFF2-40B4-BE49-F238E27FC236}">
                <a16:creationId xmlns:a16="http://schemas.microsoft.com/office/drawing/2014/main" id="{91F7DC25-7CC7-4D88-A113-104BB924338E}"/>
              </a:ext>
            </a:extLst>
          </p:cNvPr>
          <p:cNvSpPr txBox="1"/>
          <p:nvPr/>
        </p:nvSpPr>
        <p:spPr>
          <a:xfrm>
            <a:off x="10498232" y="4857130"/>
            <a:ext cx="5606328" cy="91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6" lvl="1" indent="-296863" algn="l">
              <a:lnSpc>
                <a:spcPts val="3575"/>
              </a:lnSpc>
              <a:buFont typeface="Arial"/>
              <a:buChar char="•"/>
            </a:pP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Ta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thấy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hệ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số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: </a:t>
            </a:r>
          </a:p>
          <a:p>
            <a:pPr marL="296863" lvl="1" algn="l">
              <a:lnSpc>
                <a:spcPts val="3575"/>
              </a:lnSpc>
            </a:pPr>
            <a:r>
              <a:rPr lang="en-US" sz="275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950439"/>
            <a:ext cx="13260559" cy="2050655"/>
            <a:chOff x="0" y="0"/>
            <a:chExt cx="11546552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6552" cy="1913890"/>
            </a:xfrm>
            <a:custGeom>
              <a:avLst/>
              <a:gdLst/>
              <a:ahLst/>
              <a:cxnLst/>
              <a:rect l="l" t="t" r="r" b="b"/>
              <a:pathLst>
                <a:path w="11546552" h="1913890">
                  <a:moveTo>
                    <a:pt x="11546552" y="956945"/>
                  </a:moveTo>
                  <a:cubicBezTo>
                    <a:pt x="11546552" y="1485392"/>
                    <a:pt x="11118181" y="1913890"/>
                    <a:pt x="105896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589607" y="0"/>
                  </a:lnTo>
                  <a:cubicBezTo>
                    <a:pt x="11118054" y="0"/>
                    <a:pt x="11546552" y="428371"/>
                    <a:pt x="11546552" y="956945"/>
                  </a:cubicBezTo>
                  <a:close/>
                </a:path>
              </a:pathLst>
            </a:custGeom>
            <a:solidFill>
              <a:srgbClr val="046D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227721" y="1579969"/>
            <a:ext cx="12344400" cy="942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Công</a:t>
            </a:r>
            <a:r>
              <a:rPr lang="en-US" sz="6999" b="1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6999" b="1" dirty="0" err="1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thức</a:t>
            </a:r>
            <a:r>
              <a:rPr lang="en-US" sz="6999" b="1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6999" b="1" dirty="0" err="1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nhị</a:t>
            </a:r>
            <a:r>
              <a:rPr lang="en-US" sz="6999" b="1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</a:t>
            </a:r>
            <a:r>
              <a:rPr lang="en-US" sz="6999" b="1" dirty="0" err="1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thức</a:t>
            </a:r>
            <a:r>
              <a:rPr lang="en-US" sz="6999" b="1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 Newton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2228" y="6836657"/>
            <a:ext cx="1404760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160"/>
              </a:lnSpc>
              <a:buFont typeface="Arial"/>
              <a:buChar char="•"/>
            </a:pP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Quy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ước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:</a:t>
            </a:r>
          </a:p>
          <a:p>
            <a:pPr marL="690881" lvl="1" indent="-345440" algn="l">
              <a:lnSpc>
                <a:spcPts val="4160"/>
              </a:lnSpc>
              <a:buFont typeface="Arial"/>
              <a:buChar char="•"/>
            </a:pPr>
            <a:endParaRPr lang="en-US" sz="32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345441" lvl="1" algn="l">
              <a:lnSpc>
                <a:spcPts val="4160"/>
              </a:lnSpc>
            </a:pP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Công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trên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gọi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là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công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nhị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Newton (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gọi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tắt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là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nhị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thức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Newton) </a:t>
            </a:r>
          </a:p>
        </p:txBody>
      </p:sp>
      <p:sp>
        <p:nvSpPr>
          <p:cNvPr id="9" name="Freeform 9"/>
          <p:cNvSpPr/>
          <p:nvPr/>
        </p:nvSpPr>
        <p:spPr>
          <a:xfrm>
            <a:off x="14935200" y="3076549"/>
            <a:ext cx="5606409" cy="5909258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70874" flipH="1">
            <a:off x="13189346" y="804492"/>
            <a:ext cx="3128843" cy="3089733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50184">
            <a:off x="13438587" y="4127926"/>
            <a:ext cx="1099183" cy="762558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406100" y="1400054"/>
            <a:ext cx="1258379" cy="1302333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4EEFC29-B9E0-47BA-BB66-FB269769E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512281"/>
              </p:ext>
            </p:extLst>
          </p:nvPr>
        </p:nvGraphicFramePr>
        <p:xfrm>
          <a:off x="3581400" y="6798557"/>
          <a:ext cx="2095500" cy="71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28600" progId="Equation.DSMT4">
                  <p:embed/>
                </p:oleObj>
              </mc:Choice>
              <mc:Fallback>
                <p:oleObj name="Equation" r:id="rId6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1400" y="6798557"/>
                        <a:ext cx="2095500" cy="710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87DD90C-D63F-4E2E-B3F6-3561003FD8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120831"/>
              </p:ext>
            </p:extLst>
          </p:nvPr>
        </p:nvGraphicFramePr>
        <p:xfrm>
          <a:off x="2101850" y="3450342"/>
          <a:ext cx="9903616" cy="80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58840" imgH="241200" progId="Equation.DSMT4">
                  <p:embed/>
                </p:oleObj>
              </mc:Choice>
              <mc:Fallback>
                <p:oleObj name="Equation" r:id="rId8" imgW="29588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01850" y="3450342"/>
                        <a:ext cx="9903616" cy="807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5">
            <a:extLst>
              <a:ext uri="{FF2B5EF4-FFF2-40B4-BE49-F238E27FC236}">
                <a16:creationId xmlns:a16="http://schemas.microsoft.com/office/drawing/2014/main" id="{ACDAC6E2-9E89-41DA-A25E-F37F2FC4E964}"/>
              </a:ext>
            </a:extLst>
          </p:cNvPr>
          <p:cNvSpPr txBox="1"/>
          <p:nvPr/>
        </p:nvSpPr>
        <p:spPr>
          <a:xfrm>
            <a:off x="706159" y="3812335"/>
            <a:ext cx="14047608" cy="373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l">
              <a:lnSpc>
                <a:spcPts val="4160"/>
              </a:lnSpc>
            </a:pP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			   </a:t>
            </a:r>
          </a:p>
          <a:p>
            <a:pPr marL="345441" lvl="1" algn="l">
              <a:lnSpc>
                <a:spcPts val="4160"/>
              </a:lnSpc>
            </a:pP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                           </a:t>
            </a:r>
            <a:r>
              <a:rPr lang="en-US" sz="48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=</a:t>
            </a:r>
          </a:p>
          <a:p>
            <a:pPr marL="345441" lvl="1" algn="l">
              <a:lnSpc>
                <a:spcPts val="4160"/>
              </a:lnSpc>
            </a:pPr>
            <a:endParaRPr lang="en-US" sz="48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345441" lvl="1" algn="l">
              <a:lnSpc>
                <a:spcPts val="4160"/>
              </a:lnSpc>
            </a:pPr>
            <a:endParaRPr lang="en-US" sz="48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345441" lvl="1" algn="l">
              <a:lnSpc>
                <a:spcPts val="4160"/>
              </a:lnSpc>
            </a:pPr>
            <a:r>
              <a:rPr lang="en-US" sz="48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			   = </a:t>
            </a:r>
          </a:p>
          <a:p>
            <a:pPr marL="345441" lvl="1" algn="l">
              <a:lnSpc>
                <a:spcPts val="4160"/>
              </a:lnSpc>
            </a:pPr>
            <a:endParaRPr lang="en-US" sz="4800" dirty="0">
              <a:solidFill>
                <a:srgbClr val="001A47"/>
              </a:solidFill>
              <a:latin typeface="Times New Roman" panose="02020603050405020304" pitchFamily="18" charset="0"/>
              <a:ea typeface="TT Norms"/>
              <a:cs typeface="Times New Roman" panose="02020603050405020304" pitchFamily="18" charset="0"/>
              <a:sym typeface="TT Norms"/>
            </a:endParaRPr>
          </a:p>
          <a:p>
            <a:pPr marL="345441" lvl="1" algn="l">
              <a:lnSpc>
                <a:spcPts val="4160"/>
              </a:lnSpc>
            </a:pP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"/>
                <a:cs typeface="Times New Roman" panose="02020603050405020304" pitchFamily="18" charset="0"/>
                <a:sym typeface="TT Norms"/>
              </a:rPr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F69B923-5927-49DB-BFD1-0A9BB67E74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065067"/>
              </p:ext>
            </p:extLst>
          </p:nvPr>
        </p:nvGraphicFramePr>
        <p:xfrm>
          <a:off x="4474309" y="4167265"/>
          <a:ext cx="6449922" cy="73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90640" imgH="203040" progId="Equation.DSMT4">
                  <p:embed/>
                </p:oleObj>
              </mc:Choice>
              <mc:Fallback>
                <p:oleObj name="Equation" r:id="rId10" imgW="1790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74309" y="4167265"/>
                        <a:ext cx="6449922" cy="73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25A0E6A-9E23-49B9-B7B3-869987BAB5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994589"/>
              </p:ext>
            </p:extLst>
          </p:nvPr>
        </p:nvGraphicFramePr>
        <p:xfrm>
          <a:off x="2161118" y="4936144"/>
          <a:ext cx="10982074" cy="7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04960" imgH="241200" progId="Equation.DSMT4">
                  <p:embed/>
                </p:oleObj>
              </mc:Choice>
              <mc:Fallback>
                <p:oleObj name="Equation" r:id="rId12" imgW="3504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61118" y="4936144"/>
                        <a:ext cx="10982074" cy="75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CE2238F-871F-4093-AA9F-070F6194C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017902"/>
              </p:ext>
            </p:extLst>
          </p:nvPr>
        </p:nvGraphicFramePr>
        <p:xfrm>
          <a:off x="4488164" y="5696367"/>
          <a:ext cx="7691509" cy="65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374560" imgH="203040" progId="Equation.DSMT4">
                  <p:embed/>
                </p:oleObj>
              </mc:Choice>
              <mc:Fallback>
                <p:oleObj name="Equation" r:id="rId14" imgW="2374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88164" y="5696367"/>
                        <a:ext cx="7691509" cy="658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14755">
            <a:off x="16151392" y="7302840"/>
            <a:ext cx="1931777" cy="2553388"/>
          </a:xfrm>
          <a:custGeom>
            <a:avLst/>
            <a:gdLst/>
            <a:ahLst/>
            <a:cxnLst/>
            <a:rect l="l" t="t" r="r" b="b"/>
            <a:pathLst>
              <a:path w="1931777" h="2553388">
                <a:moveTo>
                  <a:pt x="0" y="0"/>
                </a:moveTo>
                <a:lnTo>
                  <a:pt x="1931777" y="0"/>
                </a:lnTo>
                <a:lnTo>
                  <a:pt x="1931777" y="2553389"/>
                </a:lnTo>
                <a:lnTo>
                  <a:pt x="0" y="2553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00622" flipH="1">
            <a:off x="-160192" y="-1188044"/>
            <a:ext cx="3897528" cy="2051796"/>
          </a:xfrm>
          <a:custGeom>
            <a:avLst/>
            <a:gdLst/>
            <a:ahLst/>
            <a:cxnLst/>
            <a:rect l="l" t="t" r="r" b="b"/>
            <a:pathLst>
              <a:path w="3897528" h="2051796">
                <a:moveTo>
                  <a:pt x="3897528" y="0"/>
                </a:moveTo>
                <a:lnTo>
                  <a:pt x="0" y="0"/>
                </a:lnTo>
                <a:lnTo>
                  <a:pt x="0" y="2051795"/>
                </a:lnTo>
                <a:lnTo>
                  <a:pt x="3897528" y="2051795"/>
                </a:lnTo>
                <a:lnTo>
                  <a:pt x="3897528" y="0"/>
                </a:lnTo>
                <a:close/>
              </a:path>
            </a:pathLst>
          </a:custGeom>
          <a:blipFill>
            <a:blip r:embed="rId3"/>
            <a:stretch>
              <a:fillRect l="-75709" t="-268331" r="-29032" b="-41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8393" flipH="1">
            <a:off x="-674831" y="282040"/>
            <a:ext cx="1572785" cy="1924219"/>
          </a:xfrm>
          <a:custGeom>
            <a:avLst/>
            <a:gdLst/>
            <a:ahLst/>
            <a:cxnLst/>
            <a:rect l="l" t="t" r="r" b="b"/>
            <a:pathLst>
              <a:path w="1572785" h="1924219">
                <a:moveTo>
                  <a:pt x="1572785" y="0"/>
                </a:moveTo>
                <a:lnTo>
                  <a:pt x="0" y="0"/>
                </a:lnTo>
                <a:lnTo>
                  <a:pt x="0" y="1924219"/>
                </a:lnTo>
                <a:lnTo>
                  <a:pt x="1572785" y="1924219"/>
                </a:lnTo>
                <a:lnTo>
                  <a:pt x="157278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938617" flipH="1">
            <a:off x="16570027" y="5355779"/>
            <a:ext cx="1094506" cy="1167473"/>
          </a:xfrm>
          <a:custGeom>
            <a:avLst/>
            <a:gdLst/>
            <a:ahLst/>
            <a:cxnLst/>
            <a:rect l="l" t="t" r="r" b="b"/>
            <a:pathLst>
              <a:path w="1094506" h="1167473">
                <a:moveTo>
                  <a:pt x="1094506" y="0"/>
                </a:moveTo>
                <a:lnTo>
                  <a:pt x="0" y="0"/>
                </a:lnTo>
                <a:lnTo>
                  <a:pt x="0" y="1167473"/>
                </a:lnTo>
                <a:lnTo>
                  <a:pt x="1094506" y="1167473"/>
                </a:lnTo>
                <a:lnTo>
                  <a:pt x="10945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728438" y="7912131"/>
            <a:ext cx="2315410" cy="2692337"/>
          </a:xfrm>
          <a:custGeom>
            <a:avLst/>
            <a:gdLst/>
            <a:ahLst/>
            <a:cxnLst/>
            <a:rect l="l" t="t" r="r" b="b"/>
            <a:pathLst>
              <a:path w="2315410" h="2692337">
                <a:moveTo>
                  <a:pt x="0" y="0"/>
                </a:moveTo>
                <a:lnTo>
                  <a:pt x="2315410" y="0"/>
                </a:lnTo>
                <a:lnTo>
                  <a:pt x="2315410" y="2692338"/>
                </a:lnTo>
                <a:lnTo>
                  <a:pt x="0" y="2692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428750" y="3278663"/>
            <a:ext cx="14888936" cy="4400986"/>
            <a:chOff x="0" y="142875"/>
            <a:chExt cx="9736271" cy="233047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42875"/>
              <a:ext cx="9736271" cy="192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Triển</a:t>
              </a:r>
              <a:r>
                <a:rPr lang="en-US" sz="36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 </a:t>
              </a:r>
              <a:r>
                <a:rPr lang="en-US" sz="36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khai</a:t>
              </a:r>
              <a:r>
                <a:rPr lang="en-US" sz="36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 </a:t>
              </a:r>
              <a:r>
                <a:rPr lang="en-US" sz="36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biểu</a:t>
              </a:r>
              <a:r>
                <a:rPr lang="en-US" sz="36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 </a:t>
              </a:r>
              <a:r>
                <a:rPr lang="en-US" sz="3600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thức</a:t>
              </a:r>
              <a:r>
                <a:rPr lang="en-US" sz="3600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:</a:t>
              </a:r>
            </a:p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Giải</a:t>
              </a:r>
              <a:r>
                <a:rPr lang="en-US" sz="3600" b="1" dirty="0">
                  <a:solidFill>
                    <a:srgbClr val="001A47"/>
                  </a:solidFill>
                  <a:latin typeface="Times New Roman" panose="02020603050405020304" pitchFamily="18" charset="0"/>
                  <a:ea typeface="TT Norms Ultra-Bold"/>
                  <a:cs typeface="Times New Roman" panose="02020603050405020304" pitchFamily="18" charset="0"/>
                  <a:sym typeface="TT Norms Ultra-Bold"/>
                </a:rPr>
                <a:t>:  </a:t>
              </a:r>
            </a:p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endParaRPr lang="en-US" sz="6999" b="1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endParaRPr>
            </a:p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endParaRPr lang="en-US" sz="6999" b="1" dirty="0">
                <a:solidFill>
                  <a:srgbClr val="001A47"/>
                </a:solidFill>
                <a:latin typeface="TT Norms Ultra-Bold"/>
                <a:ea typeface="TT Norms Ultra-Bold"/>
                <a:cs typeface="TT Norms Ultra-Bold"/>
                <a:sym typeface="TT Norms Ultra-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770591"/>
              <a:ext cx="9374310" cy="702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 lang="en-US" sz="32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endParaRPr>
            </a:p>
          </p:txBody>
        </p:sp>
      </p:grp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D5CA98A-0D11-42AD-91AC-7B81ABF50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362905"/>
              </p:ext>
            </p:extLst>
          </p:nvPr>
        </p:nvGraphicFramePr>
        <p:xfrm>
          <a:off x="5410200" y="3391076"/>
          <a:ext cx="1663253" cy="761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28600" progId="Equation.DSMT4">
                  <p:embed/>
                </p:oleObj>
              </mc:Choice>
              <mc:Fallback>
                <p:oleObj name="Equation" r:id="rId6" imgW="583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0" y="3391076"/>
                        <a:ext cx="1663253" cy="761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2">
            <a:extLst>
              <a:ext uri="{FF2B5EF4-FFF2-40B4-BE49-F238E27FC236}">
                <a16:creationId xmlns:a16="http://schemas.microsoft.com/office/drawing/2014/main" id="{B0FC88C4-3556-460C-9A44-F002682F1A8C}"/>
              </a:ext>
            </a:extLst>
          </p:cNvPr>
          <p:cNvGrpSpPr/>
          <p:nvPr/>
        </p:nvGrpSpPr>
        <p:grpSpPr>
          <a:xfrm>
            <a:off x="3771900" y="952840"/>
            <a:ext cx="8305800" cy="1771369"/>
            <a:chOff x="0" y="0"/>
            <a:chExt cx="11546552" cy="191389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7D34F11D-CDC4-4727-9E61-44A4D52E8418}"/>
                </a:ext>
              </a:extLst>
            </p:cNvPr>
            <p:cNvSpPr/>
            <p:nvPr/>
          </p:nvSpPr>
          <p:spPr>
            <a:xfrm>
              <a:off x="0" y="0"/>
              <a:ext cx="11546552" cy="1913890"/>
            </a:xfrm>
            <a:custGeom>
              <a:avLst/>
              <a:gdLst/>
              <a:ahLst/>
              <a:cxnLst/>
              <a:rect l="l" t="t" r="r" b="b"/>
              <a:pathLst>
                <a:path w="11546552" h="1913890">
                  <a:moveTo>
                    <a:pt x="11546552" y="956945"/>
                  </a:moveTo>
                  <a:cubicBezTo>
                    <a:pt x="11546552" y="1485392"/>
                    <a:pt x="11118181" y="1913890"/>
                    <a:pt x="105896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589607" y="0"/>
                  </a:lnTo>
                  <a:cubicBezTo>
                    <a:pt x="11118054" y="0"/>
                    <a:pt x="11546552" y="428371"/>
                    <a:pt x="11546552" y="956945"/>
                  </a:cubicBezTo>
                  <a:close/>
                </a:path>
              </a:pathLst>
            </a:custGeom>
            <a:solidFill>
              <a:srgbClr val="046DBE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24AC88D6-44FF-4624-997C-A437846AB74A}"/>
              </a:ext>
            </a:extLst>
          </p:cNvPr>
          <p:cNvSpPr txBox="1"/>
          <p:nvPr/>
        </p:nvSpPr>
        <p:spPr>
          <a:xfrm>
            <a:off x="4495800" y="1367274"/>
            <a:ext cx="6858000" cy="942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EFF5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VÍ DỤ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EF3C7B-3DFB-4654-93FE-12A6B7122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426293"/>
              </p:ext>
            </p:extLst>
          </p:nvPr>
        </p:nvGraphicFramePr>
        <p:xfrm>
          <a:off x="1428750" y="5347987"/>
          <a:ext cx="14432588" cy="2299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622760" imgH="736560" progId="Equation.DSMT4">
                  <p:embed/>
                </p:oleObj>
              </mc:Choice>
              <mc:Fallback>
                <p:oleObj name="Equation" r:id="rId8" imgW="46227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8750" y="5347987"/>
                        <a:ext cx="14432588" cy="2299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3950" y="-592530"/>
            <a:ext cx="5230869" cy="5623536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28750" y="2702122"/>
            <a:ext cx="1222684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Thực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hiện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thảo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luận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nhóm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triển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khai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các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nhị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thức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sau</a:t>
            </a:r>
            <a:r>
              <a:rPr lang="en-US" sz="3200" u="none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:</a:t>
            </a:r>
          </a:p>
          <a:p>
            <a:pPr lvl="1" indent="-457200" algn="l">
              <a:lnSpc>
                <a:spcPts val="416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Nhóm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1, 2: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Thực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hiện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câu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1: </a:t>
            </a:r>
          </a:p>
          <a:p>
            <a:pPr lvl="1" indent="-457200" algn="l">
              <a:lnSpc>
                <a:spcPts val="4160"/>
              </a:lnSpc>
              <a:spcBef>
                <a:spcPct val="0"/>
              </a:spcBef>
              <a:buFontTx/>
              <a:buChar char="-"/>
            </a:pPr>
            <a:r>
              <a:rPr lang="en-US" sz="3200" u="none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Nh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óm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3, 4: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Thực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hiện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</a:t>
            </a:r>
            <a:r>
              <a:rPr lang="en-US" sz="3200" dirty="0" err="1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câu</a:t>
            </a:r>
            <a:r>
              <a:rPr lang="en-US" sz="3200" dirty="0">
                <a:solidFill>
                  <a:srgbClr val="001A47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 2: </a:t>
            </a:r>
            <a:endParaRPr lang="en-US" sz="3200" u="none" dirty="0">
              <a:solidFill>
                <a:srgbClr val="001A47"/>
              </a:solidFill>
              <a:latin typeface="Times New Roman" panose="02020603050405020304" pitchFamily="18" charset="0"/>
              <a:ea typeface="TT Norms Bold"/>
              <a:cs typeface="Times New Roman" panose="02020603050405020304" pitchFamily="18" charset="0"/>
              <a:sym typeface="TT Norm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07968" y="4610662"/>
            <a:ext cx="4595833" cy="527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1A47"/>
                </a:solidFill>
                <a:latin typeface="TT Norms Bold"/>
                <a:ea typeface="TT Norms Bold"/>
                <a:cs typeface="TT Norms Bold"/>
                <a:sym typeface="TT Norms Bold"/>
              </a:rPr>
              <a:t>Giải</a:t>
            </a:r>
            <a:r>
              <a:rPr lang="en-US" sz="3200" b="1" dirty="0">
                <a:solidFill>
                  <a:srgbClr val="001A47"/>
                </a:solidFill>
                <a:latin typeface="TT Norms Bold"/>
                <a:ea typeface="TT Norms Bold"/>
                <a:cs typeface="TT Norms Bold"/>
                <a:sym typeface="TT Norms Bol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8750" y="5695088"/>
            <a:ext cx="11479033" cy="2142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Câu</a:t>
            </a:r>
            <a:r>
              <a:rPr lang="en-US" sz="32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 1:</a:t>
            </a:r>
          </a:p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endParaRPr lang="en-US" sz="3200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endParaRPr lang="en-US" sz="3200" dirty="0">
              <a:solidFill>
                <a:srgbClr val="001A47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marL="0" lvl="1" indent="0" algn="l">
              <a:lnSpc>
                <a:spcPts val="416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Câu</a:t>
            </a:r>
            <a:r>
              <a:rPr lang="en-US" sz="3200" dirty="0">
                <a:solidFill>
                  <a:srgbClr val="001A47"/>
                </a:solidFill>
                <a:latin typeface="TT Norms"/>
                <a:ea typeface="TT Norms"/>
                <a:cs typeface="TT Norms"/>
                <a:sym typeface="TT Norms"/>
              </a:rPr>
              <a:t> 2: 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FFA41C9D-E29A-434C-A258-F966BDD240C7}"/>
              </a:ext>
            </a:extLst>
          </p:cNvPr>
          <p:cNvGrpSpPr/>
          <p:nvPr/>
        </p:nvGrpSpPr>
        <p:grpSpPr>
          <a:xfrm>
            <a:off x="2150213" y="314018"/>
            <a:ext cx="9920440" cy="2050655"/>
            <a:chOff x="0" y="0"/>
            <a:chExt cx="11546552" cy="191389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6264370-2BD4-4D7C-AA5D-F73A653A7D87}"/>
                </a:ext>
              </a:extLst>
            </p:cNvPr>
            <p:cNvSpPr/>
            <p:nvPr/>
          </p:nvSpPr>
          <p:spPr>
            <a:xfrm>
              <a:off x="0" y="0"/>
              <a:ext cx="11546552" cy="1913890"/>
            </a:xfrm>
            <a:custGeom>
              <a:avLst/>
              <a:gdLst/>
              <a:ahLst/>
              <a:cxnLst/>
              <a:rect l="l" t="t" r="r" b="b"/>
              <a:pathLst>
                <a:path w="11546552" h="1913890">
                  <a:moveTo>
                    <a:pt x="11546552" y="956945"/>
                  </a:moveTo>
                  <a:cubicBezTo>
                    <a:pt x="11546552" y="1485392"/>
                    <a:pt x="11118181" y="1913890"/>
                    <a:pt x="105896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589607" y="0"/>
                  </a:lnTo>
                  <a:cubicBezTo>
                    <a:pt x="11118054" y="0"/>
                    <a:pt x="11546552" y="428371"/>
                    <a:pt x="11546552" y="956945"/>
                  </a:cubicBezTo>
                  <a:close/>
                </a:path>
              </a:pathLst>
            </a:custGeom>
            <a:solidFill>
              <a:srgbClr val="046D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4">
            <a:extLst>
              <a:ext uri="{FF2B5EF4-FFF2-40B4-BE49-F238E27FC236}">
                <a16:creationId xmlns:a16="http://schemas.microsoft.com/office/drawing/2014/main" id="{D6869512-5E0C-415F-878C-371AAEC4FB53}"/>
              </a:ext>
            </a:extLst>
          </p:cNvPr>
          <p:cNvSpPr txBox="1"/>
          <p:nvPr/>
        </p:nvSpPr>
        <p:spPr>
          <a:xfrm>
            <a:off x="2310258" y="1147032"/>
            <a:ext cx="9119742" cy="727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46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bg1"/>
                </a:solidFill>
                <a:latin typeface="Times New Roman" panose="02020603050405020304" pitchFamily="18" charset="0"/>
                <a:ea typeface="TT Norms Bold"/>
                <a:cs typeface="Times New Roman" panose="02020603050405020304" pitchFamily="18" charset="0"/>
                <a:sym typeface="TT Norms Bold"/>
              </a:rPr>
              <a:t>LUYỆN TẬP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93E8480-B133-495A-A69F-B393B04E6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406857"/>
              </p:ext>
            </p:extLst>
          </p:nvPr>
        </p:nvGraphicFramePr>
        <p:xfrm>
          <a:off x="6609031" y="3212927"/>
          <a:ext cx="2153969" cy="68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2400" imgH="228600" progId="Equation.DSMT4">
                  <p:embed/>
                </p:oleObj>
              </mc:Choice>
              <mc:Fallback>
                <p:oleObj name="Equation" r:id="rId4" imgW="482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09031" y="3212927"/>
                        <a:ext cx="2153969" cy="689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446647E-C4CF-42F3-B0AA-866E898A6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052975"/>
              </p:ext>
            </p:extLst>
          </p:nvPr>
        </p:nvGraphicFramePr>
        <p:xfrm>
          <a:off x="6870129" y="3761872"/>
          <a:ext cx="1530350" cy="651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70129" y="3761872"/>
                        <a:ext cx="1530350" cy="651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B75695D-C73C-40A6-AC16-EE5A28838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017520"/>
              </p:ext>
            </p:extLst>
          </p:nvPr>
        </p:nvGraphicFramePr>
        <p:xfrm>
          <a:off x="3030580" y="5637893"/>
          <a:ext cx="12226840" cy="1502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20960" imgH="457200" progId="Equation.DSMT4">
                  <p:embed/>
                </p:oleObj>
              </mc:Choice>
              <mc:Fallback>
                <p:oleObj name="Equation" r:id="rId8" imgW="3720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30580" y="5637893"/>
                        <a:ext cx="12226840" cy="1502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32C145C-FDBF-42A9-8B6D-D95626BD4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902370"/>
              </p:ext>
            </p:extLst>
          </p:nvPr>
        </p:nvGraphicFramePr>
        <p:xfrm>
          <a:off x="1276350" y="8175920"/>
          <a:ext cx="16686609" cy="168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41800" imgH="482400" progId="Equation.DSMT4">
                  <p:embed/>
                </p:oleObj>
              </mc:Choice>
              <mc:Fallback>
                <p:oleObj name="Equation" r:id="rId10" imgW="5041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6350" y="8175920"/>
                        <a:ext cx="16686609" cy="168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308</Words>
  <Application>Microsoft Office PowerPoint</Application>
  <PresentationFormat>Custom</PresentationFormat>
  <Paragraphs>66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TT Norms Bold</vt:lpstr>
      <vt:lpstr>Calibri</vt:lpstr>
      <vt:lpstr>TT Norms Ultra-Bold</vt:lpstr>
      <vt:lpstr>Arial</vt:lpstr>
      <vt:lpstr>TT Norms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24: NHỊ THỨC NEWTON</dc:title>
  <cp:lastModifiedBy>ADMIN</cp:lastModifiedBy>
  <cp:revision>45</cp:revision>
  <dcterms:created xsi:type="dcterms:W3CDTF">2006-08-16T00:00:00Z</dcterms:created>
  <dcterms:modified xsi:type="dcterms:W3CDTF">2025-04-28T08:17:41Z</dcterms:modified>
  <dc:identifier>DAGi-ihYaYQ</dc:identifier>
</cp:coreProperties>
</file>