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9"/>
  </p:notesMasterIdLst>
  <p:sldIdLst>
    <p:sldId id="373" r:id="rId2"/>
    <p:sldId id="374" r:id="rId3"/>
    <p:sldId id="375" r:id="rId4"/>
    <p:sldId id="257" r:id="rId5"/>
    <p:sldId id="259" r:id="rId6"/>
    <p:sldId id="355" r:id="rId7"/>
    <p:sldId id="356" r:id="rId8"/>
    <p:sldId id="376" r:id="rId9"/>
    <p:sldId id="378" r:id="rId10"/>
    <p:sldId id="358" r:id="rId11"/>
    <p:sldId id="360" r:id="rId12"/>
    <p:sldId id="362" r:id="rId13"/>
    <p:sldId id="283" r:id="rId14"/>
    <p:sldId id="363" r:id="rId15"/>
    <p:sldId id="379" r:id="rId16"/>
    <p:sldId id="380" r:id="rId17"/>
    <p:sldId id="280" r:id="rId18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33CC33"/>
    <a:srgbClr val="FF99FF"/>
    <a:srgbClr val="FF66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49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C6753-49EA-4963-96C5-9FC89078150D}" type="datetimeFigureOut">
              <a:rPr lang="en-US" smtClean="0"/>
              <a:t>28/04/2025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5050A-D2CA-44C8-A412-6EFCDAD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1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3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8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5050A-D2CA-44C8-A412-6EFCDAD407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2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5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385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085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0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8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7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8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5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28/04/2025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9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28/04/2025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3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28/04/2025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6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28/04/2025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0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28/04/2025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28/04/2025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2774F-30A6-426D-ACB1-0C7882EE55A0}" type="datetimeFigureOut">
              <a:rPr lang="en-US" smtClean="0"/>
              <a:t>28/04/2025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1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e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7" descr="flower1_div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ag0037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8213" y="6400800"/>
            <a:ext cx="43338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WordArt 8"/>
          <p:cNvSpPr>
            <a:spLocks noChangeArrowheads="1" noChangeShapeType="1" noTextEdit="1"/>
          </p:cNvSpPr>
          <p:nvPr/>
        </p:nvSpPr>
        <p:spPr bwMode="auto">
          <a:xfrm>
            <a:off x="2209800" y="4191000"/>
            <a:ext cx="2286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12"/>
              </a:avLst>
            </a:prstTxWarp>
          </a:bodyPr>
          <a:lstStyle/>
          <a:p>
            <a:pPr algn="ctr"/>
            <a:r>
              <a:rPr lang="en-US" sz="3600" kern="1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11A2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3200400"/>
            <a:ext cx="5867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Hoàng Hải Vân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D5826CE-10C7-26E2-8F50-84A8E9DFE1E0}"/>
              </a:ext>
            </a:extLst>
          </p:cNvPr>
          <p:cNvSpPr txBox="1">
            <a:spLocks/>
          </p:cNvSpPr>
          <p:nvPr/>
        </p:nvSpPr>
        <p:spPr>
          <a:xfrm>
            <a:off x="1981200" y="475867"/>
            <a:ext cx="5544207" cy="478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Trung tâm GDNN – GDTX Tuy Phước</a:t>
            </a:r>
            <a:endParaRPr lang="en-US" sz="2000" b="1" i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0F9245D-D331-CAE6-4A7B-B151709A9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10651"/>
            <a:ext cx="77724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</a:t>
            </a:r>
            <a:endParaRPr kumimoji="0" lang="en-US" altLang="en-US" sz="2800" b="1" i="0" u="none" strike="noStrike" kern="1200" cap="none" spc="0" normalizeH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VÀI KHÁI NIỆM CƠ BẢN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2754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4">
            <a:extLst>
              <a:ext uri="{FF2B5EF4-FFF2-40B4-BE49-F238E27FC236}">
                <a16:creationId xmlns:a16="http://schemas.microsoft.com/office/drawing/2014/main" id="{BFF5526D-8E4B-462D-A4D2-E394BDA7D5A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52400" y="152400"/>
            <a:ext cx="3276600" cy="2971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en-US" sz="3200" b="1" i="1" u="sng" err="1">
                <a:solidFill>
                  <a:schemeClr val="tx1"/>
                </a:solidFill>
                <a:latin typeface="Times New Roman" pitchFamily="18" charset="0"/>
              </a:rPr>
              <a:t>Ví</a:t>
            </a:r>
            <a:r>
              <a:rPr lang="en-US" sz="3200" b="1" i="1" u="sng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i="1" u="sng" err="1">
                <a:solidFill>
                  <a:schemeClr val="tx1"/>
                </a:solidFill>
                <a:latin typeface="Times New Roman" pitchFamily="18" charset="0"/>
              </a:rPr>
              <a:t>dụ</a:t>
            </a:r>
            <a:r>
              <a:rPr lang="en-US" sz="3200" b="1" i="1" u="sng">
                <a:solidFill>
                  <a:schemeClr val="tx1"/>
                </a:solidFill>
                <a:latin typeface="Times New Roman" pitchFamily="18" charset="0"/>
              </a:rPr>
              <a:t> 1: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z="3200" err="1">
                <a:latin typeface="Times New Roman" pitchFamily="18" charset="0"/>
              </a:rPr>
              <a:t>Kể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tên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các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cạnh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và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các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đỉnh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của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đồ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thị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trong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hình</a:t>
            </a:r>
            <a:endParaRPr lang="en-US" sz="3200">
              <a:latin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8F358E-3FEB-4E07-8F4E-3229CEC79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4781" y="2516646"/>
            <a:ext cx="3416872" cy="2667000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057DB087-845C-4A41-96F4-72BC03AFDD17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076702" y="130865"/>
            <a:ext cx="3276600" cy="2971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en-US" sz="3200" b="1" i="1" u="sng" err="1">
                <a:solidFill>
                  <a:schemeClr val="tx1"/>
                </a:solidFill>
                <a:latin typeface="Times New Roman" pitchFamily="18" charset="0"/>
              </a:rPr>
              <a:t>Ví</a:t>
            </a:r>
            <a:r>
              <a:rPr lang="en-US" sz="3200" b="1" i="1" u="sng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i="1" u="sng" err="1">
                <a:solidFill>
                  <a:schemeClr val="tx1"/>
                </a:solidFill>
                <a:latin typeface="Times New Roman" pitchFamily="18" charset="0"/>
              </a:rPr>
              <a:t>dụ</a:t>
            </a:r>
            <a:r>
              <a:rPr lang="en-US" sz="3200" b="1" i="1" u="sng">
                <a:solidFill>
                  <a:schemeClr val="tx1"/>
                </a:solidFill>
                <a:latin typeface="Times New Roman" pitchFamily="18" charset="0"/>
              </a:rPr>
              <a:t> 2: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z="3200" err="1">
                <a:latin typeface="Times New Roman" pitchFamily="18" charset="0"/>
              </a:rPr>
              <a:t>Viết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tập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hợp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các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đỉnh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và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tập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hợp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các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cạnh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của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đồ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thị</a:t>
            </a:r>
            <a:r>
              <a:rPr lang="en-US" sz="3200">
                <a:latin typeface="Times New Roman" pitchFamily="18" charset="0"/>
              </a:rPr>
              <a:t> G </a:t>
            </a:r>
            <a:r>
              <a:rPr lang="en-US" sz="3200" err="1">
                <a:latin typeface="Times New Roman" pitchFamily="18" charset="0"/>
              </a:rPr>
              <a:t>trong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hình</a:t>
            </a:r>
            <a:endParaRPr lang="en-US" sz="3200">
              <a:latin typeface="Times New Roman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C54EDD-5A6E-4DAF-BE57-043E1B74C7B3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2209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01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9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4FD61A7-66C5-40DE-BC6D-012224B86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3" name="Rectangle 4">
            <a:extLst>
              <a:ext uri="{FF2B5EF4-FFF2-40B4-BE49-F238E27FC236}">
                <a16:creationId xmlns:a16="http://schemas.microsoft.com/office/drawing/2014/main" id="{BFF5526D-8E4B-462D-A4D2-E394BDA7D5A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52400" y="0"/>
            <a:ext cx="8229600" cy="34290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6000" b="1" i="1" u="sng" err="1">
                <a:solidFill>
                  <a:schemeClr val="tx1"/>
                </a:solidFill>
                <a:latin typeface="Times New Roman" pitchFamily="18" charset="0"/>
              </a:rPr>
              <a:t>Ví</a:t>
            </a:r>
            <a:r>
              <a:rPr lang="en-US" sz="6000" b="1" i="1" u="sng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6000" b="1" i="1" u="sng" err="1">
                <a:solidFill>
                  <a:schemeClr val="tx1"/>
                </a:solidFill>
                <a:latin typeface="Times New Roman" pitchFamily="18" charset="0"/>
              </a:rPr>
              <a:t>dụ</a:t>
            </a:r>
            <a:r>
              <a:rPr lang="en-US" sz="6000" b="1" i="1" u="sng">
                <a:solidFill>
                  <a:schemeClr val="tx1"/>
                </a:solidFill>
                <a:latin typeface="Times New Roman" pitchFamily="18" charset="0"/>
              </a:rPr>
              <a:t> 3: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F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địch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World Cup 2018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Mexico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Thụy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Điển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D, H, M, T (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6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8FD489E-C84B-4410-8E1D-7041C90BB72C}"/>
              </a:ext>
            </a:extLst>
          </p:cNvPr>
          <p:cNvSpPr/>
          <p:nvPr/>
        </p:nvSpPr>
        <p:spPr>
          <a:xfrm>
            <a:off x="6324600" y="5087178"/>
            <a:ext cx="2819400" cy="158032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9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4FD61A7-66C5-40DE-BC6D-012224B86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6EC65C-4AF2-45F9-B904-1EE9E364D56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11"/>
            <a:ext cx="7239000" cy="609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" panose="05000000000000000000" pitchFamily="2" charset="2"/>
              <a:buNone/>
              <a:defRPr/>
            </a:pPr>
            <a:r>
              <a:rPr lang="en-US" sz="2800" b="1">
                <a:latin typeface="Times New Roman" pitchFamily="18" charset="0"/>
              </a:rPr>
              <a:t>b) </a:t>
            </a:r>
            <a:r>
              <a:rPr lang="en-US" sz="2800" b="1" err="1">
                <a:latin typeface="Times New Roman" pitchFamily="18" charset="0"/>
              </a:rPr>
              <a:t>Đơn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</a:rPr>
              <a:t>đồ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</a:rPr>
              <a:t>thị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</a:rPr>
              <a:t>và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</a:rPr>
              <a:t>đa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</a:rPr>
              <a:t>đồ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</a:rPr>
              <a:t>thị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293808-1EB2-4A5C-ADD4-CF006D4AD950}"/>
              </a:ext>
            </a:extLst>
          </p:cNvPr>
          <p:cNvSpPr>
            <a:spLocks/>
          </p:cNvSpPr>
          <p:nvPr/>
        </p:nvSpPr>
        <p:spPr>
          <a:xfrm>
            <a:off x="0" y="2869096"/>
            <a:ext cx="9144000" cy="24560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">
              <a:lnSpc>
                <a:spcPct val="115000"/>
              </a:lnSpc>
              <a:spcAft>
                <a:spcPts val="800"/>
              </a:spcAft>
            </a:pP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>
              <a:lnSpc>
                <a:spcPct val="115000"/>
              </a:lnSpc>
              <a:spcAft>
                <a:spcPts val="800"/>
              </a:spcAft>
            </a:pP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BBAA0A-A840-40D8-90EC-06FF366154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65429"/>
            <a:ext cx="8610600" cy="2303667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D84ADD3-1814-4494-B24E-D8B1D596DF0A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-73025" y="5539441"/>
            <a:ext cx="8912225" cy="9191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400" b="1" i="1" u="sng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i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9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4FD61A7-66C5-40DE-BC6D-012224B86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96991AF5-B207-43C7-B1D1-1A36BC270CBB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52400" y="152400"/>
            <a:ext cx="8991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en-US" sz="3200" b="1" i="1" u="sng" err="1">
                <a:solidFill>
                  <a:schemeClr val="tx1"/>
                </a:solidFill>
                <a:latin typeface="Times New Roman" pitchFamily="18" charset="0"/>
              </a:rPr>
              <a:t>Ví</a:t>
            </a:r>
            <a:r>
              <a:rPr lang="en-US" sz="3200" b="1" i="1" u="sng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i="1" u="sng" err="1">
                <a:solidFill>
                  <a:schemeClr val="tx1"/>
                </a:solidFill>
                <a:latin typeface="Times New Roman" pitchFamily="18" charset="0"/>
              </a:rPr>
              <a:t>dụ</a:t>
            </a:r>
            <a:r>
              <a:rPr lang="en-US" sz="3200" b="1" i="1" u="sng">
                <a:solidFill>
                  <a:schemeClr val="tx1"/>
                </a:solidFill>
                <a:latin typeface="Times New Roman" pitchFamily="18" charset="0"/>
              </a:rPr>
              <a:t> 3: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z="3200" err="1">
                <a:latin typeface="Times New Roman" pitchFamily="18" charset="0"/>
              </a:rPr>
              <a:t>Hình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nào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sau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đây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biểu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diễn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một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đơn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đồ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thị</a:t>
            </a:r>
            <a:r>
              <a:rPr lang="en-US" sz="3200">
                <a:latin typeface="Times New Roman" pitchFamily="18" charset="0"/>
              </a:rPr>
              <a:t>, </a:t>
            </a:r>
            <a:r>
              <a:rPr lang="en-US" sz="3200" err="1">
                <a:latin typeface="Times New Roman" pitchFamily="18" charset="0"/>
              </a:rPr>
              <a:t>một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đa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đồ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thị</a:t>
            </a:r>
            <a:r>
              <a:rPr lang="en-US" sz="3200">
                <a:latin typeface="Times New Roman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15EBCF-90E3-479E-83C3-23D5ECB7A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82148"/>
            <a:ext cx="8534400" cy="286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2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8282598-F0E5-4463-9760-DFB823883B46}"/>
              </a:ext>
            </a:extLst>
          </p:cNvPr>
          <p:cNvSpPr txBox="1"/>
          <p:nvPr/>
        </p:nvSpPr>
        <p:spPr>
          <a:xfrm>
            <a:off x="381000" y="593049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D6887D7-C1F4-49E4-9D98-3FC34AFEE7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239164"/>
              </p:ext>
            </p:extLst>
          </p:nvPr>
        </p:nvGraphicFramePr>
        <p:xfrm>
          <a:off x="2514600" y="1141096"/>
          <a:ext cx="28702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253800" progId="Equation.DSMT4">
                  <p:embed/>
                </p:oleObj>
              </mc:Choice>
              <mc:Fallback>
                <p:oleObj name="Equation" r:id="rId2" imgW="130788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C01168EB-9C72-49F5-A6C3-B06B65D445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4600" y="1141096"/>
                        <a:ext cx="2870200" cy="557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F1961D0-D167-44C0-B770-83E85765D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646207"/>
              </p:ext>
            </p:extLst>
          </p:nvPr>
        </p:nvGraphicFramePr>
        <p:xfrm>
          <a:off x="1828800" y="1734145"/>
          <a:ext cx="39862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253800" progId="Equation.DSMT4">
                  <p:embed/>
                </p:oleObj>
              </mc:Choice>
              <mc:Fallback>
                <p:oleObj name="Equation" r:id="rId4" imgW="179064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32343A1D-73B0-4B77-86E6-49D82F6C5F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1734145"/>
                        <a:ext cx="3986213" cy="565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07F2AC22-3A86-41CB-8703-211FFE3AEE99}"/>
              </a:ext>
            </a:extLst>
          </p:cNvPr>
          <p:cNvSpPr/>
          <p:nvPr/>
        </p:nvSpPr>
        <p:spPr>
          <a:xfrm>
            <a:off x="6324600" y="5087178"/>
            <a:ext cx="2819400" cy="158032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i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568E4-B575-4061-ADD2-D4607ECB4F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3149005"/>
            <a:ext cx="3688323" cy="287887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04D91F-2E00-419E-AC25-C68E48ABB765}"/>
              </a:ext>
            </a:extLst>
          </p:cNvPr>
          <p:cNvCxnSpPr>
            <a:cxnSpLocks/>
          </p:cNvCxnSpPr>
          <p:nvPr/>
        </p:nvCxnSpPr>
        <p:spPr>
          <a:xfrm>
            <a:off x="1828800" y="4840342"/>
            <a:ext cx="1524000" cy="1063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A983E1-9E19-4C43-96C3-746F6921822B}"/>
              </a:ext>
            </a:extLst>
          </p:cNvPr>
          <p:cNvCxnSpPr>
            <a:cxnSpLocks/>
          </p:cNvCxnSpPr>
          <p:nvPr/>
        </p:nvCxnSpPr>
        <p:spPr>
          <a:xfrm flipV="1">
            <a:off x="1828800" y="3670852"/>
            <a:ext cx="3061252" cy="11694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9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9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4FD61A7-66C5-40DE-BC6D-012224B86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6EC65C-4AF2-45F9-B904-1EE9E364D56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11"/>
            <a:ext cx="7239000" cy="609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" panose="05000000000000000000" pitchFamily="2" charset="2"/>
              <a:buNone/>
              <a:defRPr/>
            </a:pPr>
            <a:r>
              <a:rPr lang="en-US" sz="2800" b="1">
                <a:latin typeface="Times New Roman" pitchFamily="18" charset="0"/>
              </a:rPr>
              <a:t>c) </a:t>
            </a:r>
            <a:r>
              <a:rPr lang="en-US" sz="2800" b="1" err="1">
                <a:latin typeface="Times New Roman" pitchFamily="18" charset="0"/>
              </a:rPr>
              <a:t>Đồ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</a:rPr>
              <a:t>thị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</a:rPr>
              <a:t>đầy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</a:rPr>
              <a:t>đủ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293808-1EB2-4A5C-ADD4-CF006D4AD950}"/>
              </a:ext>
            </a:extLst>
          </p:cNvPr>
          <p:cNvSpPr>
            <a:spLocks/>
          </p:cNvSpPr>
          <p:nvPr/>
        </p:nvSpPr>
        <p:spPr>
          <a:xfrm>
            <a:off x="0" y="611811"/>
            <a:ext cx="9144000" cy="10171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6088F1-A288-4C06-B500-582D1AD5D3D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22594"/>
            <a:ext cx="73152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95E0AE52-C51B-4183-83D7-AFA30DF7021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0" y="1687722"/>
            <a:ext cx="8912225" cy="16476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b="1" err="1">
                <a:solidFill>
                  <a:srgbClr val="0000FF"/>
                </a:solidFill>
              </a:rPr>
              <a:t>Nhận</a:t>
            </a: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400" b="1" err="1">
                <a:solidFill>
                  <a:srgbClr val="0000FF"/>
                </a:solidFill>
              </a:rPr>
              <a:t>xét</a:t>
            </a:r>
            <a:r>
              <a:rPr lang="en-US" sz="2400" b="1"/>
              <a:t>. </a:t>
            </a:r>
            <a:r>
              <a:rPr lang="en-US" sz="2400"/>
              <a:t> </a:t>
            </a:r>
            <a:r>
              <a:rPr lang="en-US" sz="2400" err="1"/>
              <a:t>Một</a:t>
            </a:r>
            <a:r>
              <a:rPr lang="en-US" sz="2400"/>
              <a:t> </a:t>
            </a:r>
            <a:r>
              <a:rPr lang="en-US" sz="2400" err="1"/>
              <a:t>đồ</a:t>
            </a:r>
            <a:r>
              <a:rPr lang="en-US" sz="2400"/>
              <a:t> </a:t>
            </a:r>
            <a:r>
              <a:rPr lang="en-US" sz="2400" err="1"/>
              <a:t>thị</a:t>
            </a:r>
            <a:r>
              <a:rPr lang="en-US" sz="2400"/>
              <a:t> </a:t>
            </a:r>
            <a:r>
              <a:rPr lang="en-US" sz="2400" err="1"/>
              <a:t>đầy</a:t>
            </a:r>
            <a:r>
              <a:rPr lang="en-US" sz="2400"/>
              <a:t> </a:t>
            </a:r>
            <a:r>
              <a:rPr lang="en-US" sz="2400" err="1"/>
              <a:t>đủ</a:t>
            </a:r>
            <a:r>
              <a:rPr lang="en-US" sz="2400"/>
              <a:t> </a:t>
            </a:r>
            <a:r>
              <a:rPr lang="en-US" sz="2400" err="1"/>
              <a:t>là</a:t>
            </a:r>
            <a:r>
              <a:rPr lang="en-US" sz="2400"/>
              <a:t> </a:t>
            </a:r>
            <a:r>
              <a:rPr lang="en-US" sz="2400" err="1"/>
              <a:t>đồ</a:t>
            </a:r>
            <a:r>
              <a:rPr lang="en-US" sz="2400"/>
              <a:t> </a:t>
            </a:r>
            <a:r>
              <a:rPr lang="en-US" sz="2400" err="1"/>
              <a:t>thị</a:t>
            </a:r>
            <a:r>
              <a:rPr lang="en-US" sz="2400"/>
              <a:t> </a:t>
            </a:r>
            <a:r>
              <a:rPr lang="en-US" sz="2400" err="1"/>
              <a:t>mà</a:t>
            </a:r>
            <a:r>
              <a:rPr lang="en-US" sz="2400"/>
              <a:t> </a:t>
            </a:r>
            <a:r>
              <a:rPr lang="en-US" sz="2400" err="1"/>
              <a:t>mọi</a:t>
            </a:r>
            <a:r>
              <a:rPr lang="en-US" sz="2400"/>
              <a:t> </a:t>
            </a:r>
            <a:r>
              <a:rPr lang="en-US" sz="2400" err="1"/>
              <a:t>cặp</a:t>
            </a:r>
            <a:r>
              <a:rPr lang="en-US" sz="2400"/>
              <a:t> </a:t>
            </a:r>
            <a:r>
              <a:rPr lang="en-US" sz="2400" err="1"/>
              <a:t>đỉnh</a:t>
            </a:r>
            <a:r>
              <a:rPr lang="en-US" sz="2400"/>
              <a:t> </a:t>
            </a:r>
            <a:r>
              <a:rPr lang="en-US" sz="2400" err="1"/>
              <a:t>của</a:t>
            </a:r>
            <a:r>
              <a:rPr lang="en-US" sz="2400"/>
              <a:t> </a:t>
            </a:r>
            <a:r>
              <a:rPr lang="en-US" sz="2400" err="1"/>
              <a:t>nó</a:t>
            </a:r>
            <a:r>
              <a:rPr lang="en-US" sz="2400"/>
              <a:t> </a:t>
            </a:r>
            <a:r>
              <a:rPr lang="en-US" sz="2400" err="1"/>
              <a:t>đều</a:t>
            </a:r>
            <a:r>
              <a:rPr lang="en-US" sz="2400"/>
              <a:t> </a:t>
            </a:r>
            <a:r>
              <a:rPr lang="en-US" sz="2400" err="1"/>
              <a:t>là</a:t>
            </a:r>
            <a:r>
              <a:rPr lang="en-US" sz="2400"/>
              <a:t> </a:t>
            </a:r>
            <a:r>
              <a:rPr lang="en-US" sz="2400" err="1"/>
              <a:t>kề</a:t>
            </a:r>
            <a:r>
              <a:rPr lang="en-US" sz="2400"/>
              <a:t> </a:t>
            </a:r>
            <a:r>
              <a:rPr lang="en-US" sz="2400" err="1"/>
              <a:t>nhau</a:t>
            </a:r>
            <a:r>
              <a:rPr lang="en-US" sz="2400"/>
              <a:t>. </a:t>
            </a:r>
            <a:r>
              <a:rPr lang="en-US" sz="2400" err="1"/>
              <a:t>Một</a:t>
            </a:r>
            <a:r>
              <a:rPr lang="en-US" sz="2400"/>
              <a:t> </a:t>
            </a:r>
            <a:r>
              <a:rPr lang="en-US" sz="2400" err="1"/>
              <a:t>đồ</a:t>
            </a:r>
            <a:r>
              <a:rPr lang="en-US" sz="2400"/>
              <a:t> </a:t>
            </a:r>
            <a:r>
              <a:rPr lang="en-US" sz="2400" err="1"/>
              <a:t>thị</a:t>
            </a:r>
            <a:r>
              <a:rPr lang="en-US" sz="2400"/>
              <a:t> </a:t>
            </a:r>
            <a:r>
              <a:rPr lang="en-US" sz="2400" err="1"/>
              <a:t>đầy</a:t>
            </a:r>
            <a:r>
              <a:rPr lang="en-US" sz="2400"/>
              <a:t> </a:t>
            </a:r>
            <a:r>
              <a:rPr lang="en-US" sz="2400" err="1"/>
              <a:t>đủ</a:t>
            </a:r>
            <a:r>
              <a:rPr lang="en-US" sz="2400"/>
              <a:t> </a:t>
            </a:r>
            <a:r>
              <a:rPr lang="en-US" sz="2400" err="1"/>
              <a:t>hoàn</a:t>
            </a:r>
            <a:r>
              <a:rPr lang="en-US" sz="2400"/>
              <a:t> </a:t>
            </a:r>
            <a:r>
              <a:rPr lang="en-US" sz="2400" err="1"/>
              <a:t>toàn</a:t>
            </a:r>
            <a:r>
              <a:rPr lang="en-US" sz="2400"/>
              <a:t> </a:t>
            </a:r>
            <a:r>
              <a:rPr lang="en-US" sz="2400" err="1"/>
              <a:t>được</a:t>
            </a:r>
            <a:r>
              <a:rPr lang="en-US" sz="2400"/>
              <a:t> </a:t>
            </a:r>
            <a:r>
              <a:rPr lang="en-US" sz="2400" err="1"/>
              <a:t>xác</a:t>
            </a:r>
            <a:r>
              <a:rPr lang="en-US" sz="2400"/>
              <a:t> </a:t>
            </a:r>
            <a:r>
              <a:rPr lang="en-US" sz="2400" err="1"/>
              <a:t>định</a:t>
            </a:r>
            <a:r>
              <a:rPr lang="en-US" sz="2400"/>
              <a:t> </a:t>
            </a:r>
            <a:r>
              <a:rPr lang="en-US" sz="2400" err="1"/>
              <a:t>bởi</a:t>
            </a:r>
            <a:r>
              <a:rPr lang="en-US" sz="2400"/>
              <a:t> </a:t>
            </a:r>
            <a:r>
              <a:rPr lang="en-US" sz="2400" err="1"/>
              <a:t>số</a:t>
            </a:r>
            <a:r>
              <a:rPr lang="en-US" sz="2400"/>
              <a:t> </a:t>
            </a:r>
            <a:r>
              <a:rPr lang="en-US" sz="2400" err="1"/>
              <a:t>đỉnh</a:t>
            </a:r>
            <a:r>
              <a:rPr lang="en-US" sz="2400"/>
              <a:t> </a:t>
            </a:r>
            <a:r>
              <a:rPr lang="en-US" sz="2400" err="1"/>
              <a:t>của</a:t>
            </a:r>
            <a:r>
              <a:rPr lang="en-US" sz="2400"/>
              <a:t> </a:t>
            </a:r>
            <a:r>
              <a:rPr lang="en-US" sz="2400" err="1"/>
              <a:t>nó</a:t>
            </a:r>
            <a:r>
              <a:rPr lang="en-US" sz="2400"/>
              <a:t>. </a:t>
            </a:r>
          </a:p>
          <a:p>
            <a:pPr algn="l"/>
            <a:r>
              <a:rPr lang="en-US" sz="2400" err="1"/>
              <a:t>Đồ</a:t>
            </a:r>
            <a:r>
              <a:rPr lang="en-US" sz="2400"/>
              <a:t> </a:t>
            </a:r>
            <a:r>
              <a:rPr lang="en-US" sz="2400" err="1"/>
              <a:t>thị</a:t>
            </a:r>
            <a:r>
              <a:rPr lang="en-US" sz="2400"/>
              <a:t> </a:t>
            </a:r>
            <a:r>
              <a:rPr lang="en-US" sz="2400" err="1"/>
              <a:t>đầy</a:t>
            </a:r>
            <a:r>
              <a:rPr lang="en-US" sz="2400"/>
              <a:t> </a:t>
            </a:r>
            <a:r>
              <a:rPr lang="en-US" sz="2400" err="1"/>
              <a:t>đủ</a:t>
            </a:r>
            <a:r>
              <a:rPr lang="en-US" sz="2400"/>
              <a:t> </a:t>
            </a:r>
            <a:r>
              <a:rPr lang="en-US" sz="2400" err="1"/>
              <a:t>có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n</a:t>
            </a:r>
            <a:r>
              <a:rPr lang="en-US" sz="2400"/>
              <a:t> </a:t>
            </a:r>
            <a:r>
              <a:rPr lang="en-US" sz="2400" err="1"/>
              <a:t>đỉnh</a:t>
            </a:r>
            <a:r>
              <a:rPr lang="en-US" sz="2400"/>
              <a:t> </a:t>
            </a:r>
            <a:r>
              <a:rPr lang="en-US" sz="2400" err="1"/>
              <a:t>thường</a:t>
            </a:r>
            <a:r>
              <a:rPr lang="en-US" sz="2400"/>
              <a:t> </a:t>
            </a:r>
            <a:r>
              <a:rPr lang="en-US" sz="2400" err="1"/>
              <a:t>được</a:t>
            </a:r>
            <a:r>
              <a:rPr lang="en-US" sz="2400"/>
              <a:t> </a:t>
            </a:r>
            <a:r>
              <a:rPr lang="en-US" sz="2400" err="1"/>
              <a:t>kí</a:t>
            </a:r>
            <a:r>
              <a:rPr lang="en-US" sz="2400"/>
              <a:t> </a:t>
            </a:r>
            <a:r>
              <a:rPr lang="en-US" sz="2400" err="1"/>
              <a:t>hiệu</a:t>
            </a:r>
            <a:r>
              <a:rPr lang="en-US" sz="2400"/>
              <a:t>       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2A15F3E-CEA2-4D15-AFA9-82AEAEAEA0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770469"/>
              </p:ext>
            </p:extLst>
          </p:nvPr>
        </p:nvGraphicFramePr>
        <p:xfrm>
          <a:off x="6096000" y="2653334"/>
          <a:ext cx="5334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228600" progId="Equation.DSMT4">
                  <p:embed/>
                </p:oleObj>
              </mc:Choice>
              <mc:Fallback>
                <p:oleObj name="Equation" r:id="rId4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2653334"/>
                        <a:ext cx="53340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78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9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4FD61A7-66C5-40DE-BC6D-012224B86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96991AF5-B207-43C7-B1D1-1A36BC270CBB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52400" y="152400"/>
            <a:ext cx="8991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en-US" sz="3200" b="1" i="1" u="sng" err="1">
                <a:solidFill>
                  <a:schemeClr val="tx1"/>
                </a:solidFill>
                <a:latin typeface="Times New Roman" pitchFamily="18" charset="0"/>
              </a:rPr>
              <a:t>Ví</a:t>
            </a:r>
            <a:r>
              <a:rPr lang="en-US" sz="3200" b="1" i="1" u="sng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i="1" u="sng" err="1">
                <a:solidFill>
                  <a:schemeClr val="tx1"/>
                </a:solidFill>
                <a:latin typeface="Times New Roman" pitchFamily="18" charset="0"/>
              </a:rPr>
              <a:t>dụ</a:t>
            </a:r>
            <a:r>
              <a:rPr lang="en-US" sz="3200" b="1" i="1" u="sng">
                <a:solidFill>
                  <a:schemeClr val="tx1"/>
                </a:solidFill>
                <a:latin typeface="Times New Roman" pitchFamily="18" charset="0"/>
              </a:rPr>
              <a:t> 4: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z="3200" err="1">
                <a:latin typeface="Times New Roman" pitchFamily="18" charset="0"/>
              </a:rPr>
              <a:t>Vẽ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các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đồ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thị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đầy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đủ</a:t>
            </a:r>
            <a:r>
              <a:rPr lang="en-US" sz="320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2C627C6-78DF-4172-ADBF-2EC22A666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271733"/>
              </p:ext>
            </p:extLst>
          </p:nvPr>
        </p:nvGraphicFramePr>
        <p:xfrm>
          <a:off x="5029200" y="342900"/>
          <a:ext cx="9080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040" imgH="228600" progId="Equation.DSMT4">
                  <p:embed/>
                </p:oleObj>
              </mc:Choice>
              <mc:Fallback>
                <p:oleObj name="Equation" r:id="rId3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9200" y="342900"/>
                        <a:ext cx="90805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C23782C-583B-4558-B035-728D882AE14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303702" y="1485900"/>
            <a:ext cx="3541059" cy="27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76200"/>
            <a:ext cx="5715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HỌC Ở NHÀ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982" y="772180"/>
            <a:ext cx="8894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/58,59</a:t>
            </a:r>
          </a:p>
          <a:p>
            <a:pPr marL="514350" indent="-514350">
              <a:buAutoNum type="arabicPeriod"/>
            </a:pPr>
            <a:r>
              <a:rPr lang="en-US" sz="280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VII</a:t>
            </a:r>
          </a:p>
        </p:txBody>
      </p:sp>
    </p:spTree>
    <p:extLst>
      <p:ext uri="{BB962C8B-B14F-4D97-AF65-F5344CB8AC3E}">
        <p14:creationId xmlns:p14="http://schemas.microsoft.com/office/powerpoint/2010/main" val="386222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>
            <a:extLst>
              <a:ext uri="{FF2B5EF4-FFF2-40B4-BE49-F238E27FC236}">
                <a16:creationId xmlns:a16="http://schemas.microsoft.com/office/drawing/2014/main" id="{F099D45B-A967-45B9-8DB5-9A0BB673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82563"/>
            <a:ext cx="175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6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77ACD1B-708A-428F-9E0B-1619C6CAFC02}"/>
              </a:ext>
            </a:extLst>
          </p:cNvPr>
          <p:cNvSpPr txBox="1"/>
          <p:nvPr/>
        </p:nvSpPr>
        <p:spPr>
          <a:xfrm>
            <a:off x="3409950" y="37046"/>
            <a:ext cx="2324100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750" b="1">
                <a:solidFill>
                  <a:srgbClr val="497F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3" name="Euler và bài toán 7 cây cầu">
            <a:hlinkClick r:id="" action="ppaction://media"/>
            <a:extLst>
              <a:ext uri="{FF2B5EF4-FFF2-40B4-BE49-F238E27FC236}">
                <a16:creationId xmlns:a16="http://schemas.microsoft.com/office/drawing/2014/main" id="{6994E8E1-D1A8-4065-B94C-5920B52E93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690562"/>
            <a:ext cx="9067800" cy="51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6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>
            <a:extLst>
              <a:ext uri="{FF2B5EF4-FFF2-40B4-BE49-F238E27FC236}">
                <a16:creationId xmlns:a16="http://schemas.microsoft.com/office/drawing/2014/main" id="{F099D45B-A967-45B9-8DB5-9A0BB673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82563"/>
            <a:ext cx="175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6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77ACD1B-708A-428F-9E0B-1619C6CAFC02}"/>
              </a:ext>
            </a:extLst>
          </p:cNvPr>
          <p:cNvSpPr txBox="1"/>
          <p:nvPr/>
        </p:nvSpPr>
        <p:spPr>
          <a:xfrm>
            <a:off x="3409950" y="37046"/>
            <a:ext cx="2324100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750" b="1">
                <a:solidFill>
                  <a:srgbClr val="497F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8FE1BC-B639-4E45-A43A-8E08E9E10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7" y="605755"/>
            <a:ext cx="9104522" cy="606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2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409950" y="37046"/>
            <a:ext cx="2324100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750" b="1">
                <a:solidFill>
                  <a:srgbClr val="497F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8686169" y="37046"/>
            <a:ext cx="428329" cy="390347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buClr>
                <a:srgbClr val="000000"/>
              </a:buClr>
              <a:defRPr/>
            </a:pPr>
            <a:endParaRPr lang="en-US" sz="7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8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47896"/>
            <a:ext cx="719743" cy="333699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23191" y="5891141"/>
            <a:ext cx="1171951" cy="966859"/>
          </a:xfrm>
          <a:prstGeom prst="rect">
            <a:avLst/>
          </a:prstGeom>
        </p:spPr>
      </p:pic>
      <p:pic>
        <p:nvPicPr>
          <p:cNvPr id="53250" name="Picture 2" descr="Mạng lưới giao thông toàn cầu - Trả phí Bản quyền Một lần Biển Bức ảnh sẵn có">
            <a:extLst>
              <a:ext uri="{FF2B5EF4-FFF2-40B4-BE49-F238E27FC236}">
                <a16:creationId xmlns:a16="http://schemas.microsoft.com/office/drawing/2014/main" id="{F250CFF6-4180-483F-8AFB-1150820CE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" y="840287"/>
            <a:ext cx="4166618" cy="312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BF1AD47F-1DF6-4497-8C8A-E347D548C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191" y="3982864"/>
            <a:ext cx="42391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Mạng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lưới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giao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thông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toàn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cầu</a:t>
            </a:r>
            <a:endParaRPr kumimoji="0" lang="en-US" altLang="en-US" sz="2800" b="1" i="0" u="sng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3252" name="Picture 4" descr="Biểu tượng người màn hình khối gỗ kết nối mạng lưới kết nối cho mạng xã hội cấu trúc tổ chức và khái niệm làm việc theo nhóm. - Trả phí Bản quyền Một lần Brand Name Smart Phone Bức ảnh sẵn có">
            <a:extLst>
              <a:ext uri="{FF2B5EF4-FFF2-40B4-BE49-F238E27FC236}">
                <a16:creationId xmlns:a16="http://schemas.microsoft.com/office/drawing/2014/main" id="{EC22C6C8-F1C9-4EC6-B77A-F350679D9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63" y="856534"/>
            <a:ext cx="4691886" cy="31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E3EA487D-EF54-4FBA-80C4-016A502A6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189" y="3992865"/>
            <a:ext cx="42391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800" b="1" err="1"/>
              <a:t>Kết</a:t>
            </a:r>
            <a:r>
              <a:rPr lang="en-US" altLang="en-US" sz="2800" b="1"/>
              <a:t> </a:t>
            </a:r>
            <a:r>
              <a:rPr lang="en-US" altLang="en-US" sz="2800" b="1" err="1"/>
              <a:t>nối</a:t>
            </a:r>
            <a:r>
              <a:rPr lang="en-US" altLang="en-US" sz="2800" b="1"/>
              <a:t> </a:t>
            </a:r>
            <a:r>
              <a:rPr lang="en-US" altLang="en-US" sz="2800" b="1" err="1"/>
              <a:t>bạn</a:t>
            </a:r>
            <a:r>
              <a:rPr lang="en-US" altLang="en-US" sz="2800" b="1"/>
              <a:t> </a:t>
            </a:r>
            <a:r>
              <a:rPr lang="en-US" altLang="en-US" sz="2800" b="1" err="1"/>
              <a:t>bè</a:t>
            </a:r>
            <a:r>
              <a:rPr lang="en-US" altLang="en-US" sz="2800" b="1"/>
              <a:t> </a:t>
            </a:r>
            <a:r>
              <a:rPr lang="en-US" altLang="en-US" sz="2800" b="1" err="1"/>
              <a:t>trên</a:t>
            </a:r>
            <a:r>
              <a:rPr lang="en-US" altLang="en-US" sz="2800" b="1"/>
              <a:t> </a:t>
            </a:r>
            <a:r>
              <a:rPr lang="en-US" altLang="en-US" sz="2800" b="1" err="1"/>
              <a:t>facebook</a:t>
            </a:r>
            <a:endParaRPr kumimoji="0" lang="en-US" altLang="en-US" sz="2800" b="1" i="0" u="sng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>
            <a:extLst>
              <a:ext uri="{FF2B5EF4-FFF2-40B4-BE49-F238E27FC236}">
                <a16:creationId xmlns:a16="http://schemas.microsoft.com/office/drawing/2014/main" id="{F099D45B-A967-45B9-8DB5-9A0BB673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82563"/>
            <a:ext cx="175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6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F941BE3B-9F6B-4B62-884C-7D273224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574" y="0"/>
            <a:ext cx="8451574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CHUYÊN ĐỀ 2: LÀM QUEN VỚI MỘT VÀI KHÁI NIỆM CỦA LÝ THUYẾT ĐỒ THỊ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b="1"/>
              <a:t>8</a:t>
            </a:r>
            <a:r>
              <a:rPr kumimoji="0" lang="en-US" altLang="en-US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VÀI KHÁI NIỆM CƠ BẢN</a:t>
            </a:r>
            <a:endParaRPr kumimoji="0" lang="en-US" alt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F3127A2E-0C77-4F17-8173-C16A70D39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00400"/>
            <a:ext cx="7391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altLang="en-US" sz="2800" b="1" u="sng" err="1"/>
              <a:t>Đồ</a:t>
            </a:r>
            <a:r>
              <a:rPr lang="en-US" altLang="en-US" sz="2800" b="1" u="sng"/>
              <a:t> </a:t>
            </a:r>
            <a:r>
              <a:rPr lang="en-US" altLang="en-US" sz="2800" b="1" u="sng" err="1"/>
              <a:t>thị</a:t>
            </a:r>
            <a:endParaRPr kumimoji="0" lang="en-US" altLang="en-US" sz="2800" b="1" i="0" u="sng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800" b="1" i="0" u="sng" strike="noStrike" kern="1200" cap="none" spc="0" normalizeH="0" baseline="0" noProof="0" err="1">
                <a:ln>
                  <a:noFill/>
                </a:ln>
                <a:effectLst/>
                <a:uLnTx/>
                <a:uFillTx/>
              </a:rPr>
              <a:t>Bậc</a:t>
            </a:r>
            <a:r>
              <a:rPr kumimoji="0" lang="en-US" altLang="en-US" sz="2800" b="1" i="0" u="sng" strike="noStrike" kern="1200" cap="none" spc="0" normalizeH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800" b="1" i="0" u="sng" strike="noStrike" kern="1200" cap="none" spc="0" normalizeH="0" noProof="0" err="1">
                <a:ln>
                  <a:noFill/>
                </a:ln>
                <a:effectLst/>
                <a:uLnTx/>
                <a:uFillTx/>
              </a:rPr>
              <a:t>của</a:t>
            </a:r>
            <a:r>
              <a:rPr kumimoji="0" lang="en-US" altLang="en-US" sz="2800" b="1" i="0" u="sng" strike="noStrike" kern="1200" cap="none" spc="0" normalizeH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800" b="1" i="0" u="sng" strike="noStrike" kern="1200" cap="none" spc="0" normalizeH="0" noProof="0" err="1">
                <a:ln>
                  <a:noFill/>
                </a:ln>
                <a:effectLst/>
                <a:uLnTx/>
                <a:uFillTx/>
              </a:rPr>
              <a:t>đỉnh</a:t>
            </a:r>
            <a:endParaRPr kumimoji="0" lang="en-US" altLang="en-US" sz="2800" b="1" i="0" u="sng" strike="noStrike" kern="1200" cap="none" spc="0" normalizeH="0" noProof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2800" b="1" u="sng" noProof="0"/>
              <a:t> </a:t>
            </a:r>
            <a:r>
              <a:rPr lang="en-US" altLang="en-US" sz="2800" b="1" u="sng" err="1"/>
              <a:t>Đường</a:t>
            </a:r>
            <a:r>
              <a:rPr lang="en-US" altLang="en-US" sz="2800" b="1" u="sng"/>
              <a:t> </a:t>
            </a:r>
            <a:r>
              <a:rPr lang="en-US" altLang="en-US" sz="2800" b="1" u="sng" err="1"/>
              <a:t>đi</a:t>
            </a:r>
            <a:r>
              <a:rPr lang="en-US" altLang="en-US" sz="2800" b="1" u="sng"/>
              <a:t> </a:t>
            </a:r>
            <a:r>
              <a:rPr lang="en-US" altLang="en-US" sz="2800" b="1" u="sng" err="1"/>
              <a:t>và</a:t>
            </a:r>
            <a:r>
              <a:rPr lang="en-US" altLang="en-US" sz="2800" b="1" u="sng"/>
              <a:t> chu </a:t>
            </a:r>
            <a:r>
              <a:rPr lang="en-US" altLang="en-US" sz="2800" b="1" u="sng" err="1"/>
              <a:t>trình</a:t>
            </a:r>
            <a:endParaRPr kumimoji="0" lang="en-US" altLang="en-US" sz="2800" b="1" i="0" u="sng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>
            <a:extLst>
              <a:ext uri="{FF2B5EF4-FFF2-40B4-BE49-F238E27FC236}">
                <a16:creationId xmlns:a16="http://schemas.microsoft.com/office/drawing/2014/main" id="{F099D45B-A967-45B9-8DB5-9A0BB673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82563"/>
            <a:ext cx="175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6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F941BE3B-9F6B-4B62-884C-7D273224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46125"/>
            <a:ext cx="77724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800" b="1" i="0" u="none" strike="noStrike" kern="1200" cap="none" spc="0" normalizeH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8: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VÀI KHÁI NIỆM CƠ BẢN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altLang="en-US" sz="2800" b="1"/>
              <a:t>T</a:t>
            </a: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iết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76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8705732" y="63793"/>
            <a:ext cx="428329" cy="390347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buClr>
                <a:srgbClr val="000000"/>
              </a:buClr>
              <a:defRPr/>
            </a:pPr>
            <a:endParaRPr lang="en-US" sz="7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51395" y="5638800"/>
            <a:ext cx="1171951" cy="966859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411F3B26-0341-4DD6-9F23-7158380A7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7772400" cy="515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An,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An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Dung; Dung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An,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Dung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(hay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ý b,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ai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DFC059B3-88CB-41D3-AAF4-B8CD4AC7D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-19878"/>
            <a:ext cx="3488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toán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0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>
            <a:extLst>
              <a:ext uri="{FF2B5EF4-FFF2-40B4-BE49-F238E27FC236}">
                <a16:creationId xmlns:a16="http://schemas.microsoft.com/office/drawing/2014/main" id="{F099D45B-A967-45B9-8DB5-9A0BB673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82563"/>
            <a:ext cx="175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6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F941BE3B-9F6B-4B62-884C-7D273224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" y="6626"/>
            <a:ext cx="7772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thị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</a:t>
            </a: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Khái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niệm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thị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33ACDC-8A68-4B92-B162-A7DF0073E354}"/>
              </a:ext>
            </a:extLst>
          </p:cNvPr>
          <p:cNvSpPr>
            <a:spLocks/>
          </p:cNvSpPr>
          <p:nvPr/>
        </p:nvSpPr>
        <p:spPr>
          <a:xfrm>
            <a:off x="152400" y="1352114"/>
            <a:ext cx="8382000" cy="1336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</a:t>
            </a:r>
            <a:r>
              <a:rPr lang="vi-VN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thị 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một tập hợp hữu hạn các điểm ( gọi là các </a:t>
            </a:r>
            <a:r>
              <a:rPr lang="vi-VN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đồ thị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cùng với tập hợp các đoạn đường cong hay thẳng (gọi là </a:t>
            </a:r>
            <a:r>
              <a:rPr lang="vi-VN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đồ thị) có đầu mút tại các đỉnh của đồ thị</a:t>
            </a:r>
            <a:endParaRPr lang="en-US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36B922-1F14-4158-99C0-F42694D86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141147"/>
            <a:ext cx="331703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7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>
            <a:extLst>
              <a:ext uri="{FF2B5EF4-FFF2-40B4-BE49-F238E27FC236}">
                <a16:creationId xmlns:a16="http://schemas.microsoft.com/office/drawing/2014/main" id="{F099D45B-A967-45B9-8DB5-9A0BB673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82563"/>
            <a:ext cx="175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6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EF51719A-7194-404D-BB38-0F874B97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b="1" err="1"/>
              <a:t>Chú</a:t>
            </a:r>
            <a:r>
              <a:rPr lang="en-US" sz="2400" b="1"/>
              <a:t> ý</a:t>
            </a:r>
            <a:r>
              <a:rPr lang="en-US" sz="2400"/>
              <a:t>. Theo </a:t>
            </a:r>
            <a:r>
              <a:rPr lang="en-US" sz="2400" err="1"/>
              <a:t>định</a:t>
            </a:r>
            <a:r>
              <a:rPr lang="en-US" sz="2400"/>
              <a:t> </a:t>
            </a:r>
            <a:r>
              <a:rPr lang="en-US" sz="2400" err="1"/>
              <a:t>nghĩa</a:t>
            </a:r>
            <a:r>
              <a:rPr lang="en-US" sz="2400"/>
              <a:t> </a:t>
            </a:r>
            <a:r>
              <a:rPr lang="en-US" sz="2400" err="1"/>
              <a:t>của</a:t>
            </a:r>
            <a:r>
              <a:rPr lang="en-US" sz="2400"/>
              <a:t> </a:t>
            </a:r>
            <a:r>
              <a:rPr lang="en-US" sz="2400" err="1"/>
              <a:t>đồ</a:t>
            </a:r>
            <a:r>
              <a:rPr lang="en-US" sz="2400"/>
              <a:t> </a:t>
            </a:r>
            <a:r>
              <a:rPr lang="en-US" sz="2400" err="1"/>
              <a:t>thị</a:t>
            </a:r>
            <a:r>
              <a:rPr lang="en-US" sz="2400"/>
              <a:t>, </a:t>
            </a:r>
            <a:r>
              <a:rPr lang="en-US" sz="2400" err="1"/>
              <a:t>các</a:t>
            </a:r>
            <a:r>
              <a:rPr lang="en-US" sz="2400"/>
              <a:t> </a:t>
            </a:r>
            <a:r>
              <a:rPr lang="en-US" sz="2400" err="1"/>
              <a:t>cạnh</a:t>
            </a:r>
            <a:r>
              <a:rPr lang="en-US" sz="2400"/>
              <a:t> </a:t>
            </a:r>
            <a:r>
              <a:rPr lang="en-US" sz="2400" err="1"/>
              <a:t>của</a:t>
            </a:r>
            <a:r>
              <a:rPr lang="en-US" sz="2400"/>
              <a:t> </a:t>
            </a:r>
            <a:r>
              <a:rPr lang="en-US" sz="2400" err="1"/>
              <a:t>đồ</a:t>
            </a:r>
            <a:r>
              <a:rPr lang="en-US" sz="2400"/>
              <a:t> </a:t>
            </a:r>
            <a:r>
              <a:rPr lang="en-US" sz="2400" err="1"/>
              <a:t>thị</a:t>
            </a:r>
            <a:r>
              <a:rPr lang="en-US" sz="2400"/>
              <a:t> </a:t>
            </a:r>
            <a:r>
              <a:rPr lang="en-US" sz="2400" err="1">
                <a:solidFill>
                  <a:srgbClr val="FF0000"/>
                </a:solidFill>
              </a:rPr>
              <a:t>thẳng</a:t>
            </a:r>
            <a:r>
              <a:rPr lang="en-US" sz="2400">
                <a:solidFill>
                  <a:srgbClr val="FF0000"/>
                </a:solidFill>
              </a:rPr>
              <a:t> hay </a:t>
            </a:r>
            <a:r>
              <a:rPr lang="en-US" sz="2400" err="1">
                <a:solidFill>
                  <a:srgbClr val="FF0000"/>
                </a:solidFill>
              </a:rPr>
              <a:t>cong</a:t>
            </a:r>
            <a:r>
              <a:rPr lang="en-US" sz="2400">
                <a:solidFill>
                  <a:srgbClr val="FF0000"/>
                </a:solidFill>
              </a:rPr>
              <a:t>, </a:t>
            </a:r>
            <a:r>
              <a:rPr lang="en-US" sz="2400" err="1">
                <a:solidFill>
                  <a:srgbClr val="FF0000"/>
                </a:solidFill>
              </a:rPr>
              <a:t>dài</a:t>
            </a:r>
            <a:r>
              <a:rPr lang="en-US" sz="2400">
                <a:solidFill>
                  <a:srgbClr val="FF0000"/>
                </a:solidFill>
              </a:rPr>
              <a:t> hay </a:t>
            </a:r>
            <a:r>
              <a:rPr lang="en-US" sz="2400" err="1">
                <a:solidFill>
                  <a:srgbClr val="FF0000"/>
                </a:solidFill>
              </a:rPr>
              <a:t>ngắn</a:t>
            </a:r>
            <a:r>
              <a:rPr lang="en-US" sz="2400"/>
              <a:t>, </a:t>
            </a:r>
            <a:r>
              <a:rPr lang="en-US" sz="2400" err="1"/>
              <a:t>các</a:t>
            </a:r>
            <a:r>
              <a:rPr lang="en-US" sz="2400"/>
              <a:t> </a:t>
            </a:r>
            <a:r>
              <a:rPr lang="en-US" sz="2400" err="1">
                <a:solidFill>
                  <a:srgbClr val="FF0000"/>
                </a:solidFill>
              </a:rPr>
              <a:t>đỉnh</a:t>
            </a:r>
            <a:r>
              <a:rPr lang="en-US" sz="2400">
                <a:solidFill>
                  <a:srgbClr val="FF0000"/>
                </a:solidFill>
              </a:rPr>
              <a:t> ở </a:t>
            </a:r>
            <a:r>
              <a:rPr lang="en-US" sz="2400" err="1">
                <a:solidFill>
                  <a:srgbClr val="FF0000"/>
                </a:solidFill>
              </a:rPr>
              <a:t>vị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trí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nào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/>
              <a:t>đều</a:t>
            </a:r>
            <a:r>
              <a:rPr lang="en-US" sz="2400"/>
              <a:t> </a:t>
            </a:r>
            <a:r>
              <a:rPr lang="en-US" sz="2400" err="1">
                <a:solidFill>
                  <a:srgbClr val="FF0000"/>
                </a:solidFill>
              </a:rPr>
              <a:t>không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quan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trọng</a:t>
            </a:r>
            <a:r>
              <a:rPr lang="en-US" sz="2400"/>
              <a:t>, </a:t>
            </a:r>
            <a:r>
              <a:rPr lang="en-US" sz="2400" err="1"/>
              <a:t>mà</a:t>
            </a:r>
            <a:r>
              <a:rPr lang="en-US" sz="2400"/>
              <a:t> </a:t>
            </a:r>
            <a:r>
              <a:rPr lang="en-US" sz="2400" err="1">
                <a:highlight>
                  <a:srgbClr val="FFFF00"/>
                </a:highlight>
              </a:rPr>
              <a:t>bản</a:t>
            </a:r>
            <a:r>
              <a:rPr lang="en-US" sz="2400">
                <a:highlight>
                  <a:srgbClr val="FFFF00"/>
                </a:highlight>
              </a:rPr>
              <a:t> </a:t>
            </a:r>
            <a:r>
              <a:rPr lang="en-US" sz="2400" err="1">
                <a:highlight>
                  <a:srgbClr val="FFFF00"/>
                </a:highlight>
              </a:rPr>
              <a:t>chất</a:t>
            </a:r>
            <a:r>
              <a:rPr lang="en-US" sz="2400">
                <a:highlight>
                  <a:srgbClr val="FFFF00"/>
                </a:highlight>
              </a:rPr>
              <a:t> </a:t>
            </a:r>
            <a:r>
              <a:rPr lang="en-US" sz="2400" err="1"/>
              <a:t>là</a:t>
            </a:r>
            <a:r>
              <a:rPr lang="en-US" sz="2400"/>
              <a:t> </a:t>
            </a:r>
            <a:r>
              <a:rPr lang="en-US" sz="2400" i="1" err="1"/>
              <a:t>đồ</a:t>
            </a:r>
            <a:r>
              <a:rPr lang="en-US" sz="2400" i="1"/>
              <a:t> </a:t>
            </a:r>
            <a:r>
              <a:rPr lang="en-US" sz="2400" i="1" err="1"/>
              <a:t>thị</a:t>
            </a:r>
            <a:r>
              <a:rPr lang="en-US" sz="2400" i="1"/>
              <a:t> </a:t>
            </a:r>
            <a:r>
              <a:rPr lang="en-US" sz="2400" i="1" err="1">
                <a:highlight>
                  <a:srgbClr val="FFFF00"/>
                </a:highlight>
              </a:rPr>
              <a:t>có</a:t>
            </a:r>
            <a:r>
              <a:rPr lang="en-US" sz="2400" i="1">
                <a:highlight>
                  <a:srgbClr val="FFFF00"/>
                </a:highlight>
              </a:rPr>
              <a:t> bao </a:t>
            </a:r>
            <a:r>
              <a:rPr lang="en-US" sz="2400" i="1" err="1">
                <a:highlight>
                  <a:srgbClr val="FFFF00"/>
                </a:highlight>
              </a:rPr>
              <a:t>nhiêu</a:t>
            </a:r>
            <a:r>
              <a:rPr lang="en-US" sz="2400" i="1">
                <a:highlight>
                  <a:srgbClr val="FFFF00"/>
                </a:highlight>
              </a:rPr>
              <a:t> </a:t>
            </a:r>
            <a:r>
              <a:rPr lang="en-US" sz="2400" i="1" err="1">
                <a:highlight>
                  <a:srgbClr val="FFFF00"/>
                </a:highlight>
              </a:rPr>
              <a:t>đỉnh</a:t>
            </a:r>
            <a:r>
              <a:rPr lang="en-US" sz="2400" i="1"/>
              <a:t>, </a:t>
            </a:r>
            <a:r>
              <a:rPr lang="en-US" sz="2400" i="1">
                <a:highlight>
                  <a:srgbClr val="FFFF00"/>
                </a:highlight>
              </a:rPr>
              <a:t>bao </a:t>
            </a:r>
            <a:r>
              <a:rPr lang="en-US" sz="2400" i="1" err="1">
                <a:highlight>
                  <a:srgbClr val="FFFF00"/>
                </a:highlight>
              </a:rPr>
              <a:t>nhiêu</a:t>
            </a:r>
            <a:r>
              <a:rPr lang="en-US" sz="2400" i="1">
                <a:highlight>
                  <a:srgbClr val="FFFF00"/>
                </a:highlight>
              </a:rPr>
              <a:t> </a:t>
            </a:r>
            <a:r>
              <a:rPr lang="en-US" sz="2400" i="1" err="1">
                <a:highlight>
                  <a:srgbClr val="FFFF00"/>
                </a:highlight>
              </a:rPr>
              <a:t>cạnh</a:t>
            </a:r>
            <a:r>
              <a:rPr lang="en-US" sz="2400" i="1"/>
              <a:t> </a:t>
            </a:r>
            <a:r>
              <a:rPr lang="en-US" sz="2400" i="1" err="1"/>
              <a:t>và</a:t>
            </a:r>
            <a:r>
              <a:rPr lang="en-US" sz="2400" i="1"/>
              <a:t> </a:t>
            </a:r>
            <a:r>
              <a:rPr lang="en-US" sz="2400" i="1" err="1">
                <a:highlight>
                  <a:srgbClr val="FFFF00"/>
                </a:highlight>
              </a:rPr>
              <a:t>đỉnh</a:t>
            </a:r>
            <a:r>
              <a:rPr lang="en-US" sz="2400" i="1">
                <a:highlight>
                  <a:srgbClr val="FFFF00"/>
                </a:highlight>
              </a:rPr>
              <a:t> </a:t>
            </a:r>
            <a:r>
              <a:rPr lang="en-US" sz="2400" i="1" err="1">
                <a:highlight>
                  <a:srgbClr val="FFFF00"/>
                </a:highlight>
              </a:rPr>
              <a:t>nào</a:t>
            </a:r>
            <a:r>
              <a:rPr lang="en-US" sz="2400" i="1">
                <a:highlight>
                  <a:srgbClr val="FFFF00"/>
                </a:highlight>
              </a:rPr>
              <a:t> </a:t>
            </a:r>
            <a:r>
              <a:rPr lang="en-US" sz="2400" i="1" err="1">
                <a:highlight>
                  <a:srgbClr val="FFFF00"/>
                </a:highlight>
              </a:rPr>
              <a:t>được</a:t>
            </a:r>
            <a:r>
              <a:rPr lang="en-US" sz="2400" i="1">
                <a:highlight>
                  <a:srgbClr val="FFFF00"/>
                </a:highlight>
              </a:rPr>
              <a:t> </a:t>
            </a:r>
            <a:r>
              <a:rPr lang="en-US" sz="2400" i="1" err="1">
                <a:highlight>
                  <a:srgbClr val="FFFF00"/>
                </a:highlight>
              </a:rPr>
              <a:t>nối</a:t>
            </a:r>
            <a:r>
              <a:rPr lang="en-US" sz="2400" i="1">
                <a:highlight>
                  <a:srgbClr val="FFFF00"/>
                </a:highlight>
              </a:rPr>
              <a:t> </a:t>
            </a:r>
            <a:r>
              <a:rPr lang="en-US" sz="2400" i="1" err="1">
                <a:highlight>
                  <a:srgbClr val="FFFF00"/>
                </a:highlight>
              </a:rPr>
              <a:t>với</a:t>
            </a:r>
            <a:r>
              <a:rPr lang="en-US" sz="2400" i="1">
                <a:highlight>
                  <a:srgbClr val="FFFF00"/>
                </a:highlight>
              </a:rPr>
              <a:t> </a:t>
            </a:r>
            <a:r>
              <a:rPr lang="en-US" sz="2400" i="1" err="1">
                <a:highlight>
                  <a:srgbClr val="FFFF00"/>
                </a:highlight>
              </a:rPr>
              <a:t>đỉnh</a:t>
            </a:r>
            <a:r>
              <a:rPr lang="en-US" sz="2400" i="1">
                <a:highlight>
                  <a:srgbClr val="FFFF00"/>
                </a:highlight>
              </a:rPr>
              <a:t> </a:t>
            </a:r>
            <a:r>
              <a:rPr lang="en-US" sz="2400" i="1" err="1">
                <a:highlight>
                  <a:srgbClr val="FFFF00"/>
                </a:highlight>
              </a:rPr>
              <a:t>nào</a:t>
            </a:r>
            <a:r>
              <a:rPr lang="en-US" sz="2400" i="1"/>
              <a:t>.</a:t>
            </a:r>
            <a:endParaRPr lang="en-US" sz="240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0D19899-6304-48AE-9DE4-509551470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4" y="1549782"/>
            <a:ext cx="912743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err="1"/>
              <a:t>Kí</a:t>
            </a:r>
            <a:r>
              <a:rPr lang="en-US" sz="2400"/>
              <a:t> </a:t>
            </a:r>
            <a:r>
              <a:rPr lang="en-US" sz="2400" err="1"/>
              <a:t>hiệu</a:t>
            </a:r>
            <a:r>
              <a:rPr lang="en-US" sz="2400"/>
              <a:t>: </a:t>
            </a:r>
          </a:p>
          <a:p>
            <a:r>
              <a:rPr lang="en-US" sz="2400"/>
              <a:t>          </a:t>
            </a:r>
            <a:r>
              <a:rPr lang="en-US" sz="2400" err="1"/>
              <a:t>là</a:t>
            </a:r>
            <a:r>
              <a:rPr lang="en-US" sz="2400"/>
              <a:t> </a:t>
            </a:r>
            <a:r>
              <a:rPr lang="en-US" sz="2400" err="1"/>
              <a:t>tập</a:t>
            </a:r>
            <a:r>
              <a:rPr lang="en-US" sz="2400"/>
              <a:t> </a:t>
            </a:r>
            <a:r>
              <a:rPr lang="en-US" sz="2400" err="1"/>
              <a:t>hợp</a:t>
            </a:r>
            <a:r>
              <a:rPr lang="en-US" sz="2400"/>
              <a:t> </a:t>
            </a:r>
            <a:r>
              <a:rPr lang="en-US" sz="2400" err="1"/>
              <a:t>các</a:t>
            </a:r>
            <a:r>
              <a:rPr lang="en-US" sz="2400"/>
              <a:t> </a:t>
            </a:r>
            <a:r>
              <a:rPr lang="en-US" sz="2400" err="1">
                <a:solidFill>
                  <a:srgbClr val="FF0000"/>
                </a:solidFill>
              </a:rPr>
              <a:t>đỉnh</a:t>
            </a:r>
            <a:r>
              <a:rPr lang="en-US" sz="2400"/>
              <a:t>  </a:t>
            </a:r>
          </a:p>
          <a:p>
            <a:r>
              <a:rPr lang="en-US" sz="2400"/>
              <a:t>          </a:t>
            </a:r>
            <a:r>
              <a:rPr lang="en-US" sz="2400" err="1"/>
              <a:t>là</a:t>
            </a:r>
            <a:r>
              <a:rPr lang="en-US" sz="2400"/>
              <a:t> </a:t>
            </a:r>
            <a:r>
              <a:rPr lang="en-US" sz="2400" err="1"/>
              <a:t>tập</a:t>
            </a:r>
            <a:r>
              <a:rPr lang="en-US" sz="2400"/>
              <a:t> </a:t>
            </a:r>
            <a:r>
              <a:rPr lang="en-US" sz="2400" err="1"/>
              <a:t>hợp</a:t>
            </a:r>
            <a:r>
              <a:rPr lang="en-US" sz="2400"/>
              <a:t> </a:t>
            </a:r>
            <a:r>
              <a:rPr lang="en-US" sz="2400" err="1"/>
              <a:t>các</a:t>
            </a:r>
            <a:r>
              <a:rPr lang="en-US" sz="2400"/>
              <a:t> </a:t>
            </a:r>
            <a:r>
              <a:rPr lang="en-US" sz="2400" err="1">
                <a:solidFill>
                  <a:srgbClr val="FF0000"/>
                </a:solidFill>
              </a:rPr>
              <a:t>cạnh</a:t>
            </a:r>
            <a:r>
              <a:rPr lang="en-US" sz="2400"/>
              <a:t> </a:t>
            </a:r>
            <a:r>
              <a:rPr lang="en-US" sz="2400" err="1"/>
              <a:t>của</a:t>
            </a:r>
            <a:r>
              <a:rPr lang="en-US" sz="2400"/>
              <a:t> </a:t>
            </a:r>
            <a:r>
              <a:rPr lang="en-US" sz="2400" err="1"/>
              <a:t>đồ</a:t>
            </a:r>
            <a:r>
              <a:rPr lang="en-US" sz="2400"/>
              <a:t> </a:t>
            </a:r>
            <a:r>
              <a:rPr lang="en-US" sz="2400" err="1"/>
              <a:t>thị</a:t>
            </a:r>
            <a:endParaRPr lang="en-US" sz="2400"/>
          </a:p>
          <a:p>
            <a:r>
              <a:rPr lang="en-US" sz="2400" err="1"/>
              <a:t>Và</a:t>
            </a:r>
            <a:r>
              <a:rPr lang="en-US" sz="2400"/>
              <a:t> </a:t>
            </a:r>
            <a:r>
              <a:rPr lang="en-US" sz="2400" err="1"/>
              <a:t>viết</a:t>
            </a:r>
            <a:r>
              <a:rPr lang="en-US" sz="2400"/>
              <a:t> </a:t>
            </a:r>
          </a:p>
          <a:p>
            <a:r>
              <a:rPr lang="en-US" sz="2400" err="1">
                <a:solidFill>
                  <a:srgbClr val="FF0000"/>
                </a:solidFill>
              </a:rPr>
              <a:t>Cạnh</a:t>
            </a:r>
            <a:r>
              <a:rPr lang="en-US" sz="2400"/>
              <a:t> </a:t>
            </a:r>
            <a:r>
              <a:rPr lang="en-US" sz="2400" err="1"/>
              <a:t>nối</a:t>
            </a:r>
            <a:r>
              <a:rPr lang="en-US" sz="2400"/>
              <a:t> </a:t>
            </a:r>
            <a:r>
              <a:rPr lang="en-US" sz="2400" err="1"/>
              <a:t>hai</a:t>
            </a:r>
            <a:r>
              <a:rPr lang="en-US" sz="2400"/>
              <a:t> </a:t>
            </a:r>
            <a:r>
              <a:rPr lang="en-US" sz="2400" err="1"/>
              <a:t>đỉnh</a:t>
            </a:r>
            <a:r>
              <a:rPr lang="en-US" sz="2400"/>
              <a:t> A </a:t>
            </a:r>
            <a:r>
              <a:rPr lang="en-US" sz="2400" err="1"/>
              <a:t>và</a:t>
            </a:r>
            <a:r>
              <a:rPr lang="en-US" sz="2400"/>
              <a:t> B </a:t>
            </a:r>
            <a:r>
              <a:rPr lang="en-US" sz="2400" err="1"/>
              <a:t>kí</a:t>
            </a:r>
            <a:r>
              <a:rPr lang="en-US" sz="2400"/>
              <a:t> </a:t>
            </a:r>
            <a:r>
              <a:rPr lang="en-US" sz="2400" err="1"/>
              <a:t>hiệu</a:t>
            </a:r>
            <a:r>
              <a:rPr lang="en-US" sz="2400"/>
              <a:t>: </a:t>
            </a:r>
            <a:r>
              <a:rPr lang="en-US" sz="2400" i="1">
                <a:solidFill>
                  <a:srgbClr val="FF0000"/>
                </a:solidFill>
              </a:rPr>
              <a:t>AB</a:t>
            </a:r>
            <a:r>
              <a:rPr lang="en-US" sz="2400"/>
              <a:t> </a:t>
            </a:r>
            <a:r>
              <a:rPr lang="en-US" sz="2400" err="1"/>
              <a:t>hoặc</a:t>
            </a:r>
            <a:r>
              <a:rPr lang="en-US" sz="2400"/>
              <a:t> </a:t>
            </a:r>
            <a:r>
              <a:rPr lang="en-US" sz="2400" i="1">
                <a:solidFill>
                  <a:srgbClr val="FF0000"/>
                </a:solidFill>
              </a:rPr>
              <a:t>BA</a:t>
            </a:r>
            <a:r>
              <a:rPr lang="en-US" sz="2400"/>
              <a:t> </a:t>
            </a:r>
          </a:p>
          <a:p>
            <a:r>
              <a:rPr lang="en-US" sz="2400" err="1"/>
              <a:t>khi</a:t>
            </a:r>
            <a:r>
              <a:rPr lang="en-US" sz="2400"/>
              <a:t> </a:t>
            </a:r>
            <a:r>
              <a:rPr lang="en-US" sz="2400" err="1"/>
              <a:t>đó</a:t>
            </a:r>
            <a:r>
              <a:rPr lang="en-US" sz="2400"/>
              <a:t>  A </a:t>
            </a:r>
            <a:r>
              <a:rPr lang="en-US" sz="2400" err="1"/>
              <a:t>và</a:t>
            </a:r>
            <a:r>
              <a:rPr lang="en-US" sz="2400"/>
              <a:t> B  </a:t>
            </a:r>
            <a:r>
              <a:rPr lang="en-US" sz="2400" err="1"/>
              <a:t>gọi</a:t>
            </a:r>
            <a:r>
              <a:rPr lang="en-US" sz="2400"/>
              <a:t> </a:t>
            </a:r>
            <a:r>
              <a:rPr lang="en-US" sz="2400" err="1"/>
              <a:t>là</a:t>
            </a:r>
            <a:r>
              <a:rPr lang="en-US" sz="2400"/>
              <a:t> </a:t>
            </a:r>
            <a:r>
              <a:rPr lang="en-US" sz="2400" i="1" err="1">
                <a:solidFill>
                  <a:srgbClr val="FF0000"/>
                </a:solidFill>
              </a:rPr>
              <a:t>hai</a:t>
            </a:r>
            <a:r>
              <a:rPr lang="en-US" sz="2400" i="1">
                <a:solidFill>
                  <a:srgbClr val="FF0000"/>
                </a:solidFill>
              </a:rPr>
              <a:t> </a:t>
            </a:r>
            <a:r>
              <a:rPr lang="en-US" sz="2400" i="1" err="1">
                <a:solidFill>
                  <a:srgbClr val="FF0000"/>
                </a:solidFill>
              </a:rPr>
              <a:t>đỉnh</a:t>
            </a:r>
            <a:r>
              <a:rPr lang="en-US" sz="2400" i="1">
                <a:solidFill>
                  <a:srgbClr val="FF0000"/>
                </a:solidFill>
              </a:rPr>
              <a:t> </a:t>
            </a:r>
            <a:r>
              <a:rPr lang="en-US" sz="2400" i="1" err="1">
                <a:solidFill>
                  <a:srgbClr val="FF0000"/>
                </a:solidFill>
              </a:rPr>
              <a:t>kề</a:t>
            </a:r>
            <a:r>
              <a:rPr lang="en-US" sz="2400" i="1">
                <a:solidFill>
                  <a:srgbClr val="FF0000"/>
                </a:solidFill>
              </a:rPr>
              <a:t> </a:t>
            </a:r>
            <a:r>
              <a:rPr lang="en-US" sz="2400" i="1" err="1">
                <a:solidFill>
                  <a:srgbClr val="FF0000"/>
                </a:solidFill>
              </a:rPr>
              <a:t>nhau</a:t>
            </a:r>
            <a:r>
              <a:rPr lang="en-US" sz="2400">
                <a:solidFill>
                  <a:srgbClr val="FF0000"/>
                </a:solidFill>
              </a:rPr>
              <a:t>. </a:t>
            </a:r>
          </a:p>
          <a:p>
            <a:r>
              <a:rPr lang="en-US" sz="2400" err="1"/>
              <a:t>Nếu</a:t>
            </a:r>
            <a:r>
              <a:rPr lang="en-US" sz="2400"/>
              <a:t> </a:t>
            </a:r>
            <a:r>
              <a:rPr lang="en-US" sz="2400" err="1"/>
              <a:t>hai</a:t>
            </a:r>
            <a:r>
              <a:rPr lang="en-US" sz="2400"/>
              <a:t> </a:t>
            </a:r>
            <a:r>
              <a:rPr lang="en-US" sz="2400" err="1"/>
              <a:t>đầu</a:t>
            </a:r>
            <a:r>
              <a:rPr lang="en-US" sz="2400"/>
              <a:t> </a:t>
            </a:r>
            <a:r>
              <a:rPr lang="en-US" sz="2400" err="1"/>
              <a:t>mút</a:t>
            </a:r>
            <a:r>
              <a:rPr lang="en-US" sz="2400"/>
              <a:t> </a:t>
            </a:r>
            <a:r>
              <a:rPr lang="en-US" sz="2400" err="1"/>
              <a:t>của</a:t>
            </a:r>
            <a:r>
              <a:rPr lang="en-US" sz="2400"/>
              <a:t> </a:t>
            </a:r>
            <a:r>
              <a:rPr lang="en-US" sz="2400" err="1"/>
              <a:t>cạnh</a:t>
            </a:r>
            <a:r>
              <a:rPr lang="en-US" sz="2400"/>
              <a:t> </a:t>
            </a:r>
            <a:r>
              <a:rPr lang="en-US" sz="2400" err="1"/>
              <a:t>trùng</a:t>
            </a:r>
            <a:r>
              <a:rPr lang="en-US" sz="2400"/>
              <a:t> </a:t>
            </a:r>
            <a:r>
              <a:rPr lang="en-US" sz="2400" err="1"/>
              <a:t>nhau</a:t>
            </a:r>
            <a:r>
              <a:rPr lang="en-US" sz="2400"/>
              <a:t> </a:t>
            </a:r>
            <a:r>
              <a:rPr lang="en-US" sz="2400" err="1"/>
              <a:t>tại</a:t>
            </a:r>
            <a:r>
              <a:rPr lang="en-US" sz="2400"/>
              <a:t> </a:t>
            </a:r>
            <a:r>
              <a:rPr lang="en-US" sz="2400" err="1"/>
              <a:t>đỉnh</a:t>
            </a:r>
            <a:r>
              <a:rPr lang="en-US" sz="2400"/>
              <a:t> </a:t>
            </a:r>
            <a:r>
              <a:rPr lang="en-US" sz="2400" err="1"/>
              <a:t>thì</a:t>
            </a:r>
            <a:r>
              <a:rPr lang="en-US" sz="2400"/>
              <a:t> ta </a:t>
            </a:r>
            <a:r>
              <a:rPr lang="en-US" sz="2400" err="1"/>
              <a:t>gọi</a:t>
            </a:r>
            <a:r>
              <a:rPr lang="en-US" sz="2400"/>
              <a:t> </a:t>
            </a:r>
            <a:r>
              <a:rPr lang="en-US" sz="2400" err="1"/>
              <a:t>cạnh</a:t>
            </a:r>
            <a:r>
              <a:rPr lang="en-US" sz="2400"/>
              <a:t> </a:t>
            </a:r>
            <a:r>
              <a:rPr lang="en-US" sz="2400" err="1"/>
              <a:t>ấy</a:t>
            </a:r>
            <a:r>
              <a:rPr lang="en-US" sz="2400"/>
              <a:t> </a:t>
            </a:r>
            <a:r>
              <a:rPr lang="en-US" sz="2400" err="1"/>
              <a:t>là</a:t>
            </a:r>
            <a:r>
              <a:rPr lang="en-US" sz="2400"/>
              <a:t> </a:t>
            </a:r>
            <a:r>
              <a:rPr lang="en-US" sz="2400" err="1"/>
              <a:t>một</a:t>
            </a:r>
            <a:r>
              <a:rPr lang="en-US" sz="2400"/>
              <a:t> </a:t>
            </a:r>
            <a:r>
              <a:rPr lang="en-US" sz="2400" b="1" i="1" err="1">
                <a:solidFill>
                  <a:srgbClr val="FF0000"/>
                </a:solidFill>
              </a:rPr>
              <a:t>khuyên</a:t>
            </a:r>
            <a:r>
              <a:rPr lang="en-US" sz="2400"/>
              <a:t>, </a:t>
            </a:r>
            <a:r>
              <a:rPr lang="en-US" sz="2400" err="1"/>
              <a:t>kí</a:t>
            </a:r>
            <a:r>
              <a:rPr lang="en-US" sz="2400"/>
              <a:t> </a:t>
            </a:r>
            <a:r>
              <a:rPr lang="en-US" sz="2400" err="1"/>
              <a:t>hiệu</a:t>
            </a:r>
            <a:r>
              <a:rPr lang="en-US" sz="2400"/>
              <a:t> </a:t>
            </a:r>
            <a:r>
              <a:rPr lang="en-US" sz="2400" err="1"/>
              <a:t>là</a:t>
            </a:r>
            <a:r>
              <a:rPr lang="en-US" sz="2400"/>
              <a:t> </a:t>
            </a:r>
            <a:r>
              <a:rPr lang="en-US" sz="2400" i="1">
                <a:solidFill>
                  <a:srgbClr val="FF0000"/>
                </a:solidFill>
              </a:rPr>
              <a:t>CC</a:t>
            </a:r>
            <a:r>
              <a:rPr lang="en-US" sz="2400" b="1"/>
              <a:t>.</a:t>
            </a:r>
            <a:endParaRPr lang="en-US" sz="2400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C359A30B-0C3C-40F2-BD7A-96DB000D7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286492"/>
              </p:ext>
            </p:extLst>
          </p:nvPr>
        </p:nvGraphicFramePr>
        <p:xfrm>
          <a:off x="76200" y="1988459"/>
          <a:ext cx="75088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51332" imgH="414594" progId="Equation.DSMT4">
                  <p:embed/>
                </p:oleObj>
              </mc:Choice>
              <mc:Fallback>
                <p:oleObj name="Equation" r:id="rId2" imgW="751332" imgH="414594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C359A30B-0C3C-40F2-BD7A-96DB000D7F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" y="1988459"/>
                        <a:ext cx="750887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DBABE5E0-FE88-42B6-B6D0-0C0BF887C0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042411"/>
              </p:ext>
            </p:extLst>
          </p:nvPr>
        </p:nvGraphicFramePr>
        <p:xfrm>
          <a:off x="92666" y="2357442"/>
          <a:ext cx="75098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203040" progId="Equation.DSMT4">
                  <p:embed/>
                </p:oleObj>
              </mc:Choice>
              <mc:Fallback>
                <p:oleObj name="Equation" r:id="rId4" imgW="368280" imgH="20304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DBABE5E0-FE88-42B6-B6D0-0C0BF887C0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666" y="2357442"/>
                        <a:ext cx="750985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0AC6F1DE-73E4-4389-928C-D0DC6688A8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416259"/>
              </p:ext>
            </p:extLst>
          </p:nvPr>
        </p:nvGraphicFramePr>
        <p:xfrm>
          <a:off x="1066352" y="2717174"/>
          <a:ext cx="137249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203040" progId="Equation.DSMT4">
                  <p:embed/>
                </p:oleObj>
              </mc:Choice>
              <mc:Fallback>
                <p:oleObj name="Equation" r:id="rId6" imgW="672840" imgH="2030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0AC6F1DE-73E4-4389-928C-D0DC6688A8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352" y="2717174"/>
                        <a:ext cx="1372495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B3EEC2AF-B5D2-4B97-A05E-7CE7546D4D5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867400" y="1319029"/>
            <a:ext cx="3150804" cy="23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6933</TotalTime>
  <Words>886</Words>
  <Application>Microsoft Office PowerPoint</Application>
  <PresentationFormat>On-screen Show (4:3)</PresentationFormat>
  <Paragraphs>69</Paragraphs>
  <Slides>17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Garamond</vt:lpstr>
      <vt:lpstr>Times New Roman</vt:lpstr>
      <vt:lpstr>Trebuchet MS</vt:lpstr>
      <vt:lpstr>Wingdings</vt:lpstr>
      <vt:lpstr>Wingdings 3</vt:lpstr>
      <vt:lpstr>Facet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282</cp:revision>
  <cp:lastPrinted>2023-02-27T22:58:57Z</cp:lastPrinted>
  <dcterms:created xsi:type="dcterms:W3CDTF">2017-10-09T08:01:18Z</dcterms:created>
  <dcterms:modified xsi:type="dcterms:W3CDTF">2025-04-28T08:06:05Z</dcterms:modified>
</cp:coreProperties>
</file>