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86" r:id="rId2"/>
    <p:sldId id="281" r:id="rId3"/>
    <p:sldId id="571" r:id="rId4"/>
    <p:sldId id="585" r:id="rId5"/>
    <p:sldId id="258" r:id="rId6"/>
    <p:sldId id="569" r:id="rId7"/>
    <p:sldId id="573" r:id="rId8"/>
    <p:sldId id="572" r:id="rId9"/>
    <p:sldId id="575" r:id="rId10"/>
    <p:sldId id="574" r:id="rId11"/>
    <p:sldId id="576" r:id="rId12"/>
    <p:sldId id="577" r:id="rId13"/>
    <p:sldId id="578" r:id="rId14"/>
    <p:sldId id="579" r:id="rId15"/>
    <p:sldId id="580" r:id="rId16"/>
    <p:sldId id="581" r:id="rId17"/>
    <p:sldId id="582" r:id="rId18"/>
    <p:sldId id="583" r:id="rId19"/>
    <p:sldId id="584" r:id="rId20"/>
    <p:sldId id="570"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C2A"/>
    <a:srgbClr val="9DBB49"/>
    <a:srgbClr val="0E6847"/>
    <a:srgbClr val="187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2" autoAdjust="0"/>
    <p:restoredTop sz="94660"/>
  </p:normalViewPr>
  <p:slideViewPr>
    <p:cSldViewPr snapToGrid="0">
      <p:cViewPr>
        <p:scale>
          <a:sx n="40" d="100"/>
          <a:sy n="40" d="100"/>
        </p:scale>
        <p:origin x="852" y="690"/>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D1F75-EBB8-1340-A147-7B863C7D567C}"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649BAF20-2056-AA48-A919-2BA0CFFC7DA5}">
      <dgm:prSet phldrT="[Text]" custT="1"/>
      <dgm:spPr/>
      <dgm:t>
        <a:bodyPr/>
        <a:lstStyle/>
        <a:p>
          <a:pPr algn="just"/>
          <a:r>
            <a:rPr lang="en-VN" sz="2400" b="1" dirty="0">
              <a:effectLst/>
              <a:latin typeface="Times New Roman" panose="02020603050405020304" pitchFamily="18" charset="0"/>
              <a:ea typeface="Times New Roman" panose="02020603050405020304" pitchFamily="18" charset="0"/>
            </a:rPr>
            <a:t>Lừa dối nhân dân ta: “dối trời, lừa dân”, …</a:t>
          </a:r>
          <a:endParaRPr lang="en-US" sz="2400" b="1" dirty="0"/>
        </a:p>
      </dgm:t>
    </dgm:pt>
    <dgm:pt modelId="{9E4FDF4E-DDDC-524B-9490-FCD92533D22F}" type="parTrans" cxnId="{19D42E05-F372-1742-AF79-184D26B1E82A}">
      <dgm:prSet/>
      <dgm:spPr/>
      <dgm:t>
        <a:bodyPr/>
        <a:lstStyle/>
        <a:p>
          <a:pPr algn="just"/>
          <a:endParaRPr lang="en-US" sz="2400" b="1"/>
        </a:p>
      </dgm:t>
    </dgm:pt>
    <dgm:pt modelId="{17E68CC6-C906-5148-BD9D-8A54974A0C72}" type="sibTrans" cxnId="{19D42E05-F372-1742-AF79-184D26B1E82A}">
      <dgm:prSet/>
      <dgm:spPr/>
      <dgm:t>
        <a:bodyPr/>
        <a:lstStyle/>
        <a:p>
          <a:pPr algn="just"/>
          <a:endParaRPr lang="en-US" sz="2400" b="1"/>
        </a:p>
      </dgm:t>
    </dgm:pt>
    <dgm:pt modelId="{51807064-3477-9D4B-8EA4-00C859E40D48}">
      <dgm:prSet phldrT="[Text]" custT="1"/>
      <dgm:spPr/>
      <dgm:t>
        <a:bodyPr/>
        <a:lstStyle/>
        <a:p>
          <a:pPr algn="just"/>
          <a:r>
            <a:rPr lang="en-VN" sz="2400" b="1" dirty="0">
              <a:effectLst/>
              <a:latin typeface="Times New Roman" panose="02020603050405020304" pitchFamily="18" charset="0"/>
              <a:ea typeface="Times New Roman" panose="02020603050405020304" pitchFamily="18" charset="0"/>
            </a:rPr>
            <a:t>Tàn sát dã man những người vô tội: </a:t>
          </a:r>
          <a:r>
            <a:rPr lang="en-VN" sz="2400" b="1" i="1" dirty="0">
              <a:effectLst/>
              <a:latin typeface="Times New Roman" panose="02020603050405020304" pitchFamily="18" charset="0"/>
              <a:ea typeface="Times New Roman" panose="02020603050405020304" pitchFamily="18" charset="0"/>
            </a:rPr>
            <a:t>“nướng dân đen”, “vùi con đỏ”, …</a:t>
          </a:r>
          <a:endParaRPr lang="en-US" sz="2400" b="1" i="1" dirty="0"/>
        </a:p>
      </dgm:t>
    </dgm:pt>
    <dgm:pt modelId="{F27B554D-07F3-1840-B945-2256A2A042C7}" type="parTrans" cxnId="{BB144A05-AC44-094A-80CC-F812D1701640}">
      <dgm:prSet/>
      <dgm:spPr/>
      <dgm:t>
        <a:bodyPr/>
        <a:lstStyle/>
        <a:p>
          <a:pPr algn="just"/>
          <a:endParaRPr lang="en-US" sz="2400" b="1"/>
        </a:p>
      </dgm:t>
    </dgm:pt>
    <dgm:pt modelId="{91858761-DBEC-114B-9969-B6EBF03BA0A7}" type="sibTrans" cxnId="{BB144A05-AC44-094A-80CC-F812D1701640}">
      <dgm:prSet/>
      <dgm:spPr/>
      <dgm:t>
        <a:bodyPr/>
        <a:lstStyle/>
        <a:p>
          <a:pPr algn="just"/>
          <a:endParaRPr lang="en-US" sz="2400" b="1"/>
        </a:p>
      </dgm:t>
    </dgm:pt>
    <dgm:pt modelId="{222A7FC5-36D1-3442-824E-574D1ABC8769}">
      <dgm:prSet phldrT="[Text]" custT="1"/>
      <dgm:spPr/>
      <dgm:t>
        <a:bodyPr/>
        <a:lstStyle/>
        <a:p>
          <a:pPr algn="just"/>
          <a:r>
            <a:rPr lang="en-VN" sz="2400" b="1" dirty="0">
              <a:effectLst/>
              <a:latin typeface="Times New Roman" panose="02020603050405020304" pitchFamily="18" charset="0"/>
              <a:ea typeface="Times New Roman" panose="02020603050405020304" pitchFamily="18" charset="0"/>
            </a:rPr>
            <a:t>Bóc lột nhân dân ta bằng chế độ thuế khóa nặng nề: </a:t>
          </a:r>
          <a:r>
            <a:rPr lang="en-VN" sz="2400" b="1" i="1" dirty="0">
              <a:effectLst/>
              <a:latin typeface="Times New Roman" panose="02020603050405020304" pitchFamily="18" charset="0"/>
              <a:ea typeface="Times New Roman" panose="02020603050405020304" pitchFamily="18" charset="0"/>
            </a:rPr>
            <a:t>“nặng thuế khóa”</a:t>
          </a:r>
          <a:endParaRPr lang="en-US" sz="2400" b="1" i="1" dirty="0"/>
        </a:p>
      </dgm:t>
    </dgm:pt>
    <dgm:pt modelId="{112F0704-A061-8342-A47E-399AF53F706F}" type="parTrans" cxnId="{2209E4E2-1920-674B-BD6A-A285E744E4BE}">
      <dgm:prSet/>
      <dgm:spPr/>
      <dgm:t>
        <a:bodyPr/>
        <a:lstStyle/>
        <a:p>
          <a:pPr algn="just"/>
          <a:endParaRPr lang="en-US" sz="2400" b="1"/>
        </a:p>
      </dgm:t>
    </dgm:pt>
    <dgm:pt modelId="{0EE408EC-562A-D84B-B04C-56E5DC6F99FC}" type="sibTrans" cxnId="{2209E4E2-1920-674B-BD6A-A285E744E4BE}">
      <dgm:prSet/>
      <dgm:spPr/>
      <dgm:t>
        <a:bodyPr/>
        <a:lstStyle/>
        <a:p>
          <a:pPr algn="just"/>
          <a:endParaRPr lang="en-US" sz="2400" b="1"/>
        </a:p>
      </dgm:t>
    </dgm:pt>
    <dgm:pt modelId="{1529697C-1325-2F4A-B918-5224A6ADFD7F}">
      <dgm:prSet custT="1"/>
      <dgm:spPr/>
      <dgm:t>
        <a:bodyPr/>
        <a:lstStyle/>
        <a:p>
          <a:pPr algn="just"/>
          <a:r>
            <a:rPr lang="en-VN" sz="2400" b="1" dirty="0">
              <a:effectLst/>
              <a:latin typeface="Times New Roman" panose="02020603050405020304" pitchFamily="18" charset="0"/>
              <a:ea typeface="Times New Roman" panose="02020603050405020304" pitchFamily="18" charset="0"/>
            </a:rPr>
            <a:t>Bắt phu phen, phục dịch: bắt người </a:t>
          </a:r>
          <a:r>
            <a:rPr lang="en-VN" sz="2400" b="1" i="1" dirty="0">
              <a:effectLst/>
              <a:latin typeface="Times New Roman" panose="02020603050405020304" pitchFamily="18" charset="0"/>
              <a:ea typeface="Times New Roman" panose="02020603050405020304" pitchFamily="18" charset="0"/>
            </a:rPr>
            <a:t>“mò ngọc”, “đãi cát tìm vàng” …</a:t>
          </a:r>
          <a:endParaRPr lang="en-US" sz="2400" b="1" i="1" dirty="0"/>
        </a:p>
      </dgm:t>
    </dgm:pt>
    <dgm:pt modelId="{C4C3E556-AC6D-4044-AD9C-7B938704A756}" type="parTrans" cxnId="{B99325E4-113A-A343-924F-4BE5987FAEAA}">
      <dgm:prSet/>
      <dgm:spPr/>
      <dgm:t>
        <a:bodyPr/>
        <a:lstStyle/>
        <a:p>
          <a:pPr algn="just"/>
          <a:endParaRPr lang="en-US" sz="2400" b="1"/>
        </a:p>
      </dgm:t>
    </dgm:pt>
    <dgm:pt modelId="{B19407BA-D174-9146-ABFD-435F297E727B}" type="sibTrans" cxnId="{B99325E4-113A-A343-924F-4BE5987FAEAA}">
      <dgm:prSet/>
      <dgm:spPr/>
      <dgm:t>
        <a:bodyPr/>
        <a:lstStyle/>
        <a:p>
          <a:pPr algn="just"/>
          <a:endParaRPr lang="en-US" sz="2400" b="1"/>
        </a:p>
      </dgm:t>
    </dgm:pt>
    <dgm:pt modelId="{9F0492C7-D2AD-CE4B-A8E8-E92F84EE91F6}">
      <dgm:prSet custT="1"/>
      <dgm:spPr/>
      <dgm:t>
        <a:bodyPr/>
        <a:lstStyle/>
        <a:p>
          <a:pPr algn="just"/>
          <a:r>
            <a:rPr lang="en-VN" sz="2400" b="1">
              <a:effectLst/>
              <a:latin typeface="Times New Roman" panose="02020603050405020304" pitchFamily="18" charset="0"/>
              <a:ea typeface="Times New Roman" panose="02020603050405020304" pitchFamily="18" charset="0"/>
            </a:rPr>
            <a:t>Hủy hoại nền văn hóa Đại Việt</a:t>
          </a:r>
          <a:endParaRPr lang="en-US" sz="2400" b="1" dirty="0"/>
        </a:p>
      </dgm:t>
    </dgm:pt>
    <dgm:pt modelId="{918F4C99-1A6C-BB43-AE0D-90F767FB111D}" type="parTrans" cxnId="{4E72970E-DD4D-6843-8212-2C5B61DDEF1F}">
      <dgm:prSet/>
      <dgm:spPr/>
      <dgm:t>
        <a:bodyPr/>
        <a:lstStyle/>
        <a:p>
          <a:pPr algn="just"/>
          <a:endParaRPr lang="en-US" sz="2400" b="1"/>
        </a:p>
      </dgm:t>
    </dgm:pt>
    <dgm:pt modelId="{7E819B5D-43AC-FD44-81D9-7129096C23C7}" type="sibTrans" cxnId="{4E72970E-DD4D-6843-8212-2C5B61DDEF1F}">
      <dgm:prSet/>
      <dgm:spPr/>
      <dgm:t>
        <a:bodyPr/>
        <a:lstStyle/>
        <a:p>
          <a:pPr algn="just"/>
          <a:endParaRPr lang="en-US" sz="2400" b="1"/>
        </a:p>
      </dgm:t>
    </dgm:pt>
    <dgm:pt modelId="{7E2C110A-8913-2F49-9D7B-D6FA6C4D7A27}" type="pres">
      <dgm:prSet presAssocID="{814D1F75-EBB8-1340-A147-7B863C7D567C}" presName="Name0" presStyleCnt="0">
        <dgm:presLayoutVars>
          <dgm:chMax val="7"/>
          <dgm:chPref val="7"/>
          <dgm:dir/>
        </dgm:presLayoutVars>
      </dgm:prSet>
      <dgm:spPr/>
    </dgm:pt>
    <dgm:pt modelId="{DD838D5B-CC6B-A948-B893-33E41CDA7333}" type="pres">
      <dgm:prSet presAssocID="{814D1F75-EBB8-1340-A147-7B863C7D567C}" presName="Name1" presStyleCnt="0"/>
      <dgm:spPr/>
    </dgm:pt>
    <dgm:pt modelId="{5CEFCD02-BA45-DB42-BA8F-605AD2CC8139}" type="pres">
      <dgm:prSet presAssocID="{814D1F75-EBB8-1340-A147-7B863C7D567C}" presName="cycle" presStyleCnt="0"/>
      <dgm:spPr/>
    </dgm:pt>
    <dgm:pt modelId="{AEE53572-EA31-8849-9BF0-CF6B143F79C4}" type="pres">
      <dgm:prSet presAssocID="{814D1F75-EBB8-1340-A147-7B863C7D567C}" presName="srcNode" presStyleLbl="node1" presStyleIdx="0" presStyleCnt="5"/>
      <dgm:spPr/>
    </dgm:pt>
    <dgm:pt modelId="{8D1A229B-A7DF-CF43-92E6-CD2E6344C038}" type="pres">
      <dgm:prSet presAssocID="{814D1F75-EBB8-1340-A147-7B863C7D567C}" presName="conn" presStyleLbl="parChTrans1D2" presStyleIdx="0" presStyleCnt="1"/>
      <dgm:spPr/>
    </dgm:pt>
    <dgm:pt modelId="{255C68E2-6189-AF49-A51C-5D0AB517D450}" type="pres">
      <dgm:prSet presAssocID="{814D1F75-EBB8-1340-A147-7B863C7D567C}" presName="extraNode" presStyleLbl="node1" presStyleIdx="0" presStyleCnt="5"/>
      <dgm:spPr/>
    </dgm:pt>
    <dgm:pt modelId="{B2C43EB9-92F1-D447-9F06-A865C0C7B428}" type="pres">
      <dgm:prSet presAssocID="{814D1F75-EBB8-1340-A147-7B863C7D567C}" presName="dstNode" presStyleLbl="node1" presStyleIdx="0" presStyleCnt="5"/>
      <dgm:spPr/>
    </dgm:pt>
    <dgm:pt modelId="{0E70AA20-148C-5047-84D5-E44209F5A888}" type="pres">
      <dgm:prSet presAssocID="{649BAF20-2056-AA48-A919-2BA0CFFC7DA5}" presName="text_1" presStyleLbl="node1" presStyleIdx="0" presStyleCnt="5">
        <dgm:presLayoutVars>
          <dgm:bulletEnabled val="1"/>
        </dgm:presLayoutVars>
      </dgm:prSet>
      <dgm:spPr/>
    </dgm:pt>
    <dgm:pt modelId="{36477DF0-F261-E545-9638-F11AB36568B9}" type="pres">
      <dgm:prSet presAssocID="{649BAF20-2056-AA48-A919-2BA0CFFC7DA5}" presName="accent_1" presStyleCnt="0"/>
      <dgm:spPr/>
    </dgm:pt>
    <dgm:pt modelId="{80A4C8A7-24CA-C449-9617-9B91443F9C4A}" type="pres">
      <dgm:prSet presAssocID="{649BAF20-2056-AA48-A919-2BA0CFFC7DA5}" presName="accentRepeatNode" presStyleLbl="solidFgAcc1" presStyleIdx="0" presStyleCnt="5"/>
      <dgm:spPr/>
    </dgm:pt>
    <dgm:pt modelId="{D152CC2E-9340-2B41-9246-BC85D6304D3D}" type="pres">
      <dgm:prSet presAssocID="{51807064-3477-9D4B-8EA4-00C859E40D48}" presName="text_2" presStyleLbl="node1" presStyleIdx="1" presStyleCnt="5" custScaleY="129854">
        <dgm:presLayoutVars>
          <dgm:bulletEnabled val="1"/>
        </dgm:presLayoutVars>
      </dgm:prSet>
      <dgm:spPr/>
    </dgm:pt>
    <dgm:pt modelId="{C94642ED-6012-3443-8964-875150F1CEE2}" type="pres">
      <dgm:prSet presAssocID="{51807064-3477-9D4B-8EA4-00C859E40D48}" presName="accent_2" presStyleCnt="0"/>
      <dgm:spPr/>
    </dgm:pt>
    <dgm:pt modelId="{48E9D719-8C5B-9A42-BE3B-3FAB2867E903}" type="pres">
      <dgm:prSet presAssocID="{51807064-3477-9D4B-8EA4-00C859E40D48}" presName="accentRepeatNode" presStyleLbl="solidFgAcc1" presStyleIdx="1" presStyleCnt="5"/>
      <dgm:spPr/>
    </dgm:pt>
    <dgm:pt modelId="{B8D74145-488D-554F-81F7-8FE2C22B98AD}" type="pres">
      <dgm:prSet presAssocID="{222A7FC5-36D1-3442-824E-574D1ABC8769}" presName="text_3" presStyleLbl="node1" presStyleIdx="2" presStyleCnt="5" custScaleY="126276">
        <dgm:presLayoutVars>
          <dgm:bulletEnabled val="1"/>
        </dgm:presLayoutVars>
      </dgm:prSet>
      <dgm:spPr/>
    </dgm:pt>
    <dgm:pt modelId="{18757F47-08A6-7A4E-B136-E3BB9FD650B8}" type="pres">
      <dgm:prSet presAssocID="{222A7FC5-36D1-3442-824E-574D1ABC8769}" presName="accent_3" presStyleCnt="0"/>
      <dgm:spPr/>
    </dgm:pt>
    <dgm:pt modelId="{ADB5B53D-4D08-8942-BCDA-239DCD858045}" type="pres">
      <dgm:prSet presAssocID="{222A7FC5-36D1-3442-824E-574D1ABC8769}" presName="accentRepeatNode" presStyleLbl="solidFgAcc1" presStyleIdx="2" presStyleCnt="5"/>
      <dgm:spPr/>
    </dgm:pt>
    <dgm:pt modelId="{D2E626DE-5D3C-B34E-8FE5-62A82FA1BDCD}" type="pres">
      <dgm:prSet presAssocID="{1529697C-1325-2F4A-B918-5224A6ADFD7F}" presName="text_4" presStyleLbl="node1" presStyleIdx="3" presStyleCnt="5" custScaleY="129433">
        <dgm:presLayoutVars>
          <dgm:bulletEnabled val="1"/>
        </dgm:presLayoutVars>
      </dgm:prSet>
      <dgm:spPr/>
    </dgm:pt>
    <dgm:pt modelId="{41719603-CDC5-8840-AD7A-8F89D12C7C1D}" type="pres">
      <dgm:prSet presAssocID="{1529697C-1325-2F4A-B918-5224A6ADFD7F}" presName="accent_4" presStyleCnt="0"/>
      <dgm:spPr/>
    </dgm:pt>
    <dgm:pt modelId="{E2B502A7-A6B2-2645-8A5B-77A22AAD6F2D}" type="pres">
      <dgm:prSet presAssocID="{1529697C-1325-2F4A-B918-5224A6ADFD7F}" presName="accentRepeatNode" presStyleLbl="solidFgAcc1" presStyleIdx="3" presStyleCnt="5"/>
      <dgm:spPr/>
    </dgm:pt>
    <dgm:pt modelId="{3C6D04E3-6605-2B43-8244-D123E8270127}" type="pres">
      <dgm:prSet presAssocID="{9F0492C7-D2AD-CE4B-A8E8-E92F84EE91F6}" presName="text_5" presStyleLbl="node1" presStyleIdx="4" presStyleCnt="5">
        <dgm:presLayoutVars>
          <dgm:bulletEnabled val="1"/>
        </dgm:presLayoutVars>
      </dgm:prSet>
      <dgm:spPr/>
    </dgm:pt>
    <dgm:pt modelId="{106B7746-7A1E-8F44-B9EE-18A2F7CD8258}" type="pres">
      <dgm:prSet presAssocID="{9F0492C7-D2AD-CE4B-A8E8-E92F84EE91F6}" presName="accent_5" presStyleCnt="0"/>
      <dgm:spPr/>
    </dgm:pt>
    <dgm:pt modelId="{15E844CD-ACAA-4E4D-AEC7-C528BC495373}" type="pres">
      <dgm:prSet presAssocID="{9F0492C7-D2AD-CE4B-A8E8-E92F84EE91F6}" presName="accentRepeatNode" presStyleLbl="solidFgAcc1" presStyleIdx="4" presStyleCnt="5"/>
      <dgm:spPr/>
    </dgm:pt>
  </dgm:ptLst>
  <dgm:cxnLst>
    <dgm:cxn modelId="{19D42E05-F372-1742-AF79-184D26B1E82A}" srcId="{814D1F75-EBB8-1340-A147-7B863C7D567C}" destId="{649BAF20-2056-AA48-A919-2BA0CFFC7DA5}" srcOrd="0" destOrd="0" parTransId="{9E4FDF4E-DDDC-524B-9490-FCD92533D22F}" sibTransId="{17E68CC6-C906-5148-BD9D-8A54974A0C72}"/>
    <dgm:cxn modelId="{BB144A05-AC44-094A-80CC-F812D1701640}" srcId="{814D1F75-EBB8-1340-A147-7B863C7D567C}" destId="{51807064-3477-9D4B-8EA4-00C859E40D48}" srcOrd="1" destOrd="0" parTransId="{F27B554D-07F3-1840-B945-2256A2A042C7}" sibTransId="{91858761-DBEC-114B-9969-B6EBF03BA0A7}"/>
    <dgm:cxn modelId="{4E72970E-DD4D-6843-8212-2C5B61DDEF1F}" srcId="{814D1F75-EBB8-1340-A147-7B863C7D567C}" destId="{9F0492C7-D2AD-CE4B-A8E8-E92F84EE91F6}" srcOrd="4" destOrd="0" parTransId="{918F4C99-1A6C-BB43-AE0D-90F767FB111D}" sibTransId="{7E819B5D-43AC-FD44-81D9-7129096C23C7}"/>
    <dgm:cxn modelId="{C7D48023-74CC-A04D-BB83-8D7AE7364AC8}" type="presOf" srcId="{17E68CC6-C906-5148-BD9D-8A54974A0C72}" destId="{8D1A229B-A7DF-CF43-92E6-CD2E6344C038}" srcOrd="0" destOrd="0" presId="urn:microsoft.com/office/officeart/2008/layout/VerticalCurvedList"/>
    <dgm:cxn modelId="{3A35062E-CED5-D540-8138-EE20F0CFAA1A}" type="presOf" srcId="{9F0492C7-D2AD-CE4B-A8E8-E92F84EE91F6}" destId="{3C6D04E3-6605-2B43-8244-D123E8270127}" srcOrd="0" destOrd="0" presId="urn:microsoft.com/office/officeart/2008/layout/VerticalCurvedList"/>
    <dgm:cxn modelId="{F07D8230-24F6-474C-B51D-B6269E76F332}" type="presOf" srcId="{1529697C-1325-2F4A-B918-5224A6ADFD7F}" destId="{D2E626DE-5D3C-B34E-8FE5-62A82FA1BDCD}" srcOrd="0" destOrd="0" presId="urn:microsoft.com/office/officeart/2008/layout/VerticalCurvedList"/>
    <dgm:cxn modelId="{C79D9030-E167-9045-895B-7B1CF11E8CC9}" type="presOf" srcId="{649BAF20-2056-AA48-A919-2BA0CFFC7DA5}" destId="{0E70AA20-148C-5047-84D5-E44209F5A888}" srcOrd="0" destOrd="0" presId="urn:microsoft.com/office/officeart/2008/layout/VerticalCurvedList"/>
    <dgm:cxn modelId="{236F1F77-7D74-DD4F-BAC5-7C6D59E0A2F4}" type="presOf" srcId="{222A7FC5-36D1-3442-824E-574D1ABC8769}" destId="{B8D74145-488D-554F-81F7-8FE2C22B98AD}" srcOrd="0" destOrd="0" presId="urn:microsoft.com/office/officeart/2008/layout/VerticalCurvedList"/>
    <dgm:cxn modelId="{F14EAF91-BA10-364C-9194-70FAFF5CCC8F}" type="presOf" srcId="{814D1F75-EBB8-1340-A147-7B863C7D567C}" destId="{7E2C110A-8913-2F49-9D7B-D6FA6C4D7A27}" srcOrd="0" destOrd="0" presId="urn:microsoft.com/office/officeart/2008/layout/VerticalCurvedList"/>
    <dgm:cxn modelId="{2209E4E2-1920-674B-BD6A-A285E744E4BE}" srcId="{814D1F75-EBB8-1340-A147-7B863C7D567C}" destId="{222A7FC5-36D1-3442-824E-574D1ABC8769}" srcOrd="2" destOrd="0" parTransId="{112F0704-A061-8342-A47E-399AF53F706F}" sibTransId="{0EE408EC-562A-D84B-B04C-56E5DC6F99FC}"/>
    <dgm:cxn modelId="{B99325E4-113A-A343-924F-4BE5987FAEAA}" srcId="{814D1F75-EBB8-1340-A147-7B863C7D567C}" destId="{1529697C-1325-2F4A-B918-5224A6ADFD7F}" srcOrd="3" destOrd="0" parTransId="{C4C3E556-AC6D-4044-AD9C-7B938704A756}" sibTransId="{B19407BA-D174-9146-ABFD-435F297E727B}"/>
    <dgm:cxn modelId="{43E5ABEE-FB6F-734E-AA38-98BF3D41FC8A}" type="presOf" srcId="{51807064-3477-9D4B-8EA4-00C859E40D48}" destId="{D152CC2E-9340-2B41-9246-BC85D6304D3D}" srcOrd="0" destOrd="0" presId="urn:microsoft.com/office/officeart/2008/layout/VerticalCurvedList"/>
    <dgm:cxn modelId="{96795921-BAAD-BF4F-A010-69C0175E1D1B}" type="presParOf" srcId="{7E2C110A-8913-2F49-9D7B-D6FA6C4D7A27}" destId="{DD838D5B-CC6B-A948-B893-33E41CDA7333}" srcOrd="0" destOrd="0" presId="urn:microsoft.com/office/officeart/2008/layout/VerticalCurvedList"/>
    <dgm:cxn modelId="{902312DC-AD0E-A24B-A147-6E40CB437F2E}" type="presParOf" srcId="{DD838D5B-CC6B-A948-B893-33E41CDA7333}" destId="{5CEFCD02-BA45-DB42-BA8F-605AD2CC8139}" srcOrd="0" destOrd="0" presId="urn:microsoft.com/office/officeart/2008/layout/VerticalCurvedList"/>
    <dgm:cxn modelId="{65D59470-DB02-0A4B-A737-B739E6F4238F}" type="presParOf" srcId="{5CEFCD02-BA45-DB42-BA8F-605AD2CC8139}" destId="{AEE53572-EA31-8849-9BF0-CF6B143F79C4}" srcOrd="0" destOrd="0" presId="urn:microsoft.com/office/officeart/2008/layout/VerticalCurvedList"/>
    <dgm:cxn modelId="{32625AA4-F780-5942-8470-2E4B6CD19088}" type="presParOf" srcId="{5CEFCD02-BA45-DB42-BA8F-605AD2CC8139}" destId="{8D1A229B-A7DF-CF43-92E6-CD2E6344C038}" srcOrd="1" destOrd="0" presId="urn:microsoft.com/office/officeart/2008/layout/VerticalCurvedList"/>
    <dgm:cxn modelId="{DDAF081A-768B-4541-BE94-485CA8CBE2A4}" type="presParOf" srcId="{5CEFCD02-BA45-DB42-BA8F-605AD2CC8139}" destId="{255C68E2-6189-AF49-A51C-5D0AB517D450}" srcOrd="2" destOrd="0" presId="urn:microsoft.com/office/officeart/2008/layout/VerticalCurvedList"/>
    <dgm:cxn modelId="{1D77DB6B-8E79-094B-AB2C-2EC192B7D455}" type="presParOf" srcId="{5CEFCD02-BA45-DB42-BA8F-605AD2CC8139}" destId="{B2C43EB9-92F1-D447-9F06-A865C0C7B428}" srcOrd="3" destOrd="0" presId="urn:microsoft.com/office/officeart/2008/layout/VerticalCurvedList"/>
    <dgm:cxn modelId="{308AA3E9-1346-034B-AE88-4B0CE6A6BCA2}" type="presParOf" srcId="{DD838D5B-CC6B-A948-B893-33E41CDA7333}" destId="{0E70AA20-148C-5047-84D5-E44209F5A888}" srcOrd="1" destOrd="0" presId="urn:microsoft.com/office/officeart/2008/layout/VerticalCurvedList"/>
    <dgm:cxn modelId="{37B15689-B8B2-5B41-8C3A-D61E2CBBBBBB}" type="presParOf" srcId="{DD838D5B-CC6B-A948-B893-33E41CDA7333}" destId="{36477DF0-F261-E545-9638-F11AB36568B9}" srcOrd="2" destOrd="0" presId="urn:microsoft.com/office/officeart/2008/layout/VerticalCurvedList"/>
    <dgm:cxn modelId="{41EDCBA6-47CD-6A41-B954-E0C8E683A25D}" type="presParOf" srcId="{36477DF0-F261-E545-9638-F11AB36568B9}" destId="{80A4C8A7-24CA-C449-9617-9B91443F9C4A}" srcOrd="0" destOrd="0" presId="urn:microsoft.com/office/officeart/2008/layout/VerticalCurvedList"/>
    <dgm:cxn modelId="{41445194-AFA2-D24A-83D1-033F2F2BFB1E}" type="presParOf" srcId="{DD838D5B-CC6B-A948-B893-33E41CDA7333}" destId="{D152CC2E-9340-2B41-9246-BC85D6304D3D}" srcOrd="3" destOrd="0" presId="urn:microsoft.com/office/officeart/2008/layout/VerticalCurvedList"/>
    <dgm:cxn modelId="{C8B734C5-8C83-BD48-A4C5-CE7511FDBB7D}" type="presParOf" srcId="{DD838D5B-CC6B-A948-B893-33E41CDA7333}" destId="{C94642ED-6012-3443-8964-875150F1CEE2}" srcOrd="4" destOrd="0" presId="urn:microsoft.com/office/officeart/2008/layout/VerticalCurvedList"/>
    <dgm:cxn modelId="{40EC8D2F-99C0-1543-A434-FAB193ABFBF7}" type="presParOf" srcId="{C94642ED-6012-3443-8964-875150F1CEE2}" destId="{48E9D719-8C5B-9A42-BE3B-3FAB2867E903}" srcOrd="0" destOrd="0" presId="urn:microsoft.com/office/officeart/2008/layout/VerticalCurvedList"/>
    <dgm:cxn modelId="{3B7CAA6B-A011-9C4E-BB34-C2930DA9E03E}" type="presParOf" srcId="{DD838D5B-CC6B-A948-B893-33E41CDA7333}" destId="{B8D74145-488D-554F-81F7-8FE2C22B98AD}" srcOrd="5" destOrd="0" presId="urn:microsoft.com/office/officeart/2008/layout/VerticalCurvedList"/>
    <dgm:cxn modelId="{4141E26E-ED47-284D-B31E-F40290E1FAF6}" type="presParOf" srcId="{DD838D5B-CC6B-A948-B893-33E41CDA7333}" destId="{18757F47-08A6-7A4E-B136-E3BB9FD650B8}" srcOrd="6" destOrd="0" presId="urn:microsoft.com/office/officeart/2008/layout/VerticalCurvedList"/>
    <dgm:cxn modelId="{BB3FA038-2ACC-B748-8181-FFAB0EDDCCA6}" type="presParOf" srcId="{18757F47-08A6-7A4E-B136-E3BB9FD650B8}" destId="{ADB5B53D-4D08-8942-BCDA-239DCD858045}" srcOrd="0" destOrd="0" presId="urn:microsoft.com/office/officeart/2008/layout/VerticalCurvedList"/>
    <dgm:cxn modelId="{30A0148C-7780-1043-9943-6726F187BDF0}" type="presParOf" srcId="{DD838D5B-CC6B-A948-B893-33E41CDA7333}" destId="{D2E626DE-5D3C-B34E-8FE5-62A82FA1BDCD}" srcOrd="7" destOrd="0" presId="urn:microsoft.com/office/officeart/2008/layout/VerticalCurvedList"/>
    <dgm:cxn modelId="{CC2AA661-4586-2146-8703-A9D459028C0C}" type="presParOf" srcId="{DD838D5B-CC6B-A948-B893-33E41CDA7333}" destId="{41719603-CDC5-8840-AD7A-8F89D12C7C1D}" srcOrd="8" destOrd="0" presId="urn:microsoft.com/office/officeart/2008/layout/VerticalCurvedList"/>
    <dgm:cxn modelId="{10BA06D7-C485-6746-8189-9931A0093B7B}" type="presParOf" srcId="{41719603-CDC5-8840-AD7A-8F89D12C7C1D}" destId="{E2B502A7-A6B2-2645-8A5B-77A22AAD6F2D}" srcOrd="0" destOrd="0" presId="urn:microsoft.com/office/officeart/2008/layout/VerticalCurvedList"/>
    <dgm:cxn modelId="{19CF543F-4047-994D-BFFB-5107F9D26DC4}" type="presParOf" srcId="{DD838D5B-CC6B-A948-B893-33E41CDA7333}" destId="{3C6D04E3-6605-2B43-8244-D123E8270127}" srcOrd="9" destOrd="0" presId="urn:microsoft.com/office/officeart/2008/layout/VerticalCurvedList"/>
    <dgm:cxn modelId="{2D458E04-C5AB-BD4F-91E6-659E18074179}" type="presParOf" srcId="{DD838D5B-CC6B-A948-B893-33E41CDA7333}" destId="{106B7746-7A1E-8F44-B9EE-18A2F7CD8258}" srcOrd="10" destOrd="0" presId="urn:microsoft.com/office/officeart/2008/layout/VerticalCurvedList"/>
    <dgm:cxn modelId="{34DEC7B0-A98E-DE4D-9C3A-18BA23482D54}" type="presParOf" srcId="{106B7746-7A1E-8F44-B9EE-18A2F7CD8258}" destId="{15E844CD-ACAA-4E4D-AEC7-C528BC49537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A229B-A7DF-CF43-92E6-CD2E6344C038}">
      <dsp:nvSpPr>
        <dsp:cNvPr id="0" name=""/>
        <dsp:cNvSpPr/>
      </dsp:nvSpPr>
      <dsp:spPr>
        <a:xfrm>
          <a:off x="-6821460" y="-1042990"/>
          <a:ext cx="8118480" cy="8118480"/>
        </a:xfrm>
        <a:prstGeom prst="blockArc">
          <a:avLst>
            <a:gd name="adj1" fmla="val 18900000"/>
            <a:gd name="adj2" fmla="val 2700000"/>
            <a:gd name="adj3" fmla="val 26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70AA20-148C-5047-84D5-E44209F5A888}">
      <dsp:nvSpPr>
        <dsp:cNvPr id="0" name=""/>
        <dsp:cNvSpPr/>
      </dsp:nvSpPr>
      <dsp:spPr>
        <a:xfrm>
          <a:off x="566439" y="376910"/>
          <a:ext cx="8040341" cy="7543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dirty="0">
              <a:effectLst/>
              <a:latin typeface="Times New Roman" panose="02020603050405020304" pitchFamily="18" charset="0"/>
              <a:ea typeface="Times New Roman" panose="02020603050405020304" pitchFamily="18" charset="0"/>
            </a:rPr>
            <a:t>Lừa dối nhân dân ta: “dối trời, lừa dân”, …</a:t>
          </a:r>
          <a:endParaRPr lang="en-US" sz="2400" b="1" kern="1200" dirty="0"/>
        </a:p>
      </dsp:txBody>
      <dsp:txXfrm>
        <a:off x="566439" y="376910"/>
        <a:ext cx="8040341" cy="754303"/>
      </dsp:txXfrm>
    </dsp:sp>
    <dsp:sp modelId="{80A4C8A7-24CA-C449-9617-9B91443F9C4A}">
      <dsp:nvSpPr>
        <dsp:cNvPr id="0" name=""/>
        <dsp:cNvSpPr/>
      </dsp:nvSpPr>
      <dsp:spPr>
        <a:xfrm>
          <a:off x="94999" y="282622"/>
          <a:ext cx="942879" cy="94287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52CC2E-9340-2B41-9246-BC85D6304D3D}">
      <dsp:nvSpPr>
        <dsp:cNvPr id="0" name=""/>
        <dsp:cNvSpPr/>
      </dsp:nvSpPr>
      <dsp:spPr>
        <a:xfrm>
          <a:off x="1106951" y="1395409"/>
          <a:ext cx="7499829" cy="9794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dirty="0">
              <a:effectLst/>
              <a:latin typeface="Times New Roman" panose="02020603050405020304" pitchFamily="18" charset="0"/>
              <a:ea typeface="Times New Roman" panose="02020603050405020304" pitchFamily="18" charset="0"/>
            </a:rPr>
            <a:t>Tàn sát dã man những người vô tội: </a:t>
          </a:r>
          <a:r>
            <a:rPr lang="en-VN" sz="2400" b="1" i="1" kern="1200" dirty="0">
              <a:effectLst/>
              <a:latin typeface="Times New Roman" panose="02020603050405020304" pitchFamily="18" charset="0"/>
              <a:ea typeface="Times New Roman" panose="02020603050405020304" pitchFamily="18" charset="0"/>
            </a:rPr>
            <a:t>“nướng dân đen”, “vùi con đỏ”, …</a:t>
          </a:r>
          <a:endParaRPr lang="en-US" sz="2400" b="1" i="1" kern="1200" dirty="0"/>
        </a:p>
      </dsp:txBody>
      <dsp:txXfrm>
        <a:off x="1106951" y="1395409"/>
        <a:ext cx="7499829" cy="979493"/>
      </dsp:txXfrm>
    </dsp:sp>
    <dsp:sp modelId="{48E9D719-8C5B-9A42-BE3B-3FAB2867E903}">
      <dsp:nvSpPr>
        <dsp:cNvPr id="0" name=""/>
        <dsp:cNvSpPr/>
      </dsp:nvSpPr>
      <dsp:spPr>
        <a:xfrm>
          <a:off x="635511" y="1413716"/>
          <a:ext cx="942879" cy="94287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74145-488D-554F-81F7-8FE2C22B98AD}">
      <dsp:nvSpPr>
        <dsp:cNvPr id="0" name=""/>
        <dsp:cNvSpPr/>
      </dsp:nvSpPr>
      <dsp:spPr>
        <a:xfrm>
          <a:off x="1272845" y="2539997"/>
          <a:ext cx="7333935" cy="9525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dirty="0">
              <a:effectLst/>
              <a:latin typeface="Times New Roman" panose="02020603050405020304" pitchFamily="18" charset="0"/>
              <a:ea typeface="Times New Roman" panose="02020603050405020304" pitchFamily="18" charset="0"/>
            </a:rPr>
            <a:t>Bóc lột nhân dân ta bằng chế độ thuế khóa nặng nề: </a:t>
          </a:r>
          <a:r>
            <a:rPr lang="en-VN" sz="2400" b="1" i="1" kern="1200" dirty="0">
              <a:effectLst/>
              <a:latin typeface="Times New Roman" panose="02020603050405020304" pitchFamily="18" charset="0"/>
              <a:ea typeface="Times New Roman" panose="02020603050405020304" pitchFamily="18" charset="0"/>
            </a:rPr>
            <a:t>“nặng thuế khóa”</a:t>
          </a:r>
          <a:endParaRPr lang="en-US" sz="2400" b="1" i="1" kern="1200" dirty="0"/>
        </a:p>
      </dsp:txBody>
      <dsp:txXfrm>
        <a:off x="1272845" y="2539997"/>
        <a:ext cx="7333935" cy="952504"/>
      </dsp:txXfrm>
    </dsp:sp>
    <dsp:sp modelId="{ADB5B53D-4D08-8942-BCDA-239DCD858045}">
      <dsp:nvSpPr>
        <dsp:cNvPr id="0" name=""/>
        <dsp:cNvSpPr/>
      </dsp:nvSpPr>
      <dsp:spPr>
        <a:xfrm>
          <a:off x="801405" y="2544810"/>
          <a:ext cx="942879" cy="94287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E626DE-5D3C-B34E-8FE5-62A82FA1BDCD}">
      <dsp:nvSpPr>
        <dsp:cNvPr id="0" name=""/>
        <dsp:cNvSpPr/>
      </dsp:nvSpPr>
      <dsp:spPr>
        <a:xfrm>
          <a:off x="1106951" y="3659184"/>
          <a:ext cx="7499829" cy="9763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dirty="0">
              <a:effectLst/>
              <a:latin typeface="Times New Roman" panose="02020603050405020304" pitchFamily="18" charset="0"/>
              <a:ea typeface="Times New Roman" panose="02020603050405020304" pitchFamily="18" charset="0"/>
            </a:rPr>
            <a:t>Bắt phu phen, phục dịch: bắt người </a:t>
          </a:r>
          <a:r>
            <a:rPr lang="en-VN" sz="2400" b="1" i="1" kern="1200" dirty="0">
              <a:effectLst/>
              <a:latin typeface="Times New Roman" panose="02020603050405020304" pitchFamily="18" charset="0"/>
              <a:ea typeface="Times New Roman" panose="02020603050405020304" pitchFamily="18" charset="0"/>
            </a:rPr>
            <a:t>“mò ngọc”, “đãi cát tìm vàng” …</a:t>
          </a:r>
          <a:endParaRPr lang="en-US" sz="2400" b="1" i="1" kern="1200" dirty="0"/>
        </a:p>
      </dsp:txBody>
      <dsp:txXfrm>
        <a:off x="1106951" y="3659184"/>
        <a:ext cx="7499829" cy="976318"/>
      </dsp:txXfrm>
    </dsp:sp>
    <dsp:sp modelId="{E2B502A7-A6B2-2645-8A5B-77A22AAD6F2D}">
      <dsp:nvSpPr>
        <dsp:cNvPr id="0" name=""/>
        <dsp:cNvSpPr/>
      </dsp:nvSpPr>
      <dsp:spPr>
        <a:xfrm>
          <a:off x="635511" y="3675903"/>
          <a:ext cx="942879" cy="94287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D04E3-6605-2B43-8244-D123E8270127}">
      <dsp:nvSpPr>
        <dsp:cNvPr id="0" name=""/>
        <dsp:cNvSpPr/>
      </dsp:nvSpPr>
      <dsp:spPr>
        <a:xfrm>
          <a:off x="566439" y="4901285"/>
          <a:ext cx="8040341" cy="7543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a:effectLst/>
              <a:latin typeface="Times New Roman" panose="02020603050405020304" pitchFamily="18" charset="0"/>
              <a:ea typeface="Times New Roman" panose="02020603050405020304" pitchFamily="18" charset="0"/>
            </a:rPr>
            <a:t>Hủy hoại nền văn hóa Đại Việt</a:t>
          </a:r>
          <a:endParaRPr lang="en-US" sz="2400" b="1" kern="1200" dirty="0"/>
        </a:p>
      </dsp:txBody>
      <dsp:txXfrm>
        <a:off x="566439" y="4901285"/>
        <a:ext cx="8040341" cy="754303"/>
      </dsp:txXfrm>
    </dsp:sp>
    <dsp:sp modelId="{15E844CD-ACAA-4E4D-AEC7-C528BC495373}">
      <dsp:nvSpPr>
        <dsp:cNvPr id="0" name=""/>
        <dsp:cNvSpPr/>
      </dsp:nvSpPr>
      <dsp:spPr>
        <a:xfrm>
          <a:off x="94999" y="4806997"/>
          <a:ext cx="942879" cy="94287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E066B-0ADC-4152-98BC-A9E9DE48DA13}" type="datetimeFigureOut">
              <a:rPr lang="zh-CN" altLang="en-US" smtClean="0"/>
              <a:t>2025/4/8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0094F-A029-42CC-AEFC-9F476E054521}" type="slidenum">
              <a:rPr lang="zh-CN" altLang="en-US" smtClean="0"/>
              <a:t>‹#›</a:t>
            </a:fld>
            <a:endParaRPr lang="zh-CN" altLang="en-US"/>
          </a:p>
        </p:txBody>
      </p:sp>
    </p:spTree>
    <p:extLst>
      <p:ext uri="{BB962C8B-B14F-4D97-AF65-F5344CB8AC3E}">
        <p14:creationId xmlns:p14="http://schemas.microsoft.com/office/powerpoint/2010/main" val="387454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FBBAA-BE23-93CA-F004-70CB9014FD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1ECE586-AB86-C6E1-D054-5FD9A59926A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005A0E9-6CF7-93EF-B72C-0C01A64DAEA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419DD88-0667-B7C9-46BF-E0AD720AB7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0094F-A029-42CC-AEFC-9F476E05452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191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00094F-A029-42CC-AEFC-9F476E054521}" type="slidenum">
              <a:rPr lang="zh-CN" altLang="en-US" smtClean="0"/>
              <a:t>2</a:t>
            </a:fld>
            <a:endParaRPr lang="zh-CN" altLang="en-US"/>
          </a:p>
        </p:txBody>
      </p:sp>
    </p:spTree>
    <p:extLst>
      <p:ext uri="{BB962C8B-B14F-4D97-AF65-F5344CB8AC3E}">
        <p14:creationId xmlns:p14="http://schemas.microsoft.com/office/powerpoint/2010/main" val="260921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4</a:t>
            </a:fld>
            <a:endParaRPr lang="zh-CN" altLang="en-US"/>
          </a:p>
        </p:txBody>
      </p:sp>
    </p:spTree>
    <p:extLst>
      <p:ext uri="{BB962C8B-B14F-4D97-AF65-F5344CB8AC3E}">
        <p14:creationId xmlns:p14="http://schemas.microsoft.com/office/powerpoint/2010/main" val="17125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5</a:t>
            </a:fld>
            <a:endParaRPr lang="zh-CN" altLang="en-US"/>
          </a:p>
        </p:txBody>
      </p:sp>
    </p:spTree>
    <p:extLst>
      <p:ext uri="{BB962C8B-B14F-4D97-AF65-F5344CB8AC3E}">
        <p14:creationId xmlns:p14="http://schemas.microsoft.com/office/powerpoint/2010/main" val="171557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00094F-A029-42CC-AEFC-9F476E054521}" type="slidenum">
              <a:rPr lang="zh-CN" altLang="en-US" smtClean="0"/>
              <a:t>20</a:t>
            </a:fld>
            <a:endParaRPr lang="zh-CN" altLang="en-US"/>
          </a:p>
        </p:txBody>
      </p:sp>
    </p:spTree>
    <p:extLst>
      <p:ext uri="{BB962C8B-B14F-4D97-AF65-F5344CB8AC3E}">
        <p14:creationId xmlns:p14="http://schemas.microsoft.com/office/powerpoint/2010/main" val="219008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EAD3A-8B12-4620-A2A1-9667A3AB264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1B82A75-DB43-46DB-870E-01C140456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36681B0-0EA9-4076-AF9E-7E89D916CB8D}"/>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8CBE55A6-3B19-4C2C-BCAC-FAF7AB37FE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6D05B1-86C7-4CB9-9C39-F0936EB35194}"/>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2761411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7CB997-E114-4785-AD5C-9F6BE83AE26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396EE7-E2D1-43F2-AD8E-7804F8DBC88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3F1A95-4B00-4F61-B4D3-B0A72DE748C8}"/>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103E09EE-B551-4E91-9C89-38BD68735D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A7B63B9-55E9-4962-B1B3-C257A7CFCE26}"/>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488107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F97D8C-2617-4813-8098-9685DB75DFA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711CE84-0DBC-4269-B732-0321D2E2D05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451389B-246C-4CCC-B28E-5FD9D52C25CE}"/>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4C5BA680-D201-419E-B700-779AB75625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0F6BC5-730E-4A1F-A172-2B058F4753A4}"/>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736923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95325" y="647700"/>
            <a:ext cx="4048125" cy="5505450"/>
          </a:xfrm>
          <a:custGeom>
            <a:avLst/>
            <a:gdLst>
              <a:gd name="connsiteX0" fmla="*/ 0 w 4048125"/>
              <a:gd name="connsiteY0" fmla="*/ 0 h 5505450"/>
              <a:gd name="connsiteX1" fmla="*/ 4048125 w 4048125"/>
              <a:gd name="connsiteY1" fmla="*/ 0 h 5505450"/>
              <a:gd name="connsiteX2" fmla="*/ 4048125 w 4048125"/>
              <a:gd name="connsiteY2" fmla="*/ 5505450 h 5505450"/>
              <a:gd name="connsiteX3" fmla="*/ 0 w 4048125"/>
              <a:gd name="connsiteY3" fmla="*/ 5505450 h 5505450"/>
            </a:gdLst>
            <a:ahLst/>
            <a:cxnLst>
              <a:cxn ang="0">
                <a:pos x="connsiteX0" y="connsiteY0"/>
              </a:cxn>
              <a:cxn ang="0">
                <a:pos x="connsiteX1" y="connsiteY1"/>
              </a:cxn>
              <a:cxn ang="0">
                <a:pos x="connsiteX2" y="connsiteY2"/>
              </a:cxn>
              <a:cxn ang="0">
                <a:pos x="connsiteX3" y="connsiteY3"/>
              </a:cxn>
            </a:cxnLst>
            <a:rect l="l" t="t" r="r" b="b"/>
            <a:pathLst>
              <a:path w="4048125" h="5505450">
                <a:moveTo>
                  <a:pt x="0" y="0"/>
                </a:moveTo>
                <a:lnTo>
                  <a:pt x="4048125" y="0"/>
                </a:lnTo>
                <a:lnTo>
                  <a:pt x="4048125" y="5505450"/>
                </a:lnTo>
                <a:lnTo>
                  <a:pt x="0" y="550545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5974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89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AFD4BA-F789-4C08-960A-FA44213CE4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7218B833-C009-43DC-8064-1A69A1042574}"/>
              </a:ext>
            </a:extLst>
          </p:cNvPr>
          <p:cNvSpPr/>
          <p:nvPr userDrawn="1"/>
        </p:nvSpPr>
        <p:spPr>
          <a:xfrm>
            <a:off x="316651" y="411480"/>
            <a:ext cx="11509590" cy="6035040"/>
          </a:xfrm>
          <a:prstGeom prst="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Regular" panose="020B0500000000000000" pitchFamily="34" charset="-122"/>
              <a:ea typeface="Noto Sans S Chinese Regular" panose="020B0500000000000000" pitchFamily="34" charset="-122"/>
            </a:endParaRPr>
          </a:p>
        </p:txBody>
      </p:sp>
    </p:spTree>
    <p:extLst>
      <p:ext uri="{BB962C8B-B14F-4D97-AF65-F5344CB8AC3E}">
        <p14:creationId xmlns:p14="http://schemas.microsoft.com/office/powerpoint/2010/main" val="2316536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extLst>
      <p:ext uri="{BB962C8B-B14F-4D97-AF65-F5344CB8AC3E}">
        <p14:creationId xmlns:p14="http://schemas.microsoft.com/office/powerpoint/2010/main" val="4126549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651DF2-0796-4BD5-9AED-BEF6DFD2BF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569A00B-B7B9-4B2C-835C-D5B727B2051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8ACC6B4-E25F-4920-89C5-9CCAA7F45BD1}"/>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F5E8D7AD-2C17-49C0-B7B4-B442B88D82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984742-F32F-470C-8882-CF44CE5E8D07}"/>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3231165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5B981-62DC-40DE-8A61-562EB055DF4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B835E0B-30A8-4D89-9159-E373113E9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9E8E3BE-A713-48DE-BD4E-B91717B3E7AB}"/>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7878840E-E743-47FD-9F4E-BF10EE9BB7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E84DF6-2AFE-47D7-BC7B-E6FBAD4838E7}"/>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4125919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1FAA18-703A-4D31-9A9A-3569305E10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6D56C0-8A89-446E-BC37-2CF376354ED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42E31DF-5C47-4E57-BE8B-B1E68A6C57E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E85EE20-8658-41FD-BAD9-0DC296A94946}"/>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CB3DF8A7-29FB-4256-A061-CE6D5B09D1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C8F414-52FD-45FC-B26B-8238D9065181}"/>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3275197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2CC463-24AE-4E55-B59A-A6813332E82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0C50E8-6DD2-4E80-A0BC-1AC4BE54B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6325BA7-87BF-4F0C-8976-88CF19050E5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B817F63-5145-4012-B08C-FD6B95DF62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61115F5-472B-4427-8670-EBC2F09E3E8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42112C7-63DF-4DED-8450-FF54FB35FAA5}"/>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8" name="页脚占位符 7">
            <a:extLst>
              <a:ext uri="{FF2B5EF4-FFF2-40B4-BE49-F238E27FC236}">
                <a16:creationId xmlns:a16="http://schemas.microsoft.com/office/drawing/2014/main" id="{DAE69480-A5B1-452A-8334-398F2DE9C4C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597716B-8575-46DA-8F0D-D5BEB83EF3DD}"/>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404571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48FA3D-E659-4A14-9945-E2A133EE7FE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A317C37-79D4-47C9-95A8-07FA8E43D3CF}"/>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4" name="页脚占位符 3">
            <a:extLst>
              <a:ext uri="{FF2B5EF4-FFF2-40B4-BE49-F238E27FC236}">
                <a16:creationId xmlns:a16="http://schemas.microsoft.com/office/drawing/2014/main" id="{324E9BA3-F8DE-4433-8EE2-7767C218C5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5AADDA7-EC12-443F-809B-0B929CB7F378}"/>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699011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2801000-E86B-4CFE-B234-C03A4726F0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191" r="6977" b="65185"/>
          <a:stretch/>
        </p:blipFill>
        <p:spPr>
          <a:xfrm rot="5844717">
            <a:off x="2776219" y="-1784420"/>
            <a:ext cx="7780617" cy="9091711"/>
          </a:xfrm>
          <a:prstGeom prst="rect">
            <a:avLst/>
          </a:prstGeom>
        </p:spPr>
      </p:pic>
      <p:sp>
        <p:nvSpPr>
          <p:cNvPr id="9" name="矩形 8">
            <a:extLst>
              <a:ext uri="{FF2B5EF4-FFF2-40B4-BE49-F238E27FC236}">
                <a16:creationId xmlns:a16="http://schemas.microsoft.com/office/drawing/2014/main" id="{3DC8AB8A-14E0-4578-BB26-D6222E922FD2}"/>
              </a:ext>
            </a:extLst>
          </p:cNvPr>
          <p:cNvSpPr/>
          <p:nvPr userDrawn="1"/>
        </p:nvSpPr>
        <p:spPr>
          <a:xfrm>
            <a:off x="758762" y="569626"/>
            <a:ext cx="10718535" cy="5767389"/>
          </a:xfrm>
          <a:prstGeom prst="rect">
            <a:avLst/>
          </a:prstGeom>
          <a:solidFill>
            <a:schemeClr val="bg1">
              <a:alpha val="90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BF4C73FA-5DFF-44F0-94DA-D867D66C87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191" r="6977" b="65185"/>
          <a:stretch/>
        </p:blipFill>
        <p:spPr>
          <a:xfrm rot="16582406">
            <a:off x="9020963" y="3350982"/>
            <a:ext cx="5064162" cy="5917512"/>
          </a:xfrm>
          <a:prstGeom prst="rect">
            <a:avLst/>
          </a:prstGeom>
        </p:spPr>
      </p:pic>
      <p:sp>
        <p:nvSpPr>
          <p:cNvPr id="2" name="日期占位符 1">
            <a:extLst>
              <a:ext uri="{FF2B5EF4-FFF2-40B4-BE49-F238E27FC236}">
                <a16:creationId xmlns:a16="http://schemas.microsoft.com/office/drawing/2014/main" id="{328438AC-90A8-4FB9-8BEA-075136E1BA35}"/>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3" name="页脚占位符 2">
            <a:extLst>
              <a:ext uri="{FF2B5EF4-FFF2-40B4-BE49-F238E27FC236}">
                <a16:creationId xmlns:a16="http://schemas.microsoft.com/office/drawing/2014/main" id="{A7B91E5C-7B06-4F01-9F51-D44BFBD0121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AD38EF6-EA0F-45FE-B578-66A30287A7EF}"/>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
        <p:nvSpPr>
          <p:cNvPr id="5" name="文本框 4">
            <a:extLst>
              <a:ext uri="{FF2B5EF4-FFF2-40B4-BE49-F238E27FC236}">
                <a16:creationId xmlns:a16="http://schemas.microsoft.com/office/drawing/2014/main" id="{D6BCD437-44E1-4A75-A99B-06A6C527F816}"/>
              </a:ext>
            </a:extLst>
          </p:cNvPr>
          <p:cNvSpPr txBox="1"/>
          <p:nvPr userDrawn="1"/>
        </p:nvSpPr>
        <p:spPr>
          <a:xfrm>
            <a:off x="1142126" y="827945"/>
            <a:ext cx="3189156" cy="523220"/>
          </a:xfrm>
          <a:prstGeom prst="rect">
            <a:avLst/>
          </a:prstGeom>
          <a:noFill/>
        </p:spPr>
        <p:txBody>
          <a:bodyPr wrap="square" rtlCol="0">
            <a:spAutoFit/>
            <a:scene3d>
              <a:camera prst="orthographicFront"/>
              <a:lightRig rig="threePt" dir="t">
                <a:rot lat="0" lon="0" rev="0"/>
              </a:lightRig>
            </a:scene3d>
            <a:sp3d contourW="12700"/>
          </a:bodyPr>
          <a:lstStyle/>
          <a:p>
            <a:pPr algn="dist"/>
            <a:r>
              <a:rPr lang="zh-CN" altLang="en-US" sz="2800" dirty="0">
                <a:latin typeface="Noto Sans S Chinese Light" panose="020B0300000000000000" pitchFamily="34" charset="-122"/>
                <a:ea typeface="Noto Sans S Chinese Light" panose="020B0300000000000000" pitchFamily="34" charset="-122"/>
              </a:rPr>
              <a:t>标题文字添加此处</a:t>
            </a:r>
          </a:p>
        </p:txBody>
      </p:sp>
    </p:spTree>
    <p:extLst>
      <p:ext uri="{BB962C8B-B14F-4D97-AF65-F5344CB8AC3E}">
        <p14:creationId xmlns:p14="http://schemas.microsoft.com/office/powerpoint/2010/main" val="1072938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DB199A-BC24-463F-94E8-F0BA5BC0649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001FDD0-62E5-48E1-9878-8E9AF79EC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EFCD225-9D4D-4B32-8635-2486D16C8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7C2133B-5579-4146-BB61-39373307BDE0}"/>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0358F887-D773-4C55-AE82-441B6AAB80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147BDC-3F75-40DD-B93C-DED13164067A}"/>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1421724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449983-0FE9-406F-BE84-CA83DAEF46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A9588D0-9957-4139-A3D1-D3ABC39109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55D72-762F-49D8-B5B2-070833162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117F898-5811-410E-AF99-0A08E4EABFFD}"/>
              </a:ext>
            </a:extLst>
          </p:cNvPr>
          <p:cNvSpPr>
            <a:spLocks noGrp="1"/>
          </p:cNvSpPr>
          <p:nvPr>
            <p:ph type="dt" sz="half" idx="10"/>
          </p:nvPr>
        </p:nvSpPr>
        <p:spPr/>
        <p:txBody>
          <a:bodyPr/>
          <a:lstStyle/>
          <a:p>
            <a:fld id="{A67CF23B-5F87-451E-B3E1-D5DDEB8F0437}"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21F9E1FE-990E-46A3-B7D1-2BC4C92718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6DCC67-E385-401A-A416-5BC573B06A08}"/>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2290501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0D4925F-33B7-4BBC-82A3-48C577C65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A761600-8D8B-4545-9C3B-AE9F620AB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C265F61-4FD5-4D7B-A0BD-88B9D0E59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CF23B-5F87-451E-B3E1-D5DDEB8F0437}"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CCECC05C-4F31-4E2A-A1E3-971142765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97DBDEC-4B05-4F5A-9E55-3F9A0171C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134023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78CA2-9A2B-6446-E3E5-B44611B14794}"/>
            </a:ext>
          </a:extLst>
        </p:cNvPr>
        <p:cNvGrpSpPr/>
        <p:nvPr/>
      </p:nvGrpSpPr>
      <p:grpSpPr>
        <a:xfrm>
          <a:off x="0" y="0"/>
          <a:ext cx="0" cy="0"/>
          <a:chOff x="0" y="0"/>
          <a:chExt cx="0" cy="0"/>
        </a:xfrm>
      </p:grpSpPr>
      <p:pic>
        <p:nvPicPr>
          <p:cNvPr id="14" name="图片 13">
            <a:extLst>
              <a:ext uri="{FF2B5EF4-FFF2-40B4-BE49-F238E27FC236}">
                <a16:creationId xmlns:a16="http://schemas.microsoft.com/office/drawing/2014/main" id="{91792A41-F7B5-3E79-671B-DD503842E39B}"/>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5844717">
            <a:off x="-712553" y="3192548"/>
            <a:ext cx="4389108" cy="5128706"/>
          </a:xfrm>
          <a:prstGeom prst="rect">
            <a:avLst/>
          </a:prstGeom>
        </p:spPr>
      </p:pic>
      <p:pic>
        <p:nvPicPr>
          <p:cNvPr id="15" name="图片 14">
            <a:extLst>
              <a:ext uri="{FF2B5EF4-FFF2-40B4-BE49-F238E27FC236}">
                <a16:creationId xmlns:a16="http://schemas.microsoft.com/office/drawing/2014/main" id="{05A1F213-F345-BCD1-4CE2-07A550C04A2B}"/>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3882258">
            <a:off x="7334765" y="-47784"/>
            <a:ext cx="3961525" cy="4085807"/>
          </a:xfrm>
          <a:prstGeom prst="rect">
            <a:avLst/>
          </a:prstGeom>
        </p:spPr>
      </p:pic>
      <p:pic>
        <p:nvPicPr>
          <p:cNvPr id="21" name="图片 20">
            <a:extLst>
              <a:ext uri="{FF2B5EF4-FFF2-40B4-BE49-F238E27FC236}">
                <a16:creationId xmlns:a16="http://schemas.microsoft.com/office/drawing/2014/main" id="{44615DD9-9942-A8B8-9436-78CBCFD3E726}"/>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15284490">
            <a:off x="-150253" y="-1241604"/>
            <a:ext cx="3961525" cy="4085807"/>
          </a:xfrm>
          <a:prstGeom prst="rect">
            <a:avLst/>
          </a:prstGeom>
        </p:spPr>
      </p:pic>
      <p:sp>
        <p:nvSpPr>
          <p:cNvPr id="20" name="矩形 19">
            <a:extLst>
              <a:ext uri="{FF2B5EF4-FFF2-40B4-BE49-F238E27FC236}">
                <a16:creationId xmlns:a16="http://schemas.microsoft.com/office/drawing/2014/main" id="{432F3F7E-40A9-B923-CD90-9ED0F92D15A0}"/>
              </a:ext>
            </a:extLst>
          </p:cNvPr>
          <p:cNvSpPr/>
          <p:nvPr/>
        </p:nvSpPr>
        <p:spPr>
          <a:xfrm>
            <a:off x="1347537" y="1343302"/>
            <a:ext cx="9817768" cy="4220857"/>
          </a:xfrm>
          <a:prstGeom prst="rect">
            <a:avLst/>
          </a:prstGeom>
          <a:solidFill>
            <a:schemeClr val="bg1">
              <a:alpha val="94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Light" panose="020F0502020204030204"/>
              <a:cs typeface="+mn-ea"/>
              <a:sym typeface="+mn-lt"/>
            </a:endParaRPr>
          </a:p>
        </p:txBody>
      </p:sp>
      <p:pic>
        <p:nvPicPr>
          <p:cNvPr id="13" name="图片 12">
            <a:extLst>
              <a:ext uri="{FF2B5EF4-FFF2-40B4-BE49-F238E27FC236}">
                <a16:creationId xmlns:a16="http://schemas.microsoft.com/office/drawing/2014/main" id="{0FDA44DD-DC84-99EE-11EB-2E9C4EAC6254}"/>
              </a:ext>
            </a:extLst>
          </p:cNvPr>
          <p:cNvPicPr>
            <a:picLocks noChangeAspect="1"/>
          </p:cNvPicPr>
          <p:nvPr/>
        </p:nvPicPr>
        <p:blipFill rotWithShape="1">
          <a:blip r:embed="rId3">
            <a:extLst>
              <a:ext uri="{28A0092B-C50C-407E-A947-70E740481C1C}">
                <a14:useLocalDpi xmlns:a14="http://schemas.microsoft.com/office/drawing/2010/main" val="0"/>
              </a:ext>
            </a:extLst>
          </a:blip>
          <a:srcRect l="8517" t="42126" r="55171" b="33183"/>
          <a:stretch/>
        </p:blipFill>
        <p:spPr>
          <a:xfrm rot="18726817">
            <a:off x="5180895" y="5181945"/>
            <a:ext cx="2170275" cy="1972977"/>
          </a:xfrm>
          <a:prstGeom prst="rect">
            <a:avLst/>
          </a:prstGeom>
        </p:spPr>
      </p:pic>
      <p:pic>
        <p:nvPicPr>
          <p:cNvPr id="16" name="图片 15">
            <a:extLst>
              <a:ext uri="{FF2B5EF4-FFF2-40B4-BE49-F238E27FC236}">
                <a16:creationId xmlns:a16="http://schemas.microsoft.com/office/drawing/2014/main" id="{BF415FD1-4D66-749C-F37B-A79F0C6EDD13}"/>
              </a:ext>
            </a:extLst>
          </p:cNvPr>
          <p:cNvPicPr>
            <a:picLocks noChangeAspect="1"/>
          </p:cNvPicPr>
          <p:nvPr/>
        </p:nvPicPr>
        <p:blipFill rotWithShape="1">
          <a:blip r:embed="rId3">
            <a:extLst>
              <a:ext uri="{28A0092B-C50C-407E-A947-70E740481C1C}">
                <a14:useLocalDpi xmlns:a14="http://schemas.microsoft.com/office/drawing/2010/main" val="0"/>
              </a:ext>
            </a:extLst>
          </a:blip>
          <a:srcRect l="8407" t="68818" r="55061"/>
          <a:stretch/>
        </p:blipFill>
        <p:spPr>
          <a:xfrm rot="6926384">
            <a:off x="8850080" y="4389719"/>
            <a:ext cx="2946020" cy="3361876"/>
          </a:xfrm>
          <a:prstGeom prst="rect">
            <a:avLst/>
          </a:prstGeom>
        </p:spPr>
      </p:pic>
      <p:pic>
        <p:nvPicPr>
          <p:cNvPr id="12" name="图片 11">
            <a:extLst>
              <a:ext uri="{FF2B5EF4-FFF2-40B4-BE49-F238E27FC236}">
                <a16:creationId xmlns:a16="http://schemas.microsoft.com/office/drawing/2014/main" id="{4A2D461C-0BFF-096F-66A4-3C92A460CA7D}"/>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8580699" y="-2173875"/>
            <a:ext cx="4721590" cy="5517214"/>
          </a:xfrm>
          <a:prstGeom prst="rect">
            <a:avLst/>
          </a:prstGeom>
        </p:spPr>
      </p:pic>
      <p:sp>
        <p:nvSpPr>
          <p:cNvPr id="2" name="TextBox 1">
            <a:extLst>
              <a:ext uri="{FF2B5EF4-FFF2-40B4-BE49-F238E27FC236}">
                <a16:creationId xmlns:a16="http://schemas.microsoft.com/office/drawing/2014/main" id="{F56AB550-3A8A-D2E5-5E26-27FA53647125}"/>
              </a:ext>
            </a:extLst>
          </p:cNvPr>
          <p:cNvSpPr txBox="1"/>
          <p:nvPr/>
        </p:nvSpPr>
        <p:spPr>
          <a:xfrm>
            <a:off x="2518612" y="1411709"/>
            <a:ext cx="7539788" cy="2554545"/>
          </a:xfrm>
          <a:prstGeom prst="rect">
            <a:avLst/>
          </a:prstGeom>
          <a:noFill/>
        </p:spPr>
        <p:txBody>
          <a:bodyPr wrap="square" rtlCol="0">
            <a:spAutoFit/>
          </a:bodyPr>
          <a:lstStyle/>
          <a:p>
            <a:pPr algn="ctr"/>
            <a:endParaRPr lang="en-US"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solidFill>
                  <a:srgbClr val="FF0000"/>
                </a:solidFill>
                <a:latin typeface="Times New Roman" panose="02020603050405020304" pitchFamily="18" charset="0"/>
                <a:cs typeface="Times New Roman" panose="02020603050405020304" pitchFamily="18" charset="0"/>
              </a:rPr>
              <a:t>TIẾT 61</a:t>
            </a:r>
          </a:p>
          <a:p>
            <a:pPr algn="ctr"/>
            <a:r>
              <a:rPr lang="en-US" sz="4000" b="1" dirty="0">
                <a:latin typeface="Times New Roman" panose="02020603050405020304" pitchFamily="18" charset="0"/>
                <a:cs typeface="Times New Roman" panose="02020603050405020304" pitchFamily="18" charset="0"/>
              </a:rPr>
              <a:t>THỰC HÀNH TIẾNG VIỆT</a:t>
            </a:r>
          </a:p>
          <a:p>
            <a:pPr algn="ctr"/>
            <a:r>
              <a:rPr lang="en-US" sz="4000" b="1" dirty="0">
                <a:latin typeface="Times New Roman" panose="02020603050405020304" pitchFamily="18" charset="0"/>
                <a:cs typeface="Times New Roman" panose="02020603050405020304" pitchFamily="18" charset="0"/>
              </a:rPr>
              <a:t>BIỆN PHÁP TU TỪ LIỆT KÊ</a:t>
            </a:r>
          </a:p>
        </p:txBody>
      </p:sp>
      <p:sp>
        <p:nvSpPr>
          <p:cNvPr id="5" name="TextBox 4">
            <a:extLst>
              <a:ext uri="{FF2B5EF4-FFF2-40B4-BE49-F238E27FC236}">
                <a16:creationId xmlns:a16="http://schemas.microsoft.com/office/drawing/2014/main" id="{8431E29D-0B6C-6680-79AE-A5E994B22AAB}"/>
              </a:ext>
            </a:extLst>
          </p:cNvPr>
          <p:cNvSpPr txBox="1"/>
          <p:nvPr/>
        </p:nvSpPr>
        <p:spPr>
          <a:xfrm>
            <a:off x="2310062" y="1532013"/>
            <a:ext cx="8022139" cy="553998"/>
          </a:xfrm>
          <a:prstGeom prst="rect">
            <a:avLst/>
          </a:prstGeom>
          <a:noFill/>
        </p:spPr>
        <p:txBody>
          <a:bodyPr wrap="square" rtlCol="0">
            <a:spAutoFit/>
          </a:bodyPr>
          <a:lstStyle/>
          <a:p>
            <a:pPr algn="ctr"/>
            <a:r>
              <a:rPr lang="en-US" sz="3000" b="1" dirty="0">
                <a:solidFill>
                  <a:srgbClr val="1D6C2A"/>
                </a:solidFill>
                <a:latin typeface="Times New Roman" panose="02020603050405020304" pitchFamily="18" charset="0"/>
                <a:cs typeface="Times New Roman" panose="02020603050405020304" pitchFamily="18" charset="0"/>
              </a:rPr>
              <a:t>TRUNG TÂM GDNN-GDTX TUY PHƯỚC</a:t>
            </a:r>
          </a:p>
        </p:txBody>
      </p:sp>
      <p:sp>
        <p:nvSpPr>
          <p:cNvPr id="6" name="TextBox 5">
            <a:extLst>
              <a:ext uri="{FF2B5EF4-FFF2-40B4-BE49-F238E27FC236}">
                <a16:creationId xmlns:a16="http://schemas.microsoft.com/office/drawing/2014/main" id="{1F2784A5-8599-60FA-69C8-112CDA99391B}"/>
              </a:ext>
            </a:extLst>
          </p:cNvPr>
          <p:cNvSpPr txBox="1"/>
          <p:nvPr/>
        </p:nvSpPr>
        <p:spPr>
          <a:xfrm>
            <a:off x="5486400" y="4276333"/>
            <a:ext cx="4538587" cy="861774"/>
          </a:xfrm>
          <a:prstGeom prst="rect">
            <a:avLst/>
          </a:prstGeom>
          <a:noFill/>
        </p:spPr>
        <p:txBody>
          <a:bodyPr wrap="square" rtlCol="0">
            <a:spAutoFit/>
          </a:bodyPr>
          <a:lstStyle/>
          <a:p>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r>
              <a:rPr lang="en-US" sz="2500" b="1" dirty="0">
                <a:latin typeface="Times New Roman" panose="02020603050405020304" pitchFamily="18" charset="0"/>
                <a:cs typeface="Times New Roman" panose="02020603050405020304" pitchFamily="18" charset="0"/>
              </a:rPr>
              <a:t>: Võ Công </a:t>
            </a:r>
            <a:r>
              <a:rPr lang="en-US" sz="2500" b="1" dirty="0" err="1">
                <a:latin typeface="Times New Roman" panose="02020603050405020304" pitchFamily="18" charset="0"/>
                <a:cs typeface="Times New Roman" panose="02020603050405020304" pitchFamily="18" charset="0"/>
              </a:rPr>
              <a:t>Diện</a:t>
            </a:r>
            <a:endParaRPr lang="en-US" sz="2500" b="1" dirty="0">
              <a:latin typeface="Times New Roman" panose="02020603050405020304" pitchFamily="18" charset="0"/>
              <a:cs typeface="Times New Roman" panose="02020603050405020304" pitchFamily="18" charset="0"/>
            </a:endParaRPr>
          </a:p>
          <a:p>
            <a:r>
              <a:rPr lang="en-US" sz="2500" b="1" dirty="0" err="1">
                <a:latin typeface="Times New Roman" panose="02020603050405020304" pitchFamily="18" charset="0"/>
                <a:cs typeface="Times New Roman" panose="02020603050405020304" pitchFamily="18" charset="0"/>
              </a:rPr>
              <a:t>Ngữ</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văn</a:t>
            </a:r>
            <a:r>
              <a:rPr lang="en-US" sz="2500" b="1" dirty="0">
                <a:latin typeface="Times New Roman" panose="02020603050405020304" pitchFamily="18" charset="0"/>
                <a:cs typeface="Times New Roman" panose="02020603050405020304" pitchFamily="18" charset="0"/>
              </a:rPr>
              <a:t> 10, HKII – </a:t>
            </a:r>
            <a:r>
              <a:rPr lang="en-US" sz="2500" b="1" dirty="0" err="1">
                <a:latin typeface="Times New Roman" panose="02020603050405020304" pitchFamily="18" charset="0"/>
                <a:cs typeface="Times New Roman" panose="02020603050405020304" pitchFamily="18" charset="0"/>
              </a:rPr>
              <a:t>Cánh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Diều</a:t>
            </a:r>
            <a:endParaRPr 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768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a:extLst>
              <a:ext uri="{FF2B5EF4-FFF2-40B4-BE49-F238E27FC236}">
                <a16:creationId xmlns:a16="http://schemas.microsoft.com/office/drawing/2014/main" id="{83B93B5D-2FB3-4B8F-8540-4E82E0FB993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10" name="图片 17">
            <a:extLst>
              <a:ext uri="{FF2B5EF4-FFF2-40B4-BE49-F238E27FC236}">
                <a16:creationId xmlns:a16="http://schemas.microsoft.com/office/drawing/2014/main" id="{C26A07B2-1590-41C3-A27E-BD2B6343742F}"/>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559596" y="13528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5" name="TextBox 14">
            <a:extLst>
              <a:ext uri="{FF2B5EF4-FFF2-40B4-BE49-F238E27FC236}">
                <a16:creationId xmlns:a16="http://schemas.microsoft.com/office/drawing/2014/main" id="{CF1C826C-BD45-2A4B-8102-0D5B54EBD805}"/>
              </a:ext>
            </a:extLst>
          </p:cNvPr>
          <p:cNvSpPr txBox="1"/>
          <p:nvPr/>
        </p:nvSpPr>
        <p:spPr>
          <a:xfrm>
            <a:off x="559596" y="2163035"/>
            <a:ext cx="2399504" cy="3903954"/>
          </a:xfrm>
          <a:prstGeom prst="rect">
            <a:avLst/>
          </a:prstGeom>
          <a:noFill/>
        </p:spPr>
        <p:txBody>
          <a:bodyPr wrap="square">
            <a:spAutoFit/>
          </a:bodyPr>
          <a:lstStyle/>
          <a:p>
            <a:pPr algn="just">
              <a:lnSpc>
                <a:spcPct val="150000"/>
              </a:lnSpc>
            </a:pPr>
            <a:r>
              <a:rPr lang="en-VN" sz="2400" b="1" i="1" dirty="0">
                <a:solidFill>
                  <a:srgbClr val="C00000"/>
                </a:solidFill>
                <a:effectLst/>
                <a:latin typeface="Times New Roman" panose="02020603050405020304" pitchFamily="18" charset="0"/>
                <a:ea typeface="Times New Roman" panose="02020603050405020304" pitchFamily="18" charset="0"/>
              </a:rPr>
              <a:t>a) Lên án giặc ngoại xâm: </a:t>
            </a:r>
            <a:endParaRPr lang="en-VN" sz="2000" dirty="0">
              <a:solidFill>
                <a:srgbClr val="C00000"/>
              </a:solidFill>
              <a:effectLst/>
              <a:latin typeface="Times New Roman" panose="02020603050405020304" pitchFamily="18" charset="0"/>
              <a:ea typeface="Times New Roman" panose="02020603050405020304" pitchFamily="18" charset="0"/>
            </a:endParaRPr>
          </a:p>
          <a:p>
            <a:pPr algn="just">
              <a:lnSpc>
                <a:spcPct val="150000"/>
              </a:lnSpc>
            </a:pPr>
            <a:r>
              <a:rPr lang="en-VN" sz="2400" dirty="0">
                <a:effectLst/>
                <a:latin typeface="Times New Roman" panose="02020603050405020304" pitchFamily="18" charset="0"/>
                <a:ea typeface="Times New Roman" panose="02020603050405020304" pitchFamily="18" charset="0"/>
              </a:rPr>
              <a:t>- Hệ thống hình ảnh, chứng cứ về tội ác của giặc Minh:</a:t>
            </a:r>
            <a:endParaRPr lang="en-VN" sz="2000" dirty="0">
              <a:effectLst/>
              <a:latin typeface="Times New Roman" panose="02020603050405020304" pitchFamily="18" charset="0"/>
              <a:ea typeface="Times New Roman" panose="02020603050405020304" pitchFamily="18" charset="0"/>
            </a:endParaRPr>
          </a:p>
          <a:p>
            <a:pPr algn="just">
              <a:lnSpc>
                <a:spcPct val="150000"/>
              </a:lnSpc>
            </a:pPr>
            <a:r>
              <a:rPr lang="en-VN" sz="2400" dirty="0">
                <a:effectLst/>
                <a:latin typeface="Times New Roman" panose="02020603050405020304" pitchFamily="18" charset="0"/>
                <a:ea typeface="Times New Roman" panose="02020603050405020304" pitchFamily="18" charset="0"/>
              </a:rPr>
              <a:t>   </a:t>
            </a:r>
            <a:endParaRPr lang="en-VN" sz="2000" dirty="0">
              <a:effectLst/>
              <a:latin typeface="Times New Roman" panose="02020603050405020304" pitchFamily="18" charset="0"/>
              <a:ea typeface="Times New Roman" panose="02020603050405020304" pitchFamily="18" charset="0"/>
            </a:endParaRPr>
          </a:p>
        </p:txBody>
      </p:sp>
      <p:graphicFrame>
        <p:nvGraphicFramePr>
          <p:cNvPr id="18" name="Diagram 17">
            <a:extLst>
              <a:ext uri="{FF2B5EF4-FFF2-40B4-BE49-F238E27FC236}">
                <a16:creationId xmlns:a16="http://schemas.microsoft.com/office/drawing/2014/main" id="{17B26A27-9CA9-0742-A33E-60C5B3F08699}"/>
              </a:ext>
            </a:extLst>
          </p:cNvPr>
          <p:cNvGraphicFramePr/>
          <p:nvPr>
            <p:extLst>
              <p:ext uri="{D42A27DB-BD31-4B8C-83A1-F6EECF244321}">
                <p14:modId xmlns:p14="http://schemas.microsoft.com/office/powerpoint/2010/main" val="2952782192"/>
              </p:ext>
            </p:extLst>
          </p:nvPr>
        </p:nvGraphicFramePr>
        <p:xfrm>
          <a:off x="2841022" y="762000"/>
          <a:ext cx="8693058" cy="603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374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p:tgtEl>
                                          <p:spTgt spid="18"/>
                                        </p:tgtEl>
                                        <p:attrNameLst>
                                          <p:attrName>ppt_y</p:attrName>
                                        </p:attrNameLst>
                                      </p:cBhvr>
                                      <p:tavLst>
                                        <p:tav tm="0">
                                          <p:val>
                                            <p:strVal val="#ppt_y+#ppt_h*1.125000"/>
                                          </p:val>
                                        </p:tav>
                                        <p:tav tm="100000">
                                          <p:val>
                                            <p:strVal val="#ppt_y"/>
                                          </p:val>
                                        </p:tav>
                                      </p:tavLst>
                                    </p:anim>
                                    <p:animEffect transition="in" filter="wipe(up)">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Graphic spid="1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5" name="TextBox 14">
            <a:extLst>
              <a:ext uri="{FF2B5EF4-FFF2-40B4-BE49-F238E27FC236}">
                <a16:creationId xmlns:a16="http://schemas.microsoft.com/office/drawing/2014/main" id="{CF1C826C-BD45-2A4B-8102-0D5B54EBD805}"/>
              </a:ext>
            </a:extLst>
          </p:cNvPr>
          <p:cNvSpPr txBox="1"/>
          <p:nvPr/>
        </p:nvSpPr>
        <p:spPr>
          <a:xfrm>
            <a:off x="1333500" y="1594710"/>
            <a:ext cx="10337004" cy="661207"/>
          </a:xfrm>
          <a:prstGeom prst="rect">
            <a:avLst/>
          </a:prstGeom>
          <a:noFill/>
        </p:spPr>
        <p:txBody>
          <a:bodyPr wrap="square">
            <a:spAutoFit/>
          </a:bodyPr>
          <a:lstStyle/>
          <a:p>
            <a:pPr algn="just">
              <a:lnSpc>
                <a:spcPct val="150000"/>
              </a:lnSpc>
            </a:pPr>
            <a:r>
              <a:rPr lang="en-VN" sz="2800" b="1" i="1" dirty="0">
                <a:solidFill>
                  <a:srgbClr val="C00000"/>
                </a:solidFill>
                <a:effectLst/>
                <a:latin typeface="Times New Roman" panose="02020603050405020304" pitchFamily="18" charset="0"/>
                <a:ea typeface="Times New Roman" panose="02020603050405020304" pitchFamily="18" charset="0"/>
              </a:rPr>
              <a:t>b) Thể hiện quyết tâm giành lại non sông của chủ tướng Lê Lợi</a:t>
            </a:r>
            <a:endParaRPr lang="en-VN" sz="2800" dirty="0">
              <a:solidFill>
                <a:srgbClr val="C00000"/>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827743D8-4D8C-8A47-BC3E-F2BAD36AA4AD}"/>
              </a:ext>
            </a:extLst>
          </p:cNvPr>
          <p:cNvSpPr txBox="1"/>
          <p:nvPr/>
        </p:nvSpPr>
        <p:spPr>
          <a:xfrm>
            <a:off x="761501" y="2360745"/>
            <a:ext cx="10909003" cy="4093428"/>
          </a:xfrm>
          <a:prstGeom prst="rect">
            <a:avLst/>
          </a:prstGeom>
          <a:noFill/>
        </p:spPr>
        <p:txBody>
          <a:bodyPr wrap="square">
            <a:spAutoFit/>
          </a:bodyPr>
          <a:lstStyle/>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Nguồn gốc xuất thân</a:t>
            </a:r>
            <a:r>
              <a:rPr lang="en-VN" sz="2600" dirty="0">
                <a:effectLst/>
                <a:latin typeface="Calibri" panose="020F0502020204030204" pitchFamily="34" charset="0"/>
                <a:ea typeface="Times New Roman" panose="02020603050405020304" pitchFamily="18" charset="0"/>
                <a:cs typeface="Calibri" panose="020F0502020204030204" pitchFamily="34" charset="0"/>
              </a:rPr>
              <a:t>: là người nông dân áo vải </a:t>
            </a:r>
            <a:r>
              <a:rPr lang="en-VN" sz="2600" i="1" dirty="0">
                <a:effectLst/>
                <a:latin typeface="Calibri" panose="020F0502020204030204" pitchFamily="34" charset="0"/>
                <a:ea typeface="Times New Roman" panose="02020603050405020304" pitchFamily="18" charset="0"/>
                <a:cs typeface="Calibri" panose="020F0502020204030204" pitchFamily="34" charset="0"/>
              </a:rPr>
              <a:t>“chốn hoang dã nương mình”</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Lựa chọn căn cứ khởi nghĩa</a:t>
            </a:r>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i="1" dirty="0">
                <a:effectLst/>
                <a:latin typeface="Calibri" panose="020F0502020204030204" pitchFamily="34" charset="0"/>
                <a:ea typeface="Times New Roman" panose="02020603050405020304" pitchFamily="18" charset="0"/>
                <a:cs typeface="Calibri" panose="020F0502020204030204" pitchFamily="34" charset="0"/>
              </a:rPr>
              <a:t>“Núi Lam Sơn dấy nghĩa”</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Có lòng căm thù giặc sâu sắc, sục sôi</a:t>
            </a:r>
            <a:r>
              <a:rPr lang="en-VN" sz="2600" dirty="0">
                <a:effectLst/>
                <a:latin typeface="Calibri" panose="020F0502020204030204" pitchFamily="34" charset="0"/>
                <a:ea typeface="Times New Roman" panose="02020603050405020304" pitchFamily="18" charset="0"/>
                <a:cs typeface="Calibri" panose="020F0502020204030204" pitchFamily="34" charset="0"/>
              </a:rPr>
              <a:t>:</a:t>
            </a:r>
            <a:r>
              <a:rPr lang="en-VN" sz="2600" i="1" dirty="0">
                <a:effectLst/>
                <a:latin typeface="Calibri" panose="020F0502020204030204" pitchFamily="34" charset="0"/>
                <a:ea typeface="Times New Roman" panose="02020603050405020304" pitchFamily="18" charset="0"/>
                <a:cs typeface="Calibri" panose="020F0502020204030204" pitchFamily="34" charset="0"/>
              </a:rPr>
              <a:t> “Ngẫm thù lớn há đội trời chung, căm giặc nước thề không cùng sống...”</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Có lí tưởng, hoài bão lớn lao, biết trọng dụng người tài</a:t>
            </a:r>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i="1" dirty="0">
                <a:effectLst/>
                <a:latin typeface="Calibri" panose="020F0502020204030204" pitchFamily="34" charset="0"/>
                <a:ea typeface="Times New Roman" panose="02020603050405020304" pitchFamily="18" charset="0"/>
                <a:cs typeface="Calibri" panose="020F0502020204030204" pitchFamily="34" charset="0"/>
              </a:rPr>
              <a:t>“Tấm lòng cứu nước...dành phía tả”.</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Có lòng quyết tâm để thực hiện lí tưởng lớn </a:t>
            </a:r>
            <a:r>
              <a:rPr lang="en-VN" sz="2600" i="1" dirty="0">
                <a:effectLst/>
                <a:latin typeface="Calibri" panose="020F0502020204030204" pitchFamily="34" charset="0"/>
                <a:ea typeface="Times New Roman" panose="02020603050405020304" pitchFamily="18" charset="0"/>
                <a:cs typeface="Calibri" panose="020F0502020204030204" pitchFamily="34" charset="0"/>
              </a:rPr>
              <a:t>“Đau lòng nhức óc...nếm mật nằm gai...suy xét đã tinh”.</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Tác giả hóa thân vào Lê Lợi Lê Lợi để diễn tả Lê Lợi vừa là người bình dị vừa là anh hùng khởi nghĩa.</a:t>
            </a:r>
          </a:p>
        </p:txBody>
      </p:sp>
    </p:spTree>
    <p:extLst>
      <p:ext uri="{BB962C8B-B14F-4D97-AF65-F5344CB8AC3E}">
        <p14:creationId xmlns:p14="http://schemas.microsoft.com/office/powerpoint/2010/main" val="2502031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 calcmode="lin" valueType="num">
                                      <p:cBhvr additive="base">
                                        <p:cTn id="3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xEl>
                                              <p:pRg st="5" end="5"/>
                                            </p:txEl>
                                          </p:spTgt>
                                        </p:tgtEl>
                                        <p:attrNameLst>
                                          <p:attrName>style.visibility</p:attrName>
                                        </p:attrNameLst>
                                      </p:cBhvr>
                                      <p:to>
                                        <p:strVal val="visible"/>
                                      </p:to>
                                    </p:set>
                                    <p:anim calcmode="lin" valueType="num">
                                      <p:cBhvr additive="base">
                                        <p:cTn id="4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a:extLst>
              <a:ext uri="{FF2B5EF4-FFF2-40B4-BE49-F238E27FC236}">
                <a16:creationId xmlns:a16="http://schemas.microsoft.com/office/drawing/2014/main" id="{41EB5417-7860-471A-A232-B55563FBF1D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9" name="图片 17">
            <a:extLst>
              <a:ext uri="{FF2B5EF4-FFF2-40B4-BE49-F238E27FC236}">
                <a16:creationId xmlns:a16="http://schemas.microsoft.com/office/drawing/2014/main" id="{EA6909B9-FAA3-429D-850A-7984EF158477}"/>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0" name="TextBox 9">
            <a:extLst>
              <a:ext uri="{FF2B5EF4-FFF2-40B4-BE49-F238E27FC236}">
                <a16:creationId xmlns:a16="http://schemas.microsoft.com/office/drawing/2014/main" id="{0987E1B7-F084-504F-B28F-0C0A55469563}"/>
              </a:ext>
            </a:extLst>
          </p:cNvPr>
          <p:cNvSpPr txBox="1"/>
          <p:nvPr/>
        </p:nvSpPr>
        <p:spPr>
          <a:xfrm>
            <a:off x="872135" y="1640813"/>
            <a:ext cx="10568140" cy="4230004"/>
          </a:xfrm>
          <a:prstGeom prst="rect">
            <a:avLst/>
          </a:prstGeom>
          <a:noFill/>
        </p:spPr>
        <p:txBody>
          <a:bodyPr wrap="square">
            <a:spAutoFit/>
          </a:bodyPr>
          <a:lstStyle/>
          <a:p>
            <a:pPr algn="just">
              <a:lnSpc>
                <a:spcPct val="150000"/>
              </a:lnSpc>
            </a:pPr>
            <a:r>
              <a:rPr lang="en-VN" sz="2600" b="1" dirty="0">
                <a:effectLst/>
                <a:latin typeface="Calibri" panose="020F0502020204030204" pitchFamily="34" charset="0"/>
                <a:ea typeface="Times New Roman" panose="02020603050405020304" pitchFamily="18" charset="0"/>
                <a:cs typeface="Calibri" panose="020F0502020204030204" pitchFamily="34" charset="0"/>
              </a:rPr>
              <a:t>c) Nói lên khó khăn, thử thách mà nghĩa quân đã trải qua. </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600" dirty="0">
                <a:effectLst/>
                <a:latin typeface="Calibri" panose="020F0502020204030204" pitchFamily="34" charset="0"/>
                <a:ea typeface="Times New Roman" panose="02020603050405020304" pitchFamily="18" charset="0"/>
                <a:cs typeface="Calibri" panose="020F0502020204030204" pitchFamily="34" charset="0"/>
              </a:rPr>
              <a:t>+ Tuấn kiệt như sao buổi sớm: Hào kiệt khó kiếm</a:t>
            </a:r>
          </a:p>
          <a:p>
            <a:pPr algn="just">
              <a:lnSpc>
                <a:spcPct val="150000"/>
              </a:lnSpc>
            </a:pPr>
            <a:r>
              <a:rPr lang="en-VN" sz="2600" dirty="0">
                <a:effectLst/>
                <a:latin typeface="Calibri" panose="020F0502020204030204" pitchFamily="34" charset="0"/>
                <a:ea typeface="Times New Roman" panose="02020603050405020304" pitchFamily="18" charset="0"/>
                <a:cs typeface="Calibri" panose="020F0502020204030204" pitchFamily="34" charset="0"/>
              </a:rPr>
              <a:t>+ Nhân tài như lá mùa thu: Nhân tài đã hiếm có lại phải hy sinh.</a:t>
            </a:r>
          </a:p>
          <a:p>
            <a:pPr algn="just">
              <a:lnSpc>
                <a:spcPct val="150000"/>
              </a:lnSpc>
            </a:pPr>
            <a:r>
              <a:rPr lang="en-VN" sz="2600" dirty="0">
                <a:effectLst/>
                <a:latin typeface="Calibri" panose="020F0502020204030204" pitchFamily="34" charset="0"/>
                <a:ea typeface="Times New Roman" panose="02020603050405020304" pitchFamily="18" charset="0"/>
                <a:cs typeface="Calibri" panose="020F0502020204030204" pitchFamily="34" charset="0"/>
              </a:rPr>
              <a:t>+ Việc bôn tẩu thiếu kẻ đỡ đần: Công việc nhiều, thiếu người giúp đỡ</a:t>
            </a:r>
          </a:p>
          <a:p>
            <a:pPr algn="just">
              <a:lnSpc>
                <a:spcPct val="150000"/>
              </a:lnSpc>
            </a:pPr>
            <a:r>
              <a:rPr lang="en-VN" sz="2600" dirty="0">
                <a:effectLst/>
                <a:latin typeface="Calibri" panose="020F0502020204030204" pitchFamily="34" charset="0"/>
                <a:ea typeface="Times New Roman" panose="02020603050405020304" pitchFamily="18" charset="0"/>
                <a:cs typeface="Calibri" panose="020F0502020204030204" pitchFamily="34" charset="0"/>
              </a:rPr>
              <a:t>+ Nơi duy ác hiếm người bàn bạc: Ít người tham mưu, bàn việc quân, chiến lược hợp lí.</a:t>
            </a:r>
          </a:p>
          <a:p>
            <a:pPr algn="just">
              <a:lnSpc>
                <a:spcPct val="150000"/>
              </a:lnSpc>
            </a:pPr>
            <a:r>
              <a:rPr lang="en-VN" sz="2600" b="1" i="1" dirty="0">
                <a:effectLst/>
                <a:latin typeface="Calibri" panose="020F0502020204030204" pitchFamily="34" charset="0"/>
                <a:ea typeface="Times New Roman" panose="02020603050405020304" pitchFamily="18" charset="0"/>
                <a:cs typeface="Calibri" panose="020F0502020204030204" pitchFamily="34" charset="0"/>
              </a:rPr>
              <a:t>⇒ Liệt kê ngắn gọn nhưng tường tận những khó khăn của nghĩa quân.</a:t>
            </a:r>
          </a:p>
        </p:txBody>
      </p:sp>
    </p:spTree>
    <p:extLst>
      <p:ext uri="{BB962C8B-B14F-4D97-AF65-F5344CB8AC3E}">
        <p14:creationId xmlns:p14="http://schemas.microsoft.com/office/powerpoint/2010/main" val="205342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7">
            <a:extLst>
              <a:ext uri="{FF2B5EF4-FFF2-40B4-BE49-F238E27FC236}">
                <a16:creationId xmlns:a16="http://schemas.microsoft.com/office/drawing/2014/main" id="{607607F1-B90E-45EB-8A32-951A452FD385}"/>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14" name="图片 17">
            <a:extLst>
              <a:ext uri="{FF2B5EF4-FFF2-40B4-BE49-F238E27FC236}">
                <a16:creationId xmlns:a16="http://schemas.microsoft.com/office/drawing/2014/main" id="{A3B7B5ED-3FB5-468E-8940-B691B89C242C}"/>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9" name="TextBox 8">
            <a:extLst>
              <a:ext uri="{FF2B5EF4-FFF2-40B4-BE49-F238E27FC236}">
                <a16:creationId xmlns:a16="http://schemas.microsoft.com/office/drawing/2014/main" id="{85413EB8-AD49-7346-92D8-2C79944E6EB4}"/>
              </a:ext>
            </a:extLst>
          </p:cNvPr>
          <p:cNvSpPr txBox="1"/>
          <p:nvPr/>
        </p:nvSpPr>
        <p:spPr>
          <a:xfrm>
            <a:off x="3348490" y="1102813"/>
            <a:ext cx="7102103" cy="2492990"/>
          </a:xfrm>
          <a:prstGeom prst="rect">
            <a:avLst/>
          </a:prstGeom>
          <a:noFill/>
        </p:spPr>
        <p:txBody>
          <a:bodyPr wrap="square">
            <a:spAutoFit/>
          </a:bodyPr>
          <a:lstStyle/>
          <a:p>
            <a:pPr algn="just"/>
            <a:r>
              <a:rPr lang="en-VN" sz="2600" b="1" dirty="0">
                <a:effectLst/>
                <a:latin typeface="Calibri" panose="020F0502020204030204" pitchFamily="34" charset="0"/>
                <a:ea typeface="Times New Roman" panose="02020603050405020304" pitchFamily="18" charset="0"/>
                <a:cs typeface="Calibri" panose="020F0502020204030204" pitchFamily="34" charset="0"/>
              </a:rPr>
              <a:t>d) Miêu tả thất bại thảm hại của quân giặc. </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r>
              <a:rPr lang="en-VN" sz="2600" i="1" dirty="0">
                <a:effectLst/>
                <a:latin typeface="Calibri" panose="020F0502020204030204" pitchFamily="34" charset="0"/>
                <a:ea typeface="Times New Roman" panose="02020603050405020304" pitchFamily="18" charset="0"/>
                <a:cs typeface="Calibri" panose="020F0502020204030204" pitchFamily="34" charset="0"/>
              </a:rPr>
              <a:t>“Lưu Cung tham công nên thất bại</a:t>
            </a:r>
            <a:br>
              <a:rPr lang="en-VN" sz="2600" i="1" dirty="0">
                <a:effectLst/>
                <a:latin typeface="Calibri" panose="020F0502020204030204" pitchFamily="34" charset="0"/>
                <a:ea typeface="Times New Roman" panose="02020603050405020304" pitchFamily="18" charset="0"/>
                <a:cs typeface="Calibri" panose="020F0502020204030204" pitchFamily="34" charset="0"/>
              </a:rPr>
            </a:br>
            <a:r>
              <a:rPr lang="en-VN" sz="2600" i="1" dirty="0">
                <a:effectLst/>
                <a:latin typeface="Calibri" panose="020F0502020204030204" pitchFamily="34" charset="0"/>
                <a:ea typeface="Times New Roman" panose="02020603050405020304" pitchFamily="18" charset="0"/>
                <a:cs typeface="Calibri" panose="020F0502020204030204" pitchFamily="34" charset="0"/>
              </a:rPr>
              <a:t>Triệu Tiết thích lớn phải tiêu vong;</a:t>
            </a:r>
            <a:br>
              <a:rPr lang="en-VN" sz="2600" i="1" dirty="0">
                <a:effectLst/>
                <a:latin typeface="Calibri" panose="020F0502020204030204" pitchFamily="34" charset="0"/>
                <a:ea typeface="Times New Roman" panose="02020603050405020304" pitchFamily="18" charset="0"/>
                <a:cs typeface="Calibri" panose="020F0502020204030204" pitchFamily="34" charset="0"/>
              </a:rPr>
            </a:br>
            <a:r>
              <a:rPr lang="en-VN" sz="2600" i="1" dirty="0">
                <a:effectLst/>
                <a:latin typeface="Calibri" panose="020F0502020204030204" pitchFamily="34" charset="0"/>
                <a:ea typeface="Times New Roman" panose="02020603050405020304" pitchFamily="18" charset="0"/>
                <a:cs typeface="Calibri" panose="020F0502020204030204" pitchFamily="34" charset="0"/>
              </a:rPr>
              <a:t>Cửa Hàm tử bắt sống Toa Đô</a:t>
            </a:r>
            <a:br>
              <a:rPr lang="en-VN" sz="2600" i="1" dirty="0">
                <a:effectLst/>
                <a:latin typeface="Calibri" panose="020F0502020204030204" pitchFamily="34" charset="0"/>
                <a:ea typeface="Times New Roman" panose="02020603050405020304" pitchFamily="18" charset="0"/>
                <a:cs typeface="Calibri" panose="020F0502020204030204" pitchFamily="34" charset="0"/>
              </a:rPr>
            </a:br>
            <a:r>
              <a:rPr lang="en-VN" sz="2600" i="1" dirty="0">
                <a:effectLst/>
                <a:latin typeface="Calibri" panose="020F0502020204030204" pitchFamily="34" charset="0"/>
                <a:ea typeface="Times New Roman" panose="02020603050405020304" pitchFamily="18" charset="0"/>
                <a:cs typeface="Calibri" panose="020F0502020204030204" pitchFamily="34" charset="0"/>
              </a:rPr>
              <a:t>Sông Bạch Đằng giết tươi Ô Mã</a:t>
            </a:r>
            <a:br>
              <a:rPr lang="en-VN" sz="2600" i="1" dirty="0">
                <a:effectLst/>
                <a:latin typeface="Calibri" panose="020F0502020204030204" pitchFamily="34" charset="0"/>
                <a:ea typeface="Times New Roman" panose="02020603050405020304" pitchFamily="18" charset="0"/>
                <a:cs typeface="Calibri" panose="020F0502020204030204" pitchFamily="34" charset="0"/>
              </a:rPr>
            </a:br>
            <a:r>
              <a:rPr lang="en-VN" sz="2600" i="1" dirty="0">
                <a:effectLst/>
                <a:latin typeface="Calibri" panose="020F0502020204030204" pitchFamily="34" charset="0"/>
                <a:ea typeface="Times New Roman" panose="02020603050405020304" pitchFamily="18" charset="0"/>
                <a:cs typeface="Calibri" panose="020F0502020204030204" pitchFamily="34" charset="0"/>
              </a:rPr>
              <a:t>Việc xưa xem xét, chứng cớ còn ghi”</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9">
            <a:extLst>
              <a:ext uri="{FF2B5EF4-FFF2-40B4-BE49-F238E27FC236}">
                <a16:creationId xmlns:a16="http://schemas.microsoft.com/office/drawing/2014/main" id="{B3A7FEF6-5F6D-C04C-8E13-E95F966BF16B}"/>
              </a:ext>
            </a:extLst>
          </p:cNvPr>
          <p:cNvSpPr txBox="1"/>
          <p:nvPr/>
        </p:nvSpPr>
        <p:spPr>
          <a:xfrm>
            <a:off x="704356" y="3236031"/>
            <a:ext cx="10821390" cy="2585323"/>
          </a:xfrm>
          <a:prstGeom prst="rect">
            <a:avLst/>
          </a:prstGeom>
          <a:noFill/>
        </p:spPr>
        <p:txBody>
          <a:bodyPr wrap="square">
            <a:spAutoFit/>
          </a:bodyPr>
          <a:lstStyle/>
          <a:p>
            <a:endParaRPr lang="en-VN" sz="27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700" dirty="0">
                <a:effectLst/>
                <a:latin typeface="Calibri" panose="020F0502020204030204" pitchFamily="34" charset="0"/>
                <a:ea typeface="Times New Roman" panose="02020603050405020304" pitchFamily="18" charset="0"/>
                <a:cs typeface="Calibri" panose="020F0502020204030204" pitchFamily="34" charset="0"/>
              </a:rPr>
              <a:t>- Những kẻ tự xưng lớn mạnh, huênh hoang tự đắc, làm điều phi nghĩa sau cùng cũng phải gặm nhấm lấy từng thất bại mà thôi, từ Triệu Tiết, Toa Đô, Ô Mã, … đều phải nhận lấy những thất bại cay đắng. </a:t>
            </a:r>
          </a:p>
          <a:p>
            <a:pPr algn="just"/>
            <a:r>
              <a:rPr lang="en-VN" sz="2700" dirty="0">
                <a:effectLst/>
                <a:latin typeface="Calibri" panose="020F0502020204030204" pitchFamily="34" charset="0"/>
                <a:ea typeface="Times New Roman" panose="02020603050405020304" pitchFamily="18" charset="0"/>
                <a:cs typeface="Calibri" panose="020F0502020204030204" pitchFamily="34" charset="0"/>
              </a:rPr>
              <a:t>→ </a:t>
            </a:r>
            <a:r>
              <a:rPr lang="en-VN" sz="2700" b="1" i="1" dirty="0">
                <a:effectLst/>
                <a:latin typeface="Calibri" panose="020F0502020204030204" pitchFamily="34" charset="0"/>
                <a:ea typeface="Times New Roman" panose="02020603050405020304" pitchFamily="18" charset="0"/>
                <a:cs typeface="Calibri" panose="020F0502020204030204" pitchFamily="34" charset="0"/>
              </a:rPr>
              <a:t>Thể hiện được niềm tin vào sức mạnh của dân tộc, sức mạnh của chính nghĩa trước những hành động bạo tàn, vô nhân tính của kẻ thù. </a:t>
            </a:r>
          </a:p>
        </p:txBody>
      </p:sp>
    </p:spTree>
    <p:extLst>
      <p:ext uri="{BB962C8B-B14F-4D97-AF65-F5344CB8AC3E}">
        <p14:creationId xmlns:p14="http://schemas.microsoft.com/office/powerpoint/2010/main" val="2830958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AE36CE-E0B1-436F-8C11-7EEE28BFCCCF}"/>
              </a:ext>
            </a:extLst>
          </p:cNvPr>
          <p:cNvPicPr>
            <a:picLocks noChangeAspect="1"/>
          </p:cNvPicPr>
          <p:nvPr/>
        </p:nvPicPr>
        <p:blipFill>
          <a:blip r:embed="rId2"/>
          <a:stretch>
            <a:fillRect/>
          </a:stretch>
        </p:blipFill>
        <p:spPr>
          <a:xfrm>
            <a:off x="-2365028" y="2600325"/>
            <a:ext cx="6588497" cy="6858000"/>
          </a:xfrm>
          <a:prstGeom prst="rect">
            <a:avLst/>
          </a:prstGeom>
        </p:spPr>
      </p:pic>
      <p:pic>
        <p:nvPicPr>
          <p:cNvPr id="9" name="图片 17">
            <a:extLst>
              <a:ext uri="{FF2B5EF4-FFF2-40B4-BE49-F238E27FC236}">
                <a16:creationId xmlns:a16="http://schemas.microsoft.com/office/drawing/2014/main" id="{6B28F99C-EF1B-41B0-B1E8-11D49A6F69F5}"/>
              </a:ext>
            </a:extLst>
          </p:cNvPr>
          <p:cNvPicPr>
            <a:picLocks noChangeAspect="1"/>
          </p:cNvPicPr>
          <p:nvPr/>
        </p:nvPicPr>
        <p:blipFill rotWithShape="1">
          <a:blip r:embed="rId3">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1" name="TextBox 10">
            <a:extLst>
              <a:ext uri="{FF2B5EF4-FFF2-40B4-BE49-F238E27FC236}">
                <a16:creationId xmlns:a16="http://schemas.microsoft.com/office/drawing/2014/main" id="{C7DD7D8E-0AEB-9449-A38F-EB749CEB2911}"/>
              </a:ext>
            </a:extLst>
          </p:cNvPr>
          <p:cNvSpPr txBox="1"/>
          <p:nvPr/>
        </p:nvSpPr>
        <p:spPr>
          <a:xfrm>
            <a:off x="818864" y="1669553"/>
            <a:ext cx="10851640" cy="3693319"/>
          </a:xfrm>
          <a:prstGeom prst="rect">
            <a:avLst/>
          </a:prstGeom>
          <a:noFill/>
        </p:spPr>
        <p:txBody>
          <a:bodyPr wrap="square">
            <a:spAutoFit/>
          </a:bodyPr>
          <a:lstStyle/>
          <a:p>
            <a:pPr algn="just"/>
            <a:r>
              <a:rPr lang="en-VN" sz="2600" b="1" dirty="0">
                <a:effectLst/>
                <a:latin typeface="Calibri" panose="020F0502020204030204" pitchFamily="34" charset="0"/>
                <a:ea typeface="Times New Roman" panose="02020603050405020304" pitchFamily="18" charset="0"/>
                <a:cs typeface="Calibri" panose="020F0502020204030204" pitchFamily="34" charset="0"/>
              </a:rPr>
              <a:t>e) Ca ngợi chiến thắng vang dội của quân ta</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Xã tắc vững bền</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Giang sơn đổi mới</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Trời đất thái bình</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Trời rồi lại sáng</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Nhung y chiến thắng, chiến công oai liệt</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Bốn phương thanh bình, ban chiếu duy tân khắp chốn.</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i="1" dirty="0">
                <a:effectLst/>
                <a:latin typeface="Calibri" panose="020F0502020204030204" pitchFamily="34" charset="0"/>
                <a:ea typeface="Times New Roman" panose="02020603050405020304" pitchFamily="18" charset="0"/>
                <a:cs typeface="Calibri" panose="020F0502020204030204" pitchFamily="34" charset="0"/>
              </a:rPr>
              <a:t>Một loạt các hình ảnh oai hùng, khải hoàn, thái bình được tác giả liệt kê nhằm ca ngợi chiến thắng vang dội của quân ta.</a:t>
            </a:r>
          </a:p>
        </p:txBody>
      </p:sp>
    </p:spTree>
    <p:extLst>
      <p:ext uri="{BB962C8B-B14F-4D97-AF65-F5344CB8AC3E}">
        <p14:creationId xmlns:p14="http://schemas.microsoft.com/office/powerpoint/2010/main" val="2318279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7">
            <a:extLst>
              <a:ext uri="{FF2B5EF4-FFF2-40B4-BE49-F238E27FC236}">
                <a16:creationId xmlns:a16="http://schemas.microsoft.com/office/drawing/2014/main" id="{2DECDEB2-D915-4492-A97B-B28307276F52}"/>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18" name="图片 17">
            <a:extLst>
              <a:ext uri="{FF2B5EF4-FFF2-40B4-BE49-F238E27FC236}">
                <a16:creationId xmlns:a16="http://schemas.microsoft.com/office/drawing/2014/main" id="{80C03E7E-5CAC-49D8-B107-48FAF2B277AB}"/>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3:</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9" name="TextBox 8">
            <a:extLst>
              <a:ext uri="{FF2B5EF4-FFF2-40B4-BE49-F238E27FC236}">
                <a16:creationId xmlns:a16="http://schemas.microsoft.com/office/drawing/2014/main" id="{EEDDB357-7AAC-6B4F-B3FD-152C512AD61C}"/>
              </a:ext>
            </a:extLst>
          </p:cNvPr>
          <p:cNvSpPr txBox="1"/>
          <p:nvPr/>
        </p:nvSpPr>
        <p:spPr>
          <a:xfrm>
            <a:off x="1073726" y="1669553"/>
            <a:ext cx="10259291" cy="2430922"/>
          </a:xfrm>
          <a:prstGeom prst="rect">
            <a:avLst/>
          </a:prstGeom>
          <a:noFill/>
        </p:spPr>
        <p:txBody>
          <a:bodyPr wrap="square">
            <a:spAutoFit/>
          </a:bodyPr>
          <a:lstStyle/>
          <a:p>
            <a:pPr algn="just">
              <a:lnSpc>
                <a:spcPct val="150000"/>
              </a:lnSpc>
            </a:pPr>
            <a:r>
              <a:rPr lang="en-VN" sz="2600" b="1" i="1" dirty="0">
                <a:effectLst/>
                <a:latin typeface="Calibri" panose="020F0502020204030204" pitchFamily="34" charset="0"/>
                <a:ea typeface="Times New Roman" panose="02020603050405020304" pitchFamily="18" charset="0"/>
                <a:cs typeface="Calibri" panose="020F0502020204030204" pitchFamily="34" charset="0"/>
              </a:rPr>
              <a:t>a)</a:t>
            </a:r>
            <a:r>
              <a:rPr lang="en-VN" sz="2600" i="1" dirty="0">
                <a:effectLst/>
                <a:latin typeface="Calibri" panose="020F0502020204030204" pitchFamily="34" charset="0"/>
                <a:ea typeface="Times New Roman" panose="02020603050405020304" pitchFamily="18" charset="0"/>
                <a:cs typeface="Calibri" panose="020F0502020204030204" pitchFamily="34" charset="0"/>
              </a:rPr>
              <a:t> Nguyễn Trãi là người chân đạp đất Việt Nam, đầu đội trời Việt Nam, tâm hồn lộng gió của thời đại lúc bấy giờ, thông cảm sâu xa với nỗi lòng người dân lúc bấy giờ, suốt đời tận tụy cho một lí tưởng cao quý. Nguyễn Trãi là khí phách của dân tộc, là tinh hoa của dân tộc.</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6EB6FCF-C5EA-3947-888A-D1B52FFE4390}"/>
              </a:ext>
            </a:extLst>
          </p:cNvPr>
          <p:cNvCxnSpPr/>
          <p:nvPr/>
        </p:nvCxnSpPr>
        <p:spPr>
          <a:xfrm>
            <a:off x="3740727" y="2216727"/>
            <a:ext cx="74260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46EADC-8B75-CF43-9DDB-D832296FB214}"/>
              </a:ext>
            </a:extLst>
          </p:cNvPr>
          <p:cNvCxnSpPr>
            <a:cxnSpLocks/>
          </p:cNvCxnSpPr>
          <p:nvPr/>
        </p:nvCxnSpPr>
        <p:spPr>
          <a:xfrm>
            <a:off x="1205346" y="2826327"/>
            <a:ext cx="99614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BD5017-1E94-9943-B9F6-D7741F30783A}"/>
              </a:ext>
            </a:extLst>
          </p:cNvPr>
          <p:cNvCxnSpPr>
            <a:cxnSpLocks/>
          </p:cNvCxnSpPr>
          <p:nvPr/>
        </p:nvCxnSpPr>
        <p:spPr>
          <a:xfrm>
            <a:off x="1205346" y="3442854"/>
            <a:ext cx="87837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96EE70-0C80-1245-AA48-9C00653916BB}"/>
              </a:ext>
            </a:extLst>
          </p:cNvPr>
          <p:cNvCxnSpPr>
            <a:cxnSpLocks/>
          </p:cNvCxnSpPr>
          <p:nvPr/>
        </p:nvCxnSpPr>
        <p:spPr>
          <a:xfrm>
            <a:off x="2078181" y="4100475"/>
            <a:ext cx="61929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51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7">
            <a:extLst>
              <a:ext uri="{FF2B5EF4-FFF2-40B4-BE49-F238E27FC236}">
                <a16:creationId xmlns:a16="http://schemas.microsoft.com/office/drawing/2014/main" id="{02FFC6C3-5AAA-46E6-93B5-25276B069534}"/>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14" name="图片 17">
            <a:extLst>
              <a:ext uri="{FF2B5EF4-FFF2-40B4-BE49-F238E27FC236}">
                <a16:creationId xmlns:a16="http://schemas.microsoft.com/office/drawing/2014/main" id="{CCD131CF-405A-4EB2-A41F-6DC0BCA57273}"/>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3:</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7" name="TextBox 16">
            <a:extLst>
              <a:ext uri="{FF2B5EF4-FFF2-40B4-BE49-F238E27FC236}">
                <a16:creationId xmlns:a16="http://schemas.microsoft.com/office/drawing/2014/main" id="{54C10958-D528-1141-BCC0-21CCDE19EC48}"/>
              </a:ext>
            </a:extLst>
          </p:cNvPr>
          <p:cNvSpPr txBox="1"/>
          <p:nvPr/>
        </p:nvSpPr>
        <p:spPr>
          <a:xfrm>
            <a:off x="1002724" y="3589611"/>
            <a:ext cx="10224654" cy="2241960"/>
          </a:xfrm>
          <a:prstGeom prst="rect">
            <a:avLst/>
          </a:prstGeom>
          <a:noFill/>
          <a:ln>
            <a:solidFill>
              <a:schemeClr val="bg2"/>
            </a:solidFill>
          </a:ln>
        </p:spPr>
        <p:txBody>
          <a:bodyPr wrap="square">
            <a:spAutoFit/>
          </a:bodyPr>
          <a:lstStyle/>
          <a:p>
            <a:pPr algn="just">
              <a:lnSpc>
                <a:spcPct val="150000"/>
              </a:lnSpc>
            </a:pPr>
            <a:r>
              <a:rPr lang="en-VN" sz="2400" dirty="0">
                <a:effectLst/>
                <a:latin typeface="Times New Roman" panose="02020603050405020304" pitchFamily="18" charset="0"/>
                <a:ea typeface="Times New Roman" panose="02020603050405020304" pitchFamily="18" charset="0"/>
              </a:rPr>
              <a:t>Nguyễn Trãi là người đầu đội trời Việt Nam, chân đạp đất Việt Nam, tâm hồn lộng gió của thời đại lúc bấy giờ, thông cảm sâu xa với nỗi lòng người dân lúc bấy giờ, suốt đời tận tụy cho một lí tưởng cao quý. Nguyễn Trãi là tinh hoa của dân tộc, là khí phách của dân tộc.</a:t>
            </a:r>
            <a:endParaRPr lang="en-VN" sz="2000" dirty="0">
              <a:effectLst/>
              <a:latin typeface="Times New Roman" panose="02020603050405020304" pitchFamily="18" charset="0"/>
              <a:ea typeface="Times New Roman" panose="02020603050405020304" pitchFamily="18" charset="0"/>
            </a:endParaRPr>
          </a:p>
        </p:txBody>
      </p:sp>
      <p:sp>
        <p:nvSpPr>
          <p:cNvPr id="6" name="Curved Right Arrow 5">
            <a:extLst>
              <a:ext uri="{FF2B5EF4-FFF2-40B4-BE49-F238E27FC236}">
                <a16:creationId xmlns:a16="http://schemas.microsoft.com/office/drawing/2014/main" id="{6EFB5F36-1FDE-5E4C-8F5B-73C25A55F4A1}"/>
              </a:ext>
            </a:extLst>
          </p:cNvPr>
          <p:cNvSpPr/>
          <p:nvPr/>
        </p:nvSpPr>
        <p:spPr>
          <a:xfrm>
            <a:off x="1190149" y="2052586"/>
            <a:ext cx="580445" cy="9559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Rounded Rectangle 7">
            <a:extLst>
              <a:ext uri="{FF2B5EF4-FFF2-40B4-BE49-F238E27FC236}">
                <a16:creationId xmlns:a16="http://schemas.microsoft.com/office/drawing/2014/main" id="{CF1A5680-4A31-9348-9A5A-DDA1A48B8ABB}"/>
              </a:ext>
            </a:extLst>
          </p:cNvPr>
          <p:cNvSpPr/>
          <p:nvPr/>
        </p:nvSpPr>
        <p:spPr>
          <a:xfrm>
            <a:off x="2152651" y="2609586"/>
            <a:ext cx="3962400" cy="482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Có thể sắp xếp lại là:</a:t>
            </a:r>
          </a:p>
        </p:txBody>
      </p:sp>
    </p:spTree>
    <p:extLst>
      <p:ext uri="{BB962C8B-B14F-4D97-AF65-F5344CB8AC3E}">
        <p14:creationId xmlns:p14="http://schemas.microsoft.com/office/powerpoint/2010/main" val="3400499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17">
            <a:extLst>
              <a:ext uri="{FF2B5EF4-FFF2-40B4-BE49-F238E27FC236}">
                <a16:creationId xmlns:a16="http://schemas.microsoft.com/office/drawing/2014/main" id="{4B476271-BA98-4257-8BEC-3F30E1504CE3}"/>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16" name="图片 17">
            <a:extLst>
              <a:ext uri="{FF2B5EF4-FFF2-40B4-BE49-F238E27FC236}">
                <a16:creationId xmlns:a16="http://schemas.microsoft.com/office/drawing/2014/main" id="{396FF871-D3A6-41AA-97F1-B42E1394CF54}"/>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3:</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7" name="TextBox 16">
            <a:extLst>
              <a:ext uri="{FF2B5EF4-FFF2-40B4-BE49-F238E27FC236}">
                <a16:creationId xmlns:a16="http://schemas.microsoft.com/office/drawing/2014/main" id="{E1C582C4-4887-0E4B-9685-4E71742C00AE}"/>
              </a:ext>
            </a:extLst>
          </p:cNvPr>
          <p:cNvSpPr txBox="1"/>
          <p:nvPr/>
        </p:nvSpPr>
        <p:spPr>
          <a:xfrm>
            <a:off x="872836" y="1746529"/>
            <a:ext cx="10583427" cy="3257174"/>
          </a:xfrm>
          <a:prstGeom prst="rect">
            <a:avLst/>
          </a:prstGeom>
          <a:noFill/>
        </p:spPr>
        <p:txBody>
          <a:bodyPr wrap="square">
            <a:spAutoFit/>
          </a:bodyPr>
          <a:lstStyle/>
          <a:p>
            <a:pPr algn="just">
              <a:lnSpc>
                <a:spcPct val="150000"/>
              </a:lnSpc>
            </a:pPr>
            <a:r>
              <a:rPr lang="en-VN" sz="2800" dirty="0">
                <a:effectLst/>
                <a:latin typeface="Calibri" panose="020F0502020204030204" pitchFamily="34" charset="0"/>
                <a:ea typeface="Times New Roman" panose="02020603050405020304" pitchFamily="18" charset="0"/>
                <a:cs typeface="Calibri" panose="020F0502020204030204" pitchFamily="34" charset="0"/>
              </a:rPr>
              <a:t>b) Kỉ niệm Nguyễn Trãi là nhớ Nguyễn Trãi, nhắc Nguyễn Trãi, làm quen với Nguyễn Trãi hơn nữa: người làm chính trị, người làm quân sự, người nghiên cứu lịch sử nước nhà, người làm văn, làm thơ đều nên hiểu biết, học hỏi Nguyễn Trãi hơn nữa. </a:t>
            </a:r>
          </a:p>
          <a:p>
            <a:pPr algn="r">
              <a:lnSpc>
                <a:spcPct val="150000"/>
              </a:lnSpc>
            </a:pPr>
            <a:r>
              <a:rPr lang="en-VN" sz="2800" i="1" dirty="0">
                <a:effectLst/>
                <a:latin typeface="Calibri" panose="020F0502020204030204" pitchFamily="34" charset="0"/>
                <a:ea typeface="Times New Roman" panose="02020603050405020304" pitchFamily="18" charset="0"/>
                <a:cs typeface="Calibri" panose="020F0502020204030204" pitchFamily="34" charset="0"/>
              </a:rPr>
              <a:t>(Phạm Văn Đồng)</a:t>
            </a:r>
          </a:p>
        </p:txBody>
      </p:sp>
      <p:cxnSp>
        <p:nvCxnSpPr>
          <p:cNvPr id="18" name="Straight Connector 17">
            <a:extLst>
              <a:ext uri="{FF2B5EF4-FFF2-40B4-BE49-F238E27FC236}">
                <a16:creationId xmlns:a16="http://schemas.microsoft.com/office/drawing/2014/main" id="{7C8856AE-939F-DB4D-84E8-4484A9328E2A}"/>
              </a:ext>
            </a:extLst>
          </p:cNvPr>
          <p:cNvCxnSpPr>
            <a:cxnSpLocks/>
          </p:cNvCxnSpPr>
          <p:nvPr/>
        </p:nvCxnSpPr>
        <p:spPr>
          <a:xfrm>
            <a:off x="4641273" y="2349308"/>
            <a:ext cx="6677891" cy="198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706DCE-A43B-7446-A852-110CC4471673}"/>
              </a:ext>
            </a:extLst>
          </p:cNvPr>
          <p:cNvCxnSpPr>
            <a:cxnSpLocks/>
          </p:cNvCxnSpPr>
          <p:nvPr/>
        </p:nvCxnSpPr>
        <p:spPr>
          <a:xfrm>
            <a:off x="1005940" y="3051950"/>
            <a:ext cx="34275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D48389-5AD5-CE41-9403-8B817AAD46CF}"/>
              </a:ext>
            </a:extLst>
          </p:cNvPr>
          <p:cNvCxnSpPr>
            <a:cxnSpLocks/>
          </p:cNvCxnSpPr>
          <p:nvPr/>
        </p:nvCxnSpPr>
        <p:spPr>
          <a:xfrm>
            <a:off x="4682112" y="3051950"/>
            <a:ext cx="66370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9B9BFD-21AB-EB42-BCDC-E18BE652E773}"/>
              </a:ext>
            </a:extLst>
          </p:cNvPr>
          <p:cNvCxnSpPr/>
          <p:nvPr/>
        </p:nvCxnSpPr>
        <p:spPr>
          <a:xfrm>
            <a:off x="1005940" y="3643745"/>
            <a:ext cx="74260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422DB6-E4A5-694B-AAD2-06B65BCDEC17}"/>
              </a:ext>
            </a:extLst>
          </p:cNvPr>
          <p:cNvCxnSpPr>
            <a:cxnSpLocks/>
          </p:cNvCxnSpPr>
          <p:nvPr/>
        </p:nvCxnSpPr>
        <p:spPr>
          <a:xfrm>
            <a:off x="10002875" y="3643745"/>
            <a:ext cx="1177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82C6F2-501C-0448-A921-D9652CC2BF32}"/>
              </a:ext>
            </a:extLst>
          </p:cNvPr>
          <p:cNvCxnSpPr>
            <a:cxnSpLocks/>
          </p:cNvCxnSpPr>
          <p:nvPr/>
        </p:nvCxnSpPr>
        <p:spPr>
          <a:xfrm>
            <a:off x="922599" y="4261097"/>
            <a:ext cx="10952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645711B3-6227-1B47-AB34-BDF33BC3FFB8}"/>
              </a:ext>
            </a:extLst>
          </p:cNvPr>
          <p:cNvSpPr/>
          <p:nvPr/>
        </p:nvSpPr>
        <p:spPr>
          <a:xfrm>
            <a:off x="1825375" y="5497481"/>
            <a:ext cx="4528929" cy="482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Symbol" pitchFamily="2" charset="2"/>
              <a:buChar char="Þ"/>
            </a:pPr>
            <a:r>
              <a:rPr lang="vi-VN" sz="2800" dirty="0"/>
              <a:t>Cách sắp xếp câu hợp lí</a:t>
            </a:r>
          </a:p>
        </p:txBody>
      </p:sp>
    </p:spTree>
    <p:extLst>
      <p:ext uri="{BB962C8B-B14F-4D97-AF65-F5344CB8AC3E}">
        <p14:creationId xmlns:p14="http://schemas.microsoft.com/office/powerpoint/2010/main" val="455138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7">
            <a:extLst>
              <a:ext uri="{FF2B5EF4-FFF2-40B4-BE49-F238E27FC236}">
                <a16:creationId xmlns:a16="http://schemas.microsoft.com/office/drawing/2014/main" id="{D8F7BA47-6E31-423D-8DE0-A702BDA0F79D}"/>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15" name="图片 17">
            <a:extLst>
              <a:ext uri="{FF2B5EF4-FFF2-40B4-BE49-F238E27FC236}">
                <a16:creationId xmlns:a16="http://schemas.microsoft.com/office/drawing/2014/main" id="{4C448EFD-BCC2-47D5-9D89-45399F441F3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3:</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6" name="TextBox 15">
            <a:extLst>
              <a:ext uri="{FF2B5EF4-FFF2-40B4-BE49-F238E27FC236}">
                <a16:creationId xmlns:a16="http://schemas.microsoft.com/office/drawing/2014/main" id="{848FADD8-4A21-ED45-A70F-935D2B4689FB}"/>
              </a:ext>
            </a:extLst>
          </p:cNvPr>
          <p:cNvSpPr txBox="1"/>
          <p:nvPr/>
        </p:nvSpPr>
        <p:spPr>
          <a:xfrm>
            <a:off x="872945" y="1799361"/>
            <a:ext cx="10471813" cy="1964512"/>
          </a:xfrm>
          <a:prstGeom prst="rect">
            <a:avLst/>
          </a:prstGeom>
          <a:noFill/>
        </p:spPr>
        <p:txBody>
          <a:bodyPr wrap="square">
            <a:spAutoFit/>
          </a:bodyPr>
          <a:lstStyle/>
          <a:p>
            <a:pPr algn="just">
              <a:lnSpc>
                <a:spcPct val="150000"/>
              </a:lnSpc>
            </a:pPr>
            <a:r>
              <a:rPr lang="en-VN" sz="2800" b="1" dirty="0">
                <a:effectLst/>
                <a:latin typeface="Calibri" panose="020F0502020204030204" pitchFamily="34" charset="0"/>
                <a:ea typeface="Times New Roman" panose="02020603050405020304" pitchFamily="18" charset="0"/>
                <a:cs typeface="Calibri" panose="020F0502020204030204" pitchFamily="34" charset="0"/>
              </a:rPr>
              <a:t>c) </a:t>
            </a:r>
            <a:r>
              <a:rPr lang="en-VN" sz="2800" dirty="0">
                <a:effectLst/>
                <a:latin typeface="Calibri" panose="020F0502020204030204" pitchFamily="34" charset="0"/>
                <a:ea typeface="Times New Roman" panose="02020603050405020304" pitchFamily="18" charset="0"/>
                <a:cs typeface="Calibri" panose="020F0502020204030204" pitchFamily="34" charset="0"/>
              </a:rPr>
              <a:t>Muốn biến hoài bão đó thành hiện thực thì trong hành trang của chúng ta càng cần đến tính cần cù, lòng hiếu học, trí thông minh. </a:t>
            </a:r>
          </a:p>
          <a:p>
            <a:pPr algn="r">
              <a:lnSpc>
                <a:spcPct val="150000"/>
              </a:lnSpc>
            </a:pPr>
            <a:r>
              <a:rPr lang="en-VN" sz="2800" dirty="0">
                <a:effectLst/>
                <a:latin typeface="Calibri" panose="020F0502020204030204" pitchFamily="34" charset="0"/>
                <a:ea typeface="Times New Roman" panose="02020603050405020304" pitchFamily="18" charset="0"/>
                <a:cs typeface="Calibri" panose="020F0502020204030204" pitchFamily="34" charset="0"/>
              </a:rPr>
              <a:t>(Vũ Khoan)</a:t>
            </a:r>
          </a:p>
        </p:txBody>
      </p:sp>
      <p:cxnSp>
        <p:nvCxnSpPr>
          <p:cNvPr id="24" name="Straight Connector 23">
            <a:extLst>
              <a:ext uri="{FF2B5EF4-FFF2-40B4-BE49-F238E27FC236}">
                <a16:creationId xmlns:a16="http://schemas.microsoft.com/office/drawing/2014/main" id="{112CF67F-53B7-E342-BECE-5E10EBC7DAD3}"/>
              </a:ext>
            </a:extLst>
          </p:cNvPr>
          <p:cNvCxnSpPr>
            <a:cxnSpLocks/>
          </p:cNvCxnSpPr>
          <p:nvPr/>
        </p:nvCxnSpPr>
        <p:spPr>
          <a:xfrm>
            <a:off x="4277532" y="3132301"/>
            <a:ext cx="59823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CFDFAF7-A41A-2747-9762-73BFA88CAF81}"/>
              </a:ext>
            </a:extLst>
          </p:cNvPr>
          <p:cNvSpPr txBox="1"/>
          <p:nvPr/>
        </p:nvSpPr>
        <p:spPr>
          <a:xfrm>
            <a:off x="986662" y="4546200"/>
            <a:ext cx="10244378" cy="1307537"/>
          </a:xfrm>
          <a:prstGeom prst="rect">
            <a:avLst/>
          </a:prstGeom>
          <a:noFill/>
          <a:ln>
            <a:solidFill>
              <a:schemeClr val="bg2"/>
            </a:solidFill>
          </a:ln>
        </p:spPr>
        <p:txBody>
          <a:bodyPr wrap="square">
            <a:spAutoFit/>
          </a:bodyPr>
          <a:lstStyle/>
          <a:p>
            <a:pPr algn="just">
              <a:lnSpc>
                <a:spcPct val="150000"/>
              </a:lnSpc>
            </a:pPr>
            <a:r>
              <a:rPr lang="en-VN" sz="2800" dirty="0">
                <a:effectLst/>
                <a:latin typeface="Times New Roman" panose="02020603050405020304" pitchFamily="18" charset="0"/>
                <a:ea typeface="Times New Roman" panose="02020603050405020304" pitchFamily="18" charset="0"/>
              </a:rPr>
              <a:t>Trong hành trang của chúng ta càng cần đến tính cần cù, lòng hiếu học, trí thông minh nếu muốn biến hoài bão đó thành hiện thực.</a:t>
            </a:r>
            <a:endParaRPr lang="en-VN" sz="2400" dirty="0">
              <a:effectLst/>
              <a:latin typeface="Times New Roman" panose="02020603050405020304" pitchFamily="18" charset="0"/>
              <a:ea typeface="Times New Roman" panose="02020603050405020304" pitchFamily="18" charset="0"/>
            </a:endParaRPr>
          </a:p>
        </p:txBody>
      </p:sp>
      <p:sp>
        <p:nvSpPr>
          <p:cNvPr id="27" name="Curved Right Arrow 26">
            <a:extLst>
              <a:ext uri="{FF2B5EF4-FFF2-40B4-BE49-F238E27FC236}">
                <a16:creationId xmlns:a16="http://schemas.microsoft.com/office/drawing/2014/main" id="{47AAEDB7-7110-C441-9FB1-46FB79FDE8E2}"/>
              </a:ext>
            </a:extLst>
          </p:cNvPr>
          <p:cNvSpPr/>
          <p:nvPr/>
        </p:nvSpPr>
        <p:spPr>
          <a:xfrm>
            <a:off x="818864" y="3319994"/>
            <a:ext cx="580445" cy="9559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8" name="Rounded Rectangle 27">
            <a:extLst>
              <a:ext uri="{FF2B5EF4-FFF2-40B4-BE49-F238E27FC236}">
                <a16:creationId xmlns:a16="http://schemas.microsoft.com/office/drawing/2014/main" id="{AB2621D0-5658-984D-AD30-B7C70DDABEB9}"/>
              </a:ext>
            </a:extLst>
          </p:cNvPr>
          <p:cNvSpPr/>
          <p:nvPr/>
        </p:nvSpPr>
        <p:spPr>
          <a:xfrm>
            <a:off x="1781366" y="3876994"/>
            <a:ext cx="3962400" cy="482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Có thể sắp xếp lại là:</a:t>
            </a:r>
          </a:p>
        </p:txBody>
      </p:sp>
    </p:spTree>
    <p:extLst>
      <p:ext uri="{BB962C8B-B14F-4D97-AF65-F5344CB8AC3E}">
        <p14:creationId xmlns:p14="http://schemas.microsoft.com/office/powerpoint/2010/main" val="1926462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7">
            <a:extLst>
              <a:ext uri="{FF2B5EF4-FFF2-40B4-BE49-F238E27FC236}">
                <a16:creationId xmlns:a16="http://schemas.microsoft.com/office/drawing/2014/main" id="{D3F28BC6-DD9C-42F4-B954-1A2A5E500DB5}"/>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III. VẬN DỤNG</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4:</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pic>
        <p:nvPicPr>
          <p:cNvPr id="14" name="Picture 13">
            <a:extLst>
              <a:ext uri="{FF2B5EF4-FFF2-40B4-BE49-F238E27FC236}">
                <a16:creationId xmlns:a16="http://schemas.microsoft.com/office/drawing/2014/main" id="{99E148E9-FBA2-8A48-B1E0-091883D93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450" y="2997200"/>
            <a:ext cx="3651250" cy="3651250"/>
          </a:xfrm>
          <a:prstGeom prst="rect">
            <a:avLst/>
          </a:prstGeom>
        </p:spPr>
      </p:pic>
      <p:sp>
        <p:nvSpPr>
          <p:cNvPr id="15" name="Rounded Rectangle 14">
            <a:extLst>
              <a:ext uri="{FF2B5EF4-FFF2-40B4-BE49-F238E27FC236}">
                <a16:creationId xmlns:a16="http://schemas.microsoft.com/office/drawing/2014/main" id="{B2AD129A-DE9A-D347-B463-4D0EF4ED2CE1}"/>
              </a:ext>
            </a:extLst>
          </p:cNvPr>
          <p:cNvSpPr/>
          <p:nvPr/>
        </p:nvSpPr>
        <p:spPr>
          <a:xfrm>
            <a:off x="4426166" y="1786921"/>
            <a:ext cx="6872098" cy="306404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H</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ãy viết đoạn văn (khoảng 6-8 dòng) nêu ý kiến của em về dọng văn hào hùng của Đại cáo bình Ngô (Nguyễn Trãi); trong bài viết có sử dụng biện pháp tu từ liệt kê.</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29393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771A0A4-EA2D-484A-93AB-613FE9D1FCA8}"/>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5844717">
            <a:off x="-712553" y="3192548"/>
            <a:ext cx="4389108" cy="5128706"/>
          </a:xfrm>
          <a:prstGeom prst="rect">
            <a:avLst/>
          </a:prstGeom>
        </p:spPr>
      </p:pic>
      <p:pic>
        <p:nvPicPr>
          <p:cNvPr id="15" name="图片 14">
            <a:extLst>
              <a:ext uri="{FF2B5EF4-FFF2-40B4-BE49-F238E27FC236}">
                <a16:creationId xmlns:a16="http://schemas.microsoft.com/office/drawing/2014/main" id="{9F8C06C4-E02F-4AA2-8DD3-33E9355D665B}"/>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3882258">
            <a:off x="7334765" y="-47784"/>
            <a:ext cx="3961525" cy="4085807"/>
          </a:xfrm>
          <a:prstGeom prst="rect">
            <a:avLst/>
          </a:prstGeom>
        </p:spPr>
      </p:pic>
      <p:pic>
        <p:nvPicPr>
          <p:cNvPr id="21" name="图片 20">
            <a:extLst>
              <a:ext uri="{FF2B5EF4-FFF2-40B4-BE49-F238E27FC236}">
                <a16:creationId xmlns:a16="http://schemas.microsoft.com/office/drawing/2014/main" id="{03529517-9708-4A17-8F45-01D673A44ECB}"/>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15284490">
            <a:off x="-150253" y="-1241604"/>
            <a:ext cx="3961525" cy="4085807"/>
          </a:xfrm>
          <a:prstGeom prst="rect">
            <a:avLst/>
          </a:prstGeom>
        </p:spPr>
      </p:pic>
      <p:sp>
        <p:nvSpPr>
          <p:cNvPr id="20" name="矩形 19">
            <a:extLst>
              <a:ext uri="{FF2B5EF4-FFF2-40B4-BE49-F238E27FC236}">
                <a16:creationId xmlns:a16="http://schemas.microsoft.com/office/drawing/2014/main" id="{F8753676-4B32-483D-A476-DF63563ADBD7}"/>
              </a:ext>
            </a:extLst>
          </p:cNvPr>
          <p:cNvSpPr/>
          <p:nvPr/>
        </p:nvSpPr>
        <p:spPr>
          <a:xfrm>
            <a:off x="758762" y="551793"/>
            <a:ext cx="10718535" cy="5785222"/>
          </a:xfrm>
          <a:prstGeom prst="rect">
            <a:avLst/>
          </a:prstGeom>
          <a:solidFill>
            <a:schemeClr val="bg1">
              <a:alpha val="94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a:extLst>
              <a:ext uri="{FF2B5EF4-FFF2-40B4-BE49-F238E27FC236}">
                <a16:creationId xmlns:a16="http://schemas.microsoft.com/office/drawing/2014/main" id="{A94F04E7-DF04-47B4-B8E8-62B9F85A6A3B}"/>
              </a:ext>
            </a:extLst>
          </p:cNvPr>
          <p:cNvPicPr>
            <a:picLocks noChangeAspect="1"/>
          </p:cNvPicPr>
          <p:nvPr/>
        </p:nvPicPr>
        <p:blipFill rotWithShape="1">
          <a:blip r:embed="rId3">
            <a:extLst>
              <a:ext uri="{28A0092B-C50C-407E-A947-70E740481C1C}">
                <a14:useLocalDpi xmlns:a14="http://schemas.microsoft.com/office/drawing/2010/main" val="0"/>
              </a:ext>
            </a:extLst>
          </a:blip>
          <a:srcRect l="8517" t="42126" r="55171" b="33183"/>
          <a:stretch/>
        </p:blipFill>
        <p:spPr>
          <a:xfrm rot="18726817">
            <a:off x="5152407" y="4298097"/>
            <a:ext cx="1914611" cy="1740555"/>
          </a:xfrm>
          <a:prstGeom prst="rect">
            <a:avLst/>
          </a:prstGeom>
        </p:spPr>
      </p:pic>
      <p:pic>
        <p:nvPicPr>
          <p:cNvPr id="16" name="图片 15">
            <a:extLst>
              <a:ext uri="{FF2B5EF4-FFF2-40B4-BE49-F238E27FC236}">
                <a16:creationId xmlns:a16="http://schemas.microsoft.com/office/drawing/2014/main" id="{13724E50-CE25-4F8E-833F-540A3BF780D7}"/>
              </a:ext>
            </a:extLst>
          </p:cNvPr>
          <p:cNvPicPr>
            <a:picLocks noChangeAspect="1"/>
          </p:cNvPicPr>
          <p:nvPr/>
        </p:nvPicPr>
        <p:blipFill rotWithShape="1">
          <a:blip r:embed="rId3">
            <a:extLst>
              <a:ext uri="{28A0092B-C50C-407E-A947-70E740481C1C}">
                <a14:useLocalDpi xmlns:a14="http://schemas.microsoft.com/office/drawing/2010/main" val="0"/>
              </a:ext>
            </a:extLst>
          </a:blip>
          <a:srcRect l="8407" t="68818" r="55061"/>
          <a:stretch/>
        </p:blipFill>
        <p:spPr>
          <a:xfrm rot="6926384">
            <a:off x="8850080" y="4389719"/>
            <a:ext cx="2946020" cy="3361876"/>
          </a:xfrm>
          <a:prstGeom prst="rect">
            <a:avLst/>
          </a:prstGeom>
        </p:spPr>
      </p:pic>
      <p:pic>
        <p:nvPicPr>
          <p:cNvPr id="12" name="图片 11">
            <a:extLst>
              <a:ext uri="{FF2B5EF4-FFF2-40B4-BE49-F238E27FC236}">
                <a16:creationId xmlns:a16="http://schemas.microsoft.com/office/drawing/2014/main" id="{B9469176-A38E-4315-B9EC-CE9700BA7F7D}"/>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8580699" y="-1957308"/>
            <a:ext cx="4721590" cy="5517214"/>
          </a:xfrm>
          <a:prstGeom prst="rect">
            <a:avLst/>
          </a:prstGeom>
        </p:spPr>
      </p:pic>
      <p:pic>
        <p:nvPicPr>
          <p:cNvPr id="2" name="Picture 1">
            <a:extLst>
              <a:ext uri="{FF2B5EF4-FFF2-40B4-BE49-F238E27FC236}">
                <a16:creationId xmlns:a16="http://schemas.microsoft.com/office/drawing/2014/main" id="{05649A21-6C8D-0E4B-8AB0-DEB4B4AF8EFA}"/>
              </a:ext>
            </a:extLst>
          </p:cNvPr>
          <p:cNvPicPr>
            <a:picLocks noChangeAspect="1"/>
          </p:cNvPicPr>
          <p:nvPr/>
        </p:nvPicPr>
        <p:blipFill>
          <a:blip r:embed="rId4"/>
          <a:stretch>
            <a:fillRect/>
          </a:stretch>
        </p:blipFill>
        <p:spPr>
          <a:xfrm>
            <a:off x="1730749" y="1891506"/>
            <a:ext cx="8529263" cy="3074987"/>
          </a:xfrm>
          <a:prstGeom prst="rect">
            <a:avLst/>
          </a:prstGeom>
        </p:spPr>
      </p:pic>
    </p:spTree>
    <p:extLst>
      <p:ext uri="{BB962C8B-B14F-4D97-AF65-F5344CB8AC3E}">
        <p14:creationId xmlns:p14="http://schemas.microsoft.com/office/powerpoint/2010/main" val="1229522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771A0A4-EA2D-484A-93AB-613FE9D1FCA8}"/>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5844717">
            <a:off x="-712553" y="3192548"/>
            <a:ext cx="4389108" cy="5128706"/>
          </a:xfrm>
          <a:prstGeom prst="rect">
            <a:avLst/>
          </a:prstGeom>
        </p:spPr>
      </p:pic>
      <p:pic>
        <p:nvPicPr>
          <p:cNvPr id="15" name="图片 14">
            <a:extLst>
              <a:ext uri="{FF2B5EF4-FFF2-40B4-BE49-F238E27FC236}">
                <a16:creationId xmlns:a16="http://schemas.microsoft.com/office/drawing/2014/main" id="{9F8C06C4-E02F-4AA2-8DD3-33E9355D665B}"/>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3882258">
            <a:off x="7334765" y="-47784"/>
            <a:ext cx="3961525" cy="4085807"/>
          </a:xfrm>
          <a:prstGeom prst="rect">
            <a:avLst/>
          </a:prstGeom>
        </p:spPr>
      </p:pic>
      <p:pic>
        <p:nvPicPr>
          <p:cNvPr id="21" name="图片 20">
            <a:extLst>
              <a:ext uri="{FF2B5EF4-FFF2-40B4-BE49-F238E27FC236}">
                <a16:creationId xmlns:a16="http://schemas.microsoft.com/office/drawing/2014/main" id="{03529517-9708-4A17-8F45-01D673A44ECB}"/>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15284490">
            <a:off x="-150253" y="-1241604"/>
            <a:ext cx="3961525" cy="4085807"/>
          </a:xfrm>
          <a:prstGeom prst="rect">
            <a:avLst/>
          </a:prstGeom>
        </p:spPr>
      </p:pic>
      <p:sp>
        <p:nvSpPr>
          <p:cNvPr id="20" name="矩形 19">
            <a:extLst>
              <a:ext uri="{FF2B5EF4-FFF2-40B4-BE49-F238E27FC236}">
                <a16:creationId xmlns:a16="http://schemas.microsoft.com/office/drawing/2014/main" id="{F8753676-4B32-483D-A476-DF63563ADBD7}"/>
              </a:ext>
            </a:extLst>
          </p:cNvPr>
          <p:cNvSpPr/>
          <p:nvPr/>
        </p:nvSpPr>
        <p:spPr>
          <a:xfrm>
            <a:off x="2389561" y="1343302"/>
            <a:ext cx="7870451" cy="4220857"/>
          </a:xfrm>
          <a:prstGeom prst="rect">
            <a:avLst/>
          </a:prstGeom>
          <a:solidFill>
            <a:schemeClr val="bg1">
              <a:alpha val="94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a:extLst>
              <a:ext uri="{FF2B5EF4-FFF2-40B4-BE49-F238E27FC236}">
                <a16:creationId xmlns:a16="http://schemas.microsoft.com/office/drawing/2014/main" id="{A94F04E7-DF04-47B4-B8E8-62B9F85A6A3B}"/>
              </a:ext>
            </a:extLst>
          </p:cNvPr>
          <p:cNvPicPr>
            <a:picLocks noChangeAspect="1"/>
          </p:cNvPicPr>
          <p:nvPr/>
        </p:nvPicPr>
        <p:blipFill rotWithShape="1">
          <a:blip r:embed="rId3">
            <a:extLst>
              <a:ext uri="{28A0092B-C50C-407E-A947-70E740481C1C}">
                <a14:useLocalDpi xmlns:a14="http://schemas.microsoft.com/office/drawing/2010/main" val="0"/>
              </a:ext>
            </a:extLst>
          </a:blip>
          <a:srcRect l="8517" t="42126" r="55171" b="33183"/>
          <a:stretch/>
        </p:blipFill>
        <p:spPr>
          <a:xfrm rot="18726817">
            <a:off x="5180895" y="3882534"/>
            <a:ext cx="2170275" cy="1972977"/>
          </a:xfrm>
          <a:prstGeom prst="rect">
            <a:avLst/>
          </a:prstGeom>
        </p:spPr>
      </p:pic>
      <p:pic>
        <p:nvPicPr>
          <p:cNvPr id="16" name="图片 15">
            <a:extLst>
              <a:ext uri="{FF2B5EF4-FFF2-40B4-BE49-F238E27FC236}">
                <a16:creationId xmlns:a16="http://schemas.microsoft.com/office/drawing/2014/main" id="{13724E50-CE25-4F8E-833F-540A3BF780D7}"/>
              </a:ext>
            </a:extLst>
          </p:cNvPr>
          <p:cNvPicPr>
            <a:picLocks noChangeAspect="1"/>
          </p:cNvPicPr>
          <p:nvPr/>
        </p:nvPicPr>
        <p:blipFill rotWithShape="1">
          <a:blip r:embed="rId3">
            <a:extLst>
              <a:ext uri="{28A0092B-C50C-407E-A947-70E740481C1C}">
                <a14:useLocalDpi xmlns:a14="http://schemas.microsoft.com/office/drawing/2010/main" val="0"/>
              </a:ext>
            </a:extLst>
          </a:blip>
          <a:srcRect l="8407" t="68818" r="55061"/>
          <a:stretch/>
        </p:blipFill>
        <p:spPr>
          <a:xfrm rot="6926384">
            <a:off x="8850080" y="4389719"/>
            <a:ext cx="2946020" cy="3361876"/>
          </a:xfrm>
          <a:prstGeom prst="rect">
            <a:avLst/>
          </a:prstGeom>
        </p:spPr>
      </p:pic>
      <p:pic>
        <p:nvPicPr>
          <p:cNvPr id="12" name="图片 11">
            <a:extLst>
              <a:ext uri="{FF2B5EF4-FFF2-40B4-BE49-F238E27FC236}">
                <a16:creationId xmlns:a16="http://schemas.microsoft.com/office/drawing/2014/main" id="{B9469176-A38E-4315-B9EC-CE9700BA7F7D}"/>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8580699" y="-1957308"/>
            <a:ext cx="4721590" cy="5517214"/>
          </a:xfrm>
          <a:prstGeom prst="rect">
            <a:avLst/>
          </a:prstGeom>
        </p:spPr>
      </p:pic>
      <p:pic>
        <p:nvPicPr>
          <p:cNvPr id="3" name="Picture 2">
            <a:extLst>
              <a:ext uri="{FF2B5EF4-FFF2-40B4-BE49-F238E27FC236}">
                <a16:creationId xmlns:a16="http://schemas.microsoft.com/office/drawing/2014/main" id="{A5A196E4-E62E-F648-B76C-8D41BC5DE175}"/>
              </a:ext>
            </a:extLst>
          </p:cNvPr>
          <p:cNvPicPr>
            <a:picLocks noChangeAspect="1"/>
          </p:cNvPicPr>
          <p:nvPr/>
        </p:nvPicPr>
        <p:blipFill>
          <a:blip r:embed="rId4"/>
          <a:stretch>
            <a:fillRect/>
          </a:stretch>
        </p:blipFill>
        <p:spPr>
          <a:xfrm>
            <a:off x="3225800" y="2146300"/>
            <a:ext cx="5740400" cy="2565400"/>
          </a:xfrm>
          <a:prstGeom prst="rect">
            <a:avLst/>
          </a:prstGeom>
        </p:spPr>
      </p:pic>
    </p:spTree>
    <p:extLst>
      <p:ext uri="{BB962C8B-B14F-4D97-AF65-F5344CB8AC3E}">
        <p14:creationId xmlns:p14="http://schemas.microsoft.com/office/powerpoint/2010/main" val="1113967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4DC031-BF8E-974F-8A48-E67D33EE7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350" y="2814320"/>
            <a:ext cx="3651250" cy="3651250"/>
          </a:xfrm>
          <a:prstGeom prst="rect">
            <a:avLst/>
          </a:prstGeom>
        </p:spPr>
      </p:pic>
      <p:sp>
        <p:nvSpPr>
          <p:cNvPr id="8" name="Rounded Rectangle 7">
            <a:extLst>
              <a:ext uri="{FF2B5EF4-FFF2-40B4-BE49-F238E27FC236}">
                <a16:creationId xmlns:a16="http://schemas.microsoft.com/office/drawing/2014/main" id="{C7FFF413-1FE1-2A43-ACFA-CA051954236E}"/>
              </a:ext>
            </a:extLst>
          </p:cNvPr>
          <p:cNvSpPr/>
          <p:nvPr/>
        </p:nvSpPr>
        <p:spPr>
          <a:xfrm>
            <a:off x="1892968" y="622300"/>
            <a:ext cx="7258639" cy="23749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Em hãy cho biết trong câu tục ngữ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“Nhất nước, nhì phân, tam cần, tứ giống” </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có sử dụng biện pháp tu từ nào?  </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urved Right Arrow 8">
            <a:extLst>
              <a:ext uri="{FF2B5EF4-FFF2-40B4-BE49-F238E27FC236}">
                <a16:creationId xmlns:a16="http://schemas.microsoft.com/office/drawing/2014/main" id="{481563D8-8AF1-F84E-952E-A0E6C5A87379}"/>
              </a:ext>
            </a:extLst>
          </p:cNvPr>
          <p:cNvSpPr/>
          <p:nvPr/>
        </p:nvSpPr>
        <p:spPr>
          <a:xfrm>
            <a:off x="5943600" y="2997200"/>
            <a:ext cx="571500"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Rounded Rectangle 9">
            <a:extLst>
              <a:ext uri="{FF2B5EF4-FFF2-40B4-BE49-F238E27FC236}">
                <a16:creationId xmlns:a16="http://schemas.microsoft.com/office/drawing/2014/main" id="{F4D6B74F-E1FE-1E43-BF63-166280945C9B}"/>
              </a:ext>
            </a:extLst>
          </p:cNvPr>
          <p:cNvSpPr/>
          <p:nvPr/>
        </p:nvSpPr>
        <p:spPr>
          <a:xfrm>
            <a:off x="5092700" y="4146550"/>
            <a:ext cx="6267448" cy="1504950"/>
          </a:xfrm>
          <a:noFill/>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Sử dụng phép tu từ liệt kê: các yếu tố quan trọng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nước</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phân</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cần</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giống</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để trồng lúa.</a:t>
            </a:r>
            <a:r>
              <a:rPr lang="en-VN" sz="2800" dirty="0">
                <a:solidFill>
                  <a:schemeClr val="tx1"/>
                </a:solidFill>
                <a:effectLst/>
                <a:latin typeface="Calibri" panose="020F0502020204030204" pitchFamily="34" charset="0"/>
                <a:cs typeface="Calibri" panose="020F0502020204030204" pitchFamily="34" charset="0"/>
              </a:rPr>
              <a:t> </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1" name="图片 17">
            <a:extLst>
              <a:ext uri="{FF2B5EF4-FFF2-40B4-BE49-F238E27FC236}">
                <a16:creationId xmlns:a16="http://schemas.microsoft.com/office/drawing/2014/main" id="{86557956-FD8A-46A0-94B4-0C5B591F9B37}"/>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0800000" flipV="1">
            <a:off x="-915657" y="2453281"/>
            <a:ext cx="4809166" cy="5619547"/>
          </a:xfrm>
          <a:prstGeom prst="rect">
            <a:avLst/>
          </a:prstGeom>
        </p:spPr>
      </p:pic>
      <p:pic>
        <p:nvPicPr>
          <p:cNvPr id="12" name="图片 11">
            <a:extLst>
              <a:ext uri="{FF2B5EF4-FFF2-40B4-BE49-F238E27FC236}">
                <a16:creationId xmlns:a16="http://schemas.microsoft.com/office/drawing/2014/main" id="{B6E343B4-35EB-4EAA-A09A-CD331F2FAE43}"/>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8580699" y="-1957308"/>
            <a:ext cx="4721590" cy="5517214"/>
          </a:xfrm>
          <a:prstGeom prst="rect">
            <a:avLst/>
          </a:prstGeom>
        </p:spPr>
      </p:pic>
    </p:spTree>
    <p:extLst>
      <p:ext uri="{BB962C8B-B14F-4D97-AF65-F5344CB8AC3E}">
        <p14:creationId xmlns:p14="http://schemas.microsoft.com/office/powerpoint/2010/main" val="3630292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a16="http://schemas.microsoft.com/office/drawing/2014/main" id="{3E70DF4D-1D16-49CD-B118-D579054A03B1}"/>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7581077" y="-1796694"/>
            <a:ext cx="5064162" cy="5917512"/>
          </a:xfrm>
          <a:prstGeom prst="rect">
            <a:avLst/>
          </a:prstGeom>
        </p:spPr>
      </p:pic>
      <p:pic>
        <p:nvPicPr>
          <p:cNvPr id="34" name="图片 33">
            <a:extLst>
              <a:ext uri="{FF2B5EF4-FFF2-40B4-BE49-F238E27FC236}">
                <a16:creationId xmlns:a16="http://schemas.microsoft.com/office/drawing/2014/main" id="{BAFF5AD2-ED50-47A9-A8DB-BAC71531E12E}"/>
              </a:ext>
            </a:extLst>
          </p:cNvPr>
          <p:cNvPicPr>
            <a:picLocks noChangeAspect="1"/>
          </p:cNvPicPr>
          <p:nvPr/>
        </p:nvPicPr>
        <p:blipFill rotWithShape="1">
          <a:blip r:embed="rId3">
            <a:extLst>
              <a:ext uri="{28A0092B-C50C-407E-A947-70E740481C1C}">
                <a14:useLocalDpi xmlns:a14="http://schemas.microsoft.com/office/drawing/2010/main" val="0"/>
              </a:ext>
            </a:extLst>
          </a:blip>
          <a:srcRect l="8407" t="68818" r="55061"/>
          <a:stretch/>
        </p:blipFill>
        <p:spPr>
          <a:xfrm rot="9802345">
            <a:off x="-1178229" y="3936184"/>
            <a:ext cx="3553130" cy="4054685"/>
          </a:xfrm>
          <a:prstGeom prst="rect">
            <a:avLst/>
          </a:prstGeom>
        </p:spPr>
      </p:pic>
      <p:sp>
        <p:nvSpPr>
          <p:cNvPr id="28" name="矩形 27">
            <a:extLst>
              <a:ext uri="{FF2B5EF4-FFF2-40B4-BE49-F238E27FC236}">
                <a16:creationId xmlns:a16="http://schemas.microsoft.com/office/drawing/2014/main" id="{B127AD0D-4D97-4574-B9FD-DF4EAA91CE2C}"/>
              </a:ext>
            </a:extLst>
          </p:cNvPr>
          <p:cNvSpPr/>
          <p:nvPr/>
        </p:nvSpPr>
        <p:spPr>
          <a:xfrm>
            <a:off x="758762" y="551793"/>
            <a:ext cx="10718535" cy="5785222"/>
          </a:xfrm>
          <a:prstGeom prst="rect">
            <a:avLst/>
          </a:prstGeom>
          <a:solidFill>
            <a:schemeClr val="bg1">
              <a:alpha val="94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a:extLst>
              <a:ext uri="{FF2B5EF4-FFF2-40B4-BE49-F238E27FC236}">
                <a16:creationId xmlns:a16="http://schemas.microsoft.com/office/drawing/2014/main" id="{DE81CD58-7D23-4D3A-90E9-7429EF00D302}"/>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5844717">
            <a:off x="-320149" y="2625770"/>
            <a:ext cx="3662853" cy="4280072"/>
          </a:xfrm>
          <a:prstGeom prst="rect">
            <a:avLst/>
          </a:prstGeom>
        </p:spPr>
      </p:pic>
      <p:sp>
        <p:nvSpPr>
          <p:cNvPr id="7" name="文本框 6"/>
          <p:cNvSpPr txBox="1"/>
          <p:nvPr/>
        </p:nvSpPr>
        <p:spPr>
          <a:xfrm>
            <a:off x="1511277" y="2466939"/>
            <a:ext cx="9641380" cy="1938992"/>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6000" b="1" dirty="0">
                <a:ln>
                  <a:gradFill>
                    <a:gsLst>
                      <a:gs pos="14000">
                        <a:schemeClr val="accent1">
                          <a:lumMod val="5000"/>
                          <a:lumOff val="95000"/>
                        </a:schemeClr>
                      </a:gs>
                      <a:gs pos="44000">
                        <a:srgbClr val="1D6C2A"/>
                      </a:gs>
                      <a:gs pos="83000">
                        <a:srgbClr val="0E6847"/>
                      </a:gs>
                      <a:gs pos="86000">
                        <a:schemeClr val="accent1">
                          <a:lumMod val="30000"/>
                          <a:lumOff val="70000"/>
                        </a:schemeClr>
                      </a:gs>
                    </a:gsLst>
                    <a:lin ang="5400000" scaled="1"/>
                  </a:gradFill>
                </a:ln>
                <a:blipFill>
                  <a:blip r:embed="rId4"/>
                  <a:stretch>
                    <a:fillRect/>
                  </a:stretch>
                </a:blipFill>
                <a:latin typeface="Calibri" panose="020F0502020204030204" pitchFamily="34" charset="0"/>
                <a:cs typeface="Calibri" panose="020F0502020204030204" pitchFamily="34" charset="0"/>
                <a:sym typeface="+mn-lt"/>
              </a:rPr>
              <a:t>THỰC HÀNH TIẾNG VIỆT</a:t>
            </a:r>
          </a:p>
          <a:p>
            <a:pPr algn="ctr"/>
            <a:r>
              <a:rPr lang="en-US" altLang="zh-CN" sz="6000" b="1" dirty="0">
                <a:ln>
                  <a:gradFill>
                    <a:gsLst>
                      <a:gs pos="14000">
                        <a:schemeClr val="accent1">
                          <a:lumMod val="5000"/>
                          <a:lumOff val="95000"/>
                        </a:schemeClr>
                      </a:gs>
                      <a:gs pos="44000">
                        <a:srgbClr val="1D6C2A"/>
                      </a:gs>
                      <a:gs pos="83000">
                        <a:srgbClr val="0E6847"/>
                      </a:gs>
                      <a:gs pos="86000">
                        <a:schemeClr val="accent1">
                          <a:lumMod val="30000"/>
                          <a:lumOff val="70000"/>
                        </a:schemeClr>
                      </a:gs>
                    </a:gsLst>
                    <a:lin ang="5400000" scaled="1"/>
                  </a:gradFill>
                </a:ln>
                <a:blipFill>
                  <a:blip r:embed="rId4"/>
                  <a:stretch>
                    <a:fillRect/>
                  </a:stretch>
                </a:blipFill>
                <a:latin typeface="Calibri" panose="020F0502020204030204" pitchFamily="34" charset="0"/>
                <a:cs typeface="Calibri" panose="020F0502020204030204" pitchFamily="34" charset="0"/>
                <a:sym typeface="+mn-lt"/>
              </a:rPr>
              <a:t>BIỆN PHÁP TU TỪ LIỆT KÊ</a:t>
            </a:r>
            <a:endParaRPr lang="zh-CN" altLang="en-US" sz="6000" b="1" dirty="0">
              <a:ln>
                <a:gradFill>
                  <a:gsLst>
                    <a:gs pos="14000">
                      <a:schemeClr val="accent1">
                        <a:lumMod val="5000"/>
                        <a:lumOff val="95000"/>
                      </a:schemeClr>
                    </a:gs>
                    <a:gs pos="44000">
                      <a:srgbClr val="1D6C2A"/>
                    </a:gs>
                    <a:gs pos="83000">
                      <a:srgbClr val="0E6847"/>
                    </a:gs>
                    <a:gs pos="86000">
                      <a:schemeClr val="accent1">
                        <a:lumMod val="30000"/>
                        <a:lumOff val="70000"/>
                      </a:schemeClr>
                    </a:gs>
                  </a:gsLst>
                  <a:lin ang="5400000" scaled="1"/>
                </a:gradFill>
              </a:ln>
              <a:blipFill>
                <a:blip r:embed="rId4"/>
                <a:stretch>
                  <a:fillRect/>
                </a:stretch>
              </a:blipFill>
              <a:latin typeface="Calibri" panose="020F0502020204030204" pitchFamily="34" charset="0"/>
              <a:cs typeface="Calibri" panose="020F0502020204030204" pitchFamily="34" charset="0"/>
              <a:sym typeface="+mn-lt"/>
            </a:endParaRPr>
          </a:p>
        </p:txBody>
      </p:sp>
      <p:sp>
        <p:nvSpPr>
          <p:cNvPr id="23" name="TextBox 22">
            <a:extLst>
              <a:ext uri="{FF2B5EF4-FFF2-40B4-BE49-F238E27FC236}">
                <a16:creationId xmlns:a16="http://schemas.microsoft.com/office/drawing/2014/main" id="{4AD8943B-ECDD-C945-B62E-1CD92BD70A06}"/>
              </a:ext>
            </a:extLst>
          </p:cNvPr>
          <p:cNvSpPr txBox="1"/>
          <p:nvPr/>
        </p:nvSpPr>
        <p:spPr>
          <a:xfrm>
            <a:off x="2244436" y="1898719"/>
            <a:ext cx="7516090" cy="584775"/>
          </a:xfrm>
          <a:prstGeom prst="rect">
            <a:avLst/>
          </a:prstGeom>
          <a:noFill/>
        </p:spPr>
        <p:txBody>
          <a:bodyPr wrap="square">
            <a:spAutoFit/>
          </a:bodyPr>
          <a:lstStyle/>
          <a:p>
            <a:pPr algn="ctr"/>
            <a:r>
              <a:rPr lang="vi-VN" altLang="zh-CN" sz="3200" b="1" dirty="0">
                <a:latin typeface="Cambria" panose="02040503050406030204" pitchFamily="18" charset="0"/>
                <a:cs typeface="Calibri" panose="020F0502020204030204" pitchFamily="34" charset="0"/>
                <a:sym typeface="+mn-lt"/>
              </a:rPr>
              <a:t>BÀI 5.</a:t>
            </a:r>
            <a:endParaRPr lang="zh-CN" altLang="en-US" sz="3200" b="1" dirty="0">
              <a:latin typeface="Cambria" panose="02040503050406030204" pitchFamily="18" charset="0"/>
              <a:cs typeface="Calibri" panose="020F0502020204030204" pitchFamily="34" charset="0"/>
              <a:sym typeface="+mn-lt"/>
            </a:endParaRPr>
          </a:p>
        </p:txBody>
      </p:sp>
    </p:spTree>
    <p:extLst>
      <p:ext uri="{BB962C8B-B14F-4D97-AF65-F5344CB8AC3E}">
        <p14:creationId xmlns:p14="http://schemas.microsoft.com/office/powerpoint/2010/main" val="2635743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a16="http://schemas.microsoft.com/office/drawing/2014/main" id="{3E70DF4D-1D16-49CD-B118-D579054A03B1}"/>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7581077" y="-1796694"/>
            <a:ext cx="5064162" cy="5917512"/>
          </a:xfrm>
          <a:prstGeom prst="rect">
            <a:avLst/>
          </a:prstGeom>
        </p:spPr>
      </p:pic>
      <p:pic>
        <p:nvPicPr>
          <p:cNvPr id="34" name="图片 33">
            <a:extLst>
              <a:ext uri="{FF2B5EF4-FFF2-40B4-BE49-F238E27FC236}">
                <a16:creationId xmlns:a16="http://schemas.microsoft.com/office/drawing/2014/main" id="{BAFF5AD2-ED50-47A9-A8DB-BAC71531E12E}"/>
              </a:ext>
            </a:extLst>
          </p:cNvPr>
          <p:cNvPicPr>
            <a:picLocks noChangeAspect="1"/>
          </p:cNvPicPr>
          <p:nvPr/>
        </p:nvPicPr>
        <p:blipFill rotWithShape="1">
          <a:blip r:embed="rId3">
            <a:extLst>
              <a:ext uri="{28A0092B-C50C-407E-A947-70E740481C1C}">
                <a14:useLocalDpi xmlns:a14="http://schemas.microsoft.com/office/drawing/2010/main" val="0"/>
              </a:ext>
            </a:extLst>
          </a:blip>
          <a:srcRect l="8407" t="68818" r="55061"/>
          <a:stretch/>
        </p:blipFill>
        <p:spPr>
          <a:xfrm rot="9802345">
            <a:off x="-1178229" y="3936184"/>
            <a:ext cx="3553130" cy="4054685"/>
          </a:xfrm>
          <a:prstGeom prst="rect">
            <a:avLst/>
          </a:prstGeom>
        </p:spPr>
      </p:pic>
      <p:sp>
        <p:nvSpPr>
          <p:cNvPr id="28" name="矩形 27">
            <a:extLst>
              <a:ext uri="{FF2B5EF4-FFF2-40B4-BE49-F238E27FC236}">
                <a16:creationId xmlns:a16="http://schemas.microsoft.com/office/drawing/2014/main" id="{B127AD0D-4D97-4574-B9FD-DF4EAA91CE2C}"/>
              </a:ext>
            </a:extLst>
          </p:cNvPr>
          <p:cNvSpPr/>
          <p:nvPr/>
        </p:nvSpPr>
        <p:spPr>
          <a:xfrm>
            <a:off x="758762" y="551793"/>
            <a:ext cx="10718535" cy="5785222"/>
          </a:xfrm>
          <a:prstGeom prst="rect">
            <a:avLst/>
          </a:prstGeom>
          <a:solidFill>
            <a:schemeClr val="bg1">
              <a:alpha val="94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a:extLst>
              <a:ext uri="{FF2B5EF4-FFF2-40B4-BE49-F238E27FC236}">
                <a16:creationId xmlns:a16="http://schemas.microsoft.com/office/drawing/2014/main" id="{DE81CD58-7D23-4D3A-90E9-7429EF00D302}"/>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5844717">
            <a:off x="-320149" y="2625770"/>
            <a:ext cx="3662853" cy="4280072"/>
          </a:xfrm>
          <a:prstGeom prst="rect">
            <a:avLst/>
          </a:prstGeom>
        </p:spPr>
      </p:pic>
      <p:sp>
        <p:nvSpPr>
          <p:cNvPr id="7" name="文本框 6"/>
          <p:cNvSpPr txBox="1"/>
          <p:nvPr/>
        </p:nvSpPr>
        <p:spPr>
          <a:xfrm>
            <a:off x="3372473" y="826636"/>
            <a:ext cx="4883903" cy="110799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6600" b="1" dirty="0">
                <a:ln>
                  <a:gradFill>
                    <a:gsLst>
                      <a:gs pos="14000">
                        <a:schemeClr val="accent1">
                          <a:lumMod val="5000"/>
                          <a:lumOff val="95000"/>
                        </a:schemeClr>
                      </a:gs>
                      <a:gs pos="44000">
                        <a:srgbClr val="1D6C2A"/>
                      </a:gs>
                      <a:gs pos="83000">
                        <a:srgbClr val="0E6847"/>
                      </a:gs>
                      <a:gs pos="86000">
                        <a:schemeClr val="accent1">
                          <a:lumMod val="30000"/>
                          <a:lumOff val="70000"/>
                        </a:schemeClr>
                      </a:gs>
                    </a:gsLst>
                    <a:lin ang="5400000" scaled="1"/>
                  </a:gradFill>
                </a:ln>
                <a:blipFill>
                  <a:blip r:embed="rId4"/>
                  <a:stretch>
                    <a:fillRect/>
                  </a:stretch>
                </a:blipFill>
                <a:latin typeface="Calibri" panose="020F0502020204030204" pitchFamily="34" charset="0"/>
                <a:cs typeface="Calibri" panose="020F0502020204030204" pitchFamily="34" charset="0"/>
                <a:sym typeface="+mn-lt"/>
              </a:rPr>
              <a:t>NỘI DUNG</a:t>
            </a:r>
            <a:endParaRPr lang="zh-CN" altLang="en-US" sz="6600" b="1" dirty="0">
              <a:ln>
                <a:gradFill>
                  <a:gsLst>
                    <a:gs pos="14000">
                      <a:schemeClr val="accent1">
                        <a:lumMod val="5000"/>
                        <a:lumOff val="95000"/>
                      </a:schemeClr>
                    </a:gs>
                    <a:gs pos="44000">
                      <a:srgbClr val="1D6C2A"/>
                    </a:gs>
                    <a:gs pos="83000">
                      <a:srgbClr val="0E6847"/>
                    </a:gs>
                    <a:gs pos="86000">
                      <a:schemeClr val="accent1">
                        <a:lumMod val="30000"/>
                        <a:lumOff val="70000"/>
                      </a:schemeClr>
                    </a:gs>
                  </a:gsLst>
                  <a:lin ang="5400000" scaled="1"/>
                </a:gradFill>
              </a:ln>
              <a:blipFill>
                <a:blip r:embed="rId4"/>
                <a:stretch>
                  <a:fillRect/>
                </a:stretch>
              </a:blipFill>
              <a:latin typeface="Calibri" panose="020F0502020204030204" pitchFamily="34" charset="0"/>
              <a:cs typeface="Calibri" panose="020F0502020204030204" pitchFamily="34" charset="0"/>
              <a:sym typeface="+mn-lt"/>
            </a:endParaRPr>
          </a:p>
        </p:txBody>
      </p:sp>
      <p:grpSp>
        <p:nvGrpSpPr>
          <p:cNvPr id="12" name="组合 11"/>
          <p:cNvGrpSpPr/>
          <p:nvPr/>
        </p:nvGrpSpPr>
        <p:grpSpPr>
          <a:xfrm>
            <a:off x="3977025" y="2441543"/>
            <a:ext cx="5356533" cy="646331"/>
            <a:chOff x="5010151" y="2610534"/>
            <a:chExt cx="5356533" cy="646331"/>
          </a:xfrm>
        </p:grpSpPr>
        <p:grpSp>
          <p:nvGrpSpPr>
            <p:cNvPr id="10" name="组合 9"/>
            <p:cNvGrpSpPr/>
            <p:nvPr/>
          </p:nvGrpSpPr>
          <p:grpSpPr>
            <a:xfrm>
              <a:off x="5010151" y="2610534"/>
              <a:ext cx="723899" cy="646331"/>
              <a:chOff x="5010151" y="2610534"/>
              <a:chExt cx="723899" cy="646331"/>
            </a:xfrm>
          </p:grpSpPr>
          <p:sp>
            <p:nvSpPr>
              <p:cNvPr id="8" name="矩形 7"/>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ambria" panose="02040503050406030204" pitchFamily="18" charset="0"/>
                  <a:cs typeface="Calibri" panose="020F0502020204030204" pitchFamily="34" charset="0"/>
                  <a:sym typeface="+mn-lt"/>
                </a:endParaRPr>
              </a:p>
            </p:txBody>
          </p:sp>
          <p:sp>
            <p:nvSpPr>
              <p:cNvPr id="9" name="文本框 8"/>
              <p:cNvSpPr txBox="1"/>
              <p:nvPr/>
            </p:nvSpPr>
            <p:spPr>
              <a:xfrm>
                <a:off x="5010151" y="2610534"/>
                <a:ext cx="723899" cy="646331"/>
              </a:xfrm>
              <a:prstGeom prst="rect">
                <a:avLst/>
              </a:prstGeom>
              <a:solidFill>
                <a:schemeClr val="accent2"/>
              </a:solidFill>
            </p:spPr>
            <p:txBody>
              <a:bodyPr wrap="square" rtlCol="0">
                <a:spAutoFit/>
                <a:scene3d>
                  <a:camera prst="orthographicFront"/>
                  <a:lightRig rig="threePt" dir="t">
                    <a:rot lat="0" lon="0" rev="0"/>
                  </a:lightRig>
                </a:scene3d>
                <a:sp3d contourW="12700"/>
              </a:bodyPr>
              <a:lstStyle/>
              <a:p>
                <a:pPr algn="ctr"/>
                <a:r>
                  <a:rPr lang="en-US" altLang="zh-CN" sz="3600" b="1" dirty="0">
                    <a:solidFill>
                      <a:schemeClr val="bg1"/>
                    </a:solidFill>
                    <a:latin typeface="Cambria" panose="02040503050406030204" pitchFamily="18" charset="0"/>
                    <a:cs typeface="Calibri" panose="020F0502020204030204" pitchFamily="34" charset="0"/>
                    <a:sym typeface="+mn-lt"/>
                  </a:rPr>
                  <a:t>I</a:t>
                </a:r>
                <a:endParaRPr lang="zh-CN" altLang="en-US" sz="3600" b="1" dirty="0">
                  <a:solidFill>
                    <a:schemeClr val="bg1"/>
                  </a:solidFill>
                  <a:latin typeface="Cambria" panose="02040503050406030204" pitchFamily="18" charset="0"/>
                  <a:cs typeface="Calibri" panose="020F0502020204030204" pitchFamily="34" charset="0"/>
                  <a:sym typeface="+mn-lt"/>
                </a:endParaRPr>
              </a:p>
            </p:txBody>
          </p:sp>
        </p:grpSp>
        <p:sp>
          <p:nvSpPr>
            <p:cNvPr id="11" name="文本框 10"/>
            <p:cNvSpPr txBox="1"/>
            <p:nvPr/>
          </p:nvSpPr>
          <p:spPr>
            <a:xfrm>
              <a:off x="5482781" y="2637795"/>
              <a:ext cx="4883903"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2800" b="1" dirty="0">
                  <a:latin typeface="Cambria" panose="02040503050406030204" pitchFamily="18" charset="0"/>
                  <a:cs typeface="Calibri" panose="020F0502020204030204" pitchFamily="34" charset="0"/>
                  <a:sym typeface="+mn-lt"/>
                </a:rPr>
                <a:t>LÍ THUYẾT</a:t>
              </a:r>
              <a:endParaRPr lang="zh-CN" altLang="en-US" sz="2800" b="1" dirty="0">
                <a:latin typeface="Cambria" panose="02040503050406030204" pitchFamily="18" charset="0"/>
                <a:cs typeface="Calibri" panose="020F0502020204030204" pitchFamily="34" charset="0"/>
                <a:sym typeface="+mn-lt"/>
              </a:endParaRPr>
            </a:p>
          </p:txBody>
        </p:sp>
      </p:grpSp>
      <p:grpSp>
        <p:nvGrpSpPr>
          <p:cNvPr id="13" name="组合 12"/>
          <p:cNvGrpSpPr/>
          <p:nvPr/>
        </p:nvGrpSpPr>
        <p:grpSpPr>
          <a:xfrm>
            <a:off x="3977025" y="3567516"/>
            <a:ext cx="5385270" cy="646331"/>
            <a:chOff x="4973833" y="2610534"/>
            <a:chExt cx="5385270" cy="646331"/>
          </a:xfrm>
        </p:grpSpPr>
        <p:grpSp>
          <p:nvGrpSpPr>
            <p:cNvPr id="14" name="组合 13"/>
            <p:cNvGrpSpPr/>
            <p:nvPr/>
          </p:nvGrpSpPr>
          <p:grpSpPr>
            <a:xfrm>
              <a:off x="4973833" y="2610534"/>
              <a:ext cx="760217" cy="646331"/>
              <a:chOff x="4973833" y="2610534"/>
              <a:chExt cx="760217" cy="646331"/>
            </a:xfrm>
          </p:grpSpPr>
          <p:sp>
            <p:nvSpPr>
              <p:cNvPr id="16" name="矩形 15"/>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ambria" panose="02040503050406030204" pitchFamily="18" charset="0"/>
                  <a:cs typeface="Calibri" panose="020F0502020204030204" pitchFamily="34" charset="0"/>
                  <a:sym typeface="+mn-lt"/>
                </a:endParaRPr>
              </a:p>
            </p:txBody>
          </p:sp>
          <p:sp>
            <p:nvSpPr>
              <p:cNvPr id="17" name="文本框 16"/>
              <p:cNvSpPr txBox="1"/>
              <p:nvPr/>
            </p:nvSpPr>
            <p:spPr>
              <a:xfrm>
                <a:off x="4973833" y="2610534"/>
                <a:ext cx="760217" cy="646331"/>
              </a:xfrm>
              <a:prstGeom prst="rect">
                <a:avLst/>
              </a:prstGeom>
              <a:solidFill>
                <a:schemeClr val="accent1"/>
              </a:solidFill>
            </p:spPr>
            <p:txBody>
              <a:bodyPr wrap="square" rtlCol="0">
                <a:spAutoFit/>
                <a:scene3d>
                  <a:camera prst="orthographicFront"/>
                  <a:lightRig rig="threePt" dir="t">
                    <a:rot lat="0" lon="0" rev="0"/>
                  </a:lightRig>
                </a:scene3d>
                <a:sp3d contourW="12700"/>
              </a:bodyPr>
              <a:lstStyle/>
              <a:p>
                <a:pPr algn="ctr"/>
                <a:r>
                  <a:rPr lang="en-US" altLang="zh-CN" sz="3600" b="1" dirty="0">
                    <a:solidFill>
                      <a:schemeClr val="bg1"/>
                    </a:solidFill>
                    <a:latin typeface="Cambria" panose="02040503050406030204" pitchFamily="18" charset="0"/>
                    <a:cs typeface="Calibri" panose="020F0502020204030204" pitchFamily="34" charset="0"/>
                    <a:sym typeface="+mn-lt"/>
                  </a:rPr>
                  <a:t>II</a:t>
                </a:r>
                <a:endParaRPr lang="zh-CN" altLang="en-US" sz="3600" b="1" dirty="0">
                  <a:solidFill>
                    <a:schemeClr val="bg1"/>
                  </a:solidFill>
                  <a:latin typeface="Cambria" panose="02040503050406030204" pitchFamily="18" charset="0"/>
                  <a:cs typeface="Calibri" panose="020F0502020204030204" pitchFamily="34" charset="0"/>
                  <a:sym typeface="+mn-lt"/>
                </a:endParaRPr>
              </a:p>
            </p:txBody>
          </p:sp>
        </p:grpSp>
        <p:sp>
          <p:nvSpPr>
            <p:cNvPr id="15" name="文本框 14"/>
            <p:cNvSpPr txBox="1"/>
            <p:nvPr/>
          </p:nvSpPr>
          <p:spPr>
            <a:xfrm>
              <a:off x="5475200" y="2653743"/>
              <a:ext cx="4883903"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2800" b="1" dirty="0">
                  <a:latin typeface="Cambria" panose="02040503050406030204" pitchFamily="18" charset="0"/>
                  <a:cs typeface="Calibri" panose="020F0502020204030204" pitchFamily="34" charset="0"/>
                  <a:sym typeface="+mn-lt"/>
                </a:rPr>
                <a:t>LUYỆN TẬP</a:t>
              </a:r>
              <a:endParaRPr lang="zh-CN" altLang="en-US" sz="2800" b="1" dirty="0">
                <a:latin typeface="Cambria" panose="02040503050406030204" pitchFamily="18" charset="0"/>
                <a:cs typeface="Calibri" panose="020F0502020204030204" pitchFamily="34" charset="0"/>
                <a:sym typeface="+mn-lt"/>
              </a:endParaRPr>
            </a:p>
          </p:txBody>
        </p:sp>
      </p:grpSp>
      <p:grpSp>
        <p:nvGrpSpPr>
          <p:cNvPr id="18" name="组合 17"/>
          <p:cNvGrpSpPr/>
          <p:nvPr/>
        </p:nvGrpSpPr>
        <p:grpSpPr>
          <a:xfrm>
            <a:off x="3948771" y="4656796"/>
            <a:ext cx="5062780" cy="646331"/>
            <a:chOff x="4934748" y="2610534"/>
            <a:chExt cx="5911929" cy="646331"/>
          </a:xfrm>
        </p:grpSpPr>
        <p:grpSp>
          <p:nvGrpSpPr>
            <p:cNvPr id="19" name="组合 18"/>
            <p:cNvGrpSpPr/>
            <p:nvPr/>
          </p:nvGrpSpPr>
          <p:grpSpPr>
            <a:xfrm>
              <a:off x="4934748" y="2610534"/>
              <a:ext cx="887723" cy="646331"/>
              <a:chOff x="4934748" y="2610534"/>
              <a:chExt cx="887723" cy="646331"/>
            </a:xfrm>
          </p:grpSpPr>
          <p:sp>
            <p:nvSpPr>
              <p:cNvPr id="21" name="矩形 20"/>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ambria" panose="02040503050406030204" pitchFamily="18" charset="0"/>
                  <a:cs typeface="Calibri" panose="020F0502020204030204" pitchFamily="34" charset="0"/>
                  <a:sym typeface="+mn-lt"/>
                </a:endParaRPr>
              </a:p>
            </p:txBody>
          </p:sp>
          <p:sp>
            <p:nvSpPr>
              <p:cNvPr id="22" name="文本框 21"/>
              <p:cNvSpPr txBox="1"/>
              <p:nvPr/>
            </p:nvSpPr>
            <p:spPr>
              <a:xfrm>
                <a:off x="4934748" y="2610534"/>
                <a:ext cx="887723" cy="646331"/>
              </a:xfrm>
              <a:prstGeom prst="rect">
                <a:avLst/>
              </a:prstGeom>
              <a:solidFill>
                <a:schemeClr val="accent3"/>
              </a:solidFill>
            </p:spPr>
            <p:txBody>
              <a:bodyPr wrap="square" rtlCol="0">
                <a:spAutoFit/>
                <a:scene3d>
                  <a:camera prst="orthographicFront"/>
                  <a:lightRig rig="threePt" dir="t">
                    <a:rot lat="0" lon="0" rev="0"/>
                  </a:lightRig>
                </a:scene3d>
                <a:sp3d contourW="12700"/>
              </a:bodyPr>
              <a:lstStyle/>
              <a:p>
                <a:pPr algn="ctr"/>
                <a:r>
                  <a:rPr lang="en-US" altLang="zh-CN" sz="3600" b="1" dirty="0">
                    <a:solidFill>
                      <a:schemeClr val="bg1"/>
                    </a:solidFill>
                    <a:latin typeface="Cambria" panose="02040503050406030204" pitchFamily="18" charset="0"/>
                    <a:cs typeface="Calibri" panose="020F0502020204030204" pitchFamily="34" charset="0"/>
                    <a:sym typeface="+mn-lt"/>
                  </a:rPr>
                  <a:t>III</a:t>
                </a:r>
                <a:endParaRPr lang="zh-CN" altLang="en-US" sz="3600" b="1" dirty="0">
                  <a:solidFill>
                    <a:schemeClr val="bg1"/>
                  </a:solidFill>
                  <a:latin typeface="Cambria" panose="02040503050406030204" pitchFamily="18" charset="0"/>
                  <a:cs typeface="Calibri" panose="020F0502020204030204" pitchFamily="34" charset="0"/>
                  <a:sym typeface="+mn-lt"/>
                </a:endParaRPr>
              </a:p>
            </p:txBody>
          </p:sp>
        </p:grpSp>
        <p:sp>
          <p:nvSpPr>
            <p:cNvPr id="20" name="文本框 19"/>
            <p:cNvSpPr txBox="1"/>
            <p:nvPr/>
          </p:nvSpPr>
          <p:spPr>
            <a:xfrm>
              <a:off x="5962774" y="2641312"/>
              <a:ext cx="4883903"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2800" b="1" dirty="0">
                  <a:latin typeface="Cambria" panose="02040503050406030204" pitchFamily="18" charset="0"/>
                  <a:cs typeface="Calibri" panose="020F0502020204030204" pitchFamily="34" charset="0"/>
                  <a:sym typeface="+mn-lt"/>
                </a:rPr>
                <a:t>VẬN DỤNG</a:t>
              </a:r>
              <a:endParaRPr lang="zh-CN" altLang="en-US" sz="2800" b="1" dirty="0">
                <a:latin typeface="Cambria" panose="02040503050406030204" pitchFamily="18" charset="0"/>
                <a:cs typeface="Calibri" panose="020F0502020204030204" pitchFamily="34" charset="0"/>
                <a:sym typeface="+mn-lt"/>
              </a:endParaRPr>
            </a:p>
          </p:txBody>
        </p:sp>
      </p:grpSp>
    </p:spTree>
    <p:extLst>
      <p:ext uri="{BB962C8B-B14F-4D97-AF65-F5344CB8AC3E}">
        <p14:creationId xmlns:p14="http://schemas.microsoft.com/office/powerpoint/2010/main" val="119172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7">
            <a:extLst>
              <a:ext uri="{FF2B5EF4-FFF2-40B4-BE49-F238E27FC236}">
                <a16:creationId xmlns:a16="http://schemas.microsoft.com/office/drawing/2014/main" id="{FDA2CE82-E8B1-4417-A35C-AB656A692C8B}"/>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18" name="图片 17">
            <a:extLst>
              <a:ext uri="{FF2B5EF4-FFF2-40B4-BE49-F238E27FC236}">
                <a16:creationId xmlns:a16="http://schemas.microsoft.com/office/drawing/2014/main" id="{E151CD51-04EA-4C0A-8410-DEFC7D3215D0}"/>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595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文本框 5">
            <a:extLst>
              <a:ext uri="{FF2B5EF4-FFF2-40B4-BE49-F238E27FC236}">
                <a16:creationId xmlns:a16="http://schemas.microsoft.com/office/drawing/2014/main" id="{42534548-E3C7-D64C-85E1-1ED7BEB44F67}"/>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 LÍ THUYẾT</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8" name="Rounded Rectangle 7">
            <a:extLst>
              <a:ext uri="{FF2B5EF4-FFF2-40B4-BE49-F238E27FC236}">
                <a16:creationId xmlns:a16="http://schemas.microsoft.com/office/drawing/2014/main" id="{E42A023B-3531-BE45-AF89-FF4E36A81C6C}"/>
              </a:ext>
            </a:extLst>
          </p:cNvPr>
          <p:cNvSpPr/>
          <p:nvPr/>
        </p:nvSpPr>
        <p:spPr>
          <a:xfrm>
            <a:off x="1050306" y="3341591"/>
            <a:ext cx="2354910"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Liệt kê</a:t>
            </a:r>
          </a:p>
        </p:txBody>
      </p:sp>
      <p:sp>
        <p:nvSpPr>
          <p:cNvPr id="9" name="Rounded Rectangle 8">
            <a:extLst>
              <a:ext uri="{FF2B5EF4-FFF2-40B4-BE49-F238E27FC236}">
                <a16:creationId xmlns:a16="http://schemas.microsoft.com/office/drawing/2014/main" id="{73DA9261-E24D-2A41-B18A-18A5C2F0CFC6}"/>
              </a:ext>
            </a:extLst>
          </p:cNvPr>
          <p:cNvSpPr/>
          <p:nvPr/>
        </p:nvSpPr>
        <p:spPr>
          <a:xfrm>
            <a:off x="4359767" y="1611685"/>
            <a:ext cx="6469354" cy="1334364"/>
          </a:xfrm>
          <a:custGeom>
            <a:avLst/>
            <a:gdLst>
              <a:gd name="connsiteX0" fmla="*/ 0 w 6469354"/>
              <a:gd name="connsiteY0" fmla="*/ 222398 h 1334364"/>
              <a:gd name="connsiteX1" fmla="*/ 222398 w 6469354"/>
              <a:gd name="connsiteY1" fmla="*/ 0 h 1334364"/>
              <a:gd name="connsiteX2" fmla="*/ 6246956 w 6469354"/>
              <a:gd name="connsiteY2" fmla="*/ 0 h 1334364"/>
              <a:gd name="connsiteX3" fmla="*/ 6469354 w 6469354"/>
              <a:gd name="connsiteY3" fmla="*/ 222398 h 1334364"/>
              <a:gd name="connsiteX4" fmla="*/ 6469354 w 6469354"/>
              <a:gd name="connsiteY4" fmla="*/ 1111966 h 1334364"/>
              <a:gd name="connsiteX5" fmla="*/ 6246956 w 6469354"/>
              <a:gd name="connsiteY5" fmla="*/ 1334364 h 1334364"/>
              <a:gd name="connsiteX6" fmla="*/ 222398 w 6469354"/>
              <a:gd name="connsiteY6" fmla="*/ 1334364 h 1334364"/>
              <a:gd name="connsiteX7" fmla="*/ 0 w 6469354"/>
              <a:gd name="connsiteY7" fmla="*/ 1111966 h 1334364"/>
              <a:gd name="connsiteX8" fmla="*/ 0 w 6469354"/>
              <a:gd name="connsiteY8" fmla="*/ 222398 h 13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9354" h="1334364" fill="none" extrusionOk="0">
                <a:moveTo>
                  <a:pt x="0" y="222398"/>
                </a:moveTo>
                <a:cubicBezTo>
                  <a:pt x="3862" y="108420"/>
                  <a:pt x="122480" y="4741"/>
                  <a:pt x="222398" y="0"/>
                </a:cubicBezTo>
                <a:cubicBezTo>
                  <a:pt x="3066793" y="-47972"/>
                  <a:pt x="4256212" y="-135018"/>
                  <a:pt x="6246956" y="0"/>
                </a:cubicBezTo>
                <a:cubicBezTo>
                  <a:pt x="6369090" y="-3071"/>
                  <a:pt x="6459081" y="120618"/>
                  <a:pt x="6469354" y="222398"/>
                </a:cubicBezTo>
                <a:cubicBezTo>
                  <a:pt x="6423835" y="619585"/>
                  <a:pt x="6529312" y="751455"/>
                  <a:pt x="6469354" y="1111966"/>
                </a:cubicBezTo>
                <a:cubicBezTo>
                  <a:pt x="6448430" y="1222126"/>
                  <a:pt x="6373478" y="1330098"/>
                  <a:pt x="6246956" y="1334364"/>
                </a:cubicBezTo>
                <a:cubicBezTo>
                  <a:pt x="5148846" y="1414850"/>
                  <a:pt x="2529358" y="1241244"/>
                  <a:pt x="222398" y="1334364"/>
                </a:cubicBezTo>
                <a:cubicBezTo>
                  <a:pt x="116916" y="1338822"/>
                  <a:pt x="-17200" y="1218579"/>
                  <a:pt x="0" y="1111966"/>
                </a:cubicBezTo>
                <a:cubicBezTo>
                  <a:pt x="48071" y="742985"/>
                  <a:pt x="38672" y="431859"/>
                  <a:pt x="0" y="222398"/>
                </a:cubicBezTo>
                <a:close/>
              </a:path>
              <a:path w="6469354" h="1334364" stroke="0" extrusionOk="0">
                <a:moveTo>
                  <a:pt x="0" y="222398"/>
                </a:moveTo>
                <a:cubicBezTo>
                  <a:pt x="12358" y="81818"/>
                  <a:pt x="96813" y="20540"/>
                  <a:pt x="222398" y="0"/>
                </a:cubicBezTo>
                <a:cubicBezTo>
                  <a:pt x="3131749" y="-167747"/>
                  <a:pt x="4459461" y="44969"/>
                  <a:pt x="6246956" y="0"/>
                </a:cubicBezTo>
                <a:cubicBezTo>
                  <a:pt x="6381160" y="-283"/>
                  <a:pt x="6480023" y="83811"/>
                  <a:pt x="6469354" y="222398"/>
                </a:cubicBezTo>
                <a:cubicBezTo>
                  <a:pt x="6473554" y="477960"/>
                  <a:pt x="6482942" y="794197"/>
                  <a:pt x="6469354" y="1111966"/>
                </a:cubicBezTo>
                <a:cubicBezTo>
                  <a:pt x="6479749" y="1213340"/>
                  <a:pt x="6373363" y="1322364"/>
                  <a:pt x="6246956" y="1334364"/>
                </a:cubicBezTo>
                <a:cubicBezTo>
                  <a:pt x="4558573" y="1458461"/>
                  <a:pt x="896089" y="1286569"/>
                  <a:pt x="222398" y="1334364"/>
                </a:cubicBezTo>
                <a:cubicBezTo>
                  <a:pt x="96294" y="1333524"/>
                  <a:pt x="-17833" y="1221572"/>
                  <a:pt x="0" y="1111966"/>
                </a:cubicBezTo>
                <a:cubicBezTo>
                  <a:pt x="14951" y="710930"/>
                  <a:pt x="19036" y="545399"/>
                  <a:pt x="0" y="222398"/>
                </a:cubicBezTo>
                <a:close/>
              </a:path>
            </a:pathLst>
          </a:cu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600" dirty="0">
                <a:solidFill>
                  <a:schemeClr val="tx1"/>
                </a:solidFill>
                <a:latin typeface="Calibri" panose="020F0502020204030204" pitchFamily="34" charset="0"/>
                <a:ea typeface="Times New Roman" panose="02020603050405020304" pitchFamily="18" charset="0"/>
                <a:cs typeface="Calibri" panose="020F0502020204030204" pitchFamily="34" charset="0"/>
              </a:rPr>
              <a:t>N</a:t>
            </a:r>
            <a:r>
              <a:rPr lang="en-VN"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gười nói, người viết kể ra nhiều sự vật, sự việc, hoạt động, tính chất, trạng thái... trong cùng một câu, một đoạn văn.</a:t>
            </a:r>
            <a:endParaRPr lang="vi-VN" sz="2600" dirty="0">
              <a:solidFill>
                <a:schemeClr val="tx1"/>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945B7B3D-C8D9-CA42-8E86-CDFF9E838E7C}"/>
              </a:ext>
            </a:extLst>
          </p:cNvPr>
          <p:cNvSpPr/>
          <p:nvPr/>
        </p:nvSpPr>
        <p:spPr>
          <a:xfrm>
            <a:off x="4371143" y="3356786"/>
            <a:ext cx="6469354" cy="1334364"/>
          </a:xfrm>
          <a:custGeom>
            <a:avLst/>
            <a:gdLst>
              <a:gd name="connsiteX0" fmla="*/ 0 w 6469354"/>
              <a:gd name="connsiteY0" fmla="*/ 222398 h 1334364"/>
              <a:gd name="connsiteX1" fmla="*/ 222398 w 6469354"/>
              <a:gd name="connsiteY1" fmla="*/ 0 h 1334364"/>
              <a:gd name="connsiteX2" fmla="*/ 6246956 w 6469354"/>
              <a:gd name="connsiteY2" fmla="*/ 0 h 1334364"/>
              <a:gd name="connsiteX3" fmla="*/ 6469354 w 6469354"/>
              <a:gd name="connsiteY3" fmla="*/ 222398 h 1334364"/>
              <a:gd name="connsiteX4" fmla="*/ 6469354 w 6469354"/>
              <a:gd name="connsiteY4" fmla="*/ 1111966 h 1334364"/>
              <a:gd name="connsiteX5" fmla="*/ 6246956 w 6469354"/>
              <a:gd name="connsiteY5" fmla="*/ 1334364 h 1334364"/>
              <a:gd name="connsiteX6" fmla="*/ 222398 w 6469354"/>
              <a:gd name="connsiteY6" fmla="*/ 1334364 h 1334364"/>
              <a:gd name="connsiteX7" fmla="*/ 0 w 6469354"/>
              <a:gd name="connsiteY7" fmla="*/ 1111966 h 1334364"/>
              <a:gd name="connsiteX8" fmla="*/ 0 w 6469354"/>
              <a:gd name="connsiteY8" fmla="*/ 222398 h 13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9354" h="1334364" fill="none" extrusionOk="0">
                <a:moveTo>
                  <a:pt x="0" y="222398"/>
                </a:moveTo>
                <a:cubicBezTo>
                  <a:pt x="3862" y="108420"/>
                  <a:pt x="122480" y="4741"/>
                  <a:pt x="222398" y="0"/>
                </a:cubicBezTo>
                <a:cubicBezTo>
                  <a:pt x="3066793" y="-47972"/>
                  <a:pt x="4256212" y="-135018"/>
                  <a:pt x="6246956" y="0"/>
                </a:cubicBezTo>
                <a:cubicBezTo>
                  <a:pt x="6369090" y="-3071"/>
                  <a:pt x="6459081" y="120618"/>
                  <a:pt x="6469354" y="222398"/>
                </a:cubicBezTo>
                <a:cubicBezTo>
                  <a:pt x="6423835" y="619585"/>
                  <a:pt x="6529312" y="751455"/>
                  <a:pt x="6469354" y="1111966"/>
                </a:cubicBezTo>
                <a:cubicBezTo>
                  <a:pt x="6448430" y="1222126"/>
                  <a:pt x="6373478" y="1330098"/>
                  <a:pt x="6246956" y="1334364"/>
                </a:cubicBezTo>
                <a:cubicBezTo>
                  <a:pt x="5148846" y="1414850"/>
                  <a:pt x="2529358" y="1241244"/>
                  <a:pt x="222398" y="1334364"/>
                </a:cubicBezTo>
                <a:cubicBezTo>
                  <a:pt x="116916" y="1338822"/>
                  <a:pt x="-17200" y="1218579"/>
                  <a:pt x="0" y="1111966"/>
                </a:cubicBezTo>
                <a:cubicBezTo>
                  <a:pt x="48071" y="742985"/>
                  <a:pt x="38672" y="431859"/>
                  <a:pt x="0" y="222398"/>
                </a:cubicBezTo>
                <a:close/>
              </a:path>
              <a:path w="6469354" h="1334364" stroke="0" extrusionOk="0">
                <a:moveTo>
                  <a:pt x="0" y="222398"/>
                </a:moveTo>
                <a:cubicBezTo>
                  <a:pt x="12358" y="81818"/>
                  <a:pt x="96813" y="20540"/>
                  <a:pt x="222398" y="0"/>
                </a:cubicBezTo>
                <a:cubicBezTo>
                  <a:pt x="3131749" y="-167747"/>
                  <a:pt x="4459461" y="44969"/>
                  <a:pt x="6246956" y="0"/>
                </a:cubicBezTo>
                <a:cubicBezTo>
                  <a:pt x="6381160" y="-283"/>
                  <a:pt x="6480023" y="83811"/>
                  <a:pt x="6469354" y="222398"/>
                </a:cubicBezTo>
                <a:cubicBezTo>
                  <a:pt x="6473554" y="477960"/>
                  <a:pt x="6482942" y="794197"/>
                  <a:pt x="6469354" y="1111966"/>
                </a:cubicBezTo>
                <a:cubicBezTo>
                  <a:pt x="6479749" y="1213340"/>
                  <a:pt x="6373363" y="1322364"/>
                  <a:pt x="6246956" y="1334364"/>
                </a:cubicBezTo>
                <a:cubicBezTo>
                  <a:pt x="4558573" y="1458461"/>
                  <a:pt x="896089" y="1286569"/>
                  <a:pt x="222398" y="1334364"/>
                </a:cubicBezTo>
                <a:cubicBezTo>
                  <a:pt x="96294" y="1333524"/>
                  <a:pt x="-17833" y="1221572"/>
                  <a:pt x="0" y="1111966"/>
                </a:cubicBezTo>
                <a:cubicBezTo>
                  <a:pt x="14951" y="710930"/>
                  <a:pt x="19036" y="545399"/>
                  <a:pt x="0" y="222398"/>
                </a:cubicBezTo>
                <a:close/>
              </a:path>
            </a:pathLst>
          </a:cu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600" dirty="0">
                <a:solidFill>
                  <a:schemeClr val="tx1"/>
                </a:solidFill>
                <a:latin typeface="Calibri" panose="020F0502020204030204" pitchFamily="34" charset="0"/>
                <a:ea typeface="Times New Roman" panose="02020603050405020304" pitchFamily="18" charset="0"/>
                <a:cs typeface="Calibri" panose="020F0502020204030204" pitchFamily="34" charset="0"/>
              </a:rPr>
              <a:t>T</a:t>
            </a:r>
            <a:r>
              <a:rPr lang="en-VN"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ạo nên một ấn tượng mạnh, hiệu quả cao trong miêu tả, kể chuyện hoặc biểu lộ tình cảm, cảm xúc.</a:t>
            </a:r>
            <a:endParaRPr lang="vi-VN" sz="2600" dirty="0">
              <a:solidFill>
                <a:schemeClr val="tx1"/>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05F30DA0-8005-CC4C-B1C9-BC94F4B2F146}"/>
              </a:ext>
            </a:extLst>
          </p:cNvPr>
          <p:cNvSpPr/>
          <p:nvPr/>
        </p:nvSpPr>
        <p:spPr>
          <a:xfrm>
            <a:off x="4371143" y="5147915"/>
            <a:ext cx="6469354" cy="1025718"/>
          </a:xfrm>
          <a:custGeom>
            <a:avLst/>
            <a:gdLst>
              <a:gd name="connsiteX0" fmla="*/ 0 w 6469354"/>
              <a:gd name="connsiteY0" fmla="*/ 170956 h 1025718"/>
              <a:gd name="connsiteX1" fmla="*/ 170956 w 6469354"/>
              <a:gd name="connsiteY1" fmla="*/ 0 h 1025718"/>
              <a:gd name="connsiteX2" fmla="*/ 6298398 w 6469354"/>
              <a:gd name="connsiteY2" fmla="*/ 0 h 1025718"/>
              <a:gd name="connsiteX3" fmla="*/ 6469354 w 6469354"/>
              <a:gd name="connsiteY3" fmla="*/ 170956 h 1025718"/>
              <a:gd name="connsiteX4" fmla="*/ 6469354 w 6469354"/>
              <a:gd name="connsiteY4" fmla="*/ 854762 h 1025718"/>
              <a:gd name="connsiteX5" fmla="*/ 6298398 w 6469354"/>
              <a:gd name="connsiteY5" fmla="*/ 1025718 h 1025718"/>
              <a:gd name="connsiteX6" fmla="*/ 170956 w 6469354"/>
              <a:gd name="connsiteY6" fmla="*/ 1025718 h 1025718"/>
              <a:gd name="connsiteX7" fmla="*/ 0 w 6469354"/>
              <a:gd name="connsiteY7" fmla="*/ 854762 h 1025718"/>
              <a:gd name="connsiteX8" fmla="*/ 0 w 6469354"/>
              <a:gd name="connsiteY8" fmla="*/ 170956 h 102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9354" h="1025718" fill="none" extrusionOk="0">
                <a:moveTo>
                  <a:pt x="0" y="170956"/>
                </a:moveTo>
                <a:cubicBezTo>
                  <a:pt x="2925" y="83243"/>
                  <a:pt x="77682" y="236"/>
                  <a:pt x="170956" y="0"/>
                </a:cubicBezTo>
                <a:cubicBezTo>
                  <a:pt x="1988857" y="-47972"/>
                  <a:pt x="4745849" y="-135018"/>
                  <a:pt x="6298398" y="0"/>
                </a:cubicBezTo>
                <a:cubicBezTo>
                  <a:pt x="6392494" y="-1419"/>
                  <a:pt x="6461156" y="93336"/>
                  <a:pt x="6469354" y="170956"/>
                </a:cubicBezTo>
                <a:cubicBezTo>
                  <a:pt x="6491232" y="303149"/>
                  <a:pt x="6436921" y="523912"/>
                  <a:pt x="6469354" y="854762"/>
                </a:cubicBezTo>
                <a:cubicBezTo>
                  <a:pt x="6461036" y="944142"/>
                  <a:pt x="6395047" y="1023140"/>
                  <a:pt x="6298398" y="1025718"/>
                </a:cubicBezTo>
                <a:cubicBezTo>
                  <a:pt x="3662168" y="1106204"/>
                  <a:pt x="2802461" y="932598"/>
                  <a:pt x="170956" y="1025718"/>
                </a:cubicBezTo>
                <a:cubicBezTo>
                  <a:pt x="94352" y="1030296"/>
                  <a:pt x="-5035" y="944432"/>
                  <a:pt x="0" y="854762"/>
                </a:cubicBezTo>
                <a:cubicBezTo>
                  <a:pt x="8446" y="711001"/>
                  <a:pt x="-8009" y="323291"/>
                  <a:pt x="0" y="170956"/>
                </a:cubicBezTo>
                <a:close/>
              </a:path>
              <a:path w="6469354" h="1025718" stroke="0" extrusionOk="0">
                <a:moveTo>
                  <a:pt x="0" y="170956"/>
                </a:moveTo>
                <a:cubicBezTo>
                  <a:pt x="9168" y="63369"/>
                  <a:pt x="74957" y="11788"/>
                  <a:pt x="170956" y="0"/>
                </a:cubicBezTo>
                <a:cubicBezTo>
                  <a:pt x="2831054" y="-167747"/>
                  <a:pt x="3724785" y="44969"/>
                  <a:pt x="6298398" y="0"/>
                </a:cubicBezTo>
                <a:cubicBezTo>
                  <a:pt x="6397430" y="-115"/>
                  <a:pt x="6471223" y="73780"/>
                  <a:pt x="6469354" y="170956"/>
                </a:cubicBezTo>
                <a:cubicBezTo>
                  <a:pt x="6428637" y="404568"/>
                  <a:pt x="6491256" y="522243"/>
                  <a:pt x="6469354" y="854762"/>
                </a:cubicBezTo>
                <a:cubicBezTo>
                  <a:pt x="6469964" y="947918"/>
                  <a:pt x="6394386" y="1020450"/>
                  <a:pt x="6298398" y="1025718"/>
                </a:cubicBezTo>
                <a:cubicBezTo>
                  <a:pt x="3821074" y="1149815"/>
                  <a:pt x="1947374" y="977923"/>
                  <a:pt x="170956" y="1025718"/>
                </a:cubicBezTo>
                <a:cubicBezTo>
                  <a:pt x="63870" y="1022468"/>
                  <a:pt x="-5433" y="945150"/>
                  <a:pt x="0" y="854762"/>
                </a:cubicBezTo>
                <a:cubicBezTo>
                  <a:pt x="-44332" y="542667"/>
                  <a:pt x="13522" y="263843"/>
                  <a:pt x="0" y="170956"/>
                </a:cubicBezTo>
                <a:close/>
              </a:path>
            </a:pathLst>
          </a:cu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Phép liệt kê được dùng trong cả văn xuôi và văn vần.</a:t>
            </a:r>
            <a:endParaRPr lang="vi-VN" sz="2600" dirty="0">
              <a:solidFill>
                <a:schemeClr val="tx1"/>
              </a:solidFill>
              <a:latin typeface="Calibri" panose="020F0502020204030204" pitchFamily="34" charset="0"/>
              <a:cs typeface="Calibri" panose="020F0502020204030204" pitchFamily="34" charset="0"/>
            </a:endParaRPr>
          </a:p>
        </p:txBody>
      </p:sp>
      <p:cxnSp>
        <p:nvCxnSpPr>
          <p:cNvPr id="13" name="Curved Connector 12">
            <a:extLst>
              <a:ext uri="{FF2B5EF4-FFF2-40B4-BE49-F238E27FC236}">
                <a16:creationId xmlns:a16="http://schemas.microsoft.com/office/drawing/2014/main" id="{E5780C55-7AE9-8E4F-9EB1-0FAECEA51749}"/>
              </a:ext>
            </a:extLst>
          </p:cNvPr>
          <p:cNvCxnSpPr>
            <a:cxnSpLocks/>
            <a:stCxn id="8" idx="3"/>
            <a:endCxn id="9" idx="1"/>
          </p:cNvCxnSpPr>
          <p:nvPr/>
        </p:nvCxnSpPr>
        <p:spPr>
          <a:xfrm flipV="1">
            <a:off x="3405216" y="2278867"/>
            <a:ext cx="954551" cy="1469124"/>
          </a:xfrm>
          <a:prstGeom prst="curved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4A313881-3FF5-D043-BB84-052EFB194FAC}"/>
              </a:ext>
            </a:extLst>
          </p:cNvPr>
          <p:cNvCxnSpPr>
            <a:cxnSpLocks/>
            <a:stCxn id="8" idx="3"/>
            <a:endCxn id="10" idx="1"/>
          </p:cNvCxnSpPr>
          <p:nvPr/>
        </p:nvCxnSpPr>
        <p:spPr>
          <a:xfrm>
            <a:off x="3405216" y="3747991"/>
            <a:ext cx="965927" cy="275977"/>
          </a:xfrm>
          <a:prstGeom prst="curved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C7C5E831-16CB-D74D-BC3C-F276AC4E4736}"/>
              </a:ext>
            </a:extLst>
          </p:cNvPr>
          <p:cNvCxnSpPr>
            <a:cxnSpLocks/>
            <a:stCxn id="8" idx="3"/>
            <a:endCxn id="11" idx="1"/>
          </p:cNvCxnSpPr>
          <p:nvPr/>
        </p:nvCxnSpPr>
        <p:spPr>
          <a:xfrm>
            <a:off x="3405216" y="3747991"/>
            <a:ext cx="965927" cy="1912783"/>
          </a:xfrm>
          <a:prstGeom prst="curved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972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a:extLst>
              <a:ext uri="{FF2B5EF4-FFF2-40B4-BE49-F238E27FC236}">
                <a16:creationId xmlns:a16="http://schemas.microsoft.com/office/drawing/2014/main" id="{FB0A5703-63DB-4629-A14A-B223515B6B80}"/>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10" name="图片 17">
            <a:extLst>
              <a:ext uri="{FF2B5EF4-FFF2-40B4-BE49-F238E27FC236}">
                <a16:creationId xmlns:a16="http://schemas.microsoft.com/office/drawing/2014/main" id="{0AC64F1A-1DF2-44C9-9B97-F70AC81334D5}"/>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595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文本框 5">
            <a:extLst>
              <a:ext uri="{FF2B5EF4-FFF2-40B4-BE49-F238E27FC236}">
                <a16:creationId xmlns:a16="http://schemas.microsoft.com/office/drawing/2014/main" id="{42534548-E3C7-D64C-85E1-1ED7BEB44F67}"/>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 LÍ THUYẾT</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4" name="TextBox 13">
            <a:extLst>
              <a:ext uri="{FF2B5EF4-FFF2-40B4-BE49-F238E27FC236}">
                <a16:creationId xmlns:a16="http://schemas.microsoft.com/office/drawing/2014/main" id="{AAF60F41-6EA2-9241-A8C0-FF55DD1D3359}"/>
              </a:ext>
            </a:extLst>
          </p:cNvPr>
          <p:cNvSpPr txBox="1"/>
          <p:nvPr/>
        </p:nvSpPr>
        <p:spPr>
          <a:xfrm>
            <a:off x="1019175" y="1286780"/>
            <a:ext cx="10153650" cy="1274451"/>
          </a:xfrm>
          <a:prstGeom prst="rect">
            <a:avLst/>
          </a:prstGeom>
          <a:noFill/>
        </p:spPr>
        <p:txBody>
          <a:bodyPr wrap="square">
            <a:spAutoFit/>
          </a:bodyPr>
          <a:lstStyle/>
          <a:p>
            <a:pPr algn="just">
              <a:lnSpc>
                <a:spcPct val="150000"/>
              </a:lnSpc>
            </a:pPr>
            <a:r>
              <a:rPr lang="en-VN" sz="2700" dirty="0">
                <a:effectLst/>
                <a:latin typeface="Calibri" panose="020F0502020204030204" pitchFamily="34" charset="0"/>
                <a:ea typeface="Times New Roman" panose="02020603050405020304" pitchFamily="18" charset="0"/>
                <a:cs typeface="Calibri" panose="020F0502020204030204" pitchFamily="34" charset="0"/>
              </a:rPr>
              <a:t>- Xét theo cấu tạo, các sự vật, sự việc, hoạt động, tính chất, trạng thái... có thể được liệt kê theo từng cặp hoặc không theo từng cặp. </a:t>
            </a:r>
          </a:p>
        </p:txBody>
      </p:sp>
      <p:sp>
        <p:nvSpPr>
          <p:cNvPr id="7" name="Rounded Rectangle 6">
            <a:extLst>
              <a:ext uri="{FF2B5EF4-FFF2-40B4-BE49-F238E27FC236}">
                <a16:creationId xmlns:a16="http://schemas.microsoft.com/office/drawing/2014/main" id="{9DFD63A0-2416-8947-8927-6050CC544CF7}"/>
              </a:ext>
            </a:extLst>
          </p:cNvPr>
          <p:cNvSpPr/>
          <p:nvPr/>
        </p:nvSpPr>
        <p:spPr>
          <a:xfrm>
            <a:off x="901700" y="2971800"/>
            <a:ext cx="5194300" cy="287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600" b="1" i="1" dirty="0">
                <a:effectLst/>
                <a:latin typeface="Calibri" panose="020F0502020204030204" pitchFamily="34" charset="0"/>
                <a:ea typeface="Times New Roman" panose="02020603050405020304" pitchFamily="18" charset="0"/>
                <a:cs typeface="Calibri" panose="020F0502020204030204" pitchFamily="34" charset="0"/>
              </a:rPr>
              <a:t>Ví dụ</a:t>
            </a:r>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vi-VN" sz="2600" dirty="0">
                <a:effectLst/>
                <a:latin typeface="Calibri" panose="020F0502020204030204" pitchFamily="34" charset="0"/>
                <a:ea typeface="Times New Roman" panose="02020603050405020304" pitchFamily="18" charset="0"/>
                <a:cs typeface="Calibri" panose="020F0502020204030204" pitchFamily="34" charset="0"/>
              </a:rPr>
              <a:t>liệt kê </a:t>
            </a:r>
            <a:r>
              <a:rPr lang="en-VN" sz="2600" dirty="0">
                <a:effectLst/>
                <a:latin typeface="Calibri" panose="020F0502020204030204" pitchFamily="34" charset="0"/>
                <a:ea typeface="Times New Roman" panose="02020603050405020304" pitchFamily="18" charset="0"/>
                <a:cs typeface="Calibri" panose="020F0502020204030204" pitchFamily="34" charset="0"/>
              </a:rPr>
              <a:t>theo từng cặp</a:t>
            </a:r>
            <a:r>
              <a:rPr lang="vi-VN" sz="2600" dirty="0">
                <a:effectLst/>
                <a:latin typeface="Calibri" panose="020F0502020204030204" pitchFamily="34" charset="0"/>
                <a:ea typeface="Times New Roman" panose="02020603050405020304" pitchFamily="18" charset="0"/>
                <a:cs typeface="Calibri" panose="020F0502020204030204" pitchFamily="34" charset="0"/>
              </a:rPr>
              <a:t>:</a:t>
            </a:r>
            <a:r>
              <a:rPr lang="en-VN" sz="2600" dirty="0">
                <a:effectLst/>
                <a:latin typeface="Calibri" panose="020F0502020204030204" pitchFamily="34" charset="0"/>
                <a:ea typeface="Times New Roman" panose="02020603050405020304" pitchFamily="18" charset="0"/>
                <a:cs typeface="Calibri" panose="020F0502020204030204" pitchFamily="34" charset="0"/>
              </a:rPr>
              <a:t> Bàn học của em được sắp xếp rất ngăn nắp, với sách giáo khoa và sách tham khảo, truyện chữ và truyện tranh, vở viết và vở bài tập…</a:t>
            </a:r>
          </a:p>
        </p:txBody>
      </p:sp>
      <p:sp>
        <p:nvSpPr>
          <p:cNvPr id="16" name="Rounded Rectangle 15">
            <a:extLst>
              <a:ext uri="{FF2B5EF4-FFF2-40B4-BE49-F238E27FC236}">
                <a16:creationId xmlns:a16="http://schemas.microsoft.com/office/drawing/2014/main" id="{37CC0E95-FCF9-9A47-B830-98A759E41160}"/>
              </a:ext>
            </a:extLst>
          </p:cNvPr>
          <p:cNvSpPr/>
          <p:nvPr/>
        </p:nvSpPr>
        <p:spPr>
          <a:xfrm>
            <a:off x="6251582" y="3623748"/>
            <a:ext cx="5194300" cy="28702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600" b="1" i="1" dirty="0">
                <a:effectLst/>
                <a:latin typeface="Calibri" panose="020F0502020204030204" pitchFamily="34" charset="0"/>
                <a:ea typeface="Times New Roman" panose="02020603050405020304" pitchFamily="18" charset="0"/>
                <a:cs typeface="Calibri" panose="020F0502020204030204" pitchFamily="34" charset="0"/>
              </a:rPr>
              <a:t>Ví dụ</a:t>
            </a:r>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vi-VN" sz="2600" dirty="0">
                <a:effectLst/>
                <a:latin typeface="Calibri" panose="020F0502020204030204" pitchFamily="34" charset="0"/>
                <a:ea typeface="Times New Roman" panose="02020603050405020304" pitchFamily="18" charset="0"/>
                <a:cs typeface="Calibri" panose="020F0502020204030204" pitchFamily="34" charset="0"/>
              </a:rPr>
              <a:t>liệt kê không </a:t>
            </a:r>
            <a:r>
              <a:rPr lang="en-VN" sz="2600" dirty="0">
                <a:effectLst/>
                <a:latin typeface="Calibri" panose="020F0502020204030204" pitchFamily="34" charset="0"/>
                <a:ea typeface="Times New Roman" panose="02020603050405020304" pitchFamily="18" charset="0"/>
                <a:cs typeface="Calibri" panose="020F0502020204030204" pitchFamily="34" charset="0"/>
              </a:rPr>
              <a:t>theo cặp: Vườn cây của ông em có trăm hoa đua nở với hoa đào, hoa cúc, hoa mai, hoa lan, hoa ly…</a:t>
            </a:r>
          </a:p>
        </p:txBody>
      </p:sp>
    </p:spTree>
    <p:extLst>
      <p:ext uri="{BB962C8B-B14F-4D97-AF65-F5344CB8AC3E}">
        <p14:creationId xmlns:p14="http://schemas.microsoft.com/office/powerpoint/2010/main" val="2358015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a:extLst>
              <a:ext uri="{FF2B5EF4-FFF2-40B4-BE49-F238E27FC236}">
                <a16:creationId xmlns:a16="http://schemas.microsoft.com/office/drawing/2014/main" id="{1BA200B7-A9D9-4470-9C27-A6BC07E90BA4}"/>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9" name="图片 17">
            <a:extLst>
              <a:ext uri="{FF2B5EF4-FFF2-40B4-BE49-F238E27FC236}">
                <a16:creationId xmlns:a16="http://schemas.microsoft.com/office/drawing/2014/main" id="{C3599454-5B43-4965-8A6A-1E6BE883550A}"/>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595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文本框 5">
            <a:extLst>
              <a:ext uri="{FF2B5EF4-FFF2-40B4-BE49-F238E27FC236}">
                <a16:creationId xmlns:a16="http://schemas.microsoft.com/office/drawing/2014/main" id="{42534548-E3C7-D64C-85E1-1ED7BEB44F67}"/>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 LÍ THUYẾT</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4" name="TextBox 13">
            <a:extLst>
              <a:ext uri="{FF2B5EF4-FFF2-40B4-BE49-F238E27FC236}">
                <a16:creationId xmlns:a16="http://schemas.microsoft.com/office/drawing/2014/main" id="{AAF60F41-6EA2-9241-A8C0-FF55DD1D3359}"/>
              </a:ext>
            </a:extLst>
          </p:cNvPr>
          <p:cNvSpPr txBox="1"/>
          <p:nvPr/>
        </p:nvSpPr>
        <p:spPr>
          <a:xfrm>
            <a:off x="1019175" y="1147080"/>
            <a:ext cx="10153650" cy="1264192"/>
          </a:xfrm>
          <a:prstGeom prst="rect">
            <a:avLst/>
          </a:prstGeom>
          <a:noFill/>
        </p:spPr>
        <p:txBody>
          <a:bodyPr wrap="square">
            <a:spAutoFit/>
          </a:bodyPr>
          <a:lstStyle/>
          <a:p>
            <a:pPr algn="just">
              <a:lnSpc>
                <a:spcPct val="150000"/>
              </a:lnSpc>
            </a:pPr>
            <a:r>
              <a:rPr lang="en-VN" sz="2700" dirty="0">
                <a:effectLst/>
                <a:latin typeface="Calibri" panose="020F0502020204030204" pitchFamily="34" charset="0"/>
                <a:ea typeface="Times New Roman" panose="02020603050405020304" pitchFamily="18" charset="0"/>
                <a:cs typeface="Calibri" panose="020F0502020204030204" pitchFamily="34" charset="0"/>
              </a:rPr>
              <a:t>- Xét theo ý nghĩa, các sự vật, sự việc, hoạt động, tính chất, trạng thái... có thể được liệt kê theo kiểu tăng tiến hoặc không tăng tiến. </a:t>
            </a:r>
          </a:p>
        </p:txBody>
      </p:sp>
      <p:sp>
        <p:nvSpPr>
          <p:cNvPr id="7" name="Rounded Rectangle 6">
            <a:extLst>
              <a:ext uri="{FF2B5EF4-FFF2-40B4-BE49-F238E27FC236}">
                <a16:creationId xmlns:a16="http://schemas.microsoft.com/office/drawing/2014/main" id="{9DFD63A0-2416-8947-8927-6050CC544CF7}"/>
              </a:ext>
            </a:extLst>
          </p:cNvPr>
          <p:cNvSpPr/>
          <p:nvPr/>
        </p:nvSpPr>
        <p:spPr>
          <a:xfrm>
            <a:off x="3342652" y="3252150"/>
            <a:ext cx="5194300" cy="287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700" dirty="0">
                <a:latin typeface="Calibri" panose="020F0502020204030204" pitchFamily="34" charset="0"/>
                <a:cs typeface="Calibri" panose="020F0502020204030204" pitchFamily="34" charset="0"/>
              </a:rPr>
              <a:t>VD</a:t>
            </a:r>
            <a:r>
              <a:rPr lang="vi-VN" sz="2700" dirty="0">
                <a:latin typeface="Calibri" panose="020F0502020204030204" pitchFamily="34" charset="0"/>
                <a:cs typeface="Calibri" panose="020F0502020204030204" pitchFamily="34" charset="0"/>
              </a:rPr>
              <a:t>: </a:t>
            </a:r>
            <a:r>
              <a:rPr lang="en-VN" sz="2700" dirty="0">
                <a:latin typeface="Calibri" panose="020F0502020204030204" pitchFamily="34" charset="0"/>
                <a:cs typeface="Calibri" panose="020F0502020204030204" pitchFamily="34" charset="0"/>
              </a:rPr>
              <a:t>Trong lớp mình có Lan là tổ trưởng, Minh là lớp phó và Tuấn là lớp trưởng. </a:t>
            </a:r>
          </a:p>
        </p:txBody>
      </p:sp>
    </p:spTree>
    <p:extLst>
      <p:ext uri="{BB962C8B-B14F-4D97-AF65-F5344CB8AC3E}">
        <p14:creationId xmlns:p14="http://schemas.microsoft.com/office/powerpoint/2010/main" val="2718147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7">
            <a:extLst>
              <a:ext uri="{FF2B5EF4-FFF2-40B4-BE49-F238E27FC236}">
                <a16:creationId xmlns:a16="http://schemas.microsoft.com/office/drawing/2014/main" id="{D20CF8B0-A31E-4DA5-8A06-0BBFCB48067D}"/>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12636060" flipV="1">
            <a:off x="-1389087" y="2851000"/>
            <a:ext cx="4809166" cy="5619547"/>
          </a:xfrm>
          <a:prstGeom prst="rect">
            <a:avLst/>
          </a:prstGeom>
        </p:spPr>
      </p:pic>
      <p:pic>
        <p:nvPicPr>
          <p:cNvPr id="15" name="图片 17">
            <a:extLst>
              <a:ext uri="{FF2B5EF4-FFF2-40B4-BE49-F238E27FC236}">
                <a16:creationId xmlns:a16="http://schemas.microsoft.com/office/drawing/2014/main" id="{6A408A6B-406B-460D-A1A4-AB166BE79DA8}"/>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flipH="1">
            <a:off x="8314687" y="0"/>
            <a:ext cx="3877313" cy="2361510"/>
          </a:xfrm>
          <a:prstGeom prst="rect">
            <a:avLst/>
          </a:prstGeom>
        </p:spPr>
      </p:pic>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595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文本框 5">
            <a:extLst>
              <a:ext uri="{FF2B5EF4-FFF2-40B4-BE49-F238E27FC236}">
                <a16:creationId xmlns:a16="http://schemas.microsoft.com/office/drawing/2014/main" id="{42534548-E3C7-D64C-85E1-1ED7BEB44F67}"/>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4" name="TextBox 13">
            <a:extLst>
              <a:ext uri="{FF2B5EF4-FFF2-40B4-BE49-F238E27FC236}">
                <a16:creationId xmlns:a16="http://schemas.microsoft.com/office/drawing/2014/main" id="{AAF60F41-6EA2-9241-A8C0-FF55DD1D3359}"/>
              </a:ext>
            </a:extLst>
          </p:cNvPr>
          <p:cNvSpPr txBox="1"/>
          <p:nvPr/>
        </p:nvSpPr>
        <p:spPr>
          <a:xfrm>
            <a:off x="2294231" y="1114823"/>
            <a:ext cx="10153650" cy="1274451"/>
          </a:xfrm>
          <a:prstGeom prst="rect">
            <a:avLst/>
          </a:prstGeom>
          <a:noFill/>
        </p:spPr>
        <p:txBody>
          <a:bodyPr wrap="square">
            <a:spAutoFit/>
          </a:bodyPr>
          <a:lstStyle/>
          <a:p>
            <a:pPr algn="just">
              <a:lnSpc>
                <a:spcPct val="150000"/>
              </a:lnSpc>
            </a:pPr>
            <a:r>
              <a:rPr lang="en-VN" sz="27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“Từ Triệu, Đinh, Lý, Trần bao đời gây nền độc lập</a:t>
            </a:r>
          </a:p>
          <a:p>
            <a:pPr algn="just">
              <a:lnSpc>
                <a:spcPct val="150000"/>
              </a:lnSpc>
            </a:pPr>
            <a:r>
              <a:rPr lang="en-VN" sz="27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Cùng Hán, Đường, Tống, Nguyên mỗi bên xưng đế một phương”</a:t>
            </a:r>
            <a:endParaRPr lang="en-VN" sz="27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E02E09D7-D5C1-1B43-B537-94B1C581AFFD}"/>
              </a:ext>
            </a:extLst>
          </p:cNvPr>
          <p:cNvSpPr txBox="1"/>
          <p:nvPr/>
        </p:nvSpPr>
        <p:spPr>
          <a:xfrm>
            <a:off x="845888" y="2912430"/>
            <a:ext cx="3765550" cy="2246769"/>
          </a:xfrm>
          <a:prstGeom prst="rect">
            <a:avLst/>
          </a:prstGeom>
          <a:solidFill>
            <a:schemeClr val="accent2">
              <a:lumMod val="50000"/>
            </a:schemeClr>
          </a:solidFill>
        </p:spPr>
        <p:txBody>
          <a:bodyPr wrap="square">
            <a:spAutoFit/>
          </a:bodyPr>
          <a:lstStyle/>
          <a:p>
            <a:pPr algn="just"/>
            <a:r>
              <a:rPr lang="en-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Hai câu in đậm áp dụng biện pháp tu từ liệt kê để khẳng định chủ quyền quốc gia và nền độc lập của nước ta.</a:t>
            </a:r>
            <a:endPar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9">
            <a:extLst>
              <a:ext uri="{FF2B5EF4-FFF2-40B4-BE49-F238E27FC236}">
                <a16:creationId xmlns:a16="http://schemas.microsoft.com/office/drawing/2014/main" id="{C4CE6EF8-FBDA-7946-BEEB-9E26FC920AB9}"/>
              </a:ext>
            </a:extLst>
          </p:cNvPr>
          <p:cNvSpPr txBox="1"/>
          <p:nvPr/>
        </p:nvSpPr>
        <p:spPr>
          <a:xfrm>
            <a:off x="5292371" y="2889516"/>
            <a:ext cx="3242969" cy="2246769"/>
          </a:xfrm>
          <a:prstGeom prst="rect">
            <a:avLst/>
          </a:prstGeom>
          <a:solidFill>
            <a:srgbClr val="92D050"/>
          </a:solidFill>
        </p:spPr>
        <p:txBody>
          <a:bodyPr wrap="square">
            <a:spAutoFit/>
          </a:bodyPr>
          <a:lstStyle/>
          <a:p>
            <a:pPr algn="just"/>
            <a:r>
              <a:rPr lang="en-VN" sz="2800" dirty="0">
                <a:effectLst/>
                <a:latin typeface="Calibri" panose="020F0502020204030204" pitchFamily="34" charset="0"/>
                <a:ea typeface="Times New Roman" panose="02020603050405020304" pitchFamily="18" charset="0"/>
                <a:cs typeface="Calibri" panose="020F0502020204030204" pitchFamily="34" charset="0"/>
              </a:rPr>
              <a:t>Tên các triều đại Việt Nam, Trung Hoa được sắp xếp theo thứ tự trước sau tương ứng</a:t>
            </a:r>
            <a:r>
              <a:rPr lang="en-VN" sz="2800" dirty="0">
                <a:effectLst/>
                <a:latin typeface="Calibri" panose="020F0502020204030204" pitchFamily="34" charset="0"/>
                <a:cs typeface="Calibri" panose="020F0502020204030204" pitchFamily="34" charset="0"/>
              </a:rPr>
              <a:t> </a:t>
            </a:r>
            <a:endParaRPr lang="vi-VN"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EA6D4A1-A948-FE44-A6CF-4380D2E1E0F9}"/>
              </a:ext>
            </a:extLst>
          </p:cNvPr>
          <p:cNvSpPr txBox="1"/>
          <p:nvPr/>
        </p:nvSpPr>
        <p:spPr>
          <a:xfrm>
            <a:off x="1837031" y="5627970"/>
            <a:ext cx="8909050" cy="954107"/>
          </a:xfrm>
          <a:prstGeom prst="rect">
            <a:avLst/>
          </a:prstGeom>
          <a:noFill/>
        </p:spPr>
        <p:txBody>
          <a:bodyPr wrap="square">
            <a:spAutoFit/>
          </a:bodyPr>
          <a:lstStyle/>
          <a:p>
            <a:pPr marL="285750" indent="-285750" algn="just">
              <a:buFont typeface="Wingdings" pitchFamily="2" charset="2"/>
              <a:buChar char="Ø"/>
            </a:pPr>
            <a:r>
              <a:rPr lang="en-VN" sz="2800" b="1" i="1" dirty="0">
                <a:effectLst/>
                <a:latin typeface="Calibri" panose="020F0502020204030204" pitchFamily="34" charset="0"/>
                <a:ea typeface="Times New Roman" panose="02020603050405020304" pitchFamily="18" charset="0"/>
                <a:cs typeface="Calibri" panose="020F0502020204030204" pitchFamily="34" charset="0"/>
              </a:rPr>
              <a:t>Qua cách sắp xếp như vậy, tác giả đã bày tỏ niềm tự hào với sức mạnh và truyền thống vẻ vang của dân tộc.</a:t>
            </a:r>
            <a:r>
              <a:rPr lang="en-VN" sz="2800" b="1" i="1" dirty="0">
                <a:effectLst/>
                <a:latin typeface="Calibri" panose="020F0502020204030204" pitchFamily="34" charset="0"/>
                <a:cs typeface="Calibri" panose="020F0502020204030204" pitchFamily="34" charset="0"/>
              </a:rPr>
              <a:t> </a:t>
            </a:r>
            <a:endParaRPr lang="vi-VN" sz="2800" b="1" i="1" dirty="0">
              <a:latin typeface="Calibri" panose="020F0502020204030204" pitchFamily="34" charset="0"/>
              <a:cs typeface="Calibri" panose="020F0502020204030204" pitchFamily="34" charset="0"/>
            </a:endParaRPr>
          </a:p>
        </p:txBody>
      </p:sp>
      <p:sp>
        <p:nvSpPr>
          <p:cNvPr id="13" name="文本框 5">
            <a:extLst>
              <a:ext uri="{FF2B5EF4-FFF2-40B4-BE49-F238E27FC236}">
                <a16:creationId xmlns:a16="http://schemas.microsoft.com/office/drawing/2014/main" id="{554FDDA8-FF50-6744-8892-835022E6DED6}"/>
              </a:ext>
            </a:extLst>
          </p:cNvPr>
          <p:cNvSpPr txBox="1"/>
          <p:nvPr/>
        </p:nvSpPr>
        <p:spPr>
          <a:xfrm>
            <a:off x="-1065261" y="1365535"/>
            <a:ext cx="4984350"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1:</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1743381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9" grpId="0" animBg="1"/>
      <p:bldP spid="10" grpId="0" animBg="1"/>
      <p:bldP spid="12" grpId="0"/>
      <p:bldP spid="13" grpId="0"/>
      <p:bldP spid="13"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4"/>
</p:tagLst>
</file>

<file path=ppt/theme/theme1.xml><?xml version="1.0" encoding="utf-8"?>
<a:theme xmlns:a="http://schemas.openxmlformats.org/drawingml/2006/main" name="Office 主题​​">
  <a:themeElements>
    <a:clrScheme name="自定义 39">
      <a:dk1>
        <a:sysClr val="windowText" lastClr="000000"/>
      </a:dk1>
      <a:lt1>
        <a:sysClr val="window" lastClr="FFFFFF"/>
      </a:lt1>
      <a:dk2>
        <a:srgbClr val="455F51"/>
      </a:dk2>
      <a:lt2>
        <a:srgbClr val="39891C"/>
      </a:lt2>
      <a:accent1>
        <a:srgbClr val="37A76F"/>
      </a:accent1>
      <a:accent2>
        <a:srgbClr val="639A2B"/>
      </a:accent2>
      <a:accent3>
        <a:srgbClr val="37A76F"/>
      </a:accent3>
      <a:accent4>
        <a:srgbClr val="639A2B"/>
      </a:accent4>
      <a:accent5>
        <a:srgbClr val="37A76F"/>
      </a:accent5>
      <a:accent6>
        <a:srgbClr val="639A2B"/>
      </a:accent6>
      <a:hlink>
        <a:srgbClr val="EE7B08"/>
      </a:hlink>
      <a:folHlink>
        <a:srgbClr val="977B2D"/>
      </a:folHlink>
    </a:clrScheme>
    <a:fontScheme name="Temp">
      <a:majorFont>
        <a:latin typeface="Noto Sans S Chinese Light" panose="020F0302020204030204"/>
        <a:ea typeface="Noto Sans S Chinese Light"/>
        <a:cs typeface=""/>
      </a:majorFont>
      <a:minorFont>
        <a:latin typeface="Noto Sans S Chinese Light" panose="020F0502020204030204"/>
        <a:ea typeface="Noto Sans S Chinese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1459</Words>
  <Application>Microsoft Office PowerPoint</Application>
  <PresentationFormat>Widescreen</PresentationFormat>
  <Paragraphs>108</Paragraphs>
  <Slides>20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等线</vt:lpstr>
      <vt:lpstr>Arial</vt:lpstr>
      <vt:lpstr>Calibri</vt:lpstr>
      <vt:lpstr>Cambria</vt:lpstr>
      <vt:lpstr>Noto Sans S Chinese Light</vt:lpstr>
      <vt:lpstr>Noto Sans S Chinese Regular</vt:lpstr>
      <vt:lpstr>Symbol</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dc:title>
  <dc:creator>春晓 孙</dc:creator>
  <cp:lastModifiedBy>DELL</cp:lastModifiedBy>
  <cp:revision>26</cp:revision>
  <dcterms:created xsi:type="dcterms:W3CDTF">2019-01-16T03:07:00Z</dcterms:created>
  <dcterms:modified xsi:type="dcterms:W3CDTF">2025-04-08T03:12:16Z</dcterms:modified>
</cp:coreProperties>
</file>