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png!sw800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8.png!sw800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1" r:id="rId3"/>
    <p:sldId id="258" r:id="rId4"/>
    <p:sldId id="256" r:id="rId5"/>
    <p:sldId id="259" r:id="rId6"/>
    <p:sldId id="265" r:id="rId7"/>
    <p:sldId id="267" r:id="rId8"/>
    <p:sldId id="266" r:id="rId9"/>
    <p:sldId id="268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CC"/>
    <a:srgbClr val="9966FF"/>
    <a:srgbClr val="CCCCFF"/>
    <a:srgbClr val="FF9999"/>
    <a:srgbClr val="CCECFF"/>
    <a:srgbClr val="FFCCFF"/>
    <a:srgbClr val="FFFF00"/>
    <a:srgbClr val="FDFECE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143C-CE01-415A-84FA-43950CB0785A}" type="datetimeFigureOut">
              <a:rPr lang="en-US" smtClean="0"/>
              <a:t>01/04/2025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4675-15C1-4CC1-B847-4D7F5E2AC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2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143C-CE01-415A-84FA-43950CB0785A}" type="datetimeFigureOut">
              <a:rPr lang="en-US" smtClean="0"/>
              <a:t>01/04/2025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4675-15C1-4CC1-B847-4D7F5E2AC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8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143C-CE01-415A-84FA-43950CB0785A}" type="datetimeFigureOut">
              <a:rPr lang="en-US" smtClean="0"/>
              <a:t>01/04/2025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4675-15C1-4CC1-B847-4D7F5E2AC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91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143C-CE01-415A-84FA-43950CB0785A}" type="datetimeFigureOut">
              <a:rPr lang="en-US" smtClean="0"/>
              <a:t>01/04/2025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4675-15C1-4CC1-B847-4D7F5E2AC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58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143C-CE01-415A-84FA-43950CB0785A}" type="datetimeFigureOut">
              <a:rPr lang="en-US" smtClean="0"/>
              <a:t>01/04/2025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4675-15C1-4CC1-B847-4D7F5E2AC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3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143C-CE01-415A-84FA-43950CB0785A}" type="datetimeFigureOut">
              <a:rPr lang="en-US" smtClean="0"/>
              <a:t>01/04/2025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4675-15C1-4CC1-B847-4D7F5E2AC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4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143C-CE01-415A-84FA-43950CB0785A}" type="datetimeFigureOut">
              <a:rPr lang="en-US" smtClean="0"/>
              <a:t>01/04/2025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4675-15C1-4CC1-B847-4D7F5E2AC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5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143C-CE01-415A-84FA-43950CB0785A}" type="datetimeFigureOut">
              <a:rPr lang="en-US" smtClean="0"/>
              <a:t>01/04/2025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4675-15C1-4CC1-B847-4D7F5E2AC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5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143C-CE01-415A-84FA-43950CB0785A}" type="datetimeFigureOut">
              <a:rPr lang="en-US" smtClean="0"/>
              <a:t>01/04/2025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4675-15C1-4CC1-B847-4D7F5E2AC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0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143C-CE01-415A-84FA-43950CB0785A}" type="datetimeFigureOut">
              <a:rPr lang="en-US" smtClean="0"/>
              <a:t>01/04/2025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4675-15C1-4CC1-B847-4D7F5E2AC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21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143C-CE01-415A-84FA-43950CB0785A}" type="datetimeFigureOut">
              <a:rPr lang="en-US" smtClean="0"/>
              <a:t>01/04/2025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4675-15C1-4CC1-B847-4D7F5E2AC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4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4143C-CE01-415A-84FA-43950CB0785A}" type="datetimeFigureOut">
              <a:rPr lang="en-US" smtClean="0"/>
              <a:t>01/04/2025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B4675-15C1-4CC1-B847-4D7F5E2AC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1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49.wmf"/><Relationship Id="rId18" Type="http://schemas.openxmlformats.org/officeDocument/2006/relationships/oleObject" Target="../embeddings/oleObject50.bin"/><Relationship Id="rId3" Type="http://schemas.openxmlformats.org/officeDocument/2006/relationships/image" Target="../media/image44.wmf"/><Relationship Id="rId21" Type="http://schemas.openxmlformats.org/officeDocument/2006/relationships/image" Target="../media/image53.wmf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47.bin"/><Relationship Id="rId17" Type="http://schemas.openxmlformats.org/officeDocument/2006/relationships/image" Target="../media/image51.wmf"/><Relationship Id="rId2" Type="http://schemas.openxmlformats.org/officeDocument/2006/relationships/oleObject" Target="../embeddings/oleObject42.bin"/><Relationship Id="rId16" Type="http://schemas.openxmlformats.org/officeDocument/2006/relationships/oleObject" Target="../embeddings/oleObject49.bin"/><Relationship Id="rId20" Type="http://schemas.openxmlformats.org/officeDocument/2006/relationships/oleObject" Target="../embeddings/oleObject5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5" Type="http://schemas.openxmlformats.org/officeDocument/2006/relationships/image" Target="../media/image50.wmf"/><Relationship Id="rId23" Type="http://schemas.openxmlformats.org/officeDocument/2006/relationships/image" Target="../media/image54.wmf"/><Relationship Id="rId10" Type="http://schemas.openxmlformats.org/officeDocument/2006/relationships/oleObject" Target="../embeddings/oleObject46.bin"/><Relationship Id="rId19" Type="http://schemas.openxmlformats.org/officeDocument/2006/relationships/image" Target="../media/image52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48.bin"/><Relationship Id="rId22" Type="http://schemas.openxmlformats.org/officeDocument/2006/relationships/oleObject" Target="../embeddings/oleObject5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11.bin"/><Relationship Id="rId26" Type="http://schemas.openxmlformats.org/officeDocument/2006/relationships/oleObject" Target="../embeddings/oleObject15.bin"/><Relationship Id="rId3" Type="http://schemas.openxmlformats.org/officeDocument/2006/relationships/image" Target="../media/image3.wmf"/><Relationship Id="rId21" Type="http://schemas.openxmlformats.org/officeDocument/2006/relationships/image" Target="../media/image12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0.wmf"/><Relationship Id="rId25" Type="http://schemas.openxmlformats.org/officeDocument/2006/relationships/image" Target="../media/image14.wmf"/><Relationship Id="rId2" Type="http://schemas.openxmlformats.org/officeDocument/2006/relationships/oleObject" Target="../embeddings/oleObject3.bin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2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7.wmf"/><Relationship Id="rId24" Type="http://schemas.openxmlformats.org/officeDocument/2006/relationships/oleObject" Target="../embeddings/oleObject14.bin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23" Type="http://schemas.openxmlformats.org/officeDocument/2006/relationships/image" Target="../media/image13.wmf"/><Relationship Id="rId10" Type="http://schemas.openxmlformats.org/officeDocument/2006/relationships/oleObject" Target="../embeddings/oleObject7.bin"/><Relationship Id="rId19" Type="http://schemas.openxmlformats.org/officeDocument/2006/relationships/image" Target="../media/image11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9.bin"/><Relationship Id="rId22" Type="http://schemas.openxmlformats.org/officeDocument/2006/relationships/oleObject" Target="../embeddings/oleObject13.bin"/><Relationship Id="rId27" Type="http://schemas.openxmlformats.org/officeDocument/2006/relationships/image" Target="../media/image1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6.bin"/><Relationship Id="rId7" Type="http://schemas.openxmlformats.org/officeDocument/2006/relationships/image" Target="../media/image19.wmf"/><Relationship Id="rId2" Type="http://schemas.openxmlformats.org/officeDocument/2006/relationships/image" Target="../media/image16.png!sw800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8.png!sw800"/><Relationship Id="rId4" Type="http://schemas.openxmlformats.org/officeDocument/2006/relationships/image" Target="../media/image17.wmf"/><Relationship Id="rId9" Type="http://schemas.openxmlformats.org/officeDocument/2006/relationships/image" Target="../media/image2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6.wmf"/><Relationship Id="rId3" Type="http://schemas.openxmlformats.org/officeDocument/2006/relationships/image" Target="../media/image18.png!sw800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4.bin"/><Relationship Id="rId2" Type="http://schemas.openxmlformats.org/officeDocument/2006/relationships/image" Target="../media/image16.png!sw800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32.png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8.wmf"/><Relationship Id="rId18" Type="http://schemas.openxmlformats.org/officeDocument/2006/relationships/oleObject" Target="../embeddings/oleObject39.bin"/><Relationship Id="rId3" Type="http://schemas.openxmlformats.org/officeDocument/2006/relationships/image" Target="../media/image33.wmf"/><Relationship Id="rId21" Type="http://schemas.openxmlformats.org/officeDocument/2006/relationships/image" Target="../media/image42.wmf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40.wmf"/><Relationship Id="rId2" Type="http://schemas.openxmlformats.org/officeDocument/2006/relationships/oleObject" Target="../embeddings/oleObject31.bin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5" Type="http://schemas.openxmlformats.org/officeDocument/2006/relationships/image" Target="../media/image39.wmf"/><Relationship Id="rId23" Type="http://schemas.openxmlformats.org/officeDocument/2006/relationships/image" Target="../media/image43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41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37.bin"/><Relationship Id="rId22" Type="http://schemas.openxmlformats.org/officeDocument/2006/relationships/oleObject" Target="../embeddings/oleObject4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3059" y="2190957"/>
            <a:ext cx="7257393" cy="1122362"/>
          </a:xfrm>
        </p:spPr>
        <p:txBody>
          <a:bodyPr>
            <a:noAutofit/>
          </a:bodyPr>
          <a:lstStyle/>
          <a:p>
            <a:r>
              <a:rPr lang="vi-VN" sz="3600" b="1" u="sng" dirty="0">
                <a:solidFill>
                  <a:srgbClr val="7030A0"/>
                </a:solidFill>
                <a:latin typeface="+mj-lt"/>
              </a:rPr>
              <a:t>Bài 15: </a:t>
            </a:r>
            <a:r>
              <a:rPr lang="vi-VN" sz="3600" b="1" dirty="0">
                <a:solidFill>
                  <a:srgbClr val="7030A0"/>
                </a:solidFill>
                <a:latin typeface="Bahnschrift SemiBold Condensed" panose="020B0502040204020203" pitchFamily="34" charset="0"/>
              </a:rPr>
              <a:t>Phương trình đường thẳng trong không gian( Tiết 79)</a:t>
            </a:r>
            <a:endParaRPr lang="en-US" sz="3600" b="1" dirty="0">
              <a:solidFill>
                <a:srgbClr val="7030A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98276" y="1693475"/>
            <a:ext cx="7257393" cy="4789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b="1" i="1" dirty="0">
                <a:solidFill>
                  <a:srgbClr val="9966FF"/>
                </a:solidFill>
                <a:latin typeface="+mj-lt"/>
              </a:rPr>
              <a:t>Chương V: Phương pháp tọa độ trong không gian</a:t>
            </a:r>
            <a:endParaRPr lang="en-US" b="1" i="1" dirty="0">
              <a:solidFill>
                <a:srgbClr val="9966FF"/>
              </a:solidFill>
              <a:latin typeface="+mj-lt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298669" y="3898281"/>
            <a:ext cx="5544207" cy="4789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Giáo viên: </a:t>
            </a:r>
            <a:r>
              <a:rPr lang="vi-VN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Nguyễn Hoàng Hải Vân</a:t>
            </a:r>
            <a:endParaRPr lang="en-US" sz="20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750678" y="4314261"/>
            <a:ext cx="3174124" cy="4789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Lớp thực hiện: </a:t>
            </a:r>
            <a:r>
              <a:rPr lang="vi-VN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12a1</a:t>
            </a:r>
            <a:endParaRPr lang="en-US" sz="20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82566" y="352097"/>
            <a:ext cx="3773216" cy="6295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286059" y="3860307"/>
            <a:ext cx="45719" cy="780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49679" y="908408"/>
            <a:ext cx="3791245" cy="51080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CC99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663045" y="3783383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vi-VN" b="1" i="1" dirty="0"/>
              <a:t>M</a:t>
            </a:r>
            <a:endParaRPr lang="en-US" b="1" i="1" dirty="0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2086305" y="2390283"/>
          <a:ext cx="475156" cy="451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215640" progId="Equation.DSMT4">
                  <p:embed/>
                </p:oleObj>
              </mc:Choice>
              <mc:Fallback>
                <p:oleObj name="Equation" r:id="rId2" imgW="126720" imgH="21564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86305" y="2390283"/>
                        <a:ext cx="475156" cy="451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2945818" y="2525919"/>
          <a:ext cx="47378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3040" imgH="215640" progId="Equation.DSMT4">
                  <p:embed/>
                </p:oleObj>
              </mc:Choice>
              <mc:Fallback>
                <p:oleObj name="Equation" r:id="rId4" imgW="203040" imgH="215640" progId="Equation.DSMT4">
                  <p:embed/>
                  <p:pic>
                    <p:nvPicPr>
                      <p:cNvPr id="36" name="Object 3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45818" y="2525919"/>
                        <a:ext cx="473785" cy="452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2" name="Straight Arrow Connector 51"/>
          <p:cNvCxnSpPr/>
          <p:nvPr/>
        </p:nvCxnSpPr>
        <p:spPr>
          <a:xfrm>
            <a:off x="1892397" y="3379819"/>
            <a:ext cx="1836421" cy="6050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1892397" y="1457221"/>
            <a:ext cx="10510" cy="1928648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725214" y="3373056"/>
            <a:ext cx="1185838" cy="1367798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988960" y="1773616"/>
            <a:ext cx="751490" cy="2049517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2217671" y="2559295"/>
            <a:ext cx="230571" cy="64638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1517619" y="3080561"/>
            <a:ext cx="304800" cy="4575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  <a:latin typeface="+mj-lt"/>
              </a:rPr>
              <a:t>O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04043" y="4571226"/>
            <a:ext cx="304800" cy="4575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i="1" dirty="0">
                <a:solidFill>
                  <a:schemeClr val="tx1"/>
                </a:solidFill>
                <a:latin typeface="+mj-lt"/>
              </a:rPr>
              <a:t>x</a:t>
            </a:r>
            <a:endParaRPr lang="en-US" sz="24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405535" y="333258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vi-VN" i="1" dirty="0"/>
              <a:t>y</a:t>
            </a:r>
            <a:endParaRPr lang="en-US" i="1" dirty="0"/>
          </a:p>
        </p:txBody>
      </p:sp>
      <p:sp>
        <p:nvSpPr>
          <p:cNvPr id="62" name="Rectangle 61"/>
          <p:cNvSpPr/>
          <p:nvPr/>
        </p:nvSpPr>
        <p:spPr>
          <a:xfrm>
            <a:off x="1522336" y="1356244"/>
            <a:ext cx="300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vi-VN" i="1" dirty="0"/>
              <a:t>z</a:t>
            </a:r>
            <a:endParaRPr lang="en-US" i="1" dirty="0"/>
          </a:p>
        </p:txBody>
      </p:sp>
      <p:sp>
        <p:nvSpPr>
          <p:cNvPr id="64" name="Rectangle 63"/>
          <p:cNvSpPr/>
          <p:nvPr/>
        </p:nvSpPr>
        <p:spPr>
          <a:xfrm>
            <a:off x="3212585" y="1884852"/>
            <a:ext cx="325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vi-VN" b="1" i="1" dirty="0"/>
              <a:t>d</a:t>
            </a:r>
            <a:endParaRPr lang="en-US" b="1" i="1" dirty="0"/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2505987" y="1911769"/>
            <a:ext cx="751490" cy="2049517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2835873" y="2433501"/>
            <a:ext cx="231225" cy="60960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ubtitle 2"/>
          <p:cNvSpPr txBox="1">
            <a:spLocks/>
          </p:cNvSpPr>
          <p:nvPr/>
        </p:nvSpPr>
        <p:spPr>
          <a:xfrm>
            <a:off x="4516459" y="3482301"/>
            <a:ext cx="5544207" cy="4789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Trung tâm GDNN – GDTX Tuy Phước</a:t>
            </a:r>
            <a:endParaRPr lang="en-US" sz="20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7438636" y="4314260"/>
            <a:ext cx="1087822" cy="4789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(KNTT)</a:t>
            </a:r>
            <a:endParaRPr lang="en-US" sz="20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58051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7145" y="173421"/>
            <a:ext cx="1975945" cy="4466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u="sng" dirty="0">
                <a:solidFill>
                  <a:schemeClr val="tx1"/>
                </a:solidFill>
                <a:latin typeface="Bahnschrift" panose="020B0502040204020203" pitchFamily="34" charset="0"/>
              </a:rPr>
              <a:t>Hoạt động nhóm </a:t>
            </a:r>
            <a:endParaRPr lang="en-US" b="1" u="sng" dirty="0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82567" y="1142999"/>
            <a:ext cx="9984827" cy="525517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22787" y="2154620"/>
            <a:ext cx="7467600" cy="3300248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vi-VN" b="1" u="sng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803227" y="1142999"/>
            <a:ext cx="5256" cy="100899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790388" y="2133599"/>
            <a:ext cx="1277005" cy="1576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82567" y="4314498"/>
            <a:ext cx="1237591" cy="262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39407" y="5489026"/>
            <a:ext cx="10511" cy="89600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787760" y="5376041"/>
            <a:ext cx="5256" cy="100899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2385849" y="2251840"/>
            <a:ext cx="1760483" cy="315311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>
                <a:solidFill>
                  <a:schemeClr val="bg1"/>
                </a:solidFill>
              </a:rPr>
              <a:t>Nhóm: ???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37038" y="1224454"/>
            <a:ext cx="1760483" cy="31531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rgbClr val="0070C0"/>
                </a:solidFill>
              </a:rPr>
              <a:t>Văn A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9548648" y="1145626"/>
            <a:ext cx="1760483" cy="31531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rgbClr val="0070C0"/>
                </a:solidFill>
              </a:rPr>
              <a:t>Văn A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 rot="16200000">
            <a:off x="9157138" y="3986048"/>
            <a:ext cx="1760483" cy="31531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rgbClr val="0070C0"/>
                </a:solidFill>
              </a:rPr>
              <a:t>Văn A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565024" y="5580991"/>
            <a:ext cx="1760483" cy="31531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rgbClr val="0070C0"/>
                </a:solidFill>
              </a:rPr>
              <a:t>Văn A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01565" y="6007973"/>
            <a:ext cx="1760483" cy="31531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rgbClr val="0070C0"/>
                </a:solidFill>
              </a:rPr>
              <a:t>Văn A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9297" y="869730"/>
            <a:ext cx="5349767" cy="58017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b="1" dirty="0">
                <a:solidFill>
                  <a:schemeClr val="tx1"/>
                </a:solidFill>
                <a:latin typeface="+mj-lt"/>
              </a:rPr>
              <a:t>Phiếu học tập số 1</a:t>
            </a:r>
            <a:r>
              <a:rPr lang="vi-VN" sz="2400" dirty="0">
                <a:solidFill>
                  <a:schemeClr val="tx1"/>
                </a:solidFill>
                <a:latin typeface="+mj-lt"/>
              </a:rPr>
              <a:t>(</a:t>
            </a:r>
            <a:r>
              <a:rPr lang="vi-VN" sz="2000" i="1" dirty="0">
                <a:solidFill>
                  <a:schemeClr val="tx1"/>
                </a:solidFill>
                <a:latin typeface="+mj-lt"/>
              </a:rPr>
              <a:t>Nhóm 1 và 3)</a:t>
            </a:r>
          </a:p>
          <a:p>
            <a:pPr algn="ctr"/>
            <a:endParaRPr lang="vi-VN" dirty="0"/>
          </a:p>
          <a:p>
            <a:r>
              <a:rPr lang="vi-VN" dirty="0"/>
              <a:t> </a:t>
            </a:r>
            <a:r>
              <a:rPr lang="vi-VN" sz="2400" b="1" i="1" u="sng" dirty="0">
                <a:solidFill>
                  <a:schemeClr val="tx1"/>
                </a:solidFill>
                <a:latin typeface="+mj-lt"/>
              </a:rPr>
              <a:t>Câu 1: </a:t>
            </a:r>
            <a:r>
              <a:rPr lang="vi-VN" sz="2400" dirty="0">
                <a:solidFill>
                  <a:schemeClr val="tx1"/>
                </a:solidFill>
                <a:latin typeface="+mj-lt"/>
              </a:rPr>
              <a:t>Trong Oxyz, viết phương trình đường thẳng biết      qua                    và song song với trục Ox?</a:t>
            </a:r>
          </a:p>
          <a:p>
            <a:endParaRPr lang="vi-VN" sz="2400" dirty="0">
              <a:solidFill>
                <a:schemeClr val="tx1"/>
              </a:solidFill>
              <a:latin typeface="+mj-lt"/>
            </a:endParaRPr>
          </a:p>
          <a:p>
            <a:endParaRPr lang="vi-VN" sz="2400" dirty="0">
              <a:solidFill>
                <a:schemeClr val="tx1"/>
              </a:solidFill>
              <a:latin typeface="+mj-lt"/>
            </a:endParaRPr>
          </a:p>
          <a:p>
            <a:endParaRPr lang="vi-VN" sz="2400" dirty="0">
              <a:solidFill>
                <a:schemeClr val="tx1"/>
              </a:solidFill>
              <a:latin typeface="+mj-lt"/>
            </a:endParaRPr>
          </a:p>
          <a:p>
            <a:r>
              <a:rPr lang="vi-VN" sz="2400" b="1" i="1" u="sng" dirty="0">
                <a:solidFill>
                  <a:schemeClr val="tx1"/>
                </a:solidFill>
                <a:latin typeface="+mj-lt"/>
              </a:rPr>
              <a:t>Câu 2:</a:t>
            </a:r>
            <a:r>
              <a:rPr lang="vi-VN" sz="2400" dirty="0">
                <a:solidFill>
                  <a:schemeClr val="tx1"/>
                </a:solidFill>
                <a:latin typeface="+mj-lt"/>
              </a:rPr>
              <a:t> Trong Oxyz, ptts của           </a:t>
            </a:r>
          </a:p>
          <a:p>
            <a:endParaRPr lang="vi-VN" sz="2400" dirty="0">
              <a:solidFill>
                <a:schemeClr val="tx1"/>
              </a:solidFill>
              <a:latin typeface="+mj-lt"/>
            </a:endParaRPr>
          </a:p>
          <a:p>
            <a:r>
              <a:rPr lang="vi-VN" sz="2400" dirty="0">
                <a:solidFill>
                  <a:schemeClr val="tx1"/>
                </a:solidFill>
                <a:latin typeface="+mj-lt"/>
              </a:rPr>
              <a:t>Khẳng định nào dưới đây là Đúng/ Sai?</a:t>
            </a:r>
          </a:p>
          <a:p>
            <a:pPr marL="342900" indent="-342900">
              <a:buAutoNum type="alphaLcParenR"/>
            </a:pPr>
            <a:r>
              <a:rPr lang="vi-VN" sz="2400" dirty="0">
                <a:solidFill>
                  <a:schemeClr val="tx1"/>
                </a:solidFill>
                <a:latin typeface="+mj-lt"/>
              </a:rPr>
              <a:t>Điểm         </a:t>
            </a:r>
          </a:p>
          <a:p>
            <a:endParaRPr lang="vi-VN" sz="2400" dirty="0">
              <a:solidFill>
                <a:schemeClr val="tx1"/>
              </a:solidFill>
              <a:latin typeface="+mj-lt"/>
            </a:endParaRPr>
          </a:p>
          <a:p>
            <a:r>
              <a:rPr lang="vi-VN" sz="2400" dirty="0">
                <a:solidFill>
                  <a:schemeClr val="tx1"/>
                </a:solidFill>
                <a:latin typeface="+mj-lt"/>
              </a:rPr>
              <a:t>b)Vtcp của     :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159064" y="840744"/>
            <a:ext cx="5420342" cy="58017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b="1" dirty="0">
                <a:solidFill>
                  <a:schemeClr val="tx1"/>
                </a:solidFill>
                <a:latin typeface="+mj-lt"/>
              </a:rPr>
              <a:t>Phiếu học tập số 2</a:t>
            </a:r>
            <a:r>
              <a:rPr lang="vi-VN" sz="2400" dirty="0">
                <a:solidFill>
                  <a:schemeClr val="tx1"/>
                </a:solidFill>
                <a:latin typeface="+mj-lt"/>
              </a:rPr>
              <a:t>(</a:t>
            </a:r>
            <a:r>
              <a:rPr lang="vi-VN" sz="2000" i="1" dirty="0">
                <a:solidFill>
                  <a:schemeClr val="tx1"/>
                </a:solidFill>
                <a:latin typeface="+mj-lt"/>
              </a:rPr>
              <a:t>Nhóm 2 và 4)</a:t>
            </a:r>
            <a:endParaRPr lang="vi-VN" sz="2400" b="1" u="sng" dirty="0">
              <a:solidFill>
                <a:schemeClr val="tx1"/>
              </a:solidFill>
              <a:latin typeface="+mj-lt"/>
            </a:endParaRPr>
          </a:p>
          <a:p>
            <a:pPr algn="ctr"/>
            <a:endParaRPr lang="vi-VN" dirty="0"/>
          </a:p>
          <a:p>
            <a:r>
              <a:rPr lang="vi-VN" dirty="0"/>
              <a:t> </a:t>
            </a:r>
            <a:r>
              <a:rPr lang="vi-VN" sz="2400" b="1" i="1" u="sng" dirty="0">
                <a:solidFill>
                  <a:schemeClr val="tx1"/>
                </a:solidFill>
                <a:latin typeface="+mj-lt"/>
              </a:rPr>
              <a:t>Câu 1: </a:t>
            </a:r>
            <a:r>
              <a:rPr lang="vi-VN" sz="2400" dirty="0">
                <a:solidFill>
                  <a:schemeClr val="tx1"/>
                </a:solidFill>
                <a:latin typeface="+mj-lt"/>
              </a:rPr>
              <a:t>Trong Oxyz, viết phương trình đường thẳng biết       qua                      và song song với trục Oz?</a:t>
            </a:r>
          </a:p>
          <a:p>
            <a:endParaRPr lang="vi-VN" sz="2400" dirty="0">
              <a:solidFill>
                <a:schemeClr val="tx1"/>
              </a:solidFill>
              <a:latin typeface="+mj-lt"/>
            </a:endParaRPr>
          </a:p>
          <a:p>
            <a:endParaRPr lang="vi-VN" sz="2400" dirty="0">
              <a:solidFill>
                <a:schemeClr val="tx1"/>
              </a:solidFill>
              <a:latin typeface="+mj-lt"/>
            </a:endParaRPr>
          </a:p>
          <a:p>
            <a:r>
              <a:rPr lang="vi-VN" sz="2400" b="1" i="1" u="sng" dirty="0">
                <a:solidFill>
                  <a:schemeClr val="tx1"/>
                </a:solidFill>
                <a:latin typeface="+mj-lt"/>
              </a:rPr>
              <a:t>Câu 2:</a:t>
            </a:r>
            <a:r>
              <a:rPr lang="vi-VN" sz="2400" dirty="0">
                <a:solidFill>
                  <a:schemeClr val="tx1"/>
                </a:solidFill>
                <a:latin typeface="+mj-lt"/>
              </a:rPr>
              <a:t> Trong Oxyz, ptts của </a:t>
            </a:r>
          </a:p>
          <a:p>
            <a:endParaRPr lang="vi-VN" sz="2400" dirty="0">
              <a:solidFill>
                <a:schemeClr val="tx1"/>
              </a:solidFill>
              <a:latin typeface="+mj-lt"/>
            </a:endParaRPr>
          </a:p>
          <a:p>
            <a:r>
              <a:rPr lang="vi-VN" sz="2400" dirty="0">
                <a:solidFill>
                  <a:schemeClr val="tx1"/>
                </a:solidFill>
                <a:latin typeface="+mj-lt"/>
              </a:rPr>
              <a:t>           </a:t>
            </a:r>
          </a:p>
          <a:p>
            <a:r>
              <a:rPr lang="vi-VN" sz="2400" dirty="0">
                <a:solidFill>
                  <a:schemeClr val="tx1"/>
                </a:solidFill>
                <a:latin typeface="+mj-lt"/>
              </a:rPr>
              <a:t>Khẳng định nào dưới đây là Đúng/ Sai?</a:t>
            </a:r>
          </a:p>
          <a:p>
            <a:pPr marL="342900" indent="-342900">
              <a:buAutoNum type="alphaLcParenR"/>
            </a:pPr>
            <a:r>
              <a:rPr lang="vi-VN" sz="2400" dirty="0">
                <a:solidFill>
                  <a:schemeClr val="tx1"/>
                </a:solidFill>
                <a:latin typeface="+mj-lt"/>
              </a:rPr>
              <a:t>Điểm  </a:t>
            </a:r>
          </a:p>
          <a:p>
            <a:r>
              <a:rPr lang="vi-VN" sz="2400" dirty="0">
                <a:solidFill>
                  <a:schemeClr val="tx1"/>
                </a:solidFill>
                <a:latin typeface="+mj-lt"/>
              </a:rPr>
              <a:t>       </a:t>
            </a:r>
          </a:p>
          <a:p>
            <a:r>
              <a:rPr lang="vi-VN" sz="2400" dirty="0">
                <a:solidFill>
                  <a:schemeClr val="tx1"/>
                </a:solidFill>
                <a:latin typeface="+mj-lt"/>
              </a:rPr>
              <a:t>b) Vtcp của         :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825321"/>
              </p:ext>
            </p:extLst>
          </p:nvPr>
        </p:nvGraphicFramePr>
        <p:xfrm>
          <a:off x="2993481" y="2195511"/>
          <a:ext cx="466964" cy="428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80" imgH="164880" progId="Equation.DSMT4">
                  <p:embed/>
                </p:oleObj>
              </mc:Choice>
              <mc:Fallback>
                <p:oleObj name="Equation" r:id="rId2" imgW="1396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93481" y="2195511"/>
                        <a:ext cx="466964" cy="428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029841"/>
              </p:ext>
            </p:extLst>
          </p:nvPr>
        </p:nvGraphicFramePr>
        <p:xfrm>
          <a:off x="8372127" y="2195182"/>
          <a:ext cx="6365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440" imgH="164880" progId="Equation.DSMT4">
                  <p:embed/>
                </p:oleObj>
              </mc:Choice>
              <mc:Fallback>
                <p:oleObj name="Equation" r:id="rId4" imgW="190440" imgH="1648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72127" y="2195182"/>
                        <a:ext cx="636588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732087"/>
              </p:ext>
            </p:extLst>
          </p:nvPr>
        </p:nvGraphicFramePr>
        <p:xfrm>
          <a:off x="3905826" y="2254058"/>
          <a:ext cx="1531938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98400" imgH="203040" progId="Equation.DSMT4">
                  <p:embed/>
                </p:oleObj>
              </mc:Choice>
              <mc:Fallback>
                <p:oleObj name="Equation" r:id="rId6" imgW="698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05826" y="2254058"/>
                        <a:ext cx="1531938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717722"/>
              </p:ext>
            </p:extLst>
          </p:nvPr>
        </p:nvGraphicFramePr>
        <p:xfrm>
          <a:off x="9284820" y="2238923"/>
          <a:ext cx="1643063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49160" imgH="203040" progId="Equation.DSMT4">
                  <p:embed/>
                </p:oleObj>
              </mc:Choice>
              <mc:Fallback>
                <p:oleObj name="Equation" r:id="rId8" imgW="74916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284820" y="2238923"/>
                        <a:ext cx="1643063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101018"/>
              </p:ext>
            </p:extLst>
          </p:nvPr>
        </p:nvGraphicFramePr>
        <p:xfrm>
          <a:off x="4428304" y="3429000"/>
          <a:ext cx="1667856" cy="1380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49160" imgH="711000" progId="Equation.DSMT4">
                  <p:embed/>
                </p:oleObj>
              </mc:Choice>
              <mc:Fallback>
                <p:oleObj name="Equation" r:id="rId10" imgW="74916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28304" y="3429000"/>
                        <a:ext cx="1667856" cy="13808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034596"/>
              </p:ext>
            </p:extLst>
          </p:nvPr>
        </p:nvGraphicFramePr>
        <p:xfrm>
          <a:off x="1991794" y="5182566"/>
          <a:ext cx="2201862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02960" imgH="203040" progId="Equation.DSMT4">
                  <p:embed/>
                </p:oleObj>
              </mc:Choice>
              <mc:Fallback>
                <p:oleObj name="Equation" r:id="rId12" imgW="100296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991794" y="5182566"/>
                        <a:ext cx="2201862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295521"/>
              </p:ext>
            </p:extLst>
          </p:nvPr>
        </p:nvGraphicFramePr>
        <p:xfrm>
          <a:off x="2988043" y="5855633"/>
          <a:ext cx="1835566" cy="457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63280" imgH="241200" progId="Equation.DSMT4">
                  <p:embed/>
                </p:oleObj>
              </mc:Choice>
              <mc:Fallback>
                <p:oleObj name="Equation" r:id="rId14" imgW="8632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988043" y="5855633"/>
                        <a:ext cx="1835566" cy="457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714137"/>
              </p:ext>
            </p:extLst>
          </p:nvPr>
        </p:nvGraphicFramePr>
        <p:xfrm>
          <a:off x="2261813" y="5849005"/>
          <a:ext cx="466964" cy="428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39680" imgH="164880" progId="Equation.DSMT4">
                  <p:embed/>
                </p:oleObj>
              </mc:Choice>
              <mc:Fallback>
                <p:oleObj name="Equation" r:id="rId16" imgW="139680" imgH="1648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261813" y="5849005"/>
                        <a:ext cx="466964" cy="428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891213"/>
              </p:ext>
            </p:extLst>
          </p:nvPr>
        </p:nvGraphicFramePr>
        <p:xfrm>
          <a:off x="9721850" y="3213100"/>
          <a:ext cx="1924050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863280" imgH="711000" progId="Equation.DSMT4">
                  <p:embed/>
                </p:oleObj>
              </mc:Choice>
              <mc:Fallback>
                <p:oleObj name="Equation" r:id="rId18" imgW="863280" imgH="7110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9721850" y="3213100"/>
                        <a:ext cx="1924050" cy="1379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980783"/>
              </p:ext>
            </p:extLst>
          </p:nvPr>
        </p:nvGraphicFramePr>
        <p:xfrm>
          <a:off x="7277100" y="5153025"/>
          <a:ext cx="228441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041120" imgH="203040" progId="Equation.DSMT4">
                  <p:embed/>
                </p:oleObj>
              </mc:Choice>
              <mc:Fallback>
                <p:oleObj name="Equation" r:id="rId20" imgW="1041120" imgH="2030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277100" y="5153025"/>
                        <a:ext cx="2284413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830784"/>
              </p:ext>
            </p:extLst>
          </p:nvPr>
        </p:nvGraphicFramePr>
        <p:xfrm>
          <a:off x="8660378" y="5849005"/>
          <a:ext cx="14573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685800" imgH="241200" progId="Equation.DSMT4">
                  <p:embed/>
                </p:oleObj>
              </mc:Choice>
              <mc:Fallback>
                <p:oleObj name="Equation" r:id="rId22" imgW="685800" imgH="2412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8660378" y="5849005"/>
                        <a:ext cx="145732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122863"/>
              </p:ext>
            </p:extLst>
          </p:nvPr>
        </p:nvGraphicFramePr>
        <p:xfrm>
          <a:off x="7852933" y="5805659"/>
          <a:ext cx="6365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440" imgH="164880" progId="Equation.DSMT4">
                  <p:embed/>
                </p:oleObj>
              </mc:Choice>
              <mc:Fallback>
                <p:oleObj name="Equation" r:id="rId4" imgW="190440" imgH="1648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52933" y="5805659"/>
                        <a:ext cx="636588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174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 animBg="1"/>
      <p:bldP spid="19" grpId="0"/>
      <p:bldP spid="20" grpId="0"/>
      <p:bldP spid="21" grpId="0"/>
      <p:bldP spid="22" grpId="0"/>
      <p:bldP spid="23" grpId="0"/>
      <p:bldP spid="5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5688" y="57807"/>
            <a:ext cx="12060620" cy="6731876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7145" y="173421"/>
            <a:ext cx="1981200" cy="6411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u="sng" dirty="0">
                <a:solidFill>
                  <a:schemeClr val="tx1"/>
                </a:solidFill>
                <a:latin typeface="Bahnschrift" panose="020B0502040204020203" pitchFamily="34" charset="0"/>
              </a:rPr>
              <a:t>Ôn tập bài cũ </a:t>
            </a:r>
            <a:endParaRPr lang="en-US" sz="2400" b="1" u="sng" dirty="0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94033" y="371577"/>
            <a:ext cx="7149469" cy="51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  <a:latin typeface="Bahnschrift Condensed" panose="020B0502040204020203" pitchFamily="34" charset="0"/>
              </a:rPr>
              <a:t>Trong không gian (Oxyz), cho mặt phẳng (P) đi qua điểm        </a:t>
            </a:r>
          </a:p>
          <a:p>
            <a:pPr algn="ctr"/>
            <a:r>
              <a:rPr lang="vi-VN" sz="2400" b="1" dirty="0">
                <a:solidFill>
                  <a:schemeClr val="tx1"/>
                </a:solidFill>
                <a:latin typeface="Bahnschrift Condensed" panose="020B0502040204020203" pitchFamily="34" charset="0"/>
              </a:rPr>
              <a:t>và vtpt</a:t>
            </a:r>
            <a:r>
              <a:rPr lang="en-US" sz="2400" b="1" dirty="0">
                <a:solidFill>
                  <a:schemeClr val="tx1"/>
                </a:solidFill>
                <a:latin typeface="Bahnschrift Condensed" panose="020B0502040204020203" pitchFamily="34" charset="0"/>
              </a:rPr>
              <a:t>    </a:t>
            </a:r>
            <a:r>
              <a:rPr lang="vi-VN" sz="2400" b="1" dirty="0">
                <a:solidFill>
                  <a:schemeClr val="tx1"/>
                </a:solidFill>
                <a:latin typeface="Bahnschrift Condensed" panose="020B0502040204020203" pitchFamily="34" charset="0"/>
              </a:rPr>
              <a:t>                     .Khẳng định nào dưới đây là ĐÚNG/ SAI?        </a:t>
            </a:r>
            <a:endParaRPr lang="en-US" sz="2400" b="1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3778" y="2869034"/>
            <a:ext cx="5812221" cy="508838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054958"/>
              </p:ext>
            </p:extLst>
          </p:nvPr>
        </p:nvGraphicFramePr>
        <p:xfrm>
          <a:off x="8689125" y="209760"/>
          <a:ext cx="1279937" cy="457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33160" imgH="203040" progId="Equation.DSMT4">
                  <p:embed/>
                </p:oleObj>
              </mc:Choice>
              <mc:Fallback>
                <p:oleObj name="Equation" r:id="rId2" imgW="533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689125" y="209760"/>
                        <a:ext cx="1279937" cy="4576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009039"/>
              </p:ext>
            </p:extLst>
          </p:nvPr>
        </p:nvGraphicFramePr>
        <p:xfrm>
          <a:off x="3500444" y="555233"/>
          <a:ext cx="1213449" cy="513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61760" imgH="241200" progId="Equation.DSMT4">
                  <p:embed/>
                </p:oleObj>
              </mc:Choice>
              <mc:Fallback>
                <p:oleObj name="Equation" r:id="rId4" imgW="7617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00444" y="555233"/>
                        <a:ext cx="1213449" cy="5132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283779" y="1784678"/>
            <a:ext cx="5812221" cy="5907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8089" y="1844126"/>
            <a:ext cx="2860129" cy="446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</a:rPr>
              <a:t>1, P</a:t>
            </a:r>
            <a:r>
              <a:rPr lang="en-US" sz="2400" dirty="0" err="1">
                <a:solidFill>
                  <a:schemeClr val="tx1"/>
                </a:solidFill>
              </a:rPr>
              <a:t>ttq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vi-VN" sz="2400" dirty="0">
                <a:solidFill>
                  <a:schemeClr val="tx1"/>
                </a:solidFill>
              </a:rPr>
              <a:t>của mp (P):         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894613"/>
              </p:ext>
            </p:extLst>
          </p:nvPr>
        </p:nvGraphicFramePr>
        <p:xfrm>
          <a:off x="3078217" y="1783197"/>
          <a:ext cx="2684333" cy="612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41120" imgH="203040" progId="Equation.DSMT4">
                  <p:embed/>
                </p:oleObj>
              </mc:Choice>
              <mc:Fallback>
                <p:oleObj name="Equation" r:id="rId6" imgW="1041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78217" y="1783197"/>
                        <a:ext cx="2684333" cy="6120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241737" y="3871487"/>
            <a:ext cx="5812221" cy="5938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3777" y="5056574"/>
            <a:ext cx="5812221" cy="582226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07252" y="2918043"/>
            <a:ext cx="3075316" cy="446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</a:rPr>
              <a:t>2, Mp (P) // mp (Q):        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743136"/>
              </p:ext>
            </p:extLst>
          </p:nvPr>
        </p:nvGraphicFramePr>
        <p:xfrm>
          <a:off x="3208954" y="2869034"/>
          <a:ext cx="2447680" cy="482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68200" imgH="203040" progId="Equation.DSMT4">
                  <p:embed/>
                </p:oleObj>
              </mc:Choice>
              <mc:Fallback>
                <p:oleObj name="Equation" r:id="rId8" imgW="116820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08954" y="2869034"/>
                        <a:ext cx="2447680" cy="4829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205626" y="3987308"/>
            <a:ext cx="4198883" cy="446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</a:rPr>
              <a:t>3, Mp (P) không đi qua điểm        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62212"/>
              </p:ext>
            </p:extLst>
          </p:nvPr>
        </p:nvGraphicFramePr>
        <p:xfrm>
          <a:off x="4331736" y="3976537"/>
          <a:ext cx="1238994" cy="442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09480" imgH="203040" progId="Equation.DSMT4">
                  <p:embed/>
                </p:oleObj>
              </mc:Choice>
              <mc:Fallback>
                <p:oleObj name="Equation" r:id="rId10" imgW="609480" imgH="20304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331736" y="3976537"/>
                        <a:ext cx="1238994" cy="4428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191811" y="5147658"/>
            <a:ext cx="606975" cy="446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</a:rPr>
              <a:t>4,      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089234"/>
              </p:ext>
            </p:extLst>
          </p:nvPr>
        </p:nvGraphicFramePr>
        <p:xfrm>
          <a:off x="754717" y="5127462"/>
          <a:ext cx="2813545" cy="460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88840" imgH="203040" progId="Equation.DSMT4">
                  <p:embed/>
                </p:oleObj>
              </mc:Choice>
              <mc:Fallback>
                <p:oleObj name="Equation" r:id="rId12" imgW="8888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54717" y="5127462"/>
                        <a:ext cx="2813545" cy="460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ounded Rectangle 21"/>
          <p:cNvSpPr/>
          <p:nvPr/>
        </p:nvSpPr>
        <p:spPr>
          <a:xfrm>
            <a:off x="6777312" y="1520718"/>
            <a:ext cx="4924097" cy="12178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917586"/>
              </p:ext>
            </p:extLst>
          </p:nvPr>
        </p:nvGraphicFramePr>
        <p:xfrm>
          <a:off x="8061325" y="2240809"/>
          <a:ext cx="2543613" cy="442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44520" imgH="203040" progId="Equation.DSMT4">
                  <p:embed/>
                </p:oleObj>
              </mc:Choice>
              <mc:Fallback>
                <p:oleObj name="Equation" r:id="rId14" imgW="124452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061325" y="2240809"/>
                        <a:ext cx="2543613" cy="4421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6506218" y="1448401"/>
            <a:ext cx="1599433" cy="70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  <a:latin typeface="Bahnschrift Light Condensed" panose="020B0502040204020203" pitchFamily="34" charset="0"/>
              </a:rPr>
              <a:t>1, Pttq (P):      </a:t>
            </a:r>
            <a:endParaRPr lang="en-US" sz="2400" dirty="0">
              <a:solidFill>
                <a:schemeClr val="tx1"/>
              </a:solidFill>
              <a:latin typeface="Bahnschrift Light Condensed" panose="020B0502040204020203" pitchFamily="34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173410"/>
              </p:ext>
            </p:extLst>
          </p:nvPr>
        </p:nvGraphicFramePr>
        <p:xfrm>
          <a:off x="7903779" y="1617569"/>
          <a:ext cx="3739864" cy="466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841400" imgH="203040" progId="Equation.DSMT4">
                  <p:embed/>
                </p:oleObj>
              </mc:Choice>
              <mc:Fallback>
                <p:oleObj name="Equation" r:id="rId16" imgW="1841400" imgH="20304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903779" y="1617569"/>
                        <a:ext cx="3739864" cy="4669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ounded Rectangle 26"/>
          <p:cNvSpPr/>
          <p:nvPr/>
        </p:nvSpPr>
        <p:spPr>
          <a:xfrm>
            <a:off x="6777312" y="2871300"/>
            <a:ext cx="4924097" cy="608943"/>
          </a:xfrm>
          <a:prstGeom prst="roundRec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 </a:t>
            </a:r>
            <a:endParaRPr lang="en-US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838310"/>
              </p:ext>
            </p:extLst>
          </p:nvPr>
        </p:nvGraphicFramePr>
        <p:xfrm>
          <a:off x="7740869" y="2934382"/>
          <a:ext cx="1554929" cy="510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863280" imgH="241200" progId="Equation.DSMT4">
                  <p:embed/>
                </p:oleObj>
              </mc:Choice>
              <mc:Fallback>
                <p:oleObj name="Equation" r:id="rId18" imgW="863280" imgH="2412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740869" y="2934382"/>
                        <a:ext cx="1554929" cy="5106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6495006" y="2823665"/>
            <a:ext cx="1599433" cy="70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  <a:latin typeface="Bahnschrift Light Condensed" panose="020B0502040204020203" pitchFamily="34" charset="0"/>
              </a:rPr>
              <a:t>2, Vtpt      </a:t>
            </a:r>
            <a:endParaRPr lang="en-US" sz="2400" dirty="0">
              <a:solidFill>
                <a:schemeClr val="tx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777312" y="3598454"/>
            <a:ext cx="4924097" cy="110358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6619024" y="3487059"/>
            <a:ext cx="1352417" cy="70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  <a:latin typeface="Bahnschrift Light Condensed" panose="020B0502040204020203" pitchFamily="34" charset="0"/>
              </a:rPr>
              <a:t>3, Vì:      </a:t>
            </a:r>
            <a:endParaRPr lang="en-US" sz="2400" dirty="0">
              <a:solidFill>
                <a:schemeClr val="tx1"/>
              </a:solidFill>
              <a:latin typeface="Bahnschrift Light Condensed" panose="020B0502040204020203" pitchFamily="34" charset="0"/>
            </a:endParaRP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930520"/>
              </p:ext>
            </p:extLst>
          </p:nvPr>
        </p:nvGraphicFramePr>
        <p:xfrm>
          <a:off x="7974013" y="3681413"/>
          <a:ext cx="2169944" cy="409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028520" imgH="177480" progId="Equation.DSMT4">
                  <p:embed/>
                </p:oleObj>
              </mc:Choice>
              <mc:Fallback>
                <p:oleObj name="Equation" r:id="rId20" imgW="1028520" imgH="1774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974013" y="3681413"/>
                        <a:ext cx="2169944" cy="4094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ounded Rectangle 38"/>
          <p:cNvSpPr/>
          <p:nvPr/>
        </p:nvSpPr>
        <p:spPr>
          <a:xfrm>
            <a:off x="6890649" y="4770107"/>
            <a:ext cx="4924097" cy="1089410"/>
          </a:xfrm>
          <a:prstGeom prst="roundRec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 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3865180" y="1093712"/>
            <a:ext cx="4311979" cy="21645"/>
          </a:xfrm>
          <a:prstGeom prst="line">
            <a:avLst/>
          </a:prstGeom>
          <a:ln w="3810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952153"/>
              </p:ext>
            </p:extLst>
          </p:nvPr>
        </p:nvGraphicFramePr>
        <p:xfrm>
          <a:off x="9352697" y="2911847"/>
          <a:ext cx="1902566" cy="542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104840" imgH="241200" progId="Equation.DSMT4">
                  <p:embed/>
                </p:oleObj>
              </mc:Choice>
              <mc:Fallback>
                <p:oleObj name="Equation" r:id="rId22" imgW="1104840" imgH="2412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9352697" y="2911847"/>
                        <a:ext cx="1902566" cy="5427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9942461" y="3501203"/>
            <a:ext cx="1352417" cy="70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Bahnschrift Light Condensed" panose="020B0502040204020203" pitchFamily="34" charset="0"/>
              </a:rPr>
              <a:t>(</a:t>
            </a:r>
            <a:r>
              <a:rPr lang="vi-VN" sz="2400" b="1" dirty="0">
                <a:solidFill>
                  <a:srgbClr val="FF0000"/>
                </a:solidFill>
                <a:latin typeface="Bahnschrift Light Condensed" panose="020B0502040204020203" pitchFamily="34" charset="0"/>
              </a:rPr>
              <a:t>vô lý)      </a:t>
            </a:r>
            <a:endParaRPr lang="en-US" sz="2400" b="1" dirty="0">
              <a:solidFill>
                <a:srgbClr val="FF0000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23092" y="3956810"/>
            <a:ext cx="1352417" cy="7162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  <a:latin typeface="Bahnschrift Light Condensed" panose="020B0502040204020203" pitchFamily="34" charset="0"/>
              </a:rPr>
              <a:t>Nên:</a:t>
            </a:r>
            <a:r>
              <a:rPr lang="vi-VN" sz="2400" b="1" dirty="0">
                <a:solidFill>
                  <a:srgbClr val="FF0000"/>
                </a:solidFill>
                <a:latin typeface="Bahnschrift Light Condensed" panose="020B0502040204020203" pitchFamily="34" charset="0"/>
              </a:rPr>
              <a:t>    </a:t>
            </a:r>
            <a:endParaRPr lang="en-US" sz="2400" b="1" dirty="0">
              <a:solidFill>
                <a:srgbClr val="FF0000"/>
              </a:solidFill>
              <a:latin typeface="Bahnschrift Light Condensed" panose="020B0502040204020203" pitchFamily="34" charset="0"/>
            </a:endParaRP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144106"/>
              </p:ext>
            </p:extLst>
          </p:nvPr>
        </p:nvGraphicFramePr>
        <p:xfrm>
          <a:off x="8070850" y="4108450"/>
          <a:ext cx="1335909" cy="458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583920" imgH="203040" progId="Equation.DSMT4">
                  <p:embed/>
                </p:oleObj>
              </mc:Choice>
              <mc:Fallback>
                <p:oleObj name="Equation" r:id="rId24" imgW="583920" imgH="20304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8070850" y="4108450"/>
                        <a:ext cx="1335909" cy="4583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572665"/>
              </p:ext>
            </p:extLst>
          </p:nvPr>
        </p:nvGraphicFramePr>
        <p:xfrm>
          <a:off x="7355103" y="4875772"/>
          <a:ext cx="4267200" cy="91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2133360" imgH="495000" progId="Equation.DSMT4">
                  <p:embed/>
                </p:oleObj>
              </mc:Choice>
              <mc:Fallback>
                <p:oleObj name="Equation" r:id="rId26" imgW="2133360" imgH="4950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7355103" y="4875772"/>
                        <a:ext cx="4267200" cy="915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42"/>
          <p:cNvSpPr/>
          <p:nvPr/>
        </p:nvSpPr>
        <p:spPr>
          <a:xfrm>
            <a:off x="6715852" y="4849276"/>
            <a:ext cx="849660" cy="70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  <a:latin typeface="Bahnschrift Light Condensed" panose="020B0502040204020203" pitchFamily="34" charset="0"/>
              </a:rPr>
              <a:t>4,</a:t>
            </a:r>
            <a:r>
              <a:rPr lang="vi-VN" sz="2400" b="1" dirty="0">
                <a:solidFill>
                  <a:srgbClr val="FF0000"/>
                </a:solidFill>
                <a:latin typeface="Bahnschrift Light Condensed" panose="020B0502040204020203" pitchFamily="34" charset="0"/>
              </a:rPr>
              <a:t>    </a:t>
            </a:r>
            <a:endParaRPr lang="en-US" sz="2400" b="1" dirty="0">
              <a:solidFill>
                <a:srgbClr val="FF0000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11" name="6-Point Star 10"/>
          <p:cNvSpPr/>
          <p:nvPr/>
        </p:nvSpPr>
        <p:spPr>
          <a:xfrm>
            <a:off x="5832154" y="1690824"/>
            <a:ext cx="757944" cy="737776"/>
          </a:xfrm>
          <a:prstGeom prst="star6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rgbClr val="C00000"/>
                </a:solidFill>
              </a:rPr>
              <a:t>Đ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4" name="6-Point Star 43"/>
          <p:cNvSpPr/>
          <p:nvPr/>
        </p:nvSpPr>
        <p:spPr>
          <a:xfrm>
            <a:off x="5719339" y="3829050"/>
            <a:ext cx="757944" cy="737776"/>
          </a:xfrm>
          <a:prstGeom prst="star6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rgbClr val="C00000"/>
                </a:solidFill>
              </a:rPr>
              <a:t>Đ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5" name="6-Point Star 44"/>
          <p:cNvSpPr/>
          <p:nvPr/>
        </p:nvSpPr>
        <p:spPr>
          <a:xfrm>
            <a:off x="5831537" y="2773310"/>
            <a:ext cx="848070" cy="813317"/>
          </a:xfrm>
          <a:prstGeom prst="star6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rgbClr val="C00000"/>
                </a:solidFill>
              </a:rPr>
              <a:t>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6" name="6-Point Star 45"/>
          <p:cNvSpPr/>
          <p:nvPr/>
        </p:nvSpPr>
        <p:spPr>
          <a:xfrm>
            <a:off x="5821143" y="4962486"/>
            <a:ext cx="757944" cy="737776"/>
          </a:xfrm>
          <a:prstGeom prst="star6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rgbClr val="C00000"/>
                </a:solidFill>
              </a:rPr>
              <a:t>S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06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  <p:bldP spid="14" grpId="0"/>
      <p:bldP spid="15" grpId="0" animBg="1"/>
      <p:bldP spid="16" grpId="0" animBg="1"/>
      <p:bldP spid="17" grpId="0"/>
      <p:bldP spid="19" grpId="0"/>
      <p:bldP spid="21" grpId="0"/>
      <p:bldP spid="22" grpId="0" animBg="1"/>
      <p:bldP spid="24" grpId="0"/>
      <p:bldP spid="27" grpId="0" animBg="1"/>
      <p:bldP spid="29" grpId="0"/>
      <p:bldP spid="35" grpId="0" animBg="1"/>
      <p:bldP spid="36" grpId="0"/>
      <p:bldP spid="39" grpId="0" animBg="1"/>
      <p:bldP spid="34" grpId="0"/>
      <p:bldP spid="38" grpId="0"/>
      <p:bldP spid="43" grpId="0"/>
      <p:bldP spid="11" grpId="0" animBg="1"/>
      <p:bldP spid="44" grpId="0" animBg="1"/>
      <p:bldP spid="45" grpId="0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4845" y="1035269"/>
            <a:ext cx="3584628" cy="523415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72876" y="2407011"/>
            <a:ext cx="177468" cy="302740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792556"/>
              </p:ext>
            </p:extLst>
          </p:nvPr>
        </p:nvGraphicFramePr>
        <p:xfrm>
          <a:off x="6180345" y="1468129"/>
          <a:ext cx="24685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60240" imgH="241200" progId="Equation.DSMT4">
                  <p:embed/>
                </p:oleObj>
              </mc:Choice>
              <mc:Fallback>
                <p:oleObj name="Equation" r:id="rId3" imgW="660240" imgH="24120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80345" y="1468129"/>
                        <a:ext cx="2468562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6099429" y="2026367"/>
            <a:ext cx="2549478" cy="19182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9069133" y="550044"/>
            <a:ext cx="2321292" cy="4016673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7231" y="173421"/>
            <a:ext cx="2338552" cy="4466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u="sng" dirty="0">
                <a:solidFill>
                  <a:srgbClr val="0070C0"/>
                </a:solidFill>
                <a:latin typeface="Bahnschrift" panose="020B0502040204020203" pitchFamily="34" charset="0"/>
              </a:rPr>
              <a:t>Câu hỏi khởi động </a:t>
            </a:r>
            <a:endParaRPr lang="en-US" b="1" u="sng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661957"/>
              </p:ext>
            </p:extLst>
          </p:nvPr>
        </p:nvGraphicFramePr>
        <p:xfrm>
          <a:off x="4020786" y="1899733"/>
          <a:ext cx="1395015" cy="507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58720" imgH="203040" progId="Equation.DSMT4">
                  <p:embed/>
                </p:oleObj>
              </mc:Choice>
              <mc:Fallback>
                <p:oleObj name="Equation" r:id="rId6" imgW="558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20786" y="1899733"/>
                        <a:ext cx="1395015" cy="5072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9620495" y="1986052"/>
            <a:ext cx="1383417" cy="434057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746158"/>
              </p:ext>
            </p:extLst>
          </p:nvPr>
        </p:nvGraphicFramePr>
        <p:xfrm>
          <a:off x="9660536" y="1986052"/>
          <a:ext cx="1330979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22080" imgH="203040" progId="Equation.DSMT4">
                  <p:embed/>
                </p:oleObj>
              </mc:Choice>
              <mc:Fallback>
                <p:oleObj name="Equation" r:id="rId8" imgW="62208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660536" y="1986052"/>
                        <a:ext cx="1330979" cy="506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6252454" y="2636666"/>
            <a:ext cx="1805050" cy="5071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dirty="0">
                <a:solidFill>
                  <a:srgbClr val="C00000"/>
                </a:solidFill>
                <a:latin typeface="Bahnschrift" panose="020B0502040204020203" pitchFamily="34" charset="0"/>
              </a:rPr>
              <a:t>???</a:t>
            </a:r>
            <a:endParaRPr lang="en-US" sz="36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cxnSp>
        <p:nvCxnSpPr>
          <p:cNvPr id="6" name="Straight Arrow Connector 5"/>
          <p:cNvCxnSpPr>
            <a:stCxn id="5" idx="6"/>
          </p:cNvCxnSpPr>
          <p:nvPr/>
        </p:nvCxnSpPr>
        <p:spPr>
          <a:xfrm>
            <a:off x="4650344" y="2558381"/>
            <a:ext cx="5549946" cy="6143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46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8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418">
              <a:srgbClr val="DAE1E8"/>
            </a:gs>
            <a:gs pos="1000">
              <a:schemeClr val="bg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3059" y="2190957"/>
            <a:ext cx="7257393" cy="1122362"/>
          </a:xfrm>
        </p:spPr>
        <p:txBody>
          <a:bodyPr>
            <a:noAutofit/>
          </a:bodyPr>
          <a:lstStyle/>
          <a:p>
            <a:r>
              <a:rPr lang="vi-VN" sz="3600" b="1" u="sng" dirty="0">
                <a:solidFill>
                  <a:srgbClr val="7030A0"/>
                </a:solidFill>
                <a:latin typeface="+mj-lt"/>
              </a:rPr>
              <a:t>Bài 15: </a:t>
            </a:r>
            <a:r>
              <a:rPr lang="vi-VN" sz="3600" b="1" dirty="0">
                <a:solidFill>
                  <a:srgbClr val="7030A0"/>
                </a:solidFill>
                <a:latin typeface="Bahnschrift SemiBold Condensed" panose="020B0502040204020203" pitchFamily="34" charset="0"/>
              </a:rPr>
              <a:t>Phương trình đường thẳng trong không gian (Tiết 79) </a:t>
            </a:r>
            <a:endParaRPr lang="en-US" sz="3600" b="1" dirty="0">
              <a:solidFill>
                <a:srgbClr val="7030A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98276" y="1693475"/>
            <a:ext cx="7257393" cy="4789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b="1" i="1" dirty="0">
                <a:solidFill>
                  <a:srgbClr val="9966FF"/>
                </a:solidFill>
                <a:latin typeface="+mj-lt"/>
              </a:rPr>
              <a:t>Chương V: Phương pháp tọa độ trong không gian</a:t>
            </a:r>
            <a:endParaRPr lang="en-US" b="1" i="1" dirty="0">
              <a:solidFill>
                <a:srgbClr val="9966FF"/>
              </a:solidFill>
              <a:latin typeface="+mj-lt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326977" y="3458270"/>
            <a:ext cx="5544207" cy="4789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Giáo viên: </a:t>
            </a:r>
            <a:r>
              <a:rPr lang="vi-VN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Nguyễn Hoàng Hải Vân</a:t>
            </a:r>
            <a:endParaRPr lang="en-US" sz="20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797974" y="3972694"/>
            <a:ext cx="3174124" cy="4789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Lớp thực hiện: </a:t>
            </a:r>
            <a:r>
              <a:rPr lang="vi-VN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12a1</a:t>
            </a:r>
            <a:endParaRPr lang="en-US" sz="20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82566" y="352097"/>
            <a:ext cx="3773216" cy="6295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286059" y="3860307"/>
            <a:ext cx="45719" cy="780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49679" y="908408"/>
            <a:ext cx="3791245" cy="51080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CC99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663045" y="3783383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vi-VN" b="1" i="1" dirty="0"/>
              <a:t>M</a:t>
            </a:r>
            <a:endParaRPr lang="en-US" b="1" i="1" dirty="0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575291"/>
              </p:ext>
            </p:extLst>
          </p:nvPr>
        </p:nvGraphicFramePr>
        <p:xfrm>
          <a:off x="2086305" y="2390283"/>
          <a:ext cx="475156" cy="451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215640" progId="Equation.DSMT4">
                  <p:embed/>
                </p:oleObj>
              </mc:Choice>
              <mc:Fallback>
                <p:oleObj name="Equation" r:id="rId2" imgW="1267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86305" y="2390283"/>
                        <a:ext cx="475156" cy="451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002200"/>
              </p:ext>
            </p:extLst>
          </p:nvPr>
        </p:nvGraphicFramePr>
        <p:xfrm>
          <a:off x="2945818" y="2525919"/>
          <a:ext cx="47378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3040" imgH="215640" progId="Equation.DSMT4">
                  <p:embed/>
                </p:oleObj>
              </mc:Choice>
              <mc:Fallback>
                <p:oleObj name="Equation" r:id="rId4" imgW="203040" imgH="21564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45818" y="2525919"/>
                        <a:ext cx="473785" cy="452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2" name="Straight Arrow Connector 51"/>
          <p:cNvCxnSpPr/>
          <p:nvPr/>
        </p:nvCxnSpPr>
        <p:spPr>
          <a:xfrm>
            <a:off x="1892397" y="3379819"/>
            <a:ext cx="1836421" cy="6050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1892397" y="1457221"/>
            <a:ext cx="10510" cy="1928648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725214" y="3373056"/>
            <a:ext cx="1185838" cy="1367798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988960" y="1773616"/>
            <a:ext cx="751490" cy="2049517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2217671" y="2559295"/>
            <a:ext cx="230571" cy="64638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1517619" y="3080561"/>
            <a:ext cx="304800" cy="4575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  <a:latin typeface="+mj-lt"/>
              </a:rPr>
              <a:t>O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04043" y="4571226"/>
            <a:ext cx="304800" cy="4575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i="1" dirty="0">
                <a:solidFill>
                  <a:schemeClr val="tx1"/>
                </a:solidFill>
                <a:latin typeface="+mj-lt"/>
              </a:rPr>
              <a:t>x</a:t>
            </a:r>
            <a:endParaRPr lang="en-US" sz="24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405535" y="333258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vi-VN" i="1" dirty="0"/>
              <a:t>y</a:t>
            </a:r>
            <a:endParaRPr lang="en-US" i="1" dirty="0"/>
          </a:p>
        </p:txBody>
      </p:sp>
      <p:sp>
        <p:nvSpPr>
          <p:cNvPr id="62" name="Rectangle 61"/>
          <p:cNvSpPr/>
          <p:nvPr/>
        </p:nvSpPr>
        <p:spPr>
          <a:xfrm>
            <a:off x="1522336" y="1356244"/>
            <a:ext cx="300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vi-VN" i="1" dirty="0"/>
              <a:t>z</a:t>
            </a:r>
            <a:endParaRPr lang="en-US" i="1" dirty="0"/>
          </a:p>
        </p:txBody>
      </p:sp>
      <p:sp>
        <p:nvSpPr>
          <p:cNvPr id="64" name="Rectangle 63"/>
          <p:cNvSpPr/>
          <p:nvPr/>
        </p:nvSpPr>
        <p:spPr>
          <a:xfrm>
            <a:off x="3212585" y="1884852"/>
            <a:ext cx="325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vi-VN" b="1" i="1" dirty="0"/>
              <a:t>d</a:t>
            </a:r>
            <a:endParaRPr lang="en-US" b="1" i="1" dirty="0"/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2505987" y="1911769"/>
            <a:ext cx="751490" cy="2049517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2835873" y="2433501"/>
            <a:ext cx="231225" cy="60960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642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rgbClr val="DAE1E8"/>
            </a:gs>
            <a:gs pos="1000">
              <a:schemeClr val="bg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743263" y="525757"/>
            <a:ext cx="7257393" cy="4789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b="1" i="1" dirty="0">
                <a:solidFill>
                  <a:srgbClr val="9966FF"/>
                </a:solidFill>
                <a:latin typeface="+mj-lt"/>
              </a:rPr>
              <a:t>Chương V: Phương pháp tọa độ trong không gian</a:t>
            </a:r>
            <a:endParaRPr lang="en-US" b="1" i="1" dirty="0">
              <a:solidFill>
                <a:srgbClr val="9966FF"/>
              </a:solidFill>
              <a:latin typeface="+mj-lt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87037" y="1075220"/>
            <a:ext cx="9468118" cy="1122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3600" b="1" u="sng" dirty="0">
                <a:solidFill>
                  <a:srgbClr val="7030A0"/>
                </a:solidFill>
                <a:latin typeface="+mj-lt"/>
              </a:rPr>
              <a:t>Bài 15: </a:t>
            </a:r>
            <a:r>
              <a:rPr lang="vi-VN" sz="3600" b="1" dirty="0">
                <a:solidFill>
                  <a:srgbClr val="7030A0"/>
                </a:solidFill>
                <a:latin typeface="Bahnschrift SemiBold Condensed" panose="020B0502040204020203" pitchFamily="34" charset="0"/>
              </a:rPr>
              <a:t>Phương trình đường thẳng trong không gian (5 tiết)</a:t>
            </a:r>
            <a:endParaRPr lang="en-US" sz="3600" b="1" dirty="0">
              <a:solidFill>
                <a:srgbClr val="7030A0"/>
              </a:solidFill>
              <a:latin typeface="Bahnschrift SemiBold Condensed" panose="020B050204020402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08663" y="2727434"/>
            <a:ext cx="11299709" cy="1950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979140" y="2592870"/>
            <a:ext cx="201757" cy="26050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08663" y="3360712"/>
            <a:ext cx="3435178" cy="48809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i="1" dirty="0">
                <a:solidFill>
                  <a:schemeClr val="tx1"/>
                </a:solidFill>
              </a:rPr>
              <a:t>1. Phương trình đường thẳng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658958" y="3347067"/>
            <a:ext cx="3608173" cy="48809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i="1" dirty="0">
                <a:solidFill>
                  <a:schemeClr val="tx1"/>
                </a:solidFill>
              </a:rPr>
              <a:t>2. Hai đường thẳng vuông góc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745244" y="3348497"/>
            <a:ext cx="3150976" cy="48809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b="1" i="1" dirty="0">
                <a:solidFill>
                  <a:schemeClr val="tx1"/>
                </a:solidFill>
              </a:rPr>
              <a:t>3. Vị trí tương đối giữa hai đường thẳng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50741" y="4227616"/>
            <a:ext cx="12192000" cy="18644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79621" y="4535371"/>
            <a:ext cx="2903838" cy="56223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>
                <a:solidFill>
                  <a:schemeClr val="tx1"/>
                </a:solidFill>
              </a:rPr>
              <a:t>a) Véctơ chỉ phương của đường thẳng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79621" y="5219719"/>
            <a:ext cx="2903838" cy="56223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>
                <a:solidFill>
                  <a:schemeClr val="tx1"/>
                </a:solidFill>
              </a:rPr>
              <a:t>b) Phương trình tham số của đường thẳng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ight Brace 20"/>
          <p:cNvSpPr/>
          <p:nvPr/>
        </p:nvSpPr>
        <p:spPr>
          <a:xfrm>
            <a:off x="3832820" y="4464867"/>
            <a:ext cx="378608" cy="1326262"/>
          </a:xfrm>
          <a:prstGeom prst="righ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/>
          <p:cNvSpPr/>
          <p:nvPr/>
        </p:nvSpPr>
        <p:spPr>
          <a:xfrm>
            <a:off x="6008473" y="5056943"/>
            <a:ext cx="909145" cy="138590"/>
          </a:xfrm>
          <a:prstGeom prst="leftArrow">
            <a:avLst/>
          </a:prstGeom>
          <a:solidFill>
            <a:srgbClr val="C0000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0051643" y="4398579"/>
            <a:ext cx="1844577" cy="53913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>
                <a:solidFill>
                  <a:srgbClr val="FF0000"/>
                </a:solidFill>
                <a:latin typeface="Berlin Sans FB" panose="020E0602020502020306" pitchFamily="34" charset="0"/>
              </a:rPr>
              <a:t>Mục tiêu bài học</a:t>
            </a:r>
          </a:p>
          <a:p>
            <a:pPr algn="ctr"/>
            <a:r>
              <a:rPr lang="vi-VN" dirty="0">
                <a:solidFill>
                  <a:srgbClr val="FF0000"/>
                </a:solidFill>
                <a:latin typeface="Berlin Sans FB" panose="020E0602020502020306" pitchFamily="34" charset="0"/>
              </a:rPr>
              <a:t>(tiết 1)</a:t>
            </a:r>
            <a:endParaRPr lang="en-US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065986" y="5485069"/>
            <a:ext cx="33948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eft Arrow 23"/>
          <p:cNvSpPr/>
          <p:nvPr/>
        </p:nvSpPr>
        <p:spPr>
          <a:xfrm rot="10800000">
            <a:off x="6258456" y="5408086"/>
            <a:ext cx="1382564" cy="139555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969927"/>
              </p:ext>
            </p:extLst>
          </p:nvPr>
        </p:nvGraphicFramePr>
        <p:xfrm>
          <a:off x="6225714" y="4485272"/>
          <a:ext cx="47466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215640" progId="Equation.DSMT4">
                  <p:embed/>
                </p:oleObj>
              </mc:Choice>
              <mc:Fallback>
                <p:oleObj name="Equation" r:id="rId2" imgW="126720" imgH="215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225714" y="4485272"/>
                        <a:ext cx="474662" cy="452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/>
          <p:nvPr/>
        </p:nvSpPr>
        <p:spPr>
          <a:xfrm>
            <a:off x="5371960" y="5000728"/>
            <a:ext cx="636513" cy="415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077898"/>
              </p:ext>
            </p:extLst>
          </p:nvPr>
        </p:nvGraphicFramePr>
        <p:xfrm>
          <a:off x="8180657" y="5066205"/>
          <a:ext cx="280171" cy="331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80" imgH="164880" progId="Equation.DSMT4">
                  <p:embed/>
                </p:oleObj>
              </mc:Choice>
              <mc:Fallback>
                <p:oleObj name="Equation" r:id="rId4" imgW="1396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180657" y="5066205"/>
                        <a:ext cx="280171" cy="3311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Oval 27"/>
          <p:cNvSpPr/>
          <p:nvPr/>
        </p:nvSpPr>
        <p:spPr>
          <a:xfrm>
            <a:off x="5683825" y="5408086"/>
            <a:ext cx="95021" cy="153965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0356021" y="2592870"/>
            <a:ext cx="201757" cy="26050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238010" y="2574876"/>
            <a:ext cx="201757" cy="26050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1838280" y="2319698"/>
            <a:ext cx="483476" cy="83244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9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  <p:bldP spid="16" grpId="0" animBg="1"/>
      <p:bldP spid="2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26" grpId="0"/>
      <p:bldP spid="28" grpId="0" animBg="1"/>
      <p:bldP spid="29" grpId="0" animBg="1"/>
      <p:bldP spid="30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-1" y="1464555"/>
            <a:ext cx="6027005" cy="5622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accent4">
                    <a:lumMod val="75000"/>
                  </a:schemeClr>
                </a:solidFill>
              </a:rPr>
              <a:t>a) Véctơ chỉ phương của đường thẳng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8058" y="971412"/>
            <a:ext cx="4247832" cy="49314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i="1" dirty="0">
                <a:solidFill>
                  <a:schemeClr val="tx1"/>
                </a:solidFill>
                <a:latin typeface="Bahnschrift SemiBold" panose="020B0502040204020203" pitchFamily="34" charset="0"/>
              </a:rPr>
              <a:t>1. Phương trình đường thẳng</a:t>
            </a:r>
            <a:endParaRPr lang="en-US" sz="2400" b="1" i="1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8587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891093" y="160982"/>
            <a:ext cx="8916444" cy="1122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3600" b="1" u="sng" dirty="0">
                <a:solidFill>
                  <a:srgbClr val="7030A0"/>
                </a:solidFill>
                <a:latin typeface="+mj-lt"/>
              </a:rPr>
              <a:t>Bài 15: </a:t>
            </a:r>
            <a:r>
              <a:rPr lang="vi-VN" sz="3600" b="1" dirty="0">
                <a:solidFill>
                  <a:srgbClr val="7030A0"/>
                </a:solidFill>
                <a:latin typeface="Bahnschrift SemiBold Condensed" panose="020B0502040204020203" pitchFamily="34" charset="0"/>
              </a:rPr>
              <a:t>Phương trình đường thẳng trong không gian</a:t>
            </a:r>
            <a:endParaRPr lang="en-US" sz="3600" b="1" dirty="0">
              <a:solidFill>
                <a:srgbClr val="7030A0"/>
              </a:solidFill>
              <a:latin typeface="Bahnschrift SemiBold Condensed" panose="020B0502040204020203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526545" y="3037476"/>
            <a:ext cx="688428" cy="6188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192178" y="3033935"/>
            <a:ext cx="2670887" cy="6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26545" y="3656291"/>
            <a:ext cx="839568" cy="17874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503750" y="3653401"/>
            <a:ext cx="2670887" cy="6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223807" y="3024300"/>
            <a:ext cx="839568" cy="178741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3163542" y="3033935"/>
            <a:ext cx="688428" cy="6188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1374947" y="4824888"/>
            <a:ext cx="688428" cy="618815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84" idx="1"/>
          </p:cNvCxnSpPr>
          <p:nvPr/>
        </p:nvCxnSpPr>
        <p:spPr>
          <a:xfrm flipH="1">
            <a:off x="4028134" y="4821347"/>
            <a:ext cx="628862" cy="6044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386860" y="5421082"/>
            <a:ext cx="2670887" cy="6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2080544" y="4821347"/>
            <a:ext cx="2594648" cy="6002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164619" y="3633670"/>
            <a:ext cx="839568" cy="17874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849468" y="3024300"/>
            <a:ext cx="799798" cy="17874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862037" y="3032328"/>
            <a:ext cx="166096" cy="23887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231672" y="3059731"/>
            <a:ext cx="155407" cy="240092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88050" y="1961426"/>
            <a:ext cx="2588859" cy="493143"/>
          </a:xfrm>
          <a:prstGeom prst="roundRect">
            <a:avLst/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u="sng" dirty="0">
                <a:solidFill>
                  <a:schemeClr val="tx1"/>
                </a:solidFill>
                <a:latin typeface="Bahnschrift SemiBold" panose="020B0502040204020203" pitchFamily="34" charset="0"/>
              </a:rPr>
              <a:t>Ví dụ 1: (SGK/41)</a:t>
            </a:r>
            <a:endParaRPr lang="en-US" sz="2400" b="1" u="sng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1868545" y="5950611"/>
            <a:ext cx="1639211" cy="493143"/>
          </a:xfrm>
          <a:prstGeom prst="roundRect">
            <a:avLst/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Hình 5.24</a:t>
            </a:r>
            <a:endParaRPr lang="en-US" sz="2400" dirty="0">
              <a:solidFill>
                <a:srgbClr val="FF0000"/>
              </a:solidFill>
              <a:latin typeface="Bahnschrift SemiBold" panose="020B0502040204020203" pitchFamily="34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6270988" y="2026787"/>
            <a:ext cx="141890" cy="420059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6148568" y="2044918"/>
            <a:ext cx="3569705" cy="493143"/>
          </a:xfrm>
          <a:prstGeom prst="roundRect">
            <a:avLst/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u="sng" dirty="0">
                <a:solidFill>
                  <a:schemeClr val="tx1"/>
                </a:solidFill>
                <a:latin typeface="Bahnschrift SemiBold" panose="020B0502040204020203" pitchFamily="34" charset="0"/>
              </a:rPr>
              <a:t>Luyện tập 1: (SGK/42)</a:t>
            </a:r>
            <a:endParaRPr lang="en-US" sz="2400" b="1" u="sng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7866992" y="2807962"/>
            <a:ext cx="2670887" cy="6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8751037" y="5289452"/>
            <a:ext cx="2648692" cy="1633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878235" y="2807962"/>
            <a:ext cx="874812" cy="24909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9224802" y="3380533"/>
            <a:ext cx="874812" cy="24909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0524917" y="2807962"/>
            <a:ext cx="874812" cy="24909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7866992" y="2807311"/>
            <a:ext cx="1357810" cy="5732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9219460" y="2807311"/>
            <a:ext cx="1288872" cy="5588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8753047" y="5298263"/>
            <a:ext cx="1357810" cy="5732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10104167" y="5305785"/>
            <a:ext cx="1323341" cy="5581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8079062" y="5962498"/>
            <a:ext cx="1639211" cy="493143"/>
          </a:xfrm>
          <a:prstGeom prst="roundRect">
            <a:avLst/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Hình 5.24</a:t>
            </a:r>
            <a:endParaRPr lang="en-US" sz="2400" dirty="0">
              <a:solidFill>
                <a:srgbClr val="FF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36339" y="3413285"/>
            <a:ext cx="446074" cy="5087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</a:rPr>
              <a:t>A’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938974" y="5437001"/>
            <a:ext cx="446074" cy="5087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</a:rPr>
              <a:t>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952380" y="2615088"/>
            <a:ext cx="589440" cy="5087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</a:rPr>
              <a:t>D’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959815" y="5362701"/>
            <a:ext cx="446074" cy="5087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</a:rPr>
              <a:t>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854290" y="2624923"/>
            <a:ext cx="475187" cy="5087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</a:rPr>
              <a:t>C’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245774" y="3418780"/>
            <a:ext cx="539423" cy="5087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</a:rPr>
              <a:t>B’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656996" y="4566955"/>
            <a:ext cx="446074" cy="5087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591946" y="4543044"/>
            <a:ext cx="446074" cy="5087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457144" y="2454569"/>
            <a:ext cx="446074" cy="5087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</a:rPr>
              <a:t>A’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8787136" y="3363953"/>
            <a:ext cx="591298" cy="5087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</a:rPr>
              <a:t>B’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0524312" y="2454569"/>
            <a:ext cx="548336" cy="5087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</a:rPr>
              <a:t>C’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383501" y="5244095"/>
            <a:ext cx="446074" cy="5087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</a:rPr>
              <a:t>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0072615" y="5752879"/>
            <a:ext cx="446074" cy="5087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</a:rPr>
              <a:t>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11335315" y="4951867"/>
            <a:ext cx="446074" cy="5087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889676" y="2827027"/>
            <a:ext cx="1316242" cy="5389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773831" y="5314596"/>
            <a:ext cx="1316242" cy="5389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0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0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4" grpId="0"/>
      <p:bldP spid="85" grpId="0"/>
      <p:bldP spid="88" grpId="0"/>
      <p:bldP spid="89" grpId="0"/>
      <p:bldP spid="90" grpId="0"/>
      <p:bldP spid="91" grpId="0"/>
      <p:bldP spid="92" grpId="0"/>
      <p:bldP spid="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556" y="1064957"/>
            <a:ext cx="3584628" cy="523415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292047" y="2407011"/>
            <a:ext cx="177468" cy="302740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846282" y="2072363"/>
            <a:ext cx="2545808" cy="695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37231" y="173421"/>
            <a:ext cx="2338552" cy="4466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u="sng" dirty="0">
                <a:solidFill>
                  <a:srgbClr val="0070C0"/>
                </a:solidFill>
                <a:latin typeface="Bahnschrift" panose="020B0502040204020203" pitchFamily="34" charset="0"/>
              </a:rPr>
              <a:t>Câu hỏi khởi động </a:t>
            </a:r>
            <a:endParaRPr lang="en-US" b="1" u="sng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99120" y="550044"/>
            <a:ext cx="2321292" cy="4016673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999628"/>
              </p:ext>
            </p:extLst>
          </p:nvPr>
        </p:nvGraphicFramePr>
        <p:xfrm>
          <a:off x="4020786" y="1807779"/>
          <a:ext cx="1395015" cy="599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58720" imgH="203040" progId="Equation.DSMT4">
                  <p:embed/>
                </p:oleObj>
              </mc:Choice>
              <mc:Fallback>
                <p:oleObj name="Equation" r:id="rId4" imgW="558720" imgH="20304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20786" y="1807779"/>
                        <a:ext cx="1395015" cy="599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6856718"/>
              </p:ext>
            </p:extLst>
          </p:nvPr>
        </p:nvGraphicFramePr>
        <p:xfrm>
          <a:off x="6023179" y="1277008"/>
          <a:ext cx="2259613" cy="622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60240" imgH="241200" progId="Equation.DSMT4">
                  <p:embed/>
                </p:oleObj>
              </mc:Choice>
              <mc:Fallback>
                <p:oleObj name="Equation" r:id="rId6" imgW="660240" imgH="241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23179" y="1277008"/>
                        <a:ext cx="2259613" cy="6227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3748722" y="3510455"/>
            <a:ext cx="4964354" cy="13453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847386" y="3597441"/>
            <a:ext cx="2653261" cy="5622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</a:rPr>
              <a:t>+, Trong (Oxyz),  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913743"/>
              </p:ext>
            </p:extLst>
          </p:nvPr>
        </p:nvGraphicFramePr>
        <p:xfrm>
          <a:off x="6475555" y="3579012"/>
          <a:ext cx="1885424" cy="599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01440" imgH="241200" progId="Equation.DSMT4">
                  <p:embed/>
                </p:oleObj>
              </mc:Choice>
              <mc:Fallback>
                <p:oleObj name="Equation" r:id="rId8" imgW="901440" imgH="241200" progId="Equation.DSMT4">
                  <p:embed/>
                  <p:pic>
                    <p:nvPicPr>
                      <p:cNvPr id="50" name="Object 4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475555" y="3579012"/>
                        <a:ext cx="1885424" cy="5990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9529601" y="1989282"/>
            <a:ext cx="1383417" cy="434057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80858"/>
              </p:ext>
            </p:extLst>
          </p:nvPr>
        </p:nvGraphicFramePr>
        <p:xfrm>
          <a:off x="9580316" y="1999373"/>
          <a:ext cx="13589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34680" imgH="203040" progId="Equation.DSMT4">
                  <p:embed/>
                </p:oleObj>
              </mc:Choice>
              <mc:Fallback>
                <p:oleObj name="Equation" r:id="rId10" imgW="63468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580316" y="1999373"/>
                        <a:ext cx="1358900" cy="506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118913"/>
              </p:ext>
            </p:extLst>
          </p:nvPr>
        </p:nvGraphicFramePr>
        <p:xfrm>
          <a:off x="6335713" y="4173538"/>
          <a:ext cx="19145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34680" imgH="215640" progId="Equation.DSMT4">
                  <p:embed/>
                </p:oleObj>
              </mc:Choice>
              <mc:Fallback>
                <p:oleObj name="Equation" r:id="rId12" imgW="6346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335713" y="4173538"/>
                        <a:ext cx="1914525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173593" y="4230870"/>
            <a:ext cx="1623848" cy="48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</a:rPr>
              <a:t>Suy ra: 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645725" y="2560558"/>
            <a:ext cx="81880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472876" y="2558381"/>
            <a:ext cx="5748434" cy="888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5976910" y="2694311"/>
            <a:ext cx="1593609" cy="42157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rgbClr val="FF0000"/>
                </a:solidFill>
              </a:rPr>
              <a:t>???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21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25" grpId="0" animBg="1"/>
      <p:bldP spid="5" grpId="0"/>
      <p:bldP spid="7" grpId="0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8587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891093" y="160982"/>
            <a:ext cx="8916444" cy="1122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3600" b="1" u="sng" dirty="0">
                <a:solidFill>
                  <a:srgbClr val="7030A0"/>
                </a:solidFill>
                <a:latin typeface="+mj-lt"/>
              </a:rPr>
              <a:t>Bài 15: </a:t>
            </a:r>
            <a:r>
              <a:rPr lang="vi-VN" sz="3600" b="1" dirty="0">
                <a:solidFill>
                  <a:srgbClr val="7030A0"/>
                </a:solidFill>
                <a:latin typeface="Bahnschrift SemiBold Condensed" panose="020B0502040204020203" pitchFamily="34" charset="0"/>
              </a:rPr>
              <a:t>Phương trình đường thẳng trong không gian</a:t>
            </a:r>
            <a:endParaRPr lang="en-US" sz="3600" b="1" dirty="0">
              <a:solidFill>
                <a:srgbClr val="7030A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719" y="858796"/>
            <a:ext cx="12192000" cy="5999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107859" y="2465919"/>
            <a:ext cx="10510" cy="1928648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107324" y="4394567"/>
            <a:ext cx="2483605" cy="5551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5669" y="4394567"/>
            <a:ext cx="1681655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18369" y="4394567"/>
            <a:ext cx="0" cy="158581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564789" y="3163614"/>
            <a:ext cx="1550011" cy="2564523"/>
          </a:xfrm>
          <a:prstGeom prst="line">
            <a:avLst/>
          </a:prstGeom>
          <a:ln w="381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975665" y="3079481"/>
            <a:ext cx="1182143" cy="200222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0" y="1530280"/>
            <a:ext cx="6424551" cy="5622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accent4">
                    <a:lumMod val="75000"/>
                  </a:schemeClr>
                </a:solidFill>
              </a:rPr>
              <a:t>b) Phương trình tham số của đường thẳng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58057" y="971412"/>
            <a:ext cx="4122645" cy="49314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i="1" dirty="0">
                <a:solidFill>
                  <a:schemeClr val="tx1"/>
                </a:solidFill>
                <a:latin typeface="Bahnschrift SemiBold" panose="020B0502040204020203" pitchFamily="34" charset="0"/>
              </a:rPr>
              <a:t>1. Phương trình đường thẳng</a:t>
            </a:r>
            <a:endParaRPr lang="en-US" sz="2400" b="1" i="1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4723123" y="2482794"/>
            <a:ext cx="7360997" cy="2580419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4713083" y="2913020"/>
            <a:ext cx="2194758" cy="5622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</a:rPr>
              <a:t>Trong (Oxy),  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182929"/>
              </p:ext>
            </p:extLst>
          </p:nvPr>
        </p:nvGraphicFramePr>
        <p:xfrm>
          <a:off x="6783923" y="2885131"/>
          <a:ext cx="437368" cy="516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80" imgH="164880" progId="Equation.DSMT4">
                  <p:embed/>
                </p:oleObj>
              </mc:Choice>
              <mc:Fallback>
                <p:oleObj name="Equation" r:id="rId2" imgW="139680" imgH="16488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783923" y="2885131"/>
                        <a:ext cx="437368" cy="5167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ounded Rectangle 45"/>
          <p:cNvSpPr/>
          <p:nvPr/>
        </p:nvSpPr>
        <p:spPr>
          <a:xfrm>
            <a:off x="6914031" y="2940910"/>
            <a:ext cx="3963723" cy="5622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</a:rPr>
              <a:t>đi qua                 và vtcp  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464163"/>
              </p:ext>
            </p:extLst>
          </p:nvPr>
        </p:nvGraphicFramePr>
        <p:xfrm>
          <a:off x="8130244" y="2913020"/>
          <a:ext cx="1309936" cy="609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83920" imgH="228600" progId="Equation.DSMT4">
                  <p:embed/>
                </p:oleObj>
              </mc:Choice>
              <mc:Fallback>
                <p:oleObj name="Equation" r:id="rId4" imgW="583920" imgH="22860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130244" y="2913020"/>
                        <a:ext cx="1309936" cy="6094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940885"/>
              </p:ext>
            </p:extLst>
          </p:nvPr>
        </p:nvGraphicFramePr>
        <p:xfrm>
          <a:off x="10632795" y="2893608"/>
          <a:ext cx="1347850" cy="581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96880" imgH="241200" progId="Equation.DSMT4">
                  <p:embed/>
                </p:oleObj>
              </mc:Choice>
              <mc:Fallback>
                <p:oleObj name="Equation" r:id="rId6" imgW="596880" imgH="24120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632795" y="2893608"/>
                        <a:ext cx="1347850" cy="581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ounded Rectangle 48"/>
          <p:cNvSpPr/>
          <p:nvPr/>
        </p:nvSpPr>
        <p:spPr>
          <a:xfrm>
            <a:off x="4717238" y="3910074"/>
            <a:ext cx="2958827" cy="5622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</a:rPr>
              <a:t>Khi đó, ptts       </a:t>
            </a:r>
            <a:r>
              <a:rPr lang="vi-VN" sz="2000" b="1" dirty="0">
                <a:solidFill>
                  <a:schemeClr val="tx1"/>
                </a:solidFill>
              </a:rPr>
              <a:t>:     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944449"/>
              </p:ext>
            </p:extLst>
          </p:nvPr>
        </p:nvGraphicFramePr>
        <p:xfrm>
          <a:off x="7475741" y="3692897"/>
          <a:ext cx="2072298" cy="1074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74360" imgH="482400" progId="Equation.DSMT4">
                  <p:embed/>
                </p:oleObj>
              </mc:Choice>
              <mc:Fallback>
                <p:oleObj name="Equation" r:id="rId8" imgW="774360" imgH="482400" progId="Equation.DSMT4">
                  <p:embed/>
                  <p:pic>
                    <p:nvPicPr>
                      <p:cNvPr id="41" name="Object 4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475741" y="3692897"/>
                        <a:ext cx="2072298" cy="10749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782585"/>
              </p:ext>
            </p:extLst>
          </p:nvPr>
        </p:nvGraphicFramePr>
        <p:xfrm>
          <a:off x="6716120" y="3845605"/>
          <a:ext cx="533663" cy="54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9680" imgH="164880" progId="Equation.DSMT4">
                  <p:embed/>
                </p:oleObj>
              </mc:Choice>
              <mc:Fallback>
                <p:oleObj name="Equation" r:id="rId10" imgW="139680" imgH="16488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716120" y="3845605"/>
                        <a:ext cx="533663" cy="543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697845"/>
              </p:ext>
            </p:extLst>
          </p:nvPr>
        </p:nvGraphicFramePr>
        <p:xfrm>
          <a:off x="9660677" y="3957436"/>
          <a:ext cx="2293720" cy="498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79280" imgH="203040" progId="Equation.DSMT4">
                  <p:embed/>
                </p:oleObj>
              </mc:Choice>
              <mc:Fallback>
                <p:oleObj name="Equation" r:id="rId12" imgW="1079280" imgH="203040" progId="Equation.DSMT4">
                  <p:embed/>
                  <p:pic>
                    <p:nvPicPr>
                      <p:cNvPr id="42" name="Object 4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660677" y="3957436"/>
                        <a:ext cx="2293720" cy="4987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121656"/>
              </p:ext>
            </p:extLst>
          </p:nvPr>
        </p:nvGraphicFramePr>
        <p:xfrm>
          <a:off x="3613694" y="2858774"/>
          <a:ext cx="437368" cy="415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80" imgH="164880" progId="Equation.DSMT4">
                  <p:embed/>
                </p:oleObj>
              </mc:Choice>
              <mc:Fallback>
                <p:oleObj name="Equation" r:id="rId2" imgW="139680" imgH="164880" progId="Equation.DSMT4">
                  <p:embed/>
                  <p:pic>
                    <p:nvPicPr>
                      <p:cNvPr id="45" name="Object 4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13694" y="2858774"/>
                        <a:ext cx="437368" cy="415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Rectangle 53"/>
          <p:cNvSpPr/>
          <p:nvPr/>
        </p:nvSpPr>
        <p:spPr>
          <a:xfrm>
            <a:off x="1753653" y="4006294"/>
            <a:ext cx="309286" cy="3827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  <a:latin typeface="+mj-lt"/>
              </a:rPr>
              <a:t>O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699393" y="2323351"/>
            <a:ext cx="309286" cy="3827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i="1" dirty="0">
                <a:solidFill>
                  <a:schemeClr val="tx1"/>
                </a:solidFill>
                <a:latin typeface="+mj-lt"/>
              </a:rPr>
              <a:t>y</a:t>
            </a:r>
            <a:endParaRPr lang="en-US" sz="24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280703" y="4358795"/>
            <a:ext cx="309286" cy="3827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i="1" dirty="0">
                <a:solidFill>
                  <a:schemeClr val="tx1"/>
                </a:solidFill>
                <a:latin typeface="+mj-lt"/>
              </a:rPr>
              <a:t>x</a:t>
            </a:r>
            <a:endParaRPr lang="en-US" sz="24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2769475" y="5308886"/>
            <a:ext cx="82007" cy="945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59551"/>
              </p:ext>
            </p:extLst>
          </p:nvPr>
        </p:nvGraphicFramePr>
        <p:xfrm>
          <a:off x="2914546" y="5139923"/>
          <a:ext cx="1263318" cy="588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83920" imgH="228600" progId="Equation.DSMT4">
                  <p:embed/>
                </p:oleObj>
              </mc:Choice>
              <mc:Fallback>
                <p:oleObj name="Equation" r:id="rId4" imgW="583920" imgH="228600" progId="Equation.DSMT4">
                  <p:embed/>
                  <p:pic>
                    <p:nvPicPr>
                      <p:cNvPr id="47" name="Object 4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14546" y="5139923"/>
                        <a:ext cx="1263318" cy="588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 rot="17951110">
                <a:off x="1686072" y="3378318"/>
                <a:ext cx="1591429" cy="68370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u</m:t>
                        </m:r>
                      </m:e>
                    </m:acc>
                    <m:r>
                      <a:rPr lang="vi-VN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m:rPr>
                        <m:sty m:val="p"/>
                      </m:rPr>
                      <a:rPr lang="vi-V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vi-VN" sz="2000" dirty="0">
                    <a:solidFill>
                      <a:schemeClr val="tx1"/>
                    </a:solidFill>
                  </a:rPr>
                  <a:t>;b)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951110">
                <a:off x="1686072" y="3378318"/>
                <a:ext cx="1591429" cy="68370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>
          <a:xfrm flipV="1">
            <a:off x="2501725" y="3502528"/>
            <a:ext cx="414896" cy="704273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7475741" y="2164789"/>
            <a:ext cx="1663686" cy="54476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u="sng" dirty="0">
                <a:solidFill>
                  <a:schemeClr val="tx1"/>
                </a:solidFill>
              </a:rPr>
              <a:t>Nhắc lại:</a:t>
            </a:r>
            <a:endParaRPr lang="en-US" sz="24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32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3" grpId="0" animBg="1"/>
      <p:bldP spid="44" grpId="0"/>
      <p:bldP spid="46" grpId="0"/>
      <p:bldP spid="49" grpId="0"/>
      <p:bldP spid="54" grpId="0"/>
      <p:bldP spid="55" grpId="0"/>
      <p:bldP spid="56" grpId="0"/>
      <p:bldP spid="57" grpId="0" animBg="1"/>
      <p:bldP spid="60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8587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891093" y="160982"/>
            <a:ext cx="8916444" cy="1122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3600" b="1" u="sng" dirty="0">
                <a:solidFill>
                  <a:srgbClr val="7030A0"/>
                </a:solidFill>
                <a:latin typeface="+mj-lt"/>
              </a:rPr>
              <a:t>Bài 15: </a:t>
            </a:r>
            <a:r>
              <a:rPr lang="vi-VN" sz="3600" b="1" dirty="0">
                <a:solidFill>
                  <a:srgbClr val="7030A0"/>
                </a:solidFill>
                <a:latin typeface="Bahnschrift SemiBold Condensed" panose="020B0502040204020203" pitchFamily="34" charset="0"/>
              </a:rPr>
              <a:t>Phương trình đường thẳng trong không gian</a:t>
            </a:r>
            <a:endParaRPr lang="en-US" sz="3600" b="1" dirty="0">
              <a:solidFill>
                <a:srgbClr val="7030A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858796"/>
            <a:ext cx="12192000" cy="5999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58057" y="971412"/>
            <a:ext cx="4122645" cy="49314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i="1" dirty="0">
                <a:solidFill>
                  <a:schemeClr val="tx1"/>
                </a:solidFill>
                <a:latin typeface="Bahnschrift SemiBold" panose="020B0502040204020203" pitchFamily="34" charset="0"/>
              </a:rPr>
              <a:t>1. Phương trình đường thẳng</a:t>
            </a:r>
            <a:endParaRPr lang="en-US" sz="2400" b="1" i="1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1530280"/>
            <a:ext cx="6424551" cy="5622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accent4">
                    <a:lumMod val="75000"/>
                  </a:schemeClr>
                </a:solidFill>
              </a:rPr>
              <a:t>b) Phương trình tham số của đường thẳng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584" y="2313647"/>
            <a:ext cx="8420620" cy="493143"/>
          </a:xfrm>
          <a:prstGeom prst="roundRect">
            <a:avLst/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u="sng" dirty="0">
                <a:solidFill>
                  <a:srgbClr val="FF0000"/>
                </a:solidFill>
                <a:latin typeface="Bahnschrift SemiBold" panose="020B0502040204020203" pitchFamily="34" charset="0"/>
              </a:rPr>
              <a:t>Ví dụ 2. </a:t>
            </a:r>
            <a:r>
              <a:rPr lang="vi-VN" sz="2400" b="1" dirty="0">
                <a:solidFill>
                  <a:srgbClr val="FF0000"/>
                </a:solidFill>
                <a:latin typeface="Bahnschrift SemiBold" panose="020B0502040204020203" pitchFamily="34" charset="0"/>
              </a:rPr>
              <a:t>(SGK/42): </a:t>
            </a:r>
            <a:r>
              <a:rPr lang="vi-VN" sz="2400" b="1" dirty="0">
                <a:solidFill>
                  <a:schemeClr val="tx1"/>
                </a:solidFill>
                <a:latin typeface="Bahnschrift SemiBold" panose="020B0502040204020203" pitchFamily="34" charset="0"/>
              </a:rPr>
              <a:t>Trong không gian Oxyz, cho đường thẳng</a:t>
            </a:r>
            <a:endParaRPr lang="en-US" sz="2400" b="1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791324"/>
              </p:ext>
            </p:extLst>
          </p:nvPr>
        </p:nvGraphicFramePr>
        <p:xfrm>
          <a:off x="8240459" y="1796076"/>
          <a:ext cx="2862969" cy="1617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39600" imgH="711000" progId="Equation.DSMT4">
                  <p:embed/>
                </p:oleObj>
              </mc:Choice>
              <mc:Fallback>
                <p:oleObj name="Equation" r:id="rId2" imgW="93960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240459" y="1796076"/>
                        <a:ext cx="2862969" cy="1617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39584" y="2313646"/>
            <a:ext cx="8954855" cy="493143"/>
          </a:xfrm>
          <a:prstGeom prst="roundRect">
            <a:avLst/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u="sng" dirty="0">
                <a:solidFill>
                  <a:srgbClr val="FF0000"/>
                </a:solidFill>
                <a:latin typeface="Bahnschrift SemiBold" panose="020B0502040204020203" pitchFamily="34" charset="0"/>
              </a:rPr>
              <a:t>Luyện tập 2. </a:t>
            </a:r>
            <a:r>
              <a:rPr lang="vi-VN" sz="2400" b="1" dirty="0">
                <a:solidFill>
                  <a:srgbClr val="FF0000"/>
                </a:solidFill>
                <a:latin typeface="Bahnschrift SemiBold" panose="020B0502040204020203" pitchFamily="34" charset="0"/>
              </a:rPr>
              <a:t>(SGK/43): </a:t>
            </a:r>
            <a:r>
              <a:rPr lang="vi-VN" sz="2400" b="1" dirty="0">
                <a:solidFill>
                  <a:schemeClr val="tx1"/>
                </a:solidFill>
                <a:latin typeface="Bahnschrift SemiBold" panose="020B0502040204020203" pitchFamily="34" charset="0"/>
              </a:rPr>
              <a:t>Trong không gian Oxyz, cho đường thẳng</a:t>
            </a:r>
            <a:endParaRPr lang="en-US" sz="2400" b="1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861497"/>
              </p:ext>
            </p:extLst>
          </p:nvPr>
        </p:nvGraphicFramePr>
        <p:xfrm>
          <a:off x="8757331" y="1772281"/>
          <a:ext cx="2200275" cy="161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99920" imgH="711000" progId="Equation.DSMT4">
                  <p:embed/>
                </p:oleObj>
              </mc:Choice>
              <mc:Fallback>
                <p:oleObj name="Equation" r:id="rId4" imgW="799920" imgH="7110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757331" y="1772281"/>
                        <a:ext cx="2200275" cy="1617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ounded Rectangle 14"/>
          <p:cNvSpPr/>
          <p:nvPr/>
        </p:nvSpPr>
        <p:spPr>
          <a:xfrm>
            <a:off x="93017" y="3220319"/>
            <a:ext cx="5760956" cy="32241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dirty="0">
                <a:solidFill>
                  <a:schemeClr val="tx1"/>
                </a:solidFill>
                <a:latin typeface="+mj-lt"/>
              </a:rPr>
              <a:t>a)+, Điểm thuộc </a:t>
            </a:r>
          </a:p>
          <a:p>
            <a:pPr algn="ctr"/>
            <a:endParaRPr lang="vi-VN" sz="24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vi-VN" sz="24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vi-VN" sz="2400" dirty="0">
              <a:solidFill>
                <a:schemeClr val="tx1"/>
              </a:solidFill>
              <a:latin typeface="+mj-lt"/>
            </a:endParaRPr>
          </a:p>
          <a:p>
            <a:r>
              <a:rPr lang="vi-VN" sz="2400" dirty="0">
                <a:solidFill>
                  <a:schemeClr val="tx1"/>
                </a:solidFill>
                <a:latin typeface="+mj-lt"/>
              </a:rPr>
              <a:t> 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319643"/>
              </p:ext>
            </p:extLst>
          </p:nvPr>
        </p:nvGraphicFramePr>
        <p:xfrm>
          <a:off x="2873282" y="3440320"/>
          <a:ext cx="2250921" cy="1315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88840" imgH="634680" progId="Equation.DSMT4">
                  <p:embed/>
                </p:oleObj>
              </mc:Choice>
              <mc:Fallback>
                <p:oleObj name="Equation" r:id="rId6" imgW="8888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73282" y="3440320"/>
                        <a:ext cx="2250921" cy="13154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973777"/>
              </p:ext>
            </p:extLst>
          </p:nvPr>
        </p:nvGraphicFramePr>
        <p:xfrm>
          <a:off x="2381142" y="4932794"/>
          <a:ext cx="3201987" cy="152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71600" imgH="774360" progId="Equation.DSMT4">
                  <p:embed/>
                </p:oleObj>
              </mc:Choice>
              <mc:Fallback>
                <p:oleObj name="Equation" r:id="rId8" imgW="1371600" imgH="77436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81142" y="4932794"/>
                        <a:ext cx="3201987" cy="1522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716206"/>
              </p:ext>
            </p:extLst>
          </p:nvPr>
        </p:nvGraphicFramePr>
        <p:xfrm>
          <a:off x="2300194" y="3858398"/>
          <a:ext cx="573087" cy="445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03040" imgH="177480" progId="Equation.DSMT4">
                  <p:embed/>
                </p:oleObj>
              </mc:Choice>
              <mc:Fallback>
                <p:oleObj name="Equation" r:id="rId10" imgW="203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300194" y="3858398"/>
                        <a:ext cx="573087" cy="4459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429762"/>
              </p:ext>
            </p:extLst>
          </p:nvPr>
        </p:nvGraphicFramePr>
        <p:xfrm>
          <a:off x="1713450" y="5280643"/>
          <a:ext cx="574675" cy="502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3040" imgH="177480" progId="Equation.DSMT4">
                  <p:embed/>
                </p:oleObj>
              </mc:Choice>
              <mc:Fallback>
                <p:oleObj name="Equation" r:id="rId12" imgW="203040" imgH="1774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713450" y="5280643"/>
                        <a:ext cx="574675" cy="5027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2283963" y="6218175"/>
            <a:ext cx="169817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6189312" y="3716976"/>
            <a:ext cx="5929457" cy="292726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lphaLcParenR" startAt="2"/>
            </a:pPr>
            <a:r>
              <a:rPr lang="vi-VN" sz="2400" dirty="0">
                <a:solidFill>
                  <a:schemeClr val="tx1"/>
                </a:solidFill>
                <a:latin typeface="+mj-lt"/>
              </a:rPr>
              <a:t>      đi qua                 và vtcp</a:t>
            </a:r>
          </a:p>
          <a:p>
            <a:endParaRPr lang="vi-VN" sz="2400" dirty="0">
              <a:solidFill>
                <a:schemeClr val="tx1"/>
              </a:solidFill>
              <a:latin typeface="+mj-lt"/>
            </a:endParaRPr>
          </a:p>
          <a:p>
            <a:endParaRPr lang="vi-VN" sz="2400" dirty="0">
              <a:solidFill>
                <a:schemeClr val="tx1"/>
              </a:solidFill>
              <a:latin typeface="+mj-lt"/>
            </a:endParaRPr>
          </a:p>
          <a:p>
            <a:endParaRPr lang="vi-VN" sz="2400" dirty="0">
              <a:solidFill>
                <a:schemeClr val="tx1"/>
              </a:solidFill>
              <a:latin typeface="+mj-lt"/>
            </a:endParaRPr>
          </a:p>
          <a:p>
            <a:r>
              <a:rPr lang="vi-VN" sz="2400" dirty="0">
                <a:solidFill>
                  <a:schemeClr val="tx1"/>
                </a:solidFill>
                <a:latin typeface="+mj-lt"/>
              </a:rPr>
              <a:t>         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95457"/>
              </p:ext>
            </p:extLst>
          </p:nvPr>
        </p:nvGraphicFramePr>
        <p:xfrm>
          <a:off x="6730725" y="4196990"/>
          <a:ext cx="5365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90440" imgH="164880" progId="Equation.DSMT4">
                  <p:embed/>
                </p:oleObj>
              </mc:Choice>
              <mc:Fallback>
                <p:oleObj name="Equation" r:id="rId14" imgW="190440" imgH="1648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730725" y="4196990"/>
                        <a:ext cx="536575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306194"/>
              </p:ext>
            </p:extLst>
          </p:nvPr>
        </p:nvGraphicFramePr>
        <p:xfrm>
          <a:off x="8135168" y="4282531"/>
          <a:ext cx="11929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596880" imgH="203040" progId="Equation.DSMT4">
                  <p:embed/>
                </p:oleObj>
              </mc:Choice>
              <mc:Fallback>
                <p:oleObj name="Equation" r:id="rId16" imgW="596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135168" y="4282531"/>
                        <a:ext cx="1192900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939824"/>
              </p:ext>
            </p:extLst>
          </p:nvPr>
        </p:nvGraphicFramePr>
        <p:xfrm>
          <a:off x="10306303" y="4125092"/>
          <a:ext cx="1281542" cy="580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672840" imgH="241200" progId="Equation.DSMT4">
                  <p:embed/>
                </p:oleObj>
              </mc:Choice>
              <mc:Fallback>
                <p:oleObj name="Equation" r:id="rId18" imgW="6728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0306303" y="4125092"/>
                        <a:ext cx="1281542" cy="5808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537310"/>
              </p:ext>
            </p:extLst>
          </p:nvPr>
        </p:nvGraphicFramePr>
        <p:xfrm>
          <a:off x="8039584" y="5024291"/>
          <a:ext cx="2338929" cy="1524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977760" imgH="711000" progId="Equation.DSMT4">
                  <p:embed/>
                </p:oleObj>
              </mc:Choice>
              <mc:Fallback>
                <p:oleObj name="Equation" r:id="rId20" imgW="977760" imgH="71100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8039584" y="5024291"/>
                        <a:ext cx="2338929" cy="15249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7381"/>
              </p:ext>
            </p:extLst>
          </p:nvPr>
        </p:nvGraphicFramePr>
        <p:xfrm>
          <a:off x="10298565" y="4932794"/>
          <a:ext cx="1671762" cy="1616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698400" imgH="711000" progId="Equation.DSMT4">
                  <p:embed/>
                </p:oleObj>
              </mc:Choice>
              <mc:Fallback>
                <p:oleObj name="Equation" r:id="rId22" imgW="698400" imgH="71100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0298565" y="4932794"/>
                        <a:ext cx="1671762" cy="1616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/>
          <p:nvPr/>
        </p:nvSpPr>
        <p:spPr>
          <a:xfrm>
            <a:off x="90296" y="5244675"/>
            <a:ext cx="1759976" cy="574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</a:rPr>
              <a:t>+,Vtcp của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323921" y="5496066"/>
            <a:ext cx="1759976" cy="574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</a:rPr>
              <a:t>Khi đó, ptts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53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5" grpId="0" animBg="1"/>
      <p:bldP spid="24" grpId="0" animBg="1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600</Words>
  <Application>Microsoft Office PowerPoint</Application>
  <PresentationFormat>Widescreen</PresentationFormat>
  <Paragraphs>137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Bahnschrift</vt:lpstr>
      <vt:lpstr>Bahnschrift Condensed</vt:lpstr>
      <vt:lpstr>Bahnschrift Light Condensed</vt:lpstr>
      <vt:lpstr>Bahnschrift SemiBold</vt:lpstr>
      <vt:lpstr>Bahnschrift SemiBold Condensed</vt:lpstr>
      <vt:lpstr>Berlin Sans FB</vt:lpstr>
      <vt:lpstr>Calibri</vt:lpstr>
      <vt:lpstr>Calibri Light</vt:lpstr>
      <vt:lpstr>Cambria Math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66</cp:revision>
  <dcterms:created xsi:type="dcterms:W3CDTF">2025-03-11T08:18:01Z</dcterms:created>
  <dcterms:modified xsi:type="dcterms:W3CDTF">2025-04-01T07:25:38Z</dcterms:modified>
</cp:coreProperties>
</file>