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</p:sldMasterIdLst>
  <p:notesMasterIdLst>
    <p:notesMasterId r:id="rId21"/>
  </p:notesMasterIdLst>
  <p:sldIdLst>
    <p:sldId id="351" r:id="rId3"/>
    <p:sldId id="335" r:id="rId4"/>
    <p:sldId id="322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6" r:id="rId15"/>
    <p:sldId id="347" r:id="rId16"/>
    <p:sldId id="345" r:id="rId17"/>
    <p:sldId id="348" r:id="rId18"/>
    <p:sldId id="349" r:id="rId19"/>
    <p:sldId id="350" r:id="rId20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99"/>
    <a:srgbClr val="FF0066"/>
    <a:srgbClr val="F2F2F2"/>
    <a:srgbClr val="FF00FF"/>
    <a:srgbClr val="D33E03"/>
    <a:srgbClr val="D35C03"/>
    <a:srgbClr val="BFD303"/>
    <a:srgbClr val="CDA309"/>
    <a:srgbClr val="C70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35" autoAdjust="0"/>
    <p:restoredTop sz="94139" autoAdjust="0"/>
  </p:normalViewPr>
  <p:slideViewPr>
    <p:cSldViewPr>
      <p:cViewPr varScale="1">
        <p:scale>
          <a:sx n="41" d="100"/>
          <a:sy n="41" d="100"/>
        </p:scale>
        <p:origin x="226" y="1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0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5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95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17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02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5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5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65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A54A39F3-0C2A-453A-A019-3AE38CC884A8}"/>
              </a:ext>
            </a:extLst>
          </p:cNvPr>
          <p:cNvSpPr/>
          <p:nvPr/>
        </p:nvSpPr>
        <p:spPr>
          <a:xfrm>
            <a:off x="685800" y="533400"/>
            <a:ext cx="23164800" cy="1234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GDNN-GDTX TUY PHƯỚC</a:t>
            </a:r>
          </a:p>
          <a:p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68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ĐƯỜNG THẲNG</a:t>
            </a:r>
          </a:p>
          <a:p>
            <a:pPr algn="ctr"/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  <a:p>
            <a:pPr algn="r"/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10-KNTT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20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  <a:endParaRPr lang="en-US" sz="48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 t="-1469" r="-4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81001" y="3048001"/>
            <a:ext cx="4114800" cy="865123"/>
            <a:chOff x="1219200" y="1883409"/>
            <a:chExt cx="4234636" cy="865123"/>
          </a:xfrm>
        </p:grpSpPr>
        <p:grpSp>
          <p:nvGrpSpPr>
            <p:cNvPr id="14" name="Group 13"/>
            <p:cNvGrpSpPr/>
            <p:nvPr/>
          </p:nvGrpSpPr>
          <p:grpSpPr>
            <a:xfrm>
              <a:off x="1219200" y="1883409"/>
              <a:ext cx="4234636" cy="865123"/>
              <a:chOff x="10025696" y="6718934"/>
              <a:chExt cx="4234636" cy="865123"/>
            </a:xfrm>
          </p:grpSpPr>
          <p:sp>
            <p:nvSpPr>
              <p:cNvPr id="16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8" name="TextBox 56"/>
              <p:cNvSpPr txBox="1"/>
              <p:nvPr/>
            </p:nvSpPr>
            <p:spPr>
              <a:xfrm>
                <a:off x="10582965" y="6718934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 dirty="0" err="1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endParaRPr lang="en-US" sz="4800" b="1" dirty="0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1AB10-AEF3-8E01-24EC-00E868706558}"/>
                  </a:ext>
                </a:extLst>
              </p:cNvPr>
              <p:cNvSpPr txBox="1"/>
              <p:nvPr/>
            </p:nvSpPr>
            <p:spPr>
              <a:xfrm>
                <a:off x="2133600" y="4197740"/>
                <a:ext cx="12195110" cy="819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1AB10-AEF3-8E01-24EC-00E868706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197740"/>
                <a:ext cx="12195110" cy="819968"/>
              </a:xfrm>
              <a:prstGeom prst="rect">
                <a:avLst/>
              </a:prstGeom>
              <a:blipFill>
                <a:blip r:embed="rId4"/>
                <a:stretch>
                  <a:fillRect l="-2249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41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7.2a,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066800" y="3299665"/>
            <a:ext cx="2792159" cy="838199"/>
            <a:chOff x="853445" y="3032647"/>
            <a:chExt cx="2792159" cy="838199"/>
          </a:xfrm>
        </p:grpSpPr>
        <p:grpSp>
          <p:nvGrpSpPr>
            <p:cNvPr id="12" name="Group 11"/>
            <p:cNvGrpSpPr/>
            <p:nvPr/>
          </p:nvGrpSpPr>
          <p:grpSpPr>
            <a:xfrm>
              <a:off x="853445" y="3032647"/>
              <a:ext cx="2792159" cy="838199"/>
              <a:chOff x="-3796694" y="945148"/>
              <a:chExt cx="5297364" cy="1862095"/>
            </a:xfrm>
          </p:grpSpPr>
          <p:sp>
            <p:nvSpPr>
              <p:cNvPr id="20" name="TextBox 321"/>
              <p:cNvSpPr txBox="1"/>
              <p:nvPr/>
            </p:nvSpPr>
            <p:spPr>
              <a:xfrm>
                <a:off x="-1984442" y="945148"/>
                <a:ext cx="3485112" cy="18620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D33E03"/>
                    </a:solidFill>
                    <a:effectLst/>
                    <a:latin typeface="Tomaho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endParaRPr lang="en-US" sz="4800" b="1">
                  <a:solidFill>
                    <a:srgbClr val="D33E03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-3796694" y="1332427"/>
                <a:ext cx="1945947" cy="1087543"/>
                <a:chOff x="-3484263" y="1332427"/>
                <a:chExt cx="1785816" cy="1087543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-3484263" y="1332427"/>
                  <a:ext cx="1785816" cy="1087543"/>
                  <a:chOff x="-3902278" y="1992271"/>
                  <a:chExt cx="2000062" cy="1666211"/>
                </a:xfrm>
              </p:grpSpPr>
              <p:sp>
                <p:nvSpPr>
                  <p:cNvPr id="26" name="Arrow: Pentagon 6"/>
                  <p:cNvSpPr/>
                  <p:nvPr/>
                </p:nvSpPr>
                <p:spPr>
                  <a:xfrm>
                    <a:off x="-3902278" y="1992274"/>
                    <a:ext cx="1599070" cy="1666208"/>
                  </a:xfrm>
                  <a:prstGeom prst="homePlat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27" name="Arrow: Chevron 11"/>
                  <p:cNvSpPr/>
                  <p:nvPr/>
                </p:nvSpPr>
                <p:spPr>
                  <a:xfrm>
                    <a:off x="-2759185" y="1992271"/>
                    <a:ext cx="856969" cy="1666208"/>
                  </a:xfrm>
                  <a:prstGeom prst="chevron">
                    <a:avLst>
                      <a:gd name="adj" fmla="val 6601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23" name="Flowchart: Terminator 22"/>
                <p:cNvSpPr/>
                <p:nvPr/>
              </p:nvSpPr>
              <p:spPr>
                <a:xfrm>
                  <a:off x="-3367925" y="1476518"/>
                  <a:ext cx="995711" cy="799363"/>
                </a:xfrm>
                <a:prstGeom prst="flowChartTermina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-3028523" y="1518566"/>
                  <a:ext cx="611269" cy="73796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4800" b="1"/>
                </a:p>
              </p:txBody>
            </p:sp>
          </p:grpSp>
        </p:grpSp>
        <p:sp>
          <p:nvSpPr>
            <p:cNvPr id="19" name="Arrow: Chevron 12"/>
            <p:cNvSpPr/>
            <p:nvPr/>
          </p:nvSpPr>
          <p:spPr>
            <a:xfrm flipV="1">
              <a:off x="1457568" y="3206977"/>
              <a:ext cx="287623" cy="489543"/>
            </a:xfrm>
            <a:prstGeom prst="chevron">
              <a:avLst>
                <a:gd name="adj" fmla="val 8350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29" name="Pictur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16459200" y="5323608"/>
            <a:ext cx="7391400" cy="785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4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  <a:endParaRPr lang="en-US" sz="48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b="1" dirty="0">
                  <a:solidFill>
                    <a:srgbClr val="ED7D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cũng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 r="-1135" b="-7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17207692" y="3276600"/>
            <a:ext cx="6795308" cy="586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609600" y="3276600"/>
                <a:ext cx="16383000" cy="29718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</a:t>
                </a:r>
                <a:r>
                  <a:rPr lang="en-US" sz="4800" b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chỉ phương </a:t>
                </a:r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đường thẳng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giá của nó song song hoặc trùng với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76600"/>
                <a:ext cx="16383000" cy="2971800"/>
              </a:xfrm>
              <a:prstGeom prst="roundRect">
                <a:avLst/>
              </a:prstGeom>
              <a:blipFill>
                <a:blip r:embed="rId5"/>
                <a:stretch>
                  <a:fillRect l="-781" r="-743" b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500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879601"/>
            <a:ext cx="23545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lvl="0" defTabSz="217727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  <a:endParaRPr lang="en-US" sz="48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48001"/>
                <a:ext cx="115824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1"/>
                <a:ext cx="11582400" cy="10363199"/>
              </a:xfrm>
              <a:prstGeom prst="rect">
                <a:avLst/>
              </a:prstGeom>
              <a:blipFill>
                <a:blip r:embed="rId3"/>
                <a:stretch>
                  <a:fillRect l="-2313" t="-1469" r="-23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18458" y="3041244"/>
            <a:ext cx="3640182" cy="846967"/>
            <a:chOff x="27395" y="60714"/>
            <a:chExt cx="1260580" cy="157054"/>
          </a:xfrm>
        </p:grpSpPr>
        <p:grpSp>
          <p:nvGrpSpPr>
            <p:cNvPr id="14" name="Group 13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16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8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5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</a:t>
              </a:r>
              <a:r>
                <a:rPr lang="en-US" sz="4800" b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086964"/>
                <a:ext cx="11811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086964"/>
                <a:ext cx="11811000" cy="10363199"/>
              </a:xfrm>
              <a:prstGeom prst="rect">
                <a:avLst/>
              </a:prstGeom>
              <a:blipFill>
                <a:blip r:embed="rId4"/>
                <a:stretch>
                  <a:fillRect l="-2268" t="-1469" r="-22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2073190" y="3048001"/>
            <a:ext cx="4538410" cy="865123"/>
            <a:chOff x="1219200" y="1883409"/>
            <a:chExt cx="4234636" cy="865123"/>
          </a:xfrm>
        </p:grpSpPr>
        <p:grpSp>
          <p:nvGrpSpPr>
            <p:cNvPr id="21" name="Group 20"/>
            <p:cNvGrpSpPr/>
            <p:nvPr/>
          </p:nvGrpSpPr>
          <p:grpSpPr>
            <a:xfrm>
              <a:off x="1219200" y="1883409"/>
              <a:ext cx="4234636" cy="865123"/>
              <a:chOff x="10025696" y="6718934"/>
              <a:chExt cx="4234636" cy="865123"/>
            </a:xfrm>
          </p:grpSpPr>
          <p:sp>
            <p:nvSpPr>
              <p:cNvPr id="23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26" name="TextBox 56"/>
              <p:cNvSpPr txBox="1"/>
              <p:nvPr/>
            </p:nvSpPr>
            <p:spPr>
              <a:xfrm>
                <a:off x="10582965" y="6718934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 </a:t>
                </a:r>
                <a:r>
                  <a:rPr lang="en-US" sz="4800" b="1">
                    <a:solidFill>
                      <a:srgbClr val="0000CC"/>
                    </a:solidFill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4109246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6982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48001"/>
                <a:ext cx="236982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1"/>
                <a:ext cx="23698200" cy="10363199"/>
              </a:xfrm>
              <a:prstGeom prst="rect">
                <a:avLst/>
              </a:prstGeom>
              <a:blipFill>
                <a:blip r:embed="rId3"/>
                <a:stretch>
                  <a:fillRect l="-1131" t="-1351" r="-720" b="-9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3048001"/>
            <a:ext cx="2856452" cy="838199"/>
            <a:chOff x="853445" y="3032647"/>
            <a:chExt cx="2792159" cy="838199"/>
          </a:xfrm>
        </p:grpSpPr>
        <p:grpSp>
          <p:nvGrpSpPr>
            <p:cNvPr id="7" name="Group 6"/>
            <p:cNvGrpSpPr/>
            <p:nvPr/>
          </p:nvGrpSpPr>
          <p:grpSpPr>
            <a:xfrm>
              <a:off x="853445" y="3032647"/>
              <a:ext cx="2792159" cy="838199"/>
              <a:chOff x="-3796694" y="945148"/>
              <a:chExt cx="5297364" cy="1862095"/>
            </a:xfrm>
          </p:grpSpPr>
          <p:sp>
            <p:nvSpPr>
              <p:cNvPr id="9" name="TextBox 321"/>
              <p:cNvSpPr txBox="1"/>
              <p:nvPr/>
            </p:nvSpPr>
            <p:spPr>
              <a:xfrm>
                <a:off x="-1984442" y="945148"/>
                <a:ext cx="3485112" cy="18620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D33E03"/>
                    </a:solidFill>
                    <a:effectLst/>
                    <a:latin typeface="Tomaho"/>
                    <a:ea typeface="Tahoma" panose="020B0604030504040204" pitchFamily="34" charset="0"/>
                    <a:cs typeface="Tahoma" panose="020B0604030504040204" pitchFamily="34" charset="0"/>
                  </a:rPr>
                  <a:t>HĐ4:</a:t>
                </a:r>
                <a:endParaRPr lang="en-US" sz="4800" b="1">
                  <a:solidFill>
                    <a:srgbClr val="D33E03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-3796694" y="1332427"/>
                <a:ext cx="1945947" cy="1087543"/>
                <a:chOff x="-3484263" y="1332427"/>
                <a:chExt cx="1785816" cy="1087543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-3484263" y="1332427"/>
                  <a:ext cx="1785816" cy="1087543"/>
                  <a:chOff x="-3902278" y="1992271"/>
                  <a:chExt cx="2000062" cy="1666211"/>
                </a:xfrm>
              </p:grpSpPr>
              <p:sp>
                <p:nvSpPr>
                  <p:cNvPr id="14" name="Arrow: Pentagon 6"/>
                  <p:cNvSpPr/>
                  <p:nvPr/>
                </p:nvSpPr>
                <p:spPr>
                  <a:xfrm>
                    <a:off x="-3902278" y="1992274"/>
                    <a:ext cx="1599070" cy="1666208"/>
                  </a:xfrm>
                  <a:prstGeom prst="homePlat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15" name="Arrow: Chevron 11"/>
                  <p:cNvSpPr/>
                  <p:nvPr/>
                </p:nvSpPr>
                <p:spPr>
                  <a:xfrm>
                    <a:off x="-2759185" y="1992271"/>
                    <a:ext cx="856969" cy="1666208"/>
                  </a:xfrm>
                  <a:prstGeom prst="chevron">
                    <a:avLst>
                      <a:gd name="adj" fmla="val 6601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12" name="Flowchart: Terminator 11"/>
                <p:cNvSpPr/>
                <p:nvPr/>
              </p:nvSpPr>
              <p:spPr>
                <a:xfrm>
                  <a:off x="-3367925" y="1476518"/>
                  <a:ext cx="995711" cy="799363"/>
                </a:xfrm>
                <a:prstGeom prst="flowChartTermina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-3028523" y="1518566"/>
                  <a:ext cx="611269" cy="73796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4800" b="1"/>
                </a:p>
              </p:txBody>
            </p:sp>
          </p:grpSp>
        </p:grpSp>
        <p:sp>
          <p:nvSpPr>
            <p:cNvPr id="8" name="Arrow: Chevron 12"/>
            <p:cNvSpPr/>
            <p:nvPr/>
          </p:nvSpPr>
          <p:spPr>
            <a:xfrm flipV="1">
              <a:off x="1457568" y="3206977"/>
              <a:ext cx="287623" cy="489543"/>
            </a:xfrm>
            <a:prstGeom prst="chevron">
              <a:avLst>
                <a:gd name="adj" fmla="val 8350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4264012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698200" cy="93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48001"/>
                <a:ext cx="236982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1"/>
                <a:ext cx="23698200" cy="10363199"/>
              </a:xfrm>
              <a:prstGeom prst="rect">
                <a:avLst/>
              </a:prstGeom>
              <a:blipFill>
                <a:blip r:embed="rId3"/>
                <a:stretch>
                  <a:fillRect l="-386" t="-4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304800" y="7162800"/>
                <a:ext cx="23698200" cy="62484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qaua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hay </a:t>
                </a: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𝒂𝒕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(2)</a:t>
                </a:r>
              </a:p>
              <a:p>
                <a:pPr algn="just"/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162800"/>
                <a:ext cx="23698200" cy="6248400"/>
              </a:xfrm>
              <a:prstGeom prst="roundRect">
                <a:avLst/>
              </a:prstGeom>
              <a:blipFill>
                <a:blip r:embed="rId4"/>
                <a:stretch>
                  <a:fillRect b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977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lvl="0" defTabSz="217727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1099692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a typeface="Calibri" panose="020F0502020204030204" pitchFamily="34" charset="0"/>
                    <a:cs typeface="Cambria Math" panose="020405030504060302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10996920" cy="10363199"/>
              </a:xfrm>
              <a:prstGeom prst="rect">
                <a:avLst/>
              </a:prstGeom>
              <a:blipFill>
                <a:blip r:embed="rId3"/>
                <a:stretch>
                  <a:fillRect l="-2493" t="-14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92021" y="3015118"/>
            <a:ext cx="3346580" cy="846967"/>
            <a:chOff x="27395" y="60714"/>
            <a:chExt cx="1260580" cy="157054"/>
          </a:xfrm>
        </p:grpSpPr>
        <p:grpSp>
          <p:nvGrpSpPr>
            <p:cNvPr id="14" name="Group 13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16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8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5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</a:t>
              </a:r>
              <a:r>
                <a:rPr lang="en-US" sz="4800" b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39296" y="3086964"/>
                <a:ext cx="12463705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9296" y="3086964"/>
                <a:ext cx="12463705" cy="10363199"/>
              </a:xfrm>
              <a:prstGeom prst="rect">
                <a:avLst/>
              </a:prstGeom>
              <a:blipFill>
                <a:blip r:embed="rId4"/>
                <a:stretch>
                  <a:fillRect l="-2198" t="-1469" r="-2101" b="-117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1573932" y="3054777"/>
            <a:ext cx="3970868" cy="865123"/>
            <a:chOff x="1219200" y="1883409"/>
            <a:chExt cx="4234636" cy="865123"/>
          </a:xfrm>
        </p:grpSpPr>
        <p:grpSp>
          <p:nvGrpSpPr>
            <p:cNvPr id="21" name="Group 20"/>
            <p:cNvGrpSpPr/>
            <p:nvPr/>
          </p:nvGrpSpPr>
          <p:grpSpPr>
            <a:xfrm>
              <a:off x="1219200" y="1883409"/>
              <a:ext cx="4234636" cy="865123"/>
              <a:chOff x="10025696" y="6718934"/>
              <a:chExt cx="4234636" cy="865123"/>
            </a:xfrm>
          </p:grpSpPr>
          <p:sp>
            <p:nvSpPr>
              <p:cNvPr id="23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26" name="TextBox 56"/>
              <p:cNvSpPr txBox="1"/>
              <p:nvPr/>
            </p:nvSpPr>
            <p:spPr>
              <a:xfrm>
                <a:off x="10582965" y="6718934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 </a:t>
                </a:r>
                <a:r>
                  <a:rPr lang="en-US" sz="4800" b="1">
                    <a:solidFill>
                      <a:srgbClr val="0000CC"/>
                    </a:solidFill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C1A061-5BCE-CA81-3273-A0879B9F6D9F}"/>
                  </a:ext>
                </a:extLst>
              </p:cNvPr>
              <p:cNvSpPr txBox="1"/>
              <p:nvPr/>
            </p:nvSpPr>
            <p:spPr>
              <a:xfrm>
                <a:off x="3505200" y="8839200"/>
                <a:ext cx="6019800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𝒒𝒖𝒂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 −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1" i="0" dirty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vtcp</m:t>
                            </m:r>
                            <m:r>
                              <m:rPr>
                                <m:nor/>
                              </m:rPr>
                              <a:rPr lang="en-US" b="1" i="0" dirty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C1A061-5BCE-CA81-3273-A0879B9F6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8839200"/>
                <a:ext cx="6019800" cy="1568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700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19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  <a:endParaRPr lang="en-US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	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 t="-14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68117" y="3019472"/>
            <a:ext cx="3118084" cy="846967"/>
            <a:chOff x="27395" y="60714"/>
            <a:chExt cx="1260580" cy="157054"/>
          </a:xfrm>
        </p:grpSpPr>
        <p:grpSp>
          <p:nvGrpSpPr>
            <p:cNvPr id="6" name="Group 5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8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7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</a:t>
              </a:r>
              <a:r>
                <a:rPr lang="en-US" sz="4800" b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0CEAC8-1F30-D011-F36B-1FBEDD637F92}"/>
                  </a:ext>
                </a:extLst>
              </p:cNvPr>
              <p:cNvSpPr txBox="1"/>
              <p:nvPr/>
            </p:nvSpPr>
            <p:spPr>
              <a:xfrm>
                <a:off x="8458200" y="6661764"/>
                <a:ext cx="6019800" cy="1811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𝒒𝒖𝒂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1" i="0" dirty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vtcp</m:t>
                            </m:r>
                            <m:r>
                              <m:rPr>
                                <m:nor/>
                              </m:rPr>
                              <a:rPr lang="en-US" b="1" i="0" dirty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0CEAC8-1F30-D011-F36B-1FBEDD637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6661764"/>
                <a:ext cx="6019800" cy="1811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8BA0EB-594E-408B-E57C-1FC737037AFD}"/>
                  </a:ext>
                </a:extLst>
              </p:cNvPr>
              <p:cNvSpPr txBox="1"/>
              <p:nvPr/>
            </p:nvSpPr>
            <p:spPr>
              <a:xfrm>
                <a:off x="2971800" y="4830491"/>
                <a:ext cx="12708082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𝒒𝒖𝒂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e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𝒒𝒖𝒂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8BA0EB-594E-408B-E57C-1FC737037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830491"/>
                <a:ext cx="12708082" cy="1568378"/>
              </a:xfrm>
              <a:prstGeom prst="rect">
                <a:avLst/>
              </a:prstGeom>
              <a:blipFill>
                <a:blip r:embed="rId5"/>
                <a:stretch>
                  <a:fillRect l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4040B4-B902-8A84-73CF-111F058BB34F}"/>
                  </a:ext>
                </a:extLst>
              </p:cNvPr>
              <p:cNvSpPr txBox="1"/>
              <p:nvPr/>
            </p:nvSpPr>
            <p:spPr>
              <a:xfrm>
                <a:off x="8323118" y="8856984"/>
                <a:ext cx="12708082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4040B4-B902-8A84-73CF-111F058BB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118" y="8856984"/>
                <a:ext cx="12708082" cy="1568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474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11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879601"/>
            <a:ext cx="23774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3048001"/>
                <a:ext cx="237744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`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1"/>
                <a:ext cx="23774400" cy="10363199"/>
              </a:xfrm>
              <a:prstGeom prst="rect">
                <a:avLst/>
              </a:prstGeom>
              <a:blipFill>
                <a:blip r:embed="rId3"/>
                <a:stretch>
                  <a:fillRect l="-1153" t="-14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18440" y="2992883"/>
            <a:ext cx="3853560" cy="885952"/>
            <a:chOff x="1219200" y="1858771"/>
            <a:chExt cx="4215122" cy="885952"/>
          </a:xfrm>
        </p:grpSpPr>
        <p:grpSp>
          <p:nvGrpSpPr>
            <p:cNvPr id="12" name="Group 11"/>
            <p:cNvGrpSpPr/>
            <p:nvPr/>
          </p:nvGrpSpPr>
          <p:grpSpPr>
            <a:xfrm>
              <a:off x="1219200" y="1858771"/>
              <a:ext cx="4215122" cy="885952"/>
              <a:chOff x="10025696" y="6694296"/>
              <a:chExt cx="4215122" cy="885952"/>
            </a:xfrm>
          </p:grpSpPr>
          <p:sp>
            <p:nvSpPr>
              <p:cNvPr id="14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6" name="TextBox 56"/>
              <p:cNvSpPr txBox="1"/>
              <p:nvPr/>
            </p:nvSpPr>
            <p:spPr>
              <a:xfrm>
                <a:off x="10354833" y="6694296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 </a:t>
                </a:r>
                <a:r>
                  <a:rPr lang="en-US" sz="4800" b="1">
                    <a:solidFill>
                      <a:srgbClr val="0000CC"/>
                    </a:solidFill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2345209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587985" y="1420367"/>
            <a:ext cx="22699886" cy="11891477"/>
            <a:chOff x="1771230" y="1641544"/>
            <a:chExt cx="22699886" cy="118914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771230" y="1641544"/>
              <a:ext cx="22699886" cy="11891477"/>
              <a:chOff x="1771230" y="1641544"/>
              <a:chExt cx="22699886" cy="118914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798482" y="1797127"/>
                <a:ext cx="22672634" cy="11735894"/>
                <a:chOff x="-3316346" y="3448230"/>
                <a:chExt cx="22672634" cy="11735894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316346" y="3448230"/>
                  <a:ext cx="22672634" cy="11735894"/>
                  <a:chOff x="-3316346" y="3448230"/>
                  <a:chExt cx="22672634" cy="11735894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316346" y="3654338"/>
                    <a:ext cx="2267263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112612" y="1641544"/>
                <a:ext cx="1836770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98482" y="6628125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59571" y="9368832"/>
                <a:ext cx="184730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958848" y="3050092"/>
              <a:ext cx="5111480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Baumans"/>
                </a:rPr>
                <a:t>TOÁN HÌNH HỌC  </a:t>
              </a:r>
              <a:endParaRPr sz="44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7887873" y="2812039"/>
              <a:ext cx="1316269" cy="1323399"/>
              <a:chOff x="8348849" y="1834068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8412157" y="1885883"/>
                <a:ext cx="1175009" cy="1143519"/>
                <a:chOff x="8412157" y="1885882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8412157" y="1885882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8479052" y="1929674"/>
                  <a:ext cx="1091111" cy="106807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8348849" y="1834068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4069993" y="3946296"/>
            <a:ext cx="16410941" cy="1407307"/>
            <a:chOff x="71819" y="148683"/>
            <a:chExt cx="6395438" cy="82409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906944" y="245792"/>
              <a:ext cx="5040506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>
                  <a:solidFill>
                    <a:srgbClr val="FCFFE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ĐƯỜNG THẲNG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44885" y="191948"/>
              <a:ext cx="666790" cy="2145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960442" y="6545680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97893" y="1730809"/>
            <a:ext cx="192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</a:t>
            </a: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PHÁP TỌA ĐỘ TRONG MẶT PHẲNG</a:t>
            </a:r>
            <a:endParaRPr lang="vi-VN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601178" y="6114283"/>
            <a:ext cx="21348573" cy="5648175"/>
          </a:xfrm>
          <a:prstGeom prst="roundRect">
            <a:avLst>
              <a:gd name="adj" fmla="val 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4" name="Group 60"/>
          <p:cNvGrpSpPr/>
          <p:nvPr/>
        </p:nvGrpSpPr>
        <p:grpSpPr>
          <a:xfrm>
            <a:off x="1624686" y="6694122"/>
            <a:ext cx="17190061" cy="922573"/>
            <a:chOff x="7459670" y="7086600"/>
            <a:chExt cx="17192053" cy="922680"/>
          </a:xfrm>
        </p:grpSpPr>
        <p:sp>
          <p:nvSpPr>
            <p:cNvPr id="65" name="Rectangle 64"/>
            <p:cNvSpPr/>
            <p:nvPr/>
          </p:nvSpPr>
          <p:spPr>
            <a:xfrm>
              <a:off x="9092456" y="7178187"/>
              <a:ext cx="15559267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8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958808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83" name="Group 60"/>
          <p:cNvGrpSpPr/>
          <p:nvPr/>
        </p:nvGrpSpPr>
        <p:grpSpPr>
          <a:xfrm>
            <a:off x="1624686" y="8678587"/>
            <a:ext cx="16332454" cy="922573"/>
            <a:chOff x="7459670" y="7086600"/>
            <a:chExt cx="16334347" cy="922680"/>
          </a:xfrm>
        </p:grpSpPr>
        <p:sp>
          <p:nvSpPr>
            <p:cNvPr id="84" name="Rectangle 83"/>
            <p:cNvSpPr/>
            <p:nvPr/>
          </p:nvSpPr>
          <p:spPr>
            <a:xfrm>
              <a:off x="9092456" y="7178187"/>
              <a:ext cx="14701561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>
                  <a:solidFill>
                    <a:srgbClr val="38562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 THAM SỐ CỦA ĐƯỜNG THẲNG</a:t>
              </a:r>
              <a:endPara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5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8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8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9" name="Round Same Side Corner Rectangle 8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7958808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30474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24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3440" y="3154681"/>
                <a:ext cx="23180040" cy="41452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3154681"/>
                <a:ext cx="23180040" cy="4145280"/>
              </a:xfrm>
              <a:prstGeom prst="rect">
                <a:avLst/>
              </a:prstGeom>
              <a:blipFill>
                <a:blip r:embed="rId3"/>
                <a:stretch>
                  <a:fillRect l="-1156" t="-17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66800" y="3208225"/>
            <a:ext cx="2792159" cy="838199"/>
            <a:chOff x="853445" y="3032647"/>
            <a:chExt cx="2792159" cy="838199"/>
          </a:xfrm>
        </p:grpSpPr>
        <p:grpSp>
          <p:nvGrpSpPr>
            <p:cNvPr id="15" name="Group 14"/>
            <p:cNvGrpSpPr/>
            <p:nvPr/>
          </p:nvGrpSpPr>
          <p:grpSpPr>
            <a:xfrm>
              <a:off x="853445" y="3032647"/>
              <a:ext cx="2792159" cy="838199"/>
              <a:chOff x="-3796694" y="945148"/>
              <a:chExt cx="5297364" cy="1862095"/>
            </a:xfrm>
          </p:grpSpPr>
          <p:sp>
            <p:nvSpPr>
              <p:cNvPr id="16" name="TextBox 321"/>
              <p:cNvSpPr txBox="1"/>
              <p:nvPr/>
            </p:nvSpPr>
            <p:spPr>
              <a:xfrm>
                <a:off x="-1984442" y="945148"/>
                <a:ext cx="3485112" cy="18620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D33E0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HĐ1:</a:t>
                </a:r>
                <a:endParaRPr lang="en-US" sz="4800" b="1">
                  <a:solidFill>
                    <a:srgbClr val="D33E03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3796694" y="1332427"/>
                <a:ext cx="1945947" cy="1087543"/>
                <a:chOff x="-3484263" y="1332427"/>
                <a:chExt cx="1785816" cy="1087543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-3484263" y="1332427"/>
                  <a:ext cx="1785816" cy="1087543"/>
                  <a:chOff x="-3902278" y="1992271"/>
                  <a:chExt cx="2000062" cy="1666211"/>
                </a:xfrm>
              </p:grpSpPr>
              <p:sp>
                <p:nvSpPr>
                  <p:cNvPr id="21" name="Arrow: Pentagon 6"/>
                  <p:cNvSpPr/>
                  <p:nvPr/>
                </p:nvSpPr>
                <p:spPr>
                  <a:xfrm>
                    <a:off x="-3902278" y="1992274"/>
                    <a:ext cx="1599070" cy="1666208"/>
                  </a:xfrm>
                  <a:prstGeom prst="homePlat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22" name="Arrow: Chevron 11"/>
                  <p:cNvSpPr/>
                  <p:nvPr/>
                </p:nvSpPr>
                <p:spPr>
                  <a:xfrm>
                    <a:off x="-2759185" y="1992271"/>
                    <a:ext cx="856969" cy="1666208"/>
                  </a:xfrm>
                  <a:prstGeom prst="chevron">
                    <a:avLst>
                      <a:gd name="adj" fmla="val 6601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19" name="Flowchart: Terminator 18"/>
                <p:cNvSpPr/>
                <p:nvPr/>
              </p:nvSpPr>
              <p:spPr>
                <a:xfrm>
                  <a:off x="-3367925" y="1476518"/>
                  <a:ext cx="995711" cy="799363"/>
                </a:xfrm>
                <a:prstGeom prst="flowChartTermina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-3028523" y="1518566"/>
                  <a:ext cx="611269" cy="73796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4800" b="1"/>
                </a:p>
              </p:txBody>
            </p:sp>
          </p:grpSp>
        </p:grpSp>
        <p:sp>
          <p:nvSpPr>
            <p:cNvPr id="23" name="Arrow: Chevron 12"/>
            <p:cNvSpPr/>
            <p:nvPr/>
          </p:nvSpPr>
          <p:spPr>
            <a:xfrm flipV="1">
              <a:off x="1457568" y="3206977"/>
              <a:ext cx="287623" cy="489543"/>
            </a:xfrm>
            <a:prstGeom prst="chevron">
              <a:avLst>
                <a:gd name="adj" fmla="val 8350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25" name="Picture 2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3144417"/>
            <a:ext cx="45720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7303861"/>
                <a:ext cx="23164800" cy="61835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7.1a,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 panose="020B0609020000020004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 panose="020B0609020000020004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 panose="020B0609020000020004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 panose="020B0609020000020004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 panose="020B0609020000020004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 panose="020B0609020000020004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 panose="020B0609020000020004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 panose="020B0609020000020004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303861"/>
                <a:ext cx="23164800" cy="6183539"/>
              </a:xfrm>
              <a:prstGeom prst="rect">
                <a:avLst/>
              </a:prstGeom>
              <a:blipFill>
                <a:blip r:embed="rId5"/>
                <a:stretch>
                  <a:fillRect l="-1184" t="-2458" r="-5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265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596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7848599"/>
                <a:ext cx="23164800" cy="56388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xét 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vectơ pháp tuyến của đường thẳng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cũng là vectơ pháp tuyến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hoàn toàn xác định nếu biết một điểm và một vectơ pháp tuyến của nó.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848599"/>
                <a:ext cx="23164800" cy="5638801"/>
              </a:xfrm>
              <a:prstGeom prst="rect">
                <a:avLst/>
              </a:prstGeom>
              <a:blipFill>
                <a:blip r:embed="rId3"/>
                <a:stretch>
                  <a:fillRect l="-1210" t="-2586" r="-1157" b="-70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868680" y="3200400"/>
                <a:ext cx="16123920" cy="32004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" y="3200400"/>
                <a:ext cx="16123920" cy="3200400"/>
              </a:xfrm>
              <a:prstGeom prst="roundRect">
                <a:avLst/>
              </a:prstGeom>
              <a:blipFill>
                <a:blip r:embed="rId4"/>
                <a:stretch>
                  <a:fillRect l="-718" r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0" y="2057400"/>
            <a:ext cx="64770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12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48001"/>
                <a:ext cx="115824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8001"/>
                <a:ext cx="11582400" cy="10363199"/>
              </a:xfrm>
              <a:prstGeom prst="rect">
                <a:avLst/>
              </a:prstGeom>
              <a:blipFill>
                <a:blip r:embed="rId3"/>
                <a:stretch>
                  <a:fillRect l="-2366" r="-23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38200" y="3193644"/>
            <a:ext cx="3657600" cy="846967"/>
            <a:chOff x="27395" y="60714"/>
            <a:chExt cx="1260580" cy="157054"/>
          </a:xfrm>
        </p:grpSpPr>
        <p:grpSp>
          <p:nvGrpSpPr>
            <p:cNvPr id="7" name="Group 6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9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8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1.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59152" y="3063241"/>
                <a:ext cx="11443847" cy="103479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trung trực của đoạn thẳng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có một vectơ pháp tuyến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cao kẻ từ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có một vectơ pháp tuyến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152" y="3063241"/>
                <a:ext cx="11443847" cy="10347959"/>
              </a:xfrm>
              <a:prstGeom prst="rect">
                <a:avLst/>
              </a:prstGeom>
              <a:blipFill>
                <a:blip r:embed="rId4"/>
                <a:stretch>
                  <a:fillRect l="-2342" t="-1471" r="-23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246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33881"/>
            <a:ext cx="23774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02281"/>
                <a:ext cx="237744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(1)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            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02281"/>
                <a:ext cx="23774400" cy="10363199"/>
              </a:xfrm>
              <a:prstGeom prst="rect">
                <a:avLst/>
              </a:prstGeom>
              <a:blipFill>
                <a:blip r:embed="rId3"/>
                <a:stretch>
                  <a:fillRect l="-1128" t="-1351" b="-35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33400" y="3040585"/>
            <a:ext cx="2792159" cy="838199"/>
            <a:chOff x="853445" y="3032647"/>
            <a:chExt cx="2792159" cy="838199"/>
          </a:xfrm>
        </p:grpSpPr>
        <p:grpSp>
          <p:nvGrpSpPr>
            <p:cNvPr id="14" name="Group 13"/>
            <p:cNvGrpSpPr/>
            <p:nvPr/>
          </p:nvGrpSpPr>
          <p:grpSpPr>
            <a:xfrm>
              <a:off x="853445" y="3032647"/>
              <a:ext cx="2792159" cy="838199"/>
              <a:chOff x="-3796694" y="945148"/>
              <a:chExt cx="5297364" cy="1862095"/>
            </a:xfrm>
          </p:grpSpPr>
          <p:sp>
            <p:nvSpPr>
              <p:cNvPr id="16" name="TextBox 321"/>
              <p:cNvSpPr txBox="1"/>
              <p:nvPr/>
            </p:nvSpPr>
            <p:spPr>
              <a:xfrm>
                <a:off x="-1984442" y="945148"/>
                <a:ext cx="3485112" cy="18620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D33E0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HĐ2:</a:t>
                </a:r>
                <a:endParaRPr lang="en-US" sz="4800" b="1">
                  <a:solidFill>
                    <a:srgbClr val="D33E03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3796694" y="1332427"/>
                <a:ext cx="1945947" cy="1087543"/>
                <a:chOff x="-3484263" y="1332427"/>
                <a:chExt cx="1785816" cy="1087543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-3484263" y="1332427"/>
                  <a:ext cx="1785816" cy="1087543"/>
                  <a:chOff x="-3902278" y="1992271"/>
                  <a:chExt cx="2000062" cy="1666211"/>
                </a:xfrm>
              </p:grpSpPr>
              <p:sp>
                <p:nvSpPr>
                  <p:cNvPr id="21" name="Arrow: Pentagon 6"/>
                  <p:cNvSpPr/>
                  <p:nvPr/>
                </p:nvSpPr>
                <p:spPr>
                  <a:xfrm>
                    <a:off x="-3902278" y="1992274"/>
                    <a:ext cx="1599070" cy="1666208"/>
                  </a:xfrm>
                  <a:prstGeom prst="homePlat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22" name="Arrow: Chevron 11"/>
                  <p:cNvSpPr/>
                  <p:nvPr/>
                </p:nvSpPr>
                <p:spPr>
                  <a:xfrm>
                    <a:off x="-2759185" y="1992271"/>
                    <a:ext cx="856969" cy="1666208"/>
                  </a:xfrm>
                  <a:prstGeom prst="chevron">
                    <a:avLst>
                      <a:gd name="adj" fmla="val 6601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19" name="Flowchart: Terminator 18"/>
                <p:cNvSpPr/>
                <p:nvPr/>
              </p:nvSpPr>
              <p:spPr>
                <a:xfrm>
                  <a:off x="-3367925" y="1476518"/>
                  <a:ext cx="995711" cy="799363"/>
                </a:xfrm>
                <a:prstGeom prst="flowChartTermina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-3028523" y="1518566"/>
                  <a:ext cx="611269" cy="73796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4800" b="1"/>
                </a:p>
              </p:txBody>
            </p:sp>
          </p:grpSp>
        </p:grpSp>
        <p:sp>
          <p:nvSpPr>
            <p:cNvPr id="15" name="Arrow: Chevron 12"/>
            <p:cNvSpPr/>
            <p:nvPr/>
          </p:nvSpPr>
          <p:spPr>
            <a:xfrm flipV="1">
              <a:off x="1457568" y="3206977"/>
              <a:ext cx="287623" cy="489543"/>
            </a:xfrm>
            <a:prstGeom prst="chevron">
              <a:avLst>
                <a:gd name="adj" fmla="val 8350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23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17145000" y="4823770"/>
            <a:ext cx="6781800" cy="72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91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HĐ2,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 t="-1469" r="-1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533400" y="7848600"/>
                <a:ext cx="23241000" cy="51816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848600"/>
                <a:ext cx="23241000" cy="5181600"/>
              </a:xfrm>
              <a:prstGeom prst="roundRect">
                <a:avLst/>
              </a:prstGeom>
              <a:blipFill>
                <a:blip r:embed="rId4"/>
                <a:stretch>
                  <a:fillRect l="-105"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548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879601"/>
            <a:ext cx="23545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TRÌNH TỔNG QUÁT CỦA ĐƯỜNG THẲNG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48001"/>
                <a:ext cx="11624065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1"/>
                <a:ext cx="11624065" cy="10363199"/>
              </a:xfrm>
              <a:prstGeom prst="rect">
                <a:avLst/>
              </a:prstGeom>
              <a:blipFill>
                <a:blip r:embed="rId3"/>
                <a:stretch>
                  <a:fillRect l="-2305" r="-22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21162" y="3132684"/>
            <a:ext cx="3165038" cy="846967"/>
            <a:chOff x="27395" y="60714"/>
            <a:chExt cx="1260580" cy="157054"/>
          </a:xfrm>
        </p:grpSpPr>
        <p:grpSp>
          <p:nvGrpSpPr>
            <p:cNvPr id="14" name="Group 13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16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8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5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2.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63861" y="3086964"/>
                <a:ext cx="11739139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3861" y="3086964"/>
                <a:ext cx="11739139" cy="10363199"/>
              </a:xfrm>
              <a:prstGeom prst="rect">
                <a:avLst/>
              </a:prstGeom>
              <a:blipFill>
                <a:blip r:embed="rId4"/>
                <a:stretch>
                  <a:fillRect l="-2334" t="-1293" r="-22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2475528" y="3059710"/>
            <a:ext cx="3983672" cy="865123"/>
            <a:chOff x="1219200" y="1883409"/>
            <a:chExt cx="4234636" cy="865123"/>
          </a:xfrm>
        </p:grpSpPr>
        <p:grpSp>
          <p:nvGrpSpPr>
            <p:cNvPr id="21" name="Group 20"/>
            <p:cNvGrpSpPr/>
            <p:nvPr/>
          </p:nvGrpSpPr>
          <p:grpSpPr>
            <a:xfrm>
              <a:off x="1219200" y="1883409"/>
              <a:ext cx="4234636" cy="865123"/>
              <a:chOff x="10025696" y="6718934"/>
              <a:chExt cx="4234636" cy="865123"/>
            </a:xfrm>
          </p:grpSpPr>
          <p:sp>
            <p:nvSpPr>
              <p:cNvPr id="23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26" name="TextBox 56"/>
              <p:cNvSpPr txBox="1"/>
              <p:nvPr/>
            </p:nvSpPr>
            <p:spPr>
              <a:xfrm>
                <a:off x="10582965" y="6718934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 1.</a:t>
                </a:r>
                <a:endParaRPr lang="en-US" sz="4800" b="1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1038069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6982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139441"/>
                <a:ext cx="23698200" cy="1027176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 defTabSz="217727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39441"/>
                <a:ext cx="23698200" cy="10271760"/>
              </a:xfrm>
              <a:prstGeom prst="rect">
                <a:avLst/>
              </a:prstGeom>
              <a:blipFill>
                <a:blip r:embed="rId3"/>
                <a:stretch>
                  <a:fillRect l="-1131" t="-1126" r="-11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09465" y="3079103"/>
            <a:ext cx="3119535" cy="846967"/>
            <a:chOff x="27395" y="60714"/>
            <a:chExt cx="1260580" cy="1570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15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7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4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</a:t>
              </a:r>
              <a:r>
                <a:rPr lang="en-US" sz="4800" b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602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1996</Words>
  <Application>Microsoft Office PowerPoint</Application>
  <PresentationFormat>Custom</PresentationFormat>
  <Paragraphs>197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Yu Gothic UI Semilight</vt:lpstr>
      <vt:lpstr>Arial</vt:lpstr>
      <vt:lpstr>Calibri</vt:lpstr>
      <vt:lpstr>Cambria Math</vt:lpstr>
      <vt:lpstr>Symbol</vt:lpstr>
      <vt:lpstr>Tahoma</vt:lpstr>
      <vt:lpstr>Times New Roman</vt:lpstr>
      <vt:lpstr>Tomaho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/>
  <dc:creator/>
  <cp:keywords>thuvienhoclieu.com</cp:keywords>
  <dc:description>thuvienhoclieu.com</dc:description>
  <cp:lastModifiedBy/>
  <cp:revision>1</cp:revision>
  <dcterms:created xsi:type="dcterms:W3CDTF">2023-02-06T02:29:43Z</dcterms:created>
  <dcterms:modified xsi:type="dcterms:W3CDTF">2025-04-03T09:13:07Z</dcterms:modified>
  <cp:category/>
</cp:coreProperties>
</file>