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03/04/2025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03/04/2025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1F47-8748-49E1-B39A-1F366146FDAB}"/>
              </a:ext>
            </a:extLst>
          </p:cNvPr>
          <p:cNvSpPr>
            <a:spLocks noGrp="1"/>
          </p:cNvSpPr>
          <p:nvPr>
            <p:ph type="ctrTitle"/>
          </p:nvPr>
        </p:nvSpPr>
        <p:spPr>
          <a:xfrm>
            <a:off x="2385391" y="1457739"/>
            <a:ext cx="7421217" cy="1971261"/>
          </a:xfrm>
        </p:spPr>
        <p:txBody>
          <a:bodyPr/>
          <a:lstStyle/>
          <a:p>
            <a:r>
              <a:rPr lang="en-US" sz="2800" b="1" dirty="0">
                <a:latin typeface="Times New Roman" panose="02020603050405020304" pitchFamily="18" charset="0"/>
                <a:cs typeface="Times New Roman" panose="02020603050405020304" pitchFamily="18" charset="0"/>
              </a:rPr>
              <a:t>TRUNG TÂM GDNN-GDTX TUY PHƯƠC</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TIẾT 86</a:t>
            </a:r>
            <a:br>
              <a:rPr lang="en-US" sz="2800" b="1"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HOÁN VỊ, CHỈNH HỢP, TỔ HỢP</a:t>
            </a:r>
            <a:endParaRPr lang="en-US" sz="2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EF54E2C-6950-418A-A3B4-7009E72190C3}"/>
              </a:ext>
            </a:extLst>
          </p:cNvPr>
          <p:cNvSpPr>
            <a:spLocks noGrp="1"/>
          </p:cNvSpPr>
          <p:nvPr>
            <p:ph type="subTitle" idx="1"/>
          </p:nvPr>
        </p:nvSpPr>
        <p:spPr>
          <a:xfrm>
            <a:off x="2385391" y="3776865"/>
            <a:ext cx="7421218" cy="1490873"/>
          </a:xfrm>
        </p:spPr>
        <p:txBody>
          <a:bodyPr>
            <a:normAutofit/>
          </a:bodyPr>
          <a:lstStyle/>
          <a:p>
            <a:pPr algn="r"/>
            <a:endParaRPr lang="en-US" sz="2300" b="1" dirty="0">
              <a:latin typeface="Times New Roman" panose="02020603050405020304" pitchFamily="18" charset="0"/>
              <a:cs typeface="Times New Roman" panose="02020603050405020304" pitchFamily="18" charset="0"/>
            </a:endParaRPr>
          </a:p>
          <a:p>
            <a:pPr algn="r"/>
            <a:r>
              <a:rPr lang="en-US" sz="2300" b="1" dirty="0" err="1">
                <a:latin typeface="Times New Roman" panose="02020603050405020304" pitchFamily="18" charset="0"/>
                <a:cs typeface="Times New Roman" panose="02020603050405020304" pitchFamily="18" charset="0"/>
              </a:rPr>
              <a:t>Giáo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viên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Trần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Thị</a:t>
            </a:r>
            <a:r>
              <a:rPr lang="en-US" sz="2300" b="1" dirty="0">
                <a:latin typeface="Times New Roman" panose="02020603050405020304" pitchFamily="18" charset="0"/>
                <a:cs typeface="Times New Roman" panose="02020603050405020304" pitchFamily="18" charset="0"/>
              </a:rPr>
              <a:t> Trang</a:t>
            </a:r>
          </a:p>
          <a:p>
            <a:pPr algn="r"/>
            <a:r>
              <a:rPr lang="en-US" sz="2300" b="1" dirty="0" err="1">
                <a:latin typeface="Times New Roman" panose="02020603050405020304" pitchFamily="18" charset="0"/>
                <a:cs typeface="Times New Roman" panose="02020603050405020304" pitchFamily="18" charset="0"/>
              </a:rPr>
              <a:t>Toán</a:t>
            </a:r>
            <a:r>
              <a:rPr lang="en-US" sz="2300" b="1" dirty="0">
                <a:latin typeface="Times New Roman" panose="02020603050405020304" pitchFamily="18" charset="0"/>
                <a:cs typeface="Times New Roman" panose="02020603050405020304" pitchFamily="18" charset="0"/>
              </a:rPr>
              <a:t> </a:t>
            </a:r>
            <a:r>
              <a:rPr lang="en-US" sz="2300" b="1">
                <a:latin typeface="Times New Roman" panose="02020603050405020304" pitchFamily="18" charset="0"/>
                <a:cs typeface="Times New Roman" panose="02020603050405020304" pitchFamily="18" charset="0"/>
              </a:rPr>
              <a:t>- 10 </a:t>
            </a:r>
            <a:r>
              <a:rPr lang="en-US" sz="2300" b="1" dirty="0">
                <a:latin typeface="Times New Roman" panose="02020603050405020304" pitchFamily="18" charset="0"/>
                <a:cs typeface="Times New Roman" panose="02020603050405020304" pitchFamily="18" charset="0"/>
              </a:rPr>
              <a:t>KNTT </a:t>
            </a:r>
          </a:p>
        </p:txBody>
      </p:sp>
    </p:spTree>
    <p:extLst>
      <p:ext uri="{BB962C8B-B14F-4D97-AF65-F5344CB8AC3E}">
        <p14:creationId xmlns:p14="http://schemas.microsoft.com/office/powerpoint/2010/main" val="35000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299F-071D-4580-B9C1-D24A83C95BD6}"/>
              </a:ext>
            </a:extLst>
          </p:cNvPr>
          <p:cNvSpPr>
            <a:spLocks noGrp="1"/>
          </p:cNvSpPr>
          <p:nvPr>
            <p:ph type="title"/>
          </p:nvPr>
        </p:nvSpPr>
        <p:spPr/>
        <p:txBody>
          <a:bodyPr/>
          <a:lstStyle/>
          <a:p>
            <a:r>
              <a:rPr lang="en-US" dirty="0"/>
              <a:t>LUYỆN TẬP</a:t>
            </a:r>
          </a:p>
        </p:txBody>
      </p:sp>
      <p:sp>
        <p:nvSpPr>
          <p:cNvPr id="3" name="Content Placeholder 2">
            <a:extLst>
              <a:ext uri="{FF2B5EF4-FFF2-40B4-BE49-F238E27FC236}">
                <a16:creationId xmlns:a16="http://schemas.microsoft.com/office/drawing/2014/main" id="{8EC9EE72-E9E7-41DA-847E-3B865D1E82D1}"/>
              </a:ext>
            </a:extLst>
          </p:cNvPr>
          <p:cNvSpPr>
            <a:spLocks noGrp="1"/>
          </p:cNvSpPr>
          <p:nvPr>
            <p:ph idx="1"/>
          </p:nvPr>
        </p:nvSpPr>
        <p:spPr/>
        <p:txBody>
          <a:bodyPr/>
          <a:lstStyle/>
          <a:p>
            <a:pPr marL="0" indent="0">
              <a:buNone/>
            </a:pPr>
            <a:r>
              <a:rPr lang="en-US" dirty="0"/>
              <a:t>	</a:t>
            </a:r>
            <a:r>
              <a:rPr lang="en-US" dirty="0" err="1"/>
              <a:t>Trong</a:t>
            </a:r>
            <a:r>
              <a:rPr lang="en-US" dirty="0"/>
              <a:t> </a:t>
            </a:r>
            <a:r>
              <a:rPr lang="en-US" dirty="0" err="1"/>
              <a:t>một</a:t>
            </a:r>
            <a:r>
              <a:rPr lang="en-US" dirty="0"/>
              <a:t> </a:t>
            </a:r>
            <a:r>
              <a:rPr lang="en-US" dirty="0" err="1"/>
              <a:t>cuộc</a:t>
            </a:r>
            <a:r>
              <a:rPr lang="en-US" dirty="0"/>
              <a:t> </a:t>
            </a:r>
            <a:r>
              <a:rPr lang="en-US" dirty="0" err="1"/>
              <a:t>thi</a:t>
            </a:r>
            <a:r>
              <a:rPr lang="en-US" dirty="0"/>
              <a:t> </a:t>
            </a:r>
            <a:r>
              <a:rPr lang="en-US" dirty="0" err="1"/>
              <a:t>điền</a:t>
            </a:r>
            <a:r>
              <a:rPr lang="en-US" dirty="0"/>
              <a:t> </a:t>
            </a:r>
            <a:r>
              <a:rPr lang="en-US" dirty="0" err="1"/>
              <a:t>kinh</a:t>
            </a:r>
            <a:r>
              <a:rPr lang="en-US" dirty="0"/>
              <a:t> </a:t>
            </a:r>
            <a:r>
              <a:rPr lang="en-US" dirty="0" err="1"/>
              <a:t>gồm</a:t>
            </a:r>
            <a:r>
              <a:rPr lang="en-US" dirty="0"/>
              <a:t> 6 </a:t>
            </a:r>
            <a:r>
              <a:rPr lang="en-US" dirty="0" err="1"/>
              <a:t>vận</a:t>
            </a:r>
            <a:r>
              <a:rPr lang="en-US" dirty="0"/>
              <a:t> </a:t>
            </a:r>
            <a:r>
              <a:rPr lang="en-US" dirty="0" err="1"/>
              <a:t>động</a:t>
            </a:r>
            <a:r>
              <a:rPr lang="en-US" dirty="0"/>
              <a:t> </a:t>
            </a:r>
            <a:r>
              <a:rPr lang="en-US" dirty="0" err="1"/>
              <a:t>viên</a:t>
            </a:r>
            <a:r>
              <a:rPr lang="en-US" dirty="0"/>
              <a:t> </a:t>
            </a:r>
            <a:r>
              <a:rPr lang="en-US" dirty="0" err="1"/>
              <a:t>chạy</a:t>
            </a:r>
            <a:r>
              <a:rPr lang="en-US" dirty="0"/>
              <a:t> </a:t>
            </a:r>
            <a:r>
              <a:rPr lang="en-US" dirty="0" err="1"/>
              <a:t>trên</a:t>
            </a:r>
            <a:r>
              <a:rPr lang="en-US" dirty="0"/>
              <a:t> 6 </a:t>
            </a:r>
            <a:r>
              <a:rPr lang="en-US" dirty="0" err="1"/>
              <a:t>đường</a:t>
            </a:r>
            <a:r>
              <a:rPr lang="en-US" dirty="0"/>
              <a:t> </a:t>
            </a:r>
            <a:r>
              <a:rPr lang="en-US" dirty="0" err="1"/>
              <a:t>chạy</a:t>
            </a:r>
            <a:r>
              <a:rPr lang="en-US" dirty="0"/>
              <a:t>. </a:t>
            </a:r>
            <a:r>
              <a:rPr lang="en-US" dirty="0" err="1"/>
              <a:t>Hỏi</a:t>
            </a:r>
            <a:r>
              <a:rPr lang="en-US" dirty="0"/>
              <a:t> </a:t>
            </a:r>
            <a:r>
              <a:rPr lang="en-US" dirty="0" err="1"/>
              <a:t>có</a:t>
            </a:r>
            <a:r>
              <a:rPr lang="en-US" dirty="0"/>
              <a:t> bao </a:t>
            </a:r>
            <a:r>
              <a:rPr lang="en-US" dirty="0" err="1"/>
              <a:t>nhiêu</a:t>
            </a:r>
            <a:r>
              <a:rPr lang="en-US" dirty="0"/>
              <a:t> </a:t>
            </a:r>
            <a:r>
              <a:rPr lang="en-US" dirty="0" err="1"/>
              <a:t>cách</a:t>
            </a:r>
            <a:r>
              <a:rPr lang="en-US" dirty="0"/>
              <a:t> </a:t>
            </a:r>
            <a:r>
              <a:rPr lang="en-US" dirty="0" err="1"/>
              <a:t>sắp</a:t>
            </a:r>
            <a:r>
              <a:rPr lang="en-US" dirty="0"/>
              <a:t> </a:t>
            </a:r>
            <a:r>
              <a:rPr lang="en-US" dirty="0" err="1"/>
              <a:t>xếp</a:t>
            </a:r>
            <a:r>
              <a:rPr lang="en-US" dirty="0"/>
              <a:t> </a:t>
            </a:r>
            <a:r>
              <a:rPr lang="en-US" dirty="0" err="1"/>
              <a:t>các</a:t>
            </a:r>
            <a:r>
              <a:rPr lang="en-US" dirty="0"/>
              <a:t> </a:t>
            </a:r>
            <a:r>
              <a:rPr lang="en-US" dirty="0" err="1"/>
              <a:t>vận</a:t>
            </a:r>
            <a:r>
              <a:rPr lang="en-US" dirty="0"/>
              <a:t> </a:t>
            </a:r>
            <a:r>
              <a:rPr lang="en-US" dirty="0" err="1"/>
              <a:t>động</a:t>
            </a:r>
            <a:r>
              <a:rPr lang="en-US" dirty="0"/>
              <a:t> </a:t>
            </a:r>
            <a:r>
              <a:rPr lang="en-US" dirty="0" err="1"/>
              <a:t>viên</a:t>
            </a:r>
            <a:r>
              <a:rPr lang="en-US" dirty="0"/>
              <a:t> </a:t>
            </a:r>
            <a:r>
              <a:rPr lang="en-US" dirty="0" err="1"/>
              <a:t>vào</a:t>
            </a:r>
            <a:r>
              <a:rPr lang="en-US" dirty="0"/>
              <a:t> </a:t>
            </a:r>
            <a:r>
              <a:rPr lang="en-US" dirty="0" err="1"/>
              <a:t>các</a:t>
            </a:r>
            <a:r>
              <a:rPr lang="en-US" dirty="0"/>
              <a:t> </a:t>
            </a:r>
            <a:r>
              <a:rPr lang="en-US" dirty="0" err="1"/>
              <a:t>đường</a:t>
            </a:r>
            <a:r>
              <a:rPr lang="en-US" dirty="0"/>
              <a:t> </a:t>
            </a:r>
            <a:r>
              <a:rPr lang="en-US" dirty="0" err="1"/>
              <a:t>chạy</a:t>
            </a:r>
            <a:r>
              <a:rPr lang="en-US" dirty="0"/>
              <a:t> </a:t>
            </a:r>
            <a:r>
              <a:rPr lang="en-US" dirty="0" err="1"/>
              <a:t>đó</a:t>
            </a:r>
            <a:r>
              <a:rPr lang="en-US" dirty="0"/>
              <a:t>? </a:t>
            </a:r>
          </a:p>
          <a:p>
            <a:r>
              <a:rPr lang="en-US" dirty="0" err="1"/>
              <a:t>Giải</a:t>
            </a:r>
            <a:r>
              <a:rPr lang="en-US" dirty="0"/>
              <a:t>: </a:t>
            </a:r>
          </a:p>
          <a:p>
            <a:pPr marL="0" indent="0">
              <a:buNone/>
            </a:pPr>
            <a:r>
              <a:rPr lang="en-US" dirty="0"/>
              <a:t> </a:t>
            </a:r>
            <a:r>
              <a:rPr lang="en-US" dirty="0" err="1"/>
              <a:t>Mỗi</a:t>
            </a:r>
            <a:r>
              <a:rPr lang="en-US" dirty="0"/>
              <a:t> </a:t>
            </a:r>
            <a:r>
              <a:rPr lang="en-US" dirty="0" err="1"/>
              <a:t>cách</a:t>
            </a:r>
            <a:r>
              <a:rPr lang="en-US" dirty="0"/>
              <a:t> </a:t>
            </a:r>
            <a:r>
              <a:rPr lang="en-US" dirty="0" err="1"/>
              <a:t>sắp</a:t>
            </a:r>
            <a:r>
              <a:rPr lang="en-US" dirty="0"/>
              <a:t> </a:t>
            </a:r>
            <a:r>
              <a:rPr lang="en-US" dirty="0" err="1"/>
              <a:t>xếp</a:t>
            </a:r>
            <a:r>
              <a:rPr lang="en-US" dirty="0"/>
              <a:t> 6 </a:t>
            </a:r>
            <a:r>
              <a:rPr lang="en-US" dirty="0" err="1"/>
              <a:t>vận</a:t>
            </a:r>
            <a:r>
              <a:rPr lang="en-US" dirty="0"/>
              <a:t> </a:t>
            </a:r>
            <a:r>
              <a:rPr lang="en-US" dirty="0" err="1"/>
              <a:t>động</a:t>
            </a:r>
            <a:r>
              <a:rPr lang="en-US" dirty="0"/>
              <a:t> </a:t>
            </a:r>
            <a:r>
              <a:rPr lang="en-US" dirty="0" err="1"/>
              <a:t>viên</a:t>
            </a:r>
            <a:r>
              <a:rPr lang="en-US" dirty="0"/>
              <a:t> </a:t>
            </a:r>
            <a:r>
              <a:rPr lang="en-US" dirty="0" err="1"/>
              <a:t>vào</a:t>
            </a:r>
            <a:r>
              <a:rPr lang="en-US" dirty="0"/>
              <a:t> 6 </a:t>
            </a:r>
            <a:r>
              <a:rPr lang="en-US" dirty="0" err="1"/>
              <a:t>đường</a:t>
            </a:r>
            <a:r>
              <a:rPr lang="en-US" dirty="0"/>
              <a:t> </a:t>
            </a:r>
            <a:r>
              <a:rPr lang="en-US" dirty="0" err="1"/>
              <a:t>chạy</a:t>
            </a:r>
            <a:r>
              <a:rPr lang="en-US" dirty="0"/>
              <a:t> </a:t>
            </a:r>
            <a:r>
              <a:rPr lang="en-US" dirty="0" err="1"/>
              <a:t>là</a:t>
            </a:r>
            <a:r>
              <a:rPr lang="en-US" dirty="0"/>
              <a:t> </a:t>
            </a:r>
            <a:r>
              <a:rPr lang="en-US" dirty="0" err="1"/>
              <a:t>hoán</a:t>
            </a:r>
            <a:r>
              <a:rPr lang="en-US" dirty="0"/>
              <a:t> </a:t>
            </a:r>
            <a:r>
              <a:rPr lang="en-US" dirty="0" err="1"/>
              <a:t>vị</a:t>
            </a:r>
            <a:r>
              <a:rPr lang="en-US" dirty="0"/>
              <a:t> </a:t>
            </a:r>
            <a:r>
              <a:rPr lang="en-US" dirty="0" err="1"/>
              <a:t>của</a:t>
            </a:r>
            <a:r>
              <a:rPr lang="en-US" dirty="0"/>
              <a:t> 6 </a:t>
            </a:r>
            <a:r>
              <a:rPr lang="en-US" dirty="0" err="1"/>
              <a:t>vận</a:t>
            </a:r>
            <a:r>
              <a:rPr lang="en-US" dirty="0"/>
              <a:t> </a:t>
            </a:r>
            <a:r>
              <a:rPr lang="en-US" dirty="0" err="1"/>
              <a:t>động</a:t>
            </a:r>
            <a:r>
              <a:rPr lang="en-US" dirty="0"/>
              <a:t> </a:t>
            </a:r>
            <a:r>
              <a:rPr lang="en-US" dirty="0" err="1"/>
              <a:t>viên</a:t>
            </a:r>
            <a:r>
              <a:rPr lang="en-US" dirty="0"/>
              <a:t> </a:t>
            </a:r>
            <a:r>
              <a:rPr lang="en-US" dirty="0" err="1"/>
              <a:t>đó</a:t>
            </a:r>
            <a:r>
              <a:rPr lang="en-US" dirty="0"/>
              <a:t>.</a:t>
            </a:r>
          </a:p>
          <a:p>
            <a:pPr marL="0" indent="0">
              <a:buNone/>
            </a:pPr>
            <a:r>
              <a:rPr lang="en-US" dirty="0" err="1"/>
              <a:t>Vậy</a:t>
            </a:r>
            <a:r>
              <a:rPr lang="en-US" dirty="0"/>
              <a:t> </a:t>
            </a:r>
            <a:r>
              <a:rPr lang="en-US" dirty="0" err="1"/>
              <a:t>cách</a:t>
            </a:r>
            <a:r>
              <a:rPr lang="en-US" dirty="0"/>
              <a:t> </a:t>
            </a:r>
            <a:r>
              <a:rPr lang="en-US" dirty="0" err="1"/>
              <a:t>sắp</a:t>
            </a:r>
            <a:r>
              <a:rPr lang="en-US" dirty="0"/>
              <a:t> </a:t>
            </a:r>
            <a:r>
              <a:rPr lang="en-US" dirty="0" err="1"/>
              <a:t>xếp</a:t>
            </a:r>
            <a:r>
              <a:rPr lang="en-US" dirty="0"/>
              <a:t> 6 </a:t>
            </a:r>
            <a:r>
              <a:rPr lang="en-US" dirty="0" err="1"/>
              <a:t>vận</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vào</a:t>
            </a:r>
            <a:r>
              <a:rPr lang="en-US" dirty="0"/>
              <a:t> </a:t>
            </a:r>
            <a:r>
              <a:rPr lang="en-US" dirty="0" err="1"/>
              <a:t>các</a:t>
            </a:r>
            <a:r>
              <a:rPr lang="en-US" dirty="0"/>
              <a:t> </a:t>
            </a:r>
            <a:r>
              <a:rPr lang="en-US" dirty="0" err="1"/>
              <a:t>đường</a:t>
            </a:r>
            <a:r>
              <a:rPr lang="en-US" dirty="0"/>
              <a:t> </a:t>
            </a:r>
            <a:r>
              <a:rPr lang="en-US" dirty="0" err="1"/>
              <a:t>chạy</a:t>
            </a:r>
            <a:r>
              <a:rPr lang="en-US" dirty="0"/>
              <a:t> </a:t>
            </a:r>
            <a:r>
              <a:rPr lang="en-US" dirty="0" err="1"/>
              <a:t>là</a:t>
            </a:r>
            <a:r>
              <a:rPr lang="en-US" dirty="0"/>
              <a:t>                  (</a:t>
            </a:r>
            <a:r>
              <a:rPr lang="en-US" dirty="0" err="1"/>
              <a:t>cách</a:t>
            </a:r>
            <a:r>
              <a:rPr lang="en-US" dirty="0"/>
              <a:t>) </a:t>
            </a:r>
          </a:p>
        </p:txBody>
      </p:sp>
      <p:graphicFrame>
        <p:nvGraphicFramePr>
          <p:cNvPr id="4" name="Object 3">
            <a:extLst>
              <a:ext uri="{FF2B5EF4-FFF2-40B4-BE49-F238E27FC236}">
                <a16:creationId xmlns:a16="http://schemas.microsoft.com/office/drawing/2014/main" id="{EA311FF3-0BB0-436C-A28B-E6750A246BF7}"/>
              </a:ext>
            </a:extLst>
          </p:cNvPr>
          <p:cNvGraphicFramePr>
            <a:graphicFrameLocks noChangeAspect="1"/>
          </p:cNvGraphicFramePr>
          <p:nvPr>
            <p:extLst>
              <p:ext uri="{D42A27DB-BD31-4B8C-83A1-F6EECF244321}">
                <p14:modId xmlns:p14="http://schemas.microsoft.com/office/powerpoint/2010/main" val="1256240333"/>
              </p:ext>
            </p:extLst>
          </p:nvPr>
        </p:nvGraphicFramePr>
        <p:xfrm>
          <a:off x="8654126" y="5303837"/>
          <a:ext cx="1324761" cy="366857"/>
        </p:xfrm>
        <a:graphic>
          <a:graphicData uri="http://schemas.openxmlformats.org/presentationml/2006/ole">
            <mc:AlternateContent xmlns:mc="http://schemas.openxmlformats.org/markup-compatibility/2006">
              <mc:Choice xmlns:v="urn:schemas-microsoft-com:vml" Requires="v">
                <p:oleObj name="Equation" r:id="rId2" imgW="825480" imgH="228600" progId="Equation.DSMT4">
                  <p:embed/>
                </p:oleObj>
              </mc:Choice>
              <mc:Fallback>
                <p:oleObj name="Equation" r:id="rId2" imgW="825480" imgH="228600" progId="Equation.DSMT4">
                  <p:embed/>
                  <p:pic>
                    <p:nvPicPr>
                      <p:cNvPr id="0" name=""/>
                      <p:cNvPicPr/>
                      <p:nvPr/>
                    </p:nvPicPr>
                    <p:blipFill>
                      <a:blip r:embed="rId3"/>
                      <a:stretch>
                        <a:fillRect/>
                      </a:stretch>
                    </p:blipFill>
                    <p:spPr>
                      <a:xfrm>
                        <a:off x="8654126" y="5303837"/>
                        <a:ext cx="1324761" cy="366857"/>
                      </a:xfrm>
                      <a:prstGeom prst="rect">
                        <a:avLst/>
                      </a:prstGeom>
                    </p:spPr>
                  </p:pic>
                </p:oleObj>
              </mc:Fallback>
            </mc:AlternateContent>
          </a:graphicData>
        </a:graphic>
      </p:graphicFrame>
    </p:spTree>
    <p:extLst>
      <p:ext uri="{BB962C8B-B14F-4D97-AF65-F5344CB8AC3E}">
        <p14:creationId xmlns:p14="http://schemas.microsoft.com/office/powerpoint/2010/main" val="274201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1F47-8748-49E1-B39A-1F366146FDAB}"/>
              </a:ext>
            </a:extLst>
          </p:cNvPr>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BÀI 24</a:t>
            </a:r>
          </a:p>
        </p:txBody>
      </p:sp>
      <p:sp>
        <p:nvSpPr>
          <p:cNvPr id="3" name="Subtitle 2">
            <a:extLst>
              <a:ext uri="{FF2B5EF4-FFF2-40B4-BE49-F238E27FC236}">
                <a16:creationId xmlns:a16="http://schemas.microsoft.com/office/drawing/2014/main" id="{6EF54E2C-6950-418A-A3B4-7009E72190C3}"/>
              </a:ext>
            </a:extLst>
          </p:cNvPr>
          <p:cNvSpPr>
            <a:spLocks noGrp="1"/>
          </p:cNvSpPr>
          <p:nvPr>
            <p:ph type="subTitle" idx="1"/>
          </p:nvPr>
        </p:nvSpPr>
        <p:spPr>
          <a:xfrm>
            <a:off x="2385391" y="3776866"/>
            <a:ext cx="7421218" cy="1320802"/>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HOÁN VỊ, CHỈNH HỢP, TỔ HỢP</a:t>
            </a:r>
          </a:p>
        </p:txBody>
      </p:sp>
    </p:spTree>
    <p:extLst>
      <p:ext uri="{BB962C8B-B14F-4D97-AF65-F5344CB8AC3E}">
        <p14:creationId xmlns:p14="http://schemas.microsoft.com/office/powerpoint/2010/main" val="350926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A017-DA0B-4774-A1BA-68EAE622EABD}"/>
              </a:ext>
            </a:extLst>
          </p:cNvPr>
          <p:cNvSpPr>
            <a:spLocks noGrp="1"/>
          </p:cNvSpPr>
          <p:nvPr>
            <p:ph type="title"/>
          </p:nvPr>
        </p:nvSpPr>
        <p:spPr>
          <a:xfrm>
            <a:off x="1295402" y="909244"/>
            <a:ext cx="9601196" cy="1303867"/>
          </a:xfrm>
        </p:spPr>
        <p:txBody>
          <a:bodyPr/>
          <a:lstStyle/>
          <a:p>
            <a:r>
              <a:rPr lang="en-US" dirty="0">
                <a:latin typeface="Times New Roman" panose="02020603050405020304" pitchFamily="18" charset="0"/>
                <a:cs typeface="Times New Roman" panose="02020603050405020304" pitchFamily="18" charset="0"/>
              </a:rPr>
              <a:t>NỘI DUNG</a:t>
            </a:r>
          </a:p>
        </p:txBody>
      </p:sp>
      <p:sp>
        <p:nvSpPr>
          <p:cNvPr id="3" name="Content Placeholder 2">
            <a:extLst>
              <a:ext uri="{FF2B5EF4-FFF2-40B4-BE49-F238E27FC236}">
                <a16:creationId xmlns:a16="http://schemas.microsoft.com/office/drawing/2014/main" id="{41F65AD5-9FB5-47CE-8851-3E24F6DF317B}"/>
              </a:ext>
            </a:extLst>
          </p:cNvPr>
          <p:cNvSpPr>
            <a:spLocks noGrp="1"/>
          </p:cNvSpPr>
          <p:nvPr>
            <p:ph idx="1"/>
          </p:nvPr>
        </p:nvSpPr>
        <p:spPr>
          <a:xfrm>
            <a:off x="1295401" y="2623930"/>
            <a:ext cx="9601196" cy="3251938"/>
          </a:xfrm>
        </p:spPr>
        <p:txBody>
          <a:bodyPr/>
          <a:lstStyle/>
          <a:p>
            <a:pPr marL="457200" indent="-457200">
              <a:buFont typeface="+mj-lt"/>
              <a:buAutoNum type="arabicPeriod"/>
            </a:pPr>
            <a:r>
              <a:rPr lang="en-US" dirty="0">
                <a:latin typeface="Times New Roman" panose="02020603050405020304" pitchFamily="18" charset="0"/>
                <a:cs typeface="Times New Roman" panose="02020603050405020304" pitchFamily="18" charset="0"/>
              </a:rPr>
              <a:t>HOÁN VỊ</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CHỈNH HỢP</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TỔ HỢP</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ỨNG DỤNG HOÁN VỊ, CHỈNH HỢP, TỔ HỢP VÀO CÁC VÀI TOÁN ĐẾM</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SƯ DỤNG MÁY TÍNH CẦM TAY</a:t>
            </a:r>
          </a:p>
        </p:txBody>
      </p:sp>
    </p:spTree>
    <p:extLst>
      <p:ext uri="{BB962C8B-B14F-4D97-AF65-F5344CB8AC3E}">
        <p14:creationId xmlns:p14="http://schemas.microsoft.com/office/powerpoint/2010/main" val="288738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BEA7-45C6-4FB2-B19D-0566CA3C1DA0}"/>
              </a:ext>
            </a:extLst>
          </p:cNvPr>
          <p:cNvSpPr>
            <a:spLocks noGrp="1"/>
          </p:cNvSpPr>
          <p:nvPr>
            <p:ph type="title"/>
          </p:nvPr>
        </p:nvSpPr>
        <p:spPr>
          <a:xfrm>
            <a:off x="1295402" y="982132"/>
            <a:ext cx="9601196" cy="912929"/>
          </a:xfrm>
        </p:spPr>
        <p:txBody>
          <a:bodyPr/>
          <a:lstStyle/>
          <a:p>
            <a:r>
              <a:rPr lang="en-US" dirty="0">
                <a:latin typeface="Times New Roman" panose="02020603050405020304" pitchFamily="18" charset="0"/>
                <a:cs typeface="Times New Roman" panose="02020603050405020304" pitchFamily="18" charset="0"/>
              </a:rPr>
              <a:t>HOẠT ĐỘNG KHỞI ĐỘNG</a:t>
            </a:r>
          </a:p>
        </p:txBody>
      </p:sp>
      <p:sp>
        <p:nvSpPr>
          <p:cNvPr id="3" name="Content Placeholder 2">
            <a:extLst>
              <a:ext uri="{FF2B5EF4-FFF2-40B4-BE49-F238E27FC236}">
                <a16:creationId xmlns:a16="http://schemas.microsoft.com/office/drawing/2014/main" id="{5A40CECF-1682-4E90-88A8-109F02AE9AD1}"/>
              </a:ext>
            </a:extLst>
          </p:cNvPr>
          <p:cNvSpPr>
            <a:spLocks noGrp="1"/>
          </p:cNvSpPr>
          <p:nvPr>
            <p:ph idx="1"/>
          </p:nvPr>
        </p:nvSpPr>
        <p:spPr>
          <a:xfrm>
            <a:off x="1295401" y="2556932"/>
            <a:ext cx="9601196" cy="3552320"/>
          </a:xfrm>
        </p:spPr>
        <p:txBody>
          <a:bodyPr>
            <a:normAutofit lnSpcReduction="10000"/>
          </a:bodyPr>
          <a:lstStyle/>
          <a:p>
            <a:pPr algn="just">
              <a:lnSpc>
                <a:spcPct val="107000"/>
              </a:lnSpc>
              <a:spcAft>
                <a:spcPts val="800"/>
              </a:spcAft>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Trò chơi: Lập số diệu kì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Có hai đội với mỗi đội có 4 HV, mỗi HV cầm một tờ bảng, trên mỗi bảng ghi một số trong bốn chữ số 1, 2, 3, 4. Cử hai giám khảo, mỗi giáo khảo giám sát và ghi kết quả hoán đổi chỗ đứng của từng đội.</a:t>
            </a:r>
          </a:p>
          <a:p>
            <a:pPr indent="180340" algn="just">
              <a:lnSpc>
                <a:spcPct val="107000"/>
              </a:lnSpc>
              <a:spcAft>
                <a:spcPts val="800"/>
              </a:spcAft>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Vòng 1: Trong thời gian 1 phút, 4 HV trong mỗi đội hoán đổi vị trí, mỗi lần hoán được một số có bốn chữ số. Nếu đội nào có số cách đổi vị trí khác nhau nhiều nhất sẽ chiến thắng.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Vòng 2: Chọn 3 HV trong số 4 HV để thực hiện hoán đổi vị trí như vòng 1 trong thời gian 30 giây, đội nào có số cách đổi vị trí khác nhau nhiều nhất sẽ chiến thắng.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nb-NO" sz="1800" i="1" dirty="0">
                <a:effectLst/>
                <a:latin typeface="Times New Roman" panose="02020603050405020304" pitchFamily="18" charset="0"/>
                <a:ea typeface="Calibri" panose="020F0502020204030204" pitchFamily="34" charset="0"/>
                <a:cs typeface="Times New Roman" panose="02020603050405020304" pitchFamily="18" charset="0"/>
              </a:rPr>
              <a:t>Phần thưởng cho đội chiến thắng (có tổng số cách hoán đổi của hai vòng nhiều hơn) sẽ nhận phần quà.</a:t>
            </a:r>
            <a:endParaRPr lang="en-US" dirty="0"/>
          </a:p>
        </p:txBody>
      </p:sp>
    </p:spTree>
    <p:extLst>
      <p:ext uri="{BB962C8B-B14F-4D97-AF65-F5344CB8AC3E}">
        <p14:creationId xmlns:p14="http://schemas.microsoft.com/office/powerpoint/2010/main" val="235306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484F-B093-4D4F-BEAF-6C682AECA411}"/>
              </a:ext>
            </a:extLst>
          </p:cNvPr>
          <p:cNvSpPr>
            <a:spLocks noGrp="1"/>
          </p:cNvSpPr>
          <p:nvPr>
            <p:ph type="title"/>
          </p:nvPr>
        </p:nvSpPr>
        <p:spPr>
          <a:xfrm>
            <a:off x="1295404" y="1027323"/>
            <a:ext cx="9601196" cy="1303867"/>
          </a:xfrm>
        </p:spPr>
        <p:txBody>
          <a:bodyPr/>
          <a:lstStyle/>
          <a:p>
            <a:r>
              <a:rPr lang="en-US" dirty="0">
                <a:latin typeface="Times New Roman" panose="02020603050405020304" pitchFamily="18" charset="0"/>
                <a:cs typeface="Times New Roman" panose="02020603050405020304" pitchFamily="18" charset="0"/>
              </a:rPr>
              <a:t>SẢN PHẨM</a:t>
            </a:r>
          </a:p>
        </p:txBody>
      </p:sp>
      <p:graphicFrame>
        <p:nvGraphicFramePr>
          <p:cNvPr id="4" name="Table 4">
            <a:extLst>
              <a:ext uri="{FF2B5EF4-FFF2-40B4-BE49-F238E27FC236}">
                <a16:creationId xmlns:a16="http://schemas.microsoft.com/office/drawing/2014/main" id="{052D7F83-B320-4BB8-ACD2-3424C213122E}"/>
              </a:ext>
            </a:extLst>
          </p:cNvPr>
          <p:cNvGraphicFramePr>
            <a:graphicFrameLocks noGrp="1"/>
          </p:cNvGraphicFramePr>
          <p:nvPr>
            <p:ph idx="1"/>
            <p:extLst>
              <p:ext uri="{D42A27DB-BD31-4B8C-83A1-F6EECF244321}">
                <p14:modId xmlns:p14="http://schemas.microsoft.com/office/powerpoint/2010/main" val="2879636637"/>
              </p:ext>
            </p:extLst>
          </p:nvPr>
        </p:nvGraphicFramePr>
        <p:xfrm>
          <a:off x="2312504" y="2861366"/>
          <a:ext cx="7566992" cy="2590800"/>
        </p:xfrm>
        <a:graphic>
          <a:graphicData uri="http://schemas.openxmlformats.org/drawingml/2006/table">
            <a:tbl>
              <a:tblPr firstRow="1" bandRow="1">
                <a:tableStyleId>{5C22544A-7EE6-4342-B048-85BDC9FD1C3A}</a:tableStyleId>
              </a:tblPr>
              <a:tblGrid>
                <a:gridCol w="3783496">
                  <a:extLst>
                    <a:ext uri="{9D8B030D-6E8A-4147-A177-3AD203B41FA5}">
                      <a16:colId xmlns:a16="http://schemas.microsoft.com/office/drawing/2014/main" val="2807463374"/>
                    </a:ext>
                  </a:extLst>
                </a:gridCol>
                <a:gridCol w="3783496">
                  <a:extLst>
                    <a:ext uri="{9D8B030D-6E8A-4147-A177-3AD203B41FA5}">
                      <a16:colId xmlns:a16="http://schemas.microsoft.com/office/drawing/2014/main" val="3421709476"/>
                    </a:ext>
                  </a:extLst>
                </a:gridCol>
              </a:tblGrid>
              <a:tr h="251364">
                <a:tc>
                  <a:txBody>
                    <a:bodyPr/>
                    <a:lstStyle/>
                    <a:p>
                      <a:pPr algn="ctr"/>
                      <a:r>
                        <a:rPr lang="en-US" sz="1800" dirty="0">
                          <a:latin typeface="Times New Roman" panose="02020603050405020304" pitchFamily="18" charset="0"/>
                          <a:cs typeface="Times New Roman" panose="02020603050405020304" pitchFamily="18" charset="0"/>
                        </a:rPr>
                        <a:t>VÒNG 1</a:t>
                      </a:r>
                    </a:p>
                  </a:txBody>
                  <a:tcPr/>
                </a:tc>
                <a:tc>
                  <a:txBody>
                    <a:bodyPr/>
                    <a:lstStyle/>
                    <a:p>
                      <a:pPr algn="ctr"/>
                      <a:r>
                        <a:rPr lang="en-US" sz="1800" dirty="0">
                          <a:latin typeface="Times New Roman" panose="02020603050405020304" pitchFamily="18" charset="0"/>
                          <a:cs typeface="Times New Roman" panose="02020603050405020304" pitchFamily="18" charset="0"/>
                        </a:rPr>
                        <a:t>VÒNG 2</a:t>
                      </a:r>
                    </a:p>
                  </a:txBody>
                  <a:tcPr/>
                </a:tc>
                <a:extLst>
                  <a:ext uri="{0D108BD9-81ED-4DB2-BD59-A6C34878D82A}">
                    <a16:rowId xmlns:a16="http://schemas.microsoft.com/office/drawing/2014/main" val="3920368782"/>
                  </a:ext>
                </a:extLst>
              </a:tr>
              <a:tr h="370840">
                <a:tc>
                  <a:txBody>
                    <a:bodyPr/>
                    <a:lstStyle/>
                    <a:p>
                      <a:pPr algn="ctr"/>
                      <a:r>
                        <a:rPr lang="en-US" dirty="0">
                          <a:latin typeface="Times New Roman" panose="02020603050405020304" pitchFamily="18" charset="0"/>
                          <a:cs typeface="Times New Roman" panose="02020603050405020304" pitchFamily="18" charset="0"/>
                        </a:rPr>
                        <a:t>1234</a:t>
                      </a:r>
                    </a:p>
                  </a:txBody>
                  <a:tcPr/>
                </a:tc>
                <a:tc>
                  <a:txBody>
                    <a:bodyPr/>
                    <a:lstStyle/>
                    <a:p>
                      <a:pPr algn="ctr"/>
                      <a:r>
                        <a:rPr lang="en-US" dirty="0">
                          <a:latin typeface="Times New Roman" panose="02020603050405020304" pitchFamily="18" charset="0"/>
                          <a:cs typeface="Times New Roman" panose="02020603050405020304" pitchFamily="18" charset="0"/>
                        </a:rPr>
                        <a:t>123</a:t>
                      </a:r>
                    </a:p>
                  </a:txBody>
                  <a:tcPr/>
                </a:tc>
                <a:extLst>
                  <a:ext uri="{0D108BD9-81ED-4DB2-BD59-A6C34878D82A}">
                    <a16:rowId xmlns:a16="http://schemas.microsoft.com/office/drawing/2014/main" val="69693649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8521122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1254331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50118576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62038548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541674080"/>
                  </a:ext>
                </a:extLst>
              </a:tr>
            </a:tbl>
          </a:graphicData>
        </a:graphic>
      </p:graphicFrame>
    </p:spTree>
    <p:extLst>
      <p:ext uri="{BB962C8B-B14F-4D97-AF65-F5344CB8AC3E}">
        <p14:creationId xmlns:p14="http://schemas.microsoft.com/office/powerpoint/2010/main" val="321954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4291-747F-414F-857B-33C9F6D770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 HOÁN VỊ</a:t>
            </a:r>
          </a:p>
        </p:txBody>
      </p:sp>
      <p:sp>
        <p:nvSpPr>
          <p:cNvPr id="3" name="Content Placeholder 2">
            <a:extLst>
              <a:ext uri="{FF2B5EF4-FFF2-40B4-BE49-F238E27FC236}">
                <a16:creationId xmlns:a16="http://schemas.microsoft.com/office/drawing/2014/main" id="{AD174508-6732-472C-8EE9-910A94269D64}"/>
              </a:ext>
            </a:extLst>
          </p:cNvPr>
          <p:cNvSpPr>
            <a:spLocks noGrp="1"/>
          </p:cNvSpPr>
          <p:nvPr>
            <p:ph idx="1"/>
          </p:nvPr>
        </p:nvSpPr>
        <p:spPr>
          <a:xfrm>
            <a:off x="914400" y="2556932"/>
            <a:ext cx="9982197" cy="3698094"/>
          </a:xfrm>
        </p:spPr>
        <p:txBody>
          <a:bodyPr>
            <a:normAutofit fontScale="62500" lnSpcReduction="20000"/>
          </a:bodyPr>
          <a:lstStyle/>
          <a:p>
            <a:pPr marL="1371600" lvl="3" indent="0">
              <a:buNone/>
            </a:pPr>
            <a:r>
              <a:rPr lang="en-US" sz="2900" dirty="0" err="1">
                <a:latin typeface="Times New Roman" panose="02020603050405020304" pitchFamily="18" charset="0"/>
                <a:cs typeface="Times New Roman" panose="02020603050405020304" pitchFamily="18" charset="0"/>
              </a:rPr>
              <a:t>Một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nhóm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gồm</a:t>
            </a:r>
            <a:r>
              <a:rPr lang="en-US" sz="2900" dirty="0">
                <a:latin typeface="Times New Roman" panose="02020603050405020304" pitchFamily="18" charset="0"/>
                <a:cs typeface="Times New Roman" panose="02020603050405020304" pitchFamily="18" charset="0"/>
              </a:rPr>
              <a:t> 4 </a:t>
            </a:r>
            <a:r>
              <a:rPr lang="en-US" sz="2900" dirty="0" err="1">
                <a:latin typeface="Times New Roman" panose="02020603050405020304" pitchFamily="18" charset="0"/>
                <a:cs typeface="Times New Roman" panose="02020603050405020304" pitchFamily="18" charset="0"/>
              </a:rPr>
              <a:t>bạn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Hà</a:t>
            </a:r>
            <a:r>
              <a:rPr lang="en-US" sz="2900" dirty="0">
                <a:latin typeface="Times New Roman" panose="02020603050405020304" pitchFamily="18" charset="0"/>
                <a:cs typeface="Times New Roman" panose="02020603050405020304" pitchFamily="18" charset="0"/>
              </a:rPr>
              <a:t>, Mai, Nam, </a:t>
            </a:r>
            <a:r>
              <a:rPr lang="en-US" sz="2900" dirty="0" err="1">
                <a:latin typeface="Times New Roman" panose="02020603050405020304" pitchFamily="18" charset="0"/>
                <a:cs typeface="Times New Roman" panose="02020603050405020304" pitchFamily="18" charset="0"/>
              </a:rPr>
              <a:t>Đạt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xếp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thành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một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hàng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từ</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trái</a:t>
            </a:r>
            <a:r>
              <a:rPr lang="en-US" sz="2900" dirty="0">
                <a:latin typeface="Times New Roman" panose="02020603050405020304" pitchFamily="18" charset="0"/>
                <a:cs typeface="Times New Roman" panose="02020603050405020304" pitchFamily="18" charset="0"/>
              </a:rPr>
              <a:t> sang </a:t>
            </a:r>
            <a:r>
              <a:rPr lang="en-US" sz="2900" dirty="0" err="1">
                <a:latin typeface="Times New Roman" panose="02020603050405020304" pitchFamily="18" charset="0"/>
                <a:cs typeface="Times New Roman" panose="02020603050405020304" pitchFamily="18" charset="0"/>
              </a:rPr>
              <a:t>phải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để</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tham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gia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một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cuộc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phỏng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vấn</a:t>
            </a:r>
            <a:endParaRPr lang="en-US" sz="2900" dirty="0">
              <a:latin typeface="Times New Roman" panose="02020603050405020304" pitchFamily="18" charset="0"/>
              <a:cs typeface="Times New Roman" panose="02020603050405020304" pitchFamily="18" charset="0"/>
            </a:endParaRPr>
          </a:p>
          <a:p>
            <a:pPr marL="1371600" lvl="3" indent="0">
              <a:buNone/>
            </a:pPr>
            <a:endParaRPr lang="en-US" sz="2900" dirty="0">
              <a:latin typeface="Times New Roman" panose="02020603050405020304" pitchFamily="18" charset="0"/>
              <a:cs typeface="Times New Roman" panose="02020603050405020304" pitchFamily="18" charset="0"/>
            </a:endParaRPr>
          </a:p>
          <a:p>
            <a:pPr marL="1371600" lvl="3" indent="0">
              <a:buNone/>
            </a:pPr>
            <a:endParaRPr lang="en-US" sz="2900" dirty="0">
              <a:latin typeface="Times New Roman" panose="02020603050405020304" pitchFamily="18" charset="0"/>
              <a:cs typeface="Times New Roman" panose="02020603050405020304" pitchFamily="18" charset="0"/>
            </a:endParaRPr>
          </a:p>
          <a:p>
            <a:pPr marL="1371600" lvl="3" indent="0">
              <a:buNone/>
            </a:pPr>
            <a:endParaRPr lang="en-US" sz="2900" dirty="0">
              <a:latin typeface="Times New Roman" panose="02020603050405020304" pitchFamily="18" charset="0"/>
              <a:cs typeface="Times New Roman" panose="02020603050405020304" pitchFamily="18" charset="0"/>
            </a:endParaRPr>
          </a:p>
          <a:p>
            <a:pPr marL="1371600" lvl="3" indent="0">
              <a:buNone/>
            </a:pPr>
            <a:endParaRPr lang="en-US" sz="2900" dirty="0">
              <a:latin typeface="Times New Roman" panose="02020603050405020304" pitchFamily="18" charset="0"/>
              <a:cs typeface="Times New Roman" panose="02020603050405020304" pitchFamily="18" charset="0"/>
            </a:endParaRPr>
          </a:p>
          <a:p>
            <a:pPr marL="1371600" lvl="3" indent="0">
              <a:buNone/>
            </a:pPr>
            <a:endParaRPr lang="en-US" sz="2900" dirty="0">
              <a:latin typeface="Times New Roman" panose="02020603050405020304" pitchFamily="18" charset="0"/>
              <a:cs typeface="Times New Roman" panose="02020603050405020304" pitchFamily="18" charset="0"/>
            </a:endParaRPr>
          </a:p>
          <a:p>
            <a:pPr marL="1828800" lvl="3" indent="-457200">
              <a:buAutoNum type="alphaLcParenR"/>
            </a:pPr>
            <a:r>
              <a:rPr lang="en-US" sz="2900" dirty="0" err="1">
                <a:latin typeface="Times New Roman" panose="02020603050405020304" pitchFamily="18" charset="0"/>
                <a:cs typeface="Times New Roman" panose="02020603050405020304" pitchFamily="18" charset="0"/>
              </a:rPr>
              <a:t>Hãy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liệt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kê</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cách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sắp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xếp</a:t>
            </a:r>
            <a:r>
              <a:rPr lang="en-US" sz="2900" dirty="0">
                <a:latin typeface="Times New Roman" panose="02020603050405020304" pitchFamily="18" charset="0"/>
                <a:cs typeface="Times New Roman" panose="02020603050405020304" pitchFamily="18" charset="0"/>
              </a:rPr>
              <a:t> 4 </a:t>
            </a:r>
            <a:r>
              <a:rPr lang="en-US" sz="2900" dirty="0" err="1">
                <a:latin typeface="Times New Roman" panose="02020603050405020304" pitchFamily="18" charset="0"/>
                <a:cs typeface="Times New Roman" panose="02020603050405020304" pitchFamily="18" charset="0"/>
              </a:rPr>
              <a:t>bạn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theo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thứ</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tự</a:t>
            </a:r>
            <a:r>
              <a:rPr lang="en-US" sz="2900" dirty="0">
                <a:latin typeface="Times New Roman" panose="02020603050405020304" pitchFamily="18" charset="0"/>
                <a:cs typeface="Times New Roman" panose="02020603050405020304" pitchFamily="18" charset="0"/>
              </a:rPr>
              <a:t>.</a:t>
            </a:r>
          </a:p>
          <a:p>
            <a:pPr marL="1828800" lvl="3" indent="-457200">
              <a:buAutoNum type="alphaLcParenR"/>
            </a:pPr>
            <a:r>
              <a:rPr lang="en-US" sz="2900" dirty="0" err="1">
                <a:latin typeface="Times New Roman" panose="02020603050405020304" pitchFamily="18" charset="0"/>
                <a:cs typeface="Times New Roman" panose="02020603050405020304" pitchFamily="18" charset="0"/>
              </a:rPr>
              <a:t>Có</a:t>
            </a:r>
            <a:r>
              <a:rPr lang="en-US" sz="2900" dirty="0">
                <a:latin typeface="Times New Roman" panose="02020603050405020304" pitchFamily="18" charset="0"/>
                <a:cs typeface="Times New Roman" panose="02020603050405020304" pitchFamily="18" charset="0"/>
              </a:rPr>
              <a:t> bao </a:t>
            </a:r>
            <a:r>
              <a:rPr lang="en-US" sz="2900" dirty="0" err="1">
                <a:latin typeface="Times New Roman" panose="02020603050405020304" pitchFamily="18" charset="0"/>
                <a:cs typeface="Times New Roman" panose="02020603050405020304" pitchFamily="18" charset="0"/>
              </a:rPr>
              <a:t>nhiêu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cách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sắp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xếp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thứ</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tự</a:t>
            </a:r>
            <a:r>
              <a:rPr lang="en-US" sz="2900" dirty="0">
                <a:latin typeface="Times New Roman" panose="02020603050405020304" pitchFamily="18" charset="0"/>
                <a:cs typeface="Times New Roman" panose="02020603050405020304" pitchFamily="18" charset="0"/>
              </a:rPr>
              <a:t> 4 </a:t>
            </a:r>
            <a:r>
              <a:rPr lang="en-US" sz="2900" dirty="0" err="1">
                <a:latin typeface="Times New Roman" panose="02020603050405020304" pitchFamily="18" charset="0"/>
                <a:cs typeface="Times New Roman" panose="02020603050405020304" pitchFamily="18" charset="0"/>
              </a:rPr>
              <a:t>bạn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để</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tham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gia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phỏng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vấn</a:t>
            </a:r>
            <a:endParaRPr lang="en-US" sz="2900" dirty="0">
              <a:latin typeface="Times New Roman" panose="02020603050405020304" pitchFamily="18" charset="0"/>
              <a:cs typeface="Times New Roman" panose="02020603050405020304" pitchFamily="18" charset="0"/>
            </a:endParaRPr>
          </a:p>
          <a:p>
            <a:pPr marL="1828800" lvl="3" indent="-457200">
              <a:buAutoNum type="alphaLcParenR"/>
            </a:pPr>
            <a:endParaRPr lang="en-US" sz="2000" dirty="0"/>
          </a:p>
          <a:p>
            <a:pPr marL="1371600" lvl="3" indent="0">
              <a:buNone/>
            </a:pPr>
            <a:r>
              <a:rPr lang="en-US" sz="2000" dirty="0"/>
              <a:t> </a:t>
            </a:r>
          </a:p>
        </p:txBody>
      </p:sp>
      <p:grpSp>
        <p:nvGrpSpPr>
          <p:cNvPr id="4" name="Group 320">
            <a:extLst>
              <a:ext uri="{FF2B5EF4-FFF2-40B4-BE49-F238E27FC236}">
                <a16:creationId xmlns:a16="http://schemas.microsoft.com/office/drawing/2014/main" id="{E91E7E3B-6992-4D50-A2E3-EE99A2D20DF7}"/>
              </a:ext>
            </a:extLst>
          </p:cNvPr>
          <p:cNvGrpSpPr>
            <a:grpSpLocks/>
          </p:cNvGrpSpPr>
          <p:nvPr/>
        </p:nvGrpSpPr>
        <p:grpSpPr bwMode="auto">
          <a:xfrm>
            <a:off x="1293725" y="2556932"/>
            <a:ext cx="1146312" cy="371062"/>
            <a:chOff x="0" y="710"/>
            <a:chExt cx="14247" cy="2189"/>
          </a:xfrm>
        </p:grpSpPr>
        <p:sp>
          <p:nvSpPr>
            <p:cNvPr id="5" name="TextBox 321">
              <a:extLst>
                <a:ext uri="{FF2B5EF4-FFF2-40B4-BE49-F238E27FC236}">
                  <a16:creationId xmlns:a16="http://schemas.microsoft.com/office/drawing/2014/main" id="{0BE2CC9E-F69C-4F03-8BDD-3C64CD03C7DD}"/>
                </a:ext>
              </a:extLst>
            </p:cNvPr>
            <p:cNvSpPr txBox="1">
              <a:spLocks noChangeArrowheads="1"/>
            </p:cNvSpPr>
            <p:nvPr/>
          </p:nvSpPr>
          <p:spPr bwMode="auto">
            <a:xfrm>
              <a:off x="6270" y="883"/>
              <a:ext cx="7977"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Times New Roman" panose="02020603050405020304" pitchFamily="18" charset="0"/>
                  <a:ea typeface="Calibri" pitchFamily="34" charset="0"/>
                  <a:cs typeface="Times New Roman" panose="02020603050405020304" pitchFamily="18" charset="0"/>
                </a:rPr>
                <a:t>HĐ1:</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6" name="Group 58">
              <a:extLst>
                <a:ext uri="{FF2B5EF4-FFF2-40B4-BE49-F238E27FC236}">
                  <a16:creationId xmlns:a16="http://schemas.microsoft.com/office/drawing/2014/main" id="{7373B748-00DD-470C-935D-7F2E0DBC7BC2}"/>
                </a:ext>
              </a:extLst>
            </p:cNvPr>
            <p:cNvGrpSpPr>
              <a:grpSpLocks/>
            </p:cNvGrpSpPr>
            <p:nvPr/>
          </p:nvGrpSpPr>
          <p:grpSpPr bwMode="auto">
            <a:xfrm>
              <a:off x="0" y="710"/>
              <a:ext cx="6270" cy="2189"/>
              <a:chOff x="0" y="710"/>
              <a:chExt cx="5754" cy="2189"/>
            </a:xfrm>
          </p:grpSpPr>
          <p:grpSp>
            <p:nvGrpSpPr>
              <p:cNvPr id="7" name="Group 59">
                <a:extLst>
                  <a:ext uri="{FF2B5EF4-FFF2-40B4-BE49-F238E27FC236}">
                    <a16:creationId xmlns:a16="http://schemas.microsoft.com/office/drawing/2014/main" id="{4506680E-5079-4746-A270-7642DC4198BD}"/>
                  </a:ext>
                </a:extLst>
              </p:cNvPr>
              <p:cNvGrpSpPr>
                <a:grpSpLocks/>
              </p:cNvGrpSpPr>
              <p:nvPr/>
            </p:nvGrpSpPr>
            <p:grpSpPr bwMode="auto">
              <a:xfrm>
                <a:off x="0" y="923"/>
                <a:ext cx="5754" cy="1976"/>
                <a:chOff x="0" y="923"/>
                <a:chExt cx="6444" cy="3028"/>
              </a:xfrm>
            </p:grpSpPr>
            <p:sp>
              <p:nvSpPr>
                <p:cNvPr id="10" name="Arrow: Pentagon 60">
                  <a:extLst>
                    <a:ext uri="{FF2B5EF4-FFF2-40B4-BE49-F238E27FC236}">
                      <a16:creationId xmlns:a16="http://schemas.microsoft.com/office/drawing/2014/main" id="{8C1F9F16-BA48-45C4-846F-AC307FD76177}"/>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1" name="Arrow: Chevron 61">
                  <a:extLst>
                    <a:ext uri="{FF2B5EF4-FFF2-40B4-BE49-F238E27FC236}">
                      <a16:creationId xmlns:a16="http://schemas.microsoft.com/office/drawing/2014/main" id="{C8CE7347-6D6E-4366-9FB4-88A2FDA124CF}"/>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 name="Arrow: Chevron 62">
                  <a:extLst>
                    <a:ext uri="{FF2B5EF4-FFF2-40B4-BE49-F238E27FC236}">
                      <a16:creationId xmlns:a16="http://schemas.microsoft.com/office/drawing/2014/main" id="{C4FB3F5E-4756-44D0-8AA5-D84EEBF8EE8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8" name="Flowchart: Terminator 63">
                <a:extLst>
                  <a:ext uri="{FF2B5EF4-FFF2-40B4-BE49-F238E27FC236}">
                    <a16:creationId xmlns:a16="http://schemas.microsoft.com/office/drawing/2014/main" id="{F3B6B3BE-835A-4F0A-A2A8-3942F47BFE86}"/>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 name="Oval 64">
                <a:extLst>
                  <a:ext uri="{FF2B5EF4-FFF2-40B4-BE49-F238E27FC236}">
                    <a16:creationId xmlns:a16="http://schemas.microsoft.com/office/drawing/2014/main" id="{42DA900C-B69D-4E5A-A156-66A564140F19}"/>
                  </a:ext>
                </a:extLst>
              </p:cNvPr>
              <p:cNvSpPr>
                <a:spLocks noChangeArrowheads="1"/>
              </p:cNvSpPr>
              <p:nvPr/>
            </p:nvSpPr>
            <p:spPr bwMode="auto">
              <a:xfrm>
                <a:off x="3034" y="710"/>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pic>
        <p:nvPicPr>
          <p:cNvPr id="13" name="Picture 12">
            <a:extLst>
              <a:ext uri="{FF2B5EF4-FFF2-40B4-BE49-F238E27FC236}">
                <a16:creationId xmlns:a16="http://schemas.microsoft.com/office/drawing/2014/main" id="{F640C0A4-181F-40AA-AD46-EA1AC466D8BA}"/>
              </a:ext>
            </a:extLst>
          </p:cNvPr>
          <p:cNvPicPr>
            <a:picLocks noChangeAspect="1"/>
          </p:cNvPicPr>
          <p:nvPr/>
        </p:nvPicPr>
        <p:blipFill>
          <a:blip r:embed="rId2"/>
          <a:stretch>
            <a:fillRect/>
          </a:stretch>
        </p:blipFill>
        <p:spPr>
          <a:xfrm>
            <a:off x="6249436" y="3293349"/>
            <a:ext cx="1171575" cy="1181100"/>
          </a:xfrm>
          <a:prstGeom prst="rect">
            <a:avLst/>
          </a:prstGeom>
        </p:spPr>
      </p:pic>
      <p:pic>
        <p:nvPicPr>
          <p:cNvPr id="14" name="Picture 13">
            <a:extLst>
              <a:ext uri="{FF2B5EF4-FFF2-40B4-BE49-F238E27FC236}">
                <a16:creationId xmlns:a16="http://schemas.microsoft.com/office/drawing/2014/main" id="{491650E4-4E8A-4EA3-8D38-F7A466539CE2}"/>
              </a:ext>
            </a:extLst>
          </p:cNvPr>
          <p:cNvPicPr>
            <a:picLocks noChangeAspect="1"/>
          </p:cNvPicPr>
          <p:nvPr/>
        </p:nvPicPr>
        <p:blipFill>
          <a:blip r:embed="rId3"/>
          <a:stretch>
            <a:fillRect/>
          </a:stretch>
        </p:blipFill>
        <p:spPr>
          <a:xfrm>
            <a:off x="8044906" y="3293349"/>
            <a:ext cx="1409700" cy="1181100"/>
          </a:xfrm>
          <a:prstGeom prst="rect">
            <a:avLst/>
          </a:prstGeom>
        </p:spPr>
      </p:pic>
      <p:pic>
        <p:nvPicPr>
          <p:cNvPr id="15" name="Picture 14">
            <a:extLst>
              <a:ext uri="{FF2B5EF4-FFF2-40B4-BE49-F238E27FC236}">
                <a16:creationId xmlns:a16="http://schemas.microsoft.com/office/drawing/2014/main" id="{C3B172A8-E9B8-4151-AAED-1B20BF3EFE25}"/>
              </a:ext>
            </a:extLst>
          </p:cNvPr>
          <p:cNvPicPr>
            <a:picLocks noChangeAspect="1"/>
          </p:cNvPicPr>
          <p:nvPr/>
        </p:nvPicPr>
        <p:blipFill>
          <a:blip r:embed="rId4"/>
          <a:stretch>
            <a:fillRect/>
          </a:stretch>
        </p:blipFill>
        <p:spPr>
          <a:xfrm>
            <a:off x="4295980" y="3224879"/>
            <a:ext cx="1485900" cy="1181100"/>
          </a:xfrm>
          <a:prstGeom prst="rect">
            <a:avLst/>
          </a:prstGeom>
        </p:spPr>
      </p:pic>
      <p:pic>
        <p:nvPicPr>
          <p:cNvPr id="16" name="Picture 15">
            <a:extLst>
              <a:ext uri="{FF2B5EF4-FFF2-40B4-BE49-F238E27FC236}">
                <a16:creationId xmlns:a16="http://schemas.microsoft.com/office/drawing/2014/main" id="{16AF00BB-9FB5-41AA-9886-B8F7D5A9CC31}"/>
              </a:ext>
            </a:extLst>
          </p:cNvPr>
          <p:cNvPicPr>
            <a:picLocks noChangeAspect="1"/>
          </p:cNvPicPr>
          <p:nvPr/>
        </p:nvPicPr>
        <p:blipFill>
          <a:blip r:embed="rId5"/>
          <a:stretch>
            <a:fillRect/>
          </a:stretch>
        </p:blipFill>
        <p:spPr>
          <a:xfrm>
            <a:off x="2811529" y="3344241"/>
            <a:ext cx="1323975" cy="1181100"/>
          </a:xfrm>
          <a:prstGeom prst="rect">
            <a:avLst/>
          </a:prstGeom>
        </p:spPr>
      </p:pic>
    </p:spTree>
    <p:extLst>
      <p:ext uri="{BB962C8B-B14F-4D97-AF65-F5344CB8AC3E}">
        <p14:creationId xmlns:p14="http://schemas.microsoft.com/office/powerpoint/2010/main" val="133944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ADB7-E367-43CA-BCC8-47065F3CA3B4}"/>
              </a:ext>
            </a:extLst>
          </p:cNvPr>
          <p:cNvSpPr>
            <a:spLocks noGrp="1"/>
          </p:cNvSpPr>
          <p:nvPr>
            <p:ph type="title"/>
          </p:nvPr>
        </p:nvSpPr>
        <p:spPr/>
        <p:txBody>
          <a:bodyPr/>
          <a:lstStyle/>
          <a:p>
            <a:r>
              <a:rPr lang="vi-VN"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ƯỚNG DẪN GIẢI</a:t>
            </a:r>
          </a:p>
        </p:txBody>
      </p:sp>
      <p:sp>
        <p:nvSpPr>
          <p:cNvPr id="3" name="Content Placeholder 2">
            <a:extLst>
              <a:ext uri="{FF2B5EF4-FFF2-40B4-BE49-F238E27FC236}">
                <a16:creationId xmlns:a16="http://schemas.microsoft.com/office/drawing/2014/main" id="{0D600AC5-C20C-40DE-925F-50A5CB4E1B45}"/>
              </a:ext>
            </a:extLst>
          </p:cNvPr>
          <p:cNvSpPr>
            <a:spLocks noGrp="1"/>
          </p:cNvSpPr>
          <p:nvPr>
            <p:ph idx="1"/>
          </p:nvPr>
        </p:nvSpPr>
        <p:spPr>
          <a:xfrm>
            <a:off x="1364128" y="2586257"/>
            <a:ext cx="9601196" cy="3576003"/>
          </a:xfrm>
        </p:spPr>
        <p:txBody>
          <a:bodyPr>
            <a:normAutofit/>
          </a:bodyPr>
          <a:lstStyle/>
          <a:p>
            <a:pPr algn="just">
              <a:lnSpc>
                <a:spcPct val="107000"/>
              </a:lnSpc>
              <a:spcAft>
                <a:spcPts val="800"/>
              </a:spcAft>
            </a:pPr>
            <a:r>
              <a:rPr lang="en-US" sz="1800" dirty="0">
                <a:latin typeface="Times New Roman" panose="02020603050405020304" pitchFamily="18" charset="0"/>
                <a:cs typeface="Times New Roman" panose="02020603050405020304" pitchFamily="18" charset="0"/>
              </a:rPr>
              <a:t>           b)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bao </a:t>
            </a:r>
            <a:r>
              <a:rPr lang="en-US" sz="1800" dirty="0" err="1">
                <a:latin typeface="Times New Roman" panose="02020603050405020304" pitchFamily="18" charset="0"/>
                <a:cs typeface="Times New Roman" panose="02020603050405020304" pitchFamily="18" charset="0"/>
              </a:rPr>
              <a:t>nhiêu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sắp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xếp</a:t>
            </a:r>
            <a:r>
              <a:rPr lang="en-US" sz="1800" dirty="0">
                <a:latin typeface="Times New Roman" panose="02020603050405020304" pitchFamily="18" charset="0"/>
                <a:cs typeface="Times New Roman" panose="02020603050405020304" pitchFamily="18" charset="0"/>
              </a:rPr>
              <a:t> 4 </a:t>
            </a:r>
            <a:r>
              <a:rPr lang="en-US" sz="1800" dirty="0" err="1">
                <a:latin typeface="Times New Roman" panose="02020603050405020304" pitchFamily="18" charset="0"/>
                <a:cs typeface="Times New Roman" panose="02020603050405020304" pitchFamily="18" charset="0"/>
              </a:rPr>
              <a:t>bạn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phỏng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vấn</a:t>
            </a:r>
            <a:endParaRPr lang="en-US" sz="18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bạn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xếp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nhóm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ra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4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ra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xếp</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vòng</a:t>
            </a:r>
            <a:r>
              <a:rPr lang="en-US" sz="1800" dirty="0">
                <a:effectLst/>
                <a:latin typeface="Times New Roman" panose="02020603050405020304" pitchFamily="18" charset="0"/>
                <a:ea typeface="Calibri" panose="020F0502020204030204" pitchFamily="34" charset="0"/>
              </a:rPr>
              <a:t> 1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chơi</a:t>
            </a:r>
            <a:endParaRPr lang="en-US" sz="1800" dirty="0">
              <a:latin typeface="Times New Roman" panose="02020603050405020304" pitchFamily="18" charset="0"/>
              <a:cs typeface="Times New Roman" panose="02020603050405020304" pitchFamily="18" charset="0"/>
            </a:endParaRPr>
          </a:p>
        </p:txBody>
      </p:sp>
      <p:grpSp>
        <p:nvGrpSpPr>
          <p:cNvPr id="4" name="Group 320">
            <a:extLst>
              <a:ext uri="{FF2B5EF4-FFF2-40B4-BE49-F238E27FC236}">
                <a16:creationId xmlns:a16="http://schemas.microsoft.com/office/drawing/2014/main" id="{27817FCD-A3BE-4E17-ABFA-EE1E600F407B}"/>
              </a:ext>
            </a:extLst>
          </p:cNvPr>
          <p:cNvGrpSpPr>
            <a:grpSpLocks/>
          </p:cNvGrpSpPr>
          <p:nvPr/>
        </p:nvGrpSpPr>
        <p:grpSpPr bwMode="auto">
          <a:xfrm>
            <a:off x="1295402" y="2667855"/>
            <a:ext cx="1146312" cy="371062"/>
            <a:chOff x="0" y="710"/>
            <a:chExt cx="14247" cy="2189"/>
          </a:xfrm>
        </p:grpSpPr>
        <p:sp>
          <p:nvSpPr>
            <p:cNvPr id="5" name="TextBox 321">
              <a:extLst>
                <a:ext uri="{FF2B5EF4-FFF2-40B4-BE49-F238E27FC236}">
                  <a16:creationId xmlns:a16="http://schemas.microsoft.com/office/drawing/2014/main" id="{DBEBF6B5-F227-45DC-AA4B-8ED8FBB9A4C3}"/>
                </a:ext>
              </a:extLst>
            </p:cNvPr>
            <p:cNvSpPr txBox="1">
              <a:spLocks noChangeArrowheads="1"/>
            </p:cNvSpPr>
            <p:nvPr/>
          </p:nvSpPr>
          <p:spPr bwMode="auto">
            <a:xfrm>
              <a:off x="6270" y="883"/>
              <a:ext cx="7977"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Times New Roman" panose="02020603050405020304" pitchFamily="18" charset="0"/>
                  <a:ea typeface="Calibri" pitchFamily="34" charset="0"/>
                  <a:cs typeface="Times New Roman" panose="02020603050405020304" pitchFamily="18" charset="0"/>
                </a:rPr>
                <a:t>HĐ1:</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6" name="Group 58">
              <a:extLst>
                <a:ext uri="{FF2B5EF4-FFF2-40B4-BE49-F238E27FC236}">
                  <a16:creationId xmlns:a16="http://schemas.microsoft.com/office/drawing/2014/main" id="{D28DE77F-4234-4BC0-A405-B759355E2DD1}"/>
                </a:ext>
              </a:extLst>
            </p:cNvPr>
            <p:cNvGrpSpPr>
              <a:grpSpLocks/>
            </p:cNvGrpSpPr>
            <p:nvPr/>
          </p:nvGrpSpPr>
          <p:grpSpPr bwMode="auto">
            <a:xfrm>
              <a:off x="0" y="710"/>
              <a:ext cx="6270" cy="2189"/>
              <a:chOff x="0" y="710"/>
              <a:chExt cx="5754" cy="2189"/>
            </a:xfrm>
          </p:grpSpPr>
          <p:grpSp>
            <p:nvGrpSpPr>
              <p:cNvPr id="7" name="Group 59">
                <a:extLst>
                  <a:ext uri="{FF2B5EF4-FFF2-40B4-BE49-F238E27FC236}">
                    <a16:creationId xmlns:a16="http://schemas.microsoft.com/office/drawing/2014/main" id="{898CB64F-389E-4AC3-B545-460603EFD4E6}"/>
                  </a:ext>
                </a:extLst>
              </p:cNvPr>
              <p:cNvGrpSpPr>
                <a:grpSpLocks/>
              </p:cNvGrpSpPr>
              <p:nvPr/>
            </p:nvGrpSpPr>
            <p:grpSpPr bwMode="auto">
              <a:xfrm>
                <a:off x="0" y="923"/>
                <a:ext cx="5754" cy="1976"/>
                <a:chOff x="0" y="923"/>
                <a:chExt cx="6444" cy="3028"/>
              </a:xfrm>
            </p:grpSpPr>
            <p:sp>
              <p:nvSpPr>
                <p:cNvPr id="10" name="Arrow: Pentagon 60">
                  <a:extLst>
                    <a:ext uri="{FF2B5EF4-FFF2-40B4-BE49-F238E27FC236}">
                      <a16:creationId xmlns:a16="http://schemas.microsoft.com/office/drawing/2014/main" id="{09F93B91-AF2C-40AA-B7AF-943DE3EDB14E}"/>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1" name="Arrow: Chevron 61">
                  <a:extLst>
                    <a:ext uri="{FF2B5EF4-FFF2-40B4-BE49-F238E27FC236}">
                      <a16:creationId xmlns:a16="http://schemas.microsoft.com/office/drawing/2014/main" id="{E21D1B86-75A5-44E1-A5A5-DCE56A48A6CE}"/>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 name="Arrow: Chevron 62">
                  <a:extLst>
                    <a:ext uri="{FF2B5EF4-FFF2-40B4-BE49-F238E27FC236}">
                      <a16:creationId xmlns:a16="http://schemas.microsoft.com/office/drawing/2014/main" id="{0D629373-5D28-4A5F-A6EF-E056AC0298E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8" name="Flowchart: Terminator 63">
                <a:extLst>
                  <a:ext uri="{FF2B5EF4-FFF2-40B4-BE49-F238E27FC236}">
                    <a16:creationId xmlns:a16="http://schemas.microsoft.com/office/drawing/2014/main" id="{B714DF85-5093-4B03-A7F1-6689C2307018}"/>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 name="Oval 64">
                <a:extLst>
                  <a:ext uri="{FF2B5EF4-FFF2-40B4-BE49-F238E27FC236}">
                    <a16:creationId xmlns:a16="http://schemas.microsoft.com/office/drawing/2014/main" id="{61F4F843-3D9D-4684-AA3C-34828F0CFD5E}"/>
                  </a:ext>
                </a:extLst>
              </p:cNvPr>
              <p:cNvSpPr>
                <a:spLocks noChangeArrowheads="1"/>
              </p:cNvSpPr>
              <p:nvPr/>
            </p:nvSpPr>
            <p:spPr bwMode="auto">
              <a:xfrm>
                <a:off x="3034" y="710"/>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spTree>
    <p:extLst>
      <p:ext uri="{BB962C8B-B14F-4D97-AF65-F5344CB8AC3E}">
        <p14:creationId xmlns:p14="http://schemas.microsoft.com/office/powerpoint/2010/main" val="23714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2202-D5D7-4BC2-BC4F-D623DB06576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KIẾN THỨC BÀI HỌC</a:t>
            </a:r>
          </a:p>
        </p:txBody>
      </p:sp>
      <p:sp>
        <p:nvSpPr>
          <p:cNvPr id="3" name="Content Placeholder 2">
            <a:extLst>
              <a:ext uri="{FF2B5EF4-FFF2-40B4-BE49-F238E27FC236}">
                <a16:creationId xmlns:a16="http://schemas.microsoft.com/office/drawing/2014/main" id="{CD723B28-0247-4E1B-993D-F0A544FF2332}"/>
              </a:ext>
            </a:extLst>
          </p:cNvPr>
          <p:cNvSpPr>
            <a:spLocks noGrp="1"/>
          </p:cNvSpPr>
          <p:nvPr>
            <p:ph idx="1"/>
          </p:nvPr>
        </p:nvSpPr>
        <p:spPr/>
        <p:txBody>
          <a:bodyPr/>
          <a:lstStyle/>
          <a:p>
            <a:endParaRPr lang="en-US" dirty="0"/>
          </a:p>
          <a:p>
            <a:r>
              <a:rPr lang="en-US" dirty="0" err="1"/>
              <a:t>Một</a:t>
            </a:r>
            <a:r>
              <a:rPr lang="en-US" dirty="0"/>
              <a:t> </a:t>
            </a:r>
            <a:r>
              <a:rPr lang="en-US" dirty="0" err="1"/>
              <a:t>hoán</a:t>
            </a:r>
            <a:r>
              <a:rPr lang="en-US" dirty="0"/>
              <a:t> </a:t>
            </a:r>
            <a:r>
              <a:rPr lang="en-US" dirty="0" err="1"/>
              <a:t>vị</a:t>
            </a:r>
            <a:r>
              <a:rPr lang="en-US" dirty="0"/>
              <a:t> </a:t>
            </a:r>
            <a:r>
              <a:rPr lang="en-US" dirty="0" err="1"/>
              <a:t>của</a:t>
            </a:r>
            <a:r>
              <a:rPr lang="en-US" dirty="0"/>
              <a:t> </a:t>
            </a:r>
            <a:r>
              <a:rPr lang="en-US" dirty="0" err="1"/>
              <a:t>một</a:t>
            </a:r>
            <a:r>
              <a:rPr lang="en-US" dirty="0"/>
              <a:t> </a:t>
            </a:r>
            <a:r>
              <a:rPr lang="en-US" dirty="0" err="1"/>
              <a:t>tập</a:t>
            </a:r>
            <a:r>
              <a:rPr lang="en-US" dirty="0"/>
              <a:t> </a:t>
            </a:r>
            <a:r>
              <a:rPr lang="en-US" dirty="0" err="1"/>
              <a:t>hợp</a:t>
            </a:r>
            <a:r>
              <a:rPr lang="en-US" dirty="0"/>
              <a:t> </a:t>
            </a:r>
            <a:r>
              <a:rPr lang="en-US" dirty="0" err="1"/>
              <a:t>có</a:t>
            </a:r>
            <a:r>
              <a:rPr lang="en-US" dirty="0"/>
              <a:t> n </a:t>
            </a:r>
            <a:r>
              <a:rPr lang="en-US" dirty="0" err="1"/>
              <a:t>phần</a:t>
            </a:r>
            <a:r>
              <a:rPr lang="en-US" dirty="0"/>
              <a:t> </a:t>
            </a:r>
            <a:r>
              <a:rPr lang="en-US" dirty="0" err="1"/>
              <a:t>tử</a:t>
            </a:r>
            <a:r>
              <a:rPr lang="en-US" dirty="0"/>
              <a:t> </a:t>
            </a:r>
            <a:r>
              <a:rPr lang="en-US" dirty="0" err="1"/>
              <a:t>là</a:t>
            </a:r>
            <a:r>
              <a:rPr lang="en-US" dirty="0"/>
              <a:t> </a:t>
            </a:r>
            <a:r>
              <a:rPr lang="en-US" dirty="0" err="1"/>
              <a:t>một</a:t>
            </a:r>
            <a:r>
              <a:rPr lang="en-US" dirty="0"/>
              <a:t> </a:t>
            </a:r>
            <a:r>
              <a:rPr lang="en-US" dirty="0" err="1"/>
              <a:t>cách</a:t>
            </a:r>
            <a:r>
              <a:rPr lang="en-US" dirty="0"/>
              <a:t> </a:t>
            </a:r>
            <a:r>
              <a:rPr lang="en-US" dirty="0" err="1"/>
              <a:t>sắp</a:t>
            </a:r>
            <a:r>
              <a:rPr lang="en-US" dirty="0"/>
              <a:t> </a:t>
            </a:r>
            <a:r>
              <a:rPr lang="en-US" dirty="0" err="1"/>
              <a:t>xếp</a:t>
            </a:r>
            <a:r>
              <a:rPr lang="en-US" dirty="0"/>
              <a:t> </a:t>
            </a:r>
            <a:r>
              <a:rPr lang="en-US" dirty="0" err="1"/>
              <a:t>có</a:t>
            </a:r>
            <a:r>
              <a:rPr lang="en-US" dirty="0"/>
              <a:t> </a:t>
            </a:r>
            <a:r>
              <a:rPr lang="en-US" dirty="0" err="1"/>
              <a:t>thứ</a:t>
            </a:r>
            <a:r>
              <a:rPr lang="en-US" dirty="0"/>
              <a:t> </a:t>
            </a:r>
            <a:r>
              <a:rPr lang="en-US" dirty="0" err="1"/>
              <a:t>tự</a:t>
            </a:r>
            <a:r>
              <a:rPr lang="en-US" dirty="0"/>
              <a:t> n </a:t>
            </a:r>
            <a:r>
              <a:rPr lang="en-US" dirty="0" err="1"/>
              <a:t>phần</a:t>
            </a:r>
            <a:r>
              <a:rPr lang="en-US" dirty="0"/>
              <a:t> </a:t>
            </a:r>
            <a:r>
              <a:rPr lang="en-US" dirty="0" err="1"/>
              <a:t>tử</a:t>
            </a:r>
            <a:r>
              <a:rPr lang="en-US" dirty="0"/>
              <a:t> </a:t>
            </a:r>
            <a:r>
              <a:rPr lang="en-US" dirty="0" err="1"/>
              <a:t>đó</a:t>
            </a:r>
            <a:r>
              <a:rPr lang="en-US" dirty="0"/>
              <a:t> (</a:t>
            </a:r>
            <a:r>
              <a:rPr lang="en-US" dirty="0" err="1"/>
              <a:t>với</a:t>
            </a:r>
            <a:r>
              <a:rPr lang="en-US" dirty="0"/>
              <a:t> n </a:t>
            </a:r>
            <a:r>
              <a:rPr lang="en-US" dirty="0" err="1"/>
              <a:t>là</a:t>
            </a:r>
            <a:r>
              <a:rPr lang="en-US" dirty="0"/>
              <a:t> </a:t>
            </a:r>
            <a:r>
              <a:rPr lang="en-US" dirty="0" err="1"/>
              <a:t>số</a:t>
            </a:r>
            <a:r>
              <a:rPr lang="en-US" dirty="0"/>
              <a:t> </a:t>
            </a:r>
            <a:r>
              <a:rPr lang="en-US" dirty="0" err="1"/>
              <a:t>tự</a:t>
            </a:r>
            <a:r>
              <a:rPr lang="en-US" dirty="0"/>
              <a:t> </a:t>
            </a:r>
            <a:r>
              <a:rPr lang="en-US" dirty="0" err="1"/>
              <a:t>nhiên</a:t>
            </a:r>
            <a:r>
              <a:rPr lang="en-US" dirty="0"/>
              <a:t> ,       ).</a:t>
            </a:r>
          </a:p>
          <a:p>
            <a:r>
              <a:rPr lang="en-US" dirty="0" err="1"/>
              <a:t>Số</a:t>
            </a:r>
            <a:r>
              <a:rPr lang="en-US" dirty="0"/>
              <a:t> </a:t>
            </a:r>
            <a:r>
              <a:rPr lang="en-US" dirty="0" err="1"/>
              <a:t>các</a:t>
            </a:r>
            <a:r>
              <a:rPr lang="en-US" dirty="0"/>
              <a:t> </a:t>
            </a:r>
            <a:r>
              <a:rPr lang="en-US" dirty="0" err="1"/>
              <a:t>hoán</a:t>
            </a:r>
            <a:r>
              <a:rPr lang="en-US" dirty="0"/>
              <a:t> </a:t>
            </a:r>
            <a:r>
              <a:rPr lang="en-US" dirty="0" err="1"/>
              <a:t>vị</a:t>
            </a:r>
            <a:r>
              <a:rPr lang="en-US" dirty="0"/>
              <a:t> </a:t>
            </a:r>
            <a:r>
              <a:rPr lang="en-US" dirty="0" err="1"/>
              <a:t>của</a:t>
            </a:r>
            <a:r>
              <a:rPr lang="en-US" dirty="0"/>
              <a:t> </a:t>
            </a:r>
            <a:r>
              <a:rPr lang="en-US" dirty="0" err="1"/>
              <a:t>tập</a:t>
            </a:r>
            <a:r>
              <a:rPr lang="en-US" dirty="0"/>
              <a:t> </a:t>
            </a:r>
            <a:r>
              <a:rPr lang="en-US" dirty="0" err="1"/>
              <a:t>hợp</a:t>
            </a:r>
            <a:r>
              <a:rPr lang="en-US" dirty="0"/>
              <a:t> </a:t>
            </a:r>
            <a:r>
              <a:rPr lang="en-US" dirty="0" err="1"/>
              <a:t>có</a:t>
            </a:r>
            <a:r>
              <a:rPr lang="en-US" dirty="0"/>
              <a:t> n </a:t>
            </a:r>
            <a:r>
              <a:rPr lang="en-US" dirty="0" err="1"/>
              <a:t>phần</a:t>
            </a:r>
            <a:r>
              <a:rPr lang="en-US" dirty="0"/>
              <a:t> </a:t>
            </a:r>
            <a:r>
              <a:rPr lang="en-US" dirty="0" err="1"/>
              <a:t>tử</a:t>
            </a:r>
            <a:r>
              <a:rPr lang="en-US" dirty="0"/>
              <a:t> , </a:t>
            </a:r>
            <a:r>
              <a:rPr lang="en-US" dirty="0" err="1"/>
              <a:t>kí</a:t>
            </a:r>
            <a:r>
              <a:rPr lang="en-US" dirty="0"/>
              <a:t> </a:t>
            </a:r>
            <a:r>
              <a:rPr lang="en-US" dirty="0" err="1"/>
              <a:t>hiệu</a:t>
            </a:r>
            <a:r>
              <a:rPr lang="en-US" dirty="0"/>
              <a:t> </a:t>
            </a:r>
            <a:r>
              <a:rPr lang="en-US" dirty="0" err="1"/>
              <a:t>là</a:t>
            </a:r>
            <a:r>
              <a:rPr lang="en-US" dirty="0"/>
              <a:t>     , </a:t>
            </a:r>
            <a:r>
              <a:rPr lang="en-US" dirty="0" err="1"/>
              <a:t>được</a:t>
            </a:r>
            <a:r>
              <a:rPr lang="en-US" dirty="0"/>
              <a:t> </a:t>
            </a:r>
            <a:r>
              <a:rPr lang="en-US" dirty="0" err="1"/>
              <a:t>tính</a:t>
            </a:r>
            <a:r>
              <a:rPr lang="en-US" dirty="0"/>
              <a:t> </a:t>
            </a:r>
            <a:r>
              <a:rPr lang="en-US" dirty="0" err="1"/>
              <a:t>bằng</a:t>
            </a:r>
            <a:r>
              <a:rPr lang="en-US" dirty="0"/>
              <a:t> </a:t>
            </a:r>
            <a:r>
              <a:rPr lang="en-US" dirty="0" err="1"/>
              <a:t>công</a:t>
            </a:r>
            <a:r>
              <a:rPr lang="en-US" dirty="0"/>
              <a:t> </a:t>
            </a:r>
            <a:r>
              <a:rPr lang="en-US" dirty="0" err="1"/>
              <a:t>thức</a:t>
            </a:r>
            <a:r>
              <a:rPr lang="en-US" dirty="0"/>
              <a:t> </a:t>
            </a:r>
          </a:p>
        </p:txBody>
      </p:sp>
      <p:graphicFrame>
        <p:nvGraphicFramePr>
          <p:cNvPr id="4" name="Object 3">
            <a:extLst>
              <a:ext uri="{FF2B5EF4-FFF2-40B4-BE49-F238E27FC236}">
                <a16:creationId xmlns:a16="http://schemas.microsoft.com/office/drawing/2014/main" id="{D4E2DEF7-AA3B-4BF3-9993-2AEFCEA30B9C}"/>
              </a:ext>
            </a:extLst>
          </p:cNvPr>
          <p:cNvGraphicFramePr>
            <a:graphicFrameLocks noChangeAspect="1"/>
          </p:cNvGraphicFramePr>
          <p:nvPr>
            <p:extLst>
              <p:ext uri="{D42A27DB-BD31-4B8C-83A1-F6EECF244321}">
                <p14:modId xmlns:p14="http://schemas.microsoft.com/office/powerpoint/2010/main" val="1804321067"/>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394200" y="2362200"/>
                        <a:ext cx="914400" cy="1984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17490C6-C393-4A99-9E57-A70D9244766A}"/>
              </a:ext>
            </a:extLst>
          </p:cNvPr>
          <p:cNvGraphicFramePr>
            <a:graphicFrameLocks noChangeAspect="1"/>
          </p:cNvGraphicFramePr>
          <p:nvPr>
            <p:extLst>
              <p:ext uri="{D42A27DB-BD31-4B8C-83A1-F6EECF244321}">
                <p14:modId xmlns:p14="http://schemas.microsoft.com/office/powerpoint/2010/main" val="3729765006"/>
              </p:ext>
            </p:extLst>
          </p:nvPr>
        </p:nvGraphicFramePr>
        <p:xfrm>
          <a:off x="7951305" y="4030662"/>
          <a:ext cx="357809" cy="37147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7951305" y="4030662"/>
                        <a:ext cx="357809" cy="3714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089E84E-07BF-45F4-BB0E-63C166CEDAB8}"/>
              </a:ext>
            </a:extLst>
          </p:cNvPr>
          <p:cNvGraphicFramePr>
            <a:graphicFrameLocks noChangeAspect="1"/>
          </p:cNvGraphicFramePr>
          <p:nvPr>
            <p:extLst>
              <p:ext uri="{D42A27DB-BD31-4B8C-83A1-F6EECF244321}">
                <p14:modId xmlns:p14="http://schemas.microsoft.com/office/powerpoint/2010/main" val="1502194216"/>
              </p:ext>
            </p:extLst>
          </p:nvPr>
        </p:nvGraphicFramePr>
        <p:xfrm>
          <a:off x="5673309" y="3535017"/>
          <a:ext cx="541960" cy="304800"/>
        </p:xfrm>
        <a:graphic>
          <a:graphicData uri="http://schemas.openxmlformats.org/presentationml/2006/ole">
            <mc:AlternateContent xmlns:mc="http://schemas.openxmlformats.org/markup-compatibility/2006">
              <mc:Choice xmlns:v="urn:schemas-microsoft-com:vml" Requires="v">
                <p:oleObj name="Equation" r:id="rId6" imgW="317160" imgH="177480" progId="Equation.DSMT4">
                  <p:embed/>
                </p:oleObj>
              </mc:Choice>
              <mc:Fallback>
                <p:oleObj name="Equation" r:id="rId6" imgW="317160" imgH="177480" progId="Equation.DSMT4">
                  <p:embed/>
                  <p:pic>
                    <p:nvPicPr>
                      <p:cNvPr id="0" name=""/>
                      <p:cNvPicPr/>
                      <p:nvPr/>
                    </p:nvPicPr>
                    <p:blipFill>
                      <a:blip r:embed="rId7"/>
                      <a:stretch>
                        <a:fillRect/>
                      </a:stretch>
                    </p:blipFill>
                    <p:spPr>
                      <a:xfrm>
                        <a:off x="5673309" y="3535017"/>
                        <a:ext cx="541960" cy="304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902C84C-EF90-48C1-A97E-1D291A9D7112}"/>
              </a:ext>
            </a:extLst>
          </p:cNvPr>
          <p:cNvGraphicFramePr>
            <a:graphicFrameLocks noChangeAspect="1"/>
          </p:cNvGraphicFramePr>
          <p:nvPr>
            <p:extLst>
              <p:ext uri="{D42A27DB-BD31-4B8C-83A1-F6EECF244321}">
                <p14:modId xmlns:p14="http://schemas.microsoft.com/office/powerpoint/2010/main" val="677803886"/>
              </p:ext>
            </p:extLst>
          </p:nvPr>
        </p:nvGraphicFramePr>
        <p:xfrm>
          <a:off x="3977031" y="4956314"/>
          <a:ext cx="3392557" cy="557624"/>
        </p:xfrm>
        <a:graphic>
          <a:graphicData uri="http://schemas.openxmlformats.org/presentationml/2006/ole">
            <mc:AlternateContent xmlns:mc="http://schemas.openxmlformats.org/markup-compatibility/2006">
              <mc:Choice xmlns:v="urn:schemas-microsoft-com:vml" Requires="v">
                <p:oleObj name="Equation" r:id="rId8" imgW="1739880" imgH="253800" progId="Equation.DSMT4">
                  <p:embed/>
                </p:oleObj>
              </mc:Choice>
              <mc:Fallback>
                <p:oleObj name="Equation" r:id="rId8" imgW="1739880" imgH="253800" progId="Equation.DSMT4">
                  <p:embed/>
                  <p:pic>
                    <p:nvPicPr>
                      <p:cNvPr id="0" name=""/>
                      <p:cNvPicPr/>
                      <p:nvPr/>
                    </p:nvPicPr>
                    <p:blipFill>
                      <a:blip r:embed="rId9"/>
                      <a:stretch>
                        <a:fillRect/>
                      </a:stretch>
                    </p:blipFill>
                    <p:spPr>
                      <a:xfrm>
                        <a:off x="3977031" y="4956314"/>
                        <a:ext cx="3392557" cy="557624"/>
                      </a:xfrm>
                      <a:prstGeom prst="rect">
                        <a:avLst/>
                      </a:prstGeom>
                    </p:spPr>
                  </p:pic>
                </p:oleObj>
              </mc:Fallback>
            </mc:AlternateContent>
          </a:graphicData>
        </a:graphic>
      </p:graphicFrame>
    </p:spTree>
    <p:extLst>
      <p:ext uri="{BB962C8B-B14F-4D97-AF65-F5344CB8AC3E}">
        <p14:creationId xmlns:p14="http://schemas.microsoft.com/office/powerpoint/2010/main" val="291564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AA52-9BB9-4A5A-AC8D-6D22D9C93CE7}"/>
              </a:ext>
            </a:extLst>
          </p:cNvPr>
          <p:cNvSpPr>
            <a:spLocks noGrp="1"/>
          </p:cNvSpPr>
          <p:nvPr>
            <p:ph type="title"/>
          </p:nvPr>
        </p:nvSpPr>
        <p:spPr/>
        <p:txBody>
          <a:bodyPr/>
          <a:lstStyle/>
          <a:p>
            <a:r>
              <a:rPr lang="en-US" dirty="0"/>
              <a:t>VÍ DỤ</a:t>
            </a:r>
          </a:p>
        </p:txBody>
      </p:sp>
      <p:sp>
        <p:nvSpPr>
          <p:cNvPr id="3" name="Content Placeholder 2">
            <a:extLst>
              <a:ext uri="{FF2B5EF4-FFF2-40B4-BE49-F238E27FC236}">
                <a16:creationId xmlns:a16="http://schemas.microsoft.com/office/drawing/2014/main" id="{12495853-B1F7-4C91-8EBC-BD05103C974F}"/>
              </a:ext>
            </a:extLst>
          </p:cNvPr>
          <p:cNvSpPr>
            <a:spLocks noGrp="1"/>
          </p:cNvSpPr>
          <p:nvPr>
            <p:ph idx="1"/>
          </p:nvPr>
        </p:nvSpPr>
        <p:spPr/>
        <p:txBody>
          <a:bodyPr/>
          <a:lstStyle/>
          <a:p>
            <a:pPr marL="0" indent="0">
              <a:buNone/>
            </a:pPr>
            <a:r>
              <a:rPr lang="en-US" dirty="0"/>
              <a:t> </a:t>
            </a:r>
            <a:r>
              <a:rPr lang="en-US" dirty="0" err="1"/>
              <a:t>Từ</a:t>
            </a:r>
            <a:r>
              <a:rPr lang="en-US" dirty="0"/>
              <a:t> </a:t>
            </a:r>
            <a:r>
              <a:rPr lang="en-US" dirty="0" err="1"/>
              <a:t>các</a:t>
            </a:r>
            <a:r>
              <a:rPr lang="en-US" dirty="0"/>
              <a:t> </a:t>
            </a:r>
            <a:r>
              <a:rPr lang="en-US" dirty="0" err="1"/>
              <a:t>số</a:t>
            </a:r>
            <a:r>
              <a:rPr lang="en-US" dirty="0"/>
              <a:t> 6,7,8 </a:t>
            </a:r>
            <a:r>
              <a:rPr lang="en-US" dirty="0" err="1"/>
              <a:t>và</a:t>
            </a:r>
            <a:r>
              <a:rPr lang="en-US" dirty="0"/>
              <a:t> 9 </a:t>
            </a:r>
            <a:r>
              <a:rPr lang="en-US" dirty="0" err="1"/>
              <a:t>có</a:t>
            </a:r>
            <a:r>
              <a:rPr lang="en-US" dirty="0"/>
              <a:t> </a:t>
            </a:r>
            <a:r>
              <a:rPr lang="en-US" dirty="0" err="1"/>
              <a:t>thể</a:t>
            </a:r>
            <a:r>
              <a:rPr lang="en-US" dirty="0"/>
              <a:t> </a:t>
            </a:r>
            <a:r>
              <a:rPr lang="en-US" dirty="0" err="1"/>
              <a:t>lập</a:t>
            </a:r>
            <a:r>
              <a:rPr lang="en-US" dirty="0"/>
              <a:t> </a:t>
            </a:r>
            <a:r>
              <a:rPr lang="en-US" dirty="0" err="1"/>
              <a:t>được</a:t>
            </a:r>
            <a:r>
              <a:rPr lang="en-US" dirty="0"/>
              <a:t> bao </a:t>
            </a:r>
            <a:r>
              <a:rPr lang="en-US" dirty="0" err="1"/>
              <a:t>nhiêu</a:t>
            </a:r>
            <a:r>
              <a:rPr lang="en-US" dirty="0"/>
              <a:t> </a:t>
            </a:r>
            <a:r>
              <a:rPr lang="en-US" dirty="0" err="1"/>
              <a:t>số</a:t>
            </a:r>
            <a:r>
              <a:rPr lang="en-US" dirty="0"/>
              <a:t> </a:t>
            </a:r>
            <a:r>
              <a:rPr lang="en-US" dirty="0" err="1"/>
              <a:t>có</a:t>
            </a:r>
            <a:r>
              <a:rPr lang="en-US" dirty="0"/>
              <a:t> 4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a:t>
            </a:r>
          </a:p>
          <a:p>
            <a:r>
              <a:rPr lang="en-US" dirty="0" err="1"/>
              <a:t>Giải</a:t>
            </a:r>
            <a:endParaRPr lang="en-US" dirty="0"/>
          </a:p>
          <a:p>
            <a:pPr marL="0" indent="0">
              <a:buNone/>
            </a:pPr>
            <a:r>
              <a:rPr lang="en-US" dirty="0"/>
              <a:t> </a:t>
            </a:r>
            <a:r>
              <a:rPr lang="en-US" dirty="0" err="1"/>
              <a:t>Mỗi</a:t>
            </a:r>
            <a:r>
              <a:rPr lang="en-US" dirty="0"/>
              <a:t> </a:t>
            </a:r>
            <a:r>
              <a:rPr lang="en-US" dirty="0" err="1"/>
              <a:t>cách</a:t>
            </a:r>
            <a:r>
              <a:rPr lang="en-US" dirty="0"/>
              <a:t> </a:t>
            </a:r>
            <a:r>
              <a:rPr lang="en-US" dirty="0" err="1"/>
              <a:t>sắp</a:t>
            </a:r>
            <a:r>
              <a:rPr lang="en-US" dirty="0"/>
              <a:t> </a:t>
            </a:r>
            <a:r>
              <a:rPr lang="en-US" dirty="0" err="1"/>
              <a:t>xếp</a:t>
            </a:r>
            <a:r>
              <a:rPr lang="en-US" dirty="0"/>
              <a:t> </a:t>
            </a:r>
            <a:r>
              <a:rPr lang="en-US" dirty="0" err="1"/>
              <a:t>bốn</a:t>
            </a:r>
            <a:r>
              <a:rPr lang="en-US" dirty="0"/>
              <a:t> </a:t>
            </a:r>
            <a:r>
              <a:rPr lang="en-US" dirty="0" err="1"/>
              <a:t>chữ</a:t>
            </a:r>
            <a:r>
              <a:rPr lang="en-US" dirty="0"/>
              <a:t> </a:t>
            </a:r>
            <a:r>
              <a:rPr lang="en-US" dirty="0" err="1"/>
              <a:t>số</a:t>
            </a:r>
            <a:r>
              <a:rPr lang="en-US" dirty="0"/>
              <a:t> </a:t>
            </a:r>
            <a:r>
              <a:rPr lang="en-US" dirty="0" err="1"/>
              <a:t>đã</a:t>
            </a:r>
            <a:r>
              <a:rPr lang="en-US" dirty="0"/>
              <a:t> </a:t>
            </a:r>
            <a:r>
              <a:rPr lang="en-US" dirty="0" err="1"/>
              <a:t>cho</a:t>
            </a:r>
            <a:r>
              <a:rPr lang="en-US" dirty="0"/>
              <a:t> </a:t>
            </a:r>
            <a:r>
              <a:rPr lang="en-US" dirty="0" err="1"/>
              <a:t>để</a:t>
            </a:r>
            <a:r>
              <a:rPr lang="en-US" dirty="0"/>
              <a:t> </a:t>
            </a:r>
            <a:r>
              <a:rPr lang="en-US" dirty="0" err="1"/>
              <a:t>lập</a:t>
            </a:r>
            <a:r>
              <a:rPr lang="en-US" dirty="0"/>
              <a:t> </a:t>
            </a:r>
            <a:r>
              <a:rPr lang="en-US" dirty="0" err="1"/>
              <a:t>thành</a:t>
            </a:r>
            <a:r>
              <a:rPr lang="en-US" dirty="0"/>
              <a:t> </a:t>
            </a:r>
            <a:r>
              <a:rPr lang="en-US" dirty="0" err="1"/>
              <a:t>một</a:t>
            </a:r>
            <a:r>
              <a:rPr lang="en-US" dirty="0"/>
              <a:t> </a:t>
            </a:r>
            <a:r>
              <a:rPr lang="en-US" dirty="0" err="1"/>
              <a:t>số</a:t>
            </a:r>
            <a:r>
              <a:rPr lang="en-US" dirty="0"/>
              <a:t> </a:t>
            </a:r>
            <a:r>
              <a:rPr lang="en-US" dirty="0" err="1"/>
              <a:t>có</a:t>
            </a:r>
            <a:r>
              <a:rPr lang="en-US" dirty="0"/>
              <a:t> </a:t>
            </a:r>
            <a:r>
              <a:rPr lang="en-US" dirty="0" err="1"/>
              <a:t>bốn</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là</a:t>
            </a:r>
            <a:r>
              <a:rPr lang="en-US" dirty="0"/>
              <a:t> </a:t>
            </a:r>
            <a:r>
              <a:rPr lang="en-US" dirty="0" err="1"/>
              <a:t>một</a:t>
            </a:r>
            <a:r>
              <a:rPr lang="en-US" dirty="0"/>
              <a:t> </a:t>
            </a:r>
            <a:r>
              <a:rPr lang="en-US" dirty="0" err="1"/>
              <a:t>hoán</a:t>
            </a:r>
            <a:r>
              <a:rPr lang="en-US" dirty="0"/>
              <a:t> </a:t>
            </a:r>
            <a:r>
              <a:rPr lang="en-US" dirty="0" err="1"/>
              <a:t>vị</a:t>
            </a:r>
            <a:r>
              <a:rPr lang="en-US" dirty="0"/>
              <a:t> </a:t>
            </a:r>
            <a:r>
              <a:rPr lang="en-US" dirty="0" err="1"/>
              <a:t>của</a:t>
            </a:r>
            <a:r>
              <a:rPr lang="en-US" dirty="0"/>
              <a:t> </a:t>
            </a:r>
            <a:r>
              <a:rPr lang="en-US" dirty="0" err="1"/>
              <a:t>bốn</a:t>
            </a:r>
            <a:r>
              <a:rPr lang="en-US" dirty="0"/>
              <a:t> </a:t>
            </a:r>
            <a:r>
              <a:rPr lang="en-US" dirty="0" err="1"/>
              <a:t>chữ</a:t>
            </a:r>
            <a:r>
              <a:rPr lang="en-US" dirty="0"/>
              <a:t> </a:t>
            </a:r>
            <a:r>
              <a:rPr lang="en-US" dirty="0" err="1"/>
              <a:t>số</a:t>
            </a:r>
            <a:r>
              <a:rPr lang="en-US" dirty="0"/>
              <a:t> </a:t>
            </a:r>
            <a:r>
              <a:rPr lang="en-US" dirty="0" err="1"/>
              <a:t>đó</a:t>
            </a:r>
            <a:r>
              <a:rPr lang="en-US" dirty="0"/>
              <a:t>.</a:t>
            </a:r>
          </a:p>
          <a:p>
            <a:pPr marL="0" indent="0">
              <a:buNone/>
            </a:pPr>
            <a:r>
              <a:rPr lang="en-US" dirty="0" err="1"/>
              <a:t>Vậy</a:t>
            </a:r>
            <a:r>
              <a:rPr lang="en-US" dirty="0"/>
              <a:t> </a:t>
            </a:r>
            <a:r>
              <a:rPr lang="en-US" dirty="0" err="1"/>
              <a:t>số</a:t>
            </a:r>
            <a:r>
              <a:rPr lang="en-US" dirty="0"/>
              <a:t> </a:t>
            </a:r>
            <a:r>
              <a:rPr lang="en-US" dirty="0" err="1"/>
              <a:t>cá</a:t>
            </a:r>
            <a:r>
              <a:rPr lang="en-US" dirty="0"/>
              <a:t> </a:t>
            </a:r>
            <a:r>
              <a:rPr lang="en-US" dirty="0" err="1"/>
              <a:t>số</a:t>
            </a:r>
            <a:r>
              <a:rPr lang="en-US" dirty="0"/>
              <a:t> </a:t>
            </a:r>
            <a:r>
              <a:rPr lang="en-US" dirty="0" err="1"/>
              <a:t>có</a:t>
            </a:r>
            <a:r>
              <a:rPr lang="en-US" dirty="0"/>
              <a:t> </a:t>
            </a:r>
            <a:r>
              <a:rPr lang="en-US" dirty="0" err="1"/>
              <a:t>bốn</a:t>
            </a:r>
            <a:r>
              <a:rPr lang="en-US" dirty="0"/>
              <a:t> </a:t>
            </a:r>
            <a:r>
              <a:rPr lang="en-US" dirty="0" err="1"/>
              <a:t>chữ</a:t>
            </a:r>
            <a:r>
              <a:rPr lang="en-US" dirty="0"/>
              <a:t> </a:t>
            </a:r>
            <a:r>
              <a:rPr lang="en-US" dirty="0" err="1"/>
              <a:t>số</a:t>
            </a:r>
            <a:r>
              <a:rPr lang="en-US" dirty="0"/>
              <a:t> </a:t>
            </a:r>
            <a:r>
              <a:rPr lang="en-US" dirty="0" err="1"/>
              <a:t>khác</a:t>
            </a:r>
            <a:r>
              <a:rPr lang="en-US" dirty="0"/>
              <a:t> </a:t>
            </a:r>
            <a:r>
              <a:rPr lang="en-US" dirty="0" err="1"/>
              <a:t>nhau</a:t>
            </a:r>
            <a:r>
              <a:rPr lang="en-US" dirty="0"/>
              <a:t> </a:t>
            </a:r>
            <a:r>
              <a:rPr lang="en-US" dirty="0" err="1"/>
              <a:t>có</a:t>
            </a:r>
            <a:r>
              <a:rPr lang="en-US" dirty="0"/>
              <a:t> </a:t>
            </a:r>
            <a:r>
              <a:rPr lang="en-US" dirty="0" err="1"/>
              <a:t>thể</a:t>
            </a:r>
            <a:r>
              <a:rPr lang="en-US" dirty="0"/>
              <a:t> </a:t>
            </a:r>
            <a:r>
              <a:rPr lang="en-US" dirty="0" err="1"/>
              <a:t>lập</a:t>
            </a:r>
            <a:r>
              <a:rPr lang="en-US" dirty="0"/>
              <a:t> </a:t>
            </a:r>
            <a:r>
              <a:rPr lang="en-US" dirty="0" err="1"/>
              <a:t>được</a:t>
            </a:r>
            <a:r>
              <a:rPr lang="en-US" dirty="0"/>
              <a:t> </a:t>
            </a:r>
            <a:r>
              <a:rPr lang="en-US" dirty="0" err="1"/>
              <a:t>là</a:t>
            </a:r>
            <a:r>
              <a:rPr lang="en-US" dirty="0"/>
              <a:t> </a:t>
            </a:r>
          </a:p>
        </p:txBody>
      </p:sp>
      <p:graphicFrame>
        <p:nvGraphicFramePr>
          <p:cNvPr id="4" name="Object 3">
            <a:extLst>
              <a:ext uri="{FF2B5EF4-FFF2-40B4-BE49-F238E27FC236}">
                <a16:creationId xmlns:a16="http://schemas.microsoft.com/office/drawing/2014/main" id="{0A2B42D2-B890-47DB-88DE-CEEC43730F06}"/>
              </a:ext>
            </a:extLst>
          </p:cNvPr>
          <p:cNvGraphicFramePr>
            <a:graphicFrameLocks noChangeAspect="1"/>
          </p:cNvGraphicFramePr>
          <p:nvPr>
            <p:extLst>
              <p:ext uri="{D42A27DB-BD31-4B8C-83A1-F6EECF244321}">
                <p14:modId xmlns:p14="http://schemas.microsoft.com/office/powerpoint/2010/main" val="2408281999"/>
              </p:ext>
            </p:extLst>
          </p:nvPr>
        </p:nvGraphicFramePr>
        <p:xfrm>
          <a:off x="8326437" y="4574621"/>
          <a:ext cx="1228132" cy="368440"/>
        </p:xfrm>
        <a:graphic>
          <a:graphicData uri="http://schemas.openxmlformats.org/presentationml/2006/ole">
            <mc:AlternateContent xmlns:mc="http://schemas.openxmlformats.org/markup-compatibility/2006">
              <mc:Choice xmlns:v="urn:schemas-microsoft-com:vml" Requires="v">
                <p:oleObj name="Equation" r:id="rId2" imgW="761760" imgH="228600" progId="Equation.DSMT4">
                  <p:embed/>
                </p:oleObj>
              </mc:Choice>
              <mc:Fallback>
                <p:oleObj name="Equation" r:id="rId2" imgW="761760" imgH="228600" progId="Equation.DSMT4">
                  <p:embed/>
                  <p:pic>
                    <p:nvPicPr>
                      <p:cNvPr id="0" name=""/>
                      <p:cNvPicPr/>
                      <p:nvPr/>
                    </p:nvPicPr>
                    <p:blipFill>
                      <a:blip r:embed="rId3"/>
                      <a:stretch>
                        <a:fillRect/>
                      </a:stretch>
                    </p:blipFill>
                    <p:spPr>
                      <a:xfrm>
                        <a:off x="8326437" y="4574621"/>
                        <a:ext cx="1228132" cy="368440"/>
                      </a:xfrm>
                      <a:prstGeom prst="rect">
                        <a:avLst/>
                      </a:prstGeom>
                    </p:spPr>
                  </p:pic>
                </p:oleObj>
              </mc:Fallback>
            </mc:AlternateContent>
          </a:graphicData>
        </a:graphic>
      </p:graphicFrame>
    </p:spTree>
    <p:extLst>
      <p:ext uri="{BB962C8B-B14F-4D97-AF65-F5344CB8AC3E}">
        <p14:creationId xmlns:p14="http://schemas.microsoft.com/office/powerpoint/2010/main" val="21039772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946</TotalTime>
  <Words>680</Words>
  <Application>Microsoft Office PowerPoint</Application>
  <PresentationFormat>Widescreen</PresentationFormat>
  <Paragraphs>57</Paragraphs>
  <Slides>10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Garamond</vt:lpstr>
      <vt:lpstr>Times New Roman</vt:lpstr>
      <vt:lpstr>Organic</vt:lpstr>
      <vt:lpstr>Equation</vt:lpstr>
      <vt:lpstr>TRUNG TÂM GDNN-GDTX TUY PHƯƠC  TIẾT 86 HOÁN VỊ, CHỈNH HỢP, TỔ HỢP</vt:lpstr>
      <vt:lpstr>BÀI 24</vt:lpstr>
      <vt:lpstr>NỘI DUNG</vt:lpstr>
      <vt:lpstr>HOẠT ĐỘNG KHỞI ĐỘNG</vt:lpstr>
      <vt:lpstr>SẢN PHẨM</vt:lpstr>
      <vt:lpstr>1. HOÁN VỊ</vt:lpstr>
      <vt:lpstr>HƯỚNG DẪN GIẢI</vt:lpstr>
      <vt:lpstr>KIẾN THỨC BÀI HỌC</vt:lpstr>
      <vt:lpstr>VÍ DỤ</vt:lpstr>
      <vt:lpstr>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dc:title>
  <dc:creator>Administrator</dc:creator>
  <cp:lastModifiedBy>ADMIN</cp:lastModifiedBy>
  <cp:revision>13</cp:revision>
  <dcterms:created xsi:type="dcterms:W3CDTF">2025-03-18T13:26:26Z</dcterms:created>
  <dcterms:modified xsi:type="dcterms:W3CDTF">2025-04-03T08:25:02Z</dcterms:modified>
</cp:coreProperties>
</file>