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27699-4192-4A2B-8513-62A82230A748}" type="datetimeFigureOut">
              <a:rPr lang="en-US" smtClean="0"/>
              <a:t>02/04/2025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CC4DD-F7F8-49F2-ABC2-FB2E3685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=""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=""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33A5CE3-0C01-4DBF-926A-2F9BFD043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=""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=""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=""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5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02/04/2025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02/04/2025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2C46EA40-EB33-4BF0-A035-E18431535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09" y="0"/>
            <a:ext cx="11732653" cy="674852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TRUNG TÂM GDNN – GDTX TUY PHƯỚC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---o0o-</a:t>
            </a:r>
            <a:r>
              <a:rPr lang="en-US" sz="2400" dirty="0" smtClean="0">
                <a:solidFill>
                  <a:srgbClr val="FFFF00"/>
                </a:solidFill>
              </a:rPr>
              <a:t>--</a:t>
            </a:r>
          </a:p>
          <a:p>
            <a:pPr algn="l"/>
            <a:r>
              <a:rPr lang="en-US" sz="3200" b="1" dirty="0" err="1" smtClean="0">
                <a:solidFill>
                  <a:srgbClr val="FFFF00"/>
                </a:solidFill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thứ</a:t>
            </a:r>
            <a:r>
              <a:rPr lang="en-US" sz="3200" dirty="0">
                <a:solidFill>
                  <a:srgbClr val="FFFF00"/>
                </a:solidFill>
              </a:rPr>
              <a:t>: </a:t>
            </a:r>
            <a:r>
              <a:rPr lang="en-US" sz="3200" dirty="0" smtClean="0">
                <a:solidFill>
                  <a:srgbClr val="FFFF00"/>
                </a:solidFill>
              </a:rPr>
              <a:t>29, 30</a:t>
            </a:r>
            <a:endParaRPr lang="en-US" sz="3200" dirty="0">
              <a:solidFill>
                <a:srgbClr val="FFFF00"/>
              </a:solidFill>
            </a:endParaRP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GIÁO ÁN:</a:t>
            </a:r>
            <a:r>
              <a:rPr lang="en-US" sz="3200" dirty="0">
                <a:solidFill>
                  <a:srgbClr val="FFFF00"/>
                </a:solidFill>
              </a:rPr>
              <a:t> TIN HỌC – K11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TÊN BÀI GIẢNG</a:t>
            </a:r>
            <a:r>
              <a:rPr lang="en-US" sz="3200" dirty="0">
                <a:solidFill>
                  <a:srgbClr val="FFFF00"/>
                </a:solidFill>
              </a:rPr>
              <a:t>: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rgbClr val="FFFF00"/>
                </a:solidFill>
              </a:rPr>
              <a:t>	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</a:rPr>
              <a:t>	</a:t>
            </a:r>
            <a:r>
              <a:rPr lang="en-US" sz="3200" b="1" dirty="0" err="1" smtClean="0">
                <a:solidFill>
                  <a:srgbClr val="FFFF00"/>
                </a:solidFill>
              </a:rPr>
              <a:t>Giáo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viên</a:t>
            </a:r>
            <a:r>
              <a:rPr lang="en-US" sz="3200" dirty="0">
                <a:solidFill>
                  <a:srgbClr val="FFFF00"/>
                </a:solidFill>
              </a:rPr>
              <a:t>: PHAN VĂN BÀNG	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b="1" dirty="0" err="1" smtClean="0">
                <a:solidFill>
                  <a:srgbClr val="FFFF00"/>
                </a:solidFill>
              </a:rPr>
              <a:t>Môn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học</a:t>
            </a:r>
            <a:r>
              <a:rPr lang="en-US" sz="3200" dirty="0">
                <a:solidFill>
                  <a:srgbClr val="FFFF00"/>
                </a:solidFill>
              </a:rPr>
              <a:t>: TIN HỌC – K11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	</a:t>
            </a:r>
            <a:r>
              <a:rPr lang="en-US" sz="3200" b="1" dirty="0" err="1" smtClean="0">
                <a:solidFill>
                  <a:srgbClr val="FFFF00"/>
                </a:solidFill>
              </a:rPr>
              <a:t>Bộ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sách</a:t>
            </a:r>
            <a:r>
              <a:rPr lang="en-US" sz="3200" dirty="0">
                <a:solidFill>
                  <a:srgbClr val="FFFF00"/>
                </a:solidFill>
              </a:rPr>
              <a:t>: CD</a:t>
            </a:r>
          </a:p>
          <a:p>
            <a:pPr algn="l"/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err="1" smtClean="0">
                <a:solidFill>
                  <a:srgbClr val="FFFF00"/>
                </a:solidFill>
              </a:rPr>
              <a:t>Tổ</a:t>
            </a:r>
            <a:r>
              <a:rPr lang="en-US" sz="3200" dirty="0">
                <a:solidFill>
                  <a:srgbClr val="FFFF00"/>
                </a:solidFill>
              </a:rPr>
              <a:t>: GDTX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5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21AC70-D8CD-4C24-A84D-EBFB1BC30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8" t="28202" r="27609" b="13992"/>
          <a:stretch/>
        </p:blipFill>
        <p:spPr>
          <a:xfrm>
            <a:off x="92764" y="106018"/>
            <a:ext cx="8249457" cy="6612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595471-0803-48C9-88F5-03071BA774ED}"/>
              </a:ext>
            </a:extLst>
          </p:cNvPr>
          <p:cNvSpPr txBox="1"/>
          <p:nvPr/>
        </p:nvSpPr>
        <p:spPr>
          <a:xfrm>
            <a:off x="8494644" y="352900"/>
            <a:ext cx="3432314" cy="154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5: (Hình 5 SGK) Báo cáo tổng hợp theo thông tin mặt hàng.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95AC3FAD-8DF7-4314-9803-59C6EC1C0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12" y="2338250"/>
            <a:ext cx="3313045" cy="1663908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</a:t>
            </a:r>
            <a:r>
              <a:rPr lang="en-US" sz="28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hành câu truy vấn SQL trong CSDL quan hệ.</a:t>
            </a:r>
          </a:p>
        </p:txBody>
      </p:sp>
    </p:spTree>
    <p:extLst>
      <p:ext uri="{BB962C8B-B14F-4D97-AF65-F5344CB8AC3E}">
        <p14:creationId xmlns:p14="http://schemas.microsoft.com/office/powerpoint/2010/main" val="2294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=""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64" y="80610"/>
            <a:ext cx="6207472" cy="3979670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106019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C50779-CCEB-4328-93EB-580E7632F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502" y="1749286"/>
            <a:ext cx="8791575" cy="1802297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cap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7ADC0E-73E8-4EF4-97E6-B183AC140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16796" r="20544" b="14572"/>
          <a:stretch/>
        </p:blipFill>
        <p:spPr>
          <a:xfrm>
            <a:off x="1252330" y="646234"/>
            <a:ext cx="9687340" cy="618526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083753A4-A4B1-43E1-8380-8621155E7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897" y="-3883"/>
            <a:ext cx="8791575" cy="676621"/>
          </a:xfrm>
        </p:spPr>
        <p:txBody>
          <a:bodyPr>
            <a:normAutofit lnSpcReduction="10000"/>
          </a:bodyPr>
          <a:lstStyle/>
          <a:p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</a:t>
            </a:r>
            <a:r>
              <a:rPr lang="en-US" sz="32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lệnh truy vấn SQL với liên kết bảng</a:t>
            </a:r>
          </a:p>
        </p:txBody>
      </p:sp>
    </p:spTree>
    <p:extLst>
      <p:ext uri="{BB962C8B-B14F-4D97-AF65-F5344CB8AC3E}">
        <p14:creationId xmlns:p14="http://schemas.microsoft.com/office/powerpoint/2010/main" val="29244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658832-5DD4-4299-92E6-2CFB390622D7}"/>
              </a:ext>
            </a:extLst>
          </p:cNvPr>
          <p:cNvSpPr txBox="1"/>
          <p:nvPr/>
        </p:nvSpPr>
        <p:spPr>
          <a:xfrm>
            <a:off x="119270" y="124852"/>
            <a:ext cx="11834191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kết hợp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liệu,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thuộc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khác nhau trong CSDL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gh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lại nếu chúng thoả mãn một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kiện mà ta gọi là 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n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1: Điều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kiện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gi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trị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trường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phải trùng nhau.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01E90B-2F3E-4CE9-8843-1BD1121AD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t="37289" r="18370" b="10125"/>
          <a:stretch/>
        </p:blipFill>
        <p:spPr>
          <a:xfrm>
            <a:off x="1437861" y="1685772"/>
            <a:ext cx="10515600" cy="51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C95A5D-BE61-4D94-9F8D-870AE5CA0425}"/>
              </a:ext>
            </a:extLst>
          </p:cNvPr>
          <p:cNvSpPr txBox="1"/>
          <p:nvPr/>
        </p:nvSpPr>
        <p:spPr>
          <a:xfrm>
            <a:off x="1842053" y="304800"/>
            <a:ext cx="10151163" cy="592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7000"/>
              </a:lnSpc>
              <a:spcAft>
                <a:spcPts val="400"/>
              </a:spcAft>
              <a:buFontTx/>
              <a:buChar char="-"/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 trích rút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khác nhau được thực hiện như những truy vấn trên một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dữ liệu,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dữ liệu tạm thời chứa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2: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hệ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 chỉ việc lựa chọn dữ liệu trong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đưa ra “Tr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An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mượn quy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sách có mã sách “AN-01" và quy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sách có mã sách “T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-02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- Cú pháp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từ các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có trường chung theo cách ghép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tho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mãn một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nào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ó, SQL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từ khoá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7000"/>
              </a:lnSpc>
              <a:spcAft>
                <a:spcPts val="4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mệnh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nhau, trong đó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 dùng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nhất.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89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B3A0BA-2CF6-4A5A-8A55-72EE10C06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1" t="65516" r="26107" b="21609"/>
          <a:stretch/>
        </p:blipFill>
        <p:spPr>
          <a:xfrm>
            <a:off x="246659" y="768625"/>
            <a:ext cx="11698682" cy="1736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518CD3-E37E-439C-9ABC-B130B1079EF2}"/>
              </a:ext>
            </a:extLst>
          </p:cNvPr>
          <p:cNvSpPr txBox="1"/>
          <p:nvPr/>
        </p:nvSpPr>
        <p:spPr>
          <a:xfrm>
            <a:off x="2531164" y="89452"/>
            <a:ext cx="9660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Mệnh đề: 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(trong câu truy v</a:t>
            </a:r>
            <a:r>
              <a:rPr lang="en-US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n) s</a:t>
            </a:r>
            <a:r>
              <a:rPr lang="en-US" sz="280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ử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dụng </a:t>
            </a:r>
            <a:r>
              <a:rPr lang="vi-VN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INNER JOIN</a:t>
            </a:r>
            <a:r>
              <a:rPr lang="vi-VN" sz="280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326D65-085F-4A29-99E2-500355ADB441}"/>
              </a:ext>
            </a:extLst>
          </p:cNvPr>
          <p:cNvSpPr txBox="1"/>
          <p:nvPr/>
        </p:nvSpPr>
        <p:spPr>
          <a:xfrm>
            <a:off x="1616767" y="2660613"/>
            <a:ext cx="10151164" cy="1926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mệnh đề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trên, kí hiệu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toán tử so sánh: =, &lt;, &lt;=, &lt; &gt;, &gt;, &gt;= (kí hiệu &lt; &gt; toán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sánh khác). Tuy nhiên, trên thực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dùng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với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kiện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trùng khớp giá trị trên một trường chung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4DC1BC-80B5-4B86-B902-58914EB75219}"/>
              </a:ext>
            </a:extLst>
          </p:cNvPr>
          <p:cNvSpPr txBox="1"/>
          <p:nvPr/>
        </p:nvSpPr>
        <p:spPr>
          <a:xfrm>
            <a:off x="2199861" y="49843"/>
            <a:ext cx="98993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í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 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Mệnh dề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kết nối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ghi: một ở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NGƯỜI </a:t>
            </a:r>
            <a:r>
              <a:rPr lang="en-US" sz="2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ỌC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một ở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MƯỢN-TR</a:t>
            </a:r>
            <a:r>
              <a:rPr lang="en-US" sz="2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Điều kiện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 giá trị trường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chúng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nhau. Câu truy vấn SQL này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dùng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mã sách của các quyển sách mà học sinh ‘Tr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Văn An"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 mượn. Thông tin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ưa ra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có thông tin về 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Văn An (gồm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tên, số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và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 sách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cuốn sách đã mượn.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2CEABD-1503-4B20-BAAE-1AE9FE293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4" t="52050" r="24674" b="11866"/>
          <a:stretch/>
        </p:blipFill>
        <p:spPr>
          <a:xfrm>
            <a:off x="92766" y="2912165"/>
            <a:ext cx="10353133" cy="38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7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BB7483-2A30-452C-9657-AAD7BFE0ED48}"/>
              </a:ext>
            </a:extLst>
          </p:cNvPr>
          <p:cNvSpPr txBox="1"/>
          <p:nvPr/>
        </p:nvSpPr>
        <p:spPr>
          <a:xfrm>
            <a:off x="1868556" y="1179778"/>
            <a:ext cx="98463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 giá trị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ẻ TV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xuất hiện trong một bản ghi duy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NGƯỜI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ỌC nhưng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xuất hiện trong nhiều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ghi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bảng MƯỢN-TR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vậy, ta nói quan hệ giữa NGƯỜI ĐỌC và MƯỢN-TR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quan hệ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nhiều.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7000"/>
              </a:lnSpc>
            </a:pP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(SGK)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Từ khoá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INNER JOIN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giữa tên hai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nguồn cho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và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khoá </a:t>
            </a:r>
            <a:r>
              <a:rPr lang="vi-VN" sz="26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 ngay trước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iều kiện kết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8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508513-0F08-4476-BA61-6C9F23913C1F}"/>
              </a:ext>
            </a:extLst>
          </p:cNvPr>
          <p:cNvSpPr txBox="1"/>
          <p:nvPr/>
        </p:nvSpPr>
        <p:spPr>
          <a:xfrm>
            <a:off x="5097427" y="753778"/>
            <a:ext cx="6917635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 cáo CSDL là một văn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trình bày thông tin kết xuất từ CSDL,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xem trực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trên màn hình hoặc in ra.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ưa vào báo cáo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từ một hay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và truy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Báo cáo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bày dữ liệu trực quan, làm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bật những mục quan trọng và thường theo mẫu quy định.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2DCDE71-0A1B-41DD-BC7B-FC6E5F9CB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1065" y="178017"/>
            <a:ext cx="6370361" cy="676621"/>
          </a:xfrm>
        </p:spPr>
        <p:txBody>
          <a:bodyPr>
            <a:normAutofit lnSpcReduction="10000"/>
          </a:bodyPr>
          <a:lstStyle/>
          <a:p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</a:t>
            </a:r>
            <a:r>
              <a:rPr lang="en-US" sz="32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xuất thông tin bằng báo cáo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F96B06-EDCA-468B-8D40-59A3BDDE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48" t="15636" r="18370" b="16698"/>
          <a:stretch/>
        </p:blipFill>
        <p:spPr>
          <a:xfrm>
            <a:off x="99980" y="339399"/>
            <a:ext cx="4997447" cy="6383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D4FF70-694F-49FC-AB85-D0D46D26878B}"/>
              </a:ext>
            </a:extLst>
          </p:cNvPr>
          <p:cNvSpPr txBox="1"/>
          <p:nvPr/>
        </p:nvSpPr>
        <p:spPr>
          <a:xfrm>
            <a:off x="4823791" y="4103022"/>
            <a:ext cx="6917635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4: (Hình 4 SGK) Báo cáo kết quả học tập</a:t>
            </a:r>
          </a:p>
        </p:txBody>
      </p:sp>
    </p:spTree>
    <p:extLst>
      <p:ext uri="{BB962C8B-B14F-4D97-AF65-F5344CB8AC3E}">
        <p14:creationId xmlns:p14="http://schemas.microsoft.com/office/powerpoint/2010/main" val="22889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130</TotalTime>
  <Words>817</Words>
  <Application>Microsoft Office PowerPoint</Application>
  <PresentationFormat>Custom</PresentationFormat>
  <Paragraphs>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Circuit</vt:lpstr>
      <vt:lpstr>PowerPoint Presentation</vt:lpstr>
      <vt:lpstr>Bài 6: truy vấn trong cơ sở dữ liệu quan 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– TIN HỌC – K11- TIẾT 29,30</dc:title>
  <dc:creator>VnTeach.Com</dc:creator>
  <cp:keywords>VnTeach.Com</cp:keywords>
  <cp:lastModifiedBy>DANGPHAT</cp:lastModifiedBy>
  <cp:revision>3</cp:revision>
  <dcterms:created xsi:type="dcterms:W3CDTF">2023-08-07T11:23:21Z</dcterms:created>
  <dcterms:modified xsi:type="dcterms:W3CDTF">2025-04-02T07:47:27Z</dcterms:modified>
</cp:coreProperties>
</file>