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304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30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D50C2-7015-431F-B1CA-4552224A1FC3}" type="datetimeFigureOut">
              <a:rPr lang="en-US" smtClean="0"/>
              <a:t>02/04/2025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77419-DF86-438F-ADE1-2493722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02/04/2025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=""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=""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433A5CE3-0C01-4DBF-926A-2F9BFD043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=""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=""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=""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1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02/04/2025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2C46EA40-EB33-4BF0-A035-E18431535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851" y="129147"/>
            <a:ext cx="10343881" cy="658074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TRUNG TÂM GDNN – GDTX TUY PHƯỚC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/>
              <a:t>---o0o-</a:t>
            </a:r>
            <a:r>
              <a:rPr lang="en-US" sz="2400" dirty="0" smtClean="0"/>
              <a:t>--</a:t>
            </a:r>
          </a:p>
          <a:p>
            <a:pPr algn="l"/>
            <a:r>
              <a:rPr lang="en-US" sz="3200" b="1" dirty="0" err="1" smtClean="0"/>
              <a:t>Tiết</a:t>
            </a:r>
            <a:r>
              <a:rPr lang="en-US" sz="3200" b="1" dirty="0" smtClean="0"/>
              <a:t> </a:t>
            </a:r>
            <a:r>
              <a:rPr lang="en-US" sz="3200" b="1" dirty="0" err="1"/>
              <a:t>thứ</a:t>
            </a:r>
            <a:r>
              <a:rPr lang="en-US" sz="3200" dirty="0"/>
              <a:t>: </a:t>
            </a:r>
            <a:r>
              <a:rPr lang="en-US" sz="3200" dirty="0" smtClean="0"/>
              <a:t>27, 28</a:t>
            </a:r>
            <a:endParaRPr lang="en-US" sz="3200" dirty="0"/>
          </a:p>
          <a:p>
            <a:pPr algn="l"/>
            <a:r>
              <a:rPr lang="en-US" sz="3200" b="1" dirty="0"/>
              <a:t>GIÁO ÁN:</a:t>
            </a:r>
            <a:r>
              <a:rPr lang="en-US" sz="3200" dirty="0"/>
              <a:t> TIN HỌC – K11</a:t>
            </a:r>
          </a:p>
          <a:p>
            <a:pPr algn="l"/>
            <a:r>
              <a:rPr lang="en-US" sz="3200" b="1" dirty="0"/>
              <a:t>TÊN BÀI GIẢNG</a:t>
            </a:r>
            <a:r>
              <a:rPr lang="en-US" sz="3200" dirty="0"/>
              <a:t>: </a:t>
            </a:r>
            <a:endParaRPr lang="en-US" sz="3200" dirty="0" smtClean="0"/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 dirty="0"/>
              <a:t>	</a:t>
            </a:r>
            <a:r>
              <a:rPr lang="en-US" sz="3200" b="1" dirty="0" smtClean="0"/>
              <a:t>	</a:t>
            </a:r>
          </a:p>
          <a:p>
            <a:pPr algn="l"/>
            <a:r>
              <a:rPr lang="en-US" sz="3200" b="1" dirty="0"/>
              <a:t>	</a:t>
            </a:r>
            <a:r>
              <a:rPr lang="en-US" sz="3200" b="1" dirty="0" smtClean="0"/>
              <a:t>	</a:t>
            </a:r>
            <a:r>
              <a:rPr lang="en-US" sz="3200" b="1" dirty="0" err="1" smtClean="0"/>
              <a:t>Giáo</a:t>
            </a:r>
            <a:r>
              <a:rPr lang="en-US" sz="3200" b="1" dirty="0" smtClean="0"/>
              <a:t> </a:t>
            </a:r>
            <a:r>
              <a:rPr lang="en-US" sz="3200" b="1" dirty="0" err="1"/>
              <a:t>viên</a:t>
            </a:r>
            <a:r>
              <a:rPr lang="en-US" sz="3200" dirty="0"/>
              <a:t>: PHAN VĂN BÀNG	</a:t>
            </a:r>
          </a:p>
          <a:p>
            <a:pPr algn="l"/>
            <a:r>
              <a:rPr lang="en-US" sz="3200" dirty="0"/>
              <a:t>	</a:t>
            </a:r>
            <a:r>
              <a:rPr lang="en-US" sz="3200" dirty="0" smtClean="0"/>
              <a:t>	</a:t>
            </a:r>
            <a:r>
              <a:rPr lang="en-US" sz="3200" b="1" dirty="0" err="1" smtClean="0"/>
              <a:t>Môn</a:t>
            </a:r>
            <a:r>
              <a:rPr lang="en-US" sz="3200" b="1" dirty="0" smtClean="0"/>
              <a:t> </a:t>
            </a:r>
            <a:r>
              <a:rPr lang="en-US" sz="3200" b="1" dirty="0" err="1"/>
              <a:t>học</a:t>
            </a:r>
            <a:r>
              <a:rPr lang="en-US" sz="3200" dirty="0"/>
              <a:t>: TIN HỌC – K11</a:t>
            </a:r>
          </a:p>
          <a:p>
            <a:pPr algn="l"/>
            <a:r>
              <a:rPr lang="en-US" sz="3200" dirty="0"/>
              <a:t>	</a:t>
            </a:r>
            <a:r>
              <a:rPr lang="en-US" sz="3200" dirty="0" smtClean="0"/>
              <a:t>	</a:t>
            </a:r>
            <a:r>
              <a:rPr lang="en-US" sz="3200" b="1" dirty="0" err="1" smtClean="0"/>
              <a:t>Bộ</a:t>
            </a:r>
            <a:r>
              <a:rPr lang="en-US" sz="3200" b="1" dirty="0" smtClean="0"/>
              <a:t> </a:t>
            </a:r>
            <a:r>
              <a:rPr lang="en-US" sz="3200" b="1" dirty="0" err="1"/>
              <a:t>sách</a:t>
            </a:r>
            <a:r>
              <a:rPr lang="en-US" sz="3200" dirty="0"/>
              <a:t>: CD</a:t>
            </a:r>
          </a:p>
          <a:p>
            <a:pPr algn="l"/>
            <a:r>
              <a:rPr lang="en-US" sz="3200" dirty="0"/>
              <a:t>	</a:t>
            </a:r>
            <a:r>
              <a:rPr lang="en-US" sz="3200" dirty="0" smtClean="0"/>
              <a:t>	</a:t>
            </a:r>
            <a:r>
              <a:rPr lang="en-US" sz="3200" b="1" dirty="0" err="1" smtClean="0"/>
              <a:t>Tổ</a:t>
            </a:r>
            <a:r>
              <a:rPr lang="en-US" sz="3200" dirty="0"/>
              <a:t>: GDTX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0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3253823" cy="110062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=""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4264" y="80610"/>
            <a:ext cx="6207472" cy="3979670"/>
          </a:xfr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CDAE7A-6B1B-4C3F-85DB-89A4594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106019" y="71288"/>
            <a:ext cx="5738489" cy="39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D7CD6B-BE9F-4680-802E-C379D45F3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9" y="0"/>
            <a:ext cx="9450597" cy="140546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DE068A-9A00-4A1E-9146-203886E3D001}"/>
              </a:ext>
            </a:extLst>
          </p:cNvPr>
          <p:cNvSpPr txBox="1"/>
          <p:nvPr/>
        </p:nvSpPr>
        <p:spPr>
          <a:xfrm>
            <a:off x="311422" y="1512235"/>
            <a:ext cx="11569149" cy="4844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2000"/>
              </a:lnSpc>
              <a:spcAft>
                <a:spcPts val="700"/>
              </a:spcAft>
            </a:pP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Khái niệm truy vấn CSDL</a:t>
            </a:r>
            <a:endParaRPr lang="en-US" sz="26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7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 vấn CSDL (Query) là một phát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thể hiện yêu cầu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người dùng đối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CSDL. Đó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yêu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thao tác trên dữ liệu như: thêm,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 xoá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ghi,...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ũng có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yêu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khai thác CSDL.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700"/>
              </a:spcAft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việc khai thác một CSDL là tìm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dữ liệu đã lưu giữ trong đó và 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thị kết qu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khuôn dạng thuận lợi cho ngư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khai thác.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7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ỗi 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QTCSDL có ngôn ngữ truy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các hệ QTCSDL quan hệ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 ng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truy vấn phố biến nhất và nối tiếng nh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cho đến nay là SQL (Structured Query Language).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3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FE28D83-B475-40D3-ACFB-1E15829DC387}"/>
              </a:ext>
            </a:extLst>
          </p:cNvPr>
          <p:cNvSpPr txBox="1"/>
          <p:nvPr/>
        </p:nvSpPr>
        <p:spPr>
          <a:xfrm>
            <a:off x="440634" y="202673"/>
            <a:ext cx="11310731" cy="1545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0200" algn="just">
              <a:lnSpc>
                <a:spcPct val="125000"/>
              </a:lnSpc>
            </a:pPr>
            <a:r>
              <a:rPr lang="en-US" sz="2600" b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dụ: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iáo viên ch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nhiệm c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danh sách những học sinh c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lớp có đi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t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k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môn 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học t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ừ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8.0 tr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lên. T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ù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theo hệ QTCSDL, có th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những truy v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tóm t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ắ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d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và thực hi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một s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phép tính trên d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đ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đưa ra k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qu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2E6EFD9-171E-439A-BFB6-925544662E4E}"/>
              </a:ext>
            </a:extLst>
          </p:cNvPr>
          <p:cNvSpPr txBox="1"/>
          <p:nvPr/>
        </p:nvSpPr>
        <p:spPr>
          <a:xfrm>
            <a:off x="278295" y="1748545"/>
            <a:ext cx="8468140" cy="603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2000"/>
              </a:lnSpc>
              <a:spcAft>
                <a:spcPts val="700"/>
              </a:spcAft>
            </a:pPr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Khai thác CSDL bằng câu truy vấn SQL đơn giản.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E3AC52-2F03-48FE-8197-329117F58EBA}"/>
              </a:ext>
            </a:extLst>
          </p:cNvPr>
          <p:cNvSpPr txBox="1"/>
          <p:nvPr/>
        </p:nvSpPr>
        <p:spPr>
          <a:xfrm>
            <a:off x="278295" y="2427183"/>
            <a:ext cx="11357113" cy="4158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17000"/>
              </a:lnSpc>
              <a:spcAft>
                <a:spcPts val="4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kết qu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câu truy v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n, hệ QTCSDL sẽ truy cập vào các bảng d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có tên được ch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sau 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FROM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Các b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tho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mãn điều kiện t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đ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ứ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sau 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ẽ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lựa chọn. K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qu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câu truy vấn l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những b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ã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l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ự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ọ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và chỉ gi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trị c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những trường có tên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đứn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sau 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SELECT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mới được hi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thị.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9000"/>
              </a:lnSpc>
              <a:spcAft>
                <a:spcPts val="400"/>
              </a:spcAft>
            </a:pPr>
            <a:r>
              <a:rPr lang="en-US" sz="2800" b="1" i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 ý</a:t>
            </a:r>
            <a:r>
              <a:rPr lang="vi-VN" sz="28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i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SGK)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thực hiện các câu truy v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n, hệ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QT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CSDL sẽ coi tên trường là bi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trong chương tr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xử lí, do vậy, 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tên trường có ch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ứ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d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cách th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phải dùng các d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[ ]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đánh d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b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ắ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ầu và kết thúc t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trường.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249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800CE17-027A-4BCD-9E37-595955EACA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17" t="38166" r="44527" b="28299"/>
          <a:stretch/>
        </p:blipFill>
        <p:spPr>
          <a:xfrm>
            <a:off x="225287" y="834887"/>
            <a:ext cx="6652592" cy="37047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BF5A8AF-208A-48D9-A078-355ED00EF379}"/>
              </a:ext>
            </a:extLst>
          </p:cNvPr>
          <p:cNvSpPr txBox="1"/>
          <p:nvPr/>
        </p:nvSpPr>
        <p:spPr>
          <a:xfrm>
            <a:off x="434088" y="125820"/>
            <a:ext cx="10935985" cy="603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2000"/>
              </a:lnSpc>
              <a:spcAft>
                <a:spcPts val="7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Cấu trúc cơ bản của câu truy vấn viết bằng ngôn ngữ SQL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7DBCC82-5C20-41E4-9D46-78062983E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2" t="38166" r="18478" b="28299"/>
          <a:stretch/>
        </p:blipFill>
        <p:spPr>
          <a:xfrm>
            <a:off x="6983896" y="834887"/>
            <a:ext cx="5075583" cy="370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4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58EAE5E-0B56-4267-8C19-C4CA03B6A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7" t="50000" r="18695" b="10512"/>
          <a:stretch/>
        </p:blipFill>
        <p:spPr>
          <a:xfrm>
            <a:off x="195028" y="226213"/>
            <a:ext cx="11801944" cy="435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0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BF9858B-7465-4B08-8632-9B0739095B4E}"/>
              </a:ext>
            </a:extLst>
          </p:cNvPr>
          <p:cNvSpPr txBox="1"/>
          <p:nvPr/>
        </p:nvSpPr>
        <p:spPr>
          <a:xfrm>
            <a:off x="117798" y="125275"/>
            <a:ext cx="11530863" cy="1457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8300" algn="just">
              <a:lnSpc>
                <a:spcPct val="117000"/>
              </a:lnSpc>
            </a:pPr>
            <a:r>
              <a:rPr lang="en-US" sz="26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Ví 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 </a:t>
            </a: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Mã định danh,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ọ và tên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môn Toán và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môn Ngữ văn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những học sinh có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môn Ngữ văn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ừ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7.0 trở lên th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dùng truy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SQL như trong 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</a:t>
            </a: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1b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quả nhận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từ truy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3.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F30CE21-27B6-49E0-9E7D-F3E6A8D0D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99" t="38473" r="18478" b="28299"/>
          <a:stretch/>
        </p:blipFill>
        <p:spPr>
          <a:xfrm>
            <a:off x="384313" y="1665785"/>
            <a:ext cx="5380383" cy="3877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5D7A785-CAA4-4D1D-AAB8-B6CD27DCD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05" t="50000" r="20760" b="15539"/>
          <a:stretch/>
        </p:blipFill>
        <p:spPr>
          <a:xfrm>
            <a:off x="5898296" y="1665785"/>
            <a:ext cx="6090656" cy="387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0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5BDD41-BA98-49D5-923D-1D4773B879B5}"/>
              </a:ext>
            </a:extLst>
          </p:cNvPr>
          <p:cNvSpPr txBox="1"/>
          <p:nvPr/>
        </p:nvSpPr>
        <p:spPr>
          <a:xfrm>
            <a:off x="0" y="244252"/>
            <a:ext cx="12192000" cy="1935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ts val="700"/>
              </a:spcAft>
              <a:tabLst>
                <a:tab pos="5072380" algn="l"/>
              </a:tabLst>
            </a:pP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</a:t>
            </a: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Ngôn ngữ truy vấn QBE	</a:t>
            </a:r>
            <a:endParaRPr lang="en-US" sz="26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ruy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QBE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Query By Example)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truy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cách đi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vào ch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trong một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ng, như thể hiện một v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dụ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kết qu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nhận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là một hệ QTCSDL cho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 vấn 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cả SQL và QBE.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8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DFAF735-DC42-4122-84B2-AA759B15E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30" t="34002" r="20326" b="11092"/>
          <a:stretch/>
        </p:blipFill>
        <p:spPr>
          <a:xfrm>
            <a:off x="1789043" y="1325217"/>
            <a:ext cx="9077740" cy="46285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1501F5-3390-4F14-BE43-5D8096D93EED}"/>
              </a:ext>
            </a:extLst>
          </p:cNvPr>
          <p:cNvSpPr txBox="1"/>
          <p:nvPr/>
        </p:nvSpPr>
        <p:spPr>
          <a:xfrm>
            <a:off x="463826" y="286417"/>
            <a:ext cx="8441635" cy="545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3: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ruy vấn 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 QBE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(Hình 4 SGK)</a:t>
            </a:r>
          </a:p>
        </p:txBody>
      </p:sp>
    </p:spTree>
    <p:extLst>
      <p:ext uri="{BB962C8B-B14F-4D97-AF65-F5344CB8AC3E}">
        <p14:creationId xmlns:p14="http://schemas.microsoft.com/office/powerpoint/2010/main" val="139889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336BDA06-2570-4CD8-90BE-5840F951A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678" y="3997788"/>
            <a:ext cx="8826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2896C61-341F-48E6-80DA-A573366BD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48" y="785236"/>
            <a:ext cx="11821552" cy="550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 với các hệ CSDL quan hệ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có hai loại truy vấn d</a:t>
            </a:r>
            <a:r>
              <a:rPr lang="en-US" altLang="en-US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liệu: truy vấn cập nhật dữ liệu và truy vấn khai thác d</a:t>
            </a:r>
            <a:r>
              <a:rPr lang="en-US" altLang="en-US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liệu.</a:t>
            </a:r>
            <a:endParaRPr kumimoji="0" lang="en-US" altLang="en-US" sz="3200" b="0" i="0" u="none" strike="noStrike" cap="none" normalizeH="0" baseline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Ngôn ngữ truy vấn phổ biến nhất trong các hệ QTCSDL quan hệ là SQL. Câu truy vấn khai thác d</a:t>
            </a:r>
            <a:r>
              <a:rPr lang="en-US" altLang="en-US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 của SQL có cấu trúc cơ b</a:t>
            </a:r>
            <a:r>
              <a:rPr lang="en-US" altLang="en-US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là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SELECT... FROM..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WHERE...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Mệnh đề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SELECT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xác định thông tin ta muốn hiển thị; mệnh đề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FROM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xác định d</a:t>
            </a:r>
            <a:r>
              <a:rPr lang="en-US" altLang="en-US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 được lấy từ đâu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mệnh đ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ề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WHERE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xác định điều kiện lọc d</a:t>
            </a:r>
            <a:r>
              <a:rPr lang="en-US" altLang="en-US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liệu.</a:t>
            </a:r>
            <a:endParaRPr kumimoji="0" lang="en-US" altLang="en-US" sz="3200" b="0" i="0" u="none" strike="noStrike" cap="none" normalizeH="0" baseline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một số hệ QTCSDL, truy vấn còn có thể được thể hiện bằng ngôn ngữ QBE.</a:t>
            </a:r>
            <a:endParaRPr kumimoji="0" lang="vi-VN" altLang="en-US" sz="3200" b="0" i="0" u="none" strike="noStrike" cap="none" normalizeH="0" baseline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4AAFF9-84D5-44A8-88B4-07224D3CA1B0}"/>
              </a:ext>
            </a:extLst>
          </p:cNvPr>
          <p:cNvSpPr txBox="1"/>
          <p:nvPr/>
        </p:nvSpPr>
        <p:spPr>
          <a:xfrm>
            <a:off x="3433688" y="138905"/>
            <a:ext cx="4992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 thức cần nhớ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584257502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{2612D1C6-E9DB-45B5-AEF2-3CD96E2D5B54}tf03457452</Template>
  <TotalTime>167</TotalTime>
  <Words>749</Words>
  <Application>Microsoft Office PowerPoint</Application>
  <PresentationFormat>Custom</PresentationFormat>
  <Paragraphs>35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Celestial</vt:lpstr>
      <vt:lpstr>PowerPoint Presentation</vt:lpstr>
      <vt:lpstr>Bài 5: truy vấn trong  cơ sở dữ liệu quan hệ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 – TIN HỌC – K11- TIẾT 27,28</dc:title>
  <dc:creator>VnTeach.Com</dc:creator>
  <cp:keywords>VnTeach.Com</cp:keywords>
  <cp:lastModifiedBy>DANGPHAT</cp:lastModifiedBy>
  <cp:revision>3</cp:revision>
  <dcterms:created xsi:type="dcterms:W3CDTF">2023-08-05T15:34:49Z</dcterms:created>
  <dcterms:modified xsi:type="dcterms:W3CDTF">2025-04-02T07:47:53Z</dcterms:modified>
</cp:coreProperties>
</file>