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tags/tag40.xml" ContentType="application/vnd.openxmlformats-officedocument.presentationml.tags+xml"/>
  <Override PartName="/ppt/notesSlides/notesSlide16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7.xml" ContentType="application/vnd.openxmlformats-officedocument.presentationml.notesSlide+xml"/>
  <Override PartName="/ppt/tags/tag43.xml" ContentType="application/vnd.openxmlformats-officedocument.presentationml.tags+xml"/>
  <Override PartName="/ppt/notesSlides/notesSlide18.xml" ContentType="application/vnd.openxmlformats-officedocument.presentationml.notesSlide+xml"/>
  <Override PartName="/ppt/tags/tag44.xml" ContentType="application/vnd.openxmlformats-officedocument.presentationml.tags+xml"/>
  <Override PartName="/ppt/notesSlides/notesSlide1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0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1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3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4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25.xml" ContentType="application/vnd.openxmlformats-officedocument.presentationml.notesSlide+xml"/>
  <Override PartName="/ppt/tags/tag70.xml" ContentType="application/vnd.openxmlformats-officedocument.presentationml.tags+xml"/>
  <Override PartName="/ppt/notesSlides/notesSlide26.xml" ContentType="application/vnd.openxmlformats-officedocument.presentationml.notesSlide+xml"/>
  <Override PartName="/ppt/tags/tag71.xml" ContentType="application/vnd.openxmlformats-officedocument.presentationml.tags+xml"/>
  <Override PartName="/ppt/notesSlides/notesSlide27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7"/>
  </p:notesMasterIdLst>
  <p:sldIdLst>
    <p:sldId id="327" r:id="rId2"/>
    <p:sldId id="304" r:id="rId3"/>
    <p:sldId id="257" r:id="rId4"/>
    <p:sldId id="294" r:id="rId5"/>
    <p:sldId id="259" r:id="rId6"/>
    <p:sldId id="371" r:id="rId7"/>
    <p:sldId id="359" r:id="rId8"/>
    <p:sldId id="372" r:id="rId9"/>
    <p:sldId id="360" r:id="rId10"/>
    <p:sldId id="373" r:id="rId11"/>
    <p:sldId id="309" r:id="rId12"/>
    <p:sldId id="311" r:id="rId13"/>
    <p:sldId id="362" r:id="rId14"/>
    <p:sldId id="361" r:id="rId15"/>
    <p:sldId id="374" r:id="rId16"/>
    <p:sldId id="312" r:id="rId17"/>
    <p:sldId id="323" r:id="rId18"/>
    <p:sldId id="313" r:id="rId19"/>
    <p:sldId id="328" r:id="rId20"/>
    <p:sldId id="316" r:id="rId21"/>
    <p:sldId id="329" r:id="rId22"/>
    <p:sldId id="363" r:id="rId23"/>
    <p:sldId id="337" r:id="rId24"/>
    <p:sldId id="364" r:id="rId25"/>
    <p:sldId id="307" r:id="rId26"/>
    <p:sldId id="365" r:id="rId27"/>
    <p:sldId id="314" r:id="rId28"/>
    <p:sldId id="366" r:id="rId29"/>
    <p:sldId id="367" r:id="rId30"/>
    <p:sldId id="368" r:id="rId31"/>
    <p:sldId id="369" r:id="rId32"/>
    <p:sldId id="332" r:id="rId33"/>
    <p:sldId id="333" r:id="rId34"/>
    <p:sldId id="334" r:id="rId35"/>
    <p:sldId id="335" r:id="rId36"/>
    <p:sldId id="336" r:id="rId37"/>
    <p:sldId id="370" r:id="rId38"/>
    <p:sldId id="319" r:id="rId39"/>
    <p:sldId id="320" r:id="rId40"/>
    <p:sldId id="308" r:id="rId41"/>
    <p:sldId id="322" r:id="rId42"/>
    <p:sldId id="326" r:id="rId43"/>
    <p:sldId id="352" r:id="rId44"/>
    <p:sldId id="355" r:id="rId45"/>
    <p:sldId id="303" r:id="rId46"/>
  </p:sldIdLst>
  <p:sldSz cx="12192000" cy="6858000"/>
  <p:notesSz cx="6858000" cy="9144000"/>
  <p:embeddedFontLst>
    <p:embeddedFont>
      <p:font typeface="等线" panose="02010600030101010101" pitchFamily="2" charset="-122"/>
      <p:regular r:id="rId48"/>
      <p:bold r:id="rId49"/>
    </p:embeddedFont>
    <p:embeddedFont>
      <p:font typeface="汉仪小麦体简" panose="020B0604020202020204" charset="-122"/>
      <p:regular r:id="rId50"/>
    </p:embeddedFont>
    <p:embeddedFont>
      <p:font typeface="Cambria Math" panose="02040503050406030204" pitchFamily="18" charset="0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CFE"/>
    <a:srgbClr val="FFFF66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-9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52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509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710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341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72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039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868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881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981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492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95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757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500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619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24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15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506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580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102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63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03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93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10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78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435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24F7C-48A6-8D6F-B4BF-35D373D7A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CA443B-E4AF-7334-74A8-35B0E3517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74FD561-3D12-97F7-0347-D5D3F7B1A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DC86BC-8385-6764-BBF2-BC575FFD71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1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4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microsoft.com/office/2007/relationships/hdphoto" Target="../media/hdphoto1.wdp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14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3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8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4.mp4"/><Relationship Id="rId4" Type="http://schemas.microsoft.com/office/2007/relationships/media" Target="../media/media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jpeg"/><Relationship Id="rId9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55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310.png"/><Relationship Id="rId5" Type="http://schemas.openxmlformats.org/officeDocument/2006/relationships/image" Target="../media/image55.emf"/><Relationship Id="rId4" Type="http://schemas.openxmlformats.org/officeDocument/2006/relationships/image" Target="../media/image2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8.png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18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notesSlide" Target="../notesSlides/notesSlide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microsoft.com/office/2007/relationships/hdphoto" Target="../media/hdphoto1.wdp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óa học 8 - Tỏa nhiệt hay thu nhiệ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6D10554-7F7D-BA71-2ED2-2C769A25CF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939" y="596348"/>
            <a:ext cx="10071652" cy="56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12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67577-17DE-DF29-D32D-42030916C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1F63C1B2-8559-1C23-2136-D684490DC3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52183" y="353770"/>
            <a:ext cx="892617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TỎA NHIỆT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MH_Others_2">
            <a:extLst>
              <a:ext uri="{FF2B5EF4-FFF2-40B4-BE49-F238E27FC236}">
                <a16:creationId xmlns:a16="http://schemas.microsoft.com/office/drawing/2014/main" id="{5A3CEB0B-2946-60E4-E5F2-F994B87B929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49266" y="1178003"/>
            <a:ext cx="5124243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Minh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họa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vôi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endParaRPr lang="zh-CN" altLang="en-US" sz="28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972E28-717B-3AF7-B9F0-FA3E9BFA9D45}"/>
              </a:ext>
            </a:extLst>
          </p:cNvPr>
          <p:cNvSpPr txBox="1"/>
          <p:nvPr/>
        </p:nvSpPr>
        <p:spPr>
          <a:xfrm>
            <a:off x="357299" y="1548288"/>
            <a:ext cx="6291965" cy="197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1/tr.81</a:t>
            </a:r>
          </a:p>
          <a:p>
            <a:pPr algn="just">
              <a:lnSpc>
                <a:spcPct val="120000"/>
              </a:lnSpc>
            </a:pP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H_Others_2">
            <a:extLst>
              <a:ext uri="{FF2B5EF4-FFF2-40B4-BE49-F238E27FC236}">
                <a16:creationId xmlns:a16="http://schemas.microsoft.com/office/drawing/2014/main" id="{FD09046D-6A75-E5C1-C904-9492FDA96AB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18491" y="1117401"/>
            <a:ext cx="5465701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 VIỆC THEO NHÓM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7941D1-662F-DF88-EF99-7CD71745FA53}"/>
              </a:ext>
            </a:extLst>
          </p:cNvPr>
          <p:cNvSpPr txBox="1"/>
          <p:nvPr/>
        </p:nvSpPr>
        <p:spPr>
          <a:xfrm>
            <a:off x="387894" y="3519277"/>
            <a:ext cx="6261371" cy="28931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ra,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tăng lên,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sz="2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600" baseline="30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 50</a:t>
            </a:r>
            <a:r>
              <a:rPr lang="vi-VN" sz="2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600" baseline="30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vi-VN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ra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tăng 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DD0DC-2F77-AF66-47C0-77AE3D67D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1039" y="2310012"/>
            <a:ext cx="3940696" cy="3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73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H_Others_2">
            <a:extLst>
              <a:ext uri="{FF2B5EF4-FFF2-40B4-BE49-F238E27FC236}">
                <a16:creationId xmlns:a16="http://schemas.microsoft.com/office/drawing/2014/main" id="{4DE64D22-2E8E-E6A9-A65F-E4960B614D4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264660"/>
            <a:ext cx="8926173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TỎA NHIỆT</a:t>
            </a:r>
            <a:endParaRPr lang="zh-CN" altLang="en-US" sz="4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9" name="Picture 2" descr="Hàn nhiệt nhôm là gì? Hướng dẫn các bước hàn nhiệt nhôm">
            <a:extLst>
              <a:ext uri="{FF2B5EF4-FFF2-40B4-BE49-F238E27FC236}">
                <a16:creationId xmlns:a16="http://schemas.microsoft.com/office/drawing/2014/main" id="{4C437766-B543-A976-BBB4-1802485FA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52" y="2106600"/>
            <a:ext cx="2401355" cy="1670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E6A24-37DF-0592-CC3E-B61450AB9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4215" y="1979850"/>
            <a:ext cx="2186201" cy="17878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FFD031-A3BC-05A2-8A88-F14FF0045C87}"/>
              </a:ext>
            </a:extLst>
          </p:cNvPr>
          <p:cNvSpPr txBox="1"/>
          <p:nvPr/>
        </p:nvSpPr>
        <p:spPr>
          <a:xfrm>
            <a:off x="1632913" y="4751400"/>
            <a:ext cx="3379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7535906-D00C-024C-54EE-F7AC4097031A}"/>
              </a:ext>
            </a:extLst>
          </p:cNvPr>
          <p:cNvSpPr/>
          <p:nvPr/>
        </p:nvSpPr>
        <p:spPr>
          <a:xfrm rot="5400000">
            <a:off x="2791586" y="2727245"/>
            <a:ext cx="737860" cy="3055207"/>
          </a:xfrm>
          <a:prstGeom prst="rightBrac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E6C3F2F-3621-F9A3-66F5-66CAFBA4D429}"/>
              </a:ext>
            </a:extLst>
          </p:cNvPr>
          <p:cNvSpPr/>
          <p:nvPr/>
        </p:nvSpPr>
        <p:spPr>
          <a:xfrm>
            <a:off x="6636981" y="1344132"/>
            <a:ext cx="4999628" cy="4955841"/>
          </a:xfrm>
          <a:prstGeom prst="vertic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48">
            <a:extLst>
              <a:ext uri="{FF2B5EF4-FFF2-40B4-BE49-F238E27FC236}">
                <a16:creationId xmlns:a16="http://schemas.microsoft.com/office/drawing/2014/main" id="{AC4FA605-34D4-8664-6D3B-5BA8B38F62C1}"/>
              </a:ext>
            </a:extLst>
          </p:cNvPr>
          <p:cNvSpPr/>
          <p:nvPr/>
        </p:nvSpPr>
        <p:spPr>
          <a:xfrm>
            <a:off x="7459711" y="1969783"/>
            <a:ext cx="3550551" cy="370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môi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99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803328" y="4785115"/>
            <a:ext cx="3172324" cy="6328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lvl="0" algn="ctr" defTabSz="914378"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liệu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MH_Others_2">
            <a:extLst>
              <a:ext uri="{FF2B5EF4-FFF2-40B4-BE49-F238E27FC236}">
                <a16:creationId xmlns:a16="http://schemas.microsoft.com/office/drawing/2014/main" id="{0642330F-86A5-36A0-5029-890DB5523DF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333" y="423333"/>
            <a:ext cx="993255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TỎA NHIỆT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50" name="Picture 2" descr="Than đá và những tiêu chí đánh giá cần phải biết - XUÂN KHÔI">
            <a:extLst>
              <a:ext uri="{FF2B5EF4-FFF2-40B4-BE49-F238E27FC236}">
                <a16:creationId xmlns:a16="http://schemas.microsoft.com/office/drawing/2014/main" id="{8387FED9-D67C-782C-6A2D-6BD68AE84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32" y="2050853"/>
            <a:ext cx="2987115" cy="2372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18">
            <a:extLst>
              <a:ext uri="{FF2B5EF4-FFF2-40B4-BE49-F238E27FC236}">
                <a16:creationId xmlns:a16="http://schemas.microsoft.com/office/drawing/2014/main" id="{A1F46737-10FA-44D9-5A09-E485F7C538DF}"/>
              </a:ext>
            </a:extLst>
          </p:cNvPr>
          <p:cNvSpPr/>
          <p:nvPr/>
        </p:nvSpPr>
        <p:spPr>
          <a:xfrm>
            <a:off x="4895788" y="4785114"/>
            <a:ext cx="2985658" cy="632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lvl="0" algn="ctr" defTabSz="914378"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gỉ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sắt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52" name="Picture 4" descr="Tác hại rỉ sét &amp; cách chống rỉ sét phổ biến hiện nay. - HCAT Dương Thịnh">
            <a:extLst>
              <a:ext uri="{FF2B5EF4-FFF2-40B4-BE49-F238E27FC236}">
                <a16:creationId xmlns:a16="http://schemas.microsoft.com/office/drawing/2014/main" id="{557E594E-FD8D-1C20-028B-4721DF0A9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35" y="2050854"/>
            <a:ext cx="3214211" cy="2372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àn nhiệt nhôm là gì? Hướng dẫn các bước hàn nhiệt nhôm">
            <a:extLst>
              <a:ext uri="{FF2B5EF4-FFF2-40B4-BE49-F238E27FC236}">
                <a16:creationId xmlns:a16="http://schemas.microsoft.com/office/drawing/2014/main" id="{FD5AB3B3-B1BE-3CBB-06E2-874D01E0E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2050854"/>
            <a:ext cx="3052762" cy="2372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18">
            <a:extLst>
              <a:ext uri="{FF2B5EF4-FFF2-40B4-BE49-F238E27FC236}">
                <a16:creationId xmlns:a16="http://schemas.microsoft.com/office/drawing/2014/main" id="{8BAE5375-CDA3-3891-784F-7A9C6A15E9A4}"/>
              </a:ext>
            </a:extLst>
          </p:cNvPr>
          <p:cNvSpPr/>
          <p:nvPr/>
        </p:nvSpPr>
        <p:spPr>
          <a:xfrm>
            <a:off x="8758238" y="4785114"/>
            <a:ext cx="3052762" cy="6328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lvl="0" algn="ctr" defTabSz="914378"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nhôm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5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  <p:bldP spid="2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753099"/>
            <a:ext cx="13808458" cy="16396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26" y="238539"/>
            <a:ext cx="11610373" cy="6619461"/>
          </a:xfrm>
          <a:prstGeom prst="rect">
            <a:avLst/>
          </a:prstGeom>
        </p:spPr>
      </p:pic>
      <p:sp>
        <p:nvSpPr>
          <p:cNvPr id="19" name="MH_Entry_1"/>
          <p:cNvSpPr/>
          <p:nvPr>
            <p:custDataLst>
              <p:tags r:id="rId1"/>
            </p:custDataLst>
          </p:nvPr>
        </p:nvSpPr>
        <p:spPr>
          <a:xfrm>
            <a:off x="1111051" y="2260233"/>
            <a:ext cx="1385225" cy="1471172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80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sp>
        <p:nvSpPr>
          <p:cNvPr id="9" name="MH_Others_2">
            <a:extLst>
              <a:ext uri="{FF2B5EF4-FFF2-40B4-BE49-F238E27FC236}">
                <a16:creationId xmlns:a16="http://schemas.microsoft.com/office/drawing/2014/main" id="{63EF53B2-2ACC-61C5-6A0D-EFAC42B4A96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73281" y="2657265"/>
            <a:ext cx="6778907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THU NHIỆT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50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s_2">
            <a:extLst>
              <a:ext uri="{FF2B5EF4-FFF2-40B4-BE49-F238E27FC236}">
                <a16:creationId xmlns:a16="http://schemas.microsoft.com/office/drawing/2014/main" id="{0BFE35BB-80F3-B20B-27EC-4D76018F52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22254" y="282102"/>
            <a:ext cx="814749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6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6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6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6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6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potassium chlorate</a:t>
            </a:r>
            <a:endParaRPr lang="zh-CN" altLang="en-US" sz="26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Điều chế oxi trong phòng thí nghiệm, nhiệt phân KClO3, KMnO4 (preparation of oxygen gas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D77A19A-6C27-B71D-502F-52F2DF5465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6462" y="984496"/>
            <a:ext cx="8843147" cy="58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16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CBA5EDAB-A5C5-E54F-C92D-5ECB59E876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52183" y="353770"/>
            <a:ext cx="892617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THU NHIỆT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MH_Others_2">
            <a:extLst>
              <a:ext uri="{FF2B5EF4-FFF2-40B4-BE49-F238E27FC236}">
                <a16:creationId xmlns:a16="http://schemas.microsoft.com/office/drawing/2014/main" id="{0BFE35BB-80F3-B20B-27EC-4D76018F52D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307810" y="1116448"/>
            <a:ext cx="5406797" cy="8002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6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6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6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6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6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potassium chlorate</a:t>
            </a:r>
            <a:endParaRPr lang="zh-CN" altLang="en-US" sz="26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E1B59-83D9-6AEC-046E-380E0134FBC5}"/>
              </a:ext>
            </a:extLst>
          </p:cNvPr>
          <p:cNvSpPr txBox="1"/>
          <p:nvPr/>
        </p:nvSpPr>
        <p:spPr>
          <a:xfrm>
            <a:off x="383116" y="1548288"/>
            <a:ext cx="5593615" cy="2921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zh-CN" sz="26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potassium chlorate.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khi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không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H_Others_2">
            <a:extLst>
              <a:ext uri="{FF2B5EF4-FFF2-40B4-BE49-F238E27FC236}">
                <a16:creationId xmlns:a16="http://schemas.microsoft.com/office/drawing/2014/main" id="{18C632F5-24E5-54D8-65D0-E3E541421E7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18491" y="1117401"/>
            <a:ext cx="5465701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THẢO LUẬN THEO BÀN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D8FFF-D383-BDBD-B1AF-6BAAEFC55CC7}"/>
              </a:ext>
            </a:extLst>
          </p:cNvPr>
          <p:cNvSpPr txBox="1"/>
          <p:nvPr/>
        </p:nvSpPr>
        <p:spPr>
          <a:xfrm>
            <a:off x="374550" y="4186327"/>
            <a:ext cx="5602181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Điều chế oxi trong phòng thí nghiệm, nhiệt phân KClO3, KMnO4 (preparation of oxygen gas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D77A19A-6C27-B71D-502F-52F2DF5465E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69" y="2125347"/>
            <a:ext cx="5719703" cy="37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2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8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5" grpId="0"/>
      <p:bldP spid="4" grpId="0" animBg="1"/>
      <p:bldP spid="7" grpId="0"/>
      <p:bldP spid="8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0642330F-86A5-36A0-5029-890DB5523DF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499544"/>
            <a:ext cx="8926173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THU NHIỆT</a:t>
            </a:r>
            <a:endParaRPr lang="zh-CN" altLang="en-US" sz="4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矩形 18">
            <a:extLst>
              <a:ext uri="{FF2B5EF4-FFF2-40B4-BE49-F238E27FC236}">
                <a16:creationId xmlns:a16="http://schemas.microsoft.com/office/drawing/2014/main" id="{A1F46737-10FA-44D9-5A09-E485F7C538DF}"/>
              </a:ext>
            </a:extLst>
          </p:cNvPr>
          <p:cNvSpPr/>
          <p:nvPr/>
        </p:nvSpPr>
        <p:spPr>
          <a:xfrm>
            <a:off x="3068590" y="3943705"/>
            <a:ext cx="3710456" cy="632871"/>
          </a:xfrm>
          <a:prstGeom prst="rect">
            <a:avLst/>
          </a:prstGeom>
          <a:solidFill>
            <a:srgbClr val="F8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lvl="0" algn="ctr" defTabSz="914378">
              <a:defRPr/>
            </a:pPr>
            <a:r>
              <a:rPr lang="en-US" altLang="zh-CN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KMnO</a:t>
            </a:r>
            <a:r>
              <a:rPr lang="en-US" altLang="zh-CN" sz="22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zh-CN" altLang="en-US" sz="2200" b="1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Picture 2" descr="Dùng nước lạnh hòa tan viên sủi canxi có đảm bảo chất lượng?">
            <a:extLst>
              <a:ext uri="{FF2B5EF4-FFF2-40B4-BE49-F238E27FC236}">
                <a16:creationId xmlns:a16="http://schemas.microsoft.com/office/drawing/2014/main" id="{9E9FDE44-7F27-085C-4061-AED511DBE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4" y="1353367"/>
            <a:ext cx="2117298" cy="179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Điều chế Oxi bằng nhiệt phân KMnO4 - YouTube">
            <a:extLst>
              <a:ext uri="{FF2B5EF4-FFF2-40B4-BE49-F238E27FC236}">
                <a16:creationId xmlns:a16="http://schemas.microsoft.com/office/drawing/2014/main" id="{884C2B33-ABD7-D02F-8AFE-80B61E5DE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72" y="2055253"/>
            <a:ext cx="2305989" cy="1760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4E746D-AD2E-FC9E-24E9-8AABD7CC5394}"/>
              </a:ext>
            </a:extLst>
          </p:cNvPr>
          <p:cNvSpPr txBox="1"/>
          <p:nvPr/>
        </p:nvSpPr>
        <p:spPr>
          <a:xfrm>
            <a:off x="58113" y="3380375"/>
            <a:ext cx="3379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tan C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sủi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1C97A5-4C7A-E7EE-1472-7A4EEF1C5C49}"/>
              </a:ext>
            </a:extLst>
          </p:cNvPr>
          <p:cNvSpPr txBox="1"/>
          <p:nvPr/>
        </p:nvSpPr>
        <p:spPr>
          <a:xfrm>
            <a:off x="1209579" y="5160448"/>
            <a:ext cx="3379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0384971-42B8-AF5D-4286-6E963E8E7627}"/>
              </a:ext>
            </a:extLst>
          </p:cNvPr>
          <p:cNvSpPr/>
          <p:nvPr/>
        </p:nvSpPr>
        <p:spPr>
          <a:xfrm rot="5400000">
            <a:off x="2368253" y="3389045"/>
            <a:ext cx="737860" cy="3055207"/>
          </a:xfrm>
          <a:prstGeom prst="rightBrac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croll: Vertical 14">
            <a:extLst>
              <a:ext uri="{FF2B5EF4-FFF2-40B4-BE49-F238E27FC236}">
                <a16:creationId xmlns:a16="http://schemas.microsoft.com/office/drawing/2014/main" id="{1EFA8C44-9AAA-08C3-ED55-01BACD7B6E7A}"/>
              </a:ext>
            </a:extLst>
          </p:cNvPr>
          <p:cNvSpPr/>
          <p:nvPr/>
        </p:nvSpPr>
        <p:spPr>
          <a:xfrm>
            <a:off x="6636981" y="1344132"/>
            <a:ext cx="4999628" cy="4955841"/>
          </a:xfrm>
          <a:prstGeom prst="vertic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hấp</a:t>
            </a:r>
            <a:r>
              <a:rPr lang="en-US" altLang="zh-C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thụ</a:t>
            </a:r>
            <a:r>
              <a:rPr lang="en-US" altLang="zh-C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3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môi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lang="en-US" altLang="zh-CN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3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12" grpId="0"/>
      <p:bldP spid="13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632913" y="1607540"/>
            <a:ext cx="3923275" cy="509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lnSpc>
                <a:spcPct val="120000"/>
              </a:lnSpc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MH_Others_2">
            <a:extLst>
              <a:ext uri="{FF2B5EF4-FFF2-40B4-BE49-F238E27FC236}">
                <a16:creationId xmlns:a16="http://schemas.microsoft.com/office/drawing/2014/main" id="{0642330F-86A5-36A0-5029-890DB5523DF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50770" y="371913"/>
            <a:ext cx="9040241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383036-4C6F-E876-4158-18CEB89FAC6C}"/>
              </a:ext>
            </a:extLst>
          </p:cNvPr>
          <p:cNvSpPr txBox="1"/>
          <p:nvPr/>
        </p:nvSpPr>
        <p:spPr>
          <a:xfrm>
            <a:off x="7956910" y="5401948"/>
            <a:ext cx="315049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Muối amoni | Kiến thức Wiki | Fandom">
            <a:extLst>
              <a:ext uri="{FF2B5EF4-FFF2-40B4-BE49-F238E27FC236}">
                <a16:creationId xmlns:a16="http://schemas.microsoft.com/office/drawing/2014/main" id="{0ED9A671-143C-9D34-B044-4A76F40E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87" y="2147249"/>
            <a:ext cx="2559120" cy="2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1E9098-2178-256A-957D-B20787A4A3E9}"/>
              </a:ext>
            </a:extLst>
          </p:cNvPr>
          <p:cNvSpPr txBox="1"/>
          <p:nvPr/>
        </p:nvSpPr>
        <p:spPr>
          <a:xfrm>
            <a:off x="7570517" y="1365671"/>
            <a:ext cx="3923275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B29611-56D5-0B96-5CCF-EC5F1A6BEBBD}"/>
              </a:ext>
            </a:extLst>
          </p:cNvPr>
          <p:cNvSpPr txBox="1"/>
          <p:nvPr/>
        </p:nvSpPr>
        <p:spPr>
          <a:xfrm>
            <a:off x="961508" y="1316252"/>
            <a:ext cx="3525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Cl(s)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HCl(g)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(g).</a:t>
            </a:r>
          </a:p>
        </p:txBody>
      </p:sp>
      <p:pic>
        <p:nvPicPr>
          <p:cNvPr id="1028" name="Picture 4" descr="Cồn khô, cồn thạch sỉ và lẻ Cần Thơ - Miền Tây » 0939.226.261">
            <a:extLst>
              <a:ext uri="{FF2B5EF4-FFF2-40B4-BE49-F238E27FC236}">
                <a16:creationId xmlns:a16="http://schemas.microsoft.com/office/drawing/2014/main" id="{F9E907BD-D771-4068-55FF-83CD599B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910" y="1996478"/>
            <a:ext cx="2876125" cy="28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46B1AF-75C4-9F15-DF72-399979B205C6}"/>
              </a:ext>
            </a:extLst>
          </p:cNvPr>
          <p:cNvSpPr txBox="1"/>
          <p:nvPr/>
        </p:nvSpPr>
        <p:spPr>
          <a:xfrm>
            <a:off x="1407626" y="5245521"/>
            <a:ext cx="304800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vi-VN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10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10" grpId="0" animBg="1"/>
      <p:bldP spid="13" grpId="0"/>
      <p:bldP spid="1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753099"/>
            <a:ext cx="13808458" cy="16396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29" y="344471"/>
            <a:ext cx="12232799" cy="6513529"/>
          </a:xfrm>
          <a:prstGeom prst="rect">
            <a:avLst/>
          </a:prstGeom>
        </p:spPr>
      </p:pic>
      <p:sp>
        <p:nvSpPr>
          <p:cNvPr id="19" name="MH_Entry_1"/>
          <p:cNvSpPr/>
          <p:nvPr>
            <p:custDataLst>
              <p:tags r:id="rId1"/>
            </p:custDataLst>
          </p:nvPr>
        </p:nvSpPr>
        <p:spPr>
          <a:xfrm>
            <a:off x="2124284" y="1631223"/>
            <a:ext cx="1385225" cy="1471172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80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sp>
        <p:nvSpPr>
          <p:cNvPr id="9" name="MH_Others_2">
            <a:extLst>
              <a:ext uri="{FF2B5EF4-FFF2-40B4-BE49-F238E27FC236}">
                <a16:creationId xmlns:a16="http://schemas.microsoft.com/office/drawing/2014/main" id="{B4A8778D-FA37-6C35-E65A-AC825ACCF4A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74137" y="2887181"/>
            <a:ext cx="6972963" cy="1412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 THIÊN ENTHALPY CHUẨN CỦA PHẢN ỨNG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57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thalpy Stock Illustrations – 22 Enthalpy Stock Illustrations, Vectors &amp;  Clipart - Dreamstime">
            <a:extLst>
              <a:ext uri="{FF2B5EF4-FFF2-40B4-BE49-F238E27FC236}">
                <a16:creationId xmlns:a16="http://schemas.microsoft.com/office/drawing/2014/main" id="{60C06BCD-91C4-4693-2BD4-CA9FDBF1C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9" b="18841"/>
          <a:stretch/>
        </p:blipFill>
        <p:spPr bwMode="auto">
          <a:xfrm>
            <a:off x="599246" y="1333419"/>
            <a:ext cx="4489589" cy="2271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FC7BB9-B0E4-26BA-2502-F85819C7FBD7}"/>
              </a:ext>
            </a:extLst>
          </p:cNvPr>
          <p:cNvSpPr txBox="1"/>
          <p:nvPr/>
        </p:nvSpPr>
        <p:spPr>
          <a:xfrm>
            <a:off x="5499652" y="1152747"/>
            <a:ext cx="6202018" cy="227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altLang="zh-CN" sz="2800" b="1" dirty="0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altLang="zh-CN" sz="2800" b="1" dirty="0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enthalpy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800" b="1" dirty="0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2800" b="1" dirty="0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zh-CN" sz="2800" b="1" dirty="0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</a:t>
            </a:r>
            <a:r>
              <a:rPr lang="en-US" altLang="zh-CN" sz="2800" b="1" dirty="0" err="1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2800" b="1" dirty="0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rgbClr val="69C57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kiện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áp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suất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       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kJ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kcal.</a:t>
            </a:r>
            <a:endParaRPr lang="en-US" sz="2800" b="1" dirty="0">
              <a:solidFill>
                <a:srgbClr val="69C57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CB50A-82E7-BBF6-CEEF-B9925BCADC65}"/>
              </a:ext>
            </a:extLst>
          </p:cNvPr>
          <p:cNvSpPr txBox="1"/>
          <p:nvPr/>
        </p:nvSpPr>
        <p:spPr>
          <a:xfrm>
            <a:off x="432145" y="4221625"/>
            <a:ext cx="4823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2H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+  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2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47BF89-1670-6686-434A-C3EA3BDE2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129" y="4188814"/>
            <a:ext cx="2981739" cy="589969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BE6C6E47-0D93-5E37-79B0-77F42FFC5517}"/>
              </a:ext>
            </a:extLst>
          </p:cNvPr>
          <p:cNvSpPr/>
          <p:nvPr/>
        </p:nvSpPr>
        <p:spPr>
          <a:xfrm>
            <a:off x="7586868" y="3785263"/>
            <a:ext cx="4465982" cy="2146529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mol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mol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571,6 kJ</a:t>
            </a:r>
          </a:p>
        </p:txBody>
      </p:sp>
      <p:sp>
        <p:nvSpPr>
          <p:cNvPr id="11" name="MH_Others_2">
            <a:extLst>
              <a:ext uri="{FF2B5EF4-FFF2-40B4-BE49-F238E27FC236}">
                <a16:creationId xmlns:a16="http://schemas.microsoft.com/office/drawing/2014/main" id="{0174218B-D21A-7CDE-5446-0E29B70972D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97444" y="543125"/>
            <a:ext cx="892617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BIẾN THIÊN ENTHALPY CHUẨN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FE1A36C-E79F-F365-0AE2-DAF074A0AC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175609"/>
              </p:ext>
            </p:extLst>
          </p:nvPr>
        </p:nvGraphicFramePr>
        <p:xfrm>
          <a:off x="7421858" y="2987735"/>
          <a:ext cx="531164" cy="418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4668" imgH="241195" progId="Equation.DSMT4">
                  <p:embed/>
                </p:oleObj>
              </mc:Choice>
              <mc:Fallback>
                <p:oleObj name="Equation" r:id="rId6" imgW="304668" imgH="241195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BA8C75E-3669-1294-024E-7D90709C8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1858" y="2987735"/>
                        <a:ext cx="531164" cy="4184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1355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753099"/>
            <a:ext cx="13808458" cy="16396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43" y="1"/>
            <a:ext cx="12841357" cy="6858000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1"/>
            </p:custDataLst>
          </p:nvPr>
        </p:nvSpPr>
        <p:spPr>
          <a:xfrm>
            <a:off x="785581" y="2705392"/>
            <a:ext cx="7844791" cy="198227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4000" b="1" spc="-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ENTHALPY TẠO THÀNH VÀ BIẾN THIÊN ENTHALPY CỦA PHẢN ỨNG HÓA HỌC</a:t>
            </a:r>
            <a:endParaRPr lang="zh-CN" altLang="en-US" sz="4000" b="1" spc="-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MH_Entry_1"/>
          <p:cNvSpPr/>
          <p:nvPr>
            <p:custDataLst>
              <p:tags r:id="rId2"/>
            </p:custDataLst>
          </p:nvPr>
        </p:nvSpPr>
        <p:spPr>
          <a:xfrm>
            <a:off x="3275403" y="1698060"/>
            <a:ext cx="3410318" cy="99302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13</a:t>
            </a:r>
            <a:endParaRPr lang="zh-CN" altLang="en-US" sz="54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6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CBA5EDAB-A5C5-E54F-C92D-5ECB59E876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423580"/>
            <a:ext cx="892617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BIẾN THIÊN ENTHALPY CHUẨN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9CAED0-CDF9-745B-C785-310756F680DA}"/>
              </a:ext>
            </a:extLst>
          </p:cNvPr>
          <p:cNvSpPr txBox="1"/>
          <p:nvPr/>
        </p:nvSpPr>
        <p:spPr>
          <a:xfrm>
            <a:off x="397565" y="1190371"/>
            <a:ext cx="11383618" cy="122264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              )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hoặc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kèm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kiện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3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258391-F711-84E4-2056-69A87B471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531" y="1182465"/>
            <a:ext cx="1347164" cy="692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08E4CC-754F-76C3-34CF-E990FB40626E}"/>
              </a:ext>
            </a:extLst>
          </p:cNvPr>
          <p:cNvSpPr txBox="1"/>
          <p:nvPr/>
        </p:nvSpPr>
        <p:spPr>
          <a:xfrm>
            <a:off x="554308" y="282853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+ 2O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→ CO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+ 2 H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1DFF77-DF3F-0041-07D2-B37496902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136" y="2813644"/>
            <a:ext cx="2695395" cy="5194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7B1BF2-06F1-C25A-A7C4-1F1B9762C733}"/>
              </a:ext>
            </a:extLst>
          </p:cNvPr>
          <p:cNvSpPr txBox="1"/>
          <p:nvPr/>
        </p:nvSpPr>
        <p:spPr>
          <a:xfrm>
            <a:off x="554308" y="3562857"/>
            <a:ext cx="1083220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mol CH</a:t>
            </a:r>
            <a:r>
              <a:rPr lang="en-US" altLang="zh-CN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890,5 kJ.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EB292B-8AFB-39F3-2837-B2C8F2782A44}"/>
              </a:ext>
            </a:extLst>
          </p:cNvPr>
          <p:cNvSpPr txBox="1"/>
          <p:nvPr/>
        </p:nvSpPr>
        <p:spPr>
          <a:xfrm>
            <a:off x="554308" y="42453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CaCO</a:t>
            </a:r>
            <a:r>
              <a:rPr lang="pt-BR" sz="2400" b="1" i="0" baseline="-25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pt-BR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(s)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→ </a:t>
            </a:r>
            <a:r>
              <a:rPr lang="pt-BR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CaO(s) + CO</a:t>
            </a:r>
            <a:r>
              <a:rPr lang="pt-BR" sz="2400" b="1" i="0" baseline="-25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pt-BR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E9F83B-6589-6149-69AB-DC7AC38CB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136" y="4265444"/>
            <a:ext cx="2467803" cy="5158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AFCFA0-CFD6-EA14-AE2D-C37ABD8607BE}"/>
              </a:ext>
            </a:extLst>
          </p:cNvPr>
          <p:cNvSpPr txBox="1"/>
          <p:nvPr/>
        </p:nvSpPr>
        <p:spPr>
          <a:xfrm>
            <a:off x="397565" y="4947983"/>
            <a:ext cx="11637691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mol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179,2 kJ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mol CaCO</a:t>
            </a:r>
            <a:r>
              <a:rPr lang="en-US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(s)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(s) </a:t>
            </a:r>
            <a:r>
              <a:rPr 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1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 animBg="1"/>
      <p:bldP spid="9" grpId="0"/>
      <p:bldP spid="13" grpId="0" animBg="1"/>
      <p:bldP spid="1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D65B70-B94E-D5D5-73A3-52F26A19D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8581" y="4458311"/>
            <a:ext cx="5049680" cy="1417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6BD3DE-D473-B605-5D44-C926C87FD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4190" y="2221269"/>
            <a:ext cx="3313761" cy="14173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B1CDB3-5372-17DD-5024-447A7665E3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2569"/>
          <a:stretch>
            <a:fillRect/>
          </a:stretch>
        </p:blipFill>
        <p:spPr>
          <a:xfrm rot="-1267546" flipV="1">
            <a:off x="3866767" y="3204619"/>
            <a:ext cx="640620" cy="13552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71FE91-D405-0BE2-6C48-A0BD19D285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2569"/>
          <a:stretch>
            <a:fillRect/>
          </a:stretch>
        </p:blipFill>
        <p:spPr>
          <a:xfrm rot="726336" flipH="1" flipV="1">
            <a:off x="7806673" y="3321477"/>
            <a:ext cx="517496" cy="1094743"/>
          </a:xfrm>
          <a:prstGeom prst="rect">
            <a:avLst/>
          </a:prstGeom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5AEFF11F-1CEB-4496-71EC-C0B64B1B845D}"/>
              </a:ext>
            </a:extLst>
          </p:cNvPr>
          <p:cNvSpPr txBox="1"/>
          <p:nvPr/>
        </p:nvSpPr>
        <p:spPr>
          <a:xfrm>
            <a:off x="4007312" y="4931355"/>
            <a:ext cx="4058109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3200" b="1" spc="139" dirty="0">
                <a:solidFill>
                  <a:srgbClr val="4B36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CHUẨN</a:t>
            </a: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9C86FEB9-4CF1-146A-EC7A-363A5E4036FA}"/>
              </a:ext>
            </a:extLst>
          </p:cNvPr>
          <p:cNvSpPr txBox="1"/>
          <p:nvPr/>
        </p:nvSpPr>
        <p:spPr>
          <a:xfrm>
            <a:off x="254642" y="2353012"/>
            <a:ext cx="3052855" cy="1130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Áp</a:t>
            </a:r>
            <a:r>
              <a:rPr lang="en-US" sz="32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suất</a:t>
            </a:r>
            <a:r>
              <a:rPr lang="en-US" sz="32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1 bar (</a:t>
            </a:r>
            <a:r>
              <a:rPr lang="en-US" sz="32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32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32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32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6" name="TextBox 42">
            <a:extLst>
              <a:ext uri="{FF2B5EF4-FFF2-40B4-BE49-F238E27FC236}">
                <a16:creationId xmlns:a16="http://schemas.microsoft.com/office/drawing/2014/main" id="{F70D2A3B-4267-C534-10AF-CD56E2F48DA1}"/>
              </a:ext>
            </a:extLst>
          </p:cNvPr>
          <p:cNvSpPr txBox="1"/>
          <p:nvPr/>
        </p:nvSpPr>
        <p:spPr>
          <a:xfrm>
            <a:off x="1781071" y="7840185"/>
            <a:ext cx="8046762" cy="26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2"/>
              </a:lnSpc>
            </a:pPr>
            <a:r>
              <a:rPr lang="en-US" sz="2100" spc="105">
                <a:solidFill>
                  <a:srgbClr val="4B3624"/>
                </a:solidFill>
                <a:latin typeface="Kollektif"/>
              </a:rPr>
              <a:t>www.reallygreatsite.com</a:t>
            </a: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E22F5FA5-8BF7-106D-8A78-7751EE05D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63870" y="1073575"/>
            <a:ext cx="4119100" cy="1678152"/>
          </a:xfrm>
          <a:prstGeom prst="rect">
            <a:avLst/>
          </a:prstGeom>
        </p:spPr>
      </p:pic>
      <p:pic>
        <p:nvPicPr>
          <p:cNvPr id="38" name="Picture 23">
            <a:extLst>
              <a:ext uri="{FF2B5EF4-FFF2-40B4-BE49-F238E27FC236}">
                <a16:creationId xmlns:a16="http://schemas.microsoft.com/office/drawing/2014/main" id="{4D556436-396F-2E9F-4D2A-702844405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2569"/>
          <a:stretch>
            <a:fillRect/>
          </a:stretch>
        </p:blipFill>
        <p:spPr>
          <a:xfrm rot="19934355" flipH="1" flipV="1">
            <a:off x="5684327" y="2893760"/>
            <a:ext cx="478187" cy="138852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46E7C7D-AEC3-BFE5-6460-6DD0931E5AC3}"/>
              </a:ext>
            </a:extLst>
          </p:cNvPr>
          <p:cNvSpPr txBox="1"/>
          <p:nvPr/>
        </p:nvSpPr>
        <p:spPr>
          <a:xfrm>
            <a:off x="4246826" y="1140259"/>
            <a:ext cx="35105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mol/L (</a:t>
            </a:r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đối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tan </a:t>
            </a:r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EBD394D7-62CE-2473-AE7C-78DFA75D5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23597" y="2326253"/>
            <a:ext cx="3313761" cy="141737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1232634-3A8E-36B0-7324-E92E9BEB5638}"/>
              </a:ext>
            </a:extLst>
          </p:cNvPr>
          <p:cNvSpPr txBox="1"/>
          <p:nvPr/>
        </p:nvSpPr>
        <p:spPr>
          <a:xfrm>
            <a:off x="8641364" y="2493808"/>
            <a:ext cx="32959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chọn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298K (25</a:t>
            </a:r>
            <a:r>
              <a:rPr lang="en-US" sz="3000" b="1" i="1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3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C)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MH_Others_2">
            <a:extLst>
              <a:ext uri="{FF2B5EF4-FFF2-40B4-BE49-F238E27FC236}">
                <a16:creationId xmlns:a16="http://schemas.microsoft.com/office/drawing/2014/main" id="{B12C1783-9D09-A13E-B61C-8330A6FCF09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423580"/>
            <a:ext cx="892617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BIẾN THIÊN ENTHALPY CHUẨN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7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40" grpId="0"/>
      <p:bldP spid="4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s_2">
            <a:extLst>
              <a:ext uri="{FF2B5EF4-FFF2-40B4-BE49-F238E27FC236}">
                <a16:creationId xmlns:a16="http://schemas.microsoft.com/office/drawing/2014/main" id="{66BD7CBE-038F-52C7-F467-7069D6A7FD8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423580"/>
            <a:ext cx="892617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BIẾN THIÊN ENTHALPY CHUẨN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CCFC3-10BD-128C-44D1-E52B379785DA}"/>
              </a:ext>
            </a:extLst>
          </p:cNvPr>
          <p:cNvSpPr txBox="1"/>
          <p:nvPr/>
        </p:nvSpPr>
        <p:spPr>
          <a:xfrm>
            <a:off x="982134" y="1212333"/>
            <a:ext cx="672253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09DAC-C12A-D7C0-7FF0-A6D7C21ABD93}"/>
              </a:ext>
            </a:extLst>
          </p:cNvPr>
          <p:cNvSpPr txBox="1"/>
          <p:nvPr/>
        </p:nvSpPr>
        <p:spPr>
          <a:xfrm>
            <a:off x="261376" y="20862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+ 2O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→ CO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+ 2 H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A25DC4-436B-2B76-6F5B-A9DCCD87E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398" y="2112159"/>
            <a:ext cx="2695395" cy="519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2B3C92-B2AF-5C90-AB8A-15F430590DF2}"/>
              </a:ext>
            </a:extLst>
          </p:cNvPr>
          <p:cNvSpPr txBox="1"/>
          <p:nvPr/>
        </p:nvSpPr>
        <p:spPr>
          <a:xfrm>
            <a:off x="597161" y="296733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CaCO</a:t>
            </a:r>
            <a:r>
              <a:rPr lang="pt-BR" sz="2800" b="1" i="0" baseline="-25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pt-BR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(s)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→ </a:t>
            </a:r>
            <a:r>
              <a:rPr lang="pt-BR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CaO(s) + CO</a:t>
            </a:r>
            <a:r>
              <a:rPr lang="pt-BR" sz="2800" b="1" i="0" baseline="-250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pt-BR" sz="2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A4AD1-8151-46D8-D4CF-7A2C913B9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531" y="2945220"/>
            <a:ext cx="2467803" cy="515869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6DA4039A-A37D-6A48-5A9A-FB189DF01DD8}"/>
              </a:ext>
            </a:extLst>
          </p:cNvPr>
          <p:cNvSpPr/>
          <p:nvPr/>
        </p:nvSpPr>
        <p:spPr>
          <a:xfrm>
            <a:off x="8469334" y="1891540"/>
            <a:ext cx="745067" cy="159901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2D237-0449-DF54-974D-5D4B7AFBA0BC}"/>
              </a:ext>
            </a:extLst>
          </p:cNvPr>
          <p:cNvSpPr txBox="1"/>
          <p:nvPr/>
        </p:nvSpPr>
        <p:spPr>
          <a:xfrm>
            <a:off x="9116252" y="2112159"/>
            <a:ext cx="26953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endParaRPr lang="en-US" sz="2800" dirty="0"/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CD8C8FCC-A1E4-8F44-F497-641F8A927709}"/>
              </a:ext>
            </a:extLst>
          </p:cNvPr>
          <p:cNvSpPr/>
          <p:nvPr/>
        </p:nvSpPr>
        <p:spPr>
          <a:xfrm>
            <a:off x="106066" y="3731395"/>
            <a:ext cx="6587096" cy="246380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kèm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344AD6-E10C-A616-42FE-28ABDD4A1D42}"/>
              </a:ext>
            </a:extLst>
          </p:cNvPr>
          <p:cNvSpPr txBox="1"/>
          <p:nvPr/>
        </p:nvSpPr>
        <p:spPr>
          <a:xfrm>
            <a:off x="6858001" y="4062348"/>
            <a:ext cx="515753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&gt; 0: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6D91A8-B1E3-6B97-9D67-598EA14E67DD}"/>
              </a:ext>
            </a:extLst>
          </p:cNvPr>
          <p:cNvSpPr txBox="1"/>
          <p:nvPr/>
        </p:nvSpPr>
        <p:spPr>
          <a:xfrm>
            <a:off x="6925734" y="5157361"/>
            <a:ext cx="51602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&lt; 0: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88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7" grpId="0"/>
      <p:bldP spid="9" grpId="0" animBg="1"/>
      <p:bldP spid="11" grpId="0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14C5FDE-C2C3-2D9D-BD1D-C9C684626FB5}"/>
              </a:ext>
            </a:extLst>
          </p:cNvPr>
          <p:cNvSpPr txBox="1"/>
          <p:nvPr/>
        </p:nvSpPr>
        <p:spPr>
          <a:xfrm>
            <a:off x="794935" y="1104977"/>
            <a:ext cx="10813774" cy="3293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930A270-BA60-6447-E846-EA7B957F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91" y="1647825"/>
            <a:ext cx="8787462" cy="21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3C37C0-A896-49CE-59EF-6DBCB5B5664B}"/>
              </a:ext>
            </a:extLst>
          </p:cNvPr>
          <p:cNvSpPr txBox="1"/>
          <p:nvPr/>
        </p:nvSpPr>
        <p:spPr>
          <a:xfrm>
            <a:off x="7238261" y="4430660"/>
            <a:ext cx="3604591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0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0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56F1B7-2BB4-77BF-864C-3DECD01A50EB}"/>
              </a:ext>
            </a:extLst>
          </p:cNvPr>
          <p:cNvSpPr txBox="1"/>
          <p:nvPr/>
        </p:nvSpPr>
        <p:spPr>
          <a:xfrm>
            <a:off x="794935" y="4587541"/>
            <a:ext cx="5301063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&gt; 0: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472204-AC0D-0A83-3124-A2C87A750DE7}"/>
              </a:ext>
            </a:extLst>
          </p:cNvPr>
          <p:cNvSpPr txBox="1"/>
          <p:nvPr/>
        </p:nvSpPr>
        <p:spPr>
          <a:xfrm>
            <a:off x="774328" y="5489738"/>
            <a:ext cx="532167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&lt; 0: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3ED48F5-4DF6-C403-3A91-07B9983E3943}"/>
              </a:ext>
            </a:extLst>
          </p:cNvPr>
          <p:cNvSpPr/>
          <p:nvPr/>
        </p:nvSpPr>
        <p:spPr>
          <a:xfrm>
            <a:off x="6310608" y="4930611"/>
            <a:ext cx="927653" cy="559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MH_Others_2">
            <a:extLst>
              <a:ext uri="{FF2B5EF4-FFF2-40B4-BE49-F238E27FC236}">
                <a16:creationId xmlns:a16="http://schemas.microsoft.com/office/drawing/2014/main" id="{73F4D06F-9087-7834-EDC2-1C3C65AB741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423580"/>
            <a:ext cx="892617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BIẾN THIÊN ENTHALPY CHUẨN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567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 animBg="1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753099"/>
            <a:ext cx="13808458" cy="16396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26" y="238539"/>
            <a:ext cx="11610373" cy="6619461"/>
          </a:xfrm>
          <a:prstGeom prst="rect">
            <a:avLst/>
          </a:prstGeom>
        </p:spPr>
      </p:pic>
      <p:sp>
        <p:nvSpPr>
          <p:cNvPr id="19" name="MH_Entry_1"/>
          <p:cNvSpPr/>
          <p:nvPr>
            <p:custDataLst>
              <p:tags r:id="rId1"/>
            </p:custDataLst>
          </p:nvPr>
        </p:nvSpPr>
        <p:spPr>
          <a:xfrm>
            <a:off x="1111051" y="2260233"/>
            <a:ext cx="1385225" cy="1471172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  <a:endParaRPr lang="zh-CN" altLang="en-US" sz="80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sp>
        <p:nvSpPr>
          <p:cNvPr id="9" name="MH_Others_2">
            <a:extLst>
              <a:ext uri="{FF2B5EF4-FFF2-40B4-BE49-F238E27FC236}">
                <a16:creationId xmlns:a16="http://schemas.microsoft.com/office/drawing/2014/main" id="{63EF53B2-2ACC-61C5-6A0D-EFAC42B4A96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53715" y="2672535"/>
            <a:ext cx="6479652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ENTHALPY TẠO THÀNH (NHIỆT TẠO THÀNH) 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4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9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s_2">
            <a:extLst>
              <a:ext uri="{FF2B5EF4-FFF2-40B4-BE49-F238E27FC236}">
                <a16:creationId xmlns:a16="http://schemas.microsoft.com/office/drawing/2014/main" id="{D459B36D-4201-F3CB-21B9-26D0E40C116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69713" y="361581"/>
            <a:ext cx="623468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ENTHALPY TẠO THÀNH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MH_Others_2">
            <a:extLst>
              <a:ext uri="{FF2B5EF4-FFF2-40B4-BE49-F238E27FC236}">
                <a16:creationId xmlns:a16="http://schemas.microsoft.com/office/drawing/2014/main" id="{2BA9EFB7-8BBA-F18F-4B46-2A7D7EFD773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49526" y="1456789"/>
            <a:ext cx="11492947" cy="172124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txBody>
          <a:bodyPr wrap="square" lIns="0" tIns="0" rIns="0" bIns="0">
            <a:spAutoFit/>
          </a:bodyPr>
          <a:lstStyle/>
          <a:p>
            <a:pPr marL="27432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                 )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kèm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 mol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dạng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kiện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lang="en-US" altLang="zh-CN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738A7D-541E-9880-66BB-8B4B8B90B85C}"/>
                  </a:ext>
                </a:extLst>
              </p:cNvPr>
              <p:cNvSpPr txBox="1"/>
              <p:nvPr/>
            </p:nvSpPr>
            <p:spPr>
              <a:xfrm>
                <a:off x="4762069" y="1456789"/>
                <a:ext cx="1073426" cy="690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𝛥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𝑓</m:t>
                        </m:r>
                      </m:sub>
                    </m:sSub>
                    <m:sSubSup>
                      <m:sSubSupPr>
                        <m:ctrlPr>
                          <a:rPr lang="en-US" sz="3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𝐻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3600" i="0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298</m:t>
                        </m:r>
                      </m:sub>
                      <m:sup>
                        <m:r>
                          <a:rPr lang="en-US" sz="3600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𝑜</m:t>
                        </m:r>
                      </m:sup>
                    </m:sSubSup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738A7D-541E-9880-66BB-8B4B8B90B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069" y="1456789"/>
                <a:ext cx="1073426" cy="690702"/>
              </a:xfrm>
              <a:prstGeom prst="rect">
                <a:avLst/>
              </a:prstGeom>
              <a:blipFill>
                <a:blip r:embed="rId5"/>
                <a:stretch>
                  <a:fillRect r="-47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9442FD3-47BA-140A-0526-BEF5C88D5C53}"/>
              </a:ext>
            </a:extLst>
          </p:cNvPr>
          <p:cNvSpPr txBox="1"/>
          <p:nvPr/>
        </p:nvSpPr>
        <p:spPr>
          <a:xfrm>
            <a:off x="1324207" y="3444435"/>
            <a:ext cx="5932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2Na(s) + ½ O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Na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O(s)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25E5EC-0D81-0D6D-0C99-18B6B97BB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442" y="3429001"/>
            <a:ext cx="3779637" cy="5847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9A3272-BF13-15EB-1AA5-089CF4911B2F}"/>
              </a:ext>
            </a:extLst>
          </p:cNvPr>
          <p:cNvSpPr txBox="1"/>
          <p:nvPr/>
        </p:nvSpPr>
        <p:spPr>
          <a:xfrm>
            <a:off x="1513694" y="4508659"/>
            <a:ext cx="4823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½ H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+ ½ I</a:t>
            </a:r>
            <a:r>
              <a:rPr lang="en-US" altLang="zh-CN" sz="2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(s)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HI(g)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337EBA-EDC7-5EFF-7085-4C0F97D43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7442" y="4508659"/>
            <a:ext cx="3404764" cy="6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1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s_2">
            <a:extLst>
              <a:ext uri="{FF2B5EF4-FFF2-40B4-BE49-F238E27FC236}">
                <a16:creationId xmlns:a16="http://schemas.microsoft.com/office/drawing/2014/main" id="{474E183F-8FA8-3545-CBC5-F14A792E393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59525" y="1502344"/>
            <a:ext cx="623468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ENTHALPY TẠO THÀNH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MH_Others_2">
            <a:extLst>
              <a:ext uri="{FF2B5EF4-FFF2-40B4-BE49-F238E27FC236}">
                <a16:creationId xmlns:a16="http://schemas.microsoft.com/office/drawing/2014/main" id="{29E18668-A47B-A7AC-C195-1F52EF82EA7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359525" y="2837470"/>
            <a:ext cx="550817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Enthalpy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endParaRPr lang="zh-CN" altLang="en-US" sz="24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EF242-9458-E7BF-53B8-51822D480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357" y="350877"/>
            <a:ext cx="6033108" cy="622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79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ecules liquid have enough energy to move relative to each other. In a gas the effect of intermolecular forces is small. In a solid the particles molecules are packed closely together. - 21930827">
            <a:extLst>
              <a:ext uri="{FF2B5EF4-FFF2-40B4-BE49-F238E27FC236}">
                <a16:creationId xmlns:a16="http://schemas.microsoft.com/office/drawing/2014/main" id="{E3FEFE90-9376-2715-709F-BA0FD22CC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9" b="4734"/>
          <a:stretch/>
        </p:blipFill>
        <p:spPr bwMode="auto">
          <a:xfrm>
            <a:off x="7756480" y="1540463"/>
            <a:ext cx="4161493" cy="198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7C086A-733C-49CA-3598-B7A29F08940F}"/>
              </a:ext>
            </a:extLst>
          </p:cNvPr>
          <p:cNvSpPr/>
          <p:nvPr/>
        </p:nvSpPr>
        <p:spPr>
          <a:xfrm>
            <a:off x="714099" y="2601585"/>
            <a:ext cx="5896412" cy="14148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7CC404-E4B9-CDF4-30A7-3E3B00AE4852}"/>
                  </a:ext>
                </a:extLst>
              </p:cNvPr>
              <p:cNvSpPr txBox="1"/>
              <p:nvPr/>
            </p:nvSpPr>
            <p:spPr>
              <a:xfrm>
                <a:off x="823762" y="2625362"/>
                <a:ext cx="5418189" cy="564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𝜟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𝒇</m:t>
                        </m:r>
                      </m:sub>
                    </m:sSub>
                    <m:sSubSup>
                      <m:sSubSupPr>
                        <m:ctrlPr>
                          <a:rPr lang="en-US" sz="28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800" b="1" i="0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𝟐𝟗𝟖</m:t>
                        </m:r>
                      </m:sub>
                      <m:sup>
                        <m:r>
                          <a:rPr lang="en-US" sz="2800" b="1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𝒐</m:t>
                        </m:r>
                      </m:sup>
                    </m:sSubSup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&lt; 0: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Phản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tỏa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nhiệt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7CC404-E4B9-CDF4-30A7-3E3B00AE4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762" y="2625362"/>
                <a:ext cx="5418189" cy="564065"/>
              </a:xfrm>
              <a:prstGeom prst="rect">
                <a:avLst/>
              </a:prstGeom>
              <a:blipFill>
                <a:blip r:embed="rId5"/>
                <a:stretch>
                  <a:fillRect t="-11957" b="-2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D147528-7DAA-AB3B-6B98-F734943B579A}"/>
              </a:ext>
            </a:extLst>
          </p:cNvPr>
          <p:cNvSpPr txBox="1"/>
          <p:nvPr/>
        </p:nvSpPr>
        <p:spPr>
          <a:xfrm>
            <a:off x="8111236" y="3700647"/>
            <a:ext cx="3500212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 (gas):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 (Solid):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rắn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 (liquid):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aquecous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8F20EA-AE0F-CF89-A7BA-94D1F6738DA1}"/>
                  </a:ext>
                </a:extLst>
              </p:cNvPr>
              <p:cNvSpPr txBox="1"/>
              <p:nvPr/>
            </p:nvSpPr>
            <p:spPr>
              <a:xfrm>
                <a:off x="784052" y="3275466"/>
                <a:ext cx="5497608" cy="564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𝜟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𝒇</m:t>
                        </m:r>
                      </m:sub>
                    </m:sSub>
                    <m:sSubSup>
                      <m:sSubSupPr>
                        <m:ctrlPr>
                          <a:rPr lang="en-US" sz="2800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800" b="1" i="0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𝟐𝟗𝟖</m:t>
                        </m:r>
                      </m:sub>
                      <m:sup>
                        <m:r>
                          <a:rPr lang="en-US" sz="2800" b="1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𝒐</m:t>
                        </m:r>
                      </m:sup>
                    </m:sSubSup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&gt; 0: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Phản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thu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nhiệt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8F20EA-AE0F-CF89-A7BA-94D1F6738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52" y="3275466"/>
                <a:ext cx="5497608" cy="564065"/>
              </a:xfrm>
              <a:prstGeom prst="rect">
                <a:avLst/>
              </a:prstGeom>
              <a:blipFill>
                <a:blip r:embed="rId6"/>
                <a:stretch>
                  <a:fillRect t="-10753" b="-21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F05C794-D6A0-E281-1B4A-9C666107ADB1}"/>
              </a:ext>
            </a:extLst>
          </p:cNvPr>
          <p:cNvSpPr txBox="1"/>
          <p:nvPr/>
        </p:nvSpPr>
        <p:spPr>
          <a:xfrm>
            <a:off x="163580" y="1205769"/>
            <a:ext cx="3762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2Na(s) + ½ O</a:t>
            </a:r>
            <a:r>
              <a:rPr lang="en-US" altLang="zh-CN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Na</a:t>
            </a:r>
            <a:r>
              <a:rPr lang="en-US" altLang="zh-CN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O(s)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F28E35-C0AD-F40E-72A0-75E920388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7610" y="1220210"/>
            <a:ext cx="3347241" cy="517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763F20-547E-0DB9-DB81-54DDD8C3DF05}"/>
              </a:ext>
            </a:extLst>
          </p:cNvPr>
          <p:cNvSpPr txBox="1"/>
          <p:nvPr/>
        </p:nvSpPr>
        <p:spPr>
          <a:xfrm>
            <a:off x="163580" y="1899585"/>
            <a:ext cx="4271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½ H</a:t>
            </a:r>
            <a:r>
              <a:rPr lang="en-US" altLang="zh-CN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+ ½ I</a:t>
            </a:r>
            <a:r>
              <a:rPr lang="en-US" altLang="zh-CN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(s)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HI(g)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649D21-3777-953A-8A8C-54F981B4A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765" y="1849454"/>
            <a:ext cx="3015254" cy="5446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21B7A8-76AD-014F-19EE-9FFD5FD6F3A9}"/>
              </a:ext>
            </a:extLst>
          </p:cNvPr>
          <p:cNvSpPr txBox="1"/>
          <p:nvPr/>
        </p:nvSpPr>
        <p:spPr>
          <a:xfrm>
            <a:off x="451431" y="4251315"/>
            <a:ext cx="7616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𝐸𝑛𝑡ℎ𝑎𝑙𝑝𝑦 𝑡ạ𝑜 𝑡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ℎà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𝑛ℎ 𝑐ℎ𝑢ẩ𝑛 𝑐ủ𝑎 𝑐á𝑐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𝑛 𝑐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ℎấ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𝑡 𝑏ề𝑛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=0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C82CF3-9C65-B784-5BBC-2DDC8F4C62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8186" y="4751957"/>
            <a:ext cx="3727813" cy="576756"/>
          </a:xfrm>
          <a:prstGeom prst="rect">
            <a:avLst/>
          </a:prstGeom>
        </p:spPr>
      </p:pic>
      <p:sp>
        <p:nvSpPr>
          <p:cNvPr id="18" name="MH_Others_2">
            <a:extLst>
              <a:ext uri="{FF2B5EF4-FFF2-40B4-BE49-F238E27FC236}">
                <a16:creationId xmlns:a16="http://schemas.microsoft.com/office/drawing/2014/main" id="{408391A9-0962-E2B4-E7BF-43940C3D15C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78655" y="263596"/>
            <a:ext cx="623468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ENTHALPY TẠO THÀNH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95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1" grpId="0" animBg="1"/>
      <p:bldP spid="12" grpId="0"/>
      <p:bldP spid="13" grpId="0"/>
      <p:bldP spid="15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s_2">
            <a:extLst>
              <a:ext uri="{FF2B5EF4-FFF2-40B4-BE49-F238E27FC236}">
                <a16:creationId xmlns:a16="http://schemas.microsoft.com/office/drawing/2014/main" id="{02C40753-9E4C-5521-91E0-B1AAC54A60D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79258" y="317010"/>
            <a:ext cx="623468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ENTHALPY TẠO THÀNH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5C39C6-36CD-8606-7AB6-82C680A6AA00}"/>
              </a:ext>
            </a:extLst>
          </p:cNvPr>
          <p:cNvSpPr txBox="1"/>
          <p:nvPr/>
        </p:nvSpPr>
        <p:spPr>
          <a:xfrm>
            <a:off x="381000" y="1214104"/>
            <a:ext cx="11430000" cy="954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18B8745-7EB9-AE56-3C17-CBE1D0195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48765"/>
              </p:ext>
            </p:extLst>
          </p:nvPr>
        </p:nvGraphicFramePr>
        <p:xfrm>
          <a:off x="381000" y="2511307"/>
          <a:ext cx="11176000" cy="37611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394575">
                  <a:extLst>
                    <a:ext uri="{9D8B030D-6E8A-4147-A177-3AD203B41FA5}">
                      <a16:colId xmlns:a16="http://schemas.microsoft.com/office/drawing/2014/main" val="2283910494"/>
                    </a:ext>
                  </a:extLst>
                </a:gridCol>
                <a:gridCol w="5781425">
                  <a:extLst>
                    <a:ext uri="{9D8B030D-6E8A-4147-A177-3AD203B41FA5}">
                      <a16:colId xmlns:a16="http://schemas.microsoft.com/office/drawing/2014/main" val="2060148495"/>
                    </a:ext>
                  </a:extLst>
                </a:gridCol>
              </a:tblGrid>
              <a:tr h="104085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Enthalpy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35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enthalpy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endParaRPr lang="en-US" sz="35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434777538"/>
                  </a:ext>
                </a:extLst>
              </a:tr>
              <a:tr h="2599070">
                <a:tc>
                  <a:txBody>
                    <a:bodyPr/>
                    <a:lstStyle/>
                    <a:p>
                      <a:pPr marL="457200" indent="-457200" algn="l" fontAlgn="t">
                        <a:buFont typeface="Wingdings" panose="05000000000000000000" pitchFamily="2" charset="2"/>
                        <a:buChar char="ü"/>
                      </a:pP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tham gia </a:t>
                      </a: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đơn </a:t>
                      </a: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 fontAlgn="t">
                        <a:buFont typeface="Wingdings" panose="05000000000000000000" pitchFamily="2" charset="2"/>
                        <a:buChar char="ü"/>
                      </a:pP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duy </a:t>
                      </a:r>
                      <a:r>
                        <a:rPr lang="vi-VN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571500" indent="-571500" algn="l" fontAlgn="t">
                        <a:buFont typeface="Wingdings" panose="05000000000000000000" pitchFamily="2" charset="2"/>
                        <a:buChar char="ü"/>
                      </a:pP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tham gia ở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đơn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l" fontAlgn="t">
                        <a:buFont typeface="Wingdings" panose="05000000000000000000" pitchFamily="2" charset="2"/>
                        <a:buChar char="ü"/>
                      </a:pP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hay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150012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040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EE8C38-7F60-84CC-C440-FB058E57BF84}"/>
              </a:ext>
            </a:extLst>
          </p:cNvPr>
          <p:cNvSpPr txBox="1"/>
          <p:nvPr/>
        </p:nvSpPr>
        <p:spPr>
          <a:xfrm>
            <a:off x="283381" y="1201856"/>
            <a:ext cx="11669974" cy="13029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S(S) + 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H_Others_2">
            <a:extLst>
              <a:ext uri="{FF2B5EF4-FFF2-40B4-BE49-F238E27FC236}">
                <a16:creationId xmlns:a16="http://schemas.microsoft.com/office/drawing/2014/main" id="{F933D1B1-96B4-2BFC-2015-AFB49AB6D3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79258" y="317010"/>
            <a:ext cx="6234688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ENTHALPY TẠO THÀNH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E5667-87DB-CDEF-FEE7-EA1C481D2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603" y="1313572"/>
            <a:ext cx="1064155" cy="587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1208AB-BEE7-C4E9-908C-3D496CC5F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900" y="1448198"/>
            <a:ext cx="4988740" cy="5683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34AC93-ABDA-C815-B09F-44A5169735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730" b="2913"/>
          <a:stretch/>
        </p:blipFill>
        <p:spPr>
          <a:xfrm>
            <a:off x="4480182" y="1899884"/>
            <a:ext cx="2310718" cy="5773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2E47DD-8D8A-DD3B-6740-AD13CF522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15" y="2956463"/>
            <a:ext cx="4097867" cy="3073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50A59A4-1DB2-0BC3-C0ED-26FA48B8F5CF}"/>
              </a:ext>
            </a:extLst>
          </p:cNvPr>
          <p:cNvSpPr txBox="1"/>
          <p:nvPr/>
        </p:nvSpPr>
        <p:spPr>
          <a:xfrm>
            <a:off x="4802318" y="2751119"/>
            <a:ext cx="7151037" cy="2427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lượng nhiệt tỏa ra khi tạo thành 1 mol chất SO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từ các đơn chất ở trạng thái bền nhất ở điều kiện chuẩn (Sulfur ở dạng rắn, oxygen ở dạng phân tử khí chính là dạng đơn chất bền nhất của sulfur và oxygen)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7FE4E-DF96-3B96-FE0D-6676D17F4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730" b="2913"/>
          <a:stretch/>
        </p:blipFill>
        <p:spPr>
          <a:xfrm>
            <a:off x="4802318" y="2751119"/>
            <a:ext cx="2159675" cy="5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63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54890"/>
            <a:ext cx="12192000" cy="2663952"/>
          </a:xfrm>
          <a:prstGeom prst="rect">
            <a:avLst/>
          </a:prstGeom>
        </p:spPr>
      </p:pic>
      <p:sp>
        <p:nvSpPr>
          <p:cNvPr id="3" name="MH_Others_2"/>
          <p:cNvSpPr txBox="1"/>
          <p:nvPr>
            <p:custDataLst>
              <p:tags r:id="rId1"/>
            </p:custDataLst>
          </p:nvPr>
        </p:nvSpPr>
        <p:spPr>
          <a:xfrm>
            <a:off x="5052308" y="176021"/>
            <a:ext cx="3128221" cy="6420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172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zh-CN" altLang="en-US" sz="4172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MH_Number_1"/>
          <p:cNvSpPr/>
          <p:nvPr>
            <p:custDataLst>
              <p:tags r:id="rId2"/>
            </p:custDataLst>
          </p:nvPr>
        </p:nvSpPr>
        <p:spPr>
          <a:xfrm>
            <a:off x="722266" y="1017116"/>
            <a:ext cx="909016" cy="789866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MH_Number_2"/>
          <p:cNvSpPr/>
          <p:nvPr>
            <p:custDataLst>
              <p:tags r:id="rId3"/>
            </p:custDataLst>
          </p:nvPr>
        </p:nvSpPr>
        <p:spPr>
          <a:xfrm>
            <a:off x="722266" y="2066349"/>
            <a:ext cx="864658" cy="737060"/>
          </a:xfrm>
          <a:prstGeom prst="ellipse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MH_Others_2">
            <a:extLst>
              <a:ext uri="{FF2B5EF4-FFF2-40B4-BE49-F238E27FC236}">
                <a16:creationId xmlns:a16="http://schemas.microsoft.com/office/drawing/2014/main" id="{F69328D7-2393-641F-069F-03DAE4E271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23416" y="1073085"/>
            <a:ext cx="10180642" cy="5393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TỎA NHIỆT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MH_Number_1">
            <a:extLst>
              <a:ext uri="{FF2B5EF4-FFF2-40B4-BE49-F238E27FC236}">
                <a16:creationId xmlns:a16="http://schemas.microsoft.com/office/drawing/2014/main" id="{45622D3C-E3AE-24D4-71C1-2DC0A6F66BE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4445" y="3134626"/>
            <a:ext cx="864658" cy="73706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MH_Others_2">
            <a:extLst>
              <a:ext uri="{FF2B5EF4-FFF2-40B4-BE49-F238E27FC236}">
                <a16:creationId xmlns:a16="http://schemas.microsoft.com/office/drawing/2014/main" id="{EB3E81A4-5995-DEBD-95AC-FCF02FCF77E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71340" y="3153437"/>
            <a:ext cx="10394955" cy="5393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 THIÊN ENTHALPY CHUẨN CỦA PHẢN ỨNG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MH_Others_2">
            <a:extLst>
              <a:ext uri="{FF2B5EF4-FFF2-40B4-BE49-F238E27FC236}">
                <a16:creationId xmlns:a16="http://schemas.microsoft.com/office/drawing/2014/main" id="{6B8EC10A-1DBD-DD8A-BA57-443B993C8B3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418940" y="4101954"/>
            <a:ext cx="10394955" cy="5393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ENTHALPY TẠO THÀNH (NHIỆT TẠO THÀNH)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MH_Number_2">
            <a:extLst>
              <a:ext uri="{FF2B5EF4-FFF2-40B4-BE49-F238E27FC236}">
                <a16:creationId xmlns:a16="http://schemas.microsoft.com/office/drawing/2014/main" id="{39779B25-A9A7-5BB7-2F2F-B2712FF27C0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66624" y="4101954"/>
            <a:ext cx="864658" cy="737060"/>
          </a:xfrm>
          <a:prstGeom prst="ellipse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MH_Others_2">
            <a:extLst>
              <a:ext uri="{FF2B5EF4-FFF2-40B4-BE49-F238E27FC236}">
                <a16:creationId xmlns:a16="http://schemas.microsoft.com/office/drawing/2014/main" id="{5FF06308-8B89-0C08-B05E-A83B3A91C3C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011358" y="2155575"/>
            <a:ext cx="10180642" cy="5393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THU NHIỆT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MH_Number_1">
            <a:extLst>
              <a:ext uri="{FF2B5EF4-FFF2-40B4-BE49-F238E27FC236}">
                <a16:creationId xmlns:a16="http://schemas.microsoft.com/office/drawing/2014/main" id="{69DEC071-1C02-D482-0EA5-B5A9B9C3C55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80097" y="5143555"/>
            <a:ext cx="864658" cy="73706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MH_Others_2">
            <a:extLst>
              <a:ext uri="{FF2B5EF4-FFF2-40B4-BE49-F238E27FC236}">
                <a16:creationId xmlns:a16="http://schemas.microsoft.com/office/drawing/2014/main" id="{B58750D0-9E0C-AD05-7248-F98869E9B90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22266" y="5142971"/>
            <a:ext cx="10394955" cy="5393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Ý NGHĨA CỦA DẤU VÀ GIÁ TRỊ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32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2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30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/>
      <p:bldP spid="8" grpId="0" animBg="1"/>
      <p:bldP spid="9" grpId="0"/>
      <p:bldP spid="11" grpId="0"/>
      <p:bldP spid="12" grpId="0" animBg="1"/>
      <p:bldP spid="16" grpId="0"/>
      <p:bldP spid="17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753099"/>
            <a:ext cx="13808458" cy="16396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26" y="238539"/>
            <a:ext cx="11610373" cy="6619461"/>
          </a:xfrm>
          <a:prstGeom prst="rect">
            <a:avLst/>
          </a:prstGeom>
        </p:spPr>
      </p:pic>
      <p:sp>
        <p:nvSpPr>
          <p:cNvPr id="19" name="MH_Entry_1"/>
          <p:cNvSpPr/>
          <p:nvPr>
            <p:custDataLst>
              <p:tags r:id="rId1"/>
            </p:custDataLst>
          </p:nvPr>
        </p:nvSpPr>
        <p:spPr>
          <a:xfrm>
            <a:off x="1111051" y="2260233"/>
            <a:ext cx="1385225" cy="1471172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05</a:t>
            </a:r>
            <a:endParaRPr lang="zh-CN" altLang="en-US" sz="80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sp>
        <p:nvSpPr>
          <p:cNvPr id="9" name="MH_Others_2">
            <a:extLst>
              <a:ext uri="{FF2B5EF4-FFF2-40B4-BE49-F238E27FC236}">
                <a16:creationId xmlns:a16="http://schemas.microsoft.com/office/drawing/2014/main" id="{63EF53B2-2ACC-61C5-6A0D-EFAC42B4A96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67448" y="2672535"/>
            <a:ext cx="6479652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Ý NGHĨA CỦA DẤU VÀ GIÁ TRỊ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17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9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s_2">
            <a:extLst>
              <a:ext uri="{FF2B5EF4-FFF2-40B4-BE49-F238E27FC236}">
                <a16:creationId xmlns:a16="http://schemas.microsoft.com/office/drawing/2014/main" id="{64B713C7-B1F3-A844-0BF7-9396D5A80C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218150"/>
            <a:ext cx="892617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 VÀ GIÁ TRỊ BIẾN THIÊN ENTHALPY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05CB9-B1CA-C475-14A9-50E481973B59}"/>
              </a:ext>
            </a:extLst>
          </p:cNvPr>
          <p:cNvSpPr txBox="1"/>
          <p:nvPr/>
        </p:nvSpPr>
        <p:spPr>
          <a:xfrm>
            <a:off x="423332" y="1520767"/>
            <a:ext cx="55033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13.5, mô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sơ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sp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so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cđ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CBDD5-2756-59C4-B02B-BC726CA51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7885" y="1520767"/>
            <a:ext cx="5912361" cy="4299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0D467D-49EE-4F7E-D4E6-EE6904FF75BE}"/>
              </a:ext>
            </a:extLst>
          </p:cNvPr>
          <p:cNvSpPr txBox="1"/>
          <p:nvPr/>
        </p:nvSpPr>
        <p:spPr>
          <a:xfrm>
            <a:off x="423332" y="3777493"/>
            <a:ext cx="52250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∆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sp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&lt;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cđ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3562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HƯƠNG 4 NHIỆT ĐỘNG LỰC HOÁ HỌC - ppt κατέβασμα">
            <a:extLst>
              <a:ext uri="{FF2B5EF4-FFF2-40B4-BE49-F238E27FC236}">
                <a16:creationId xmlns:a16="http://schemas.microsoft.com/office/drawing/2014/main" id="{C19ACDC3-E5B1-7062-6172-C50AAB42A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41600" r="60110" b="23138"/>
          <a:stretch/>
        </p:blipFill>
        <p:spPr bwMode="auto">
          <a:xfrm>
            <a:off x="407232" y="1370478"/>
            <a:ext cx="3335789" cy="247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486188-8A2F-DFC5-1AE8-8A3941C99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8027"/>
          <a:stretch/>
        </p:blipFill>
        <p:spPr>
          <a:xfrm>
            <a:off x="4448583" y="1213047"/>
            <a:ext cx="2623760" cy="281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4" descr="Phản ứng Oxi hóa - Khử.Phân loại phản ứng trong hóa học vô cơ">
            <a:extLst>
              <a:ext uri="{FF2B5EF4-FFF2-40B4-BE49-F238E27FC236}">
                <a16:creationId xmlns:a16="http://schemas.microsoft.com/office/drawing/2014/main" id="{722120ED-09FE-F28B-38DA-A18CBC24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7"/>
          <a:stretch/>
        </p:blipFill>
        <p:spPr bwMode="auto">
          <a:xfrm>
            <a:off x="7590232" y="1391841"/>
            <a:ext cx="3698012" cy="2437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C43166-F5FB-148D-39D4-F5793EAA7D45}"/>
              </a:ext>
            </a:extLst>
          </p:cNvPr>
          <p:cNvSpPr txBox="1"/>
          <p:nvPr/>
        </p:nvSpPr>
        <p:spPr>
          <a:xfrm>
            <a:off x="5091062" y="4041510"/>
            <a:ext cx="6721618" cy="2194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8" name="MH_Others_2">
            <a:extLst>
              <a:ext uri="{FF2B5EF4-FFF2-40B4-BE49-F238E27FC236}">
                <a16:creationId xmlns:a16="http://schemas.microsoft.com/office/drawing/2014/main" id="{7E0F34BB-47E8-E168-D894-993F8C32968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218150"/>
            <a:ext cx="892617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 VÀ GIÁ TRỊ BIẾN THIÊN ENTHALPY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2793C6-A7EB-B15A-A0E7-967FF7B6E03E}"/>
              </a:ext>
            </a:extLst>
          </p:cNvPr>
          <p:cNvSpPr txBox="1"/>
          <p:nvPr/>
        </p:nvSpPr>
        <p:spPr>
          <a:xfrm>
            <a:off x="118315" y="4839909"/>
            <a:ext cx="497274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 0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34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HƯƠNG 4 NHIỆT ĐỘNG LỰC HOÁ HỌC - ppt κατέβασμα">
            <a:extLst>
              <a:ext uri="{FF2B5EF4-FFF2-40B4-BE49-F238E27FC236}">
                <a16:creationId xmlns:a16="http://schemas.microsoft.com/office/drawing/2014/main" id="{A8E13787-8415-CFD4-C71A-4FB812F21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6" t="41600" r="2082" b="23138"/>
          <a:stretch/>
        </p:blipFill>
        <p:spPr bwMode="auto">
          <a:xfrm>
            <a:off x="400811" y="1308059"/>
            <a:ext cx="3888954" cy="247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5F090-AA9D-D545-CC0F-8221C00AD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44" t="380" r="499" b="7648"/>
          <a:stretch/>
        </p:blipFill>
        <p:spPr>
          <a:xfrm>
            <a:off x="4717062" y="1249692"/>
            <a:ext cx="2610997" cy="281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Phản ứng Oxi hóa - Khử.Phân loại phản ứng trong hóa học vô cơ">
            <a:extLst>
              <a:ext uri="{FF2B5EF4-FFF2-40B4-BE49-F238E27FC236}">
                <a16:creationId xmlns:a16="http://schemas.microsoft.com/office/drawing/2014/main" id="{67D09AAE-D4DF-8F68-6092-5390466A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9" t="-237" r="-376" b="237"/>
          <a:stretch/>
        </p:blipFill>
        <p:spPr bwMode="auto">
          <a:xfrm>
            <a:off x="7755356" y="1436730"/>
            <a:ext cx="4034619" cy="2437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B76CF7-9D90-280C-5CFF-6EE0E345F8E9}"/>
              </a:ext>
            </a:extLst>
          </p:cNvPr>
          <p:cNvSpPr txBox="1"/>
          <p:nvPr/>
        </p:nvSpPr>
        <p:spPr>
          <a:xfrm>
            <a:off x="5203060" y="4553244"/>
            <a:ext cx="6586915" cy="1538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9C57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E4D96-528E-03C1-3FDE-057DB20E193E}"/>
              </a:ext>
            </a:extLst>
          </p:cNvPr>
          <p:cNvSpPr txBox="1"/>
          <p:nvPr/>
        </p:nvSpPr>
        <p:spPr>
          <a:xfrm>
            <a:off x="115229" y="4799211"/>
            <a:ext cx="5087831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&gt; 0: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MH_Others_2">
            <a:extLst>
              <a:ext uri="{FF2B5EF4-FFF2-40B4-BE49-F238E27FC236}">
                <a16:creationId xmlns:a16="http://schemas.microsoft.com/office/drawing/2014/main" id="{A65EB388-ED2C-5CE0-844A-85DE1B77E31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218150"/>
            <a:ext cx="892617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 VÀ GIÁ TRỊ BIẾN THIÊN ENTHALPY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86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7E27D2-9712-2034-68D2-19026BFDE133}"/>
              </a:ext>
            </a:extLst>
          </p:cNvPr>
          <p:cNvSpPr txBox="1"/>
          <p:nvPr/>
        </p:nvSpPr>
        <p:spPr>
          <a:xfrm>
            <a:off x="853747" y="1765182"/>
            <a:ext cx="7139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kumimoji="0" lang="en-US" sz="2400" i="0" u="none" strike="noStrike" kern="1200" cap="none" spc="30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+ 2O</a:t>
            </a:r>
            <a:r>
              <a:rPr kumimoji="0" lang="en-US" sz="2400" i="0" u="none" strike="noStrike" kern="1200" cap="none" spc="30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kumimoji="0" lang="en-US" sz="2400" i="0" u="none" strike="noStrike" kern="1200" cap="none" spc="30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+ 2H</a:t>
            </a:r>
            <a:r>
              <a:rPr kumimoji="0" lang="en-US" sz="2400" i="0" u="none" strike="noStrike" kern="1200" cap="none" spc="30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2497E-C8D5-3804-2229-5E7081B50A8E}"/>
              </a:ext>
            </a:extLst>
          </p:cNvPr>
          <p:cNvSpPr txBox="1"/>
          <p:nvPr/>
        </p:nvSpPr>
        <p:spPr>
          <a:xfrm>
            <a:off x="853747" y="2489450"/>
            <a:ext cx="7139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kumimoji="0" lang="en-US" sz="2400" i="0" u="none" strike="noStrike" kern="1200" cap="none" spc="30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kumimoji="0" lang="en-US" sz="2400" i="0" u="none" strike="noStrike" kern="1200" cap="none" spc="30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+ 5/2 O</a:t>
            </a:r>
            <a:r>
              <a:rPr kumimoji="0" lang="en-US" sz="2400" i="0" u="none" strike="noStrike" kern="1200" cap="none" spc="30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2CO</a:t>
            </a:r>
            <a:r>
              <a:rPr kumimoji="0" lang="en-US" sz="2400" i="0" u="none" strike="noStrike" kern="1200" cap="none" spc="30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+ H</a:t>
            </a:r>
            <a:r>
              <a:rPr kumimoji="0" lang="en-US" sz="2400" i="0" u="none" strike="noStrike" kern="1200" cap="none" spc="30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5B84F-FECB-9DE2-C2F3-DAB4469FF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931" y="2609989"/>
            <a:ext cx="2979242" cy="5567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06BC6E-0F92-EB18-A540-4C06CB4BC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931" y="1756958"/>
            <a:ext cx="2979242" cy="5567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B2F97F-E05A-0DFC-E933-29D16C6261AB}"/>
              </a:ext>
            </a:extLst>
          </p:cNvPr>
          <p:cNvSpPr txBox="1"/>
          <p:nvPr/>
        </p:nvSpPr>
        <p:spPr>
          <a:xfrm>
            <a:off x="590778" y="1150810"/>
            <a:ext cx="9510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VD: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methane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acetylene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8" name="Picture 2" descr="ĐÈN XÌ OXY - ACETYLEN BẠN ĐÃ BIẾT ĐẾN CHƯA?">
            <a:extLst>
              <a:ext uri="{FF2B5EF4-FFF2-40B4-BE49-F238E27FC236}">
                <a16:creationId xmlns:a16="http://schemas.microsoft.com/office/drawing/2014/main" id="{B0436744-D8C2-F93A-9CA7-6F8C961E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77" y="3585261"/>
            <a:ext cx="3871259" cy="24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1B4FC2-184A-EE87-7C04-FBDC21C5D6D6}"/>
              </a:ext>
            </a:extLst>
          </p:cNvPr>
          <p:cNvSpPr txBox="1"/>
          <p:nvPr/>
        </p:nvSpPr>
        <p:spPr>
          <a:xfrm>
            <a:off x="292036" y="4498768"/>
            <a:ext cx="7311855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đốt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cháy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methane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acetylene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acetylene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 1,5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methane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tỏa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5FCE9-CFB3-C9A1-A86D-0334E470A50D}"/>
              </a:ext>
            </a:extLst>
          </p:cNvPr>
          <p:cNvSpPr txBox="1"/>
          <p:nvPr/>
        </p:nvSpPr>
        <p:spPr>
          <a:xfrm>
            <a:off x="346568" y="3032444"/>
            <a:ext cx="76463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So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sánh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thích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tại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lại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sử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acetylene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đèn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hàn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xì</a:t>
            </a:r>
            <a:r>
              <a:rPr kumimoji="0" lang="en-US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MH_Others_2">
            <a:extLst>
              <a:ext uri="{FF2B5EF4-FFF2-40B4-BE49-F238E27FC236}">
                <a16:creationId xmlns:a16="http://schemas.microsoft.com/office/drawing/2014/main" id="{DE5BB947-157A-409D-7C82-63FD0265347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218150"/>
            <a:ext cx="892617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 VÀ GIÁ TRỊ BIẾN THIÊN ENTHALPY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04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6">
            <a:extLst>
              <a:ext uri="{FF2B5EF4-FFF2-40B4-BE49-F238E27FC236}">
                <a16:creationId xmlns:a16="http://schemas.microsoft.com/office/drawing/2014/main" id="{B3CF1E13-7FE6-C87D-CD1A-B1574BD0D41C}"/>
              </a:ext>
            </a:extLst>
          </p:cNvPr>
          <p:cNvGraphicFramePr>
            <a:graphicFrameLocks noGrp="1"/>
          </p:cNvGraphicFramePr>
          <p:nvPr/>
        </p:nvGraphicFramePr>
        <p:xfrm>
          <a:off x="623438" y="1622989"/>
          <a:ext cx="11152926" cy="32118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13726">
                  <a:extLst>
                    <a:ext uri="{9D8B030D-6E8A-4147-A177-3AD203B41FA5}">
                      <a16:colId xmlns:a16="http://schemas.microsoft.com/office/drawing/2014/main" val="3572971652"/>
                    </a:ext>
                  </a:extLst>
                </a:gridCol>
                <a:gridCol w="4294909">
                  <a:extLst>
                    <a:ext uri="{9D8B030D-6E8A-4147-A177-3AD203B41FA5}">
                      <a16:colId xmlns:a16="http://schemas.microsoft.com/office/drawing/2014/main" val="4262881526"/>
                    </a:ext>
                  </a:extLst>
                </a:gridCol>
                <a:gridCol w="4544291">
                  <a:extLst>
                    <a:ext uri="{9D8B030D-6E8A-4147-A177-3AD203B41FA5}">
                      <a16:colId xmlns:a16="http://schemas.microsoft.com/office/drawing/2014/main" val="2396117847"/>
                    </a:ext>
                  </a:extLst>
                </a:gridCol>
              </a:tblGrid>
              <a:tr h="83439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 ỨNG THU NHIỆT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 ỨNG TỎA NHIỆT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437657"/>
                  </a:ext>
                </a:extLst>
              </a:tr>
              <a:tr h="8343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GIAI ĐOẠN KHƠI MÀO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mào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đun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đốt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….)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mào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tùy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cụ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286023"/>
                  </a:ext>
                </a:extLst>
              </a:tr>
              <a:tr h="8343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GIAI ĐOẠN TIẾP DIỄN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tiếp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đun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hoặc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đốt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tiếp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tục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đun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hoặc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đốt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02938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D5EE042-93BB-A49B-B815-0A65D8FDD684}"/>
              </a:ext>
            </a:extLst>
          </p:cNvPr>
          <p:cNvSpPr txBox="1"/>
          <p:nvPr/>
        </p:nvSpPr>
        <p:spPr>
          <a:xfrm>
            <a:off x="3253313" y="11156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kumimoji="0" lang="en-US" sz="2400" b="1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kumimoji="0" lang="en-US" sz="2400" b="1" i="1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sánh</a:t>
            </a:r>
            <a:r>
              <a:rPr kumimoji="0" lang="en-US" sz="2400" b="1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kumimoji="0" lang="en-US" sz="2400" b="1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kumimoji="0" lang="en-US" sz="2400" b="1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2400" b="1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F18F84-DB5D-9EDC-DD02-7B07AFFB9C84}"/>
              </a:ext>
            </a:extLst>
          </p:cNvPr>
          <p:cNvSpPr/>
          <p:nvPr/>
        </p:nvSpPr>
        <p:spPr>
          <a:xfrm>
            <a:off x="1735077" y="4742684"/>
            <a:ext cx="9394010" cy="192841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AEF24-4936-0983-1299-2991DEA441C9}"/>
              </a:ext>
            </a:extLst>
          </p:cNvPr>
          <p:cNvSpPr txBox="1"/>
          <p:nvPr/>
        </p:nvSpPr>
        <p:spPr>
          <a:xfrm>
            <a:off x="1503217" y="5229840"/>
            <a:ext cx="9055869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lợi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MH_Others_2">
            <a:extLst>
              <a:ext uri="{FF2B5EF4-FFF2-40B4-BE49-F238E27FC236}">
                <a16:creationId xmlns:a16="http://schemas.microsoft.com/office/drawing/2014/main" id="{DE41BC5B-60CE-8FA3-5AF0-40A22188C8F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218150"/>
            <a:ext cx="892617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 VÀ GIÁ TRỊ BIẾN THIÊN ENTHALPY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60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Sơ đồ lò nung vôi thủ công - Hóa học 9 - Trương Hoàng Anh - Thư viện Tư  liệu giáo dục">
            <a:extLst>
              <a:ext uri="{FF2B5EF4-FFF2-40B4-BE49-F238E27FC236}">
                <a16:creationId xmlns:a16="http://schemas.microsoft.com/office/drawing/2014/main" id="{934098F2-B2FB-3614-17D2-5C7EBA250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7692" r="10773" b="19969"/>
          <a:stretch/>
        </p:blipFill>
        <p:spPr bwMode="auto">
          <a:xfrm>
            <a:off x="731803" y="1243110"/>
            <a:ext cx="3209544" cy="3251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4D34D7-F8F4-E484-0E0F-6D8001912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4" r="15369" b="1"/>
          <a:stretch/>
        </p:blipFill>
        <p:spPr>
          <a:xfrm>
            <a:off x="4464334" y="1438295"/>
            <a:ext cx="3209544" cy="2995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EAF801-BBD5-C8BD-E66C-DA5F8F7EA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43" r="1" b="1"/>
          <a:stretch/>
        </p:blipFill>
        <p:spPr>
          <a:xfrm>
            <a:off x="8236479" y="1466153"/>
            <a:ext cx="3209544" cy="3072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5E1476-0AF0-DEBA-CA95-9336DE8AD54D}"/>
              </a:ext>
            </a:extLst>
          </p:cNvPr>
          <p:cNvSpPr txBox="1"/>
          <p:nvPr/>
        </p:nvSpPr>
        <p:spPr>
          <a:xfrm>
            <a:off x="849824" y="4560070"/>
            <a:ext cx="28692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khơi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mào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cung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cấp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tục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15950-6C04-F1D4-BCC4-60E92A4472F3}"/>
              </a:ext>
            </a:extLst>
          </p:cNvPr>
          <p:cNvSpPr txBox="1"/>
          <p:nvPr/>
        </p:nvSpPr>
        <p:spPr>
          <a:xfrm>
            <a:off x="4824811" y="4895904"/>
            <a:ext cx="27333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khơi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mào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A86C94-C170-2685-523B-EFB74F2B2803}"/>
              </a:ext>
            </a:extLst>
          </p:cNvPr>
          <p:cNvSpPr txBox="1"/>
          <p:nvPr/>
        </p:nvSpPr>
        <p:spPr>
          <a:xfrm>
            <a:off x="8376264" y="5040770"/>
            <a:ext cx="3093292" cy="531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khơi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mào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MH_Others_2">
            <a:extLst>
              <a:ext uri="{FF2B5EF4-FFF2-40B4-BE49-F238E27FC236}">
                <a16:creationId xmlns:a16="http://schemas.microsoft.com/office/drawing/2014/main" id="{4A3DCD5E-93E1-64F8-8C5B-D2A50ED0607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218150"/>
            <a:ext cx="892617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 VÀ GIÁ TRỊ BIẾN THIÊN ENTHALPY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209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s_2">
            <a:extLst>
              <a:ext uri="{FF2B5EF4-FFF2-40B4-BE49-F238E27FC236}">
                <a16:creationId xmlns:a16="http://schemas.microsoft.com/office/drawing/2014/main" id="{64B713C7-B1F3-A844-0BF7-9396D5A80C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32913" y="218150"/>
            <a:ext cx="892617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 VÀ GIÁ TRỊ BIẾN THIÊN ENTHALPY CỦA PHẢN ỨNG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05CB9-B1CA-C475-14A9-50E481973B59}"/>
              </a:ext>
            </a:extLst>
          </p:cNvPr>
          <p:cNvSpPr txBox="1"/>
          <p:nvPr/>
        </p:nvSpPr>
        <p:spPr>
          <a:xfrm>
            <a:off x="372531" y="2112742"/>
            <a:ext cx="5029202" cy="2632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CaCO</a:t>
            </a:r>
            <a:r>
              <a:rPr lang="en-US" sz="28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CaCO</a:t>
            </a:r>
            <a:r>
              <a:rPr lang="en-US" altLang="zh-CN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(s)      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(s) + CO</a:t>
            </a:r>
            <a:r>
              <a:rPr lang="en-US" altLang="zh-CN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(g),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∆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+ 178,49kJ. V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ẽ sơ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phân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CaCO</a:t>
            </a:r>
            <a:r>
              <a:rPr lang="en-US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E616277E-98D9-F18E-0D32-42DF63435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4" y="1700441"/>
            <a:ext cx="6356200" cy="4270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CEABD8-21D0-EAF1-4948-ED337ABB38AD}"/>
                  </a:ext>
                </a:extLst>
              </p:cNvPr>
              <p:cNvSpPr txBox="1"/>
              <p:nvPr/>
            </p:nvSpPr>
            <p:spPr>
              <a:xfrm>
                <a:off x="1724224" y="2619568"/>
                <a:ext cx="795237" cy="490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groupCh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CEABD8-21D0-EAF1-4948-ED337ABB3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224" y="2619568"/>
                <a:ext cx="795237" cy="4904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265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12"/>
          <p:cNvSpPr/>
          <p:nvPr/>
        </p:nvSpPr>
        <p:spPr>
          <a:xfrm>
            <a:off x="7055424" y="1558521"/>
            <a:ext cx="4818523" cy="2036540"/>
          </a:xfrm>
          <a:prstGeom prst="roundRect">
            <a:avLst>
              <a:gd name="adj" fmla="val 6918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Shape 2013"/>
          <p:cNvSpPr/>
          <p:nvPr/>
        </p:nvSpPr>
        <p:spPr>
          <a:xfrm>
            <a:off x="7055425" y="3838923"/>
            <a:ext cx="4818522" cy="2376347"/>
          </a:xfrm>
          <a:prstGeom prst="roundRect">
            <a:avLst>
              <a:gd name="adj" fmla="val 6925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Shape 2014"/>
          <p:cNvSpPr/>
          <p:nvPr/>
        </p:nvSpPr>
        <p:spPr>
          <a:xfrm>
            <a:off x="437322" y="3838030"/>
            <a:ext cx="4706001" cy="2377240"/>
          </a:xfrm>
          <a:prstGeom prst="roundRect">
            <a:avLst>
              <a:gd name="adj" fmla="val 6918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Shape 2015"/>
          <p:cNvSpPr/>
          <p:nvPr/>
        </p:nvSpPr>
        <p:spPr>
          <a:xfrm>
            <a:off x="437322" y="1558521"/>
            <a:ext cx="4706001" cy="2036540"/>
          </a:xfrm>
          <a:prstGeom prst="roundRect">
            <a:avLst>
              <a:gd name="adj" fmla="val 6918"/>
            </a:avLst>
          </a:prstGeom>
          <a:noFill/>
          <a:ln w="12700">
            <a:solidFill>
              <a:srgbClr val="A6AAA9"/>
            </a:solidFill>
            <a:miter lim="400000"/>
          </a:ln>
        </p:spPr>
        <p:txBody>
          <a:bodyPr lIns="19051" tIns="19051" rIns="19051" bIns="19051" anchor="ctr"/>
          <a:lstStyle/>
          <a:p>
            <a:pPr lvl="0"/>
            <a:endParaRPr sz="173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Shape 2016"/>
          <p:cNvSpPr/>
          <p:nvPr/>
        </p:nvSpPr>
        <p:spPr>
          <a:xfrm>
            <a:off x="4942512" y="2585824"/>
            <a:ext cx="2365654" cy="2377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lvl="0"/>
            <a:endParaRPr sz="1733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" name="Text Placeholder 5"/>
          <p:cNvSpPr txBox="1">
            <a:spLocks/>
          </p:cNvSpPr>
          <p:nvPr/>
        </p:nvSpPr>
        <p:spPr>
          <a:xfrm>
            <a:off x="5183548" y="3403179"/>
            <a:ext cx="1891994" cy="6337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HÓA HỌC VÀ ENTHALPY</a:t>
            </a:r>
            <a:endParaRPr lang="en-GB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9" name="MH_Entry_1"/>
          <p:cNvSpPr/>
          <p:nvPr>
            <p:custDataLst>
              <p:tags r:id="rId1"/>
            </p:custDataLst>
          </p:nvPr>
        </p:nvSpPr>
        <p:spPr>
          <a:xfrm>
            <a:off x="1866799" y="269422"/>
            <a:ext cx="3437812" cy="74661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b="1" spc="-3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zh-CN" altLang="en-US" sz="4000" b="1" spc="-3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8" name="矩形 48">
            <a:extLst>
              <a:ext uri="{FF2B5EF4-FFF2-40B4-BE49-F238E27FC236}">
                <a16:creationId xmlns:a16="http://schemas.microsoft.com/office/drawing/2014/main" id="{3159ABE0-E4EF-7505-0A3D-131C494DF210}"/>
              </a:ext>
            </a:extLst>
          </p:cNvPr>
          <p:cNvSpPr/>
          <p:nvPr/>
        </p:nvSpPr>
        <p:spPr>
          <a:xfrm>
            <a:off x="437322" y="1550217"/>
            <a:ext cx="4505190" cy="2437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dạng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hấp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thụ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dạng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6D46F9-67CC-B3C3-1695-7E224A81BBD2}"/>
              </a:ext>
            </a:extLst>
          </p:cNvPr>
          <p:cNvSpPr txBox="1"/>
          <p:nvPr/>
        </p:nvSpPr>
        <p:spPr>
          <a:xfrm>
            <a:off x="441345" y="4036898"/>
            <a:ext cx="470197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kiện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Áp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suất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1 bar (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mol L</a:t>
            </a:r>
            <a:r>
              <a:rPr kumimoji="0" lang="en-US" sz="2200" b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tan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chọn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298K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(25</a:t>
            </a:r>
            <a:r>
              <a:rPr kumimoji="0" lang="en-US" sz="2200" b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C)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4" name="MH_Others_2">
            <a:extLst>
              <a:ext uri="{FF2B5EF4-FFF2-40B4-BE49-F238E27FC236}">
                <a16:creationId xmlns:a16="http://schemas.microsoft.com/office/drawing/2014/main" id="{47717D45-AFFD-731C-D1DD-4E262892818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316578" y="1580189"/>
            <a:ext cx="4438100" cy="20018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Enthalpy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kèm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 mol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dạng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kiện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1E9D4A-CED0-00D6-4224-3EF516D6C03A}"/>
              </a:ext>
            </a:extLst>
          </p:cNvPr>
          <p:cNvSpPr txBox="1"/>
          <p:nvPr/>
        </p:nvSpPr>
        <p:spPr>
          <a:xfrm>
            <a:off x="7170756" y="4241820"/>
            <a:ext cx="464260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hoặc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kèm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điều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kiện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24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6" grpId="0"/>
      <p:bldP spid="28" grpId="0"/>
      <p:bldP spid="33" grpId="0"/>
      <p:bldP spid="34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753099"/>
            <a:ext cx="13808458" cy="16396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02041"/>
            <a:ext cx="10972799" cy="6255959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1"/>
            </p:custDataLst>
          </p:nvPr>
        </p:nvSpPr>
        <p:spPr>
          <a:xfrm>
            <a:off x="2010304" y="3079192"/>
            <a:ext cx="6215592" cy="108061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6000" b="1" spc="-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6000" b="1" spc="-3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MH_Entry_1"/>
          <p:cNvSpPr/>
          <p:nvPr>
            <p:custDataLst>
              <p:tags r:id="rId2"/>
            </p:custDataLst>
          </p:nvPr>
        </p:nvSpPr>
        <p:spPr>
          <a:xfrm>
            <a:off x="2010304" y="2088962"/>
            <a:ext cx="1385225" cy="1471172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06</a:t>
            </a:r>
            <a:endParaRPr lang="zh-CN" altLang="en-US" sz="80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1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753099"/>
            <a:ext cx="13808458" cy="16396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26" y="238539"/>
            <a:ext cx="11610373" cy="6619461"/>
          </a:xfrm>
          <a:prstGeom prst="rect">
            <a:avLst/>
          </a:prstGeom>
        </p:spPr>
      </p:pic>
      <p:sp>
        <p:nvSpPr>
          <p:cNvPr id="19" name="MH_Entry_1"/>
          <p:cNvSpPr/>
          <p:nvPr>
            <p:custDataLst>
              <p:tags r:id="rId1"/>
            </p:custDataLst>
          </p:nvPr>
        </p:nvSpPr>
        <p:spPr>
          <a:xfrm>
            <a:off x="1111051" y="2260233"/>
            <a:ext cx="1385225" cy="1471172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80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80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sp>
        <p:nvSpPr>
          <p:cNvPr id="9" name="MH_Others_2">
            <a:extLst>
              <a:ext uri="{FF2B5EF4-FFF2-40B4-BE49-F238E27FC236}">
                <a16:creationId xmlns:a16="http://schemas.microsoft.com/office/drawing/2014/main" id="{63EF53B2-2ACC-61C5-6A0D-EFAC42B4A96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19281" y="2941356"/>
            <a:ext cx="6778907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TỎA NHIỆT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6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1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9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CBA5EDAB-A5C5-E54F-C92D-5ECB59E876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02699" y="289199"/>
            <a:ext cx="5041302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4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1BA6B17B-1F42-4277-B8AF-5CF488A3DAED}"/>
              </a:ext>
            </a:extLst>
          </p:cNvPr>
          <p:cNvSpPr>
            <a:spLocks noChangeAspect="1"/>
          </p:cNvSpPr>
          <p:nvPr/>
        </p:nvSpPr>
        <p:spPr>
          <a:xfrm>
            <a:off x="1533779" y="2217185"/>
            <a:ext cx="655475" cy="655475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endParaRPr lang="zh-CN" altLang="zh-C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09467D2F-F4A5-3A06-A6AE-F694B839C8A5}"/>
              </a:ext>
            </a:extLst>
          </p:cNvPr>
          <p:cNvSpPr>
            <a:spLocks noChangeAspect="1"/>
          </p:cNvSpPr>
          <p:nvPr/>
        </p:nvSpPr>
        <p:spPr>
          <a:xfrm>
            <a:off x="1553978" y="3186731"/>
            <a:ext cx="655475" cy="655475"/>
          </a:xfrm>
          <a:prstGeom prst="roundRect">
            <a:avLst/>
          </a:prstGeom>
          <a:solidFill>
            <a:schemeClr val="accent2"/>
          </a:solidFill>
          <a:ln w="2540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endParaRPr lang="zh-CN" altLang="zh-C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C85AD1F3-DD12-3B0F-155A-3E6A49CEF9BC}"/>
              </a:ext>
            </a:extLst>
          </p:cNvPr>
          <p:cNvSpPr>
            <a:spLocks noChangeAspect="1"/>
          </p:cNvSpPr>
          <p:nvPr/>
        </p:nvSpPr>
        <p:spPr>
          <a:xfrm>
            <a:off x="1553978" y="4263680"/>
            <a:ext cx="655475" cy="655475"/>
          </a:xfrm>
          <a:prstGeom prst="roundRect">
            <a:avLst/>
          </a:prstGeom>
          <a:solidFill>
            <a:schemeClr val="accent3"/>
          </a:solidFill>
          <a:ln w="2540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endParaRPr lang="zh-CN" altLang="zh-C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21851673-980E-F0C9-F6A0-693E6BB27E22}"/>
              </a:ext>
            </a:extLst>
          </p:cNvPr>
          <p:cNvSpPr>
            <a:spLocks noChangeAspect="1"/>
          </p:cNvSpPr>
          <p:nvPr/>
        </p:nvSpPr>
        <p:spPr>
          <a:xfrm>
            <a:off x="1533778" y="5293106"/>
            <a:ext cx="655475" cy="655475"/>
          </a:xfrm>
          <a:prstGeom prst="roundRect">
            <a:avLst/>
          </a:prstGeom>
          <a:solidFill>
            <a:schemeClr val="accent2"/>
          </a:solidFill>
          <a:ln w="25400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endParaRPr lang="zh-CN" altLang="zh-C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C9C16-A3F5-16DB-AEF5-BF58A5DDEB12}"/>
              </a:ext>
            </a:extLst>
          </p:cNvPr>
          <p:cNvSpPr txBox="1"/>
          <p:nvPr/>
        </p:nvSpPr>
        <p:spPr>
          <a:xfrm>
            <a:off x="1709530" y="1267921"/>
            <a:ext cx="9090991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75785-37CC-D11A-E1B3-0BE006646E6B}"/>
              </a:ext>
            </a:extLst>
          </p:cNvPr>
          <p:cNvSpPr txBox="1"/>
          <p:nvPr/>
        </p:nvSpPr>
        <p:spPr>
          <a:xfrm>
            <a:off x="2454805" y="2164507"/>
            <a:ext cx="7851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tan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Sodium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DB761-0FFF-EA35-9AF8-0D62BA0C8A76}"/>
              </a:ext>
            </a:extLst>
          </p:cNvPr>
          <p:cNvSpPr txBox="1"/>
          <p:nvPr/>
        </p:nvSpPr>
        <p:spPr>
          <a:xfrm>
            <a:off x="2454805" y="3170293"/>
            <a:ext cx="7851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gỉ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sắt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37E18-B43C-3D7A-8F3F-F1215045A76B}"/>
              </a:ext>
            </a:extLst>
          </p:cNvPr>
          <p:cNvSpPr txBox="1"/>
          <p:nvPr/>
        </p:nvSpPr>
        <p:spPr>
          <a:xfrm>
            <a:off x="2454805" y="4263680"/>
            <a:ext cx="7851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6E045-53DF-4649-20A8-6275BA91BFD1}"/>
              </a:ext>
            </a:extLst>
          </p:cNvPr>
          <p:cNvSpPr txBox="1"/>
          <p:nvPr/>
        </p:nvSpPr>
        <p:spPr>
          <a:xfrm>
            <a:off x="2454805" y="5293106"/>
            <a:ext cx="7851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5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5D266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5D266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CBA5EDAB-A5C5-E54F-C92D-5ECB59E876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1939" y="494412"/>
            <a:ext cx="892617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C9C16-A3F5-16DB-AEF5-BF58A5DDEB12}"/>
              </a:ext>
            </a:extLst>
          </p:cNvPr>
          <p:cNvSpPr txBox="1"/>
          <p:nvPr/>
        </p:nvSpPr>
        <p:spPr>
          <a:xfrm>
            <a:off x="579989" y="1310088"/>
            <a:ext cx="11495849" cy="10813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S(s) + O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→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SO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85DBD8-D189-651E-C7AF-49A7421C7B70}"/>
                  </a:ext>
                </a:extLst>
              </p:cNvPr>
              <p:cNvSpPr txBox="1"/>
              <p:nvPr/>
            </p:nvSpPr>
            <p:spPr>
              <a:xfrm>
                <a:off x="4616050" y="1843280"/>
                <a:ext cx="3070831" cy="589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𝑓</m:t>
                        </m:r>
                      </m:sub>
                    </m:sSub>
                    <m:sSubSup>
                      <m:sSubSupPr>
                        <m:ctrlPr>
                          <a:rPr lang="en-US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i="0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298</m:t>
                        </m:r>
                      </m:sub>
                      <m:sup>
                        <m:r>
                          <a:rPr lang="en-US" sz="2800" i="0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𝑆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2800" i="0"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sym typeface="Times New Roman" panose="02020603050405020304" pitchFamily="18" charset="0"/>
                                  </a:rPr>
                                  <m:t>𝑔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85DBD8-D189-651E-C7AF-49A7421C7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050" y="1843280"/>
                <a:ext cx="3070831" cy="589072"/>
              </a:xfrm>
              <a:prstGeom prst="rect">
                <a:avLst/>
              </a:prstGeom>
              <a:blipFill>
                <a:blip r:embed="rId4"/>
                <a:stretch>
                  <a:fillRect t="-6186" b="-20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34CC9F6-24DF-A246-4090-DE65021AE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566" y="1323148"/>
            <a:ext cx="3997272" cy="618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5045C8-A122-A9E7-C0DE-26FF70AEC061}"/>
                  </a:ext>
                </a:extLst>
              </p:cNvPr>
              <p:cNvSpPr txBox="1"/>
              <p:nvPr/>
            </p:nvSpPr>
            <p:spPr>
              <a:xfrm>
                <a:off x="722654" y="2812522"/>
                <a:ext cx="948151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2800" b="1" i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800" b="1" i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tỏa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dễ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5045C8-A122-A9E7-C0DE-26FF70AEC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54" y="2812522"/>
                <a:ext cx="9481519" cy="523220"/>
              </a:xfrm>
              <a:prstGeom prst="rect">
                <a:avLst/>
              </a:prstGeom>
              <a:blipFill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CC5D3B7-4152-87B7-ADEF-CAB8D6C69F6E}"/>
              </a:ext>
            </a:extLst>
          </p:cNvPr>
          <p:cNvSpPr txBox="1"/>
          <p:nvPr/>
        </p:nvSpPr>
        <p:spPr>
          <a:xfrm>
            <a:off x="651321" y="3707963"/>
            <a:ext cx="10475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S(s)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296,80 kJ mol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27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 animBg="1"/>
      <p:bldP spid="19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81262B-694B-993D-725E-F405A4AD08C4}"/>
              </a:ext>
            </a:extLst>
          </p:cNvPr>
          <p:cNvSpPr txBox="1"/>
          <p:nvPr/>
        </p:nvSpPr>
        <p:spPr>
          <a:xfrm>
            <a:off x="834887" y="1225689"/>
            <a:ext cx="10522226" cy="4183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184,6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Cl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→ 2HCl (g) (*)</a:t>
            </a:r>
          </a:p>
          <a:p>
            <a:pPr>
              <a:lnSpc>
                <a:spcPct val="12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-184,6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mol-1.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(*)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-184,6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-92,3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mol-1.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(*)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-92,3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H_Others_2">
            <a:extLst>
              <a:ext uri="{FF2B5EF4-FFF2-40B4-BE49-F238E27FC236}">
                <a16:creationId xmlns:a16="http://schemas.microsoft.com/office/drawing/2014/main" id="{18AF31AD-7383-3933-1517-38F1FACED0A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1939" y="494412"/>
            <a:ext cx="8926173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4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90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s_2">
            <a:extLst>
              <a:ext uri="{FF2B5EF4-FFF2-40B4-BE49-F238E27FC236}">
                <a16:creationId xmlns:a16="http://schemas.microsoft.com/office/drawing/2014/main" id="{EEE3F1F3-937C-5354-9BB7-578370E31A5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1939" y="494412"/>
            <a:ext cx="8926173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4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文本框 38">
            <a:extLst>
              <a:ext uri="{FF2B5EF4-FFF2-40B4-BE49-F238E27FC236}">
                <a16:creationId xmlns:a16="http://schemas.microsoft.com/office/drawing/2014/main" id="{59C257C6-FCFA-B7B2-7B46-D76B0D05041D}"/>
              </a:ext>
            </a:extLst>
          </p:cNvPr>
          <p:cNvSpPr txBox="1"/>
          <p:nvPr/>
        </p:nvSpPr>
        <p:spPr>
          <a:xfrm>
            <a:off x="650332" y="1311336"/>
            <a:ext cx="11278510" cy="11187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128539" tIns="64269" rIns="128539" bIns="64269" rtlCol="0">
            <a:spAutoFit/>
          </a:bodyPr>
          <a:lstStyle/>
          <a:p>
            <a:pPr defTabSz="1285286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4: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xăng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nung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vôi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dễ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393A85-8B17-7078-084C-E35DD55D44AB}"/>
              </a:ext>
            </a:extLst>
          </p:cNvPr>
          <p:cNvSpPr txBox="1"/>
          <p:nvPr/>
        </p:nvSpPr>
        <p:spPr>
          <a:xfrm>
            <a:off x="881505" y="2866575"/>
            <a:ext cx="10236175" cy="1813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xăng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altLang="zh-CN" sz="3200" b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nung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vôi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xăng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dễ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thuận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lợi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s_2">
            <a:extLst>
              <a:ext uri="{FF2B5EF4-FFF2-40B4-BE49-F238E27FC236}">
                <a16:creationId xmlns:a16="http://schemas.microsoft.com/office/drawing/2014/main" id="{38F76B2A-ACB6-5737-0DE9-81772A5AB7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1939" y="494412"/>
            <a:ext cx="8926173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4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6FD7B-8615-2A1B-D1F0-8985C2F1EC8F}"/>
              </a:ext>
            </a:extLst>
          </p:cNvPr>
          <p:cNvSpPr txBox="1"/>
          <p:nvPr/>
        </p:nvSpPr>
        <p:spPr>
          <a:xfrm>
            <a:off x="409899" y="1241924"/>
            <a:ext cx="11690252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 + H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→ CO(g) + 3H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enthalpy = 249,9 k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H­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96B3E-ED4F-EDCA-7E48-7E0D5C673D06}"/>
              </a:ext>
            </a:extLst>
          </p:cNvPr>
          <p:cNvSpPr txBox="1"/>
          <p:nvPr/>
        </p:nvSpPr>
        <p:spPr>
          <a:xfrm>
            <a:off x="583044" y="3057806"/>
            <a:ext cx="11690252" cy="3358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mol H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­2 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là: 0,5 mol.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 + 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→ CO(g) + 3H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1/6                                       0,5 (mol)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được 1 gam H­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phản ứng này cần hấp thu nhiệt lượng bằng: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1/6.249,9= 41,65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kJ.</a:t>
            </a:r>
          </a:p>
        </p:txBody>
      </p:sp>
    </p:spTree>
    <p:extLst>
      <p:ext uri="{BB962C8B-B14F-4D97-AF65-F5344CB8AC3E}">
        <p14:creationId xmlns:p14="http://schemas.microsoft.com/office/powerpoint/2010/main" val="419724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870619"/>
            <a:ext cx="13808458" cy="1228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98" y="299630"/>
            <a:ext cx="11562804" cy="593489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sp>
        <p:nvSpPr>
          <p:cNvPr id="7" name="MH_Others_2">
            <a:extLst>
              <a:ext uri="{FF2B5EF4-FFF2-40B4-BE49-F238E27FC236}">
                <a16:creationId xmlns:a16="http://schemas.microsoft.com/office/drawing/2014/main" id="{0BED56A2-007A-F088-020E-DE37B3CD41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1938" y="3121223"/>
            <a:ext cx="8926173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2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4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5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4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5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CBA5EDAB-A5C5-E54F-C92D-5ECB59E876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23000" y="120307"/>
            <a:ext cx="892617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TỎA NHIỆT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Natri và Kali phản ứng với nước như thế nào_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5230AE1-0FCF-22B1-C674-EF2E62A24B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509" y="696700"/>
            <a:ext cx="10403153" cy="61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0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CBA5EDAB-A5C5-E54F-C92D-5ECB59E876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52183" y="353770"/>
            <a:ext cx="892617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TỎA NHIỆT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Natri và Kali phản ứng với nước như thế nào_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5230AE1-0FCF-22B1-C674-EF2E62A24B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5482" y="1428750"/>
            <a:ext cx="7402240" cy="4384000"/>
          </a:xfrm>
          <a:prstGeom prst="rect">
            <a:avLst/>
          </a:prstGeom>
        </p:spPr>
      </p:pic>
      <p:sp>
        <p:nvSpPr>
          <p:cNvPr id="4" name="MH_Others_2">
            <a:extLst>
              <a:ext uri="{FF2B5EF4-FFF2-40B4-BE49-F238E27FC236}">
                <a16:creationId xmlns:a16="http://schemas.microsoft.com/office/drawing/2014/main" id="{0BFE35BB-80F3-B20B-27EC-4D76018F52D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2887" y="1705451"/>
            <a:ext cx="3531254" cy="30572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thí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nghiệm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tan Potassium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đoán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7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CBA5EDAB-A5C5-E54F-C92D-5ECB59E876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89928" y="0"/>
            <a:ext cx="892617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TỎA NHIỆT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MH_Others_2">
            <a:extLst>
              <a:ext uri="{FF2B5EF4-FFF2-40B4-BE49-F238E27FC236}">
                <a16:creationId xmlns:a16="http://schemas.microsoft.com/office/drawing/2014/main" id="{0BFE35BB-80F3-B20B-27EC-4D76018F52D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30740" y="2977221"/>
            <a:ext cx="3424135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nhôm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ray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xe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lửa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24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yt1s.com - Phản Ứng Nhiệt Nhôm Al  Fe2O3_360p">
            <a:hlinkClick r:id="" action="ppaction://media"/>
            <a:extLst>
              <a:ext uri="{FF2B5EF4-FFF2-40B4-BE49-F238E27FC236}">
                <a16:creationId xmlns:a16="http://schemas.microsoft.com/office/drawing/2014/main" id="{BB7AE23B-D899-36E9-773C-1D2691FA3A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4309" y="546552"/>
            <a:ext cx="7846159" cy="62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7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5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CBA5EDAB-A5C5-E54F-C92D-5ECB59E876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52183" y="353770"/>
            <a:ext cx="892617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TỎA NHIỆT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MH_Others_2">
            <a:extLst>
              <a:ext uri="{FF2B5EF4-FFF2-40B4-BE49-F238E27FC236}">
                <a16:creationId xmlns:a16="http://schemas.microsoft.com/office/drawing/2014/main" id="{0BFE35BB-80F3-B20B-27EC-4D76018F52D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49266" y="1178003"/>
            <a:ext cx="512424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nhôm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ray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xe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lửa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24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yt1s.com - Phản Ứng Nhiệt Nhôm Al  Fe2O3_360p">
            <a:hlinkClick r:id="" action="ppaction://media"/>
            <a:extLst>
              <a:ext uri="{FF2B5EF4-FFF2-40B4-BE49-F238E27FC236}">
                <a16:creationId xmlns:a16="http://schemas.microsoft.com/office/drawing/2014/main" id="{BB7AE23B-D899-36E9-773C-1D2691FA3A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1916667"/>
            <a:ext cx="5960064" cy="4757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E1B59-83D9-6AEC-046E-380E0134FBC5}"/>
              </a:ext>
            </a:extLst>
          </p:cNvPr>
          <p:cNvSpPr txBox="1"/>
          <p:nvPr/>
        </p:nvSpPr>
        <p:spPr>
          <a:xfrm>
            <a:off x="418491" y="1627661"/>
            <a:ext cx="5430328" cy="2451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MH_Others_2">
            <a:extLst>
              <a:ext uri="{FF2B5EF4-FFF2-40B4-BE49-F238E27FC236}">
                <a16:creationId xmlns:a16="http://schemas.microsoft.com/office/drawing/2014/main" id="{18C632F5-24E5-54D8-65D0-E3E541421E7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8491" y="1117401"/>
            <a:ext cx="5465701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THẢO LUẬN THEO BÀN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D8FFF-D383-BDBD-B1AF-6BAAEFC55CC7}"/>
              </a:ext>
            </a:extLst>
          </p:cNvPr>
          <p:cNvSpPr txBox="1"/>
          <p:nvPr/>
        </p:nvSpPr>
        <p:spPr>
          <a:xfrm>
            <a:off x="383117" y="4106954"/>
            <a:ext cx="5465702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PTHH: 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+ 2Al → 2Fe + Al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tăng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xung quanh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759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5" grpId="0"/>
      <p:bldP spid="4" grpId="0" animBg="1"/>
      <p:bldP spid="7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s_2">
            <a:extLst>
              <a:ext uri="{FF2B5EF4-FFF2-40B4-BE49-F238E27FC236}">
                <a16:creationId xmlns:a16="http://schemas.microsoft.com/office/drawing/2014/main" id="{CBA5EDAB-A5C5-E54F-C92D-5ECB59E876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00821" y="173977"/>
            <a:ext cx="892617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 ỨNG TỎA NHIỆT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MH_Others_2">
            <a:extLst>
              <a:ext uri="{FF2B5EF4-FFF2-40B4-BE49-F238E27FC236}">
                <a16:creationId xmlns:a16="http://schemas.microsoft.com/office/drawing/2014/main" id="{0BFE35BB-80F3-B20B-27EC-4D76018F52D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793804" y="3123054"/>
            <a:ext cx="2954595" cy="1292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Minh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họa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vôi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8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endParaRPr lang="zh-CN" altLang="en-US" sz="2800" b="1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MH_Others_2">
            <a:extLst>
              <a:ext uri="{FF2B5EF4-FFF2-40B4-BE49-F238E27FC236}">
                <a16:creationId xmlns:a16="http://schemas.microsoft.com/office/drawing/2014/main" id="{18C632F5-24E5-54D8-65D0-E3E541421E7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889380" y="2031802"/>
            <a:ext cx="2763442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 VIỆC THEO NHÓM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55C0D-A94F-61BA-ACE8-77150318C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9268" y="955341"/>
            <a:ext cx="6864068" cy="59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3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20170414动感活泼幼儿园儿童成长教育教学课件家长会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2379</Words>
  <Application>Microsoft Office PowerPoint</Application>
  <PresentationFormat>Widescreen</PresentationFormat>
  <Paragraphs>255</Paragraphs>
  <Slides>45</Slides>
  <Notes>28</Notes>
  <HiddenSlides>0</HiddenSlides>
  <MMClips>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Wingdings</vt:lpstr>
      <vt:lpstr>Cambria Math</vt:lpstr>
      <vt:lpstr>等线</vt:lpstr>
      <vt:lpstr>Times New Roman</vt:lpstr>
      <vt:lpstr>汉仪小麦体简</vt:lpstr>
      <vt:lpstr>Arial</vt:lpstr>
      <vt:lpstr>Kollektif</vt:lpstr>
      <vt:lpstr>Calibri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20170414动感活泼幼儿园儿童成长教育教学课件家长会PPT</dc:title>
  <dc:creator>jim lam</dc:creator>
  <cp:lastModifiedBy>diep hong</cp:lastModifiedBy>
  <cp:revision>74</cp:revision>
  <dcterms:created xsi:type="dcterms:W3CDTF">2017-03-17T01:42:22Z</dcterms:created>
  <dcterms:modified xsi:type="dcterms:W3CDTF">2025-02-09T17:29:30Z</dcterms:modified>
</cp:coreProperties>
</file>