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 id="2147483665" r:id="rId2"/>
    <p:sldMasterId id="2147483677" r:id="rId3"/>
  </p:sldMasterIdLst>
  <p:notesMasterIdLst>
    <p:notesMasterId r:id="rId40"/>
  </p:notesMasterIdLst>
  <p:sldIdLst>
    <p:sldId id="312" r:id="rId4"/>
    <p:sldId id="287" r:id="rId5"/>
    <p:sldId id="305" r:id="rId6"/>
    <p:sldId id="256" r:id="rId7"/>
    <p:sldId id="259" r:id="rId8"/>
    <p:sldId id="258" r:id="rId9"/>
    <p:sldId id="260" r:id="rId10"/>
    <p:sldId id="261" r:id="rId11"/>
    <p:sldId id="262" r:id="rId12"/>
    <p:sldId id="281" r:id="rId13"/>
    <p:sldId id="288" r:id="rId14"/>
    <p:sldId id="307" r:id="rId15"/>
    <p:sldId id="289" r:id="rId16"/>
    <p:sldId id="308" r:id="rId17"/>
    <p:sldId id="264" r:id="rId18"/>
    <p:sldId id="265" r:id="rId19"/>
    <p:sldId id="290" r:id="rId20"/>
    <p:sldId id="291" r:id="rId21"/>
    <p:sldId id="292" r:id="rId22"/>
    <p:sldId id="310" r:id="rId23"/>
    <p:sldId id="263" r:id="rId24"/>
    <p:sldId id="293" r:id="rId25"/>
    <p:sldId id="311" r:id="rId26"/>
    <p:sldId id="266" r:id="rId27"/>
    <p:sldId id="294" r:id="rId28"/>
    <p:sldId id="295" r:id="rId29"/>
    <p:sldId id="297" r:id="rId30"/>
    <p:sldId id="296" r:id="rId31"/>
    <p:sldId id="257" r:id="rId32"/>
    <p:sldId id="298" r:id="rId33"/>
    <p:sldId id="299" r:id="rId34"/>
    <p:sldId id="301" r:id="rId35"/>
    <p:sldId id="302" r:id="rId36"/>
    <p:sldId id="303" r:id="rId37"/>
    <p:sldId id="304" r:id="rId38"/>
    <p:sldId id="31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3903"/>
    <a:srgbClr val="F6F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0F2E4-E774-4E14-9C00-28A17CFA5685}" type="datetimeFigureOut">
              <a:rPr lang="en-US" smtClean="0"/>
              <a:t>26/02/2025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8437E-4A04-4E13-8911-FC0FC0E6499B}" type="slidenum">
              <a:rPr lang="en-US" smtClean="0"/>
              <a:t>‹#›</a:t>
            </a:fld>
            <a:endParaRPr lang="en-US"/>
          </a:p>
        </p:txBody>
      </p:sp>
    </p:spTree>
    <p:extLst>
      <p:ext uri="{BB962C8B-B14F-4D97-AF65-F5344CB8AC3E}">
        <p14:creationId xmlns:p14="http://schemas.microsoft.com/office/powerpoint/2010/main" val="291147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685800" y="1143000"/>
            <a:ext cx="5486400" cy="3086100"/>
          </a:xfrm>
          <a:ln/>
        </p:spPr>
      </p:sp>
      <p:sp>
        <p:nvSpPr>
          <p:cNvPr id="15363" name="Notes Placeholder 2"/>
          <p:cNvSpPr>
            <a:spLocks noGrp="1"/>
          </p:cNvSpPr>
          <p:nvPr>
            <p:ph type="body" idx="1"/>
          </p:nvPr>
        </p:nvSpPr>
        <p:spPr>
          <a:noFill/>
        </p:spPr>
        <p:txBody>
          <a:bodyPr/>
          <a:lstStyle/>
          <a:p>
            <a:pPr eaLnBrk="1" hangingPunct="1"/>
            <a:endParaRPr lang="en-GB" altLang="en-US"/>
          </a:p>
        </p:txBody>
      </p:sp>
      <p:sp>
        <p:nvSpPr>
          <p:cNvPr id="1536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40ED24-C9AA-4D2B-A95C-377507A8B3C8}"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855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2143125" y="685800"/>
            <a:ext cx="2571750" cy="3429000"/>
          </a:xfrm>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914400">
              <a:defRPr/>
            </a:pPr>
            <a:fld id="{65CAC3E7-524D-49F1-8567-28E8DDBAF0A2}" type="slidenum">
              <a:rPr lang="en-US" sz="1200" kern="0">
                <a:solidFill>
                  <a:sysClr val="windowText" lastClr="000000"/>
                </a:solidFill>
              </a:rPr>
              <a:pPr algn="r" defTabSz="914400">
                <a:defRPr/>
              </a:pPr>
              <a:t>36</a:t>
            </a:fld>
            <a:endParaRPr lang="en-US" sz="1200" kern="0">
              <a:solidFill>
                <a:sysClr val="windowText" lastClr="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02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5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90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09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468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143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955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588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272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11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65C21-79BE-4900-81BC-9A3AAF4E93E7}" type="datetimeFigureOut">
              <a:rPr lang="en-US" smtClean="0">
                <a:solidFill>
                  <a:prstClr val="black">
                    <a:tint val="75000"/>
                  </a:prstClr>
                </a:solidFill>
              </a:rPr>
              <a:pPr/>
              <a:t>26/02/2025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A458F0-C82B-44B6-B256-44385E5EB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801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92443"/>
          </a:xfrm>
          <a:prstGeom prst="rect">
            <a:avLst/>
          </a:prstGeom>
        </p:spPr>
        <p:txBody>
          <a:bodyPr wrap="square" lIns="0" tIns="0" rIns="0" bIns="0">
            <a:spAutoFit/>
          </a:bodyPr>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26/02/2025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22175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26/02/2025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670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26/02/2025</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31478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26/02/2025</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92133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26/02/2025</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4347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26/02/2025</a:t>
            </a:fld>
            <a:endParaRPr lang="en-US" dirty="0"/>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7165C21-79BE-4900-81BC-9A3AAF4E93E7}" type="datetimeFigureOut">
              <a:rPr lang="en-US" smtClean="0">
                <a:solidFill>
                  <a:prstClr val="black">
                    <a:tint val="75000"/>
                  </a:prstClr>
                </a:solidFill>
              </a:rPr>
              <a:pPr defTabSz="914400"/>
              <a:t>26/02/2025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0A458F0-C82B-44B6-B256-44385E5EB64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32404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5048250"/>
            <a:ext cx="4762500" cy="1809750"/>
          </a:xfrm>
          <a:custGeom>
            <a:avLst/>
            <a:gdLst/>
            <a:ahLst/>
            <a:cxnLst/>
            <a:rect l="l" t="t" r="r" b="b"/>
            <a:pathLst>
              <a:path w="3571875" h="1809750">
                <a:moveTo>
                  <a:pt x="2044192" y="0"/>
                </a:moveTo>
                <a:lnTo>
                  <a:pt x="0" y="0"/>
                </a:lnTo>
                <a:lnTo>
                  <a:pt x="2380" y="1809750"/>
                </a:lnTo>
                <a:lnTo>
                  <a:pt x="3571875" y="1809750"/>
                </a:lnTo>
                <a:lnTo>
                  <a:pt x="2044192" y="0"/>
                </a:lnTo>
                <a:close/>
              </a:path>
            </a:pathLst>
          </a:custGeom>
          <a:solidFill>
            <a:srgbClr val="F86A1B"/>
          </a:solidFill>
        </p:spPr>
        <p:txBody>
          <a:bodyPr wrap="square" lIns="0" tIns="0" rIns="0" bIns="0" rtlCol="0"/>
          <a:lstStyle/>
          <a:p>
            <a:pPr defTabSz="914400"/>
            <a:endParaRPr kern="0">
              <a:solidFill>
                <a:sysClr val="windowText" lastClr="000000"/>
              </a:solidFill>
            </a:endParaRPr>
          </a:p>
        </p:txBody>
      </p:sp>
      <p:sp>
        <p:nvSpPr>
          <p:cNvPr id="17" name="bg object 17"/>
          <p:cNvSpPr/>
          <p:nvPr/>
        </p:nvSpPr>
        <p:spPr>
          <a:xfrm>
            <a:off x="0" y="5048250"/>
            <a:ext cx="12192000" cy="1809750"/>
          </a:xfrm>
          <a:custGeom>
            <a:avLst/>
            <a:gdLst/>
            <a:ahLst/>
            <a:cxnLst/>
            <a:rect l="l" t="t" r="r" b="b"/>
            <a:pathLst>
              <a:path w="9144000" h="1809750">
                <a:moveTo>
                  <a:pt x="2040636" y="0"/>
                </a:moveTo>
                <a:lnTo>
                  <a:pt x="0" y="1809750"/>
                </a:lnTo>
                <a:lnTo>
                  <a:pt x="9144000" y="1809750"/>
                </a:lnTo>
                <a:lnTo>
                  <a:pt x="9144000" y="888"/>
                </a:lnTo>
                <a:lnTo>
                  <a:pt x="2040636" y="0"/>
                </a:lnTo>
                <a:close/>
              </a:path>
            </a:pathLst>
          </a:custGeom>
          <a:solidFill>
            <a:srgbClr val="08A0D9">
              <a:alpha val="79998"/>
            </a:srgbClr>
          </a:solidFill>
        </p:spPr>
        <p:txBody>
          <a:bodyPr wrap="square" lIns="0" tIns="0" rIns="0" bIns="0" rtlCol="0"/>
          <a:lstStyle/>
          <a:p>
            <a:pPr defTabSz="914400"/>
            <a:endParaRPr kern="0">
              <a:solidFill>
                <a:sysClr val="windowText" lastClr="000000"/>
              </a:solidFill>
            </a:endParaRPr>
          </a:p>
        </p:txBody>
      </p:sp>
      <p:sp>
        <p:nvSpPr>
          <p:cNvPr id="2" name="Holder 2"/>
          <p:cNvSpPr>
            <a:spLocks noGrp="1"/>
          </p:cNvSpPr>
          <p:nvPr>
            <p:ph type="title"/>
          </p:nvPr>
        </p:nvSpPr>
        <p:spPr>
          <a:xfrm>
            <a:off x="1203537" y="13970"/>
            <a:ext cx="8801945" cy="492443"/>
          </a:xfrm>
          <a:prstGeom prst="rect">
            <a:avLst/>
          </a:prstGeom>
        </p:spPr>
        <p:txBody>
          <a:bodyPr wrap="square" lIns="0" tIns="0" rIns="0" bIns="0">
            <a:spAutoFit/>
          </a:bodyPr>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6138334" y="1056006"/>
            <a:ext cx="590973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pPr defTabSz="914400"/>
            <a:endParaRPr kern="0">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pPr defTabSz="914400"/>
            <a:fld id="{1D8BD707-D9CF-40AE-B4C6-C98DA3205C09}" type="datetimeFigureOut">
              <a:rPr lang="en-US" kern="0">
                <a:solidFill>
                  <a:prstClr val="black">
                    <a:tint val="75000"/>
                  </a:prstClr>
                </a:solidFill>
              </a:rPr>
              <a:pPr defTabSz="914400"/>
              <a:t>26/02/2025</a:t>
            </a:fld>
            <a:endParaRPr lang="en-US" kern="0">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pPr defTabSz="914400"/>
            <a:fld id="{B6F15528-21DE-4FAA-801E-634DDDAF4B2B}" type="slidenum">
              <a:rPr kern="0">
                <a:solidFill>
                  <a:prstClr val="black">
                    <a:tint val="75000"/>
                  </a:prstClr>
                </a:solidFill>
              </a:rPr>
              <a:pPr defTabSz="914400"/>
              <a:t>‹#›</a:t>
            </a:fld>
            <a:endParaRPr kern="0">
              <a:solidFill>
                <a:prstClr val="black">
                  <a:tint val="75000"/>
                </a:prstClr>
              </a:solidFill>
            </a:endParaRPr>
          </a:p>
        </p:txBody>
      </p:sp>
    </p:spTree>
    <p:extLst>
      <p:ext uri="{BB962C8B-B14F-4D97-AF65-F5344CB8AC3E}">
        <p14:creationId xmlns:p14="http://schemas.microsoft.com/office/powerpoint/2010/main" val="1317817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1068946" y="895077"/>
            <a:ext cx="10238705" cy="1295400"/>
          </a:xfrm>
          <a:prstGeom prst="rect">
            <a:avLst/>
          </a:prstGeom>
        </p:spPr>
        <p:txBody>
          <a:bodyPr wrap="none" fromWordArt="1">
            <a:prstTxWarp prst="textDoubleWave1">
              <a:avLst>
                <a:gd name="adj1" fmla="val 10319"/>
                <a:gd name="adj2" fmla="val -356"/>
              </a:avLst>
            </a:prstTxWarp>
          </a:bodyPr>
          <a:lstStyle/>
          <a:p>
            <a:pPr algn="ctr" defTabSz="914400"/>
            <a:r>
              <a:rPr lang="en-US" sz="3600" b="1" kern="10" dirty="0">
                <a:ln w="9525">
                  <a:solidFill>
                    <a:srgbClr val="C0504D"/>
                  </a:solidFill>
                  <a:round/>
                  <a:headEnd type="none" w="sm" len="sm"/>
                  <a:tailEnd type="none" w="sm" len="sm"/>
                </a:ln>
                <a:solidFill>
                  <a:srgbClr val="F9AC9F"/>
                </a:solidFill>
                <a:effectLst>
                  <a:outerShdw dist="53882" dir="2700000" algn="ctr" rotWithShape="0">
                    <a:srgbClr val="C0C0C0"/>
                  </a:outerShdw>
                </a:effectLst>
                <a:latin typeface="Times New Roman" pitchFamily="18" charset="0"/>
                <a:cs typeface="Times New Roman" pitchFamily="18" charset="0"/>
              </a:rPr>
              <a:t>KÍNH </a:t>
            </a:r>
            <a:r>
              <a:rPr lang="en-US" sz="3600" b="1" kern="10" dirty="0" smtClean="0">
                <a:ln w="9525">
                  <a:solidFill>
                    <a:srgbClr val="C0504D"/>
                  </a:solidFill>
                  <a:round/>
                  <a:headEnd type="none" w="sm" len="sm"/>
                  <a:tailEnd type="none" w="sm" len="sm"/>
                </a:ln>
                <a:solidFill>
                  <a:srgbClr val="F9AC9F"/>
                </a:solidFill>
                <a:effectLst>
                  <a:outerShdw dist="53882" dir="2700000" algn="ctr" rotWithShape="0">
                    <a:srgbClr val="C0C0C0"/>
                  </a:outerShdw>
                </a:effectLst>
                <a:latin typeface="Times New Roman" pitchFamily="18" charset="0"/>
                <a:cs typeface="Times New Roman" pitchFamily="18" charset="0"/>
              </a:rPr>
              <a:t>CHÀO </a:t>
            </a:r>
            <a:r>
              <a:rPr lang="en-US" sz="3600" b="1" kern="10" dirty="0">
                <a:ln w="9525">
                  <a:solidFill>
                    <a:srgbClr val="C0504D"/>
                  </a:solidFill>
                  <a:round/>
                  <a:headEnd type="none" w="sm" len="sm"/>
                  <a:tailEnd type="none" w="sm" len="sm"/>
                </a:ln>
                <a:solidFill>
                  <a:srgbClr val="F9AC9F"/>
                </a:solidFill>
                <a:effectLst>
                  <a:outerShdw dist="53882" dir="2700000" algn="ctr" rotWithShape="0">
                    <a:srgbClr val="C0C0C0"/>
                  </a:outerShdw>
                </a:effectLst>
                <a:latin typeface="Times New Roman" pitchFamily="18" charset="0"/>
                <a:cs typeface="Times New Roman" pitchFamily="18" charset="0"/>
              </a:rPr>
              <a:t>QUÍ </a:t>
            </a:r>
            <a:r>
              <a:rPr lang="en-US" sz="3600" b="1" kern="10" dirty="0" smtClean="0">
                <a:ln w="9525">
                  <a:solidFill>
                    <a:srgbClr val="C0504D"/>
                  </a:solidFill>
                  <a:round/>
                  <a:headEnd type="none" w="sm" len="sm"/>
                  <a:tailEnd type="none" w="sm" len="sm"/>
                </a:ln>
                <a:solidFill>
                  <a:srgbClr val="F9AC9F"/>
                </a:solidFill>
                <a:effectLst>
                  <a:outerShdw dist="53882" dir="2700000" algn="ctr" rotWithShape="0">
                    <a:srgbClr val="C0C0C0"/>
                  </a:outerShdw>
                </a:effectLst>
                <a:latin typeface="Times New Roman" pitchFamily="18" charset="0"/>
                <a:cs typeface="Times New Roman" pitchFamily="18" charset="0"/>
              </a:rPr>
              <a:t>THẦY CÔ</a:t>
            </a:r>
            <a:endParaRPr lang="en-US" sz="3600" b="1" kern="10" dirty="0">
              <a:ln w="9525">
                <a:solidFill>
                  <a:srgbClr val="C0504D"/>
                </a:solidFill>
                <a:round/>
                <a:headEnd type="none" w="sm" len="sm"/>
                <a:tailEnd type="none" w="sm" len="sm"/>
              </a:ln>
              <a:solidFill>
                <a:srgbClr val="F9AC9F"/>
              </a:solidFill>
              <a:effectLst>
                <a:outerShdw dist="53882" dir="2700000" algn="ctr" rotWithShape="0">
                  <a:srgbClr val="C0C0C0"/>
                </a:outerShdw>
              </a:effectLst>
              <a:latin typeface="Times New Roman" pitchFamily="18" charset="0"/>
              <a:cs typeface="Times New Roman" pitchFamily="18" charset="0"/>
            </a:endParaRPr>
          </a:p>
        </p:txBody>
      </p:sp>
      <p:sp>
        <p:nvSpPr>
          <p:cNvPr id="2051" name="WordArt 3"/>
          <p:cNvSpPr>
            <a:spLocks noChangeArrowheads="1" noChangeShapeType="1" noTextEdit="1"/>
          </p:cNvSpPr>
          <p:nvPr/>
        </p:nvSpPr>
        <p:spPr bwMode="auto">
          <a:xfrm>
            <a:off x="2133600" y="2564906"/>
            <a:ext cx="8331200" cy="1057275"/>
          </a:xfrm>
          <a:prstGeom prst="rect">
            <a:avLst/>
          </a:prstGeom>
        </p:spPr>
        <p:txBody>
          <a:bodyPr wrap="none" fromWordArt="1">
            <a:prstTxWarp prst="textPlain">
              <a:avLst>
                <a:gd name="adj" fmla="val 50000"/>
              </a:avLst>
            </a:prstTxWarp>
          </a:bodyPr>
          <a:lstStyle/>
          <a:p>
            <a:pPr algn="ctr" defTabSz="914400"/>
            <a:r>
              <a:rPr lang="en-US" sz="4000" b="1" kern="10" dirty="0" smtClean="0">
                <a:ln w="12700">
                  <a:solidFill>
                    <a:srgbClr val="FF0000"/>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Times New Roman" pitchFamily="18" charset="0"/>
                <a:cs typeface="Times New Roman" pitchFamily="18" charset="0"/>
              </a:rPr>
              <a:t>VỀ DỰ GIỜ LỚP 10A3</a:t>
            </a:r>
            <a:endParaRPr lang="en-US" sz="4000" b="1" kern="10" dirty="0">
              <a:ln w="12700">
                <a:solidFill>
                  <a:srgbClr val="FF0000"/>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Times New Roman" pitchFamily="18" charset="0"/>
              <a:cs typeface="Times New Roman" pitchFamily="18" charset="0"/>
            </a:endParaRPr>
          </a:p>
        </p:txBody>
      </p:sp>
      <p:pic>
        <p:nvPicPr>
          <p:cNvPr id="2052" name="Picture 4" descr="butterflies_flowers_md_wht"/>
          <p:cNvPicPr>
            <a:picLocks noChangeAspect="1" noChangeArrowheads="1" noCrop="1"/>
          </p:cNvPicPr>
          <p:nvPr/>
        </p:nvPicPr>
        <p:blipFill>
          <a:blip r:embed="rId2"/>
          <a:srcRect/>
          <a:stretch>
            <a:fillRect/>
          </a:stretch>
        </p:blipFill>
        <p:spPr bwMode="auto">
          <a:xfrm>
            <a:off x="4105492" y="4343400"/>
            <a:ext cx="2844800" cy="2065338"/>
          </a:xfrm>
          <a:prstGeom prst="rect">
            <a:avLst/>
          </a:prstGeom>
          <a:noFill/>
          <a:ln w="9525">
            <a:noFill/>
            <a:miter lim="800000"/>
            <a:headEnd/>
            <a:tailEnd/>
          </a:ln>
        </p:spPr>
      </p:pic>
      <p:sp>
        <p:nvSpPr>
          <p:cNvPr id="5" name="TextBox 4"/>
          <p:cNvSpPr txBox="1"/>
          <p:nvPr/>
        </p:nvSpPr>
        <p:spPr>
          <a:xfrm>
            <a:off x="2001591" y="194147"/>
            <a:ext cx="8001000"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3200" b="1" spc="50" dirty="0" smtClean="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rPr>
              <a:t> </a:t>
            </a:r>
            <a:r>
              <a:rPr lang="en-US" sz="3000" b="1" spc="50" dirty="0" smtClean="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rPr>
              <a:t>TRUNG TÂM GDNN – GDTX TUY PHƯỚC</a:t>
            </a:r>
            <a:endParaRPr lang="vi-VN" sz="3000" b="1" spc="50" dirty="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endParaRPr>
          </a:p>
        </p:txBody>
      </p:sp>
      <p:sp>
        <p:nvSpPr>
          <p:cNvPr id="6" name="TextBox 5"/>
          <p:cNvSpPr txBox="1"/>
          <p:nvPr/>
        </p:nvSpPr>
        <p:spPr>
          <a:xfrm>
            <a:off x="6714011" y="3884190"/>
            <a:ext cx="5309132"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vi-VN" sz="3200" b="1" spc="50" dirty="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rPr>
              <a:t>MÔN : CÔNG NGHỆ</a:t>
            </a:r>
            <a:r>
              <a:rPr lang="en-US" sz="3200" b="1" spc="50" dirty="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rPr>
              <a:t> </a:t>
            </a:r>
            <a:r>
              <a:rPr lang="en-US" sz="3200" b="1" spc="50" dirty="0" smtClean="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rPr>
              <a:t>10</a:t>
            </a:r>
            <a:endParaRPr lang="en-US" sz="3200" b="1" spc="50" dirty="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endParaRPr>
          </a:p>
        </p:txBody>
      </p:sp>
      <p:sp>
        <p:nvSpPr>
          <p:cNvPr id="7" name="TextBox 6"/>
          <p:cNvSpPr txBox="1"/>
          <p:nvPr/>
        </p:nvSpPr>
        <p:spPr>
          <a:xfrm>
            <a:off x="7147775" y="4546594"/>
            <a:ext cx="4612871"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3200" b="1" spc="50" dirty="0" smtClean="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rPr>
              <a:t>GVTH</a:t>
            </a:r>
            <a:r>
              <a:rPr lang="en-US" sz="3200" b="1" spc="50" dirty="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rPr>
              <a:t>: Lê Thị Minh Lệ</a:t>
            </a:r>
            <a:endParaRPr lang="vi-VN" sz="4000" b="1" spc="50" dirty="0">
              <a:ln w="11430"/>
              <a:solidFill>
                <a:srgbClr val="66FF66"/>
              </a:solidFill>
              <a:effectLst>
                <a:outerShdw blurRad="76200" dist="50800" dir="5400000" algn="tl" rotWithShape="0">
                  <a:srgbClr val="000000">
                    <a:alpha val="65000"/>
                  </a:srgbClr>
                </a:outerShdw>
                <a:reflection blurRad="6350" stA="50000" endA="300" endPos="50000" dist="29997" dir="5400000" sy="-100000" algn="bl" rotWithShape="0"/>
              </a:effectLst>
            </a:endParaRPr>
          </a:p>
        </p:txBody>
      </p:sp>
    </p:spTree>
    <p:extLst>
      <p:ext uri="{BB962C8B-B14F-4D97-AF65-F5344CB8AC3E}">
        <p14:creationId xmlns:p14="http://schemas.microsoft.com/office/powerpoint/2010/main" val="596038771"/>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5"/>
          <p:cNvSpPr>
            <a:spLocks noChangeArrowheads="1"/>
          </p:cNvSpPr>
          <p:nvPr/>
        </p:nvSpPr>
        <p:spPr bwMode="auto">
          <a:xfrm rot="16200000">
            <a:off x="2720182" y="2831308"/>
            <a:ext cx="4246562" cy="2092325"/>
          </a:xfrm>
          <a:prstGeom prst="parallelogram">
            <a:avLst>
              <a:gd name="adj" fmla="val 54545"/>
            </a:avLst>
          </a:prstGeom>
          <a:solidFill>
            <a:srgbClr val="FF00FF">
              <a:alpha val="34117"/>
            </a:srgbClr>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latin typeface="Times New Roman" panose="02020603050405020304" pitchFamily="18" charset="0"/>
              <a:cs typeface="Times New Roman" panose="02020603050405020304" pitchFamily="18" charset="0"/>
            </a:endParaRPr>
          </a:p>
        </p:txBody>
      </p:sp>
      <p:grpSp>
        <p:nvGrpSpPr>
          <p:cNvPr id="10243" name="Group 66"/>
          <p:cNvGrpSpPr>
            <a:grpSpLocks/>
          </p:cNvGrpSpPr>
          <p:nvPr/>
        </p:nvGrpSpPr>
        <p:grpSpPr bwMode="auto">
          <a:xfrm>
            <a:off x="1733550" y="2354263"/>
            <a:ext cx="4171951" cy="2794000"/>
            <a:chOff x="288" y="1435"/>
            <a:chExt cx="2796" cy="1808"/>
          </a:xfrm>
        </p:grpSpPr>
        <p:sp>
          <p:nvSpPr>
            <p:cNvPr id="10263" name="Line 12"/>
            <p:cNvSpPr>
              <a:spLocks noChangeShapeType="1"/>
            </p:cNvSpPr>
            <p:nvPr/>
          </p:nvSpPr>
          <p:spPr bwMode="auto">
            <a:xfrm rot="13500000" flipV="1">
              <a:off x="520" y="2603"/>
              <a:ext cx="330" cy="617"/>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64" name="Text Box 30"/>
            <p:cNvSpPr txBox="1">
              <a:spLocks noChangeArrowheads="1"/>
            </p:cNvSpPr>
            <p:nvPr/>
          </p:nvSpPr>
          <p:spPr bwMode="auto">
            <a:xfrm>
              <a:off x="288" y="3030"/>
              <a:ext cx="170"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X</a:t>
              </a:r>
            </a:p>
          </p:txBody>
        </p:sp>
        <p:grpSp>
          <p:nvGrpSpPr>
            <p:cNvPr id="10265" name="Group 46"/>
            <p:cNvGrpSpPr>
              <a:grpSpLocks/>
            </p:cNvGrpSpPr>
            <p:nvPr/>
          </p:nvGrpSpPr>
          <p:grpSpPr bwMode="auto">
            <a:xfrm>
              <a:off x="1713" y="1435"/>
              <a:ext cx="1262" cy="1418"/>
              <a:chOff x="1713" y="1435"/>
              <a:chExt cx="1262" cy="1418"/>
            </a:xfrm>
          </p:grpSpPr>
          <p:sp>
            <p:nvSpPr>
              <p:cNvPr id="10299" name="Line 7"/>
              <p:cNvSpPr>
                <a:spLocks noChangeShapeType="1"/>
              </p:cNvSpPr>
              <p:nvPr/>
            </p:nvSpPr>
            <p:spPr bwMode="auto">
              <a:xfrm flipV="1">
                <a:off x="2280" y="1435"/>
                <a:ext cx="0" cy="1216"/>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300" name="Line 8"/>
              <p:cNvSpPr>
                <a:spLocks noChangeShapeType="1"/>
              </p:cNvSpPr>
              <p:nvPr/>
            </p:nvSpPr>
            <p:spPr bwMode="auto">
              <a:xfrm rot="7200000" flipV="1">
                <a:off x="2602" y="2479"/>
                <a:ext cx="0" cy="747"/>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301" name="Line 9"/>
              <p:cNvSpPr>
                <a:spLocks noChangeShapeType="1"/>
              </p:cNvSpPr>
              <p:nvPr/>
            </p:nvSpPr>
            <p:spPr bwMode="auto">
              <a:xfrm rot="14400000" flipV="1">
                <a:off x="2017" y="2511"/>
                <a:ext cx="0" cy="607"/>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grpSp>
        <p:sp>
          <p:nvSpPr>
            <p:cNvPr id="10266" name="Line 10"/>
            <p:cNvSpPr>
              <a:spLocks noChangeShapeType="1"/>
            </p:cNvSpPr>
            <p:nvPr/>
          </p:nvSpPr>
          <p:spPr bwMode="auto">
            <a:xfrm rot="20700000" flipV="1">
              <a:off x="886" y="1613"/>
              <a:ext cx="0" cy="1216"/>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67" name="Line 11"/>
            <p:cNvSpPr>
              <a:spLocks noChangeShapeType="1"/>
            </p:cNvSpPr>
            <p:nvPr/>
          </p:nvSpPr>
          <p:spPr bwMode="auto">
            <a:xfrm rot="6300000" flipV="1">
              <a:off x="1197" y="2691"/>
              <a:ext cx="155" cy="539"/>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68" name="Line 13"/>
            <p:cNvSpPr>
              <a:spLocks noChangeShapeType="1"/>
            </p:cNvSpPr>
            <p:nvPr/>
          </p:nvSpPr>
          <p:spPr bwMode="auto">
            <a:xfrm rot="7200000" flipV="1">
              <a:off x="2420" y="1929"/>
              <a:ext cx="0" cy="322"/>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69" name="Line 14"/>
            <p:cNvSpPr>
              <a:spLocks noChangeShapeType="1"/>
            </p:cNvSpPr>
            <p:nvPr/>
          </p:nvSpPr>
          <p:spPr bwMode="auto">
            <a:xfrm flipV="1">
              <a:off x="874" y="2001"/>
              <a:ext cx="1400" cy="172"/>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0" name="Line 15"/>
            <p:cNvSpPr>
              <a:spLocks noChangeShapeType="1"/>
            </p:cNvSpPr>
            <p:nvPr/>
          </p:nvSpPr>
          <p:spPr bwMode="auto">
            <a:xfrm rot="7200000" flipV="1">
              <a:off x="2284" y="2663"/>
              <a:ext cx="0" cy="322"/>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1" name="Line 16"/>
            <p:cNvSpPr>
              <a:spLocks noChangeShapeType="1"/>
            </p:cNvSpPr>
            <p:nvPr/>
          </p:nvSpPr>
          <p:spPr bwMode="auto">
            <a:xfrm rot="7200000" flipV="1">
              <a:off x="2280" y="2017"/>
              <a:ext cx="0" cy="322"/>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2" name="Line 17"/>
            <p:cNvSpPr>
              <a:spLocks noChangeShapeType="1"/>
            </p:cNvSpPr>
            <p:nvPr/>
          </p:nvSpPr>
          <p:spPr bwMode="auto">
            <a:xfrm flipV="1">
              <a:off x="884" y="2911"/>
              <a:ext cx="1543" cy="195"/>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3" name="Line 18"/>
            <p:cNvSpPr>
              <a:spLocks noChangeShapeType="1"/>
            </p:cNvSpPr>
            <p:nvPr/>
          </p:nvSpPr>
          <p:spPr bwMode="auto">
            <a:xfrm flipV="1">
              <a:off x="446" y="2097"/>
              <a:ext cx="1695" cy="208"/>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4" name="Line 19"/>
            <p:cNvSpPr>
              <a:spLocks noChangeShapeType="1"/>
            </p:cNvSpPr>
            <p:nvPr/>
          </p:nvSpPr>
          <p:spPr bwMode="auto">
            <a:xfrm flipV="1">
              <a:off x="589" y="2739"/>
              <a:ext cx="1553" cy="196"/>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5" name="Line 20"/>
            <p:cNvSpPr>
              <a:spLocks noChangeShapeType="1"/>
            </p:cNvSpPr>
            <p:nvPr/>
          </p:nvSpPr>
          <p:spPr bwMode="auto">
            <a:xfrm rot="14400000" flipV="1">
              <a:off x="2495" y="2788"/>
              <a:ext cx="0" cy="157"/>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6" name="Line 21"/>
            <p:cNvSpPr>
              <a:spLocks noChangeShapeType="1"/>
            </p:cNvSpPr>
            <p:nvPr/>
          </p:nvSpPr>
          <p:spPr bwMode="auto">
            <a:xfrm rot="14400000" flipV="1">
              <a:off x="2212" y="1967"/>
              <a:ext cx="0" cy="158"/>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7" name="Line 22"/>
            <p:cNvSpPr>
              <a:spLocks noChangeShapeType="1"/>
            </p:cNvSpPr>
            <p:nvPr/>
          </p:nvSpPr>
          <p:spPr bwMode="auto">
            <a:xfrm flipV="1">
              <a:off x="2555" y="2163"/>
              <a:ext cx="0" cy="65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8" name="Line 23"/>
            <p:cNvSpPr>
              <a:spLocks noChangeShapeType="1"/>
            </p:cNvSpPr>
            <p:nvPr/>
          </p:nvSpPr>
          <p:spPr bwMode="auto">
            <a:xfrm flipV="1">
              <a:off x="2419" y="2252"/>
              <a:ext cx="0" cy="65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79" name="Line 24"/>
            <p:cNvSpPr>
              <a:spLocks noChangeShapeType="1"/>
            </p:cNvSpPr>
            <p:nvPr/>
          </p:nvSpPr>
          <p:spPr bwMode="auto">
            <a:xfrm rot="14400000" flipV="1">
              <a:off x="2485" y="2140"/>
              <a:ext cx="0" cy="157"/>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80" name="Line 25"/>
            <p:cNvSpPr>
              <a:spLocks noChangeShapeType="1"/>
            </p:cNvSpPr>
            <p:nvPr/>
          </p:nvSpPr>
          <p:spPr bwMode="auto">
            <a:xfrm flipV="1">
              <a:off x="1029" y="2652"/>
              <a:ext cx="1251" cy="155"/>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81" name="Line 26"/>
            <p:cNvSpPr>
              <a:spLocks noChangeShapeType="1"/>
            </p:cNvSpPr>
            <p:nvPr/>
          </p:nvSpPr>
          <p:spPr bwMode="auto">
            <a:xfrm flipV="1">
              <a:off x="2147" y="2086"/>
              <a:ext cx="0" cy="65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82" name="Line 27"/>
            <p:cNvSpPr>
              <a:spLocks noChangeShapeType="1"/>
            </p:cNvSpPr>
            <p:nvPr/>
          </p:nvSpPr>
          <p:spPr bwMode="auto">
            <a:xfrm flipV="1">
              <a:off x="1161" y="2173"/>
              <a:ext cx="1393" cy="172"/>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83" name="Line 28"/>
            <p:cNvSpPr>
              <a:spLocks noChangeShapeType="1"/>
            </p:cNvSpPr>
            <p:nvPr/>
          </p:nvSpPr>
          <p:spPr bwMode="auto">
            <a:xfrm flipV="1">
              <a:off x="711" y="2263"/>
              <a:ext cx="1712" cy="211"/>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0284" name="AutoShape 29"/>
            <p:cNvSpPr>
              <a:spLocks noChangeArrowheads="1"/>
            </p:cNvSpPr>
            <p:nvPr/>
          </p:nvSpPr>
          <p:spPr bwMode="auto">
            <a:xfrm rot="-6291100">
              <a:off x="426" y="2299"/>
              <a:ext cx="899" cy="687"/>
            </a:xfrm>
            <a:prstGeom prst="cube">
              <a:avLst>
                <a:gd name="adj" fmla="val 33227"/>
              </a:avLst>
            </a:prstGeom>
            <a:solidFill>
              <a:schemeClr val="accent2">
                <a:alpha val="39999"/>
              </a:schemeClr>
            </a:solidFill>
            <a:ln w="28575">
              <a:solidFill>
                <a:schemeClr val="tx1">
                  <a:lumMod val="75000"/>
                  <a:lumOff val="2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latin typeface="Times New Roman" panose="02020603050405020304" pitchFamily="18" charset="0"/>
                <a:cs typeface="Times New Roman" panose="02020603050405020304" pitchFamily="18" charset="0"/>
              </a:endParaRPr>
            </a:p>
          </p:txBody>
        </p:sp>
        <p:sp>
          <p:nvSpPr>
            <p:cNvPr id="10285" name="Text Box 31"/>
            <p:cNvSpPr txBox="1">
              <a:spLocks noChangeArrowheads="1"/>
            </p:cNvSpPr>
            <p:nvPr/>
          </p:nvSpPr>
          <p:spPr bwMode="auto">
            <a:xfrm>
              <a:off x="1422" y="3065"/>
              <a:ext cx="157"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Y</a:t>
              </a:r>
            </a:p>
          </p:txBody>
        </p:sp>
        <p:sp>
          <p:nvSpPr>
            <p:cNvPr id="10286" name="Text Box 32"/>
            <p:cNvSpPr txBox="1">
              <a:spLocks noChangeArrowheads="1"/>
            </p:cNvSpPr>
            <p:nvPr/>
          </p:nvSpPr>
          <p:spPr bwMode="auto">
            <a:xfrm>
              <a:off x="674" y="1483"/>
              <a:ext cx="282"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Z</a:t>
              </a:r>
            </a:p>
          </p:txBody>
        </p:sp>
        <p:sp>
          <p:nvSpPr>
            <p:cNvPr id="10287" name="Text Box 33"/>
            <p:cNvSpPr txBox="1">
              <a:spLocks noChangeArrowheads="1"/>
            </p:cNvSpPr>
            <p:nvPr/>
          </p:nvSpPr>
          <p:spPr bwMode="auto">
            <a:xfrm>
              <a:off x="939" y="2707"/>
              <a:ext cx="157"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O</a:t>
              </a:r>
            </a:p>
          </p:txBody>
        </p:sp>
        <p:sp>
          <p:nvSpPr>
            <p:cNvPr id="10288" name="Text Box 34"/>
            <p:cNvSpPr txBox="1">
              <a:spLocks noChangeArrowheads="1"/>
            </p:cNvSpPr>
            <p:nvPr/>
          </p:nvSpPr>
          <p:spPr bwMode="auto">
            <a:xfrm>
              <a:off x="538" y="2920"/>
              <a:ext cx="8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A</a:t>
              </a:r>
            </a:p>
          </p:txBody>
        </p:sp>
        <p:sp>
          <p:nvSpPr>
            <p:cNvPr id="10289" name="Text Box 35"/>
            <p:cNvSpPr txBox="1">
              <a:spLocks noChangeArrowheads="1"/>
            </p:cNvSpPr>
            <p:nvPr/>
          </p:nvSpPr>
          <p:spPr bwMode="auto">
            <a:xfrm>
              <a:off x="1331" y="2879"/>
              <a:ext cx="18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B</a:t>
              </a:r>
            </a:p>
          </p:txBody>
        </p:sp>
        <p:sp>
          <p:nvSpPr>
            <p:cNvPr id="10290" name="Text Box 36"/>
            <p:cNvSpPr txBox="1">
              <a:spLocks noChangeArrowheads="1"/>
            </p:cNvSpPr>
            <p:nvPr/>
          </p:nvSpPr>
          <p:spPr bwMode="auto">
            <a:xfrm>
              <a:off x="740" y="2029"/>
              <a:ext cx="18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C</a:t>
              </a:r>
            </a:p>
          </p:txBody>
        </p:sp>
        <p:sp>
          <p:nvSpPr>
            <p:cNvPr id="10291" name="Text Box 37"/>
            <p:cNvSpPr txBox="1">
              <a:spLocks noChangeArrowheads="1"/>
            </p:cNvSpPr>
            <p:nvPr/>
          </p:nvSpPr>
          <p:spPr bwMode="auto">
            <a:xfrm>
              <a:off x="2269" y="2522"/>
              <a:ext cx="16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latin typeface="Times New Roman" panose="02020603050405020304" pitchFamily="18" charset="0"/>
                  <a:cs typeface="Times New Roman" panose="02020603050405020304" pitchFamily="18" charset="0"/>
                </a:rPr>
                <a:t>O</a:t>
              </a:r>
              <a:r>
                <a:rPr lang="en-US" altLang="en-US" b="1" baseline="30000">
                  <a:latin typeface="Times New Roman" panose="02020603050405020304" pitchFamily="18" charset="0"/>
                  <a:cs typeface="Times New Roman" panose="02020603050405020304" pitchFamily="18" charset="0"/>
                </a:rPr>
                <a:t>/</a:t>
              </a:r>
            </a:p>
          </p:txBody>
        </p:sp>
        <p:sp>
          <p:nvSpPr>
            <p:cNvPr id="10292" name="Text Box 38"/>
            <p:cNvSpPr txBox="1">
              <a:spLocks noChangeArrowheads="1"/>
            </p:cNvSpPr>
            <p:nvPr/>
          </p:nvSpPr>
          <p:spPr bwMode="auto">
            <a:xfrm>
              <a:off x="1695" y="2828"/>
              <a:ext cx="157"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X</a:t>
              </a:r>
              <a:r>
                <a:rPr lang="en-US" altLang="en-US" b="1" baseline="30000">
                  <a:latin typeface="Times New Roman" panose="02020603050405020304" pitchFamily="18" charset="0"/>
                  <a:cs typeface="Times New Roman" panose="02020603050405020304" pitchFamily="18" charset="0"/>
                </a:rPr>
                <a:t>/</a:t>
              </a:r>
            </a:p>
          </p:txBody>
        </p:sp>
        <p:sp>
          <p:nvSpPr>
            <p:cNvPr id="10293" name="Text Box 39"/>
            <p:cNvSpPr txBox="1">
              <a:spLocks noChangeArrowheads="1"/>
            </p:cNvSpPr>
            <p:nvPr/>
          </p:nvSpPr>
          <p:spPr bwMode="auto">
            <a:xfrm>
              <a:off x="2925" y="2963"/>
              <a:ext cx="15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Y</a:t>
              </a:r>
              <a:r>
                <a:rPr lang="en-US" altLang="en-US" b="1" baseline="30000">
                  <a:latin typeface="Times New Roman" panose="02020603050405020304" pitchFamily="18" charset="0"/>
                  <a:cs typeface="Times New Roman" panose="02020603050405020304" pitchFamily="18" charset="0"/>
                </a:rPr>
                <a:t>/</a:t>
              </a:r>
            </a:p>
          </p:txBody>
        </p:sp>
        <p:sp>
          <p:nvSpPr>
            <p:cNvPr id="10294" name="Text Box 40"/>
            <p:cNvSpPr txBox="1">
              <a:spLocks noChangeArrowheads="1"/>
            </p:cNvSpPr>
            <p:nvPr/>
          </p:nvSpPr>
          <p:spPr bwMode="auto">
            <a:xfrm>
              <a:off x="2137" y="1436"/>
              <a:ext cx="158"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Z</a:t>
              </a:r>
              <a:r>
                <a:rPr lang="en-US" altLang="en-US" b="1" baseline="30000">
                  <a:latin typeface="Times New Roman" panose="02020603050405020304" pitchFamily="18" charset="0"/>
                  <a:cs typeface="Times New Roman" panose="02020603050405020304" pitchFamily="18" charset="0"/>
                </a:rPr>
                <a:t>/</a:t>
              </a:r>
            </a:p>
          </p:txBody>
        </p:sp>
        <p:sp>
          <p:nvSpPr>
            <p:cNvPr id="10295" name="Text Box 41"/>
            <p:cNvSpPr txBox="1">
              <a:spLocks noChangeArrowheads="1"/>
            </p:cNvSpPr>
            <p:nvPr/>
          </p:nvSpPr>
          <p:spPr bwMode="auto">
            <a:xfrm>
              <a:off x="2290" y="1868"/>
              <a:ext cx="15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C</a:t>
              </a:r>
              <a:r>
                <a:rPr lang="en-US" altLang="en-US" b="1" baseline="30000">
                  <a:latin typeface="Times New Roman" panose="02020603050405020304" pitchFamily="18" charset="0"/>
                  <a:cs typeface="Times New Roman" panose="02020603050405020304" pitchFamily="18" charset="0"/>
                </a:rPr>
                <a:t>/</a:t>
              </a:r>
            </a:p>
          </p:txBody>
        </p:sp>
        <p:sp>
          <p:nvSpPr>
            <p:cNvPr id="10296" name="Text Box 42"/>
            <p:cNvSpPr txBox="1">
              <a:spLocks noChangeArrowheads="1"/>
            </p:cNvSpPr>
            <p:nvPr/>
          </p:nvSpPr>
          <p:spPr bwMode="auto">
            <a:xfrm>
              <a:off x="2078" y="2751"/>
              <a:ext cx="158"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A</a:t>
              </a:r>
              <a:r>
                <a:rPr lang="en-US" altLang="en-US" b="1" baseline="30000">
                  <a:latin typeface="Times New Roman" panose="02020603050405020304" pitchFamily="18" charset="0"/>
                  <a:cs typeface="Times New Roman" panose="02020603050405020304" pitchFamily="18" charset="0"/>
                </a:rPr>
                <a:t>/</a:t>
              </a:r>
            </a:p>
          </p:txBody>
        </p:sp>
        <p:sp>
          <p:nvSpPr>
            <p:cNvPr id="10297" name="Text Box 43"/>
            <p:cNvSpPr txBox="1">
              <a:spLocks noChangeArrowheads="1"/>
            </p:cNvSpPr>
            <p:nvPr/>
          </p:nvSpPr>
          <p:spPr bwMode="auto">
            <a:xfrm>
              <a:off x="2573" y="2678"/>
              <a:ext cx="157"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B</a:t>
              </a:r>
              <a:r>
                <a:rPr lang="en-US" altLang="en-US" b="1" baseline="30000">
                  <a:latin typeface="Times New Roman" panose="02020603050405020304" pitchFamily="18" charset="0"/>
                  <a:cs typeface="Times New Roman" panose="02020603050405020304" pitchFamily="18" charset="0"/>
                </a:rPr>
                <a:t>/</a:t>
              </a:r>
            </a:p>
          </p:txBody>
        </p:sp>
        <p:sp>
          <p:nvSpPr>
            <p:cNvPr id="10298" name="Text Box 44"/>
            <p:cNvSpPr txBox="1">
              <a:spLocks noChangeArrowheads="1"/>
            </p:cNvSpPr>
            <p:nvPr/>
          </p:nvSpPr>
          <p:spPr bwMode="auto">
            <a:xfrm>
              <a:off x="2805" y="1747"/>
              <a:ext cx="23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latin typeface="Times New Roman" panose="02020603050405020304" pitchFamily="18" charset="0"/>
                  <a:cs typeface="Times New Roman" panose="02020603050405020304" pitchFamily="18" charset="0"/>
                </a:rPr>
                <a:t>(p</a:t>
              </a:r>
              <a:r>
                <a:rPr lang="en-US" altLang="en-US" b="1" baseline="30000">
                  <a:latin typeface="Times New Roman" panose="02020603050405020304" pitchFamily="18" charset="0"/>
                  <a:cs typeface="Times New Roman" panose="02020603050405020304" pitchFamily="18" charset="0"/>
                </a:rPr>
                <a:t>/</a:t>
              </a:r>
              <a:r>
                <a:rPr lang="en-US" altLang="en-US" b="1">
                  <a:latin typeface="Times New Roman" panose="02020603050405020304" pitchFamily="18" charset="0"/>
                  <a:cs typeface="Times New Roman" panose="02020603050405020304" pitchFamily="18" charset="0"/>
                </a:rPr>
                <a:t>)</a:t>
              </a:r>
              <a:endParaRPr lang="en-US" altLang="en-US" b="1" baseline="30000">
                <a:latin typeface="Times New Roman" panose="02020603050405020304" pitchFamily="18" charset="0"/>
                <a:cs typeface="Times New Roman" panose="02020603050405020304" pitchFamily="18" charset="0"/>
              </a:endParaRPr>
            </a:p>
          </p:txBody>
        </p:sp>
      </p:grpSp>
      <p:sp>
        <p:nvSpPr>
          <p:cNvPr id="10246" name="Text Box 50"/>
          <p:cNvSpPr txBox="1">
            <a:spLocks noChangeArrowheads="1"/>
          </p:cNvSpPr>
          <p:nvPr/>
        </p:nvSpPr>
        <p:spPr bwMode="auto">
          <a:xfrm>
            <a:off x="1174989" y="456551"/>
            <a:ext cx="109053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t>Là tỉ số độ dài hình chiếu của một đoạn thẳng song song hoặc nằm trên trục tọa độ với độ dài thực tế của đoạn thẳng đó.</a:t>
            </a:r>
          </a:p>
        </p:txBody>
      </p:sp>
      <p:grpSp>
        <p:nvGrpSpPr>
          <p:cNvPr id="154685" name="Group 61"/>
          <p:cNvGrpSpPr>
            <a:grpSpLocks/>
          </p:cNvGrpSpPr>
          <p:nvPr/>
        </p:nvGrpSpPr>
        <p:grpSpPr bwMode="auto">
          <a:xfrm>
            <a:off x="6038850" y="1219200"/>
            <a:ext cx="895351" cy="819150"/>
            <a:chOff x="3324" y="720"/>
            <a:chExt cx="564" cy="516"/>
          </a:xfrm>
        </p:grpSpPr>
        <p:sp>
          <p:nvSpPr>
            <p:cNvPr id="10260" name="Rectangle 52"/>
            <p:cNvSpPr>
              <a:spLocks noChangeArrowheads="1"/>
            </p:cNvSpPr>
            <p:nvPr/>
          </p:nvSpPr>
          <p:spPr bwMode="auto">
            <a:xfrm>
              <a:off x="3372" y="720"/>
              <a:ext cx="516" cy="2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Times New Roman" panose="02020603050405020304" pitchFamily="18" charset="0"/>
                  <a:cs typeface="Times New Roman" panose="02020603050405020304" pitchFamily="18" charset="0"/>
                </a:rPr>
                <a:t>O’A’</a:t>
              </a:r>
            </a:p>
          </p:txBody>
        </p:sp>
        <p:sp>
          <p:nvSpPr>
            <p:cNvPr id="10261" name="Rectangle 53"/>
            <p:cNvSpPr>
              <a:spLocks noChangeArrowheads="1"/>
            </p:cNvSpPr>
            <p:nvPr/>
          </p:nvSpPr>
          <p:spPr bwMode="auto">
            <a:xfrm>
              <a:off x="3324" y="960"/>
              <a:ext cx="516" cy="27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OA</a:t>
              </a:r>
            </a:p>
          </p:txBody>
        </p:sp>
        <p:sp>
          <p:nvSpPr>
            <p:cNvPr id="10262" name="Line 54"/>
            <p:cNvSpPr>
              <a:spLocks noChangeShapeType="1"/>
            </p:cNvSpPr>
            <p:nvPr/>
          </p:nvSpPr>
          <p:spPr bwMode="auto">
            <a:xfrm>
              <a:off x="3372" y="972"/>
              <a:ext cx="4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grpSp>
      <p:grpSp>
        <p:nvGrpSpPr>
          <p:cNvPr id="154686" name="Group 62"/>
          <p:cNvGrpSpPr>
            <a:grpSpLocks/>
          </p:cNvGrpSpPr>
          <p:nvPr/>
        </p:nvGrpSpPr>
        <p:grpSpPr bwMode="auto">
          <a:xfrm>
            <a:off x="6038850" y="2590800"/>
            <a:ext cx="895351" cy="819150"/>
            <a:chOff x="3372" y="1488"/>
            <a:chExt cx="564" cy="516"/>
          </a:xfrm>
        </p:grpSpPr>
        <p:sp>
          <p:nvSpPr>
            <p:cNvPr id="10257" name="Rectangle 55"/>
            <p:cNvSpPr>
              <a:spLocks noChangeArrowheads="1"/>
            </p:cNvSpPr>
            <p:nvPr/>
          </p:nvSpPr>
          <p:spPr bwMode="auto">
            <a:xfrm>
              <a:off x="3420" y="1488"/>
              <a:ext cx="516" cy="27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O’B’</a:t>
              </a:r>
            </a:p>
          </p:txBody>
        </p:sp>
        <p:sp>
          <p:nvSpPr>
            <p:cNvPr id="10258" name="Rectangle 56"/>
            <p:cNvSpPr>
              <a:spLocks noChangeArrowheads="1"/>
            </p:cNvSpPr>
            <p:nvPr/>
          </p:nvSpPr>
          <p:spPr bwMode="auto">
            <a:xfrm>
              <a:off x="3372" y="1728"/>
              <a:ext cx="516" cy="27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OB</a:t>
              </a:r>
            </a:p>
          </p:txBody>
        </p:sp>
        <p:sp>
          <p:nvSpPr>
            <p:cNvPr id="10259" name="Line 57"/>
            <p:cNvSpPr>
              <a:spLocks noChangeShapeType="1"/>
            </p:cNvSpPr>
            <p:nvPr/>
          </p:nvSpPr>
          <p:spPr bwMode="auto">
            <a:xfrm>
              <a:off x="3420" y="1740"/>
              <a:ext cx="4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grpSp>
      <p:grpSp>
        <p:nvGrpSpPr>
          <p:cNvPr id="154687" name="Group 63"/>
          <p:cNvGrpSpPr>
            <a:grpSpLocks/>
          </p:cNvGrpSpPr>
          <p:nvPr/>
        </p:nvGrpSpPr>
        <p:grpSpPr bwMode="auto">
          <a:xfrm>
            <a:off x="6038850" y="4133850"/>
            <a:ext cx="895351" cy="819150"/>
            <a:chOff x="3372" y="2184"/>
            <a:chExt cx="564" cy="516"/>
          </a:xfrm>
        </p:grpSpPr>
        <p:sp>
          <p:nvSpPr>
            <p:cNvPr id="10254" name="Rectangle 58"/>
            <p:cNvSpPr>
              <a:spLocks noChangeArrowheads="1"/>
            </p:cNvSpPr>
            <p:nvPr/>
          </p:nvSpPr>
          <p:spPr bwMode="auto">
            <a:xfrm>
              <a:off x="3420" y="2184"/>
              <a:ext cx="516" cy="27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O’C’</a:t>
              </a:r>
            </a:p>
          </p:txBody>
        </p:sp>
        <p:sp>
          <p:nvSpPr>
            <p:cNvPr id="10255" name="Rectangle 59"/>
            <p:cNvSpPr>
              <a:spLocks noChangeArrowheads="1"/>
            </p:cNvSpPr>
            <p:nvPr/>
          </p:nvSpPr>
          <p:spPr bwMode="auto">
            <a:xfrm>
              <a:off x="3372" y="2424"/>
              <a:ext cx="516" cy="27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OC</a:t>
              </a:r>
            </a:p>
          </p:txBody>
        </p:sp>
        <p:sp>
          <p:nvSpPr>
            <p:cNvPr id="10256" name="Line 60"/>
            <p:cNvSpPr>
              <a:spLocks noChangeShapeType="1"/>
            </p:cNvSpPr>
            <p:nvPr/>
          </p:nvSpPr>
          <p:spPr bwMode="auto">
            <a:xfrm>
              <a:off x="3420" y="2436"/>
              <a:ext cx="4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grpSp>
      <p:sp>
        <p:nvSpPr>
          <p:cNvPr id="154689" name="Text Box 65"/>
          <p:cNvSpPr txBox="1">
            <a:spLocks noChangeArrowheads="1"/>
          </p:cNvSpPr>
          <p:nvPr/>
        </p:nvSpPr>
        <p:spPr bwMode="auto">
          <a:xfrm>
            <a:off x="6896100" y="1390653"/>
            <a:ext cx="31432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=p là hệ số biến dạng theo trục O’X’</a:t>
            </a:r>
          </a:p>
        </p:txBody>
      </p:sp>
      <p:sp>
        <p:nvSpPr>
          <p:cNvPr id="154691" name="Text Box 67"/>
          <p:cNvSpPr txBox="1">
            <a:spLocks noChangeArrowheads="1"/>
          </p:cNvSpPr>
          <p:nvPr/>
        </p:nvSpPr>
        <p:spPr bwMode="auto">
          <a:xfrm>
            <a:off x="6877051" y="2743203"/>
            <a:ext cx="320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q là hệ số biến dạng theo trục O’Y’</a:t>
            </a:r>
          </a:p>
        </p:txBody>
      </p:sp>
      <p:sp>
        <p:nvSpPr>
          <p:cNvPr id="154692" name="Text Box 68"/>
          <p:cNvSpPr txBox="1">
            <a:spLocks noChangeArrowheads="1"/>
          </p:cNvSpPr>
          <p:nvPr/>
        </p:nvSpPr>
        <p:spPr bwMode="auto">
          <a:xfrm>
            <a:off x="6838951" y="4305303"/>
            <a:ext cx="335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a:latin typeface="Times New Roman" panose="02020603050405020304" pitchFamily="18" charset="0"/>
                <a:cs typeface="Times New Roman" panose="02020603050405020304" pitchFamily="18" charset="0"/>
              </a:rPr>
              <a:t>= r là hệ số biến dạng theo trục O’Z’</a:t>
            </a:r>
          </a:p>
        </p:txBody>
      </p:sp>
      <p:sp>
        <p:nvSpPr>
          <p:cNvPr id="11284" name="Rectangle 20"/>
          <p:cNvSpPr>
            <a:spLocks noChangeArrowheads="1"/>
          </p:cNvSpPr>
          <p:nvPr/>
        </p:nvSpPr>
        <p:spPr bwMode="auto">
          <a:xfrm>
            <a:off x="7248525" y="615950"/>
            <a:ext cx="8270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62" name="Text Box 39"/>
          <p:cNvSpPr txBox="1">
            <a:spLocks noChangeArrowheads="1"/>
          </p:cNvSpPr>
          <p:nvPr/>
        </p:nvSpPr>
        <p:spPr bwMode="auto">
          <a:xfrm>
            <a:off x="949089" y="37986"/>
            <a:ext cx="43878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sng" dirty="0" smtClean="0">
                <a:latin typeface="Times New Roman" panose="02020603050405020304" pitchFamily="18" charset="0"/>
                <a:cs typeface="Times New Roman" panose="02020603050405020304" pitchFamily="18" charset="0"/>
              </a:rPr>
              <a:t>Hệ số biến dạng:</a:t>
            </a:r>
            <a:endParaRPr lang="en-US" alt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225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54685"/>
                                        </p:tgtEl>
                                        <p:attrNameLst>
                                          <p:attrName>style.visibility</p:attrName>
                                        </p:attrNameLst>
                                      </p:cBhvr>
                                      <p:to>
                                        <p:strVal val="visible"/>
                                      </p:to>
                                    </p:set>
                                    <p:animEffect transition="in" filter="barn(inHorizontal)">
                                      <p:cBhvr>
                                        <p:cTn id="7" dur="500"/>
                                        <p:tgtEl>
                                          <p:spTgt spid="154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4686"/>
                                        </p:tgtEl>
                                        <p:attrNameLst>
                                          <p:attrName>style.visibility</p:attrName>
                                        </p:attrNameLst>
                                      </p:cBhvr>
                                      <p:to>
                                        <p:strVal val="visible"/>
                                      </p:to>
                                    </p:set>
                                    <p:animEffect transition="in" filter="blinds(horizontal)">
                                      <p:cBhvr>
                                        <p:cTn id="12" dur="500"/>
                                        <p:tgtEl>
                                          <p:spTgt spid="1546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4687"/>
                                        </p:tgtEl>
                                        <p:attrNameLst>
                                          <p:attrName>style.visibility</p:attrName>
                                        </p:attrNameLst>
                                      </p:cBhvr>
                                      <p:to>
                                        <p:strVal val="visible"/>
                                      </p:to>
                                    </p:set>
                                    <p:animEffect transition="in" filter="blinds(horizontal)">
                                      <p:cBhvr>
                                        <p:cTn id="17" dur="500"/>
                                        <p:tgtEl>
                                          <p:spTgt spid="1546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54689"/>
                                        </p:tgtEl>
                                        <p:attrNameLst>
                                          <p:attrName>style.visibility</p:attrName>
                                        </p:attrNameLst>
                                      </p:cBhvr>
                                      <p:to>
                                        <p:strVal val="visible"/>
                                      </p:to>
                                    </p:set>
                                    <p:anim calcmode="discrete" valueType="clr">
                                      <p:cBhvr override="childStyle">
                                        <p:cTn id="22" dur="80"/>
                                        <p:tgtEl>
                                          <p:spTgt spid="154689"/>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54689"/>
                                        </p:tgtEl>
                                        <p:attrNameLst>
                                          <p:attrName>fillcolor</p:attrName>
                                        </p:attrNameLst>
                                      </p:cBhvr>
                                      <p:tavLst>
                                        <p:tav tm="0">
                                          <p:val>
                                            <p:clrVal>
                                              <a:schemeClr val="accent2"/>
                                            </p:clrVal>
                                          </p:val>
                                        </p:tav>
                                        <p:tav tm="50000">
                                          <p:val>
                                            <p:clrVal>
                                              <a:schemeClr val="hlink"/>
                                            </p:clrVal>
                                          </p:val>
                                        </p:tav>
                                      </p:tavLst>
                                    </p:anim>
                                    <p:set>
                                      <p:cBhvr>
                                        <p:cTn id="24" dur="80"/>
                                        <p:tgtEl>
                                          <p:spTgt spid="154689"/>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54691"/>
                                        </p:tgtEl>
                                        <p:attrNameLst>
                                          <p:attrName>style.visibility</p:attrName>
                                        </p:attrNameLst>
                                      </p:cBhvr>
                                      <p:to>
                                        <p:strVal val="visible"/>
                                      </p:to>
                                    </p:set>
                                    <p:anim calcmode="discrete" valueType="clr">
                                      <p:cBhvr override="childStyle">
                                        <p:cTn id="29" dur="80"/>
                                        <p:tgtEl>
                                          <p:spTgt spid="15469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54691"/>
                                        </p:tgtEl>
                                        <p:attrNameLst>
                                          <p:attrName>fillcolor</p:attrName>
                                        </p:attrNameLst>
                                      </p:cBhvr>
                                      <p:tavLst>
                                        <p:tav tm="0">
                                          <p:val>
                                            <p:clrVal>
                                              <a:schemeClr val="accent2"/>
                                            </p:clrVal>
                                          </p:val>
                                        </p:tav>
                                        <p:tav tm="50000">
                                          <p:val>
                                            <p:clrVal>
                                              <a:schemeClr val="hlink"/>
                                            </p:clrVal>
                                          </p:val>
                                        </p:tav>
                                      </p:tavLst>
                                    </p:anim>
                                    <p:set>
                                      <p:cBhvr>
                                        <p:cTn id="31" dur="80"/>
                                        <p:tgtEl>
                                          <p:spTgt spid="154691"/>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54692"/>
                                        </p:tgtEl>
                                        <p:attrNameLst>
                                          <p:attrName>style.visibility</p:attrName>
                                        </p:attrNameLst>
                                      </p:cBhvr>
                                      <p:to>
                                        <p:strVal val="visible"/>
                                      </p:to>
                                    </p:set>
                                    <p:anim calcmode="discrete" valueType="clr">
                                      <p:cBhvr override="childStyle">
                                        <p:cTn id="36" dur="80"/>
                                        <p:tgtEl>
                                          <p:spTgt spid="154692"/>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54692"/>
                                        </p:tgtEl>
                                        <p:attrNameLst>
                                          <p:attrName>fillcolor</p:attrName>
                                        </p:attrNameLst>
                                      </p:cBhvr>
                                      <p:tavLst>
                                        <p:tav tm="0">
                                          <p:val>
                                            <p:clrVal>
                                              <a:schemeClr val="accent2"/>
                                            </p:clrVal>
                                          </p:val>
                                        </p:tav>
                                        <p:tav tm="50000">
                                          <p:val>
                                            <p:clrVal>
                                              <a:schemeClr val="hlink"/>
                                            </p:clrVal>
                                          </p:val>
                                        </p:tav>
                                      </p:tavLst>
                                    </p:anim>
                                    <p:set>
                                      <p:cBhvr>
                                        <p:cTn id="38" dur="80"/>
                                        <p:tgtEl>
                                          <p:spTgt spid="154692"/>
                                        </p:tgtEl>
                                        <p:attrNameLst>
                                          <p:attrName>fill.type</p:attrName>
                                        </p:attrNameLst>
                                      </p:cBhvr>
                                      <p:to>
                                        <p:strVal val="solid"/>
                                      </p:to>
                                    </p:set>
                                  </p:childTnLst>
                                </p:cTn>
                              </p:par>
                            </p:childTnLst>
                          </p:cTn>
                        </p:par>
                        <p:par>
                          <p:cTn id="39" fill="hold" nodeType="afterGroup">
                            <p:stCondLst>
                              <p:cond delay="1160"/>
                            </p:stCondLst>
                            <p:childTnLst>
                              <p:par>
                                <p:cTn id="40" presetID="27" presetClass="entr" presetSubtype="0" repeatCount="indefinite" fill="hold" grpId="0" nodeType="afterEffect">
                                  <p:stCondLst>
                                    <p:cond delay="0"/>
                                  </p:stCondLst>
                                  <p:iterate type="lt">
                                    <p:tmPct val="50000"/>
                                  </p:iterate>
                                  <p:childTnLst>
                                    <p:set>
                                      <p:cBhvr>
                                        <p:cTn id="41" dur="1" fill="hold">
                                          <p:stCondLst>
                                            <p:cond delay="0"/>
                                          </p:stCondLst>
                                        </p:cTn>
                                        <p:tgtEl>
                                          <p:spTgt spid="11284"/>
                                        </p:tgtEl>
                                        <p:attrNameLst>
                                          <p:attrName>style.visibility</p:attrName>
                                        </p:attrNameLst>
                                      </p:cBhvr>
                                      <p:to>
                                        <p:strVal val="visible"/>
                                      </p:to>
                                    </p:set>
                                    <p:anim calcmode="discrete" valueType="clr">
                                      <p:cBhvr override="childStyle">
                                        <p:cTn id="42" dur="80"/>
                                        <p:tgtEl>
                                          <p:spTgt spid="11284"/>
                                        </p:tgtEl>
                                        <p:attrNameLst>
                                          <p:attrName>style.color</p:attrName>
                                        </p:attrNameLst>
                                      </p:cBhvr>
                                      <p:tavLst>
                                        <p:tav tm="0">
                                          <p:val>
                                            <p:clrVal>
                                              <a:schemeClr val="folHlink"/>
                                            </p:clrVal>
                                          </p:val>
                                        </p:tav>
                                        <p:tav tm="50000">
                                          <p:val>
                                            <p:clrVal>
                                              <a:srgbClr val="0000FF"/>
                                            </p:clrVal>
                                          </p:val>
                                        </p:tav>
                                      </p:tavLst>
                                    </p:anim>
                                    <p:anim calcmode="discrete" valueType="clr">
                                      <p:cBhvr>
                                        <p:cTn id="43" dur="80"/>
                                        <p:tgtEl>
                                          <p:spTgt spid="11284"/>
                                        </p:tgtEl>
                                        <p:attrNameLst>
                                          <p:attrName>fillcolor</p:attrName>
                                        </p:attrNameLst>
                                      </p:cBhvr>
                                      <p:tavLst>
                                        <p:tav tm="0">
                                          <p:val>
                                            <p:clrVal>
                                              <a:schemeClr val="accent2"/>
                                            </p:clrVal>
                                          </p:val>
                                        </p:tav>
                                        <p:tav tm="50000">
                                          <p:val>
                                            <p:clrVal>
                                              <a:schemeClr val="hlink"/>
                                            </p:clrVal>
                                          </p:val>
                                        </p:tav>
                                      </p:tavLst>
                                    </p:anim>
                                    <p:set>
                                      <p:cBhvr>
                                        <p:cTn id="44" dur="80"/>
                                        <p:tgtEl>
                                          <p:spTgt spid="112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89" grpId="0"/>
      <p:bldP spid="154691" grpId="0"/>
      <p:bldP spid="154692" grpId="0"/>
      <p:bldP spid="112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0017" y="124888"/>
            <a:ext cx="3400290" cy="1077218"/>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Khám phá.</a:t>
            </a:r>
          </a:p>
          <a:p>
            <a:r>
              <a:rPr lang="en-US" sz="2800" b="1" dirty="0">
                <a:solidFill>
                  <a:srgbClr val="00B0F0"/>
                </a:solidFill>
                <a:latin typeface="Times New Roman" panose="02020603050405020304" pitchFamily="18" charset="0"/>
                <a:cs typeface="Times New Roman" panose="02020603050405020304" pitchFamily="18" charset="0"/>
              </a:rPr>
              <a:t>Quan sát hình vẽ sau</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908313" y="1325217"/>
            <a:ext cx="8865704" cy="3140766"/>
          </a:xfrm>
          <a:prstGeom prst="rect">
            <a:avLst/>
          </a:prstGeom>
          <a:noFill/>
          <a:ln>
            <a:noFill/>
          </a:ln>
        </p:spPr>
      </p:pic>
      <p:sp>
        <p:nvSpPr>
          <p:cNvPr id="6" name="Rectangle 5"/>
          <p:cNvSpPr/>
          <p:nvPr/>
        </p:nvSpPr>
        <p:spPr>
          <a:xfrm>
            <a:off x="978793" y="4684002"/>
            <a:ext cx="10856891" cy="553357"/>
          </a:xfrm>
          <a:prstGeom prst="rect">
            <a:avLst/>
          </a:prstGeom>
        </p:spPr>
        <p:txBody>
          <a:bodyPr wrap="square">
            <a:spAutoFit/>
          </a:bodyPr>
          <a:lstStyle/>
          <a:p>
            <a:pPr algn="just">
              <a:lnSpc>
                <a:spcPct val="107000"/>
              </a:lnSpc>
              <a:spcAft>
                <a:spcPts val="800"/>
              </a:spcAft>
            </a:pPr>
            <a:r>
              <a:rPr lang="en-US" sz="28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Câu 1: Các </a:t>
            </a:r>
            <a:r>
              <a:rPr lang="en-US" sz="28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phép chiếu được sử dụng trong hình là những phép chiếu nào?</a:t>
            </a:r>
          </a:p>
        </p:txBody>
      </p:sp>
      <p:sp>
        <p:nvSpPr>
          <p:cNvPr id="7" name="Rectangle 6"/>
          <p:cNvSpPr/>
          <p:nvPr/>
        </p:nvSpPr>
        <p:spPr>
          <a:xfrm>
            <a:off x="1107583" y="5185760"/>
            <a:ext cx="10856891" cy="1014380"/>
          </a:xfrm>
          <a:prstGeom prst="rect">
            <a:avLst/>
          </a:prstGeom>
        </p:spPr>
        <p:txBody>
          <a:bodyPr wrap="square">
            <a:spAutoFit/>
          </a:bodyPr>
          <a:lstStyle/>
          <a:p>
            <a:pPr algn="just">
              <a:lnSpc>
                <a:spcPct val="107000"/>
              </a:lnSpc>
              <a:spcAft>
                <a:spcPts val="800"/>
              </a:spcAft>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 2: Vị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trí tương đối giữa các trục tọa độ và mặt phẳng hình chiếu. Vị trí của vật thể ở hình 11.3b đã thay đổi như thế nào so với hình 11.3a?</a:t>
            </a:r>
          </a:p>
        </p:txBody>
      </p:sp>
      <p:sp>
        <p:nvSpPr>
          <p:cNvPr id="8" name="Rectangle 7"/>
          <p:cNvSpPr/>
          <p:nvPr/>
        </p:nvSpPr>
        <p:spPr>
          <a:xfrm>
            <a:off x="1236372" y="6143286"/>
            <a:ext cx="10728101" cy="553357"/>
          </a:xfrm>
          <a:prstGeom prst="rect">
            <a:avLst/>
          </a:prstGeom>
        </p:spPr>
        <p:txBody>
          <a:bodyPr wrap="square">
            <a:spAutoFit/>
          </a:bodyPr>
          <a:lstStyle/>
          <a:p>
            <a:pPr algn="just">
              <a:lnSpc>
                <a:spcPct val="107000"/>
              </a:lnSpc>
              <a:spcAft>
                <a:spcPts val="800"/>
              </a:spcAft>
            </a:pPr>
            <a:r>
              <a:rPr lang="en-US" sz="28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Câu 3: Nhận </a:t>
            </a:r>
            <a:r>
              <a:rPr 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xét về hình chiếu thu được ở hình 11.3a và hình 11.3b?</a:t>
            </a:r>
          </a:p>
        </p:txBody>
      </p:sp>
    </p:spTree>
    <p:extLst>
      <p:ext uri="{BB962C8B-B14F-4D97-AF65-F5344CB8AC3E}">
        <p14:creationId xmlns:p14="http://schemas.microsoft.com/office/powerpoint/2010/main" val="76941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77248" y="55106"/>
            <a:ext cx="8865704" cy="3140766"/>
          </a:xfrm>
          <a:prstGeom prst="rect">
            <a:avLst/>
          </a:prstGeom>
          <a:noFill/>
          <a:ln>
            <a:noFill/>
          </a:ln>
        </p:spPr>
      </p:pic>
      <p:sp>
        <p:nvSpPr>
          <p:cNvPr id="2" name="Rectangle 1"/>
          <p:cNvSpPr/>
          <p:nvPr/>
        </p:nvSpPr>
        <p:spPr>
          <a:xfrm>
            <a:off x="656824" y="3140534"/>
            <a:ext cx="11535176" cy="3785652"/>
          </a:xfrm>
          <a:prstGeom prst="rect">
            <a:avLst/>
          </a:prstGeom>
        </p:spPr>
        <p:txBody>
          <a:bodyPr wrap="square">
            <a:spAutoFit/>
          </a:bodyPr>
          <a:lstStyle/>
          <a:p>
            <a:r>
              <a:rPr lang="en-US" sz="2400" u="sng" dirty="0">
                <a:solidFill>
                  <a:srgbClr val="0070C0"/>
                </a:solidFill>
                <a:latin typeface="Times New Roman" pitchFamily="18" charset="0"/>
                <a:cs typeface="Times New Roman" pitchFamily="18" charset="0"/>
              </a:rPr>
              <a:t>Câu 1</a:t>
            </a:r>
            <a:r>
              <a:rPr lang="en-US" sz="2400" dirty="0">
                <a:solidFill>
                  <a:srgbClr val="0070C0"/>
                </a:solidFill>
                <a:latin typeface="Times New Roman" pitchFamily="18" charset="0"/>
                <a:cs typeface="Times New Roman" pitchFamily="18" charset="0"/>
              </a:rPr>
              <a:t>: Hình 11.3a sử dụng phép chiếu vuông góc. Hình 11.3b sử dụng phép chiếu song song.</a:t>
            </a:r>
          </a:p>
          <a:p>
            <a:r>
              <a:rPr lang="en-US" sz="2400" u="sng" dirty="0">
                <a:solidFill>
                  <a:srgbClr val="FF0000"/>
                </a:solidFill>
                <a:latin typeface="Times New Roman" pitchFamily="18" charset="0"/>
                <a:cs typeface="Times New Roman" pitchFamily="18" charset="0"/>
              </a:rPr>
              <a:t>Câu 2</a:t>
            </a:r>
            <a:r>
              <a:rPr lang="en-US" sz="2400" dirty="0">
                <a:solidFill>
                  <a:srgbClr val="FF0000"/>
                </a:solidFill>
                <a:latin typeface="Times New Roman" pitchFamily="18" charset="0"/>
                <a:cs typeface="Times New Roman" pitchFamily="18" charset="0"/>
              </a:rPr>
              <a:t>: Vị trí tương đối giữa các trục tọa độ và mặt phẳng chiếu như sau: </a:t>
            </a:r>
          </a:p>
          <a:p>
            <a:r>
              <a:rPr lang="en-US" sz="2400" dirty="0">
                <a:solidFill>
                  <a:srgbClr val="FF0000"/>
                </a:solidFill>
                <a:latin typeface="Times New Roman" pitchFamily="18" charset="0"/>
                <a:cs typeface="Times New Roman" pitchFamily="18" charset="0"/>
              </a:rPr>
              <a:t>+ Hình 11.3a: Mặt phẳng tọa độ Oxyz khi chiếu lên mặt phẳng chiếu thì không xuất hiện trục O’x’.</a:t>
            </a:r>
          </a:p>
          <a:p>
            <a:r>
              <a:rPr lang="en-US" sz="2400" dirty="0">
                <a:solidFill>
                  <a:srgbClr val="FF0000"/>
                </a:solidFill>
                <a:latin typeface="Times New Roman" pitchFamily="18" charset="0"/>
                <a:cs typeface="Times New Roman" pitchFamily="18" charset="0"/>
              </a:rPr>
              <a:t>+ Hình </a:t>
            </a:r>
            <a:r>
              <a:rPr lang="en-US" sz="2400" dirty="0" smtClean="0">
                <a:solidFill>
                  <a:srgbClr val="FF0000"/>
                </a:solidFill>
                <a:latin typeface="Times New Roman" pitchFamily="18" charset="0"/>
                <a:cs typeface="Times New Roman" pitchFamily="18" charset="0"/>
              </a:rPr>
              <a:t>11.3b: </a:t>
            </a:r>
            <a:r>
              <a:rPr lang="en-US" sz="2400" dirty="0">
                <a:solidFill>
                  <a:srgbClr val="FF0000"/>
                </a:solidFill>
                <a:latin typeface="Times New Roman" pitchFamily="18" charset="0"/>
                <a:cs typeface="Times New Roman" pitchFamily="18" charset="0"/>
              </a:rPr>
              <a:t>Mặt phẳng tọa độ Oxyz khi chiếu lên mặt phẳng chiếu thì ta thu được trục O’x’y’z’. </a:t>
            </a:r>
          </a:p>
          <a:p>
            <a:r>
              <a:rPr lang="en-US" sz="2400" u="sng" dirty="0">
                <a:solidFill>
                  <a:srgbClr val="00B050"/>
                </a:solidFill>
                <a:latin typeface="Times New Roman" pitchFamily="18" charset="0"/>
                <a:cs typeface="Times New Roman" pitchFamily="18" charset="0"/>
              </a:rPr>
              <a:t>Câu 3</a:t>
            </a:r>
            <a:r>
              <a:rPr lang="en-US" sz="2400" dirty="0">
                <a:solidFill>
                  <a:srgbClr val="00B050"/>
                </a:solidFill>
                <a:latin typeface="Times New Roman" pitchFamily="18" charset="0"/>
                <a:cs typeface="Times New Roman" pitchFamily="18" charset="0"/>
              </a:rPr>
              <a:t>:</a:t>
            </a:r>
          </a:p>
          <a:p>
            <a:r>
              <a:rPr lang="en-US" sz="2400" dirty="0">
                <a:solidFill>
                  <a:srgbClr val="00B050"/>
                </a:solidFill>
                <a:latin typeface="Times New Roman" pitchFamily="18" charset="0"/>
                <a:cs typeface="Times New Roman" pitchFamily="18" charset="0"/>
              </a:rPr>
              <a:t>- Hình chiếu thu được ở hình a là một hình phẳng.</a:t>
            </a:r>
          </a:p>
          <a:p>
            <a:r>
              <a:rPr lang="en-US" sz="2400" dirty="0">
                <a:solidFill>
                  <a:srgbClr val="00B050"/>
                </a:solidFill>
                <a:latin typeface="Times New Roman" pitchFamily="18" charset="0"/>
                <a:cs typeface="Times New Roman" pitchFamily="18" charset="0"/>
              </a:rPr>
              <a:t>- Hình chiếu thu được ở hình b cho thấy rõ hình dạng của vật thể.</a:t>
            </a:r>
          </a:p>
        </p:txBody>
      </p:sp>
    </p:spTree>
    <p:extLst>
      <p:ext uri="{BB962C8B-B14F-4D97-AF65-F5344CB8AC3E}">
        <p14:creationId xmlns:p14="http://schemas.microsoft.com/office/powerpoint/2010/main" val="37030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497" y="372319"/>
            <a:ext cx="9992139" cy="807124"/>
          </a:xfrm>
        </p:spPr>
        <p:txBody>
          <a:bodyPr>
            <a:normAutofit fontScale="90000"/>
          </a:bodyPr>
          <a:lstStyle/>
          <a:p>
            <a:r>
              <a:rPr lang="en-US" b="1">
                <a:solidFill>
                  <a:srgbClr val="00B050"/>
                </a:solidFill>
                <a:latin typeface="Times New Roman" panose="02020603050405020304" pitchFamily="18" charset="0"/>
                <a:cs typeface="Times New Roman" panose="02020603050405020304" pitchFamily="18" charset="0"/>
              </a:rPr>
              <a:t>II. HÌNH CHIẾU TRỤC ĐO VUÔNG GÓC ĐỀU</a:t>
            </a:r>
            <a:br>
              <a:rPr lang="en-US" b="1">
                <a:solidFill>
                  <a:srgbClr val="00B050"/>
                </a:solidFill>
                <a:latin typeface="Times New Roman" panose="02020603050405020304" pitchFamily="18" charset="0"/>
                <a:cs typeface="Times New Roman" panose="02020603050405020304" pitchFamily="18" charset="0"/>
              </a:rPr>
            </a:br>
            <a:endParaRPr lang="en-US" sz="2800">
              <a:solidFill>
                <a:srgbClr val="C00000"/>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22782" y="2099876"/>
            <a:ext cx="7076661" cy="3220873"/>
          </a:xfrm>
          <a:prstGeom prst="rect">
            <a:avLst/>
          </a:prstGeom>
          <a:noFill/>
          <a:ln>
            <a:noFill/>
          </a:ln>
        </p:spPr>
      </p:pic>
      <p:sp>
        <p:nvSpPr>
          <p:cNvPr id="5" name="Rectangle 4"/>
          <p:cNvSpPr/>
          <p:nvPr/>
        </p:nvSpPr>
        <p:spPr>
          <a:xfrm>
            <a:off x="1350711" y="1113476"/>
            <a:ext cx="4520003" cy="523220"/>
          </a:xfrm>
          <a:prstGeom prst="rect">
            <a:avLst/>
          </a:prstGeom>
        </p:spPr>
        <p:txBody>
          <a:bodyPr wrap="square">
            <a:spAutoFit/>
          </a:bodyPr>
          <a:lstStyle/>
          <a:p>
            <a:r>
              <a:rPr lang="en-US" sz="2800">
                <a:solidFill>
                  <a:srgbClr val="C00000"/>
                </a:solidFill>
                <a:latin typeface="Times New Roman" panose="02020603050405020304" pitchFamily="18" charset="0"/>
                <a:cs typeface="Times New Roman" panose="02020603050405020304" pitchFamily="18" charset="0"/>
              </a:rPr>
              <a:t>Quan sát hình ảnh sau.</a:t>
            </a:r>
            <a:endParaRPr lang="en-US" sz="2800"/>
          </a:p>
        </p:txBody>
      </p:sp>
      <p:sp>
        <p:nvSpPr>
          <p:cNvPr id="6" name="TextBox 5"/>
          <p:cNvSpPr txBox="1"/>
          <p:nvPr/>
        </p:nvSpPr>
        <p:spPr>
          <a:xfrm>
            <a:off x="8945217" y="1786172"/>
            <a:ext cx="3078463" cy="2246769"/>
          </a:xfrm>
          <a:prstGeom prst="rect">
            <a:avLst/>
          </a:prstGeom>
          <a:noFill/>
        </p:spPr>
        <p:txBody>
          <a:bodyPr wrap="square" rtlCol="0">
            <a:spAutoFit/>
          </a:bodyPr>
          <a:lstStyle/>
          <a:p>
            <a:pPr algn="just"/>
            <a:r>
              <a:rPr lang="en-US" sz="2800">
                <a:solidFill>
                  <a:srgbClr val="C00000"/>
                </a:solidFill>
                <a:latin typeface="Times New Roman" panose="02020603050405020304" pitchFamily="18" charset="0"/>
                <a:cs typeface="Times New Roman" panose="02020603050405020304" pitchFamily="18" charset="0"/>
              </a:rPr>
              <a:t>Quan sát hình 11.4 và cho biết đặc điểm của hình chiếu trục đo vuông góc đều?</a:t>
            </a:r>
          </a:p>
        </p:txBody>
      </p:sp>
      <p:sp>
        <p:nvSpPr>
          <p:cNvPr id="7" name="Rectangle 6"/>
          <p:cNvSpPr/>
          <p:nvPr/>
        </p:nvSpPr>
        <p:spPr>
          <a:xfrm>
            <a:off x="8945217" y="4107978"/>
            <a:ext cx="3078463" cy="1673022"/>
          </a:xfrm>
          <a:prstGeom prst="rect">
            <a:avLst/>
          </a:prstGeom>
        </p:spPr>
        <p:txBody>
          <a:bodyPr wrap="square">
            <a:spAutoFit/>
          </a:bodyPr>
          <a:lstStyle/>
          <a:p>
            <a:pPr algn="just">
              <a:lnSpc>
                <a:spcPct val="107000"/>
              </a:lnSpc>
              <a:spcAft>
                <a:spcPts val="800"/>
              </a:spcAft>
            </a:pPr>
            <a:r>
              <a:rPr lang="en-US" sz="24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Quan sát hình 11.5 và cho biết thông số cơ bản của hình chiếu trục đo vuông góc đều?</a:t>
            </a:r>
          </a:p>
        </p:txBody>
      </p:sp>
    </p:spTree>
    <p:extLst>
      <p:ext uri="{BB962C8B-B14F-4D97-AF65-F5344CB8AC3E}">
        <p14:creationId xmlns:p14="http://schemas.microsoft.com/office/powerpoint/2010/main" val="327084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497" y="153376"/>
            <a:ext cx="9992139" cy="807124"/>
          </a:xfrm>
        </p:spPr>
        <p:txBody>
          <a:bodyPr>
            <a:normAutofit fontScale="90000"/>
          </a:bodyPr>
          <a:lstStyle/>
          <a:p>
            <a:r>
              <a:rPr lang="en-US" b="1" dirty="0">
                <a:solidFill>
                  <a:srgbClr val="00B050"/>
                </a:solidFill>
                <a:latin typeface="Times New Roman" panose="02020603050405020304" pitchFamily="18" charset="0"/>
                <a:cs typeface="Times New Roman" panose="02020603050405020304" pitchFamily="18" charset="0"/>
              </a:rPr>
              <a:t>II. HÌNH CHIẾU TRỤC ĐO VUÔNG GÓC ĐỀU</a:t>
            </a:r>
            <a:br>
              <a:rPr lang="en-US" b="1" dirty="0">
                <a:solidFill>
                  <a:srgbClr val="00B050"/>
                </a:solidFill>
                <a:latin typeface="Times New Roman" panose="02020603050405020304" pitchFamily="18" charset="0"/>
                <a:cs typeface="Times New Roman" panose="02020603050405020304" pitchFamily="18" charset="0"/>
              </a:rPr>
            </a:b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10654" y="1494564"/>
            <a:ext cx="7076661" cy="3220873"/>
          </a:xfrm>
          <a:prstGeom prst="rect">
            <a:avLst/>
          </a:prstGeom>
          <a:noFill/>
          <a:ln>
            <a:noFill/>
          </a:ln>
        </p:spPr>
      </p:pic>
      <p:sp>
        <p:nvSpPr>
          <p:cNvPr id="5" name="Rectangle 4"/>
          <p:cNvSpPr/>
          <p:nvPr/>
        </p:nvSpPr>
        <p:spPr>
          <a:xfrm>
            <a:off x="1350711" y="843017"/>
            <a:ext cx="4520003" cy="523220"/>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Quan sát hình ảnh sau.</a:t>
            </a:r>
            <a:endParaRPr lang="en-US" sz="2800" dirty="0"/>
          </a:p>
        </p:txBody>
      </p:sp>
      <p:sp>
        <p:nvSpPr>
          <p:cNvPr id="3" name="Rectangle 2"/>
          <p:cNvSpPr/>
          <p:nvPr/>
        </p:nvSpPr>
        <p:spPr>
          <a:xfrm>
            <a:off x="1094705" y="5034291"/>
            <a:ext cx="9581881" cy="1200329"/>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Đặc điểm: </a:t>
            </a:r>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Phương chiếu l vuông góc với mặt phẳng hình chiếu P.</a:t>
            </a:r>
          </a:p>
          <a:p>
            <a:r>
              <a:rPr lang="en-US" sz="2400" dirty="0">
                <a:solidFill>
                  <a:srgbClr val="FF0000"/>
                </a:solidFill>
                <a:latin typeface="Times New Roman" pitchFamily="18" charset="0"/>
                <a:cs typeface="Times New Roman" pitchFamily="18" charset="0"/>
              </a:rPr>
              <a:t>- Các trục Ox; Oy; Oz làm với mặt phẳng hình chiếu P các góc bằng nhau.</a:t>
            </a:r>
          </a:p>
        </p:txBody>
      </p:sp>
    </p:spTree>
    <p:extLst>
      <p:ext uri="{BB962C8B-B14F-4D97-AF65-F5344CB8AC3E}">
        <p14:creationId xmlns:p14="http://schemas.microsoft.com/office/powerpoint/2010/main" val="1540120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117727" y="549275"/>
            <a:ext cx="55927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i="1" u="sng">
                <a:latin typeface="Times New Roman" panose="02020603050405020304" pitchFamily="18" charset="0"/>
                <a:cs typeface="Times New Roman" panose="02020603050405020304" pitchFamily="18" charset="0"/>
              </a:rPr>
              <a:t>Thông số cơ bản</a:t>
            </a:r>
          </a:p>
        </p:txBody>
      </p:sp>
      <p:sp>
        <p:nvSpPr>
          <p:cNvPr id="11267" name="Text Box 5"/>
          <p:cNvSpPr txBox="1">
            <a:spLocks noChangeArrowheads="1"/>
          </p:cNvSpPr>
          <p:nvPr/>
        </p:nvSpPr>
        <p:spPr bwMode="auto">
          <a:xfrm>
            <a:off x="2032795" y="18550"/>
            <a:ext cx="6569075" cy="5232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II.Hình chiếu trục đo vuông góc đều.</a:t>
            </a:r>
          </a:p>
        </p:txBody>
      </p:sp>
      <p:sp>
        <p:nvSpPr>
          <p:cNvPr id="11268" name="Text Box 7"/>
          <p:cNvSpPr txBox="1">
            <a:spLocks noChangeArrowheads="1"/>
          </p:cNvSpPr>
          <p:nvPr/>
        </p:nvSpPr>
        <p:spPr bwMode="auto">
          <a:xfrm>
            <a:off x="6401355" y="2821679"/>
            <a:ext cx="4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Z</a:t>
            </a:r>
            <a:r>
              <a:rPr lang="en-US" altLang="en-US" sz="2400" b="1" baseline="30000">
                <a:latin typeface="Times New Roman" panose="02020603050405020304" pitchFamily="18" charset="0"/>
                <a:cs typeface="Times New Roman" panose="02020603050405020304" pitchFamily="18" charset="0"/>
              </a:rPr>
              <a:t>/</a:t>
            </a:r>
          </a:p>
        </p:txBody>
      </p:sp>
      <p:sp>
        <p:nvSpPr>
          <p:cNvPr id="11269" name="Text Box 12"/>
          <p:cNvSpPr txBox="1">
            <a:spLocks noChangeArrowheads="1"/>
          </p:cNvSpPr>
          <p:nvPr/>
        </p:nvSpPr>
        <p:spPr bwMode="auto">
          <a:xfrm>
            <a:off x="6831567" y="4501254"/>
            <a:ext cx="4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O</a:t>
            </a:r>
            <a:r>
              <a:rPr lang="en-US" altLang="en-US" sz="2400" b="1" baseline="30000">
                <a:latin typeface="Times New Roman" panose="02020603050405020304" pitchFamily="18" charset="0"/>
                <a:cs typeface="Times New Roman" panose="02020603050405020304" pitchFamily="18" charset="0"/>
              </a:rPr>
              <a:t>/</a:t>
            </a:r>
          </a:p>
        </p:txBody>
      </p:sp>
      <p:sp>
        <p:nvSpPr>
          <p:cNvPr id="11270" name="Text Box 13"/>
          <p:cNvSpPr txBox="1">
            <a:spLocks noChangeArrowheads="1"/>
          </p:cNvSpPr>
          <p:nvPr/>
        </p:nvSpPr>
        <p:spPr bwMode="auto">
          <a:xfrm>
            <a:off x="4383643" y="5650604"/>
            <a:ext cx="4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X</a:t>
            </a:r>
            <a:r>
              <a:rPr lang="en-US" altLang="en-US" sz="2400" b="1" baseline="30000">
                <a:latin typeface="Times New Roman" panose="02020603050405020304" pitchFamily="18" charset="0"/>
                <a:cs typeface="Times New Roman" panose="02020603050405020304" pitchFamily="18" charset="0"/>
              </a:rPr>
              <a:t>/</a:t>
            </a:r>
          </a:p>
        </p:txBody>
      </p:sp>
      <p:sp>
        <p:nvSpPr>
          <p:cNvPr id="11271" name="Text Box 14"/>
          <p:cNvSpPr txBox="1">
            <a:spLocks noChangeArrowheads="1"/>
          </p:cNvSpPr>
          <p:nvPr/>
        </p:nvSpPr>
        <p:spPr bwMode="auto">
          <a:xfrm>
            <a:off x="8158718" y="5225154"/>
            <a:ext cx="444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Y</a:t>
            </a:r>
            <a:r>
              <a:rPr lang="en-US" altLang="en-US" sz="2400" b="1" baseline="30000">
                <a:latin typeface="Times New Roman" panose="02020603050405020304" pitchFamily="18" charset="0"/>
                <a:cs typeface="Times New Roman" panose="02020603050405020304" pitchFamily="18" charset="0"/>
              </a:rPr>
              <a:t>/</a:t>
            </a:r>
          </a:p>
        </p:txBody>
      </p:sp>
      <p:sp>
        <p:nvSpPr>
          <p:cNvPr id="11272" name="Line 18"/>
          <p:cNvSpPr>
            <a:spLocks noChangeShapeType="1"/>
          </p:cNvSpPr>
          <p:nvPr/>
        </p:nvSpPr>
        <p:spPr bwMode="auto">
          <a:xfrm flipV="1">
            <a:off x="6812517" y="2905817"/>
            <a:ext cx="0" cy="19526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1273" name="Line 19"/>
          <p:cNvSpPr>
            <a:spLocks noChangeShapeType="1"/>
          </p:cNvSpPr>
          <p:nvPr/>
        </p:nvSpPr>
        <p:spPr bwMode="auto">
          <a:xfrm rot="7200000" flipV="1">
            <a:off x="7498317" y="4436167"/>
            <a:ext cx="0" cy="163195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1274" name="Line 20"/>
          <p:cNvSpPr>
            <a:spLocks noChangeShapeType="1"/>
          </p:cNvSpPr>
          <p:nvPr/>
        </p:nvSpPr>
        <p:spPr bwMode="auto">
          <a:xfrm rot="14400000" flipV="1">
            <a:off x="5660787" y="4151212"/>
            <a:ext cx="0" cy="27035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1275" name="Text Box 25"/>
          <p:cNvSpPr txBox="1">
            <a:spLocks noChangeArrowheads="1"/>
          </p:cNvSpPr>
          <p:nvPr/>
        </p:nvSpPr>
        <p:spPr bwMode="auto">
          <a:xfrm>
            <a:off x="7191931" y="4334566"/>
            <a:ext cx="1173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120</a:t>
            </a:r>
            <a:r>
              <a:rPr lang="en-US" altLang="en-US" sz="2400" b="1" baseline="30000">
                <a:latin typeface="Times New Roman" panose="02020603050405020304" pitchFamily="18" charset="0"/>
                <a:cs typeface="Times New Roman" panose="02020603050405020304" pitchFamily="18" charset="0"/>
              </a:rPr>
              <a:t>0</a:t>
            </a:r>
          </a:p>
        </p:txBody>
      </p:sp>
      <p:sp>
        <p:nvSpPr>
          <p:cNvPr id="11276" name="Arc 28"/>
          <p:cNvSpPr>
            <a:spLocks/>
          </p:cNvSpPr>
          <p:nvPr/>
        </p:nvSpPr>
        <p:spPr bwMode="auto">
          <a:xfrm>
            <a:off x="6809342" y="4318691"/>
            <a:ext cx="514351" cy="782638"/>
          </a:xfrm>
          <a:custGeom>
            <a:avLst/>
            <a:gdLst>
              <a:gd name="T0" fmla="*/ 0 w 21600"/>
              <a:gd name="T1" fmla="*/ 0 h 33370"/>
              <a:gd name="T2" fmla="*/ 431292 w 21600"/>
              <a:gd name="T3" fmla="*/ 782638 h 33370"/>
              <a:gd name="T4" fmla="*/ 0 w 21600"/>
              <a:gd name="T5" fmla="*/ 506592 h 33370"/>
              <a:gd name="T6" fmla="*/ 0 60000 65536"/>
              <a:gd name="T7" fmla="*/ 0 60000 65536"/>
              <a:gd name="T8" fmla="*/ 0 60000 65536"/>
            </a:gdLst>
            <a:ahLst/>
            <a:cxnLst>
              <a:cxn ang="T6">
                <a:pos x="T0" y="T1"/>
              </a:cxn>
              <a:cxn ang="T7">
                <a:pos x="T2" y="T3"/>
              </a:cxn>
              <a:cxn ang="T8">
                <a:pos x="T4" y="T5"/>
              </a:cxn>
            </a:cxnLst>
            <a:rect l="0" t="0" r="r" b="b"/>
            <a:pathLst>
              <a:path w="21600" h="33370" fill="none" extrusionOk="0">
                <a:moveTo>
                  <a:pt x="-1" y="0"/>
                </a:moveTo>
                <a:cubicBezTo>
                  <a:pt x="11929" y="0"/>
                  <a:pt x="21600" y="9670"/>
                  <a:pt x="21600" y="21600"/>
                </a:cubicBezTo>
                <a:cubicBezTo>
                  <a:pt x="21600" y="25778"/>
                  <a:pt x="20388" y="29866"/>
                  <a:pt x="18111" y="33369"/>
                </a:cubicBezTo>
              </a:path>
              <a:path w="21600" h="33370" stroke="0" extrusionOk="0">
                <a:moveTo>
                  <a:pt x="-1" y="0"/>
                </a:moveTo>
                <a:cubicBezTo>
                  <a:pt x="11929" y="0"/>
                  <a:pt x="21600" y="9670"/>
                  <a:pt x="21600" y="21600"/>
                </a:cubicBezTo>
                <a:cubicBezTo>
                  <a:pt x="21600" y="25778"/>
                  <a:pt x="20388" y="29866"/>
                  <a:pt x="18111" y="33369"/>
                </a:cubicBezTo>
                <a:lnTo>
                  <a:pt x="0" y="21600"/>
                </a:lnTo>
                <a:lnTo>
                  <a:pt x="-1" y="0"/>
                </a:lnTo>
                <a:close/>
              </a:path>
            </a:pathLst>
          </a:custGeom>
          <a:noFill/>
          <a:ln w="12700">
            <a:solidFill>
              <a:srgbClr val="99000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277" name="Arc 29"/>
          <p:cNvSpPr>
            <a:spLocks/>
          </p:cNvSpPr>
          <p:nvPr/>
        </p:nvSpPr>
        <p:spPr bwMode="auto">
          <a:xfrm rot="14400000">
            <a:off x="6341823" y="4319486"/>
            <a:ext cx="506412" cy="723900"/>
          </a:xfrm>
          <a:custGeom>
            <a:avLst/>
            <a:gdLst>
              <a:gd name="T0" fmla="*/ 0 w 21600"/>
              <a:gd name="T1" fmla="*/ 0 h 30316"/>
              <a:gd name="T2" fmla="*/ 463344 w 21600"/>
              <a:gd name="T3" fmla="*/ 723900 h 30316"/>
              <a:gd name="T4" fmla="*/ 0 w 21600"/>
              <a:gd name="T5" fmla="*/ 515775 h 30316"/>
              <a:gd name="T6" fmla="*/ 0 60000 65536"/>
              <a:gd name="T7" fmla="*/ 0 60000 65536"/>
              <a:gd name="T8" fmla="*/ 0 60000 65536"/>
            </a:gdLst>
            <a:ahLst/>
            <a:cxnLst>
              <a:cxn ang="T6">
                <a:pos x="T0" y="T1"/>
              </a:cxn>
              <a:cxn ang="T7">
                <a:pos x="T2" y="T3"/>
              </a:cxn>
              <a:cxn ang="T8">
                <a:pos x="T4" y="T5"/>
              </a:cxn>
            </a:cxnLst>
            <a:rect l="0" t="0" r="r" b="b"/>
            <a:pathLst>
              <a:path w="21600" h="30316" fill="none" extrusionOk="0">
                <a:moveTo>
                  <a:pt x="-1" y="0"/>
                </a:moveTo>
                <a:cubicBezTo>
                  <a:pt x="11929" y="0"/>
                  <a:pt x="21600" y="9670"/>
                  <a:pt x="21600" y="21600"/>
                </a:cubicBezTo>
                <a:cubicBezTo>
                  <a:pt x="21600" y="24601"/>
                  <a:pt x="20974" y="27569"/>
                  <a:pt x="19763" y="30316"/>
                </a:cubicBezTo>
              </a:path>
              <a:path w="21600" h="30316" stroke="0" extrusionOk="0">
                <a:moveTo>
                  <a:pt x="-1" y="0"/>
                </a:moveTo>
                <a:cubicBezTo>
                  <a:pt x="11929" y="0"/>
                  <a:pt x="21600" y="9670"/>
                  <a:pt x="21600" y="21600"/>
                </a:cubicBezTo>
                <a:cubicBezTo>
                  <a:pt x="21600" y="24601"/>
                  <a:pt x="20974" y="27569"/>
                  <a:pt x="19763" y="30316"/>
                </a:cubicBezTo>
                <a:lnTo>
                  <a:pt x="0" y="21600"/>
                </a:lnTo>
                <a:lnTo>
                  <a:pt x="-1" y="0"/>
                </a:lnTo>
                <a:close/>
              </a:path>
            </a:pathLst>
          </a:custGeom>
          <a:noFill/>
          <a:ln w="12700">
            <a:solidFill>
              <a:srgbClr val="FF000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278" name="Arc 30"/>
          <p:cNvSpPr>
            <a:spLocks/>
          </p:cNvSpPr>
          <p:nvPr/>
        </p:nvSpPr>
        <p:spPr bwMode="auto">
          <a:xfrm rot="7200000">
            <a:off x="6558519" y="4710805"/>
            <a:ext cx="506413" cy="782639"/>
          </a:xfrm>
          <a:custGeom>
            <a:avLst/>
            <a:gdLst>
              <a:gd name="T0" fmla="*/ 41545 w 21600"/>
              <a:gd name="T1" fmla="*/ 0 h 33297"/>
              <a:gd name="T2" fmla="*/ 424637 w 21600"/>
              <a:gd name="T3" fmla="*/ 782638 h 33297"/>
              <a:gd name="T4" fmla="*/ 0 w 21600"/>
              <a:gd name="T5" fmla="*/ 505987 h 33297"/>
              <a:gd name="T6" fmla="*/ 0 60000 65536"/>
              <a:gd name="T7" fmla="*/ 0 60000 65536"/>
              <a:gd name="T8" fmla="*/ 0 60000 65536"/>
            </a:gdLst>
            <a:ahLst/>
            <a:cxnLst>
              <a:cxn ang="T6">
                <a:pos x="T0" y="T1"/>
              </a:cxn>
              <a:cxn ang="T7">
                <a:pos x="T2" y="T3"/>
              </a:cxn>
              <a:cxn ang="T8">
                <a:pos x="T4" y="T5"/>
              </a:cxn>
            </a:cxnLst>
            <a:rect l="0" t="0" r="r" b="b"/>
            <a:pathLst>
              <a:path w="21600" h="33297" fill="none" extrusionOk="0">
                <a:moveTo>
                  <a:pt x="1772" y="-1"/>
                </a:moveTo>
                <a:cubicBezTo>
                  <a:pt x="12976" y="922"/>
                  <a:pt x="21600" y="10284"/>
                  <a:pt x="21600" y="21527"/>
                </a:cubicBezTo>
                <a:cubicBezTo>
                  <a:pt x="21600" y="25705"/>
                  <a:pt x="20388" y="29793"/>
                  <a:pt x="18111" y="33296"/>
                </a:cubicBezTo>
              </a:path>
              <a:path w="21600" h="33297" stroke="0" extrusionOk="0">
                <a:moveTo>
                  <a:pt x="1772" y="-1"/>
                </a:moveTo>
                <a:cubicBezTo>
                  <a:pt x="12976" y="922"/>
                  <a:pt x="21600" y="10284"/>
                  <a:pt x="21600" y="21527"/>
                </a:cubicBezTo>
                <a:cubicBezTo>
                  <a:pt x="21600" y="25705"/>
                  <a:pt x="20388" y="29793"/>
                  <a:pt x="18111" y="33296"/>
                </a:cubicBezTo>
                <a:lnTo>
                  <a:pt x="0" y="21527"/>
                </a:lnTo>
                <a:lnTo>
                  <a:pt x="1772" y="-1"/>
                </a:lnTo>
                <a:close/>
              </a:path>
            </a:pathLst>
          </a:custGeom>
          <a:noFill/>
          <a:ln w="12700">
            <a:solidFill>
              <a:srgbClr val="00206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279" name="Text Box 31"/>
          <p:cNvSpPr txBox="1">
            <a:spLocks noChangeArrowheads="1"/>
          </p:cNvSpPr>
          <p:nvPr/>
        </p:nvSpPr>
        <p:spPr bwMode="auto">
          <a:xfrm>
            <a:off x="6380718" y="5209279"/>
            <a:ext cx="11747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120</a:t>
            </a:r>
            <a:r>
              <a:rPr lang="en-US" altLang="en-US" sz="2400" b="1" baseline="30000">
                <a:latin typeface="Times New Roman" panose="02020603050405020304" pitchFamily="18" charset="0"/>
                <a:cs typeface="Times New Roman" panose="02020603050405020304" pitchFamily="18" charset="0"/>
              </a:rPr>
              <a:t>0</a:t>
            </a:r>
          </a:p>
        </p:txBody>
      </p:sp>
      <p:sp>
        <p:nvSpPr>
          <p:cNvPr id="11280" name="Text Box 32"/>
          <p:cNvSpPr txBox="1">
            <a:spLocks noChangeArrowheads="1"/>
          </p:cNvSpPr>
          <p:nvPr/>
        </p:nvSpPr>
        <p:spPr bwMode="auto">
          <a:xfrm>
            <a:off x="5502830" y="4304404"/>
            <a:ext cx="11747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120</a:t>
            </a:r>
            <a:r>
              <a:rPr lang="en-US" altLang="en-US" sz="2400" b="1" baseline="30000">
                <a:latin typeface="Times New Roman" panose="02020603050405020304" pitchFamily="18" charset="0"/>
                <a:cs typeface="Times New Roman" panose="02020603050405020304" pitchFamily="18" charset="0"/>
              </a:rPr>
              <a:t>0</a:t>
            </a:r>
          </a:p>
        </p:txBody>
      </p:sp>
      <p:sp>
        <p:nvSpPr>
          <p:cNvPr id="11281" name="Text Box 38"/>
          <p:cNvSpPr txBox="1">
            <a:spLocks noChangeArrowheads="1"/>
          </p:cNvSpPr>
          <p:nvPr/>
        </p:nvSpPr>
        <p:spPr bwMode="auto">
          <a:xfrm>
            <a:off x="2308225" y="1081088"/>
            <a:ext cx="2446339"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i="1" u="sng">
                <a:latin typeface="Times New Roman" panose="02020603050405020304" pitchFamily="18" charset="0"/>
                <a:cs typeface="Times New Roman" panose="02020603050405020304" pitchFamily="18" charset="0"/>
              </a:rPr>
              <a:t>Góc trục đo</a:t>
            </a:r>
          </a:p>
        </p:txBody>
      </p:sp>
      <p:sp>
        <p:nvSpPr>
          <p:cNvPr id="155687" name="Text Box 39"/>
          <p:cNvSpPr txBox="1">
            <a:spLocks noChangeArrowheads="1"/>
          </p:cNvSpPr>
          <p:nvPr/>
        </p:nvSpPr>
        <p:spPr bwMode="auto">
          <a:xfrm>
            <a:off x="5521326" y="1085853"/>
            <a:ext cx="4762500" cy="461665"/>
          </a:xfrm>
          <a:prstGeom prst="rect">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X’O’Y’ = Y’O’Z’ = X’O’Z’ = 120</a:t>
            </a:r>
            <a:r>
              <a:rPr lang="en-US" altLang="en-US" sz="2400" b="1" baseline="30000">
                <a:solidFill>
                  <a:srgbClr val="FF3300"/>
                </a:solidFill>
                <a:latin typeface="Times New Roman" panose="02020603050405020304" pitchFamily="18" charset="0"/>
                <a:cs typeface="Times New Roman" panose="02020603050405020304" pitchFamily="18" charset="0"/>
              </a:rPr>
              <a:t>0</a:t>
            </a:r>
          </a:p>
        </p:txBody>
      </p:sp>
      <p:sp>
        <p:nvSpPr>
          <p:cNvPr id="155688" name="Text Box 40"/>
          <p:cNvSpPr txBox="1">
            <a:spLocks noChangeArrowheads="1"/>
          </p:cNvSpPr>
          <p:nvPr/>
        </p:nvSpPr>
        <p:spPr bwMode="auto">
          <a:xfrm>
            <a:off x="2309815" y="1612900"/>
            <a:ext cx="3381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i="1" u="sng">
                <a:latin typeface="Times New Roman" panose="02020603050405020304" pitchFamily="18" charset="0"/>
                <a:cs typeface="Times New Roman" panose="02020603050405020304" pitchFamily="18" charset="0"/>
              </a:rPr>
              <a:t>Hệ số biến dạng:</a:t>
            </a:r>
          </a:p>
        </p:txBody>
      </p:sp>
      <p:sp>
        <p:nvSpPr>
          <p:cNvPr id="155689" name="Text Box 41"/>
          <p:cNvSpPr txBox="1">
            <a:spLocks noChangeArrowheads="1"/>
          </p:cNvSpPr>
          <p:nvPr/>
        </p:nvSpPr>
        <p:spPr bwMode="auto">
          <a:xfrm>
            <a:off x="5518151" y="1658941"/>
            <a:ext cx="4762500" cy="466725"/>
          </a:xfrm>
          <a:prstGeom prst="rect">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p = q = r = 1</a:t>
            </a:r>
            <a:endParaRPr lang="en-US" altLang="en-US" sz="2400" b="1" baseline="30000">
              <a:solidFill>
                <a:srgbClr val="FF3300"/>
              </a:solidFill>
              <a:latin typeface="Times New Roman" panose="02020603050405020304" pitchFamily="18" charset="0"/>
              <a:cs typeface="Times New Roman" panose="02020603050405020304" pitchFamily="18" charset="0"/>
            </a:endParaRPr>
          </a:p>
        </p:txBody>
      </p:sp>
      <p:sp>
        <p:nvSpPr>
          <p:cNvPr id="11284" name="Rectangle 20"/>
          <p:cNvSpPr>
            <a:spLocks noChangeArrowheads="1"/>
          </p:cNvSpPr>
          <p:nvPr/>
        </p:nvSpPr>
        <p:spPr bwMode="auto">
          <a:xfrm>
            <a:off x="1619251" y="1001713"/>
            <a:ext cx="8270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239432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5687"/>
                                        </p:tgtEl>
                                        <p:attrNameLst>
                                          <p:attrName>style.visibility</p:attrName>
                                        </p:attrNameLst>
                                      </p:cBhvr>
                                      <p:to>
                                        <p:strVal val="visible"/>
                                      </p:to>
                                    </p:set>
                                    <p:anim calcmode="discrete" valueType="clr">
                                      <p:cBhvr override="childStyle">
                                        <p:cTn id="7" dur="80"/>
                                        <p:tgtEl>
                                          <p:spTgt spid="1556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5687"/>
                                        </p:tgtEl>
                                        <p:attrNameLst>
                                          <p:attrName>fillcolor</p:attrName>
                                        </p:attrNameLst>
                                      </p:cBhvr>
                                      <p:tavLst>
                                        <p:tav tm="0">
                                          <p:val>
                                            <p:clrVal>
                                              <a:schemeClr val="accent2"/>
                                            </p:clrVal>
                                          </p:val>
                                        </p:tav>
                                        <p:tav tm="50000">
                                          <p:val>
                                            <p:clrVal>
                                              <a:schemeClr val="hlink"/>
                                            </p:clrVal>
                                          </p:val>
                                        </p:tav>
                                      </p:tavLst>
                                    </p:anim>
                                    <p:set>
                                      <p:cBhvr>
                                        <p:cTn id="9" dur="80"/>
                                        <p:tgtEl>
                                          <p:spTgt spid="15568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5688"/>
                                        </p:tgtEl>
                                        <p:attrNameLst>
                                          <p:attrName>style.visibility</p:attrName>
                                        </p:attrNameLst>
                                      </p:cBhvr>
                                      <p:to>
                                        <p:strVal val="visible"/>
                                      </p:to>
                                    </p:set>
                                    <p:anim calcmode="discrete" valueType="clr">
                                      <p:cBhvr override="childStyle">
                                        <p:cTn id="14" dur="80"/>
                                        <p:tgtEl>
                                          <p:spTgt spid="15568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5688"/>
                                        </p:tgtEl>
                                        <p:attrNameLst>
                                          <p:attrName>fillcolor</p:attrName>
                                        </p:attrNameLst>
                                      </p:cBhvr>
                                      <p:tavLst>
                                        <p:tav tm="0">
                                          <p:val>
                                            <p:clrVal>
                                              <a:schemeClr val="accent2"/>
                                            </p:clrVal>
                                          </p:val>
                                        </p:tav>
                                        <p:tav tm="50000">
                                          <p:val>
                                            <p:clrVal>
                                              <a:schemeClr val="hlink"/>
                                            </p:clrVal>
                                          </p:val>
                                        </p:tav>
                                      </p:tavLst>
                                    </p:anim>
                                    <p:set>
                                      <p:cBhvr>
                                        <p:cTn id="16" dur="80"/>
                                        <p:tgtEl>
                                          <p:spTgt spid="15568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5689"/>
                                        </p:tgtEl>
                                        <p:attrNameLst>
                                          <p:attrName>style.visibility</p:attrName>
                                        </p:attrNameLst>
                                      </p:cBhvr>
                                      <p:to>
                                        <p:strVal val="visible"/>
                                      </p:to>
                                    </p:set>
                                    <p:anim calcmode="discrete" valueType="clr">
                                      <p:cBhvr override="childStyle">
                                        <p:cTn id="21" dur="80"/>
                                        <p:tgtEl>
                                          <p:spTgt spid="15568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5689"/>
                                        </p:tgtEl>
                                        <p:attrNameLst>
                                          <p:attrName>fillcolor</p:attrName>
                                        </p:attrNameLst>
                                      </p:cBhvr>
                                      <p:tavLst>
                                        <p:tav tm="0">
                                          <p:val>
                                            <p:clrVal>
                                              <a:schemeClr val="accent2"/>
                                            </p:clrVal>
                                          </p:val>
                                        </p:tav>
                                        <p:tav tm="50000">
                                          <p:val>
                                            <p:clrVal>
                                              <a:schemeClr val="hlink"/>
                                            </p:clrVal>
                                          </p:val>
                                        </p:tav>
                                      </p:tavLst>
                                    </p:anim>
                                    <p:set>
                                      <p:cBhvr>
                                        <p:cTn id="23" dur="80"/>
                                        <p:tgtEl>
                                          <p:spTgt spid="155689"/>
                                        </p:tgtEl>
                                        <p:attrNameLst>
                                          <p:attrName>fill.type</p:attrName>
                                        </p:attrNameLst>
                                      </p:cBhvr>
                                      <p:to>
                                        <p:strVal val="solid"/>
                                      </p:to>
                                    </p:set>
                                  </p:childTnLst>
                                </p:cTn>
                              </p:par>
                            </p:childTnLst>
                          </p:cTn>
                        </p:par>
                        <p:par>
                          <p:cTn id="24" fill="hold" nodeType="afterGroup">
                            <p:stCondLst>
                              <p:cond delay="320"/>
                            </p:stCondLst>
                            <p:childTnLst>
                              <p:par>
                                <p:cTn id="25" presetID="27" presetClass="entr" presetSubtype="0" repeatCount="indefinite" fill="hold" grpId="0" nodeType="afterEffect">
                                  <p:stCondLst>
                                    <p:cond delay="0"/>
                                  </p:stCondLst>
                                  <p:iterate type="lt">
                                    <p:tmPct val="50000"/>
                                  </p:iterate>
                                  <p:childTnLst>
                                    <p:set>
                                      <p:cBhvr>
                                        <p:cTn id="26" dur="1" fill="hold">
                                          <p:stCondLst>
                                            <p:cond delay="0"/>
                                          </p:stCondLst>
                                        </p:cTn>
                                        <p:tgtEl>
                                          <p:spTgt spid="11284"/>
                                        </p:tgtEl>
                                        <p:attrNameLst>
                                          <p:attrName>style.visibility</p:attrName>
                                        </p:attrNameLst>
                                      </p:cBhvr>
                                      <p:to>
                                        <p:strVal val="visible"/>
                                      </p:to>
                                    </p:set>
                                    <p:anim calcmode="discrete" valueType="clr">
                                      <p:cBhvr override="childStyle">
                                        <p:cTn id="27" dur="80"/>
                                        <p:tgtEl>
                                          <p:spTgt spid="11284"/>
                                        </p:tgtEl>
                                        <p:attrNameLst>
                                          <p:attrName>style.color</p:attrName>
                                        </p:attrNameLst>
                                      </p:cBhvr>
                                      <p:tavLst>
                                        <p:tav tm="0">
                                          <p:val>
                                            <p:clrVal>
                                              <a:schemeClr val="folHlink"/>
                                            </p:clrVal>
                                          </p:val>
                                        </p:tav>
                                        <p:tav tm="50000">
                                          <p:val>
                                            <p:clrVal>
                                              <a:srgbClr val="0000FF"/>
                                            </p:clrVal>
                                          </p:val>
                                        </p:tav>
                                      </p:tavLst>
                                    </p:anim>
                                    <p:anim calcmode="discrete" valueType="clr">
                                      <p:cBhvr>
                                        <p:cTn id="28" dur="80"/>
                                        <p:tgtEl>
                                          <p:spTgt spid="11284"/>
                                        </p:tgtEl>
                                        <p:attrNameLst>
                                          <p:attrName>fillcolor</p:attrName>
                                        </p:attrNameLst>
                                      </p:cBhvr>
                                      <p:tavLst>
                                        <p:tav tm="0">
                                          <p:val>
                                            <p:clrVal>
                                              <a:schemeClr val="accent2"/>
                                            </p:clrVal>
                                          </p:val>
                                        </p:tav>
                                        <p:tav tm="50000">
                                          <p:val>
                                            <p:clrVal>
                                              <a:schemeClr val="hlink"/>
                                            </p:clrVal>
                                          </p:val>
                                        </p:tav>
                                      </p:tavLst>
                                    </p:anim>
                                    <p:set>
                                      <p:cBhvr>
                                        <p:cTn id="29" dur="80"/>
                                        <p:tgtEl>
                                          <p:spTgt spid="112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87" grpId="0" animBg="1"/>
      <p:bldP spid="155688" grpId="0"/>
      <p:bldP spid="155689" grpId="0" animBg="1"/>
      <p:bldP spid="112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1703389" y="188915"/>
            <a:ext cx="46402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u="sng">
                <a:solidFill>
                  <a:srgbClr val="F94107"/>
                </a:solidFill>
                <a:latin typeface="Times New Roman" panose="02020603050405020304" pitchFamily="18" charset="0"/>
                <a:cs typeface="Times New Roman" panose="02020603050405020304" pitchFamily="18" charset="0"/>
              </a:rPr>
              <a:t>Hình chiếu trục đo của hình tròn:</a:t>
            </a:r>
          </a:p>
        </p:txBody>
      </p:sp>
      <p:sp>
        <p:nvSpPr>
          <p:cNvPr id="169998" name="Text Box 14"/>
          <p:cNvSpPr txBox="1">
            <a:spLocks noChangeArrowheads="1"/>
          </p:cNvSpPr>
          <p:nvPr/>
        </p:nvSpPr>
        <p:spPr bwMode="auto">
          <a:xfrm>
            <a:off x="1600201" y="635705"/>
            <a:ext cx="97569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latin typeface="Times New Roman" panose="02020603050405020304" pitchFamily="18" charset="0"/>
                <a:cs typeface="Times New Roman" panose="02020603050405020304" pitchFamily="18" charset="0"/>
              </a:rPr>
              <a:t> - HCTĐ vuông góc đều của những hình tròn nằm trong các mặt phẳng song song với các mặt toạ độ là một hình Elip có phương của trục dài khác nhau.</a:t>
            </a:r>
          </a:p>
        </p:txBody>
      </p:sp>
      <p:pic>
        <p:nvPicPr>
          <p:cNvPr id="46" name="Picture 45"/>
          <p:cNvPicPr/>
          <p:nvPr/>
        </p:nvPicPr>
        <p:blipFill>
          <a:blip r:embed="rId2">
            <a:extLst>
              <a:ext uri="{28A0092B-C50C-407E-A947-70E740481C1C}">
                <a14:useLocalDpi xmlns:a14="http://schemas.microsoft.com/office/drawing/2010/main" val="0"/>
              </a:ext>
            </a:extLst>
          </a:blip>
          <a:srcRect/>
          <a:stretch>
            <a:fillRect/>
          </a:stretch>
        </p:blipFill>
        <p:spPr bwMode="auto">
          <a:xfrm>
            <a:off x="3358004" y="1457744"/>
            <a:ext cx="5865509" cy="4638261"/>
          </a:xfrm>
          <a:prstGeom prst="rect">
            <a:avLst/>
          </a:prstGeom>
          <a:noFill/>
          <a:ln>
            <a:noFill/>
          </a:ln>
        </p:spPr>
      </p:pic>
      <p:sp>
        <p:nvSpPr>
          <p:cNvPr id="2" name="Rectangle 1"/>
          <p:cNvSpPr/>
          <p:nvPr/>
        </p:nvSpPr>
        <p:spPr>
          <a:xfrm>
            <a:off x="1166192" y="6255029"/>
            <a:ext cx="10455965" cy="461665"/>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 Elíp có: Trục dài = 1,22d, trục ngắn = 0,71d với d là đường kính của hình tròn.</a:t>
            </a:r>
          </a:p>
        </p:txBody>
      </p:sp>
    </p:spTree>
    <p:extLst>
      <p:ext uri="{BB962C8B-B14F-4D97-AF65-F5344CB8AC3E}">
        <p14:creationId xmlns:p14="http://schemas.microsoft.com/office/powerpoint/2010/main" val="1382587427"/>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strips(upRight)">
                                      <p:cBhvr>
                                        <p:cTn id="7" dur="500"/>
                                        <p:tgtEl>
                                          <p:spTgt spid="169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9998"/>
                                        </p:tgtEl>
                                        <p:attrNameLst>
                                          <p:attrName>style.visibility</p:attrName>
                                        </p:attrNameLst>
                                      </p:cBhvr>
                                      <p:to>
                                        <p:strVal val="visible"/>
                                      </p:to>
                                    </p:set>
                                    <p:animEffect transition="in" filter="wipe(down)">
                                      <p:cBhvr>
                                        <p:cTn id="12" dur="500"/>
                                        <p:tgtEl>
                                          <p:spTgt spid="1699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circle(in)">
                                      <p:cBhvr>
                                        <p:cTn id="1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0506" y="92767"/>
            <a:ext cx="2040943" cy="584775"/>
          </a:xfrm>
          <a:prstGeom prst="rect">
            <a:avLst/>
          </a:prstGeom>
          <a:noFill/>
        </p:spPr>
        <p:txBody>
          <a:bodyPr wrap="none" rtlCol="0">
            <a:spAutoFit/>
          </a:bodyPr>
          <a:lstStyle/>
          <a:p>
            <a:r>
              <a:rPr lang="en-US" sz="3200" b="1">
                <a:solidFill>
                  <a:srgbClr val="0070C0"/>
                </a:solidFill>
                <a:latin typeface="Times New Roman" panose="02020603050405020304" pitchFamily="18" charset="0"/>
                <a:cs typeface="Times New Roman" panose="02020603050405020304" pitchFamily="18" charset="0"/>
              </a:rPr>
              <a:t>Khám phá</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160104" y="1537252"/>
            <a:ext cx="5632173" cy="4691269"/>
          </a:xfrm>
          <a:prstGeom prst="rect">
            <a:avLst/>
          </a:prstGeom>
          <a:noFill/>
          <a:ln>
            <a:noFill/>
          </a:ln>
        </p:spPr>
      </p:pic>
      <p:sp>
        <p:nvSpPr>
          <p:cNvPr id="4" name="TextBox 3"/>
          <p:cNvSpPr txBox="1"/>
          <p:nvPr/>
        </p:nvSpPr>
        <p:spPr>
          <a:xfrm>
            <a:off x="1550504" y="677540"/>
            <a:ext cx="3262432"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Quan sát hình vẽ sau.</a:t>
            </a:r>
          </a:p>
        </p:txBody>
      </p:sp>
      <p:sp>
        <p:nvSpPr>
          <p:cNvPr id="5" name="Rectangle 4"/>
          <p:cNvSpPr/>
          <p:nvPr/>
        </p:nvSpPr>
        <p:spPr>
          <a:xfrm>
            <a:off x="7686262" y="1679334"/>
            <a:ext cx="4306956" cy="2068195"/>
          </a:xfrm>
          <a:prstGeom prst="rect">
            <a:avLst/>
          </a:prstGeom>
        </p:spPr>
        <p:txBody>
          <a:bodyPr wrap="square">
            <a:spAutoFit/>
          </a:bodyPr>
          <a:lstStyle/>
          <a:p>
            <a:pPr algn="just">
              <a:lnSpc>
                <a:spcPct val="107000"/>
              </a:lnSpc>
              <a:spcAft>
                <a:spcPts val="800"/>
              </a:spcAf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 trục dài của elip khi hình tròn nằm trên mặt phẳng song song với mặt xOy, xOz và zOx có vị trí tương đối như thế nào so với các trục O’x’; O’y’; Oz?</a:t>
            </a:r>
          </a:p>
        </p:txBody>
      </p:sp>
      <p:sp>
        <p:nvSpPr>
          <p:cNvPr id="6" name="Rectangle 5"/>
          <p:cNvSpPr/>
          <p:nvPr/>
        </p:nvSpPr>
        <p:spPr>
          <a:xfrm>
            <a:off x="7686261" y="3882886"/>
            <a:ext cx="4147931" cy="882678"/>
          </a:xfrm>
          <a:prstGeom prst="rect">
            <a:avLst/>
          </a:prstGeom>
        </p:spPr>
        <p:txBody>
          <a:bodyPr wrap="square">
            <a:spAutoFit/>
          </a:bodyPr>
          <a:lstStyle/>
          <a:p>
            <a:pPr algn="just">
              <a:lnSpc>
                <a:spcPct val="107000"/>
              </a:lnSpc>
              <a:spcAft>
                <a:spcPts val="800"/>
              </a:spcAft>
            </a:pP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Kích thước của trục dài và trục ngắn bằng bao nhiêu?</a:t>
            </a:r>
          </a:p>
        </p:txBody>
      </p:sp>
    </p:spTree>
    <p:extLst>
      <p:ext uri="{BB962C8B-B14F-4D97-AF65-F5344CB8AC3E}">
        <p14:creationId xmlns:p14="http://schemas.microsoft.com/office/powerpoint/2010/main" val="35297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5"/>
          <p:cNvSpPr>
            <a:spLocks/>
          </p:cNvSpPr>
          <p:nvPr/>
        </p:nvSpPr>
        <p:spPr bwMode="auto">
          <a:xfrm>
            <a:off x="6463576" y="4598616"/>
            <a:ext cx="152400" cy="685800"/>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2000">
              <a:latin typeface="Times New Roman" panose="02020603050405020304" pitchFamily="18" charset="0"/>
              <a:cs typeface="Times New Roman" panose="02020603050405020304" pitchFamily="18" charset="0"/>
            </a:endParaRPr>
          </a:p>
        </p:txBody>
      </p:sp>
      <p:sp>
        <p:nvSpPr>
          <p:cNvPr id="3" name="Line 16"/>
          <p:cNvSpPr>
            <a:spLocks noChangeShapeType="1"/>
          </p:cNvSpPr>
          <p:nvPr/>
        </p:nvSpPr>
        <p:spPr bwMode="auto">
          <a:xfrm>
            <a:off x="5168176" y="4958979"/>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4" name="Text Box 17"/>
          <p:cNvSpPr txBox="1">
            <a:spLocks noChangeArrowheads="1"/>
          </p:cNvSpPr>
          <p:nvPr/>
        </p:nvSpPr>
        <p:spPr bwMode="auto">
          <a:xfrm>
            <a:off x="5815876" y="4743079"/>
            <a:ext cx="73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Elip</a:t>
            </a:r>
          </a:p>
        </p:txBody>
      </p:sp>
      <p:sp>
        <p:nvSpPr>
          <p:cNvPr id="5" name="Text Box 18"/>
          <p:cNvSpPr txBox="1">
            <a:spLocks noChangeArrowheads="1"/>
          </p:cNvSpPr>
          <p:nvPr/>
        </p:nvSpPr>
        <p:spPr bwMode="auto">
          <a:xfrm>
            <a:off x="6608039" y="4454156"/>
            <a:ext cx="296593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Times New Roman" panose="02020603050405020304" pitchFamily="18" charset="0"/>
                <a:cs typeface="Times New Roman" panose="02020603050405020304" pitchFamily="18" charset="0"/>
              </a:rPr>
              <a:t>+ Độ dài trục lớn  : 1.22d</a:t>
            </a:r>
          </a:p>
          <a:p>
            <a:pPr eaLnBrk="1" hangingPunct="1"/>
            <a:r>
              <a:rPr lang="en-US" altLang="en-US" sz="2000">
                <a:latin typeface="Times New Roman" panose="02020603050405020304" pitchFamily="18" charset="0"/>
                <a:cs typeface="Times New Roman" panose="02020603050405020304" pitchFamily="18" charset="0"/>
              </a:rPr>
              <a:t>                                                             + Độ dài trục bé : 0.71d</a:t>
            </a:r>
          </a:p>
          <a:p>
            <a:pPr eaLnBrk="1" hangingPunct="1">
              <a:spcBef>
                <a:spcPct val="50000"/>
              </a:spcBef>
            </a:pPr>
            <a:endParaRPr lang="en-US" altLang="en-US" sz="2000">
              <a:latin typeface="Times New Roman" panose="02020603050405020304" pitchFamily="18" charset="0"/>
              <a:cs typeface="Times New Roman" panose="02020603050405020304" pitchFamily="18" charset="0"/>
            </a:endParaRPr>
          </a:p>
        </p:txBody>
      </p:sp>
      <p:sp>
        <p:nvSpPr>
          <p:cNvPr id="6" name="Text Box 19"/>
          <p:cNvSpPr txBox="1">
            <a:spLocks noChangeArrowheads="1"/>
          </p:cNvSpPr>
          <p:nvPr/>
        </p:nvSpPr>
        <p:spPr bwMode="auto">
          <a:xfrm>
            <a:off x="2431327" y="4743079"/>
            <a:ext cx="289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Hình tròn : </a:t>
            </a:r>
            <a:r>
              <a:rPr lang="en-US" altLang="en-US" sz="2000">
                <a:latin typeface="Times New Roman" panose="02020603050405020304" pitchFamily="18" charset="0"/>
                <a:cs typeface="Times New Roman" panose="02020603050405020304" pitchFamily="18" charset="0"/>
              </a:rPr>
              <a:t>đường kính d</a:t>
            </a:r>
          </a:p>
        </p:txBody>
      </p:sp>
      <p:sp>
        <p:nvSpPr>
          <p:cNvPr id="7" name="Rectangle 4"/>
          <p:cNvSpPr>
            <a:spLocks noChangeArrowheads="1"/>
          </p:cNvSpPr>
          <p:nvPr/>
        </p:nvSpPr>
        <p:spPr bwMode="auto">
          <a:xfrm>
            <a:off x="3110776" y="457603"/>
            <a:ext cx="5638800" cy="3349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2000">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3339376" y="1143402"/>
            <a:ext cx="1371600" cy="1371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2000">
              <a:latin typeface="Times New Roman" panose="02020603050405020304" pitchFamily="18" charset="0"/>
              <a:cs typeface="Times New Roman" panose="02020603050405020304" pitchFamily="18" charset="0"/>
            </a:endParaRPr>
          </a:p>
        </p:txBody>
      </p:sp>
      <p:sp>
        <p:nvSpPr>
          <p:cNvPr id="9" name="Oval 6"/>
          <p:cNvSpPr>
            <a:spLocks noChangeArrowheads="1"/>
          </p:cNvSpPr>
          <p:nvPr/>
        </p:nvSpPr>
        <p:spPr bwMode="auto">
          <a:xfrm>
            <a:off x="3339376" y="1143402"/>
            <a:ext cx="1371600" cy="1371600"/>
          </a:xfrm>
          <a:prstGeom prst="ellipse">
            <a:avLst/>
          </a:prstGeom>
          <a:solidFill>
            <a:schemeClr val="bg1">
              <a:alpha val="43137"/>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2000">
              <a:latin typeface="Times New Roman" panose="02020603050405020304" pitchFamily="18" charset="0"/>
              <a:cs typeface="Times New Roman" panose="02020603050405020304" pitchFamily="18" charset="0"/>
            </a:endParaRPr>
          </a:p>
        </p:txBody>
      </p:sp>
      <p:sp>
        <p:nvSpPr>
          <p:cNvPr id="10" name="Line 7"/>
          <p:cNvSpPr>
            <a:spLocks noChangeShapeType="1"/>
          </p:cNvSpPr>
          <p:nvPr/>
        </p:nvSpPr>
        <p:spPr bwMode="auto">
          <a:xfrm flipH="1" flipV="1">
            <a:off x="3339376" y="2515002"/>
            <a:ext cx="0" cy="685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11" name="Line 8"/>
          <p:cNvSpPr>
            <a:spLocks noChangeShapeType="1"/>
          </p:cNvSpPr>
          <p:nvPr/>
        </p:nvSpPr>
        <p:spPr bwMode="auto">
          <a:xfrm flipH="1">
            <a:off x="3339376" y="2972202"/>
            <a:ext cx="1371600"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12" name="Line 9"/>
          <p:cNvSpPr>
            <a:spLocks noChangeShapeType="1"/>
          </p:cNvSpPr>
          <p:nvPr/>
        </p:nvSpPr>
        <p:spPr bwMode="auto">
          <a:xfrm>
            <a:off x="3339376" y="1143402"/>
            <a:ext cx="1371600" cy="13716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13" name="Line 10"/>
          <p:cNvSpPr>
            <a:spLocks noChangeShapeType="1"/>
          </p:cNvSpPr>
          <p:nvPr/>
        </p:nvSpPr>
        <p:spPr bwMode="auto">
          <a:xfrm flipH="1">
            <a:off x="3339376" y="1143402"/>
            <a:ext cx="1371600" cy="13716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14" name="Line 11"/>
          <p:cNvSpPr>
            <a:spLocks noChangeShapeType="1"/>
          </p:cNvSpPr>
          <p:nvPr/>
        </p:nvSpPr>
        <p:spPr bwMode="auto">
          <a:xfrm>
            <a:off x="4025176" y="1143402"/>
            <a:ext cx="0" cy="13716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15" name="Line 12"/>
          <p:cNvSpPr>
            <a:spLocks noChangeShapeType="1"/>
          </p:cNvSpPr>
          <p:nvPr/>
        </p:nvSpPr>
        <p:spPr bwMode="auto">
          <a:xfrm>
            <a:off x="3339376" y="1829202"/>
            <a:ext cx="13716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16" name="AutoShape 20"/>
          <p:cNvSpPr>
            <a:spLocks noChangeArrowheads="1"/>
          </p:cNvSpPr>
          <p:nvPr/>
        </p:nvSpPr>
        <p:spPr bwMode="auto">
          <a:xfrm>
            <a:off x="5549176" y="1067202"/>
            <a:ext cx="2362200" cy="1828800"/>
          </a:xfrm>
          <a:prstGeom prst="diamond">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2000">
              <a:latin typeface="Times New Roman" panose="02020603050405020304" pitchFamily="18" charset="0"/>
              <a:cs typeface="Times New Roman" panose="02020603050405020304" pitchFamily="18" charset="0"/>
            </a:endParaRPr>
          </a:p>
        </p:txBody>
      </p:sp>
      <p:sp>
        <p:nvSpPr>
          <p:cNvPr id="17" name="Oval 21"/>
          <p:cNvSpPr>
            <a:spLocks noChangeArrowheads="1"/>
          </p:cNvSpPr>
          <p:nvPr/>
        </p:nvSpPr>
        <p:spPr bwMode="auto">
          <a:xfrm>
            <a:off x="5777776" y="1448202"/>
            <a:ext cx="1905000" cy="10668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2000">
              <a:latin typeface="Times New Roman" panose="02020603050405020304" pitchFamily="18" charset="0"/>
              <a:cs typeface="Times New Roman" panose="02020603050405020304" pitchFamily="18" charset="0"/>
            </a:endParaRPr>
          </a:p>
        </p:txBody>
      </p:sp>
      <p:sp>
        <p:nvSpPr>
          <p:cNvPr id="18" name="Line 22"/>
          <p:cNvSpPr>
            <a:spLocks noChangeShapeType="1"/>
          </p:cNvSpPr>
          <p:nvPr/>
        </p:nvSpPr>
        <p:spPr bwMode="auto">
          <a:xfrm>
            <a:off x="5549176" y="1981602"/>
            <a:ext cx="22860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19" name="Line 23"/>
          <p:cNvSpPr>
            <a:spLocks noChangeShapeType="1"/>
          </p:cNvSpPr>
          <p:nvPr/>
        </p:nvSpPr>
        <p:spPr bwMode="auto">
          <a:xfrm>
            <a:off x="6692176" y="1067202"/>
            <a:ext cx="0" cy="18288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20" name="Line 24"/>
          <p:cNvSpPr>
            <a:spLocks noChangeShapeType="1"/>
          </p:cNvSpPr>
          <p:nvPr/>
        </p:nvSpPr>
        <p:spPr bwMode="auto">
          <a:xfrm>
            <a:off x="5777776" y="1981602"/>
            <a:ext cx="0" cy="13716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21" name="Line 25"/>
          <p:cNvSpPr>
            <a:spLocks noChangeShapeType="1"/>
          </p:cNvSpPr>
          <p:nvPr/>
        </p:nvSpPr>
        <p:spPr bwMode="auto">
          <a:xfrm>
            <a:off x="6692176" y="1448202"/>
            <a:ext cx="1905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22" name="Line 26"/>
          <p:cNvSpPr>
            <a:spLocks noChangeShapeType="1"/>
          </p:cNvSpPr>
          <p:nvPr/>
        </p:nvSpPr>
        <p:spPr bwMode="auto">
          <a:xfrm>
            <a:off x="6692176" y="2515002"/>
            <a:ext cx="1905000" cy="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23" name="Line 27"/>
          <p:cNvSpPr>
            <a:spLocks noChangeShapeType="1"/>
          </p:cNvSpPr>
          <p:nvPr/>
        </p:nvSpPr>
        <p:spPr bwMode="auto">
          <a:xfrm>
            <a:off x="8597176" y="1448202"/>
            <a:ext cx="0" cy="106680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24" name="Line 28"/>
          <p:cNvSpPr>
            <a:spLocks noChangeShapeType="1"/>
          </p:cNvSpPr>
          <p:nvPr/>
        </p:nvSpPr>
        <p:spPr bwMode="auto">
          <a:xfrm flipH="1">
            <a:off x="5777776" y="3200802"/>
            <a:ext cx="1905000"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25" name="Text Box 29"/>
          <p:cNvSpPr txBox="1">
            <a:spLocks noChangeArrowheads="1"/>
          </p:cNvSpPr>
          <p:nvPr/>
        </p:nvSpPr>
        <p:spPr bwMode="auto">
          <a:xfrm>
            <a:off x="6390553" y="2896002"/>
            <a:ext cx="8350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1.22d</a:t>
            </a:r>
          </a:p>
        </p:txBody>
      </p:sp>
      <p:sp>
        <p:nvSpPr>
          <p:cNvPr id="26" name="Text Box 30"/>
          <p:cNvSpPr txBox="1">
            <a:spLocks noChangeArrowheads="1"/>
          </p:cNvSpPr>
          <p:nvPr/>
        </p:nvSpPr>
        <p:spPr bwMode="auto">
          <a:xfrm rot="16200000">
            <a:off x="8043141" y="1745036"/>
            <a:ext cx="8350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0.71d</a:t>
            </a:r>
          </a:p>
        </p:txBody>
      </p:sp>
      <p:sp>
        <p:nvSpPr>
          <p:cNvPr id="27" name="Line 31"/>
          <p:cNvSpPr>
            <a:spLocks noChangeShapeType="1"/>
          </p:cNvSpPr>
          <p:nvPr/>
        </p:nvSpPr>
        <p:spPr bwMode="auto">
          <a:xfrm flipV="1">
            <a:off x="3339376" y="610002"/>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28" name="Line 32"/>
          <p:cNvSpPr>
            <a:spLocks noChangeShapeType="1"/>
          </p:cNvSpPr>
          <p:nvPr/>
        </p:nvSpPr>
        <p:spPr bwMode="auto">
          <a:xfrm flipH="1" flipV="1">
            <a:off x="4710976" y="2515002"/>
            <a:ext cx="0" cy="685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29" name="Line 33"/>
          <p:cNvSpPr>
            <a:spLocks noChangeShapeType="1"/>
          </p:cNvSpPr>
          <p:nvPr/>
        </p:nvSpPr>
        <p:spPr bwMode="auto">
          <a:xfrm>
            <a:off x="4710976" y="2515002"/>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30" name="Text Box 34"/>
          <p:cNvSpPr txBox="1">
            <a:spLocks noChangeArrowheads="1"/>
          </p:cNvSpPr>
          <p:nvPr/>
        </p:nvSpPr>
        <p:spPr bwMode="auto">
          <a:xfrm>
            <a:off x="3872776" y="2667402"/>
            <a:ext cx="38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d</a:t>
            </a:r>
          </a:p>
        </p:txBody>
      </p:sp>
      <p:sp>
        <p:nvSpPr>
          <p:cNvPr id="31" name="Line 35"/>
          <p:cNvSpPr>
            <a:spLocks noChangeShapeType="1"/>
          </p:cNvSpPr>
          <p:nvPr/>
        </p:nvSpPr>
        <p:spPr bwMode="auto">
          <a:xfrm>
            <a:off x="7682776" y="1981602"/>
            <a:ext cx="0" cy="13716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32" name="Line 36"/>
          <p:cNvSpPr>
            <a:spLocks noChangeShapeType="1"/>
          </p:cNvSpPr>
          <p:nvPr/>
        </p:nvSpPr>
        <p:spPr bwMode="auto">
          <a:xfrm flipV="1">
            <a:off x="6692176" y="61000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33" name="Line 37"/>
          <p:cNvSpPr>
            <a:spLocks noChangeShapeType="1"/>
          </p:cNvSpPr>
          <p:nvPr/>
        </p:nvSpPr>
        <p:spPr bwMode="auto">
          <a:xfrm flipH="1">
            <a:off x="5168176" y="1981602"/>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34" name="Line 38"/>
          <p:cNvSpPr>
            <a:spLocks noChangeShapeType="1"/>
          </p:cNvSpPr>
          <p:nvPr/>
        </p:nvSpPr>
        <p:spPr bwMode="auto">
          <a:xfrm>
            <a:off x="7911376" y="1981602"/>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Times New Roman" panose="02020603050405020304" pitchFamily="18" charset="0"/>
              <a:cs typeface="Times New Roman" panose="02020603050405020304" pitchFamily="18" charset="0"/>
            </a:endParaRPr>
          </a:p>
        </p:txBody>
      </p:sp>
      <p:sp>
        <p:nvSpPr>
          <p:cNvPr id="35" name="Text Box 39"/>
          <p:cNvSpPr txBox="1">
            <a:spLocks noChangeArrowheads="1"/>
          </p:cNvSpPr>
          <p:nvPr/>
        </p:nvSpPr>
        <p:spPr bwMode="auto">
          <a:xfrm>
            <a:off x="3339376" y="533803"/>
            <a:ext cx="22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x</a:t>
            </a:r>
          </a:p>
        </p:txBody>
      </p:sp>
      <p:sp>
        <p:nvSpPr>
          <p:cNvPr id="36" name="Text Box 40"/>
          <p:cNvSpPr txBox="1">
            <a:spLocks noChangeArrowheads="1"/>
          </p:cNvSpPr>
          <p:nvPr/>
        </p:nvSpPr>
        <p:spPr bwMode="auto">
          <a:xfrm>
            <a:off x="5091976" y="2453090"/>
            <a:ext cx="30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y</a:t>
            </a:r>
          </a:p>
        </p:txBody>
      </p:sp>
      <p:sp>
        <p:nvSpPr>
          <p:cNvPr id="37" name="Text Box 41"/>
          <p:cNvSpPr txBox="1">
            <a:spLocks noChangeArrowheads="1"/>
          </p:cNvSpPr>
          <p:nvPr/>
        </p:nvSpPr>
        <p:spPr bwMode="auto">
          <a:xfrm>
            <a:off x="3034576" y="1981603"/>
            <a:ext cx="45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o</a:t>
            </a:r>
          </a:p>
        </p:txBody>
      </p:sp>
      <p:sp>
        <p:nvSpPr>
          <p:cNvPr id="38" name="Text Box 42"/>
          <p:cNvSpPr txBox="1">
            <a:spLocks noChangeArrowheads="1"/>
          </p:cNvSpPr>
          <p:nvPr/>
        </p:nvSpPr>
        <p:spPr bwMode="auto">
          <a:xfrm>
            <a:off x="6692176" y="533802"/>
            <a:ext cx="45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Z’</a:t>
            </a:r>
          </a:p>
        </p:txBody>
      </p:sp>
      <p:sp>
        <p:nvSpPr>
          <p:cNvPr id="39" name="Text Box 43"/>
          <p:cNvSpPr txBox="1">
            <a:spLocks noChangeArrowheads="1"/>
          </p:cNvSpPr>
          <p:nvPr/>
        </p:nvSpPr>
        <p:spPr bwMode="auto">
          <a:xfrm>
            <a:off x="6387376" y="914802"/>
            <a:ext cx="457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O’</a:t>
            </a:r>
          </a:p>
        </p:txBody>
      </p:sp>
      <p:sp>
        <p:nvSpPr>
          <p:cNvPr id="40" name="Text Box 44"/>
          <p:cNvSpPr txBox="1">
            <a:spLocks noChangeArrowheads="1"/>
          </p:cNvSpPr>
          <p:nvPr/>
        </p:nvSpPr>
        <p:spPr bwMode="auto">
          <a:xfrm>
            <a:off x="5015776" y="1981602"/>
            <a:ext cx="381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X’</a:t>
            </a:r>
          </a:p>
        </p:txBody>
      </p:sp>
      <p:sp>
        <p:nvSpPr>
          <p:cNvPr id="41" name="Text Box 45"/>
          <p:cNvSpPr txBox="1">
            <a:spLocks noChangeArrowheads="1"/>
          </p:cNvSpPr>
          <p:nvPr/>
        </p:nvSpPr>
        <p:spPr bwMode="auto">
          <a:xfrm>
            <a:off x="7987576" y="2210202"/>
            <a:ext cx="381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Y’</a:t>
            </a:r>
          </a:p>
        </p:txBody>
      </p:sp>
    </p:spTree>
    <p:extLst>
      <p:ext uri="{BB962C8B-B14F-4D97-AF65-F5344CB8AC3E}">
        <p14:creationId xmlns:p14="http://schemas.microsoft.com/office/powerpoint/2010/main" val="260190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par>
                                <p:cTn id="56" presetID="53"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par>
                                <p:cTn id="61" presetID="53"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par>
                                <p:cTn id="81" presetID="53" presetClass="entr" presetSubtype="0"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par>
                                <p:cTn id="86" presetID="53" presetClass="entr" presetSubtype="0" fill="hold"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Effect transition="in" filter="fade">
                                      <p:cBhvr>
                                        <p:cTn id="90" dur="500"/>
                                        <p:tgtEl>
                                          <p:spTgt spid="19"/>
                                        </p:tgtEl>
                                      </p:cBhvr>
                                    </p:animEffect>
                                  </p:childTnLst>
                                </p:cTn>
                              </p:par>
                              <p:par>
                                <p:cTn id="91" presetID="53" presetClass="entr" presetSubtype="0" fill="hold"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ppt_w</p:attrName>
                                        </p:attrNameLst>
                                      </p:cBhvr>
                                      <p:tavLst>
                                        <p:tav tm="0">
                                          <p:val>
                                            <p:fltVal val="0"/>
                                          </p:val>
                                        </p:tav>
                                        <p:tav tm="100000">
                                          <p:val>
                                            <p:strVal val="#ppt_w"/>
                                          </p:val>
                                        </p:tav>
                                      </p:tavLst>
                                    </p:anim>
                                    <p:anim calcmode="lin" valueType="num">
                                      <p:cBhvr>
                                        <p:cTn id="94" dur="500" fill="hold"/>
                                        <p:tgtEl>
                                          <p:spTgt spid="20"/>
                                        </p:tgtEl>
                                        <p:attrNameLst>
                                          <p:attrName>ppt_h</p:attrName>
                                        </p:attrNameLst>
                                      </p:cBhvr>
                                      <p:tavLst>
                                        <p:tav tm="0">
                                          <p:val>
                                            <p:fltVal val="0"/>
                                          </p:val>
                                        </p:tav>
                                        <p:tav tm="100000">
                                          <p:val>
                                            <p:strVal val="#ppt_h"/>
                                          </p:val>
                                        </p:tav>
                                      </p:tavLst>
                                    </p:anim>
                                    <p:animEffect transition="in" filter="fade">
                                      <p:cBhvr>
                                        <p:cTn id="95" dur="500"/>
                                        <p:tgtEl>
                                          <p:spTgt spid="20"/>
                                        </p:tgtEl>
                                      </p:cBhvr>
                                    </p:animEffect>
                                  </p:childTnLst>
                                </p:cTn>
                              </p:par>
                              <p:par>
                                <p:cTn id="96" presetID="53" presetClass="entr" presetSubtype="0"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animEffect transition="in" filter="fade">
                                      <p:cBhvr>
                                        <p:cTn id="100" dur="500"/>
                                        <p:tgtEl>
                                          <p:spTgt spid="21"/>
                                        </p:tgtEl>
                                      </p:cBhvr>
                                    </p:animEffect>
                                  </p:childTnLst>
                                </p:cTn>
                              </p:par>
                              <p:par>
                                <p:cTn id="101" presetID="53" presetClass="entr" presetSubtype="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par>
                                <p:cTn id="106" presetID="53" presetClass="entr" presetSubtype="0"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par>
                                <p:cTn id="111" presetID="53" presetClass="entr" presetSubtype="0"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Effect transition="in" filter="fade">
                                      <p:cBhvr>
                                        <p:cTn id="115" dur="500"/>
                                        <p:tgtEl>
                                          <p:spTgt spid="24"/>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ppt_w</p:attrName>
                                        </p:attrNameLst>
                                      </p:cBhvr>
                                      <p:tavLst>
                                        <p:tav tm="0">
                                          <p:val>
                                            <p:fltVal val="0"/>
                                          </p:val>
                                        </p:tav>
                                        <p:tav tm="100000">
                                          <p:val>
                                            <p:strVal val="#ppt_w"/>
                                          </p:val>
                                        </p:tav>
                                      </p:tavLst>
                                    </p:anim>
                                    <p:anim calcmode="lin" valueType="num">
                                      <p:cBhvr>
                                        <p:cTn id="119" dur="500" fill="hold"/>
                                        <p:tgtEl>
                                          <p:spTgt spid="25"/>
                                        </p:tgtEl>
                                        <p:attrNameLst>
                                          <p:attrName>ppt_h</p:attrName>
                                        </p:attrNameLst>
                                      </p:cBhvr>
                                      <p:tavLst>
                                        <p:tav tm="0">
                                          <p:val>
                                            <p:fltVal val="0"/>
                                          </p:val>
                                        </p:tav>
                                        <p:tav tm="100000">
                                          <p:val>
                                            <p:strVal val="#ppt_h"/>
                                          </p:val>
                                        </p:tav>
                                      </p:tavLst>
                                    </p:anim>
                                    <p:animEffect transition="in" filter="fade">
                                      <p:cBhvr>
                                        <p:cTn id="120" dur="500"/>
                                        <p:tgtEl>
                                          <p:spTgt spid="25"/>
                                        </p:tgtEl>
                                      </p:cBhvr>
                                    </p:animEffect>
                                  </p:childTnLst>
                                </p:cTn>
                              </p:par>
                              <p:par>
                                <p:cTn id="121" presetID="53"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500" fill="hold"/>
                                        <p:tgtEl>
                                          <p:spTgt spid="26"/>
                                        </p:tgtEl>
                                        <p:attrNameLst>
                                          <p:attrName>ppt_w</p:attrName>
                                        </p:attrNameLst>
                                      </p:cBhvr>
                                      <p:tavLst>
                                        <p:tav tm="0">
                                          <p:val>
                                            <p:fltVal val="0"/>
                                          </p:val>
                                        </p:tav>
                                        <p:tav tm="100000">
                                          <p:val>
                                            <p:strVal val="#ppt_w"/>
                                          </p:val>
                                        </p:tav>
                                      </p:tavLst>
                                    </p:anim>
                                    <p:anim calcmode="lin" valueType="num">
                                      <p:cBhvr>
                                        <p:cTn id="124" dur="500" fill="hold"/>
                                        <p:tgtEl>
                                          <p:spTgt spid="26"/>
                                        </p:tgtEl>
                                        <p:attrNameLst>
                                          <p:attrName>ppt_h</p:attrName>
                                        </p:attrNameLst>
                                      </p:cBhvr>
                                      <p:tavLst>
                                        <p:tav tm="0">
                                          <p:val>
                                            <p:fltVal val="0"/>
                                          </p:val>
                                        </p:tav>
                                        <p:tav tm="100000">
                                          <p:val>
                                            <p:strVal val="#ppt_h"/>
                                          </p:val>
                                        </p:tav>
                                      </p:tavLst>
                                    </p:anim>
                                    <p:animEffect transition="in" filter="fade">
                                      <p:cBhvr>
                                        <p:cTn id="125" dur="500"/>
                                        <p:tgtEl>
                                          <p:spTgt spid="26"/>
                                        </p:tgtEl>
                                      </p:cBhvr>
                                    </p:animEffect>
                                  </p:childTnLst>
                                </p:cTn>
                              </p:par>
                              <p:par>
                                <p:cTn id="126" presetID="53" presetClass="entr" presetSubtype="0" fill="hold" nodeType="with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p:cTn id="128" dur="500" fill="hold"/>
                                        <p:tgtEl>
                                          <p:spTgt spid="27"/>
                                        </p:tgtEl>
                                        <p:attrNameLst>
                                          <p:attrName>ppt_w</p:attrName>
                                        </p:attrNameLst>
                                      </p:cBhvr>
                                      <p:tavLst>
                                        <p:tav tm="0">
                                          <p:val>
                                            <p:fltVal val="0"/>
                                          </p:val>
                                        </p:tav>
                                        <p:tav tm="100000">
                                          <p:val>
                                            <p:strVal val="#ppt_w"/>
                                          </p:val>
                                        </p:tav>
                                      </p:tavLst>
                                    </p:anim>
                                    <p:anim calcmode="lin" valueType="num">
                                      <p:cBhvr>
                                        <p:cTn id="129" dur="500" fill="hold"/>
                                        <p:tgtEl>
                                          <p:spTgt spid="27"/>
                                        </p:tgtEl>
                                        <p:attrNameLst>
                                          <p:attrName>ppt_h</p:attrName>
                                        </p:attrNameLst>
                                      </p:cBhvr>
                                      <p:tavLst>
                                        <p:tav tm="0">
                                          <p:val>
                                            <p:fltVal val="0"/>
                                          </p:val>
                                        </p:tav>
                                        <p:tav tm="100000">
                                          <p:val>
                                            <p:strVal val="#ppt_h"/>
                                          </p:val>
                                        </p:tav>
                                      </p:tavLst>
                                    </p:anim>
                                    <p:animEffect transition="in" filter="fade">
                                      <p:cBhvr>
                                        <p:cTn id="130" dur="500"/>
                                        <p:tgtEl>
                                          <p:spTgt spid="27"/>
                                        </p:tgtEl>
                                      </p:cBhvr>
                                    </p:animEffect>
                                  </p:childTnLst>
                                </p:cTn>
                              </p:par>
                              <p:par>
                                <p:cTn id="131" presetID="53" presetClass="entr" presetSubtype="0"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500" fill="hold"/>
                                        <p:tgtEl>
                                          <p:spTgt spid="28"/>
                                        </p:tgtEl>
                                        <p:attrNameLst>
                                          <p:attrName>ppt_w</p:attrName>
                                        </p:attrNameLst>
                                      </p:cBhvr>
                                      <p:tavLst>
                                        <p:tav tm="0">
                                          <p:val>
                                            <p:fltVal val="0"/>
                                          </p:val>
                                        </p:tav>
                                        <p:tav tm="100000">
                                          <p:val>
                                            <p:strVal val="#ppt_w"/>
                                          </p:val>
                                        </p:tav>
                                      </p:tavLst>
                                    </p:anim>
                                    <p:anim calcmode="lin" valueType="num">
                                      <p:cBhvr>
                                        <p:cTn id="134" dur="500" fill="hold"/>
                                        <p:tgtEl>
                                          <p:spTgt spid="28"/>
                                        </p:tgtEl>
                                        <p:attrNameLst>
                                          <p:attrName>ppt_h</p:attrName>
                                        </p:attrNameLst>
                                      </p:cBhvr>
                                      <p:tavLst>
                                        <p:tav tm="0">
                                          <p:val>
                                            <p:fltVal val="0"/>
                                          </p:val>
                                        </p:tav>
                                        <p:tav tm="100000">
                                          <p:val>
                                            <p:strVal val="#ppt_h"/>
                                          </p:val>
                                        </p:tav>
                                      </p:tavLst>
                                    </p:anim>
                                    <p:animEffect transition="in" filter="fade">
                                      <p:cBhvr>
                                        <p:cTn id="135" dur="500"/>
                                        <p:tgtEl>
                                          <p:spTgt spid="28"/>
                                        </p:tgtEl>
                                      </p:cBhvr>
                                    </p:animEffect>
                                  </p:childTnLst>
                                </p:cTn>
                              </p:par>
                              <p:par>
                                <p:cTn id="136" presetID="53" presetClass="entr" presetSubtype="0"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500" fill="hold"/>
                                        <p:tgtEl>
                                          <p:spTgt spid="29"/>
                                        </p:tgtEl>
                                        <p:attrNameLst>
                                          <p:attrName>ppt_w</p:attrName>
                                        </p:attrNameLst>
                                      </p:cBhvr>
                                      <p:tavLst>
                                        <p:tav tm="0">
                                          <p:val>
                                            <p:fltVal val="0"/>
                                          </p:val>
                                        </p:tav>
                                        <p:tav tm="100000">
                                          <p:val>
                                            <p:strVal val="#ppt_w"/>
                                          </p:val>
                                        </p:tav>
                                      </p:tavLst>
                                    </p:anim>
                                    <p:anim calcmode="lin" valueType="num">
                                      <p:cBhvr>
                                        <p:cTn id="139" dur="500" fill="hold"/>
                                        <p:tgtEl>
                                          <p:spTgt spid="29"/>
                                        </p:tgtEl>
                                        <p:attrNameLst>
                                          <p:attrName>ppt_h</p:attrName>
                                        </p:attrNameLst>
                                      </p:cBhvr>
                                      <p:tavLst>
                                        <p:tav tm="0">
                                          <p:val>
                                            <p:fltVal val="0"/>
                                          </p:val>
                                        </p:tav>
                                        <p:tav tm="100000">
                                          <p:val>
                                            <p:strVal val="#ppt_h"/>
                                          </p:val>
                                        </p:tav>
                                      </p:tavLst>
                                    </p:anim>
                                    <p:animEffect transition="in" filter="fade">
                                      <p:cBhvr>
                                        <p:cTn id="140" dur="500"/>
                                        <p:tgtEl>
                                          <p:spTgt spid="29"/>
                                        </p:tgtEl>
                                      </p:cBhvr>
                                    </p:animEffect>
                                  </p:childTnLst>
                                </p:cTn>
                              </p:par>
                              <p:par>
                                <p:cTn id="141" presetID="53" presetClass="entr" presetSubtype="0"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 calcmode="lin" valueType="num">
                                      <p:cBhvr>
                                        <p:cTn id="143" dur="500" fill="hold"/>
                                        <p:tgtEl>
                                          <p:spTgt spid="30"/>
                                        </p:tgtEl>
                                        <p:attrNameLst>
                                          <p:attrName>ppt_w</p:attrName>
                                        </p:attrNameLst>
                                      </p:cBhvr>
                                      <p:tavLst>
                                        <p:tav tm="0">
                                          <p:val>
                                            <p:fltVal val="0"/>
                                          </p:val>
                                        </p:tav>
                                        <p:tav tm="100000">
                                          <p:val>
                                            <p:strVal val="#ppt_w"/>
                                          </p:val>
                                        </p:tav>
                                      </p:tavLst>
                                    </p:anim>
                                    <p:anim calcmode="lin" valueType="num">
                                      <p:cBhvr>
                                        <p:cTn id="144" dur="500" fill="hold"/>
                                        <p:tgtEl>
                                          <p:spTgt spid="30"/>
                                        </p:tgtEl>
                                        <p:attrNameLst>
                                          <p:attrName>ppt_h</p:attrName>
                                        </p:attrNameLst>
                                      </p:cBhvr>
                                      <p:tavLst>
                                        <p:tav tm="0">
                                          <p:val>
                                            <p:fltVal val="0"/>
                                          </p:val>
                                        </p:tav>
                                        <p:tav tm="100000">
                                          <p:val>
                                            <p:strVal val="#ppt_h"/>
                                          </p:val>
                                        </p:tav>
                                      </p:tavLst>
                                    </p:anim>
                                    <p:animEffect transition="in" filter="fade">
                                      <p:cBhvr>
                                        <p:cTn id="145" dur="500"/>
                                        <p:tgtEl>
                                          <p:spTgt spid="30"/>
                                        </p:tgtEl>
                                      </p:cBhvr>
                                    </p:animEffect>
                                  </p:childTnLst>
                                </p:cTn>
                              </p:par>
                              <p:par>
                                <p:cTn id="146" presetID="53" presetClass="entr" presetSubtype="0"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p:cTn id="148" dur="500" fill="hold"/>
                                        <p:tgtEl>
                                          <p:spTgt spid="31"/>
                                        </p:tgtEl>
                                        <p:attrNameLst>
                                          <p:attrName>ppt_w</p:attrName>
                                        </p:attrNameLst>
                                      </p:cBhvr>
                                      <p:tavLst>
                                        <p:tav tm="0">
                                          <p:val>
                                            <p:fltVal val="0"/>
                                          </p:val>
                                        </p:tav>
                                        <p:tav tm="100000">
                                          <p:val>
                                            <p:strVal val="#ppt_w"/>
                                          </p:val>
                                        </p:tav>
                                      </p:tavLst>
                                    </p:anim>
                                    <p:anim calcmode="lin" valueType="num">
                                      <p:cBhvr>
                                        <p:cTn id="149" dur="500" fill="hold"/>
                                        <p:tgtEl>
                                          <p:spTgt spid="31"/>
                                        </p:tgtEl>
                                        <p:attrNameLst>
                                          <p:attrName>ppt_h</p:attrName>
                                        </p:attrNameLst>
                                      </p:cBhvr>
                                      <p:tavLst>
                                        <p:tav tm="0">
                                          <p:val>
                                            <p:fltVal val="0"/>
                                          </p:val>
                                        </p:tav>
                                        <p:tav tm="100000">
                                          <p:val>
                                            <p:strVal val="#ppt_h"/>
                                          </p:val>
                                        </p:tav>
                                      </p:tavLst>
                                    </p:anim>
                                    <p:animEffect transition="in" filter="fade">
                                      <p:cBhvr>
                                        <p:cTn id="150" dur="500"/>
                                        <p:tgtEl>
                                          <p:spTgt spid="31"/>
                                        </p:tgtEl>
                                      </p:cBhvr>
                                    </p:animEffect>
                                  </p:childTnLst>
                                </p:cTn>
                              </p:par>
                              <p:par>
                                <p:cTn id="151" presetID="53" presetClass="entr" presetSubtype="0"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 calcmode="lin" valueType="num">
                                      <p:cBhvr>
                                        <p:cTn id="153" dur="500" fill="hold"/>
                                        <p:tgtEl>
                                          <p:spTgt spid="32"/>
                                        </p:tgtEl>
                                        <p:attrNameLst>
                                          <p:attrName>ppt_w</p:attrName>
                                        </p:attrNameLst>
                                      </p:cBhvr>
                                      <p:tavLst>
                                        <p:tav tm="0">
                                          <p:val>
                                            <p:fltVal val="0"/>
                                          </p:val>
                                        </p:tav>
                                        <p:tav tm="100000">
                                          <p:val>
                                            <p:strVal val="#ppt_w"/>
                                          </p:val>
                                        </p:tav>
                                      </p:tavLst>
                                    </p:anim>
                                    <p:anim calcmode="lin" valueType="num">
                                      <p:cBhvr>
                                        <p:cTn id="154" dur="500" fill="hold"/>
                                        <p:tgtEl>
                                          <p:spTgt spid="32"/>
                                        </p:tgtEl>
                                        <p:attrNameLst>
                                          <p:attrName>ppt_h</p:attrName>
                                        </p:attrNameLst>
                                      </p:cBhvr>
                                      <p:tavLst>
                                        <p:tav tm="0">
                                          <p:val>
                                            <p:fltVal val="0"/>
                                          </p:val>
                                        </p:tav>
                                        <p:tav tm="100000">
                                          <p:val>
                                            <p:strVal val="#ppt_h"/>
                                          </p:val>
                                        </p:tav>
                                      </p:tavLst>
                                    </p:anim>
                                    <p:animEffect transition="in" filter="fade">
                                      <p:cBhvr>
                                        <p:cTn id="155" dur="500"/>
                                        <p:tgtEl>
                                          <p:spTgt spid="32"/>
                                        </p:tgtEl>
                                      </p:cBhvr>
                                    </p:animEffect>
                                  </p:childTnLst>
                                </p:cTn>
                              </p:par>
                              <p:par>
                                <p:cTn id="156" presetID="53" presetClass="entr" presetSubtype="0"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anim calcmode="lin" valueType="num">
                                      <p:cBhvr>
                                        <p:cTn id="158" dur="500" fill="hold"/>
                                        <p:tgtEl>
                                          <p:spTgt spid="33"/>
                                        </p:tgtEl>
                                        <p:attrNameLst>
                                          <p:attrName>ppt_w</p:attrName>
                                        </p:attrNameLst>
                                      </p:cBhvr>
                                      <p:tavLst>
                                        <p:tav tm="0">
                                          <p:val>
                                            <p:fltVal val="0"/>
                                          </p:val>
                                        </p:tav>
                                        <p:tav tm="100000">
                                          <p:val>
                                            <p:strVal val="#ppt_w"/>
                                          </p:val>
                                        </p:tav>
                                      </p:tavLst>
                                    </p:anim>
                                    <p:anim calcmode="lin" valueType="num">
                                      <p:cBhvr>
                                        <p:cTn id="159" dur="500" fill="hold"/>
                                        <p:tgtEl>
                                          <p:spTgt spid="33"/>
                                        </p:tgtEl>
                                        <p:attrNameLst>
                                          <p:attrName>ppt_h</p:attrName>
                                        </p:attrNameLst>
                                      </p:cBhvr>
                                      <p:tavLst>
                                        <p:tav tm="0">
                                          <p:val>
                                            <p:fltVal val="0"/>
                                          </p:val>
                                        </p:tav>
                                        <p:tav tm="100000">
                                          <p:val>
                                            <p:strVal val="#ppt_h"/>
                                          </p:val>
                                        </p:tav>
                                      </p:tavLst>
                                    </p:anim>
                                    <p:animEffect transition="in" filter="fade">
                                      <p:cBhvr>
                                        <p:cTn id="160" dur="500"/>
                                        <p:tgtEl>
                                          <p:spTgt spid="33"/>
                                        </p:tgtEl>
                                      </p:cBhvr>
                                    </p:animEffect>
                                  </p:childTnLst>
                                </p:cTn>
                              </p:par>
                              <p:par>
                                <p:cTn id="161" presetID="53" presetClass="entr" presetSubtype="0" fill="hold" nodeType="withEffect">
                                  <p:stCondLst>
                                    <p:cond delay="0"/>
                                  </p:stCondLst>
                                  <p:childTnLst>
                                    <p:set>
                                      <p:cBhvr>
                                        <p:cTn id="162" dur="1" fill="hold">
                                          <p:stCondLst>
                                            <p:cond delay="0"/>
                                          </p:stCondLst>
                                        </p:cTn>
                                        <p:tgtEl>
                                          <p:spTgt spid="34"/>
                                        </p:tgtEl>
                                        <p:attrNameLst>
                                          <p:attrName>style.visibility</p:attrName>
                                        </p:attrNameLst>
                                      </p:cBhvr>
                                      <p:to>
                                        <p:strVal val="visible"/>
                                      </p:to>
                                    </p:set>
                                    <p:anim calcmode="lin" valueType="num">
                                      <p:cBhvr>
                                        <p:cTn id="163" dur="500" fill="hold"/>
                                        <p:tgtEl>
                                          <p:spTgt spid="34"/>
                                        </p:tgtEl>
                                        <p:attrNameLst>
                                          <p:attrName>ppt_w</p:attrName>
                                        </p:attrNameLst>
                                      </p:cBhvr>
                                      <p:tavLst>
                                        <p:tav tm="0">
                                          <p:val>
                                            <p:fltVal val="0"/>
                                          </p:val>
                                        </p:tav>
                                        <p:tav tm="100000">
                                          <p:val>
                                            <p:strVal val="#ppt_w"/>
                                          </p:val>
                                        </p:tav>
                                      </p:tavLst>
                                    </p:anim>
                                    <p:anim calcmode="lin" valueType="num">
                                      <p:cBhvr>
                                        <p:cTn id="164" dur="500" fill="hold"/>
                                        <p:tgtEl>
                                          <p:spTgt spid="34"/>
                                        </p:tgtEl>
                                        <p:attrNameLst>
                                          <p:attrName>ppt_h</p:attrName>
                                        </p:attrNameLst>
                                      </p:cBhvr>
                                      <p:tavLst>
                                        <p:tav tm="0">
                                          <p:val>
                                            <p:fltVal val="0"/>
                                          </p:val>
                                        </p:tav>
                                        <p:tav tm="100000">
                                          <p:val>
                                            <p:strVal val="#ppt_h"/>
                                          </p:val>
                                        </p:tav>
                                      </p:tavLst>
                                    </p:anim>
                                    <p:animEffect transition="in" filter="fade">
                                      <p:cBhvr>
                                        <p:cTn id="165" dur="500"/>
                                        <p:tgtEl>
                                          <p:spTgt spid="34"/>
                                        </p:tgtEl>
                                      </p:cBhvr>
                                    </p:animEffect>
                                  </p:childTnLst>
                                </p:cTn>
                              </p:par>
                              <p:par>
                                <p:cTn id="166" presetID="53" presetClass="entr" presetSubtype="0" fill="hold" grpId="0" nodeType="withEffect">
                                  <p:stCondLst>
                                    <p:cond delay="0"/>
                                  </p:stCondLst>
                                  <p:childTnLst>
                                    <p:set>
                                      <p:cBhvr>
                                        <p:cTn id="167" dur="1" fill="hold">
                                          <p:stCondLst>
                                            <p:cond delay="0"/>
                                          </p:stCondLst>
                                        </p:cTn>
                                        <p:tgtEl>
                                          <p:spTgt spid="35"/>
                                        </p:tgtEl>
                                        <p:attrNameLst>
                                          <p:attrName>style.visibility</p:attrName>
                                        </p:attrNameLst>
                                      </p:cBhvr>
                                      <p:to>
                                        <p:strVal val="visible"/>
                                      </p:to>
                                    </p:set>
                                    <p:anim calcmode="lin" valueType="num">
                                      <p:cBhvr>
                                        <p:cTn id="168" dur="500" fill="hold"/>
                                        <p:tgtEl>
                                          <p:spTgt spid="35"/>
                                        </p:tgtEl>
                                        <p:attrNameLst>
                                          <p:attrName>ppt_w</p:attrName>
                                        </p:attrNameLst>
                                      </p:cBhvr>
                                      <p:tavLst>
                                        <p:tav tm="0">
                                          <p:val>
                                            <p:fltVal val="0"/>
                                          </p:val>
                                        </p:tav>
                                        <p:tav tm="100000">
                                          <p:val>
                                            <p:strVal val="#ppt_w"/>
                                          </p:val>
                                        </p:tav>
                                      </p:tavLst>
                                    </p:anim>
                                    <p:anim calcmode="lin" valueType="num">
                                      <p:cBhvr>
                                        <p:cTn id="169" dur="500" fill="hold"/>
                                        <p:tgtEl>
                                          <p:spTgt spid="35"/>
                                        </p:tgtEl>
                                        <p:attrNameLst>
                                          <p:attrName>ppt_h</p:attrName>
                                        </p:attrNameLst>
                                      </p:cBhvr>
                                      <p:tavLst>
                                        <p:tav tm="0">
                                          <p:val>
                                            <p:fltVal val="0"/>
                                          </p:val>
                                        </p:tav>
                                        <p:tav tm="100000">
                                          <p:val>
                                            <p:strVal val="#ppt_h"/>
                                          </p:val>
                                        </p:tav>
                                      </p:tavLst>
                                    </p:anim>
                                    <p:animEffect transition="in" filter="fade">
                                      <p:cBhvr>
                                        <p:cTn id="170" dur="500"/>
                                        <p:tgtEl>
                                          <p:spTgt spid="35"/>
                                        </p:tgtEl>
                                      </p:cBhvr>
                                    </p:animEffect>
                                  </p:childTnLst>
                                </p:cTn>
                              </p:par>
                              <p:par>
                                <p:cTn id="171" presetID="53" presetClass="entr" presetSubtype="0" fill="hold" grpId="0" nodeType="withEffect">
                                  <p:stCondLst>
                                    <p:cond delay="0"/>
                                  </p:stCondLst>
                                  <p:childTnLst>
                                    <p:set>
                                      <p:cBhvr>
                                        <p:cTn id="172" dur="1" fill="hold">
                                          <p:stCondLst>
                                            <p:cond delay="0"/>
                                          </p:stCondLst>
                                        </p:cTn>
                                        <p:tgtEl>
                                          <p:spTgt spid="36"/>
                                        </p:tgtEl>
                                        <p:attrNameLst>
                                          <p:attrName>style.visibility</p:attrName>
                                        </p:attrNameLst>
                                      </p:cBhvr>
                                      <p:to>
                                        <p:strVal val="visible"/>
                                      </p:to>
                                    </p:set>
                                    <p:anim calcmode="lin" valueType="num">
                                      <p:cBhvr>
                                        <p:cTn id="173" dur="500" fill="hold"/>
                                        <p:tgtEl>
                                          <p:spTgt spid="36"/>
                                        </p:tgtEl>
                                        <p:attrNameLst>
                                          <p:attrName>ppt_w</p:attrName>
                                        </p:attrNameLst>
                                      </p:cBhvr>
                                      <p:tavLst>
                                        <p:tav tm="0">
                                          <p:val>
                                            <p:fltVal val="0"/>
                                          </p:val>
                                        </p:tav>
                                        <p:tav tm="100000">
                                          <p:val>
                                            <p:strVal val="#ppt_w"/>
                                          </p:val>
                                        </p:tav>
                                      </p:tavLst>
                                    </p:anim>
                                    <p:anim calcmode="lin" valueType="num">
                                      <p:cBhvr>
                                        <p:cTn id="174" dur="500" fill="hold"/>
                                        <p:tgtEl>
                                          <p:spTgt spid="36"/>
                                        </p:tgtEl>
                                        <p:attrNameLst>
                                          <p:attrName>ppt_h</p:attrName>
                                        </p:attrNameLst>
                                      </p:cBhvr>
                                      <p:tavLst>
                                        <p:tav tm="0">
                                          <p:val>
                                            <p:fltVal val="0"/>
                                          </p:val>
                                        </p:tav>
                                        <p:tav tm="100000">
                                          <p:val>
                                            <p:strVal val="#ppt_h"/>
                                          </p:val>
                                        </p:tav>
                                      </p:tavLst>
                                    </p:anim>
                                    <p:animEffect transition="in" filter="fade">
                                      <p:cBhvr>
                                        <p:cTn id="175" dur="500"/>
                                        <p:tgtEl>
                                          <p:spTgt spid="36"/>
                                        </p:tgtEl>
                                      </p:cBhvr>
                                    </p:animEffect>
                                  </p:childTnLst>
                                </p:cTn>
                              </p:par>
                              <p:par>
                                <p:cTn id="176" presetID="53" presetClass="entr" presetSubtype="0" fill="hold" grpId="0" nodeType="withEffect">
                                  <p:stCondLst>
                                    <p:cond delay="0"/>
                                  </p:stCondLst>
                                  <p:childTnLst>
                                    <p:set>
                                      <p:cBhvr>
                                        <p:cTn id="177" dur="1" fill="hold">
                                          <p:stCondLst>
                                            <p:cond delay="0"/>
                                          </p:stCondLst>
                                        </p:cTn>
                                        <p:tgtEl>
                                          <p:spTgt spid="37"/>
                                        </p:tgtEl>
                                        <p:attrNameLst>
                                          <p:attrName>style.visibility</p:attrName>
                                        </p:attrNameLst>
                                      </p:cBhvr>
                                      <p:to>
                                        <p:strVal val="visible"/>
                                      </p:to>
                                    </p:set>
                                    <p:anim calcmode="lin" valueType="num">
                                      <p:cBhvr>
                                        <p:cTn id="178" dur="500" fill="hold"/>
                                        <p:tgtEl>
                                          <p:spTgt spid="37"/>
                                        </p:tgtEl>
                                        <p:attrNameLst>
                                          <p:attrName>ppt_w</p:attrName>
                                        </p:attrNameLst>
                                      </p:cBhvr>
                                      <p:tavLst>
                                        <p:tav tm="0">
                                          <p:val>
                                            <p:fltVal val="0"/>
                                          </p:val>
                                        </p:tav>
                                        <p:tav tm="100000">
                                          <p:val>
                                            <p:strVal val="#ppt_w"/>
                                          </p:val>
                                        </p:tav>
                                      </p:tavLst>
                                    </p:anim>
                                    <p:anim calcmode="lin" valueType="num">
                                      <p:cBhvr>
                                        <p:cTn id="179" dur="500" fill="hold"/>
                                        <p:tgtEl>
                                          <p:spTgt spid="37"/>
                                        </p:tgtEl>
                                        <p:attrNameLst>
                                          <p:attrName>ppt_h</p:attrName>
                                        </p:attrNameLst>
                                      </p:cBhvr>
                                      <p:tavLst>
                                        <p:tav tm="0">
                                          <p:val>
                                            <p:fltVal val="0"/>
                                          </p:val>
                                        </p:tav>
                                        <p:tav tm="100000">
                                          <p:val>
                                            <p:strVal val="#ppt_h"/>
                                          </p:val>
                                        </p:tav>
                                      </p:tavLst>
                                    </p:anim>
                                    <p:animEffect transition="in" filter="fade">
                                      <p:cBhvr>
                                        <p:cTn id="180" dur="500"/>
                                        <p:tgtEl>
                                          <p:spTgt spid="37"/>
                                        </p:tgtEl>
                                      </p:cBhvr>
                                    </p:animEffect>
                                  </p:childTnLst>
                                </p:cTn>
                              </p:par>
                              <p:par>
                                <p:cTn id="181" presetID="53" presetClass="entr" presetSubtype="0" fill="hold" grpId="0" nodeType="withEffect">
                                  <p:stCondLst>
                                    <p:cond delay="0"/>
                                  </p:stCondLst>
                                  <p:childTnLst>
                                    <p:set>
                                      <p:cBhvr>
                                        <p:cTn id="182" dur="1" fill="hold">
                                          <p:stCondLst>
                                            <p:cond delay="0"/>
                                          </p:stCondLst>
                                        </p:cTn>
                                        <p:tgtEl>
                                          <p:spTgt spid="38"/>
                                        </p:tgtEl>
                                        <p:attrNameLst>
                                          <p:attrName>style.visibility</p:attrName>
                                        </p:attrNameLst>
                                      </p:cBhvr>
                                      <p:to>
                                        <p:strVal val="visible"/>
                                      </p:to>
                                    </p:set>
                                    <p:anim calcmode="lin" valueType="num">
                                      <p:cBhvr>
                                        <p:cTn id="183" dur="500" fill="hold"/>
                                        <p:tgtEl>
                                          <p:spTgt spid="38"/>
                                        </p:tgtEl>
                                        <p:attrNameLst>
                                          <p:attrName>ppt_w</p:attrName>
                                        </p:attrNameLst>
                                      </p:cBhvr>
                                      <p:tavLst>
                                        <p:tav tm="0">
                                          <p:val>
                                            <p:fltVal val="0"/>
                                          </p:val>
                                        </p:tav>
                                        <p:tav tm="100000">
                                          <p:val>
                                            <p:strVal val="#ppt_w"/>
                                          </p:val>
                                        </p:tav>
                                      </p:tavLst>
                                    </p:anim>
                                    <p:anim calcmode="lin" valueType="num">
                                      <p:cBhvr>
                                        <p:cTn id="184" dur="500" fill="hold"/>
                                        <p:tgtEl>
                                          <p:spTgt spid="38"/>
                                        </p:tgtEl>
                                        <p:attrNameLst>
                                          <p:attrName>ppt_h</p:attrName>
                                        </p:attrNameLst>
                                      </p:cBhvr>
                                      <p:tavLst>
                                        <p:tav tm="0">
                                          <p:val>
                                            <p:fltVal val="0"/>
                                          </p:val>
                                        </p:tav>
                                        <p:tav tm="100000">
                                          <p:val>
                                            <p:strVal val="#ppt_h"/>
                                          </p:val>
                                        </p:tav>
                                      </p:tavLst>
                                    </p:anim>
                                    <p:animEffect transition="in" filter="fade">
                                      <p:cBhvr>
                                        <p:cTn id="185" dur="500"/>
                                        <p:tgtEl>
                                          <p:spTgt spid="38"/>
                                        </p:tgtEl>
                                      </p:cBhvr>
                                    </p:animEffect>
                                  </p:childTnLst>
                                </p:cTn>
                              </p:par>
                              <p:par>
                                <p:cTn id="186" presetID="53" presetClass="entr" presetSubtype="0" fill="hold" grpId="0" nodeType="withEffect">
                                  <p:stCondLst>
                                    <p:cond delay="0"/>
                                  </p:stCondLst>
                                  <p:childTnLst>
                                    <p:set>
                                      <p:cBhvr>
                                        <p:cTn id="187" dur="1" fill="hold">
                                          <p:stCondLst>
                                            <p:cond delay="0"/>
                                          </p:stCondLst>
                                        </p:cTn>
                                        <p:tgtEl>
                                          <p:spTgt spid="39"/>
                                        </p:tgtEl>
                                        <p:attrNameLst>
                                          <p:attrName>style.visibility</p:attrName>
                                        </p:attrNameLst>
                                      </p:cBhvr>
                                      <p:to>
                                        <p:strVal val="visible"/>
                                      </p:to>
                                    </p:set>
                                    <p:anim calcmode="lin" valueType="num">
                                      <p:cBhvr>
                                        <p:cTn id="188" dur="500" fill="hold"/>
                                        <p:tgtEl>
                                          <p:spTgt spid="39"/>
                                        </p:tgtEl>
                                        <p:attrNameLst>
                                          <p:attrName>ppt_w</p:attrName>
                                        </p:attrNameLst>
                                      </p:cBhvr>
                                      <p:tavLst>
                                        <p:tav tm="0">
                                          <p:val>
                                            <p:fltVal val="0"/>
                                          </p:val>
                                        </p:tav>
                                        <p:tav tm="100000">
                                          <p:val>
                                            <p:strVal val="#ppt_w"/>
                                          </p:val>
                                        </p:tav>
                                      </p:tavLst>
                                    </p:anim>
                                    <p:anim calcmode="lin" valueType="num">
                                      <p:cBhvr>
                                        <p:cTn id="189" dur="500" fill="hold"/>
                                        <p:tgtEl>
                                          <p:spTgt spid="39"/>
                                        </p:tgtEl>
                                        <p:attrNameLst>
                                          <p:attrName>ppt_h</p:attrName>
                                        </p:attrNameLst>
                                      </p:cBhvr>
                                      <p:tavLst>
                                        <p:tav tm="0">
                                          <p:val>
                                            <p:fltVal val="0"/>
                                          </p:val>
                                        </p:tav>
                                        <p:tav tm="100000">
                                          <p:val>
                                            <p:strVal val="#ppt_h"/>
                                          </p:val>
                                        </p:tav>
                                      </p:tavLst>
                                    </p:anim>
                                    <p:animEffect transition="in" filter="fade">
                                      <p:cBhvr>
                                        <p:cTn id="190" dur="500"/>
                                        <p:tgtEl>
                                          <p:spTgt spid="39"/>
                                        </p:tgtEl>
                                      </p:cBhvr>
                                    </p:animEffect>
                                  </p:childTnLst>
                                </p:cTn>
                              </p:par>
                              <p:par>
                                <p:cTn id="191" presetID="53" presetClass="entr" presetSubtype="0" fill="hold" grpId="0" nodeType="withEffect">
                                  <p:stCondLst>
                                    <p:cond delay="0"/>
                                  </p:stCondLst>
                                  <p:childTnLst>
                                    <p:set>
                                      <p:cBhvr>
                                        <p:cTn id="192" dur="1" fill="hold">
                                          <p:stCondLst>
                                            <p:cond delay="0"/>
                                          </p:stCondLst>
                                        </p:cTn>
                                        <p:tgtEl>
                                          <p:spTgt spid="40"/>
                                        </p:tgtEl>
                                        <p:attrNameLst>
                                          <p:attrName>style.visibility</p:attrName>
                                        </p:attrNameLst>
                                      </p:cBhvr>
                                      <p:to>
                                        <p:strVal val="visible"/>
                                      </p:to>
                                    </p:set>
                                    <p:anim calcmode="lin" valueType="num">
                                      <p:cBhvr>
                                        <p:cTn id="193" dur="500" fill="hold"/>
                                        <p:tgtEl>
                                          <p:spTgt spid="40"/>
                                        </p:tgtEl>
                                        <p:attrNameLst>
                                          <p:attrName>ppt_w</p:attrName>
                                        </p:attrNameLst>
                                      </p:cBhvr>
                                      <p:tavLst>
                                        <p:tav tm="0">
                                          <p:val>
                                            <p:fltVal val="0"/>
                                          </p:val>
                                        </p:tav>
                                        <p:tav tm="100000">
                                          <p:val>
                                            <p:strVal val="#ppt_w"/>
                                          </p:val>
                                        </p:tav>
                                      </p:tavLst>
                                    </p:anim>
                                    <p:anim calcmode="lin" valueType="num">
                                      <p:cBhvr>
                                        <p:cTn id="194" dur="500" fill="hold"/>
                                        <p:tgtEl>
                                          <p:spTgt spid="40"/>
                                        </p:tgtEl>
                                        <p:attrNameLst>
                                          <p:attrName>ppt_h</p:attrName>
                                        </p:attrNameLst>
                                      </p:cBhvr>
                                      <p:tavLst>
                                        <p:tav tm="0">
                                          <p:val>
                                            <p:fltVal val="0"/>
                                          </p:val>
                                        </p:tav>
                                        <p:tav tm="100000">
                                          <p:val>
                                            <p:strVal val="#ppt_h"/>
                                          </p:val>
                                        </p:tav>
                                      </p:tavLst>
                                    </p:anim>
                                    <p:animEffect transition="in" filter="fade">
                                      <p:cBhvr>
                                        <p:cTn id="195" dur="500"/>
                                        <p:tgtEl>
                                          <p:spTgt spid="40"/>
                                        </p:tgtEl>
                                      </p:cBhvr>
                                    </p:animEffect>
                                  </p:childTnLst>
                                </p:cTn>
                              </p:par>
                              <p:par>
                                <p:cTn id="196" presetID="53" presetClass="entr" presetSubtype="0" fill="hold" grpId="0" nodeType="withEffect">
                                  <p:stCondLst>
                                    <p:cond delay="0"/>
                                  </p:stCondLst>
                                  <p:childTnLst>
                                    <p:set>
                                      <p:cBhvr>
                                        <p:cTn id="197" dur="1" fill="hold">
                                          <p:stCondLst>
                                            <p:cond delay="0"/>
                                          </p:stCondLst>
                                        </p:cTn>
                                        <p:tgtEl>
                                          <p:spTgt spid="41"/>
                                        </p:tgtEl>
                                        <p:attrNameLst>
                                          <p:attrName>style.visibility</p:attrName>
                                        </p:attrNameLst>
                                      </p:cBhvr>
                                      <p:to>
                                        <p:strVal val="visible"/>
                                      </p:to>
                                    </p:set>
                                    <p:anim calcmode="lin" valueType="num">
                                      <p:cBhvr>
                                        <p:cTn id="198" dur="500" fill="hold"/>
                                        <p:tgtEl>
                                          <p:spTgt spid="41"/>
                                        </p:tgtEl>
                                        <p:attrNameLst>
                                          <p:attrName>ppt_w</p:attrName>
                                        </p:attrNameLst>
                                      </p:cBhvr>
                                      <p:tavLst>
                                        <p:tav tm="0">
                                          <p:val>
                                            <p:fltVal val="0"/>
                                          </p:val>
                                        </p:tav>
                                        <p:tav tm="100000">
                                          <p:val>
                                            <p:strVal val="#ppt_w"/>
                                          </p:val>
                                        </p:tav>
                                      </p:tavLst>
                                    </p:anim>
                                    <p:anim calcmode="lin" valueType="num">
                                      <p:cBhvr>
                                        <p:cTn id="199" dur="500" fill="hold"/>
                                        <p:tgtEl>
                                          <p:spTgt spid="41"/>
                                        </p:tgtEl>
                                        <p:attrNameLst>
                                          <p:attrName>ppt_h</p:attrName>
                                        </p:attrNameLst>
                                      </p:cBhvr>
                                      <p:tavLst>
                                        <p:tav tm="0">
                                          <p:val>
                                            <p:fltVal val="0"/>
                                          </p:val>
                                        </p:tav>
                                        <p:tav tm="100000">
                                          <p:val>
                                            <p:strVal val="#ppt_h"/>
                                          </p:val>
                                        </p:tav>
                                      </p:tavLst>
                                    </p:anim>
                                    <p:animEffect transition="in" filter="fade">
                                      <p:cBhvr>
                                        <p:cTn id="20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animBg="1"/>
      <p:bldP spid="8" grpId="0" animBg="1"/>
      <p:bldP spid="9" grpId="0" animBg="1"/>
      <p:bldP spid="16" grpId="0" animBg="1"/>
      <p:bldP spid="17" grpId="0" animBg="1"/>
      <p:bldP spid="25" grpId="0"/>
      <p:bldP spid="26" grpId="0"/>
      <p:bldP spid="30" grpId="0"/>
      <p:bldP spid="35" grpId="0"/>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7254" y="251794"/>
            <a:ext cx="8551315"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III. HÌNH CHIẾU TRỤC ĐO XIÊN GÓC CÂN</a:t>
            </a:r>
          </a:p>
        </p:txBody>
      </p:sp>
      <p:sp>
        <p:nvSpPr>
          <p:cNvPr id="3" name="TextBox 2"/>
          <p:cNvSpPr txBox="1"/>
          <p:nvPr/>
        </p:nvSpPr>
        <p:spPr>
          <a:xfrm>
            <a:off x="1537254" y="836567"/>
            <a:ext cx="402616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Quan sát hình ảnh sau đây.</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26378" y="1498511"/>
            <a:ext cx="7262191" cy="3140765"/>
          </a:xfrm>
          <a:prstGeom prst="rect">
            <a:avLst/>
          </a:prstGeom>
          <a:noFill/>
          <a:ln>
            <a:noFill/>
          </a:ln>
        </p:spPr>
      </p:pic>
      <p:sp>
        <p:nvSpPr>
          <p:cNvPr id="5" name="Rectangle 4"/>
          <p:cNvSpPr/>
          <p:nvPr/>
        </p:nvSpPr>
        <p:spPr>
          <a:xfrm>
            <a:off x="1948071" y="4777997"/>
            <a:ext cx="9766852" cy="487506"/>
          </a:xfrm>
          <a:prstGeom prst="rect">
            <a:avLst/>
          </a:prstGeom>
        </p:spPr>
        <p:txBody>
          <a:bodyPr wrap="square">
            <a:spAutoFit/>
          </a:bodyPr>
          <a:lstStyle/>
          <a:p>
            <a:pPr algn="just">
              <a:lnSpc>
                <a:spcPct val="107000"/>
              </a:lnSpc>
              <a:spcAft>
                <a:spcPts val="800"/>
              </a:spcAf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sát hình 11.9 và cho biết đặc điểm của hình chiếu trục đo xiên góc cân?</a:t>
            </a:r>
          </a:p>
        </p:txBody>
      </p:sp>
      <p:sp>
        <p:nvSpPr>
          <p:cNvPr id="6" name="Rectangle 5"/>
          <p:cNvSpPr/>
          <p:nvPr/>
        </p:nvSpPr>
        <p:spPr>
          <a:xfrm>
            <a:off x="1948070" y="5301216"/>
            <a:ext cx="9886121" cy="882678"/>
          </a:xfrm>
          <a:prstGeom prst="rect">
            <a:avLst/>
          </a:prstGeom>
        </p:spPr>
        <p:txBody>
          <a:bodyPr wrap="square">
            <a:spAutoFit/>
          </a:bodyPr>
          <a:lstStyle/>
          <a:p>
            <a:pPr algn="just">
              <a:lnSpc>
                <a:spcPct val="107000"/>
              </a:lnSpc>
              <a:spcAft>
                <a:spcPts val="800"/>
              </a:spcAft>
            </a:pP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Quan sát hình 11.10 và cho biết thông số cơ bản của hình chiếu trục đo xiên góc cân?</a:t>
            </a:r>
          </a:p>
        </p:txBody>
      </p:sp>
    </p:spTree>
    <p:extLst>
      <p:ext uri="{BB962C8B-B14F-4D97-AF65-F5344CB8AC3E}">
        <p14:creationId xmlns:p14="http://schemas.microsoft.com/office/powerpoint/2010/main" val="24370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14959943"/>
              </p:ext>
            </p:extLst>
          </p:nvPr>
        </p:nvGraphicFramePr>
        <p:xfrm>
          <a:off x="2125940" y="928341"/>
          <a:ext cx="8078235" cy="3847408"/>
        </p:xfrm>
        <a:graphic>
          <a:graphicData uri="http://schemas.openxmlformats.org/presentationml/2006/ole">
            <mc:AlternateContent xmlns:mc="http://schemas.openxmlformats.org/markup-compatibility/2006">
              <mc:Choice xmlns:v="urn:schemas-microsoft-com:vml" Requires="v">
                <p:oleObj spid="_x0000_s2074" name="PBrush" r:id="rId3" imgW="5819760" imgH="2771640" progId="">
                  <p:embed/>
                </p:oleObj>
              </mc:Choice>
              <mc:Fallback>
                <p:oleObj name="PBrush" r:id="rId3" imgW="5819760" imgH="2771640" progId="">
                  <p:embed/>
                  <p:pic>
                    <p:nvPicPr>
                      <p:cNvPr id="0" name=""/>
                      <p:cNvPicPr/>
                      <p:nvPr/>
                    </p:nvPicPr>
                    <p:blipFill>
                      <a:blip r:embed="rId4"/>
                      <a:stretch>
                        <a:fillRect/>
                      </a:stretch>
                    </p:blipFill>
                    <p:spPr>
                      <a:xfrm>
                        <a:off x="2125940" y="928341"/>
                        <a:ext cx="8078235" cy="3847408"/>
                      </a:xfrm>
                      <a:prstGeom prst="rect">
                        <a:avLst/>
                      </a:prstGeom>
                    </p:spPr>
                  </p:pic>
                </p:oleObj>
              </mc:Fallback>
            </mc:AlternateContent>
          </a:graphicData>
        </a:graphic>
      </p:graphicFrame>
      <p:sp>
        <p:nvSpPr>
          <p:cNvPr id="4" name="Rectangle 3"/>
          <p:cNvSpPr/>
          <p:nvPr/>
        </p:nvSpPr>
        <p:spPr>
          <a:xfrm>
            <a:off x="1877979" y="4995926"/>
            <a:ext cx="9240595" cy="1574149"/>
          </a:xfrm>
          <a:prstGeom prst="rect">
            <a:avLst/>
          </a:prstGeom>
        </p:spPr>
        <p:txBody>
          <a:bodyPr wrap="square">
            <a:spAutoFit/>
          </a:bodyPr>
          <a:lstStyle/>
          <a:p>
            <a:pPr algn="just">
              <a:lnSpc>
                <a:spcPct val="107000"/>
              </a:lnSpc>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Hai hình vẽ a và b đều biểu diễn hình dạng của một vật thể. Các em hãy cho biết:</a:t>
            </a:r>
            <a:endParaRPr lang="en-US" sz="1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 nào là HCVG, Hình nào là HCTĐ?</a:t>
            </a:r>
            <a:endParaRPr lang="en-US" sz="1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Hãy so sánh HCVG và HCTĐ về đặc điểm và ứng dụng của chúng?</a:t>
            </a:r>
            <a:endParaRPr lang="en-US" sz="1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 hãy cho biết cách biểu diễn nào giúp người xem dễ hình dung về hình dạng của vật thể hơn?</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1162362" y="33423"/>
            <a:ext cx="812741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Quan sát hình vẽ sau</a:t>
            </a:r>
          </a:p>
        </p:txBody>
      </p:sp>
    </p:spTree>
    <p:extLst>
      <p:ext uri="{BB962C8B-B14F-4D97-AF65-F5344CB8AC3E}">
        <p14:creationId xmlns:p14="http://schemas.microsoft.com/office/powerpoint/2010/main" val="4127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7254" y="251794"/>
            <a:ext cx="8551315"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III. HÌNH CHIẾU TRỤC ĐO XIÊN GÓC CÂN</a:t>
            </a:r>
          </a:p>
        </p:txBody>
      </p:sp>
      <p:sp>
        <p:nvSpPr>
          <p:cNvPr id="3" name="TextBox 2"/>
          <p:cNvSpPr txBox="1"/>
          <p:nvPr/>
        </p:nvSpPr>
        <p:spPr>
          <a:xfrm>
            <a:off x="1537254" y="836567"/>
            <a:ext cx="4026167"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Quan sát hình ảnh sau đây.</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26378" y="1498511"/>
            <a:ext cx="7262191" cy="3140765"/>
          </a:xfrm>
          <a:prstGeom prst="rect">
            <a:avLst/>
          </a:prstGeom>
          <a:noFill/>
          <a:ln>
            <a:noFill/>
          </a:ln>
        </p:spPr>
      </p:pic>
      <p:sp>
        <p:nvSpPr>
          <p:cNvPr id="7" name="Rectangle 6"/>
          <p:cNvSpPr/>
          <p:nvPr/>
        </p:nvSpPr>
        <p:spPr>
          <a:xfrm>
            <a:off x="1868558" y="4969568"/>
            <a:ext cx="8945217" cy="1200329"/>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Đặc điểm:</a:t>
            </a:r>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Mặt phẳng tọa độ xOz // mặt phẳng hình chiếu P.</a:t>
            </a:r>
          </a:p>
          <a:p>
            <a:r>
              <a:rPr lang="en-US" sz="2400" dirty="0">
                <a:solidFill>
                  <a:srgbClr val="FF0000"/>
                </a:solidFill>
                <a:latin typeface="Times New Roman" pitchFamily="18" charset="0"/>
                <a:cs typeface="Times New Roman" pitchFamily="18" charset="0"/>
              </a:rPr>
              <a:t>- Phương chiếu l không vuông góc với mặt phẳng hình chiếu P.</a:t>
            </a:r>
          </a:p>
        </p:txBody>
      </p:sp>
    </p:spTree>
    <p:extLst>
      <p:ext uri="{BB962C8B-B14F-4D97-AF65-F5344CB8AC3E}">
        <p14:creationId xmlns:p14="http://schemas.microsoft.com/office/powerpoint/2010/main" val="3100482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245461" y="-4281"/>
            <a:ext cx="6569075" cy="5232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III.Hình chiếu trục đo xiên góc cân.</a:t>
            </a:r>
          </a:p>
        </p:txBody>
      </p:sp>
      <p:sp>
        <p:nvSpPr>
          <p:cNvPr id="13315" name="Text Box 5"/>
          <p:cNvSpPr txBox="1">
            <a:spLocks noChangeArrowheads="1"/>
          </p:cNvSpPr>
          <p:nvPr/>
        </p:nvSpPr>
        <p:spPr bwMode="auto">
          <a:xfrm>
            <a:off x="2117728" y="668338"/>
            <a:ext cx="25368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i="1" u="sng">
                <a:latin typeface="Times New Roman" panose="02020603050405020304" pitchFamily="18" charset="0"/>
                <a:cs typeface="Times New Roman" panose="02020603050405020304" pitchFamily="18" charset="0"/>
              </a:rPr>
              <a:t> Góc trục đo</a:t>
            </a:r>
          </a:p>
        </p:txBody>
      </p:sp>
      <p:sp>
        <p:nvSpPr>
          <p:cNvPr id="159750" name="Text Box 6"/>
          <p:cNvSpPr txBox="1">
            <a:spLocks noChangeArrowheads="1"/>
          </p:cNvSpPr>
          <p:nvPr/>
        </p:nvSpPr>
        <p:spPr bwMode="auto">
          <a:xfrm>
            <a:off x="5227639" y="700091"/>
            <a:ext cx="4762500" cy="466725"/>
          </a:xfrm>
          <a:prstGeom prst="rect">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X’O’Y’ = Y’O’Z’ =  135</a:t>
            </a:r>
            <a:r>
              <a:rPr lang="en-US" altLang="en-US" sz="2400" b="1" baseline="30000">
                <a:solidFill>
                  <a:srgbClr val="FF3300"/>
                </a:solidFill>
                <a:latin typeface="Times New Roman" panose="02020603050405020304" pitchFamily="18" charset="0"/>
                <a:cs typeface="Times New Roman" panose="02020603050405020304" pitchFamily="18" charset="0"/>
              </a:rPr>
              <a:t>0</a:t>
            </a:r>
          </a:p>
        </p:txBody>
      </p:sp>
      <p:grpSp>
        <p:nvGrpSpPr>
          <p:cNvPr id="13317" name="Group 38"/>
          <p:cNvGrpSpPr>
            <a:grpSpLocks/>
          </p:cNvGrpSpPr>
          <p:nvPr/>
        </p:nvGrpSpPr>
        <p:grpSpPr bwMode="auto">
          <a:xfrm>
            <a:off x="4004711" y="3201991"/>
            <a:ext cx="3979863" cy="2998627"/>
            <a:chOff x="273" y="1947"/>
            <a:chExt cx="2355" cy="1659"/>
          </a:xfrm>
        </p:grpSpPr>
        <p:sp>
          <p:nvSpPr>
            <p:cNvPr id="13323" name="Text Box 10"/>
            <p:cNvSpPr txBox="1">
              <a:spLocks noChangeArrowheads="1"/>
            </p:cNvSpPr>
            <p:nvPr/>
          </p:nvSpPr>
          <p:spPr bwMode="auto">
            <a:xfrm>
              <a:off x="1490" y="1947"/>
              <a:ext cx="23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Z</a:t>
              </a:r>
              <a:r>
                <a:rPr lang="en-US" altLang="en-US" sz="2400" b="1" baseline="30000">
                  <a:solidFill>
                    <a:srgbClr val="FF3300"/>
                  </a:solidFill>
                  <a:latin typeface="Times New Roman" panose="02020603050405020304" pitchFamily="18" charset="0"/>
                  <a:cs typeface="Times New Roman" panose="02020603050405020304" pitchFamily="18" charset="0"/>
                </a:rPr>
                <a:t>/</a:t>
              </a:r>
            </a:p>
          </p:txBody>
        </p:sp>
        <p:sp>
          <p:nvSpPr>
            <p:cNvPr id="13324" name="Line 11"/>
            <p:cNvSpPr>
              <a:spLocks noChangeShapeType="1"/>
            </p:cNvSpPr>
            <p:nvPr/>
          </p:nvSpPr>
          <p:spPr bwMode="auto">
            <a:xfrm flipV="1">
              <a:off x="1713" y="1981"/>
              <a:ext cx="0" cy="1062"/>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3325" name="Text Box 16"/>
            <p:cNvSpPr txBox="1">
              <a:spLocks noChangeArrowheads="1"/>
            </p:cNvSpPr>
            <p:nvPr/>
          </p:nvSpPr>
          <p:spPr bwMode="auto">
            <a:xfrm>
              <a:off x="273" y="2807"/>
              <a:ext cx="23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X</a:t>
              </a:r>
              <a:r>
                <a:rPr lang="en-US" altLang="en-US" sz="2400" b="1" baseline="30000">
                  <a:solidFill>
                    <a:srgbClr val="FF3300"/>
                  </a:solidFill>
                  <a:latin typeface="Times New Roman" panose="02020603050405020304" pitchFamily="18" charset="0"/>
                  <a:cs typeface="Times New Roman" panose="02020603050405020304" pitchFamily="18" charset="0"/>
                </a:rPr>
                <a:t>/</a:t>
              </a:r>
            </a:p>
          </p:txBody>
        </p:sp>
        <p:sp>
          <p:nvSpPr>
            <p:cNvPr id="13326" name="Text Box 17"/>
            <p:cNvSpPr txBox="1">
              <a:spLocks noChangeArrowheads="1"/>
            </p:cNvSpPr>
            <p:nvPr/>
          </p:nvSpPr>
          <p:spPr bwMode="auto">
            <a:xfrm>
              <a:off x="2136" y="3269"/>
              <a:ext cx="23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Y</a:t>
              </a:r>
              <a:r>
                <a:rPr lang="en-US" altLang="en-US" sz="2400" b="1" baseline="30000">
                  <a:solidFill>
                    <a:srgbClr val="FF3300"/>
                  </a:solidFill>
                  <a:latin typeface="Times New Roman" panose="02020603050405020304" pitchFamily="18" charset="0"/>
                  <a:cs typeface="Times New Roman" panose="02020603050405020304" pitchFamily="18" charset="0"/>
                </a:rPr>
                <a:t>/</a:t>
              </a:r>
            </a:p>
          </p:txBody>
        </p:sp>
        <p:sp>
          <p:nvSpPr>
            <p:cNvPr id="13327" name="Text Box 18"/>
            <p:cNvSpPr txBox="1">
              <a:spLocks noChangeArrowheads="1"/>
            </p:cNvSpPr>
            <p:nvPr/>
          </p:nvSpPr>
          <p:spPr bwMode="auto">
            <a:xfrm>
              <a:off x="1720" y="2875"/>
              <a:ext cx="23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O</a:t>
              </a:r>
              <a:r>
                <a:rPr lang="en-US" altLang="en-US" sz="2400" b="1" baseline="30000">
                  <a:solidFill>
                    <a:srgbClr val="FF3300"/>
                  </a:solidFill>
                  <a:latin typeface="Times New Roman" panose="02020603050405020304" pitchFamily="18" charset="0"/>
                  <a:cs typeface="Times New Roman" panose="02020603050405020304" pitchFamily="18" charset="0"/>
                </a:rPr>
                <a:t>/</a:t>
              </a:r>
            </a:p>
          </p:txBody>
        </p:sp>
        <p:sp>
          <p:nvSpPr>
            <p:cNvPr id="13328" name="Line 22"/>
            <p:cNvSpPr>
              <a:spLocks noChangeShapeType="1"/>
            </p:cNvSpPr>
            <p:nvPr/>
          </p:nvSpPr>
          <p:spPr bwMode="auto">
            <a:xfrm rot="8100000" flipV="1">
              <a:off x="1938" y="2940"/>
              <a:ext cx="0" cy="666"/>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3329" name="Line 23"/>
            <p:cNvSpPr>
              <a:spLocks noChangeShapeType="1"/>
            </p:cNvSpPr>
            <p:nvPr/>
          </p:nvSpPr>
          <p:spPr bwMode="auto">
            <a:xfrm rot="16200000" flipV="1">
              <a:off x="1012" y="2348"/>
              <a:ext cx="0" cy="1406"/>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3330" name="Arc 24"/>
            <p:cNvSpPr>
              <a:spLocks/>
            </p:cNvSpPr>
            <p:nvPr/>
          </p:nvSpPr>
          <p:spPr bwMode="auto">
            <a:xfrm>
              <a:off x="1703" y="2654"/>
              <a:ext cx="391" cy="685"/>
            </a:xfrm>
            <a:custGeom>
              <a:avLst/>
              <a:gdLst>
                <a:gd name="T0" fmla="*/ 0 w 21600"/>
                <a:gd name="T1" fmla="*/ 0 h 33773"/>
                <a:gd name="T2" fmla="*/ 300 w 21600"/>
                <a:gd name="T3" fmla="*/ 685 h 33773"/>
                <a:gd name="T4" fmla="*/ 0 w 21600"/>
                <a:gd name="T5" fmla="*/ 438 h 33773"/>
                <a:gd name="T6" fmla="*/ 0 60000 65536"/>
                <a:gd name="T7" fmla="*/ 0 60000 65536"/>
                <a:gd name="T8" fmla="*/ 0 60000 65536"/>
              </a:gdLst>
              <a:ahLst/>
              <a:cxnLst>
                <a:cxn ang="T6">
                  <a:pos x="T0" y="T1"/>
                </a:cxn>
                <a:cxn ang="T7">
                  <a:pos x="T2" y="T3"/>
                </a:cxn>
                <a:cxn ang="T8">
                  <a:pos x="T4" y="T5"/>
                </a:cxn>
              </a:cxnLst>
              <a:rect l="0" t="0" r="r" b="b"/>
              <a:pathLst>
                <a:path w="21600" h="33773" fill="none" extrusionOk="0">
                  <a:moveTo>
                    <a:pt x="-1" y="0"/>
                  </a:moveTo>
                  <a:cubicBezTo>
                    <a:pt x="11929" y="0"/>
                    <a:pt x="21600" y="9670"/>
                    <a:pt x="21600" y="21600"/>
                  </a:cubicBezTo>
                  <a:cubicBezTo>
                    <a:pt x="21600" y="25943"/>
                    <a:pt x="20290" y="30185"/>
                    <a:pt x="17843" y="33773"/>
                  </a:cubicBezTo>
                </a:path>
                <a:path w="21600" h="33773" stroke="0" extrusionOk="0">
                  <a:moveTo>
                    <a:pt x="-1" y="0"/>
                  </a:moveTo>
                  <a:cubicBezTo>
                    <a:pt x="11929" y="0"/>
                    <a:pt x="21600" y="9670"/>
                    <a:pt x="21600" y="21600"/>
                  </a:cubicBezTo>
                  <a:cubicBezTo>
                    <a:pt x="21600" y="25943"/>
                    <a:pt x="20290" y="30185"/>
                    <a:pt x="17843" y="33773"/>
                  </a:cubicBezTo>
                  <a:lnTo>
                    <a:pt x="0" y="21600"/>
                  </a:lnTo>
                  <a:lnTo>
                    <a:pt x="-1" y="0"/>
                  </a:lnTo>
                  <a:close/>
                </a:path>
              </a:pathLst>
            </a:custGeom>
            <a:noFill/>
            <a:ln w="9525">
              <a:solidFill>
                <a:srgbClr val="99000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31" name="Text Box 25"/>
            <p:cNvSpPr txBox="1">
              <a:spLocks noChangeArrowheads="1"/>
            </p:cNvSpPr>
            <p:nvPr/>
          </p:nvSpPr>
          <p:spPr bwMode="auto">
            <a:xfrm>
              <a:off x="2002" y="2733"/>
              <a:ext cx="626"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135</a:t>
              </a:r>
              <a:r>
                <a:rPr lang="en-US" altLang="en-US" sz="2400" b="1" baseline="30000">
                  <a:solidFill>
                    <a:srgbClr val="FF3300"/>
                  </a:solidFill>
                  <a:latin typeface="Times New Roman" panose="02020603050405020304" pitchFamily="18" charset="0"/>
                  <a:cs typeface="Times New Roman" panose="02020603050405020304" pitchFamily="18" charset="0"/>
                </a:rPr>
                <a:t>0</a:t>
              </a:r>
            </a:p>
          </p:txBody>
        </p:sp>
        <p:sp>
          <p:nvSpPr>
            <p:cNvPr id="13332" name="Arc 27"/>
            <p:cNvSpPr>
              <a:spLocks/>
            </p:cNvSpPr>
            <p:nvPr/>
          </p:nvSpPr>
          <p:spPr bwMode="auto">
            <a:xfrm rot="8543679">
              <a:off x="1392" y="2904"/>
              <a:ext cx="457" cy="642"/>
            </a:xfrm>
            <a:custGeom>
              <a:avLst/>
              <a:gdLst>
                <a:gd name="T0" fmla="*/ 0 w 21600"/>
                <a:gd name="T1" fmla="*/ 0 h 34193"/>
                <a:gd name="T2" fmla="*/ 371 w 21600"/>
                <a:gd name="T3" fmla="*/ 642 h 34193"/>
                <a:gd name="T4" fmla="*/ 0 w 21600"/>
                <a:gd name="T5" fmla="*/ 406 h 34193"/>
                <a:gd name="T6" fmla="*/ 0 60000 65536"/>
                <a:gd name="T7" fmla="*/ 0 60000 65536"/>
                <a:gd name="T8" fmla="*/ 0 60000 65536"/>
              </a:gdLst>
              <a:ahLst/>
              <a:cxnLst>
                <a:cxn ang="T6">
                  <a:pos x="T0" y="T1"/>
                </a:cxn>
                <a:cxn ang="T7">
                  <a:pos x="T2" y="T3"/>
                </a:cxn>
                <a:cxn ang="T8">
                  <a:pos x="T4" y="T5"/>
                </a:cxn>
              </a:cxnLst>
              <a:rect l="0" t="0" r="r" b="b"/>
              <a:pathLst>
                <a:path w="21600" h="34193" fill="none" extrusionOk="0">
                  <a:moveTo>
                    <a:pt x="-1" y="0"/>
                  </a:moveTo>
                  <a:cubicBezTo>
                    <a:pt x="11929" y="0"/>
                    <a:pt x="21600" y="9670"/>
                    <a:pt x="21600" y="21600"/>
                  </a:cubicBezTo>
                  <a:cubicBezTo>
                    <a:pt x="21600" y="26118"/>
                    <a:pt x="20183" y="30522"/>
                    <a:pt x="17549" y="34193"/>
                  </a:cubicBezTo>
                </a:path>
                <a:path w="21600" h="34193" stroke="0" extrusionOk="0">
                  <a:moveTo>
                    <a:pt x="-1" y="0"/>
                  </a:moveTo>
                  <a:cubicBezTo>
                    <a:pt x="11929" y="0"/>
                    <a:pt x="21600" y="9670"/>
                    <a:pt x="21600" y="21600"/>
                  </a:cubicBezTo>
                  <a:cubicBezTo>
                    <a:pt x="21600" y="26118"/>
                    <a:pt x="20183" y="30522"/>
                    <a:pt x="17549" y="34193"/>
                  </a:cubicBezTo>
                  <a:lnTo>
                    <a:pt x="0" y="21600"/>
                  </a:lnTo>
                  <a:lnTo>
                    <a:pt x="-1" y="0"/>
                  </a:lnTo>
                  <a:close/>
                </a:path>
              </a:pathLst>
            </a:custGeom>
            <a:noFill/>
            <a:ln w="12700">
              <a:solidFill>
                <a:srgbClr val="FF000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33" name="Text Box 28"/>
            <p:cNvSpPr txBox="1">
              <a:spLocks noChangeArrowheads="1"/>
            </p:cNvSpPr>
            <p:nvPr/>
          </p:nvSpPr>
          <p:spPr bwMode="auto">
            <a:xfrm>
              <a:off x="926" y="3296"/>
              <a:ext cx="626"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135</a:t>
              </a:r>
              <a:r>
                <a:rPr lang="en-US" altLang="en-US" sz="2400" b="1" baseline="30000">
                  <a:solidFill>
                    <a:srgbClr val="FF3300"/>
                  </a:solidFill>
                  <a:latin typeface="Times New Roman" panose="02020603050405020304" pitchFamily="18" charset="0"/>
                  <a:cs typeface="Times New Roman" panose="02020603050405020304" pitchFamily="18" charset="0"/>
                </a:rPr>
                <a:t>0</a:t>
              </a:r>
            </a:p>
          </p:txBody>
        </p:sp>
        <p:grpSp>
          <p:nvGrpSpPr>
            <p:cNvPr id="13334" name="Group 34"/>
            <p:cNvGrpSpPr>
              <a:grpSpLocks/>
            </p:cNvGrpSpPr>
            <p:nvPr/>
          </p:nvGrpSpPr>
          <p:grpSpPr bwMode="auto">
            <a:xfrm>
              <a:off x="1313" y="2641"/>
              <a:ext cx="402" cy="401"/>
              <a:chOff x="1313" y="2641"/>
              <a:chExt cx="402" cy="401"/>
            </a:xfrm>
          </p:grpSpPr>
          <p:sp>
            <p:nvSpPr>
              <p:cNvPr id="13336" name="Line 35"/>
              <p:cNvSpPr>
                <a:spLocks noChangeShapeType="1"/>
              </p:cNvSpPr>
              <p:nvPr/>
            </p:nvSpPr>
            <p:spPr bwMode="auto">
              <a:xfrm>
                <a:off x="1313" y="2641"/>
                <a:ext cx="0" cy="401"/>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13337" name="Line 36"/>
              <p:cNvSpPr>
                <a:spLocks noChangeShapeType="1"/>
              </p:cNvSpPr>
              <p:nvPr/>
            </p:nvSpPr>
            <p:spPr bwMode="auto">
              <a:xfrm rot="5400000">
                <a:off x="1515" y="2442"/>
                <a:ext cx="0" cy="401"/>
              </a:xfrm>
              <a:prstGeom prst="line">
                <a:avLst/>
              </a:prstGeom>
              <a:noFill/>
              <a:ln w="12700">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grpSp>
        <p:sp>
          <p:nvSpPr>
            <p:cNvPr id="13335" name="Text Box 37"/>
            <p:cNvSpPr txBox="1">
              <a:spLocks noChangeArrowheads="1"/>
            </p:cNvSpPr>
            <p:nvPr/>
          </p:nvSpPr>
          <p:spPr bwMode="auto">
            <a:xfrm>
              <a:off x="918" y="2508"/>
              <a:ext cx="626"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90</a:t>
              </a:r>
              <a:r>
                <a:rPr lang="en-US" altLang="en-US" sz="2400" b="1" baseline="30000">
                  <a:solidFill>
                    <a:srgbClr val="FF3300"/>
                  </a:solidFill>
                  <a:latin typeface="Times New Roman" panose="02020603050405020304" pitchFamily="18" charset="0"/>
                  <a:cs typeface="Times New Roman" panose="02020603050405020304" pitchFamily="18" charset="0"/>
                </a:rPr>
                <a:t>0</a:t>
              </a:r>
            </a:p>
          </p:txBody>
        </p:sp>
      </p:grpSp>
      <p:sp>
        <p:nvSpPr>
          <p:cNvPr id="159783" name="Text Box 39"/>
          <p:cNvSpPr txBox="1">
            <a:spLocks noChangeArrowheads="1"/>
          </p:cNvSpPr>
          <p:nvPr/>
        </p:nvSpPr>
        <p:spPr bwMode="auto">
          <a:xfrm>
            <a:off x="5227639" y="1301753"/>
            <a:ext cx="4762500" cy="466725"/>
          </a:xfrm>
          <a:prstGeom prst="rect">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X’O’Z’ = 90</a:t>
            </a:r>
            <a:r>
              <a:rPr lang="en-US" altLang="en-US" sz="2400" b="1" baseline="30000">
                <a:solidFill>
                  <a:srgbClr val="FF3300"/>
                </a:solidFill>
                <a:latin typeface="Times New Roman" panose="02020603050405020304" pitchFamily="18" charset="0"/>
                <a:cs typeface="Times New Roman" panose="02020603050405020304" pitchFamily="18" charset="0"/>
              </a:rPr>
              <a:t>0</a:t>
            </a:r>
          </a:p>
        </p:txBody>
      </p:sp>
      <p:sp>
        <p:nvSpPr>
          <p:cNvPr id="159784" name="Text Box 40"/>
          <p:cNvSpPr txBox="1">
            <a:spLocks noChangeArrowheads="1"/>
          </p:cNvSpPr>
          <p:nvPr/>
        </p:nvSpPr>
        <p:spPr bwMode="auto">
          <a:xfrm>
            <a:off x="2070102" y="1895475"/>
            <a:ext cx="34274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i="1" u="sng">
                <a:latin typeface="Times New Roman" panose="02020603050405020304" pitchFamily="18" charset="0"/>
                <a:cs typeface="Times New Roman" panose="02020603050405020304" pitchFamily="18" charset="0"/>
              </a:rPr>
              <a:t>Hệ số biến dạng</a:t>
            </a:r>
          </a:p>
        </p:txBody>
      </p:sp>
      <p:sp>
        <p:nvSpPr>
          <p:cNvPr id="159785" name="Text Box 41"/>
          <p:cNvSpPr txBox="1">
            <a:spLocks noChangeArrowheads="1"/>
          </p:cNvSpPr>
          <p:nvPr/>
        </p:nvSpPr>
        <p:spPr bwMode="auto">
          <a:xfrm>
            <a:off x="5233989" y="1951041"/>
            <a:ext cx="4762500" cy="466725"/>
          </a:xfrm>
          <a:prstGeom prst="rect">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p = r = 1</a:t>
            </a:r>
            <a:endParaRPr lang="en-US" altLang="en-US" sz="2400" b="1" baseline="30000">
              <a:solidFill>
                <a:srgbClr val="FF3300"/>
              </a:solidFill>
              <a:latin typeface="Times New Roman" panose="02020603050405020304" pitchFamily="18" charset="0"/>
              <a:cs typeface="Times New Roman" panose="02020603050405020304" pitchFamily="18" charset="0"/>
            </a:endParaRPr>
          </a:p>
        </p:txBody>
      </p:sp>
      <p:sp>
        <p:nvSpPr>
          <p:cNvPr id="159786" name="Text Box 42"/>
          <p:cNvSpPr txBox="1">
            <a:spLocks noChangeArrowheads="1"/>
          </p:cNvSpPr>
          <p:nvPr/>
        </p:nvSpPr>
        <p:spPr bwMode="auto">
          <a:xfrm>
            <a:off x="5259389" y="2578103"/>
            <a:ext cx="4762500" cy="466725"/>
          </a:xfrm>
          <a:prstGeom prst="rect">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q = 0,5</a:t>
            </a:r>
            <a:endParaRPr lang="en-US" altLang="en-US" sz="2400" b="1" baseline="30000">
              <a:solidFill>
                <a:srgbClr val="FF3300"/>
              </a:solidFill>
              <a:latin typeface="Times New Roman" panose="02020603050405020304" pitchFamily="18" charset="0"/>
              <a:cs typeface="Times New Roman" panose="02020603050405020304" pitchFamily="18" charset="0"/>
            </a:endParaRPr>
          </a:p>
        </p:txBody>
      </p:sp>
      <p:sp>
        <p:nvSpPr>
          <p:cNvPr id="11284" name="Rectangle 20"/>
          <p:cNvSpPr>
            <a:spLocks noChangeArrowheads="1"/>
          </p:cNvSpPr>
          <p:nvPr/>
        </p:nvSpPr>
        <p:spPr bwMode="auto">
          <a:xfrm>
            <a:off x="1500187" y="569913"/>
            <a:ext cx="8270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13" name="TextBox 12"/>
          <p:cNvSpPr txBox="1"/>
          <p:nvPr/>
        </p:nvSpPr>
        <p:spPr>
          <a:xfrm>
            <a:off x="8108777" y="5368562"/>
            <a:ext cx="428322"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X’</a:t>
            </a:r>
          </a:p>
        </p:txBody>
      </p:sp>
      <p:sp>
        <p:nvSpPr>
          <p:cNvPr id="15" name="TextBox 14"/>
          <p:cNvSpPr txBox="1"/>
          <p:nvPr/>
        </p:nvSpPr>
        <p:spPr>
          <a:xfrm>
            <a:off x="10254343" y="6619941"/>
            <a:ext cx="428322"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Y’</a:t>
            </a:r>
          </a:p>
        </p:txBody>
      </p:sp>
    </p:spTree>
    <p:extLst>
      <p:ext uri="{BB962C8B-B14F-4D97-AF65-F5344CB8AC3E}">
        <p14:creationId xmlns:p14="http://schemas.microsoft.com/office/powerpoint/2010/main" val="2019656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9750"/>
                                        </p:tgtEl>
                                        <p:attrNameLst>
                                          <p:attrName>style.visibility</p:attrName>
                                        </p:attrNameLst>
                                      </p:cBhvr>
                                      <p:to>
                                        <p:strVal val="visible"/>
                                      </p:to>
                                    </p:set>
                                    <p:anim calcmode="discrete" valueType="clr">
                                      <p:cBhvr override="childStyle">
                                        <p:cTn id="7" dur="80"/>
                                        <p:tgtEl>
                                          <p:spTgt spid="1597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9750"/>
                                        </p:tgtEl>
                                        <p:attrNameLst>
                                          <p:attrName>fillcolor</p:attrName>
                                        </p:attrNameLst>
                                      </p:cBhvr>
                                      <p:tavLst>
                                        <p:tav tm="0">
                                          <p:val>
                                            <p:clrVal>
                                              <a:schemeClr val="accent2"/>
                                            </p:clrVal>
                                          </p:val>
                                        </p:tav>
                                        <p:tav tm="50000">
                                          <p:val>
                                            <p:clrVal>
                                              <a:schemeClr val="hlink"/>
                                            </p:clrVal>
                                          </p:val>
                                        </p:tav>
                                      </p:tavLst>
                                    </p:anim>
                                    <p:set>
                                      <p:cBhvr>
                                        <p:cTn id="9" dur="80"/>
                                        <p:tgtEl>
                                          <p:spTgt spid="1597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9783"/>
                                        </p:tgtEl>
                                        <p:attrNameLst>
                                          <p:attrName>style.visibility</p:attrName>
                                        </p:attrNameLst>
                                      </p:cBhvr>
                                      <p:to>
                                        <p:strVal val="visible"/>
                                      </p:to>
                                    </p:set>
                                    <p:anim calcmode="discrete" valueType="clr">
                                      <p:cBhvr override="childStyle">
                                        <p:cTn id="14" dur="80"/>
                                        <p:tgtEl>
                                          <p:spTgt spid="15978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9783"/>
                                        </p:tgtEl>
                                        <p:attrNameLst>
                                          <p:attrName>fillcolor</p:attrName>
                                        </p:attrNameLst>
                                      </p:cBhvr>
                                      <p:tavLst>
                                        <p:tav tm="0">
                                          <p:val>
                                            <p:clrVal>
                                              <a:schemeClr val="accent2"/>
                                            </p:clrVal>
                                          </p:val>
                                        </p:tav>
                                        <p:tav tm="50000">
                                          <p:val>
                                            <p:clrVal>
                                              <a:schemeClr val="hlink"/>
                                            </p:clrVal>
                                          </p:val>
                                        </p:tav>
                                      </p:tavLst>
                                    </p:anim>
                                    <p:set>
                                      <p:cBhvr>
                                        <p:cTn id="16" dur="80"/>
                                        <p:tgtEl>
                                          <p:spTgt spid="15978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9784"/>
                                        </p:tgtEl>
                                        <p:attrNameLst>
                                          <p:attrName>style.visibility</p:attrName>
                                        </p:attrNameLst>
                                      </p:cBhvr>
                                      <p:to>
                                        <p:strVal val="visible"/>
                                      </p:to>
                                    </p:set>
                                    <p:anim calcmode="discrete" valueType="clr">
                                      <p:cBhvr override="childStyle">
                                        <p:cTn id="21" dur="80"/>
                                        <p:tgtEl>
                                          <p:spTgt spid="15978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9784"/>
                                        </p:tgtEl>
                                        <p:attrNameLst>
                                          <p:attrName>fillcolor</p:attrName>
                                        </p:attrNameLst>
                                      </p:cBhvr>
                                      <p:tavLst>
                                        <p:tav tm="0">
                                          <p:val>
                                            <p:clrVal>
                                              <a:schemeClr val="accent2"/>
                                            </p:clrVal>
                                          </p:val>
                                        </p:tav>
                                        <p:tav tm="50000">
                                          <p:val>
                                            <p:clrVal>
                                              <a:schemeClr val="hlink"/>
                                            </p:clrVal>
                                          </p:val>
                                        </p:tav>
                                      </p:tavLst>
                                    </p:anim>
                                    <p:set>
                                      <p:cBhvr>
                                        <p:cTn id="23" dur="80"/>
                                        <p:tgtEl>
                                          <p:spTgt spid="15978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9785"/>
                                        </p:tgtEl>
                                        <p:attrNameLst>
                                          <p:attrName>style.visibility</p:attrName>
                                        </p:attrNameLst>
                                      </p:cBhvr>
                                      <p:to>
                                        <p:strVal val="visible"/>
                                      </p:to>
                                    </p:set>
                                    <p:anim calcmode="discrete" valueType="clr">
                                      <p:cBhvr override="childStyle">
                                        <p:cTn id="28" dur="80"/>
                                        <p:tgtEl>
                                          <p:spTgt spid="15978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9785"/>
                                        </p:tgtEl>
                                        <p:attrNameLst>
                                          <p:attrName>fillcolor</p:attrName>
                                        </p:attrNameLst>
                                      </p:cBhvr>
                                      <p:tavLst>
                                        <p:tav tm="0">
                                          <p:val>
                                            <p:clrVal>
                                              <a:schemeClr val="accent2"/>
                                            </p:clrVal>
                                          </p:val>
                                        </p:tav>
                                        <p:tav tm="50000">
                                          <p:val>
                                            <p:clrVal>
                                              <a:schemeClr val="hlink"/>
                                            </p:clrVal>
                                          </p:val>
                                        </p:tav>
                                      </p:tavLst>
                                    </p:anim>
                                    <p:set>
                                      <p:cBhvr>
                                        <p:cTn id="30" dur="80"/>
                                        <p:tgtEl>
                                          <p:spTgt spid="15978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59786"/>
                                        </p:tgtEl>
                                        <p:attrNameLst>
                                          <p:attrName>style.visibility</p:attrName>
                                        </p:attrNameLst>
                                      </p:cBhvr>
                                      <p:to>
                                        <p:strVal val="visible"/>
                                      </p:to>
                                    </p:set>
                                    <p:anim calcmode="discrete" valueType="clr">
                                      <p:cBhvr override="childStyle">
                                        <p:cTn id="35" dur="80"/>
                                        <p:tgtEl>
                                          <p:spTgt spid="15978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9786"/>
                                        </p:tgtEl>
                                        <p:attrNameLst>
                                          <p:attrName>fillcolor</p:attrName>
                                        </p:attrNameLst>
                                      </p:cBhvr>
                                      <p:tavLst>
                                        <p:tav tm="0">
                                          <p:val>
                                            <p:clrVal>
                                              <a:schemeClr val="accent2"/>
                                            </p:clrVal>
                                          </p:val>
                                        </p:tav>
                                        <p:tav tm="50000">
                                          <p:val>
                                            <p:clrVal>
                                              <a:schemeClr val="hlink"/>
                                            </p:clrVal>
                                          </p:val>
                                        </p:tav>
                                      </p:tavLst>
                                    </p:anim>
                                    <p:set>
                                      <p:cBhvr>
                                        <p:cTn id="37" dur="80"/>
                                        <p:tgtEl>
                                          <p:spTgt spid="159786"/>
                                        </p:tgtEl>
                                        <p:attrNameLst>
                                          <p:attrName>fill.type</p:attrName>
                                        </p:attrNameLst>
                                      </p:cBhvr>
                                      <p:to>
                                        <p:strVal val="solid"/>
                                      </p:to>
                                    </p:set>
                                  </p:childTnLst>
                                </p:cTn>
                              </p:par>
                            </p:childTnLst>
                          </p:cTn>
                        </p:par>
                        <p:par>
                          <p:cTn id="38" fill="hold" nodeType="afterGroup">
                            <p:stCondLst>
                              <p:cond delay="240"/>
                            </p:stCondLst>
                            <p:childTnLst>
                              <p:par>
                                <p:cTn id="39" presetID="27" presetClass="entr" presetSubtype="0" repeatCount="indefinite" fill="hold" grpId="0" nodeType="afterEffect">
                                  <p:stCondLst>
                                    <p:cond delay="0"/>
                                  </p:stCondLst>
                                  <p:iterate type="lt">
                                    <p:tmPct val="50000"/>
                                  </p:iterate>
                                  <p:childTnLst>
                                    <p:set>
                                      <p:cBhvr>
                                        <p:cTn id="40" dur="1" fill="hold">
                                          <p:stCondLst>
                                            <p:cond delay="0"/>
                                          </p:stCondLst>
                                        </p:cTn>
                                        <p:tgtEl>
                                          <p:spTgt spid="11284"/>
                                        </p:tgtEl>
                                        <p:attrNameLst>
                                          <p:attrName>style.visibility</p:attrName>
                                        </p:attrNameLst>
                                      </p:cBhvr>
                                      <p:to>
                                        <p:strVal val="visible"/>
                                      </p:to>
                                    </p:set>
                                    <p:anim calcmode="discrete" valueType="clr">
                                      <p:cBhvr override="childStyle">
                                        <p:cTn id="41" dur="80"/>
                                        <p:tgtEl>
                                          <p:spTgt spid="11284"/>
                                        </p:tgtEl>
                                        <p:attrNameLst>
                                          <p:attrName>style.color</p:attrName>
                                        </p:attrNameLst>
                                      </p:cBhvr>
                                      <p:tavLst>
                                        <p:tav tm="0">
                                          <p:val>
                                            <p:clrVal>
                                              <a:schemeClr val="folHlink"/>
                                            </p:clrVal>
                                          </p:val>
                                        </p:tav>
                                        <p:tav tm="50000">
                                          <p:val>
                                            <p:clrVal>
                                              <a:srgbClr val="0000FF"/>
                                            </p:clrVal>
                                          </p:val>
                                        </p:tav>
                                      </p:tavLst>
                                    </p:anim>
                                    <p:anim calcmode="discrete" valueType="clr">
                                      <p:cBhvr>
                                        <p:cTn id="42" dur="80"/>
                                        <p:tgtEl>
                                          <p:spTgt spid="11284"/>
                                        </p:tgtEl>
                                        <p:attrNameLst>
                                          <p:attrName>fillcolor</p:attrName>
                                        </p:attrNameLst>
                                      </p:cBhvr>
                                      <p:tavLst>
                                        <p:tav tm="0">
                                          <p:val>
                                            <p:clrVal>
                                              <a:schemeClr val="accent2"/>
                                            </p:clrVal>
                                          </p:val>
                                        </p:tav>
                                        <p:tav tm="50000">
                                          <p:val>
                                            <p:clrVal>
                                              <a:schemeClr val="hlink"/>
                                            </p:clrVal>
                                          </p:val>
                                        </p:tav>
                                      </p:tavLst>
                                    </p:anim>
                                    <p:set>
                                      <p:cBhvr>
                                        <p:cTn id="43" dur="80"/>
                                        <p:tgtEl>
                                          <p:spTgt spid="11284"/>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animBg="1"/>
      <p:bldP spid="159783" grpId="0" animBg="1"/>
      <p:bldP spid="159784" grpId="0"/>
      <p:bldP spid="159785" grpId="0" animBg="1"/>
      <p:bldP spid="159786" grpId="0" animBg="1"/>
      <p:bldP spid="11284" grpId="0"/>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9289" y="477080"/>
            <a:ext cx="3479671" cy="461665"/>
          </a:xfrm>
          <a:prstGeom prst="rect">
            <a:avLst/>
          </a:prstGeom>
          <a:noFill/>
        </p:spPr>
        <p:txBody>
          <a:bodyPr wrap="none" rtlCol="0">
            <a:spAutoFit/>
          </a:bodyPr>
          <a:lstStyle/>
          <a:p>
            <a:r>
              <a:rPr lang="en-US" sz="2400">
                <a:solidFill>
                  <a:srgbClr val="0070C0"/>
                </a:solidFill>
                <a:latin typeface="Times New Roman" panose="02020603050405020304" pitchFamily="18" charset="0"/>
                <a:cs typeface="Times New Roman" panose="02020603050405020304" pitchFamily="18" charset="0"/>
              </a:rPr>
              <a:t>Quan sát hình ảnh sau đây.</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29948" y="1126434"/>
            <a:ext cx="5897219" cy="5168347"/>
          </a:xfrm>
          <a:prstGeom prst="rect">
            <a:avLst/>
          </a:prstGeom>
          <a:noFill/>
          <a:ln>
            <a:noFill/>
          </a:ln>
        </p:spPr>
      </p:pic>
      <p:sp>
        <p:nvSpPr>
          <p:cNvPr id="6" name="Rectangle 5"/>
          <p:cNvSpPr/>
          <p:nvPr/>
        </p:nvSpPr>
        <p:spPr>
          <a:xfrm>
            <a:off x="8733183" y="1347334"/>
            <a:ext cx="3326296" cy="3751476"/>
          </a:xfrm>
          <a:prstGeom prst="rect">
            <a:avLst/>
          </a:prstGeom>
        </p:spPr>
        <p:txBody>
          <a:bodyPr wrap="square">
            <a:spAutoFit/>
          </a:bodyPr>
          <a:lstStyle/>
          <a:p>
            <a:pPr algn="just">
              <a:lnSpc>
                <a:spcPct val="107000"/>
              </a:lnSpc>
              <a:spcAft>
                <a:spcPts val="800"/>
              </a:spcAft>
            </a:pPr>
            <a:r>
              <a:rPr lang="en-US" sz="24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Hình chiếu trục đo của hình tròn nằm trên mặt phẳng song song với mặt phẳng tọa độ xOz là hình gì?</a:t>
            </a:r>
          </a:p>
          <a:p>
            <a:pPr algn="just">
              <a:lnSpc>
                <a:spcPct val="107000"/>
              </a:lnSpc>
              <a:spcAft>
                <a:spcPts val="800"/>
              </a:spcAft>
            </a:pPr>
            <a:r>
              <a:rPr lang="en-US" sz="24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Hình chiếu trục đo của hình tròn nằm trên các mặt phẳng xOy và yOz là hình gì?</a:t>
            </a:r>
          </a:p>
        </p:txBody>
      </p:sp>
    </p:spTree>
    <p:extLst>
      <p:ext uri="{BB962C8B-B14F-4D97-AF65-F5344CB8AC3E}">
        <p14:creationId xmlns:p14="http://schemas.microsoft.com/office/powerpoint/2010/main" val="4927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7496" y="795129"/>
            <a:ext cx="10217427" cy="1938992"/>
          </a:xfrm>
          <a:prstGeom prst="rect">
            <a:avLst/>
          </a:prstGeom>
        </p:spPr>
        <p:txBody>
          <a:bodyPr wrap="square">
            <a:spAutoFit/>
          </a:bodyPr>
          <a:lstStyle/>
          <a:p>
            <a:r>
              <a:rPr lang="en-US" sz="2400" dirty="0">
                <a:latin typeface="Times New Roman" pitchFamily="18" charset="0"/>
                <a:cs typeface="Times New Roman" pitchFamily="18" charset="0"/>
              </a:rPr>
              <a:t>- Hình chiếu trục đo của hình tròn nằm trên mặt phẳng song song với mặt phẳng tọa đọ xOz là hình tròn.</a:t>
            </a:r>
          </a:p>
          <a:p>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Hình chiếu trục đo của hình tròn nằm trên các mặt phẳng xOy và yOz là hình elip. Trục ngắn của elip = 0.33d, trục dài = 1.06d (với d là đường kính của hình tròn)</a:t>
            </a:r>
          </a:p>
        </p:txBody>
      </p:sp>
    </p:spTree>
    <p:extLst>
      <p:ext uri="{BB962C8B-B14F-4D97-AF65-F5344CB8AC3E}">
        <p14:creationId xmlns:p14="http://schemas.microsoft.com/office/powerpoint/2010/main" val="3958282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63"/>
          <p:cNvSpPr txBox="1">
            <a:spLocks noChangeArrowheads="1"/>
          </p:cNvSpPr>
          <p:nvPr/>
        </p:nvSpPr>
        <p:spPr bwMode="auto">
          <a:xfrm>
            <a:off x="1882777" y="177801"/>
            <a:ext cx="6569075" cy="5191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IV. Cách vẽ hình chiếu trục đo</a:t>
            </a:r>
          </a:p>
        </p:txBody>
      </p:sp>
      <p:sp>
        <p:nvSpPr>
          <p:cNvPr id="2" name="TextBox 1"/>
          <p:cNvSpPr txBox="1"/>
          <p:nvPr/>
        </p:nvSpPr>
        <p:spPr>
          <a:xfrm>
            <a:off x="1845437" y="605886"/>
            <a:ext cx="5445676"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1. Vẽ hình chiếu trục đo của một điểm</a:t>
            </a:r>
          </a:p>
        </p:txBody>
      </p:sp>
      <p:sp>
        <p:nvSpPr>
          <p:cNvPr id="19" name="Rectangle 18"/>
          <p:cNvSpPr/>
          <p:nvPr/>
        </p:nvSpPr>
        <p:spPr>
          <a:xfrm>
            <a:off x="3472622" y="1916114"/>
            <a:ext cx="1947863" cy="1695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0000"/>
              </a:solidFill>
            </a:endParaRPr>
          </a:p>
        </p:txBody>
      </p:sp>
      <p:cxnSp>
        <p:nvCxnSpPr>
          <p:cNvPr id="20" name="Straight Arrow Connector 19"/>
          <p:cNvCxnSpPr/>
          <p:nvPr/>
        </p:nvCxnSpPr>
        <p:spPr>
          <a:xfrm flipV="1">
            <a:off x="5420484" y="1283300"/>
            <a:ext cx="0" cy="632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470784" y="3611564"/>
            <a:ext cx="20018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537459" y="1916114"/>
            <a:ext cx="19351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080384" y="1916114"/>
            <a:ext cx="0" cy="1695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14"/>
          <p:cNvSpPr txBox="1">
            <a:spLocks noChangeArrowheads="1"/>
          </p:cNvSpPr>
          <p:nvPr/>
        </p:nvSpPr>
        <p:spPr bwMode="auto">
          <a:xfrm>
            <a:off x="3315460" y="158591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A1</a:t>
            </a:r>
          </a:p>
        </p:txBody>
      </p:sp>
      <p:sp>
        <p:nvSpPr>
          <p:cNvPr id="25" name="TextBox 15"/>
          <p:cNvSpPr txBox="1">
            <a:spLocks noChangeArrowheads="1"/>
          </p:cNvSpPr>
          <p:nvPr/>
        </p:nvSpPr>
        <p:spPr bwMode="auto">
          <a:xfrm>
            <a:off x="5430009" y="1205996"/>
            <a:ext cx="292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Z</a:t>
            </a:r>
          </a:p>
        </p:txBody>
      </p:sp>
      <p:sp>
        <p:nvSpPr>
          <p:cNvPr id="26" name="TextBox 16"/>
          <p:cNvSpPr txBox="1">
            <a:spLocks noChangeArrowheads="1"/>
          </p:cNvSpPr>
          <p:nvPr/>
        </p:nvSpPr>
        <p:spPr bwMode="auto">
          <a:xfrm>
            <a:off x="5407784" y="3427415"/>
            <a:ext cx="336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O</a:t>
            </a:r>
          </a:p>
        </p:txBody>
      </p:sp>
      <p:sp>
        <p:nvSpPr>
          <p:cNvPr id="27" name="TextBox 17"/>
          <p:cNvSpPr txBox="1">
            <a:spLocks noChangeArrowheads="1"/>
          </p:cNvSpPr>
          <p:nvPr/>
        </p:nvSpPr>
        <p:spPr bwMode="auto">
          <a:xfrm rot="16200000">
            <a:off x="1663665" y="2704585"/>
            <a:ext cx="463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ZA</a:t>
            </a:r>
          </a:p>
        </p:txBody>
      </p:sp>
      <p:sp>
        <p:nvSpPr>
          <p:cNvPr id="28" name="Rectangle 27"/>
          <p:cNvSpPr/>
          <p:nvPr/>
        </p:nvSpPr>
        <p:spPr>
          <a:xfrm>
            <a:off x="3459922" y="4645026"/>
            <a:ext cx="1947863" cy="13287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0000"/>
              </a:solidFill>
            </a:endParaRPr>
          </a:p>
        </p:txBody>
      </p:sp>
      <p:cxnSp>
        <p:nvCxnSpPr>
          <p:cNvPr id="29" name="Straight Arrow Connector 28"/>
          <p:cNvCxnSpPr/>
          <p:nvPr/>
        </p:nvCxnSpPr>
        <p:spPr>
          <a:xfrm>
            <a:off x="5404609" y="5973764"/>
            <a:ext cx="0" cy="612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537459" y="4645026"/>
            <a:ext cx="19351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459921" y="4208466"/>
            <a:ext cx="0" cy="542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407784" y="4208464"/>
            <a:ext cx="0" cy="436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59922" y="4425951"/>
            <a:ext cx="194786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239135" y="5973764"/>
            <a:ext cx="12207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796347" y="4645026"/>
            <a:ext cx="0" cy="13287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8"/>
          <p:cNvSpPr txBox="1">
            <a:spLocks noChangeArrowheads="1"/>
          </p:cNvSpPr>
          <p:nvPr/>
        </p:nvSpPr>
        <p:spPr bwMode="auto">
          <a:xfrm>
            <a:off x="4445759" y="4057651"/>
            <a:ext cx="437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XA</a:t>
            </a:r>
          </a:p>
        </p:txBody>
      </p:sp>
      <p:sp>
        <p:nvSpPr>
          <p:cNvPr id="37" name="TextBox 39"/>
          <p:cNvSpPr txBox="1">
            <a:spLocks noChangeArrowheads="1"/>
          </p:cNvSpPr>
          <p:nvPr/>
        </p:nvSpPr>
        <p:spPr bwMode="auto">
          <a:xfrm rot="16200000">
            <a:off x="2444897" y="5335074"/>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yA</a:t>
            </a:r>
          </a:p>
        </p:txBody>
      </p:sp>
      <p:sp>
        <p:nvSpPr>
          <p:cNvPr id="38" name="TextBox 40"/>
          <p:cNvSpPr txBox="1">
            <a:spLocks noChangeArrowheads="1"/>
          </p:cNvSpPr>
          <p:nvPr/>
        </p:nvSpPr>
        <p:spPr bwMode="auto">
          <a:xfrm flipH="1">
            <a:off x="3315461" y="6080127"/>
            <a:ext cx="434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A2</a:t>
            </a:r>
          </a:p>
        </p:txBody>
      </p:sp>
      <p:cxnSp>
        <p:nvCxnSpPr>
          <p:cNvPr id="39" name="Straight Connector 38"/>
          <p:cNvCxnSpPr/>
          <p:nvPr/>
        </p:nvCxnSpPr>
        <p:spPr>
          <a:xfrm flipH="1">
            <a:off x="3459921" y="1916114"/>
            <a:ext cx="19446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459922" y="1916114"/>
            <a:ext cx="12700" cy="1695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59921" y="4645026"/>
            <a:ext cx="0" cy="13287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72622" y="4645026"/>
            <a:ext cx="1947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15"/>
          <p:cNvSpPr txBox="1">
            <a:spLocks noChangeArrowheads="1"/>
          </p:cNvSpPr>
          <p:nvPr/>
        </p:nvSpPr>
        <p:spPr bwMode="auto">
          <a:xfrm>
            <a:off x="1418396" y="3663645"/>
            <a:ext cx="284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x</a:t>
            </a:r>
          </a:p>
        </p:txBody>
      </p:sp>
      <p:sp>
        <p:nvSpPr>
          <p:cNvPr id="61" name="TextBox 15"/>
          <p:cNvSpPr txBox="1">
            <a:spLocks noChangeArrowheads="1"/>
          </p:cNvSpPr>
          <p:nvPr/>
        </p:nvSpPr>
        <p:spPr bwMode="auto">
          <a:xfrm>
            <a:off x="1518409" y="4295776"/>
            <a:ext cx="284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x</a:t>
            </a:r>
          </a:p>
        </p:txBody>
      </p:sp>
      <p:sp>
        <p:nvSpPr>
          <p:cNvPr id="62" name="TextBox 15"/>
          <p:cNvSpPr txBox="1">
            <a:spLocks noChangeArrowheads="1"/>
          </p:cNvSpPr>
          <p:nvPr/>
        </p:nvSpPr>
        <p:spPr bwMode="auto">
          <a:xfrm>
            <a:off x="5401435" y="6410326"/>
            <a:ext cx="288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y</a:t>
            </a:r>
          </a:p>
        </p:txBody>
      </p:sp>
      <p:cxnSp>
        <p:nvCxnSpPr>
          <p:cNvPr id="63" name="Straight Arrow Connector 62"/>
          <p:cNvCxnSpPr/>
          <p:nvPr/>
        </p:nvCxnSpPr>
        <p:spPr>
          <a:xfrm flipH="1">
            <a:off x="6219550" y="3712673"/>
            <a:ext cx="2952751" cy="1774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9172299" y="1032971"/>
            <a:ext cx="7939" cy="267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172299" y="3712671"/>
            <a:ext cx="2647951" cy="1562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657824" y="3712673"/>
            <a:ext cx="1522413" cy="892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672113" y="4604848"/>
            <a:ext cx="1033463" cy="6699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8684938" y="3606309"/>
            <a:ext cx="7937" cy="16684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843562" y="2868121"/>
            <a:ext cx="854075" cy="774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400650" y="2385521"/>
            <a:ext cx="574951" cy="4460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a:t>A’</a:t>
            </a:r>
          </a:p>
        </p:txBody>
      </p:sp>
      <p:cxnSp>
        <p:nvCxnSpPr>
          <p:cNvPr id="71" name="Straight Arrow Connector 70"/>
          <p:cNvCxnSpPr/>
          <p:nvPr/>
        </p:nvCxnSpPr>
        <p:spPr>
          <a:xfrm>
            <a:off x="7300637" y="3790459"/>
            <a:ext cx="1117600" cy="368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187801" y="3606310"/>
            <a:ext cx="1103313" cy="356691"/>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a:t>p x </a:t>
            </a:r>
            <a:r>
              <a:rPr lang="en-US" sz="2000"/>
              <a:t>X</a:t>
            </a:r>
            <a:r>
              <a:rPr lang="en-US" sz="1200"/>
              <a:t>A</a:t>
            </a:r>
          </a:p>
        </p:txBody>
      </p:sp>
      <p:sp>
        <p:nvSpPr>
          <p:cNvPr id="73" name="TextBox 66"/>
          <p:cNvSpPr txBox="1">
            <a:spLocks noChangeArrowheads="1"/>
          </p:cNvSpPr>
          <p:nvPr/>
        </p:nvSpPr>
        <p:spPr bwMode="auto">
          <a:xfrm>
            <a:off x="5971901" y="5173171"/>
            <a:ext cx="347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x’</a:t>
            </a:r>
          </a:p>
        </p:txBody>
      </p:sp>
      <p:sp>
        <p:nvSpPr>
          <p:cNvPr id="74" name="Rectangle 73"/>
          <p:cNvSpPr/>
          <p:nvPr/>
        </p:nvSpPr>
        <p:spPr>
          <a:xfrm>
            <a:off x="9102450" y="4706446"/>
            <a:ext cx="1103313" cy="301626"/>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a:t>r x </a:t>
            </a:r>
            <a:r>
              <a:rPr lang="en-US" sz="2000"/>
              <a:t>z</a:t>
            </a:r>
            <a:r>
              <a:rPr lang="en-US" sz="1200"/>
              <a:t>A</a:t>
            </a:r>
          </a:p>
        </p:txBody>
      </p:sp>
      <p:cxnSp>
        <p:nvCxnSpPr>
          <p:cNvPr id="75" name="Straight Arrow Connector 74"/>
          <p:cNvCxnSpPr>
            <a:stCxn id="74" idx="1"/>
          </p:cNvCxnSpPr>
          <p:nvPr/>
        </p:nvCxnSpPr>
        <p:spPr>
          <a:xfrm flipH="1" flipV="1">
            <a:off x="8684937" y="4600085"/>
            <a:ext cx="417512" cy="257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291113" y="5685934"/>
            <a:ext cx="1104900" cy="38625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a:t>q x </a:t>
            </a:r>
            <a:r>
              <a:rPr lang="en-US" sz="2000"/>
              <a:t>Y</a:t>
            </a:r>
            <a:r>
              <a:rPr lang="en-US" sz="1200"/>
              <a:t>A</a:t>
            </a:r>
          </a:p>
        </p:txBody>
      </p:sp>
      <p:cxnSp>
        <p:nvCxnSpPr>
          <p:cNvPr id="77" name="Straight Arrow Connector 76"/>
          <p:cNvCxnSpPr>
            <a:stCxn id="76" idx="0"/>
          </p:cNvCxnSpPr>
          <p:nvPr/>
        </p:nvCxnSpPr>
        <p:spPr>
          <a:xfrm flipV="1">
            <a:off x="7843562" y="5008072"/>
            <a:ext cx="474663" cy="6778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99"/>
          <p:cNvSpPr txBox="1">
            <a:spLocks noChangeArrowheads="1"/>
          </p:cNvSpPr>
          <p:nvPr/>
        </p:nvSpPr>
        <p:spPr bwMode="auto">
          <a:xfrm>
            <a:off x="9186588" y="3460259"/>
            <a:ext cx="396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O’</a:t>
            </a:r>
          </a:p>
        </p:txBody>
      </p:sp>
      <p:sp>
        <p:nvSpPr>
          <p:cNvPr id="79" name="TextBox 100"/>
          <p:cNvSpPr txBox="1">
            <a:spLocks noChangeArrowheads="1"/>
          </p:cNvSpPr>
          <p:nvPr/>
        </p:nvSpPr>
        <p:spPr bwMode="auto">
          <a:xfrm>
            <a:off x="11820249" y="5173171"/>
            <a:ext cx="357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Y’</a:t>
            </a:r>
          </a:p>
        </p:txBody>
      </p:sp>
      <p:sp>
        <p:nvSpPr>
          <p:cNvPr id="80" name="TextBox 101"/>
          <p:cNvSpPr txBox="1">
            <a:spLocks noChangeArrowheads="1"/>
          </p:cNvSpPr>
          <p:nvPr/>
        </p:nvSpPr>
        <p:spPr bwMode="auto">
          <a:xfrm>
            <a:off x="9180238" y="1059960"/>
            <a:ext cx="336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z’</a:t>
            </a:r>
          </a:p>
        </p:txBody>
      </p:sp>
      <p:sp>
        <p:nvSpPr>
          <p:cNvPr id="50" name="TextBox 16"/>
          <p:cNvSpPr txBox="1">
            <a:spLocks noChangeArrowheads="1"/>
          </p:cNvSpPr>
          <p:nvPr/>
        </p:nvSpPr>
        <p:spPr bwMode="auto">
          <a:xfrm>
            <a:off x="5401435" y="4513265"/>
            <a:ext cx="336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O</a:t>
            </a:r>
          </a:p>
        </p:txBody>
      </p:sp>
    </p:spTree>
    <p:extLst>
      <p:ext uri="{BB962C8B-B14F-4D97-AF65-F5344CB8AC3E}">
        <p14:creationId xmlns:p14="http://schemas.microsoft.com/office/powerpoint/2010/main" val="9593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circle(in)">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par>
                                <p:cTn id="18" presetID="6"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par>
                                <p:cTn id="21" presetID="6"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2000"/>
                                        <p:tgtEl>
                                          <p:spTgt spid="22"/>
                                        </p:tgtEl>
                                      </p:cBhvr>
                                    </p:animEffect>
                                  </p:childTnLst>
                                </p:cTn>
                              </p:par>
                              <p:par>
                                <p:cTn id="24" presetID="6"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2000"/>
                                        <p:tgtEl>
                                          <p:spTgt spid="2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par>
                                <p:cTn id="42" presetID="6" presetClass="entr" presetSubtype="16"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ircle(in)">
                                      <p:cBhvr>
                                        <p:cTn id="44" dur="2000"/>
                                        <p:tgtEl>
                                          <p:spTgt spid="30"/>
                                        </p:tgtEl>
                                      </p:cBhvr>
                                    </p:animEffect>
                                  </p:childTnLst>
                                </p:cTn>
                              </p:par>
                              <p:par>
                                <p:cTn id="45" presetID="6" presetClass="entr" presetSubtype="16"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circle(in)">
                                      <p:cBhvr>
                                        <p:cTn id="47" dur="2000"/>
                                        <p:tgtEl>
                                          <p:spTgt spid="31"/>
                                        </p:tgtEl>
                                      </p:cBhvr>
                                    </p:animEffect>
                                  </p:childTnLst>
                                </p:cTn>
                              </p:par>
                              <p:par>
                                <p:cTn id="48" presetID="6" presetClass="entr" presetSubtype="16"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circle(in)">
                                      <p:cBhvr>
                                        <p:cTn id="50" dur="2000"/>
                                        <p:tgtEl>
                                          <p:spTgt spid="32"/>
                                        </p:tgtEl>
                                      </p:cBhvr>
                                    </p:animEffect>
                                  </p:childTnLst>
                                </p:cTn>
                              </p:par>
                              <p:par>
                                <p:cTn id="51" presetID="6" presetClass="entr" presetSubtype="16"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circle(in)">
                                      <p:cBhvr>
                                        <p:cTn id="53" dur="2000"/>
                                        <p:tgtEl>
                                          <p:spTgt spid="33"/>
                                        </p:tgtEl>
                                      </p:cBhvr>
                                    </p:animEffect>
                                  </p:childTnLst>
                                </p:cTn>
                              </p:par>
                              <p:par>
                                <p:cTn id="54" presetID="6" presetClass="entr" presetSubtype="16"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circle(in)">
                                      <p:cBhvr>
                                        <p:cTn id="56" dur="2000"/>
                                        <p:tgtEl>
                                          <p:spTgt spid="34"/>
                                        </p:tgtEl>
                                      </p:cBhvr>
                                    </p:animEffect>
                                  </p:childTnLst>
                                </p:cTn>
                              </p:par>
                              <p:par>
                                <p:cTn id="57" presetID="6" presetClass="entr" presetSubtype="16"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circle(in)">
                                      <p:cBhvr>
                                        <p:cTn id="59" dur="2000"/>
                                        <p:tgtEl>
                                          <p:spTgt spid="35"/>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circle(in)">
                                      <p:cBhvr>
                                        <p:cTn id="62" dur="2000"/>
                                        <p:tgtEl>
                                          <p:spTgt spid="36"/>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circle(in)">
                                      <p:cBhvr>
                                        <p:cTn id="65" dur="2000"/>
                                        <p:tgtEl>
                                          <p:spTgt spid="37"/>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circle(in)">
                                      <p:cBhvr>
                                        <p:cTn id="68" dur="2000"/>
                                        <p:tgtEl>
                                          <p:spTgt spid="38"/>
                                        </p:tgtEl>
                                      </p:cBhvr>
                                    </p:animEffect>
                                  </p:childTnLst>
                                </p:cTn>
                              </p:par>
                              <p:par>
                                <p:cTn id="69" presetID="6" presetClass="entr" presetSubtype="16"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circle(in)">
                                      <p:cBhvr>
                                        <p:cTn id="71" dur="2000"/>
                                        <p:tgtEl>
                                          <p:spTgt spid="39"/>
                                        </p:tgtEl>
                                      </p:cBhvr>
                                    </p:animEffect>
                                  </p:childTnLst>
                                </p:cTn>
                              </p:par>
                              <p:par>
                                <p:cTn id="72" presetID="6" presetClass="entr" presetSubtype="16"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circle(in)">
                                      <p:cBhvr>
                                        <p:cTn id="74" dur="2000"/>
                                        <p:tgtEl>
                                          <p:spTgt spid="40"/>
                                        </p:tgtEl>
                                      </p:cBhvr>
                                    </p:animEffect>
                                  </p:childTnLst>
                                </p:cTn>
                              </p:par>
                              <p:par>
                                <p:cTn id="75" presetID="6" presetClass="entr" presetSubtype="16"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circle(in)">
                                      <p:cBhvr>
                                        <p:cTn id="77" dur="2000"/>
                                        <p:tgtEl>
                                          <p:spTgt spid="41"/>
                                        </p:tgtEl>
                                      </p:cBhvr>
                                    </p:animEffect>
                                  </p:childTnLst>
                                </p:cTn>
                              </p:par>
                              <p:par>
                                <p:cTn id="78" presetID="6" presetClass="entr" presetSubtype="16"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circle(in)">
                                      <p:cBhvr>
                                        <p:cTn id="80" dur="2000"/>
                                        <p:tgtEl>
                                          <p:spTgt spid="42"/>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circle(in)">
                                      <p:cBhvr>
                                        <p:cTn id="83" dur="2000"/>
                                        <p:tgtEl>
                                          <p:spTgt spid="60"/>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circle(in)">
                                      <p:cBhvr>
                                        <p:cTn id="86" dur="2000"/>
                                        <p:tgtEl>
                                          <p:spTgt spid="61"/>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circle(in)">
                                      <p:cBhvr>
                                        <p:cTn id="89" dur="2000"/>
                                        <p:tgtEl>
                                          <p:spTgt spid="62"/>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ircle(in)">
                                      <p:cBhvr>
                                        <p:cTn id="92" dur="2000"/>
                                        <p:tgtEl>
                                          <p:spTgt spid="25"/>
                                        </p:tgtEl>
                                      </p:cBhvr>
                                    </p:animEffect>
                                  </p:childTnLst>
                                </p:cTn>
                              </p:par>
                              <p:par>
                                <p:cTn id="93" presetID="6" presetClass="entr" presetSubtype="16"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circle(in)">
                                      <p:cBhvr>
                                        <p:cTn id="95" dur="20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barn(inVertical)">
                                      <p:cBhvr>
                                        <p:cTn id="100" dur="500"/>
                                        <p:tgtEl>
                                          <p:spTgt spid="63"/>
                                        </p:tgtEl>
                                      </p:cBhvr>
                                    </p:animEffect>
                                  </p:childTnLst>
                                </p:cTn>
                              </p:par>
                              <p:par>
                                <p:cTn id="101" presetID="16" presetClass="entr" presetSubtype="21"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barn(inVertical)">
                                      <p:cBhvr>
                                        <p:cTn id="103" dur="500"/>
                                        <p:tgtEl>
                                          <p:spTgt spid="65"/>
                                        </p:tgtEl>
                                      </p:cBhvr>
                                    </p:animEffect>
                                  </p:childTnLst>
                                </p:cTn>
                              </p:par>
                              <p:par>
                                <p:cTn id="104" presetID="16" presetClass="entr" presetSubtype="21" fill="hold"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barn(inVertical)">
                                      <p:cBhvr>
                                        <p:cTn id="106" dur="500"/>
                                        <p:tgtEl>
                                          <p:spTgt spid="66"/>
                                        </p:tgtEl>
                                      </p:cBhvr>
                                    </p:animEffect>
                                  </p:childTnLst>
                                </p:cTn>
                              </p:par>
                              <p:par>
                                <p:cTn id="107" presetID="16" presetClass="entr" presetSubtype="21" fill="hold" nodeType="with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barn(inVertical)">
                                      <p:cBhvr>
                                        <p:cTn id="109" dur="500"/>
                                        <p:tgtEl>
                                          <p:spTgt spid="67"/>
                                        </p:tgtEl>
                                      </p:cBhvr>
                                    </p:animEffect>
                                  </p:childTnLst>
                                </p:cTn>
                              </p:par>
                              <p:par>
                                <p:cTn id="110" presetID="16" presetClass="entr" presetSubtype="21" fill="hold" nodeType="with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barn(inVertical)">
                                      <p:cBhvr>
                                        <p:cTn id="112" dur="500"/>
                                        <p:tgtEl>
                                          <p:spTgt spid="68"/>
                                        </p:tgtEl>
                                      </p:cBhvr>
                                    </p:animEffect>
                                  </p:childTnLst>
                                </p:cTn>
                              </p:par>
                              <p:par>
                                <p:cTn id="113" presetID="16" presetClass="entr" presetSubtype="21" fill="hold" nodeType="with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barn(inVertical)">
                                      <p:cBhvr>
                                        <p:cTn id="115" dur="500"/>
                                        <p:tgtEl>
                                          <p:spTgt spid="69"/>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70"/>
                                        </p:tgtEl>
                                        <p:attrNameLst>
                                          <p:attrName>style.visibility</p:attrName>
                                        </p:attrNameLst>
                                      </p:cBhvr>
                                      <p:to>
                                        <p:strVal val="visible"/>
                                      </p:to>
                                    </p:set>
                                    <p:animEffect transition="in" filter="barn(inVertical)">
                                      <p:cBhvr>
                                        <p:cTn id="118" dur="500"/>
                                        <p:tgtEl>
                                          <p:spTgt spid="70"/>
                                        </p:tgtEl>
                                      </p:cBhvr>
                                    </p:animEffect>
                                  </p:childTnLst>
                                </p:cTn>
                              </p:par>
                              <p:par>
                                <p:cTn id="119" presetID="16" presetClass="entr" presetSubtype="21" fill="hold" nodeType="with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barn(inVertical)">
                                      <p:cBhvr>
                                        <p:cTn id="121" dur="500"/>
                                        <p:tgtEl>
                                          <p:spTgt spid="71"/>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barn(inVertical)">
                                      <p:cBhvr>
                                        <p:cTn id="124" dur="500"/>
                                        <p:tgtEl>
                                          <p:spTgt spid="72"/>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barn(inVertical)">
                                      <p:cBhvr>
                                        <p:cTn id="127" dur="500"/>
                                        <p:tgtEl>
                                          <p:spTgt spid="74"/>
                                        </p:tgtEl>
                                      </p:cBhvr>
                                    </p:animEffect>
                                  </p:childTnLst>
                                </p:cTn>
                              </p:par>
                              <p:par>
                                <p:cTn id="128" presetID="16" presetClass="entr" presetSubtype="21" fill="hold" nodeType="withEffect">
                                  <p:stCondLst>
                                    <p:cond delay="0"/>
                                  </p:stCondLst>
                                  <p:childTnLst>
                                    <p:set>
                                      <p:cBhvr>
                                        <p:cTn id="129" dur="1" fill="hold">
                                          <p:stCondLst>
                                            <p:cond delay="0"/>
                                          </p:stCondLst>
                                        </p:cTn>
                                        <p:tgtEl>
                                          <p:spTgt spid="75"/>
                                        </p:tgtEl>
                                        <p:attrNameLst>
                                          <p:attrName>style.visibility</p:attrName>
                                        </p:attrNameLst>
                                      </p:cBhvr>
                                      <p:to>
                                        <p:strVal val="visible"/>
                                      </p:to>
                                    </p:set>
                                    <p:animEffect transition="in" filter="barn(inVertical)">
                                      <p:cBhvr>
                                        <p:cTn id="130" dur="500"/>
                                        <p:tgtEl>
                                          <p:spTgt spid="75"/>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barn(inVertical)">
                                      <p:cBhvr>
                                        <p:cTn id="133" dur="500"/>
                                        <p:tgtEl>
                                          <p:spTgt spid="76"/>
                                        </p:tgtEl>
                                      </p:cBhvr>
                                    </p:animEffect>
                                  </p:childTnLst>
                                </p:cTn>
                              </p:par>
                              <p:par>
                                <p:cTn id="134" presetID="16" presetClass="entr" presetSubtype="21" fill="hold" nodeType="withEffect">
                                  <p:stCondLst>
                                    <p:cond delay="0"/>
                                  </p:stCondLst>
                                  <p:childTnLst>
                                    <p:set>
                                      <p:cBhvr>
                                        <p:cTn id="135" dur="1" fill="hold">
                                          <p:stCondLst>
                                            <p:cond delay="0"/>
                                          </p:stCondLst>
                                        </p:cTn>
                                        <p:tgtEl>
                                          <p:spTgt spid="77"/>
                                        </p:tgtEl>
                                        <p:attrNameLst>
                                          <p:attrName>style.visibility</p:attrName>
                                        </p:attrNameLst>
                                      </p:cBhvr>
                                      <p:to>
                                        <p:strVal val="visible"/>
                                      </p:to>
                                    </p:set>
                                    <p:animEffect transition="in" filter="barn(inVertical)">
                                      <p:cBhvr>
                                        <p:cTn id="136" dur="500"/>
                                        <p:tgtEl>
                                          <p:spTgt spid="77"/>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Effect transition="in" filter="barn(inVertical)">
                                      <p:cBhvr>
                                        <p:cTn id="139" dur="500"/>
                                        <p:tgtEl>
                                          <p:spTgt spid="78"/>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73"/>
                                        </p:tgtEl>
                                        <p:attrNameLst>
                                          <p:attrName>style.visibility</p:attrName>
                                        </p:attrNameLst>
                                      </p:cBhvr>
                                      <p:to>
                                        <p:strVal val="visible"/>
                                      </p:to>
                                    </p:set>
                                    <p:animEffect transition="in" filter="barn(inVertical)">
                                      <p:cBhvr>
                                        <p:cTn id="142" dur="500"/>
                                        <p:tgtEl>
                                          <p:spTgt spid="73"/>
                                        </p:tgtEl>
                                      </p:cBhvr>
                                    </p:animEffect>
                                  </p:childTnLst>
                                </p:cTn>
                              </p:par>
                              <p:par>
                                <p:cTn id="143" presetID="16" presetClass="entr" presetSubtype="21" fill="hold" nodeType="with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barn(inVertical)">
                                      <p:cBhvr>
                                        <p:cTn id="145" dur="500"/>
                                        <p:tgtEl>
                                          <p:spTgt spid="64"/>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80"/>
                                        </p:tgtEl>
                                        <p:attrNameLst>
                                          <p:attrName>style.visibility</p:attrName>
                                        </p:attrNameLst>
                                      </p:cBhvr>
                                      <p:to>
                                        <p:strVal val="visible"/>
                                      </p:to>
                                    </p:set>
                                    <p:animEffect transition="in" filter="barn(inVertical)">
                                      <p:cBhvr>
                                        <p:cTn id="148" dur="500"/>
                                        <p:tgtEl>
                                          <p:spTgt spid="80"/>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barn(inVertical)">
                                      <p:cBhvr>
                                        <p:cTn id="151" dur="500"/>
                                        <p:tgtEl>
                                          <p:spTgt spid="79"/>
                                        </p:tgtEl>
                                      </p:cBhvr>
                                    </p:animEffect>
                                  </p:childTnLst>
                                </p:cTn>
                              </p:par>
                              <p:par>
                                <p:cTn id="152" presetID="6" presetClass="entr" presetSubtype="16" fill="hold" grpId="0" nodeType="withEffect">
                                  <p:stCondLst>
                                    <p:cond delay="0"/>
                                  </p:stCondLst>
                                  <p:childTnLst>
                                    <p:set>
                                      <p:cBhvr>
                                        <p:cTn id="153" dur="1" fill="hold">
                                          <p:stCondLst>
                                            <p:cond delay="0"/>
                                          </p:stCondLst>
                                        </p:cTn>
                                        <p:tgtEl>
                                          <p:spTgt spid="50"/>
                                        </p:tgtEl>
                                        <p:attrNameLst>
                                          <p:attrName>style.visibility</p:attrName>
                                        </p:attrNameLst>
                                      </p:cBhvr>
                                      <p:to>
                                        <p:strVal val="visible"/>
                                      </p:to>
                                    </p:set>
                                    <p:animEffect transition="in" filter="circle(in)">
                                      <p:cBhvr>
                                        <p:cTn id="154"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2" grpId="0"/>
      <p:bldP spid="19" grpId="0" animBg="1"/>
      <p:bldP spid="24" grpId="0"/>
      <p:bldP spid="25" grpId="0"/>
      <p:bldP spid="26" grpId="0"/>
      <p:bldP spid="27" grpId="0"/>
      <p:bldP spid="28" grpId="0" animBg="1"/>
      <p:bldP spid="36" grpId="0"/>
      <p:bldP spid="37" grpId="0"/>
      <p:bldP spid="38" grpId="0"/>
      <p:bldP spid="60" grpId="0"/>
      <p:bldP spid="61" grpId="0"/>
      <p:bldP spid="62" grpId="0"/>
      <p:bldP spid="70" grpId="0" animBg="1"/>
      <p:bldP spid="72" grpId="0" animBg="1"/>
      <p:bldP spid="73" grpId="0"/>
      <p:bldP spid="74" grpId="0" animBg="1"/>
      <p:bldP spid="76" grpId="0" animBg="1"/>
      <p:bldP spid="78" grpId="0"/>
      <p:bldP spid="79" grpId="0"/>
      <p:bldP spid="80"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601" y="431800"/>
            <a:ext cx="5194051" cy="523220"/>
          </a:xfrm>
          <a:prstGeom prst="rect">
            <a:avLst/>
          </a:prstGeom>
          <a:noFill/>
        </p:spPr>
        <p:txBody>
          <a:bodyPr wrap="none" rtlCol="0">
            <a:spAutoFit/>
          </a:bodyPr>
          <a:lstStyle/>
          <a:p>
            <a:r>
              <a:rPr lang="en-US" sz="2800" b="1">
                <a:solidFill>
                  <a:srgbClr val="7030A0"/>
                </a:solidFill>
                <a:latin typeface="Times New Roman" panose="02020603050405020304" pitchFamily="18" charset="0"/>
                <a:cs typeface="Times New Roman" panose="02020603050405020304" pitchFamily="18" charset="0"/>
              </a:rPr>
              <a:t>2. Hình chiếu trục đo của vật thể</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425700" y="1993900"/>
            <a:ext cx="7239000" cy="4140200"/>
          </a:xfrm>
          <a:prstGeom prst="rect">
            <a:avLst/>
          </a:prstGeom>
          <a:noFill/>
          <a:ln>
            <a:noFill/>
          </a:ln>
        </p:spPr>
      </p:pic>
      <p:sp>
        <p:nvSpPr>
          <p:cNvPr id="5" name="TextBox 4"/>
          <p:cNvSpPr txBox="1"/>
          <p:nvPr/>
        </p:nvSpPr>
        <p:spPr>
          <a:xfrm>
            <a:off x="1625602" y="1058963"/>
            <a:ext cx="10263579"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Bước 1: Gắn hệ trục tọa độ Oxyz vào vật thể. Từ các hình chiếu đã cho, phác họa </a:t>
            </a:r>
          </a:p>
          <a:p>
            <a:r>
              <a:rPr lang="en-US" sz="2400">
                <a:latin typeface="Times New Roman" panose="02020603050405020304" pitchFamily="18" charset="0"/>
                <a:cs typeface="Times New Roman" panose="02020603050405020304" pitchFamily="18" charset="0"/>
              </a:rPr>
              <a:t>hình dáng không gian của </a:t>
            </a:r>
            <a:r>
              <a:rPr lang="en-US" sz="2400" smtClean="0">
                <a:latin typeface="Times New Roman" panose="02020603050405020304" pitchFamily="18" charset="0"/>
                <a:cs typeface="Times New Roman" panose="02020603050405020304" pitchFamily="18" charset="0"/>
              </a:rPr>
              <a:t>vật </a:t>
            </a:r>
            <a:r>
              <a:rPr lang="en-US" sz="2400">
                <a:latin typeface="Times New Roman" panose="02020603050405020304" pitchFamily="18" charset="0"/>
                <a:cs typeface="Times New Roman" panose="02020603050405020304" pitchFamily="18" charset="0"/>
              </a:rPr>
              <a:t>thể.</a:t>
            </a:r>
          </a:p>
        </p:txBody>
      </p:sp>
    </p:spTree>
    <p:extLst>
      <p:ext uri="{BB962C8B-B14F-4D97-AF65-F5344CB8AC3E}">
        <p14:creationId xmlns:p14="http://schemas.microsoft.com/office/powerpoint/2010/main" val="23865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902" y="520702"/>
            <a:ext cx="10340523" cy="1200329"/>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Bước 2: Vẽ hình chiếu trục đo của hình hộp bao ngoài vật thể có kích thước: dài a,</a:t>
            </a:r>
          </a:p>
          <a:p>
            <a:r>
              <a:rPr lang="en-US" sz="2400">
                <a:latin typeface="Times New Roman" panose="02020603050405020304" pitchFamily="18" charset="0"/>
                <a:cs typeface="Times New Roman" panose="02020603050405020304" pitchFamily="18" charset="0"/>
              </a:rPr>
              <a:t>rộng b và cao c đặt lên ba trục đo theo hệ số biến dạng của chúng.</a:t>
            </a:r>
          </a:p>
          <a:p>
            <a:endParaRPr lang="en-US" sz="2400">
              <a:latin typeface="Times New Roman" panose="02020603050405020304" pitchFamily="18" charset="0"/>
              <a:cs typeface="Times New Roman" panose="02020603050405020304" pitchFamily="18" charset="0"/>
            </a:endParaRPr>
          </a:p>
        </p:txBody>
      </p:sp>
      <p:sp>
        <p:nvSpPr>
          <p:cNvPr id="4" name="Cube 3"/>
          <p:cNvSpPr/>
          <p:nvPr/>
        </p:nvSpPr>
        <p:spPr>
          <a:xfrm flipH="1">
            <a:off x="1739900" y="2203173"/>
            <a:ext cx="3114261" cy="2054088"/>
          </a:xfrm>
          <a:prstGeom prst="cub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933592" y="3740151"/>
            <a:ext cx="3400425" cy="174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334015" y="1709740"/>
            <a:ext cx="0" cy="20478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34015" y="3757615"/>
            <a:ext cx="1587500" cy="15128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54161" y="4257261"/>
            <a:ext cx="0" cy="11131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54162" y="2733675"/>
            <a:ext cx="194807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54161" y="4257261"/>
            <a:ext cx="20275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34017" y="2203173"/>
            <a:ext cx="225618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2258599" y="4257261"/>
            <a:ext cx="0" cy="11131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58599" y="4813852"/>
            <a:ext cx="259556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28196" y="2733675"/>
            <a:ext cx="0" cy="152358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H="1" flipV="1">
            <a:off x="5300805" y="2203173"/>
            <a:ext cx="527393" cy="53050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5057915" y="1958630"/>
            <a:ext cx="242888" cy="2445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828200" y="2733676"/>
            <a:ext cx="321209" cy="3095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flipH="1">
            <a:off x="536715" y="3492501"/>
            <a:ext cx="479287" cy="369332"/>
          </a:xfrm>
          <a:prstGeom prst="rect">
            <a:avLst/>
          </a:prstGeom>
          <a:noFill/>
        </p:spPr>
        <p:txBody>
          <a:bodyPr wrap="square" rtlCol="0">
            <a:spAutoFit/>
          </a:bodyPr>
          <a:lstStyle/>
          <a:p>
            <a:r>
              <a:rPr lang="en-US"/>
              <a:t>X’</a:t>
            </a:r>
          </a:p>
        </p:txBody>
      </p:sp>
      <p:sp>
        <p:nvSpPr>
          <p:cNvPr id="19" name="TextBox 18"/>
          <p:cNvSpPr txBox="1"/>
          <p:nvPr/>
        </p:nvSpPr>
        <p:spPr>
          <a:xfrm flipH="1">
            <a:off x="4293636" y="3468866"/>
            <a:ext cx="560525" cy="369332"/>
          </a:xfrm>
          <a:prstGeom prst="rect">
            <a:avLst/>
          </a:prstGeom>
          <a:noFill/>
        </p:spPr>
        <p:txBody>
          <a:bodyPr wrap="square" rtlCol="0">
            <a:spAutoFit/>
          </a:bodyPr>
          <a:lstStyle/>
          <a:p>
            <a:r>
              <a:rPr lang="en-US"/>
              <a:t>O’</a:t>
            </a:r>
          </a:p>
        </p:txBody>
      </p:sp>
      <p:sp>
        <p:nvSpPr>
          <p:cNvPr id="20" name="TextBox 19"/>
          <p:cNvSpPr txBox="1"/>
          <p:nvPr/>
        </p:nvSpPr>
        <p:spPr>
          <a:xfrm flipH="1">
            <a:off x="4293637" y="1544401"/>
            <a:ext cx="396875" cy="369332"/>
          </a:xfrm>
          <a:prstGeom prst="rect">
            <a:avLst/>
          </a:prstGeom>
          <a:noFill/>
        </p:spPr>
        <p:txBody>
          <a:bodyPr wrap="square" rtlCol="0">
            <a:spAutoFit/>
          </a:bodyPr>
          <a:lstStyle/>
          <a:p>
            <a:r>
              <a:rPr lang="en-US"/>
              <a:t>Z’</a:t>
            </a:r>
          </a:p>
        </p:txBody>
      </p:sp>
      <p:sp>
        <p:nvSpPr>
          <p:cNvPr id="21" name="TextBox 20"/>
          <p:cNvSpPr txBox="1"/>
          <p:nvPr/>
        </p:nvSpPr>
        <p:spPr>
          <a:xfrm flipH="1">
            <a:off x="5921513" y="5085835"/>
            <a:ext cx="520147" cy="369332"/>
          </a:xfrm>
          <a:prstGeom prst="rect">
            <a:avLst/>
          </a:prstGeom>
          <a:noFill/>
        </p:spPr>
        <p:txBody>
          <a:bodyPr wrap="square" rtlCol="0">
            <a:spAutoFit/>
          </a:bodyPr>
          <a:lstStyle/>
          <a:p>
            <a:r>
              <a:rPr lang="en-US"/>
              <a:t>Y’</a:t>
            </a:r>
          </a:p>
        </p:txBody>
      </p:sp>
      <p:sp>
        <p:nvSpPr>
          <p:cNvPr id="22" name="TextBox 21"/>
          <p:cNvSpPr txBox="1"/>
          <p:nvPr/>
        </p:nvSpPr>
        <p:spPr>
          <a:xfrm flipH="1">
            <a:off x="3357941" y="4444520"/>
            <a:ext cx="396875" cy="369332"/>
          </a:xfrm>
          <a:prstGeom prst="rect">
            <a:avLst/>
          </a:prstGeom>
          <a:noFill/>
        </p:spPr>
        <p:txBody>
          <a:bodyPr wrap="square" rtlCol="0">
            <a:spAutoFit/>
          </a:bodyPr>
          <a:lstStyle/>
          <a:p>
            <a:r>
              <a:rPr lang="en-US"/>
              <a:t>a</a:t>
            </a:r>
          </a:p>
        </p:txBody>
      </p:sp>
      <p:sp>
        <p:nvSpPr>
          <p:cNvPr id="23" name="TextBox 22"/>
          <p:cNvSpPr txBox="1"/>
          <p:nvPr/>
        </p:nvSpPr>
        <p:spPr>
          <a:xfrm rot="16200000" flipH="1">
            <a:off x="5503956" y="3357047"/>
            <a:ext cx="396875" cy="369332"/>
          </a:xfrm>
          <a:prstGeom prst="rect">
            <a:avLst/>
          </a:prstGeom>
          <a:noFill/>
        </p:spPr>
        <p:txBody>
          <a:bodyPr wrap="square" rtlCol="0">
            <a:spAutoFit/>
          </a:bodyPr>
          <a:lstStyle/>
          <a:p>
            <a:r>
              <a:rPr lang="en-US"/>
              <a:t>c</a:t>
            </a:r>
          </a:p>
        </p:txBody>
      </p:sp>
      <p:cxnSp>
        <p:nvCxnSpPr>
          <p:cNvPr id="24" name="Straight Connector 23"/>
          <p:cNvCxnSpPr/>
          <p:nvPr/>
        </p:nvCxnSpPr>
        <p:spPr>
          <a:xfrm>
            <a:off x="5875484" y="2379524"/>
            <a:ext cx="488936"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5630431" y="2379526"/>
            <a:ext cx="261044" cy="1640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flipH="1">
            <a:off x="5922411" y="2106792"/>
            <a:ext cx="630156" cy="369332"/>
          </a:xfrm>
          <a:prstGeom prst="rect">
            <a:avLst/>
          </a:prstGeom>
          <a:noFill/>
        </p:spPr>
        <p:txBody>
          <a:bodyPr wrap="square" rtlCol="0">
            <a:spAutoFit/>
          </a:bodyPr>
          <a:lstStyle/>
          <a:p>
            <a:r>
              <a:rPr lang="en-US"/>
              <a:t>b/2</a:t>
            </a:r>
          </a:p>
        </p:txBody>
      </p:sp>
      <p:cxnSp>
        <p:nvCxnSpPr>
          <p:cNvPr id="28" name="Straight Arrow Connector 27"/>
          <p:cNvCxnSpPr/>
          <p:nvPr/>
        </p:nvCxnSpPr>
        <p:spPr>
          <a:xfrm flipV="1">
            <a:off x="9944407" y="1179237"/>
            <a:ext cx="0" cy="20478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flipH="1">
            <a:off x="9904028" y="2938363"/>
            <a:ext cx="560525" cy="369332"/>
          </a:xfrm>
          <a:prstGeom prst="rect">
            <a:avLst/>
          </a:prstGeom>
          <a:noFill/>
        </p:spPr>
        <p:txBody>
          <a:bodyPr wrap="square" rtlCol="0">
            <a:spAutoFit/>
          </a:bodyPr>
          <a:lstStyle/>
          <a:p>
            <a:r>
              <a:rPr lang="en-US"/>
              <a:t>O’</a:t>
            </a:r>
          </a:p>
        </p:txBody>
      </p:sp>
      <p:sp>
        <p:nvSpPr>
          <p:cNvPr id="30" name="TextBox 29"/>
          <p:cNvSpPr txBox="1"/>
          <p:nvPr/>
        </p:nvSpPr>
        <p:spPr>
          <a:xfrm flipH="1">
            <a:off x="9904029" y="1013898"/>
            <a:ext cx="396875" cy="369332"/>
          </a:xfrm>
          <a:prstGeom prst="rect">
            <a:avLst/>
          </a:prstGeom>
          <a:noFill/>
        </p:spPr>
        <p:txBody>
          <a:bodyPr wrap="square" rtlCol="0">
            <a:spAutoFit/>
          </a:bodyPr>
          <a:lstStyle/>
          <a:p>
            <a:r>
              <a:rPr lang="en-US"/>
              <a:t>Z’</a:t>
            </a:r>
          </a:p>
        </p:txBody>
      </p:sp>
      <p:cxnSp>
        <p:nvCxnSpPr>
          <p:cNvPr id="32" name="Straight Arrow Connector 31"/>
          <p:cNvCxnSpPr/>
          <p:nvPr/>
        </p:nvCxnSpPr>
        <p:spPr>
          <a:xfrm flipH="1">
            <a:off x="7124701" y="3227110"/>
            <a:ext cx="2819708" cy="15867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944221" y="3243795"/>
            <a:ext cx="2136203" cy="12702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454901" y="1886369"/>
            <a:ext cx="2489507" cy="1236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454900" y="3123028"/>
            <a:ext cx="79" cy="1506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54900" y="3123028"/>
            <a:ext cx="908051" cy="617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372952" y="2439359"/>
            <a:ext cx="2474685" cy="1318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944407" y="1886367"/>
            <a:ext cx="903231" cy="5529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372952" y="3757613"/>
            <a:ext cx="0" cy="139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54900" y="4629109"/>
            <a:ext cx="908051" cy="523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847637" y="2439359"/>
            <a:ext cx="0" cy="1318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8372952" y="3757613"/>
            <a:ext cx="2474685" cy="1395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810083" y="4531758"/>
            <a:ext cx="407484" cy="369332"/>
          </a:xfrm>
          <a:prstGeom prst="rect">
            <a:avLst/>
          </a:prstGeom>
          <a:noFill/>
        </p:spPr>
        <p:txBody>
          <a:bodyPr wrap="none" rtlCol="0">
            <a:spAutoFit/>
          </a:bodyPr>
          <a:lstStyle/>
          <a:p>
            <a:r>
              <a:rPr lang="en-US"/>
              <a:t>X’</a:t>
            </a:r>
          </a:p>
        </p:txBody>
      </p:sp>
      <p:sp>
        <p:nvSpPr>
          <p:cNvPr id="63" name="TextBox 62"/>
          <p:cNvSpPr txBox="1"/>
          <p:nvPr/>
        </p:nvSpPr>
        <p:spPr>
          <a:xfrm>
            <a:off x="11677749" y="4480855"/>
            <a:ext cx="402674" cy="369332"/>
          </a:xfrm>
          <a:prstGeom prst="rect">
            <a:avLst/>
          </a:prstGeom>
          <a:noFill/>
        </p:spPr>
        <p:txBody>
          <a:bodyPr wrap="none" rtlCol="0">
            <a:spAutoFit/>
          </a:bodyPr>
          <a:lstStyle/>
          <a:p>
            <a:r>
              <a:rPr lang="en-US"/>
              <a:t>Y’</a:t>
            </a:r>
          </a:p>
        </p:txBody>
      </p:sp>
      <p:cxnSp>
        <p:nvCxnSpPr>
          <p:cNvPr id="65" name="Straight Connector 64"/>
          <p:cNvCxnSpPr/>
          <p:nvPr/>
        </p:nvCxnSpPr>
        <p:spPr>
          <a:xfrm>
            <a:off x="8372952" y="5153027"/>
            <a:ext cx="0" cy="917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0847637" y="3740150"/>
            <a:ext cx="0" cy="1345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8372952" y="4257263"/>
            <a:ext cx="2474685" cy="13545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19851716">
            <a:off x="9461839" y="4573890"/>
            <a:ext cx="341760" cy="369332"/>
          </a:xfrm>
          <a:prstGeom prst="rect">
            <a:avLst/>
          </a:prstGeom>
          <a:noFill/>
        </p:spPr>
        <p:txBody>
          <a:bodyPr wrap="none" rtlCol="0">
            <a:spAutoFit/>
          </a:bodyPr>
          <a:lstStyle/>
          <a:p>
            <a:r>
              <a:rPr lang="en-US"/>
              <a:t>a</a:t>
            </a:r>
          </a:p>
        </p:txBody>
      </p:sp>
      <p:cxnSp>
        <p:nvCxnSpPr>
          <p:cNvPr id="72" name="Straight Connector 71"/>
          <p:cNvCxnSpPr/>
          <p:nvPr/>
        </p:nvCxnSpPr>
        <p:spPr>
          <a:xfrm flipV="1">
            <a:off x="9904027" y="1383229"/>
            <a:ext cx="943611" cy="503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0847214" y="1901946"/>
            <a:ext cx="956501" cy="521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0375834" y="1602148"/>
            <a:ext cx="949631" cy="601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rot="2583713">
            <a:off x="10841441" y="1633410"/>
            <a:ext cx="341760" cy="369332"/>
          </a:xfrm>
          <a:prstGeom prst="rect">
            <a:avLst/>
          </a:prstGeom>
          <a:noFill/>
        </p:spPr>
        <p:txBody>
          <a:bodyPr wrap="none" rtlCol="0">
            <a:spAutoFit/>
          </a:bodyPr>
          <a:lstStyle/>
          <a:p>
            <a:r>
              <a:rPr lang="en-US"/>
              <a:t>b</a:t>
            </a:r>
          </a:p>
        </p:txBody>
      </p:sp>
      <p:cxnSp>
        <p:nvCxnSpPr>
          <p:cNvPr id="81" name="Straight Connector 80"/>
          <p:cNvCxnSpPr/>
          <p:nvPr/>
        </p:nvCxnSpPr>
        <p:spPr>
          <a:xfrm flipV="1">
            <a:off x="10825847" y="3054333"/>
            <a:ext cx="1233211"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1285720" y="2162862"/>
            <a:ext cx="0" cy="1359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1275579" y="2729154"/>
            <a:ext cx="333746" cy="369332"/>
          </a:xfrm>
          <a:prstGeom prst="rect">
            <a:avLst/>
          </a:prstGeom>
          <a:noFill/>
        </p:spPr>
        <p:txBody>
          <a:bodyPr wrap="none" rtlCol="0">
            <a:spAutoFit/>
          </a:bodyPr>
          <a:lstStyle/>
          <a:p>
            <a:r>
              <a:rPr lang="en-US"/>
              <a:t>c</a:t>
            </a:r>
          </a:p>
        </p:txBody>
      </p:sp>
      <p:sp>
        <p:nvSpPr>
          <p:cNvPr id="86" name="TextBox 85"/>
          <p:cNvSpPr txBox="1"/>
          <p:nvPr/>
        </p:nvSpPr>
        <p:spPr>
          <a:xfrm>
            <a:off x="2133600" y="5897217"/>
            <a:ext cx="2364750"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a) HCTĐ xiên góc cân</a:t>
            </a:r>
          </a:p>
        </p:txBody>
      </p:sp>
      <p:sp>
        <p:nvSpPr>
          <p:cNvPr id="88" name="TextBox 87"/>
          <p:cNvSpPr txBox="1"/>
          <p:nvPr/>
        </p:nvSpPr>
        <p:spPr>
          <a:xfrm>
            <a:off x="8600426" y="5968388"/>
            <a:ext cx="2411879"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b) HCT vuông góc đều</a:t>
            </a:r>
          </a:p>
        </p:txBody>
      </p:sp>
    </p:spTree>
    <p:extLst>
      <p:ext uri="{BB962C8B-B14F-4D97-AF65-F5344CB8AC3E}">
        <p14:creationId xmlns:p14="http://schemas.microsoft.com/office/powerpoint/2010/main" val="190228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par>
                                <p:cTn id="55" presetID="22" presetClass="entr" presetSubtype="4"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par>
                                <p:cTn id="58" presetID="22" presetClass="entr" presetSubtype="4"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par>
                                <p:cTn id="61" presetID="2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par>
                                <p:cTn id="64" presetID="22" presetClass="entr" presetSubtype="4"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500"/>
                                        <p:tgtEl>
                                          <p:spTgt spid="24"/>
                                        </p:tgtEl>
                                      </p:cBhvr>
                                    </p:animEffect>
                                  </p:childTnLst>
                                </p:cTn>
                              </p:par>
                              <p:par>
                                <p:cTn id="67" presetID="22" presetClass="entr" presetSubtype="4"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500"/>
                                        <p:tgtEl>
                                          <p:spTgt spid="25"/>
                                        </p:tgtEl>
                                      </p:cBhvr>
                                    </p:animEffect>
                                  </p:childTnLst>
                                </p:cTn>
                              </p:par>
                              <p:par>
                                <p:cTn id="70" presetID="22" presetClass="entr" presetSubtype="4"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par>
                                <p:cTn id="73" presetID="22" presetClass="entr" presetSubtype="4"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500"/>
                                        <p:tgtEl>
                                          <p:spTgt spid="10"/>
                                        </p:tgtEl>
                                      </p:cBhvr>
                                    </p:animEffect>
                                  </p:childTnLst>
                                </p:cTn>
                              </p:par>
                              <p:par>
                                <p:cTn id="81" presetID="22" presetClass="entr" presetSubtype="4"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down)">
                                      <p:cBhvr>
                                        <p:cTn id="83" dur="500"/>
                                        <p:tgtEl>
                                          <p:spTgt spid="14"/>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barn(inVertical)">
                                      <p:cBhvr>
                                        <p:cTn id="91" dur="500"/>
                                        <p:tgtEl>
                                          <p:spTgt spid="86"/>
                                        </p:tgtEl>
                                      </p:cBhvr>
                                    </p:animEffect>
                                  </p:childTnLst>
                                </p:cTn>
                              </p:par>
                              <p:par>
                                <p:cTn id="92" presetID="6" presetClass="entr" presetSubtype="16" fill="hold"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circle(in)">
                                      <p:cBhvr>
                                        <p:cTn id="94" dur="20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circle(in)">
                                      <p:cBhvr>
                                        <p:cTn id="99" dur="2000"/>
                                        <p:tgtEl>
                                          <p:spTgt spid="32"/>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circle(in)">
                                      <p:cBhvr>
                                        <p:cTn id="102" dur="2000"/>
                                        <p:tgtEl>
                                          <p:spTgt spid="62"/>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circle(in)">
                                      <p:cBhvr>
                                        <p:cTn id="105" dur="2000"/>
                                        <p:tgtEl>
                                          <p:spTgt spid="29"/>
                                        </p:tgtEl>
                                      </p:cBhvr>
                                    </p:animEffect>
                                  </p:childTnLst>
                                </p:cTn>
                              </p:par>
                              <p:par>
                                <p:cTn id="106" presetID="6" presetClass="entr" presetSubtype="16" fill="hold"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circle(in)">
                                      <p:cBhvr>
                                        <p:cTn id="108" dur="2000"/>
                                        <p:tgtEl>
                                          <p:spTgt spid="28"/>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circle(in)">
                                      <p:cBhvr>
                                        <p:cTn id="111" dur="2000"/>
                                        <p:tgtEl>
                                          <p:spTgt spid="30"/>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circle(in)">
                                      <p:cBhvr>
                                        <p:cTn id="114" dur="2000"/>
                                        <p:tgtEl>
                                          <p:spTgt spid="63"/>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circle(in)">
                                      <p:cBhvr>
                                        <p:cTn id="119" dur="2000"/>
                                        <p:tgtEl>
                                          <p:spTgt spid="41"/>
                                        </p:tgtEl>
                                      </p:cBhvr>
                                    </p:animEffect>
                                  </p:childTnLst>
                                </p:cTn>
                              </p:par>
                              <p:par>
                                <p:cTn id="120" presetID="6" presetClass="entr" presetSubtype="16" fill="hold"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circle(in)">
                                      <p:cBhvr>
                                        <p:cTn id="122" dur="2000"/>
                                        <p:tgtEl>
                                          <p:spTgt spid="43"/>
                                        </p:tgtEl>
                                      </p:cBhvr>
                                    </p:animEffect>
                                  </p:childTnLst>
                                </p:cTn>
                              </p:par>
                              <p:par>
                                <p:cTn id="123" presetID="6" presetClass="entr" presetSubtype="16"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circle(in)">
                                      <p:cBhvr>
                                        <p:cTn id="125" dur="2000"/>
                                        <p:tgtEl>
                                          <p:spTgt spid="55"/>
                                        </p:tgtEl>
                                      </p:cBhvr>
                                    </p:animEffect>
                                  </p:childTnLst>
                                </p:cTn>
                              </p:par>
                              <p:par>
                                <p:cTn id="126" presetID="6" presetClass="entr" presetSubtype="16" fill="hold" nodeType="with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circle(in)">
                                      <p:cBhvr>
                                        <p:cTn id="128" dur="2000"/>
                                        <p:tgtEl>
                                          <p:spTgt spid="53"/>
                                        </p:tgtEl>
                                      </p:cBhvr>
                                    </p:animEffect>
                                  </p:childTnLst>
                                </p:cTn>
                              </p:par>
                              <p:par>
                                <p:cTn id="129" presetID="6" presetClass="entr" presetSubtype="16" fill="hold"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circle(in)">
                                      <p:cBhvr>
                                        <p:cTn id="131" dur="2000"/>
                                        <p:tgtEl>
                                          <p:spTgt spid="46"/>
                                        </p:tgtEl>
                                      </p:cBhvr>
                                    </p:animEffect>
                                  </p:childTnLst>
                                </p:cTn>
                              </p:par>
                              <p:par>
                                <p:cTn id="132" presetID="6" presetClass="entr" presetSubtype="16" fill="hold" nodeType="with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circle(in)">
                                      <p:cBhvr>
                                        <p:cTn id="134" dur="2000"/>
                                        <p:tgtEl>
                                          <p:spTgt spid="49"/>
                                        </p:tgtEl>
                                      </p:cBhvr>
                                    </p:animEffect>
                                  </p:childTnLst>
                                </p:cTn>
                              </p:par>
                              <p:par>
                                <p:cTn id="135" presetID="6" presetClass="entr" presetSubtype="16" fill="hold" nodeType="withEffect">
                                  <p:stCondLst>
                                    <p:cond delay="0"/>
                                  </p:stCondLst>
                                  <p:childTnLst>
                                    <p:set>
                                      <p:cBhvr>
                                        <p:cTn id="136" dur="1" fill="hold">
                                          <p:stCondLst>
                                            <p:cond delay="0"/>
                                          </p:stCondLst>
                                        </p:cTn>
                                        <p:tgtEl>
                                          <p:spTgt spid="51"/>
                                        </p:tgtEl>
                                        <p:attrNameLst>
                                          <p:attrName>style.visibility</p:attrName>
                                        </p:attrNameLst>
                                      </p:cBhvr>
                                      <p:to>
                                        <p:strVal val="visible"/>
                                      </p:to>
                                    </p:set>
                                    <p:animEffect transition="in" filter="circle(in)">
                                      <p:cBhvr>
                                        <p:cTn id="137" dur="2000"/>
                                        <p:tgtEl>
                                          <p:spTgt spid="51"/>
                                        </p:tgtEl>
                                      </p:cBhvr>
                                    </p:animEffect>
                                  </p:childTnLst>
                                </p:cTn>
                              </p:par>
                              <p:par>
                                <p:cTn id="138" presetID="6" presetClass="entr" presetSubtype="16" fill="hold" nodeType="with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circle(in)">
                                      <p:cBhvr>
                                        <p:cTn id="140" dur="2000"/>
                                        <p:tgtEl>
                                          <p:spTgt spid="58"/>
                                        </p:tgtEl>
                                      </p:cBhvr>
                                    </p:animEffect>
                                  </p:childTnLst>
                                </p:cTn>
                              </p:par>
                              <p:par>
                                <p:cTn id="141" presetID="6" presetClass="entr" presetSubtype="16" fill="hold" nodeType="with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circle(in)">
                                      <p:cBhvr>
                                        <p:cTn id="143" dur="2000"/>
                                        <p:tgtEl>
                                          <p:spTgt spid="60"/>
                                        </p:tgtEl>
                                      </p:cBhvr>
                                    </p:animEffect>
                                  </p:childTnLst>
                                </p:cTn>
                              </p:par>
                            </p:childTnLst>
                          </p:cTn>
                        </p:par>
                      </p:childTnLst>
                    </p:cTn>
                  </p:par>
                  <p:par>
                    <p:cTn id="144" fill="hold">
                      <p:stCondLst>
                        <p:cond delay="indefinite"/>
                      </p:stCondLst>
                      <p:childTnLst>
                        <p:par>
                          <p:cTn id="145" fill="hold">
                            <p:stCondLst>
                              <p:cond delay="0"/>
                            </p:stCondLst>
                            <p:childTnLst>
                              <p:par>
                                <p:cTn id="146" presetID="6" presetClass="entr" presetSubtype="16" fill="hold" nodeType="clickEffect">
                                  <p:stCondLst>
                                    <p:cond delay="0"/>
                                  </p:stCondLst>
                                  <p:childTnLst>
                                    <p:set>
                                      <p:cBhvr>
                                        <p:cTn id="147" dur="1" fill="hold">
                                          <p:stCondLst>
                                            <p:cond delay="0"/>
                                          </p:stCondLst>
                                        </p:cTn>
                                        <p:tgtEl>
                                          <p:spTgt spid="65"/>
                                        </p:tgtEl>
                                        <p:attrNameLst>
                                          <p:attrName>style.visibility</p:attrName>
                                        </p:attrNameLst>
                                      </p:cBhvr>
                                      <p:to>
                                        <p:strVal val="visible"/>
                                      </p:to>
                                    </p:set>
                                    <p:animEffect transition="in" filter="circle(in)">
                                      <p:cBhvr>
                                        <p:cTn id="148" dur="2000"/>
                                        <p:tgtEl>
                                          <p:spTgt spid="65"/>
                                        </p:tgtEl>
                                      </p:cBhvr>
                                    </p:animEffect>
                                  </p:childTnLst>
                                </p:cTn>
                              </p:par>
                              <p:par>
                                <p:cTn id="149" presetID="6" presetClass="entr" presetSubtype="16" fill="hold" nodeType="with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circle(in)">
                                      <p:cBhvr>
                                        <p:cTn id="151" dur="2000"/>
                                        <p:tgtEl>
                                          <p:spTgt spid="67"/>
                                        </p:tgtEl>
                                      </p:cBhvr>
                                    </p:animEffect>
                                  </p:childTnLst>
                                </p:cTn>
                              </p:par>
                              <p:par>
                                <p:cTn id="152" presetID="6" presetClass="entr" presetSubtype="16" fill="hold" nodeType="withEffect">
                                  <p:stCondLst>
                                    <p:cond delay="0"/>
                                  </p:stCondLst>
                                  <p:childTnLst>
                                    <p:set>
                                      <p:cBhvr>
                                        <p:cTn id="153" dur="1" fill="hold">
                                          <p:stCondLst>
                                            <p:cond delay="0"/>
                                          </p:stCondLst>
                                        </p:cTn>
                                        <p:tgtEl>
                                          <p:spTgt spid="69"/>
                                        </p:tgtEl>
                                        <p:attrNameLst>
                                          <p:attrName>style.visibility</p:attrName>
                                        </p:attrNameLst>
                                      </p:cBhvr>
                                      <p:to>
                                        <p:strVal val="visible"/>
                                      </p:to>
                                    </p:set>
                                    <p:animEffect transition="in" filter="circle(in)">
                                      <p:cBhvr>
                                        <p:cTn id="154" dur="2000"/>
                                        <p:tgtEl>
                                          <p:spTgt spid="69"/>
                                        </p:tgtEl>
                                      </p:cBhvr>
                                    </p:animEffect>
                                  </p:childTnLst>
                                </p:cTn>
                              </p:par>
                              <p:par>
                                <p:cTn id="155" presetID="6" presetClass="entr" presetSubtype="16" fill="hold" grpId="0" nodeType="withEffect">
                                  <p:stCondLst>
                                    <p:cond delay="0"/>
                                  </p:stCondLst>
                                  <p:childTnLst>
                                    <p:set>
                                      <p:cBhvr>
                                        <p:cTn id="156" dur="1" fill="hold">
                                          <p:stCondLst>
                                            <p:cond delay="0"/>
                                          </p:stCondLst>
                                        </p:cTn>
                                        <p:tgtEl>
                                          <p:spTgt spid="70"/>
                                        </p:tgtEl>
                                        <p:attrNameLst>
                                          <p:attrName>style.visibility</p:attrName>
                                        </p:attrNameLst>
                                      </p:cBhvr>
                                      <p:to>
                                        <p:strVal val="visible"/>
                                      </p:to>
                                    </p:set>
                                    <p:animEffect transition="in" filter="circle(in)">
                                      <p:cBhvr>
                                        <p:cTn id="157" dur="2000"/>
                                        <p:tgtEl>
                                          <p:spTgt spid="70"/>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16" fill="hold" nodeType="click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circle(in)">
                                      <p:cBhvr>
                                        <p:cTn id="162" dur="2000"/>
                                        <p:tgtEl>
                                          <p:spTgt spid="72"/>
                                        </p:tgtEl>
                                      </p:cBhvr>
                                    </p:animEffect>
                                  </p:childTnLst>
                                </p:cTn>
                              </p:par>
                              <p:par>
                                <p:cTn id="163" presetID="6" presetClass="entr" presetSubtype="16" fill="hold" nodeType="with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circle(in)">
                                      <p:cBhvr>
                                        <p:cTn id="165" dur="2000"/>
                                        <p:tgtEl>
                                          <p:spTgt spid="74"/>
                                        </p:tgtEl>
                                      </p:cBhvr>
                                    </p:animEffect>
                                  </p:childTnLst>
                                </p:cTn>
                              </p:par>
                              <p:par>
                                <p:cTn id="166" presetID="6" presetClass="entr" presetSubtype="16" fill="hold" nodeType="with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circle(in)">
                                      <p:cBhvr>
                                        <p:cTn id="168" dur="2000"/>
                                        <p:tgtEl>
                                          <p:spTgt spid="77"/>
                                        </p:tgtEl>
                                      </p:cBhvr>
                                    </p:animEffect>
                                  </p:childTnLst>
                                </p:cTn>
                              </p:par>
                              <p:par>
                                <p:cTn id="169" presetID="6" presetClass="entr" presetSubtype="16"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circle(in)">
                                      <p:cBhvr>
                                        <p:cTn id="171" dur="2000"/>
                                        <p:tgtEl>
                                          <p:spTgt spid="79"/>
                                        </p:tgtEl>
                                      </p:cBhvr>
                                    </p:animEffect>
                                  </p:childTnLst>
                                </p:cTn>
                              </p:par>
                            </p:childTnLst>
                          </p:cTn>
                        </p:par>
                      </p:childTnLst>
                    </p:cTn>
                  </p:par>
                  <p:par>
                    <p:cTn id="172" fill="hold">
                      <p:stCondLst>
                        <p:cond delay="indefinite"/>
                      </p:stCondLst>
                      <p:childTnLst>
                        <p:par>
                          <p:cTn id="173" fill="hold">
                            <p:stCondLst>
                              <p:cond delay="0"/>
                            </p:stCondLst>
                            <p:childTnLst>
                              <p:par>
                                <p:cTn id="174" presetID="6" presetClass="entr" presetSubtype="16" fill="hold" nodeType="click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circle(in)">
                                      <p:cBhvr>
                                        <p:cTn id="176" dur="2000"/>
                                        <p:tgtEl>
                                          <p:spTgt spid="81"/>
                                        </p:tgtEl>
                                      </p:cBhvr>
                                    </p:animEffect>
                                  </p:childTnLst>
                                </p:cTn>
                              </p:par>
                              <p:par>
                                <p:cTn id="177" presetID="6" presetClass="entr" presetSubtype="16" fill="hold" nodeType="withEffect">
                                  <p:stCondLst>
                                    <p:cond delay="0"/>
                                  </p:stCondLst>
                                  <p:childTnLst>
                                    <p:set>
                                      <p:cBhvr>
                                        <p:cTn id="178" dur="1" fill="hold">
                                          <p:stCondLst>
                                            <p:cond delay="0"/>
                                          </p:stCondLst>
                                        </p:cTn>
                                        <p:tgtEl>
                                          <p:spTgt spid="83"/>
                                        </p:tgtEl>
                                        <p:attrNameLst>
                                          <p:attrName>style.visibility</p:attrName>
                                        </p:attrNameLst>
                                      </p:cBhvr>
                                      <p:to>
                                        <p:strVal val="visible"/>
                                      </p:to>
                                    </p:set>
                                    <p:animEffect transition="in" filter="circle(in)">
                                      <p:cBhvr>
                                        <p:cTn id="179" dur="2000"/>
                                        <p:tgtEl>
                                          <p:spTgt spid="83"/>
                                        </p:tgtEl>
                                      </p:cBhvr>
                                    </p:animEffect>
                                  </p:childTnLst>
                                </p:cTn>
                              </p:par>
                              <p:par>
                                <p:cTn id="180" presetID="6" presetClass="entr" presetSubtype="16"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Effect transition="in" filter="circle(in)">
                                      <p:cBhvr>
                                        <p:cTn id="182" dur="2000"/>
                                        <p:tgtEl>
                                          <p:spTgt spid="84"/>
                                        </p:tgtEl>
                                      </p:cBhvr>
                                    </p:animEffect>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88"/>
                                        </p:tgtEl>
                                        <p:attrNameLst>
                                          <p:attrName>style.visibility</p:attrName>
                                        </p:attrNameLst>
                                      </p:cBhvr>
                                      <p:to>
                                        <p:strVal val="visible"/>
                                      </p:to>
                                    </p:set>
                                    <p:animEffect transition="in" filter="barn(inVertical)">
                                      <p:cBhvr>
                                        <p:cTn id="18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8" grpId="0"/>
      <p:bldP spid="19" grpId="0"/>
      <p:bldP spid="20" grpId="0"/>
      <p:bldP spid="21" grpId="0"/>
      <p:bldP spid="22" grpId="0"/>
      <p:bldP spid="23" grpId="0"/>
      <p:bldP spid="26" grpId="0"/>
      <p:bldP spid="29" grpId="0"/>
      <p:bldP spid="30" grpId="0"/>
      <p:bldP spid="62" grpId="0"/>
      <p:bldP spid="63" grpId="0"/>
      <p:bldP spid="70" grpId="0"/>
      <p:bldP spid="79" grpId="0"/>
      <p:bldP spid="84" grpId="0"/>
      <p:bldP spid="86" grpId="0"/>
      <p:bldP spid="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2297" y="318052"/>
            <a:ext cx="5716565"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Bước 3: Vẽ các thành phần của vật thể</a:t>
            </a:r>
          </a:p>
        </p:txBody>
      </p:sp>
      <p:graphicFrame>
        <p:nvGraphicFramePr>
          <p:cNvPr id="3" name="Object 2"/>
          <p:cNvGraphicFramePr>
            <a:graphicFrameLocks noChangeAspect="1"/>
          </p:cNvGraphicFramePr>
          <p:nvPr>
            <p:extLst>
              <p:ext uri="{D42A27DB-BD31-4B8C-83A1-F6EECF244321}">
                <p14:modId xmlns:p14="http://schemas.microsoft.com/office/powerpoint/2010/main" val="3129982734"/>
              </p:ext>
            </p:extLst>
          </p:nvPr>
        </p:nvGraphicFramePr>
        <p:xfrm>
          <a:off x="2358888" y="1232453"/>
          <a:ext cx="9833113" cy="3949148"/>
        </p:xfrm>
        <a:graphic>
          <a:graphicData uri="http://schemas.openxmlformats.org/presentationml/2006/ole">
            <mc:AlternateContent xmlns:mc="http://schemas.openxmlformats.org/markup-compatibility/2006">
              <mc:Choice xmlns:v="urn:schemas-microsoft-com:vml" Requires="v">
                <p:oleObj spid="_x0000_s4119" name="PBrush" r:id="rId3" imgW="4638600" imgH="1790640" progId="">
                  <p:embed/>
                </p:oleObj>
              </mc:Choice>
              <mc:Fallback>
                <p:oleObj name="PBrush" r:id="rId3" imgW="4638600" imgH="1790640" progId="">
                  <p:embed/>
                  <p:pic>
                    <p:nvPicPr>
                      <p:cNvPr id="0" name=""/>
                      <p:cNvPicPr/>
                      <p:nvPr/>
                    </p:nvPicPr>
                    <p:blipFill>
                      <a:blip r:embed="rId4"/>
                      <a:stretch>
                        <a:fillRect/>
                      </a:stretch>
                    </p:blipFill>
                    <p:spPr>
                      <a:xfrm>
                        <a:off x="2358888" y="1232453"/>
                        <a:ext cx="9833113" cy="3949148"/>
                      </a:xfrm>
                      <a:prstGeom prst="rect">
                        <a:avLst/>
                      </a:prstGeom>
                    </p:spPr>
                  </p:pic>
                </p:oleObj>
              </mc:Fallback>
            </mc:AlternateContent>
          </a:graphicData>
        </a:graphic>
      </p:graphicFrame>
    </p:spTree>
    <p:extLst>
      <p:ext uri="{BB962C8B-B14F-4D97-AF65-F5344CB8AC3E}">
        <p14:creationId xmlns:p14="http://schemas.microsoft.com/office/powerpoint/2010/main" val="4923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8331" y="514858"/>
            <a:ext cx="9439444" cy="523220"/>
          </a:xfrm>
          <a:prstGeom prst="rect">
            <a:avLst/>
          </a:prstGeom>
          <a:noFill/>
        </p:spPr>
        <p:txBody>
          <a:bodyPr wrap="none" rtlCol="0">
            <a:spAutoFit/>
          </a:bodyPr>
          <a:lstStyle/>
          <a:p>
            <a:r>
              <a:rPr lang="en-US" sz="2800">
                <a:solidFill>
                  <a:srgbClr val="7030A0"/>
                </a:solidFill>
                <a:latin typeface="Times New Roman" panose="02020603050405020304" pitchFamily="18" charset="0"/>
                <a:cs typeface="Times New Roman" panose="02020603050405020304" pitchFamily="18" charset="0"/>
              </a:rPr>
              <a:t>Bước 4: Tẩy các đường phụ, đường khuất, tô đậm các cạnh thấy.</a:t>
            </a:r>
          </a:p>
        </p:txBody>
      </p:sp>
      <p:graphicFrame>
        <p:nvGraphicFramePr>
          <p:cNvPr id="3" name="Object 2"/>
          <p:cNvGraphicFramePr>
            <a:graphicFrameLocks noChangeAspect="1"/>
          </p:cNvGraphicFramePr>
          <p:nvPr>
            <p:extLst>
              <p:ext uri="{D42A27DB-BD31-4B8C-83A1-F6EECF244321}">
                <p14:modId xmlns:p14="http://schemas.microsoft.com/office/powerpoint/2010/main" val="1010687291"/>
              </p:ext>
            </p:extLst>
          </p:nvPr>
        </p:nvGraphicFramePr>
        <p:xfrm>
          <a:off x="2464845" y="1460310"/>
          <a:ext cx="8952931" cy="4667533"/>
        </p:xfrm>
        <a:graphic>
          <a:graphicData uri="http://schemas.openxmlformats.org/presentationml/2006/ole">
            <mc:AlternateContent xmlns:mc="http://schemas.openxmlformats.org/markup-compatibility/2006">
              <mc:Choice xmlns:v="urn:schemas-microsoft-com:vml" Requires="v">
                <p:oleObj spid="_x0000_s5143" name="PBrush" r:id="rId3" imgW="4657680" imgH="1924200" progId="">
                  <p:embed/>
                </p:oleObj>
              </mc:Choice>
              <mc:Fallback>
                <p:oleObj name="PBrush" r:id="rId3" imgW="4657680" imgH="1924200" progId="">
                  <p:embed/>
                  <p:pic>
                    <p:nvPicPr>
                      <p:cNvPr id="0" name=""/>
                      <p:cNvPicPr/>
                      <p:nvPr/>
                    </p:nvPicPr>
                    <p:blipFill>
                      <a:blip r:embed="rId4"/>
                      <a:stretch>
                        <a:fillRect/>
                      </a:stretch>
                    </p:blipFill>
                    <p:spPr>
                      <a:xfrm>
                        <a:off x="2464845" y="1460310"/>
                        <a:ext cx="8952931" cy="4667533"/>
                      </a:xfrm>
                      <a:prstGeom prst="rect">
                        <a:avLst/>
                      </a:prstGeom>
                    </p:spPr>
                  </p:pic>
                </p:oleObj>
              </mc:Fallback>
            </mc:AlternateContent>
          </a:graphicData>
        </a:graphic>
      </p:graphicFrame>
    </p:spTree>
    <p:extLst>
      <p:ext uri="{BB962C8B-B14F-4D97-AF65-F5344CB8AC3E}">
        <p14:creationId xmlns:p14="http://schemas.microsoft.com/office/powerpoint/2010/main" val="3680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8757" y="410819"/>
            <a:ext cx="2198038" cy="646331"/>
          </a:xfrm>
          <a:prstGeom prst="rect">
            <a:avLst/>
          </a:prstGeom>
          <a:noFill/>
        </p:spPr>
        <p:txBody>
          <a:bodyPr wrap="none" rtlCol="0">
            <a:spAutoFit/>
          </a:bodyPr>
          <a:lstStyle/>
          <a:p>
            <a:pPr algn="ctr"/>
            <a:r>
              <a:rPr lang="en-US" sz="3600" b="1" u="sng">
                <a:solidFill>
                  <a:srgbClr val="FF0000"/>
                </a:solidFill>
                <a:latin typeface="Times New Roman" panose="02020603050405020304" pitchFamily="18" charset="0"/>
                <a:cs typeface="Times New Roman" panose="02020603050405020304" pitchFamily="18" charset="0"/>
              </a:rPr>
              <a:t>Luyện tập</a:t>
            </a:r>
          </a:p>
        </p:txBody>
      </p:sp>
      <p:sp>
        <p:nvSpPr>
          <p:cNvPr id="3" name="TextBox 2"/>
          <p:cNvSpPr txBox="1"/>
          <p:nvPr/>
        </p:nvSpPr>
        <p:spPr>
          <a:xfrm>
            <a:off x="1603514" y="1258957"/>
            <a:ext cx="4852547" cy="954107"/>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Phần trắc nghiệm.</a:t>
            </a:r>
          </a:p>
          <a:p>
            <a:r>
              <a:rPr lang="en-US" sz="2800" dirty="0">
                <a:solidFill>
                  <a:srgbClr val="002060"/>
                </a:solidFill>
                <a:latin typeface="Times New Roman" panose="02020603050405020304" pitchFamily="18" charset="0"/>
                <a:cs typeface="Times New Roman" panose="02020603050405020304" pitchFamily="18" charset="0"/>
              </a:rPr>
              <a:t>- GV </a:t>
            </a:r>
            <a:r>
              <a:rPr lang="en-US" sz="2800" dirty="0" smtClean="0">
                <a:solidFill>
                  <a:srgbClr val="002060"/>
                </a:solidFill>
                <a:latin typeface="Times New Roman" panose="02020603050405020304" pitchFamily="18" charset="0"/>
                <a:cs typeface="Times New Roman" panose="02020603050405020304" pitchFamily="18" charset="0"/>
              </a:rPr>
              <a:t>phát </a:t>
            </a:r>
            <a:r>
              <a:rPr lang="en-US" sz="2800" dirty="0">
                <a:solidFill>
                  <a:srgbClr val="002060"/>
                </a:solidFill>
                <a:latin typeface="Times New Roman" panose="02020603050405020304" pitchFamily="18" charset="0"/>
                <a:cs typeface="Times New Roman" panose="02020603050405020304" pitchFamily="18" charset="0"/>
              </a:rPr>
              <a:t>phiếu học tập cho </a:t>
            </a:r>
            <a:r>
              <a:rPr lang="en-US" sz="2800" dirty="0" smtClean="0">
                <a:solidFill>
                  <a:srgbClr val="002060"/>
                </a:solidFill>
                <a:latin typeface="Times New Roman" panose="02020603050405020304" pitchFamily="18" charset="0"/>
                <a:cs typeface="Times New Roman" panose="02020603050405020304" pitchFamily="18" charset="0"/>
              </a:rPr>
              <a:t>HV</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03514" y="2414873"/>
            <a:ext cx="8282609" cy="1384995"/>
          </a:xfrm>
          <a:prstGeom prst="rect">
            <a:avLst/>
          </a:prstGeom>
          <a:noFill/>
        </p:spPr>
        <p:txBody>
          <a:bodyPr wrap="square" rtlCol="0">
            <a:spAutoFit/>
          </a:bodyPr>
          <a:lstStyle/>
          <a:p>
            <a:r>
              <a:rPr lang="en-US" sz="2800" dirty="0">
                <a:solidFill>
                  <a:srgbClr val="00B050"/>
                </a:solidFill>
                <a:latin typeface="Times New Roman" panose="02020603050405020304" pitchFamily="18" charset="0"/>
                <a:cs typeface="Times New Roman" panose="02020603050405020304" pitchFamily="18" charset="0"/>
              </a:rPr>
              <a:t>Phần </a:t>
            </a:r>
            <a:r>
              <a:rPr lang="en-US" sz="2800" dirty="0" smtClean="0">
                <a:solidFill>
                  <a:srgbClr val="00B050"/>
                </a:solidFill>
                <a:latin typeface="Times New Roman" panose="02020603050405020304" pitchFamily="18" charset="0"/>
                <a:cs typeface="Times New Roman" panose="02020603050405020304" pitchFamily="18" charset="0"/>
              </a:rPr>
              <a:t>tự </a:t>
            </a:r>
            <a:r>
              <a:rPr lang="en-US" sz="2800" dirty="0">
                <a:solidFill>
                  <a:srgbClr val="00B050"/>
                </a:solidFill>
                <a:latin typeface="Times New Roman" panose="02020603050405020304" pitchFamily="18" charset="0"/>
                <a:cs typeface="Times New Roman" panose="02020603050405020304" pitchFamily="18" charset="0"/>
              </a:rPr>
              <a:t>l</a:t>
            </a:r>
            <a:r>
              <a:rPr lang="en-US" sz="2800" dirty="0" smtClean="0">
                <a:solidFill>
                  <a:srgbClr val="00B050"/>
                </a:solidFill>
                <a:latin typeface="Times New Roman" panose="02020603050405020304" pitchFamily="18" charset="0"/>
                <a:cs typeface="Times New Roman" panose="02020603050405020304" pitchFamily="18" charset="0"/>
              </a:rPr>
              <a:t>uận</a:t>
            </a:r>
            <a:r>
              <a:rPr lang="en-US" sz="2800" dirty="0">
                <a:solidFill>
                  <a:srgbClr val="00B050"/>
                </a:solidFill>
                <a:latin typeface="Times New Roman" panose="02020603050405020304" pitchFamily="18" charset="0"/>
                <a:cs typeface="Times New Roman" panose="02020603050405020304" pitchFamily="18" charset="0"/>
              </a:rPr>
              <a:t>: </a:t>
            </a:r>
          </a:p>
          <a:p>
            <a:r>
              <a:rPr lang="en-US" sz="2800" dirty="0">
                <a:solidFill>
                  <a:srgbClr val="00B050"/>
                </a:solidFill>
                <a:latin typeface="Times New Roman" panose="02020603050405020304" pitchFamily="18" charset="0"/>
                <a:cs typeface="Times New Roman" panose="02020603050405020304" pitchFamily="18" charset="0"/>
              </a:rPr>
              <a:t>- Làm các bài tập ở phần luyện tập trang 68 và phần thực hành trang 70</a:t>
            </a:r>
          </a:p>
        </p:txBody>
      </p:sp>
    </p:spTree>
    <p:extLst>
      <p:ext uri="{BB962C8B-B14F-4D97-AF65-F5344CB8AC3E}">
        <p14:creationId xmlns:p14="http://schemas.microsoft.com/office/powerpoint/2010/main" val="15103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486" y="205649"/>
            <a:ext cx="9806609" cy="1200329"/>
          </a:xfrm>
          <a:prstGeom prst="rect">
            <a:avLst/>
          </a:prstGeom>
        </p:spPr>
        <p:txBody>
          <a:bodyPr wrap="square">
            <a:spAutoFit/>
          </a:bodyPr>
          <a:lstStyle/>
          <a:p>
            <a:r>
              <a:rPr lang="en-US" sz="2400" dirty="0">
                <a:solidFill>
                  <a:srgbClr val="FF0000"/>
                </a:solidFill>
                <a:latin typeface="Times New Roman" pitchFamily="18" charset="0"/>
                <a:cs typeface="Times New Roman" pitchFamily="18" charset="0"/>
              </a:rPr>
              <a:t>- Hình vẽ a thể hiện hai chiều của vật thể nên nó là HCVG.</a:t>
            </a:r>
          </a:p>
          <a:p>
            <a:r>
              <a:rPr lang="en-US" sz="2400" dirty="0">
                <a:solidFill>
                  <a:srgbClr val="FF0000"/>
                </a:solidFill>
                <a:latin typeface="Times New Roman" pitchFamily="18" charset="0"/>
                <a:cs typeface="Times New Roman" pitchFamily="18" charset="0"/>
              </a:rPr>
              <a:t>- Hình vẽ b thể hiện ba chiều của vật thể nên nó là hình chiếu trục đo của vật thể.</a:t>
            </a:r>
          </a:p>
        </p:txBody>
      </p:sp>
      <p:graphicFrame>
        <p:nvGraphicFramePr>
          <p:cNvPr id="3" name="Table 2"/>
          <p:cNvGraphicFramePr>
            <a:graphicFrameLocks noGrp="1"/>
          </p:cNvGraphicFramePr>
          <p:nvPr>
            <p:extLst>
              <p:ext uri="{D42A27DB-BD31-4B8C-83A1-F6EECF244321}">
                <p14:modId xmlns:p14="http://schemas.microsoft.com/office/powerpoint/2010/main" val="355219949"/>
              </p:ext>
            </p:extLst>
          </p:nvPr>
        </p:nvGraphicFramePr>
        <p:xfrm>
          <a:off x="781878" y="1760440"/>
          <a:ext cx="10482470" cy="4304856"/>
        </p:xfrm>
        <a:graphic>
          <a:graphicData uri="http://schemas.openxmlformats.org/drawingml/2006/table">
            <a:tbl>
              <a:tblPr firstRow="1" firstCol="1" bandRow="1">
                <a:tableStyleId>{5C22544A-7EE6-4342-B048-85BDC9FD1C3A}</a:tableStyleId>
              </a:tblPr>
              <a:tblGrid>
                <a:gridCol w="6599583"/>
                <a:gridCol w="3882887"/>
              </a:tblGrid>
              <a:tr h="321945">
                <a:tc>
                  <a:txBody>
                    <a:bodyPr/>
                    <a:lstStyle/>
                    <a:p>
                      <a:pPr algn="ctr">
                        <a:lnSpc>
                          <a:spcPct val="107000"/>
                        </a:lnSpc>
                        <a:spcAft>
                          <a:spcPts val="0"/>
                        </a:spcAft>
                      </a:pPr>
                      <a:r>
                        <a:rPr lang="en-US" sz="2400" dirty="0">
                          <a:effectLst/>
                          <a:latin typeface="Times New Roman" pitchFamily="18" charset="0"/>
                          <a:cs typeface="Times New Roman" pitchFamily="18" charset="0"/>
                        </a:rPr>
                        <a:t>HCVG</a:t>
                      </a:r>
                      <a:endParaRPr lang="en-US" sz="2400" dirty="0">
                        <a:solidFill>
                          <a:srgbClr val="000000"/>
                        </a:solidFill>
                        <a:effectLst/>
                        <a:latin typeface="Times New Roman" pitchFamily="18" charset="0"/>
                        <a:ea typeface="Calibri"/>
                        <a:cs typeface="Times New Roman" pitchFamily="18" charset="0"/>
                      </a:endParaRPr>
                    </a:p>
                  </a:txBody>
                  <a:tcPr marL="68580" marR="68580" marT="0" marB="0">
                    <a:solidFill>
                      <a:srgbClr val="00B050"/>
                    </a:solidFill>
                  </a:tcPr>
                </a:tc>
                <a:tc>
                  <a:txBody>
                    <a:bodyPr/>
                    <a:lstStyle/>
                    <a:p>
                      <a:pPr algn="ctr">
                        <a:lnSpc>
                          <a:spcPct val="107000"/>
                        </a:lnSpc>
                        <a:spcAft>
                          <a:spcPts val="0"/>
                        </a:spcAft>
                      </a:pPr>
                      <a:r>
                        <a:rPr lang="en-US" sz="2400" dirty="0">
                          <a:effectLst/>
                          <a:latin typeface="Times New Roman" pitchFamily="18" charset="0"/>
                          <a:cs typeface="Times New Roman" pitchFamily="18" charset="0"/>
                        </a:rPr>
                        <a:t>HCTĐ</a:t>
                      </a:r>
                    </a:p>
                    <a:p>
                      <a:pPr algn="ctr">
                        <a:lnSpc>
                          <a:spcPct val="107000"/>
                        </a:lnSpc>
                        <a:spcAft>
                          <a:spcPts val="0"/>
                        </a:spcAft>
                      </a:pPr>
                      <a:r>
                        <a:rPr lang="en-US" sz="2400" dirty="0">
                          <a:effectLst/>
                          <a:latin typeface="Times New Roman" pitchFamily="18" charset="0"/>
                          <a:cs typeface="Times New Roman" pitchFamily="18" charset="0"/>
                        </a:rPr>
                        <a:t> </a:t>
                      </a:r>
                      <a:endParaRPr lang="en-US" sz="2400" dirty="0">
                        <a:solidFill>
                          <a:srgbClr val="000000"/>
                        </a:solidFill>
                        <a:effectLst/>
                        <a:latin typeface="Times New Roman" pitchFamily="18" charset="0"/>
                        <a:ea typeface="Calibri"/>
                        <a:cs typeface="Times New Roman" pitchFamily="18" charset="0"/>
                      </a:endParaRPr>
                    </a:p>
                  </a:txBody>
                  <a:tcPr marL="68580" marR="68580" marT="0" marB="0"/>
                </a:tc>
              </a:tr>
              <a:tr h="0">
                <a:tc>
                  <a:txBody>
                    <a:bodyPr/>
                    <a:lstStyle/>
                    <a:p>
                      <a:pPr algn="ctr">
                        <a:lnSpc>
                          <a:spcPct val="107000"/>
                        </a:lnSpc>
                        <a:spcAft>
                          <a:spcPts val="0"/>
                        </a:spcAft>
                      </a:pPr>
                      <a:r>
                        <a:rPr lang="en-US" sz="2400" dirty="0">
                          <a:effectLst/>
                          <a:latin typeface="Times New Roman" pitchFamily="18" charset="0"/>
                          <a:cs typeface="Times New Roman" pitchFamily="18" charset="0"/>
                        </a:rPr>
                        <a:t>Được xây dựng bằng phép chiếu vuông góc</a:t>
                      </a:r>
                      <a:endParaRPr lang="en-US" sz="2400" dirty="0">
                        <a:solidFill>
                          <a:srgbClr val="000000"/>
                        </a:solidFill>
                        <a:effectLst/>
                        <a:latin typeface="Times New Roman" pitchFamily="18" charset="0"/>
                        <a:ea typeface="Calibri"/>
                        <a:cs typeface="Times New Roman" pitchFamily="18" charset="0"/>
                      </a:endParaRPr>
                    </a:p>
                  </a:txBody>
                  <a:tcPr marL="68580" marR="68580" marT="0" marB="0">
                    <a:solidFill>
                      <a:srgbClr val="00B050"/>
                    </a:solidFill>
                  </a:tcPr>
                </a:tc>
                <a:tc>
                  <a:txBody>
                    <a:bodyPr/>
                    <a:lstStyle/>
                    <a:p>
                      <a:pPr algn="ctr">
                        <a:lnSpc>
                          <a:spcPct val="107000"/>
                        </a:lnSpc>
                        <a:spcAft>
                          <a:spcPts val="0"/>
                        </a:spcAft>
                      </a:pPr>
                      <a:r>
                        <a:rPr lang="en-US" sz="2400" dirty="0">
                          <a:effectLst/>
                          <a:latin typeface="Times New Roman" pitchFamily="18" charset="0"/>
                          <a:cs typeface="Times New Roman" pitchFamily="18" charset="0"/>
                        </a:rPr>
                        <a:t>Được xây dựng bằng phép chiếu song song</a:t>
                      </a:r>
                      <a:endParaRPr lang="en-US" sz="2400" dirty="0">
                        <a:solidFill>
                          <a:srgbClr val="000000"/>
                        </a:solidFill>
                        <a:effectLst/>
                        <a:latin typeface="Times New Roman" pitchFamily="18" charset="0"/>
                        <a:ea typeface="Calibri"/>
                        <a:cs typeface="Times New Roman" pitchFamily="18" charset="0"/>
                      </a:endParaRPr>
                    </a:p>
                  </a:txBody>
                  <a:tcPr marL="68580" marR="68580" marT="0" marB="0" anchor="ctr"/>
                </a:tc>
              </a:tr>
              <a:tr h="0">
                <a:tc>
                  <a:txBody>
                    <a:bodyPr/>
                    <a:lstStyle/>
                    <a:p>
                      <a:pPr algn="just">
                        <a:lnSpc>
                          <a:spcPct val="107000"/>
                        </a:lnSpc>
                        <a:spcAft>
                          <a:spcPts val="0"/>
                        </a:spcAft>
                      </a:pPr>
                      <a:r>
                        <a:rPr lang="en-US" sz="2400" dirty="0">
                          <a:effectLst/>
                          <a:latin typeface="Times New Roman" pitchFamily="18" charset="0"/>
                          <a:cs typeface="Times New Roman" pitchFamily="18" charset="0"/>
                        </a:rPr>
                        <a:t>Mỗi HCVG thể hiện được kích thước 2 chiều của vật thể.</a:t>
                      </a:r>
                    </a:p>
                    <a:p>
                      <a:pPr algn="just">
                        <a:lnSpc>
                          <a:spcPct val="107000"/>
                        </a:lnSpc>
                        <a:spcAft>
                          <a:spcPts val="0"/>
                        </a:spcAft>
                      </a:pPr>
                      <a:r>
                        <a:rPr lang="en-US" sz="2400" dirty="0">
                          <a:effectLst/>
                          <a:latin typeface="Times New Roman" pitchFamily="18" charset="0"/>
                          <a:cs typeface="Times New Roman" pitchFamily="18" charset="0"/>
                        </a:rPr>
                        <a:t>( HCĐ thể hiện chiều dài và chiều cao của vật thể, HCB thể hiện chiều dài và chiều rộng của vật thể, HCC thể hiện chiều cao và chiều rộng của vật thể)</a:t>
                      </a:r>
                      <a:endParaRPr lang="en-US" sz="2400" dirty="0">
                        <a:solidFill>
                          <a:srgbClr val="000000"/>
                        </a:solidFill>
                        <a:effectLst/>
                        <a:latin typeface="Times New Roman" pitchFamily="18" charset="0"/>
                        <a:ea typeface="Calibri"/>
                        <a:cs typeface="Times New Roman" pitchFamily="18" charset="0"/>
                      </a:endParaRPr>
                    </a:p>
                  </a:txBody>
                  <a:tcPr marL="68580" marR="68580" marT="0" marB="0">
                    <a:solidFill>
                      <a:srgbClr val="00B050"/>
                    </a:solidFill>
                  </a:tcPr>
                </a:tc>
                <a:tc>
                  <a:txBody>
                    <a:bodyPr/>
                    <a:lstStyle/>
                    <a:p>
                      <a:pPr algn="just">
                        <a:lnSpc>
                          <a:spcPct val="107000"/>
                        </a:lnSpc>
                        <a:spcAft>
                          <a:spcPts val="0"/>
                        </a:spcAft>
                      </a:pPr>
                      <a:r>
                        <a:rPr lang="en-US" sz="2400" dirty="0">
                          <a:effectLst/>
                          <a:latin typeface="Times New Roman" pitchFamily="18" charset="0"/>
                          <a:cs typeface="Times New Roman" pitchFamily="18" charset="0"/>
                        </a:rPr>
                        <a:t>Thể hiện được kích thước 3 chiều của vật thể.</a:t>
                      </a:r>
                      <a:endParaRPr lang="en-US" sz="2400" dirty="0">
                        <a:solidFill>
                          <a:srgbClr val="000000"/>
                        </a:solidFill>
                        <a:effectLst/>
                        <a:latin typeface="Times New Roman" pitchFamily="18" charset="0"/>
                        <a:ea typeface="Calibri"/>
                        <a:cs typeface="Times New Roman" pitchFamily="18" charset="0"/>
                      </a:endParaRPr>
                    </a:p>
                  </a:txBody>
                  <a:tcPr marL="68580" marR="68580" marT="0" marB="0" anchor="ctr"/>
                </a:tc>
              </a:tr>
              <a:tr h="0">
                <a:tc>
                  <a:txBody>
                    <a:bodyPr/>
                    <a:lstStyle/>
                    <a:p>
                      <a:pPr>
                        <a:lnSpc>
                          <a:spcPct val="107000"/>
                        </a:lnSpc>
                        <a:spcAft>
                          <a:spcPts val="0"/>
                        </a:spcAft>
                      </a:pPr>
                      <a:r>
                        <a:rPr lang="en-US" sz="2400" dirty="0">
                          <a:effectLst/>
                          <a:latin typeface="Times New Roman" pitchFamily="18" charset="0"/>
                          <a:cs typeface="Times New Roman" pitchFamily="18" charset="0"/>
                        </a:rPr>
                        <a:t>Là phương pháp biểu diễn chính trong kĩ thuật.</a:t>
                      </a:r>
                      <a:endParaRPr lang="en-US" sz="2400" dirty="0">
                        <a:solidFill>
                          <a:srgbClr val="000000"/>
                        </a:solidFill>
                        <a:effectLst/>
                        <a:latin typeface="Times New Roman" pitchFamily="18" charset="0"/>
                        <a:ea typeface="Calibri"/>
                        <a:cs typeface="Times New Roman" pitchFamily="18" charset="0"/>
                      </a:endParaRPr>
                    </a:p>
                  </a:txBody>
                  <a:tcPr marL="68580" marR="68580" marT="0" marB="0">
                    <a:solidFill>
                      <a:srgbClr val="00B050"/>
                    </a:solidFill>
                  </a:tcPr>
                </a:tc>
                <a:tc>
                  <a:txBody>
                    <a:bodyPr/>
                    <a:lstStyle/>
                    <a:p>
                      <a:pPr>
                        <a:lnSpc>
                          <a:spcPct val="107000"/>
                        </a:lnSpc>
                        <a:spcAft>
                          <a:spcPts val="0"/>
                        </a:spcAft>
                      </a:pPr>
                      <a:r>
                        <a:rPr lang="en-US" sz="2400" dirty="0">
                          <a:effectLst/>
                          <a:latin typeface="Times New Roman" pitchFamily="18" charset="0"/>
                          <a:cs typeface="Times New Roman" pitchFamily="18" charset="0"/>
                        </a:rPr>
                        <a:t>Là hình biểu diễn bổ sung.</a:t>
                      </a:r>
                      <a:endParaRPr lang="en-US" sz="2400" dirty="0">
                        <a:solidFill>
                          <a:srgbClr val="000000"/>
                        </a:solidFill>
                        <a:effectLst/>
                        <a:latin typeface="Times New Roman" pitchFamily="18" charset="0"/>
                        <a:ea typeface="Calibri"/>
                        <a:cs typeface="Times New Roman" pitchFamily="18" charset="0"/>
                      </a:endParaRPr>
                    </a:p>
                  </a:txBody>
                  <a:tcPr marL="68580" marR="68580" marT="0" marB="0" anchor="ctr"/>
                </a:tc>
              </a:tr>
            </a:tbl>
          </a:graphicData>
        </a:graphic>
      </p:graphicFrame>
      <p:sp>
        <p:nvSpPr>
          <p:cNvPr id="4" name="Rectangle 1"/>
          <p:cNvSpPr>
            <a:spLocks noChangeArrowheads="1"/>
          </p:cNvSpPr>
          <p:nvPr/>
        </p:nvSpPr>
        <p:spPr bwMode="auto">
          <a:xfrm>
            <a:off x="350023" y="5745111"/>
            <a:ext cx="102621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Hình chiếu trục đo giúp người xem dễ hình dung về hình dạng của vật thể hơn.</a:t>
            </a:r>
            <a:endParaRPr kumimoji="0" lang="en-US"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5" name="Rectangle 4"/>
          <p:cNvSpPr/>
          <p:nvPr/>
        </p:nvSpPr>
        <p:spPr>
          <a:xfrm>
            <a:off x="3273289" y="1276047"/>
            <a:ext cx="5497216" cy="461665"/>
          </a:xfrm>
          <a:prstGeom prst="rect">
            <a:avLst/>
          </a:prstGeom>
        </p:spPr>
        <p:txBody>
          <a:bodyPr wrap="square">
            <a:spAutoFit/>
          </a:bodyPr>
          <a:lstStyle/>
          <a:p>
            <a:pPr lvl="0" indent="457200" algn="just" defTabSz="914400" fontAlgn="base">
              <a:spcBef>
                <a:spcPct val="0"/>
              </a:spcBef>
              <a:spcAft>
                <a:spcPct val="0"/>
              </a:spcAft>
            </a:pPr>
            <a:r>
              <a:rPr lang="en-US" sz="2400" b="1" dirty="0">
                <a:latin typeface="Times New Roman" pitchFamily="18" charset="0"/>
                <a:ea typeface="Calibri" pitchFamily="34" charset="0"/>
                <a:cs typeface="Times New Roman" pitchFamily="18" charset="0"/>
              </a:rPr>
              <a:t>So sánh HCVG và HCTĐ</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95916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30019" y="1007165"/>
            <a:ext cx="9183756" cy="2849218"/>
          </a:xfrm>
          <a:prstGeom prst="rect">
            <a:avLst/>
          </a:prstGeom>
          <a:noFill/>
          <a:ln>
            <a:noFill/>
          </a:ln>
        </p:spPr>
      </p:pic>
      <p:sp>
        <p:nvSpPr>
          <p:cNvPr id="5" name="TextBox 4"/>
          <p:cNvSpPr txBox="1"/>
          <p:nvPr/>
        </p:nvSpPr>
        <p:spPr>
          <a:xfrm>
            <a:off x="1630020" y="318052"/>
            <a:ext cx="5147563" cy="523220"/>
          </a:xfrm>
          <a:prstGeom prst="rect">
            <a:avLst/>
          </a:prstGeom>
          <a:noFill/>
        </p:spPr>
        <p:txBody>
          <a:bodyPr wrap="none" rtlCol="0">
            <a:spAutoFit/>
          </a:bodyPr>
          <a:lstStyle/>
          <a:p>
            <a:r>
              <a:rPr lang="en-US" sz="2800" b="1">
                <a:solidFill>
                  <a:srgbClr val="00B050"/>
                </a:solidFill>
                <a:latin typeface="Times New Roman" panose="02020603050405020304" pitchFamily="18" charset="0"/>
                <a:cs typeface="Times New Roman" panose="02020603050405020304" pitchFamily="18" charset="0"/>
              </a:rPr>
              <a:t>Bài tập phần luyện tập trang 68.</a:t>
            </a:r>
          </a:p>
        </p:txBody>
      </p:sp>
      <p:sp>
        <p:nvSpPr>
          <p:cNvPr id="6" name="Rectangle 5"/>
          <p:cNvSpPr/>
          <p:nvPr/>
        </p:nvSpPr>
        <p:spPr>
          <a:xfrm>
            <a:off x="1470993" y="4152675"/>
            <a:ext cx="10535479" cy="1936428"/>
          </a:xfrm>
          <a:prstGeom prst="rect">
            <a:avLst/>
          </a:prstGeom>
        </p:spPr>
        <p:txBody>
          <a:bodyPr wrap="square">
            <a:spAutoFit/>
          </a:bodyPr>
          <a:lstStyle/>
          <a:p>
            <a:pPr marL="228600" algn="just">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Quan sát hình 11.2 trả lời các câu hỏi sau:</a:t>
            </a:r>
          </a:p>
          <a:p>
            <a:pPr marL="228600" algn="just">
              <a:lnSpc>
                <a:spcPct val="107000"/>
              </a:lnSpc>
              <a:spcAft>
                <a:spcPts val="0"/>
              </a:spcAft>
            </a:pPr>
            <a:r>
              <a:rPr lang="en-US" sz="2800" u="sng">
                <a:latin typeface="Times New Roman" panose="02020603050405020304" pitchFamily="18" charset="0"/>
                <a:ea typeface="Calibri" panose="020F0502020204030204" pitchFamily="34" charset="0"/>
                <a:cs typeface="Times New Roman" panose="02020603050405020304" pitchFamily="18" charset="0"/>
              </a:rPr>
              <a:t>Câu 1</a:t>
            </a:r>
            <a:r>
              <a:rPr lang="en-US" sz="2800">
                <a:latin typeface="Times New Roman" panose="02020603050405020304" pitchFamily="18" charset="0"/>
                <a:ea typeface="Calibri" panose="020F0502020204030204" pitchFamily="34" charset="0"/>
                <a:cs typeface="Times New Roman" panose="02020603050405020304" pitchFamily="18" charset="0"/>
              </a:rPr>
              <a:t>: Hình nào là hình chiếu trục đo vuông góc đều, hình nào là hình chiếu trục đo xiên góc cân?</a:t>
            </a:r>
          </a:p>
          <a:p>
            <a:pPr marL="228600" algn="just">
              <a:lnSpc>
                <a:spcPct val="107000"/>
              </a:lnSpc>
              <a:spcAft>
                <a:spcPts val="0"/>
              </a:spcAft>
            </a:pPr>
            <a:r>
              <a:rPr lang="en-US" sz="2800" u="sng">
                <a:latin typeface="Times New Roman" panose="02020603050405020304" pitchFamily="18" charset="0"/>
                <a:ea typeface="Calibri" panose="020F0502020204030204" pitchFamily="34" charset="0"/>
                <a:cs typeface="Times New Roman" panose="02020603050405020304" pitchFamily="18" charset="0"/>
              </a:rPr>
              <a:t>Câu 2:</a:t>
            </a:r>
            <a:r>
              <a:rPr lang="en-US" sz="2800">
                <a:latin typeface="Times New Roman" panose="02020603050405020304" pitchFamily="18" charset="0"/>
                <a:ea typeface="Calibri" panose="020F0502020204030204" pitchFamily="34" charset="0"/>
                <a:cs typeface="Times New Roman" panose="02020603050405020304" pitchFamily="18" charset="0"/>
              </a:rPr>
              <a:t> Cặp hình nào là hình chiếu trục đo của cùng một vật thể?</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3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ircle(in)">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735" y="207974"/>
            <a:ext cx="8911687" cy="496726"/>
          </a:xfrm>
        </p:spPr>
        <p:txBody>
          <a:bodyPr>
            <a:normAutofit fontScale="90000"/>
          </a:bodyPr>
          <a:lstStyle/>
          <a:p>
            <a:r>
              <a:rPr lang="en-US" sz="2800" b="1" u="sng">
                <a:solidFill>
                  <a:srgbClr val="00B050"/>
                </a:solidFill>
                <a:latin typeface="Times New Roman" panose="02020603050405020304" pitchFamily="18" charset="0"/>
                <a:cs typeface="Times New Roman" panose="02020603050405020304" pitchFamily="18" charset="0"/>
              </a:rPr>
              <a:t>Trả lời:</a:t>
            </a:r>
          </a:p>
        </p:txBody>
      </p:sp>
      <p:sp>
        <p:nvSpPr>
          <p:cNvPr id="4" name="Rectangle 3"/>
          <p:cNvSpPr/>
          <p:nvPr/>
        </p:nvSpPr>
        <p:spPr>
          <a:xfrm>
            <a:off x="2186610" y="3553919"/>
            <a:ext cx="9859617" cy="2858475"/>
          </a:xfrm>
          <a:prstGeom prst="rect">
            <a:avLst/>
          </a:prstGeom>
        </p:spPr>
        <p:txBody>
          <a:bodyPr wrap="square">
            <a:spAutoFit/>
          </a:bodyPr>
          <a:lstStyle/>
          <a:p>
            <a:pPr marL="228600">
              <a:lnSpc>
                <a:spcPct val="107000"/>
              </a:lnSpc>
              <a:spcAft>
                <a:spcPts val="0"/>
              </a:spcAft>
            </a:pPr>
            <a:r>
              <a:rPr lang="en-US" sz="2800" u="sng">
                <a:latin typeface="Times New Roman" panose="02020603050405020304" pitchFamily="18" charset="0"/>
                <a:ea typeface="Calibri" panose="020F0502020204030204" pitchFamily="34" charset="0"/>
                <a:cs typeface="Times New Roman" panose="02020603050405020304" pitchFamily="18" charset="0"/>
              </a:rPr>
              <a:t>Câu 1: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Hình chiếu trục đo vuông góc đều là các hình: 2 – 4 – 5.</a:t>
            </a:r>
          </a:p>
          <a:p>
            <a:pPr marL="228600">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Hình chiếu trục đo xiên góc cân là các hình: 1 – 3 – 6.</a:t>
            </a:r>
          </a:p>
          <a:p>
            <a:pPr marL="228600">
              <a:lnSpc>
                <a:spcPct val="107000"/>
              </a:lnSpc>
              <a:spcAft>
                <a:spcPts val="0"/>
              </a:spcAft>
            </a:pPr>
            <a:r>
              <a:rPr lang="en-US" sz="2800" u="sng">
                <a:latin typeface="Times New Roman" panose="02020603050405020304" pitchFamily="18" charset="0"/>
                <a:ea typeface="Calibri" panose="020F0502020204030204" pitchFamily="34" charset="0"/>
                <a:cs typeface="Times New Roman" panose="02020603050405020304" pitchFamily="18" charset="0"/>
              </a:rPr>
              <a:t>Câu 2:</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Các cặp là hình chiếu trục đo của một vật thể là:</a:t>
            </a:r>
          </a:p>
          <a:p>
            <a:pPr marL="228600">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1 – 5; 3 – 4; 2 –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524539" y="704700"/>
            <a:ext cx="9183756" cy="2849218"/>
          </a:xfrm>
          <a:prstGeom prst="rect">
            <a:avLst/>
          </a:prstGeom>
          <a:noFill/>
          <a:ln>
            <a:noFill/>
          </a:ln>
        </p:spPr>
      </p:pic>
    </p:spTree>
    <p:extLst>
      <p:ext uri="{BB962C8B-B14F-4D97-AF65-F5344CB8AC3E}">
        <p14:creationId xmlns:p14="http://schemas.microsoft.com/office/powerpoint/2010/main" val="132738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down)">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5434014" y="4203702"/>
            <a:ext cx="1947863" cy="803275"/>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H="1" flipV="1">
            <a:off x="5440364" y="4016377"/>
            <a:ext cx="15875" cy="968375"/>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5448300" y="3206751"/>
            <a:ext cx="1912939" cy="809625"/>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H="1" flipV="1">
            <a:off x="6397626" y="2724150"/>
            <a:ext cx="963613" cy="48260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H="1" flipV="1">
            <a:off x="3971925" y="3284540"/>
            <a:ext cx="1468439" cy="73183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9" name="Straight Connector 28"/>
          <p:cNvCxnSpPr>
            <a:endCxn id="55" idx="2"/>
          </p:cNvCxnSpPr>
          <p:nvPr/>
        </p:nvCxnSpPr>
        <p:spPr>
          <a:xfrm flipV="1">
            <a:off x="3956049" y="2833690"/>
            <a:ext cx="984251" cy="439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6051" y="4276727"/>
            <a:ext cx="1490663" cy="720725"/>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3970339" y="3262313"/>
            <a:ext cx="0" cy="1014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Magnetic Disk 54"/>
          <p:cNvSpPr/>
          <p:nvPr/>
        </p:nvSpPr>
        <p:spPr>
          <a:xfrm>
            <a:off x="4940301" y="2051052"/>
            <a:ext cx="1460500" cy="1565275"/>
          </a:xfrm>
          <a:prstGeom prst="flowChartMagneticDisk">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5395914" y="2219327"/>
            <a:ext cx="587375" cy="20637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0" name="Straight Connector 69"/>
          <p:cNvCxnSpPr/>
          <p:nvPr/>
        </p:nvCxnSpPr>
        <p:spPr>
          <a:xfrm flipH="1" flipV="1">
            <a:off x="7353300" y="3206750"/>
            <a:ext cx="7939" cy="996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52872" y="450574"/>
            <a:ext cx="3823483" cy="523220"/>
          </a:xfrm>
          <a:prstGeom prst="rect">
            <a:avLst/>
          </a:prstGeom>
          <a:noFill/>
        </p:spPr>
        <p:txBody>
          <a:bodyPr wrap="none" rtlCol="0">
            <a:spAutoFit/>
          </a:bodyPr>
          <a:lstStyle/>
          <a:p>
            <a:r>
              <a:rPr lang="en-US" sz="2800" b="1">
                <a:solidFill>
                  <a:srgbClr val="C00000"/>
                </a:solidFill>
                <a:latin typeface="Times New Roman" panose="02020603050405020304" pitchFamily="18" charset="0"/>
                <a:cs typeface="Times New Roman" panose="02020603050405020304" pitchFamily="18" charset="0"/>
              </a:rPr>
              <a:t>Bài thực hành trang 70.</a:t>
            </a:r>
          </a:p>
        </p:txBody>
      </p:sp>
      <p:sp>
        <p:nvSpPr>
          <p:cNvPr id="3" name="TextBox 2"/>
          <p:cNvSpPr txBox="1"/>
          <p:nvPr/>
        </p:nvSpPr>
        <p:spPr>
          <a:xfrm>
            <a:off x="2252871" y="973794"/>
            <a:ext cx="1231427" cy="523220"/>
          </a:xfrm>
          <a:prstGeom prst="rect">
            <a:avLst/>
          </a:prstGeom>
          <a:noFill/>
        </p:spPr>
        <p:txBody>
          <a:bodyPr wrap="none" rtlCol="0">
            <a:spAutoFit/>
          </a:bodyPr>
          <a:lstStyle/>
          <a:p>
            <a:r>
              <a:rPr lang="en-US" sz="2800" b="1">
                <a:solidFill>
                  <a:srgbClr val="00B0F0"/>
                </a:solidFill>
                <a:latin typeface="Times New Roman" panose="02020603050405020304" pitchFamily="18" charset="0"/>
                <a:cs typeface="Times New Roman" panose="02020603050405020304" pitchFamily="18" charset="0"/>
              </a:rPr>
              <a:t>Gối đỡ</a:t>
            </a:r>
          </a:p>
        </p:txBody>
      </p:sp>
    </p:spTree>
    <p:extLst>
      <p:ext uri="{BB962C8B-B14F-4D97-AF65-F5344CB8AC3E}">
        <p14:creationId xmlns:p14="http://schemas.microsoft.com/office/powerpoint/2010/main" val="31765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circle(in)">
                                      <p:cBhvr>
                                        <p:cTn id="32" dur="20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ircle(in)">
                                      <p:cBhvr>
                                        <p:cTn id="47" dur="20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circle(in)">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circle(in)">
                                      <p:cBhvr>
                                        <p:cTn id="62" dur="20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circle(in)">
                                      <p:cBhvr>
                                        <p:cTn id="6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9" grpId="0" animBg="1"/>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4637883" y="3721100"/>
            <a:ext cx="2159792" cy="8842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614864" y="4117977"/>
            <a:ext cx="9525" cy="487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611688" y="3384551"/>
            <a:ext cx="1077912" cy="728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689600" y="2847975"/>
            <a:ext cx="0" cy="552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89601" y="2406652"/>
            <a:ext cx="1108075" cy="46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365750" y="1487884"/>
            <a:ext cx="1431927" cy="918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296049" y="3200995"/>
            <a:ext cx="1320403" cy="912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285729" y="3748883"/>
            <a:ext cx="1341835" cy="8564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264026" y="1489075"/>
            <a:ext cx="1101725" cy="476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301603" y="2573338"/>
            <a:ext cx="962819" cy="6199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285730" y="3210324"/>
            <a:ext cx="6351" cy="523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97676" y="2406650"/>
            <a:ext cx="15875" cy="1314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83904" y="2194720"/>
            <a:ext cx="0" cy="608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34793" y="2661447"/>
            <a:ext cx="0" cy="5699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617243" y="1878806"/>
            <a:ext cx="704851" cy="3159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341937" y="2325689"/>
            <a:ext cx="704851" cy="314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793" y="1854598"/>
            <a:ext cx="711995" cy="453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995339" y="2810468"/>
            <a:ext cx="585791" cy="366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83917" y="3246243"/>
            <a:ext cx="638176" cy="3881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10821" y="3193061"/>
            <a:ext cx="661985" cy="441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5365751" y="2662240"/>
            <a:ext cx="330200" cy="2000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38400" y="834887"/>
            <a:ext cx="603050" cy="523220"/>
          </a:xfrm>
          <a:prstGeom prst="rect">
            <a:avLst/>
          </a:prstGeom>
          <a:noFill/>
        </p:spPr>
        <p:txBody>
          <a:bodyPr wrap="none" rtlCol="0">
            <a:spAutoFit/>
          </a:bodyPr>
          <a:lstStyle/>
          <a:p>
            <a:r>
              <a:rPr lang="en-US" sz="2800">
                <a:solidFill>
                  <a:srgbClr val="00B0F0"/>
                </a:solidFill>
                <a:latin typeface="Times New Roman" panose="02020603050405020304" pitchFamily="18" charset="0"/>
                <a:cs typeface="Times New Roman" panose="02020603050405020304" pitchFamily="18" charset="0"/>
              </a:rPr>
              <a:t>Đế</a:t>
            </a:r>
          </a:p>
        </p:txBody>
      </p:sp>
      <p:cxnSp>
        <p:nvCxnSpPr>
          <p:cNvPr id="34" name="Straight Connector 33"/>
          <p:cNvCxnSpPr/>
          <p:nvPr/>
        </p:nvCxnSpPr>
        <p:spPr>
          <a:xfrm flipH="1" flipV="1">
            <a:off x="4275533" y="1965325"/>
            <a:ext cx="308371" cy="221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66009" y="1965327"/>
            <a:ext cx="0" cy="608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34793" y="1878805"/>
            <a:ext cx="0" cy="591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152900" y="2470149"/>
            <a:ext cx="1189037" cy="7760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48288" y="2475905"/>
            <a:ext cx="131763" cy="900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2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ircle(in)">
                                      <p:cBhvr>
                                        <p:cTn id="47" dur="2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down)">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wipe(down)">
                                      <p:cBhvr>
                                        <p:cTn id="82" dur="500"/>
                                        <p:tgtEl>
                                          <p:spTgt spid="1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down)">
                                      <p:cBhvr>
                                        <p:cTn id="87" dur="500"/>
                                        <p:tgtEl>
                                          <p:spTgt spid="6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barn(inVertical)">
                                      <p:cBhvr>
                                        <p:cTn id="92" dur="500"/>
                                        <p:tgtEl>
                                          <p:spTgt spid="6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ipe(down)">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down)">
                                      <p:cBhvr>
                                        <p:cTn id="102" dur="500"/>
                                        <p:tgtEl>
                                          <p:spTgt spid="5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wipe(down)">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down)">
                                      <p:cBhvr>
                                        <p:cTn id="112" dur="500"/>
                                        <p:tgtEl>
                                          <p:spTgt spid="7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wipe(down)">
                                      <p:cBhvr>
                                        <p:cTn id="117" dur="500"/>
                                        <p:tgtEl>
                                          <p:spTgt spid="7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81"/>
                                        </p:tgtEl>
                                        <p:attrNameLst>
                                          <p:attrName>style.visibility</p:attrName>
                                        </p:attrNameLst>
                                      </p:cBhvr>
                                      <p:to>
                                        <p:strVal val="visible"/>
                                      </p:to>
                                    </p:set>
                                    <p:animEffect transition="in" filter="wipe(down)">
                                      <p:cBhvr>
                                        <p:cTn id="122" dur="500"/>
                                        <p:tgtEl>
                                          <p:spTgt spid="8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down)">
                                      <p:cBhvr>
                                        <p:cTn id="127" dur="500"/>
                                        <p:tgtEl>
                                          <p:spTgt spid="44"/>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nodeType="click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circle(in)">
                                      <p:cBhvr>
                                        <p:cTn id="132" dur="2000"/>
                                        <p:tgtEl>
                                          <p:spTgt spid="47"/>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wipe(down)">
                                      <p:cBhvr>
                                        <p:cTn id="1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467023" y="5363482"/>
            <a:ext cx="0" cy="45085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323898" y="4122059"/>
            <a:ext cx="2143125" cy="124142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073073" y="4352247"/>
            <a:ext cx="2393951" cy="146208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330247" y="3480709"/>
            <a:ext cx="0" cy="646113"/>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073072" y="3302907"/>
            <a:ext cx="0" cy="104933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73074" y="3302907"/>
            <a:ext cx="257175" cy="1778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330249" y="3302909"/>
            <a:ext cx="1490663" cy="823913"/>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323897" y="2693307"/>
            <a:ext cx="1492251" cy="7874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73073" y="2515507"/>
            <a:ext cx="1485900" cy="764356"/>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58974" y="2515507"/>
            <a:ext cx="257175" cy="1778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16147" y="2693307"/>
            <a:ext cx="0" cy="6096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467023" y="4352245"/>
            <a:ext cx="1435100" cy="100806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467023" y="4798332"/>
            <a:ext cx="1435100" cy="10160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809797" y="3298147"/>
            <a:ext cx="2092325" cy="104933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92597" y="4347482"/>
            <a:ext cx="0" cy="45085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28904" y="407089"/>
            <a:ext cx="10112640" cy="1077218"/>
          </a:xfrm>
          <a:prstGeom prst="rect">
            <a:avLst/>
          </a:prstGeom>
          <a:noFill/>
        </p:spPr>
        <p:txBody>
          <a:bodyPr wrap="non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VẬN DỤNG</a:t>
            </a:r>
          </a:p>
          <a:p>
            <a:r>
              <a:rPr lang="en-US" sz="3200" b="1" dirty="0" smtClean="0">
                <a:solidFill>
                  <a:srgbClr val="00B0F0"/>
                </a:solidFill>
                <a:latin typeface="Times New Roman" panose="02020603050405020304" pitchFamily="18" charset="0"/>
                <a:cs typeface="Times New Roman" panose="02020603050405020304" pitchFamily="18" charset="0"/>
              </a:rPr>
              <a:t>Vẽ </a:t>
            </a:r>
            <a:r>
              <a:rPr lang="en-US" sz="3200" b="1" dirty="0">
                <a:solidFill>
                  <a:srgbClr val="00B0F0"/>
                </a:solidFill>
                <a:latin typeface="Times New Roman" panose="02020603050405020304" pitchFamily="18" charset="0"/>
                <a:cs typeface="Times New Roman" panose="02020603050405020304" pitchFamily="18" charset="0"/>
              </a:rPr>
              <a:t>hình chiếu trục đo của các đồ vật dùng trong gia đình</a:t>
            </a:r>
          </a:p>
        </p:txBody>
      </p:sp>
      <p:sp>
        <p:nvSpPr>
          <p:cNvPr id="4" name="TextBox 3"/>
          <p:cNvSpPr txBox="1"/>
          <p:nvPr/>
        </p:nvSpPr>
        <p:spPr>
          <a:xfrm>
            <a:off x="5916780" y="6161322"/>
            <a:ext cx="1524776"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Giường</a:t>
            </a:r>
          </a:p>
        </p:txBody>
      </p:sp>
    </p:spTree>
    <p:extLst>
      <p:ext uri="{BB962C8B-B14F-4D97-AF65-F5344CB8AC3E}">
        <p14:creationId xmlns:p14="http://schemas.microsoft.com/office/powerpoint/2010/main" val="48887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down)">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down)">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down)">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barn(inVertical)">
                                      <p:cBhvr>
                                        <p:cTn id="9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9499853">
            <a:off x="4838701" y="615950"/>
            <a:ext cx="2781300" cy="275748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5553075" y="3638550"/>
            <a:ext cx="0" cy="3219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902576" y="2451100"/>
            <a:ext cx="15875" cy="3314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43425" y="1484315"/>
            <a:ext cx="15875" cy="3189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43426" y="4673602"/>
            <a:ext cx="260351" cy="574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76849" y="6283327"/>
            <a:ext cx="261939" cy="574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803775" y="4383090"/>
            <a:ext cx="0" cy="865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76851" y="5446715"/>
            <a:ext cx="0" cy="865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18064" y="4383090"/>
            <a:ext cx="458787" cy="1063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841875" y="3263900"/>
            <a:ext cx="0" cy="86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300663" y="4321175"/>
            <a:ext cx="0" cy="86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43464" y="4129090"/>
            <a:ext cx="458787" cy="1063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41875" y="3257550"/>
            <a:ext cx="458788" cy="1063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8789" y="6429377"/>
            <a:ext cx="890587" cy="428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010402" y="5764215"/>
            <a:ext cx="892175" cy="428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445251" y="5564190"/>
            <a:ext cx="0" cy="865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026275" y="5326065"/>
            <a:ext cx="0" cy="865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445250" y="5326065"/>
            <a:ext cx="565151" cy="23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429375" y="4200525"/>
            <a:ext cx="0" cy="86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992939" y="3962400"/>
            <a:ext cx="0" cy="86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427788" y="4827590"/>
            <a:ext cx="565151" cy="23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427788" y="3962402"/>
            <a:ext cx="565151" cy="23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913314" y="3903663"/>
            <a:ext cx="206375"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918075" y="3979865"/>
            <a:ext cx="0" cy="3190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677026" y="4094165"/>
            <a:ext cx="307975" cy="7397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865937" y="4019552"/>
            <a:ext cx="69851" cy="1635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935788" y="3983038"/>
            <a:ext cx="0" cy="20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rot="20406574">
            <a:off x="5843589" y="1571626"/>
            <a:ext cx="742951" cy="6588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019575" y="199892"/>
            <a:ext cx="4656083" cy="461665"/>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HCTĐ CỦA CHIẾC GHẾ NHỰA</a:t>
            </a:r>
          </a:p>
        </p:txBody>
      </p:sp>
    </p:spTree>
    <p:extLst>
      <p:ext uri="{BB962C8B-B14F-4D97-AF65-F5344CB8AC3E}">
        <p14:creationId xmlns:p14="http://schemas.microsoft.com/office/powerpoint/2010/main" val="39702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Vertic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inVertic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down)">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down)">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down)">
                                      <p:cBhvr>
                                        <p:cTn id="77" dur="500"/>
                                        <p:tgtEl>
                                          <p:spTgt spid="7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wipe(down)">
                                      <p:cBhvr>
                                        <p:cTn id="82" dur="500"/>
                                        <p:tgtEl>
                                          <p:spTgt spid="6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down)">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down)">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barn(inVertical)">
                                      <p:cBhvr>
                                        <p:cTn id="97" dur="500"/>
                                        <p:tgtEl>
                                          <p:spTgt spid="5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down)">
                                      <p:cBhvr>
                                        <p:cTn id="102" dur="500"/>
                                        <p:tgtEl>
                                          <p:spTgt spid="5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wipe(down)">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wipe(down)">
                                      <p:cBhvr>
                                        <p:cTn id="112" dur="500"/>
                                        <p:tgtEl>
                                          <p:spTgt spid="6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wipe(down)">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down)">
                                      <p:cBhvr>
                                        <p:cTn id="122" dur="500"/>
                                        <p:tgtEl>
                                          <p:spTgt spid="6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down)">
                                      <p:cBhvr>
                                        <p:cTn id="127" dur="500"/>
                                        <p:tgtEl>
                                          <p:spTgt spid="6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wipe(down)">
                                      <p:cBhvr>
                                        <p:cTn id="132" dur="500"/>
                                        <p:tgtEl>
                                          <p:spTgt spid="7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80"/>
                                        </p:tgtEl>
                                        <p:attrNameLst>
                                          <p:attrName>style.visibility</p:attrName>
                                        </p:attrNameLst>
                                      </p:cBhvr>
                                      <p:to>
                                        <p:strVal val="visible"/>
                                      </p:to>
                                    </p:set>
                                    <p:animEffect transition="in" filter="wipe(down)">
                                      <p:cBhvr>
                                        <p:cTn id="137" dur="500"/>
                                        <p:tgtEl>
                                          <p:spTgt spid="8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wipe(down)">
                                      <p:cBhvr>
                                        <p:cTn id="142" dur="500"/>
                                        <p:tgtEl>
                                          <p:spTgt spid="78"/>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wipe(down)">
                                      <p:cBhvr>
                                        <p:cTn id="1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1"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pPr eaLnBrk="1" hangingPunct="1"/>
            <a:endParaRPr lang="vi-VN" smtClean="0"/>
          </a:p>
        </p:txBody>
      </p:sp>
      <p:pic>
        <p:nvPicPr>
          <p:cNvPr id="32771" name="Picture 3" descr="3a1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solidFill>
            <a:srgbClr val="FFCCFF"/>
          </a:solidFill>
        </p:spPr>
      </p:pic>
      <p:sp>
        <p:nvSpPr>
          <p:cNvPr id="711684" name="Rectangle 4"/>
          <p:cNvSpPr>
            <a:spLocks noChangeArrowheads="1"/>
          </p:cNvSpPr>
          <p:nvPr/>
        </p:nvSpPr>
        <p:spPr bwMode="auto">
          <a:xfrm>
            <a:off x="1016000" y="5715000"/>
            <a:ext cx="10160000" cy="304800"/>
          </a:xfrm>
          <a:prstGeom prst="rect">
            <a:avLst/>
          </a:prstGeom>
          <a:gradFill rotWithShape="1">
            <a:gsLst>
              <a:gs pos="0">
                <a:srgbClr val="FFCCCC"/>
              </a:gs>
              <a:gs pos="100000">
                <a:srgbClr val="FFFFFF"/>
              </a:gs>
            </a:gsLst>
            <a:lin ang="2700000" scaled="1"/>
          </a:gra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pPr defTabSz="914400">
              <a:defRPr/>
            </a:pPr>
            <a:endParaRPr lang="en-US" kern="0">
              <a:solidFill>
                <a:sysClr val="windowText" lastClr="000000"/>
              </a:solidFill>
              <a:cs typeface="Arial" charset="0"/>
            </a:endParaRPr>
          </a:p>
        </p:txBody>
      </p:sp>
      <p:pic>
        <p:nvPicPr>
          <p:cNvPr id="32773"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3048000"/>
            <a:ext cx="172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4191000"/>
            <a:ext cx="172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64800" y="304800"/>
            <a:ext cx="172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2895600"/>
            <a:ext cx="172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334000"/>
            <a:ext cx="172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172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64800" y="6115050"/>
            <a:ext cx="172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2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4" descr="sao b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401055">
            <a:off x="8940800" y="1600200"/>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5" descr="sao b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401055">
            <a:off x="7416800" y="2133600"/>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6" descr="sao b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401055">
            <a:off x="2743200" y="1752600"/>
            <a:ext cx="660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0" descr="Bouqu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06821">
            <a:off x="4165602" y="3706816"/>
            <a:ext cx="3232151"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9" descr="Nguyễn Minh Hả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514603"/>
            <a:ext cx="11176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351121"/>
      </p:ext>
    </p:extLst>
  </p:cSld>
  <p:clrMapOvr>
    <a:masterClrMapping/>
  </p:clrMapOvr>
  <p:transition spd="slow" advClick="0" advTm="1000">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2570845" y="1411153"/>
            <a:ext cx="7053263" cy="1647825"/>
          </a:xfrm>
          <a:prstGeom prst="rect">
            <a:avLst/>
          </a:prstGeom>
          <a:solidFill>
            <a:schemeClr val="bg1"/>
          </a:solidFill>
        </p:spPr>
        <p:txBody>
          <a:bodyPr wrap="none" fromWordArt="1">
            <a:prstTxWarp prst="textPlain">
              <a:avLst>
                <a:gd name="adj" fmla="val 50014"/>
              </a:avLst>
            </a:prstTxWarp>
          </a:bodyPr>
          <a:lstStyle/>
          <a:p>
            <a:pPr algn="ctr"/>
            <a:r>
              <a:rPr lang="en-US" sz="3600" b="1" kern="10" dirty="0">
                <a:ln w="12700">
                  <a:solidFill>
                    <a:srgbClr val="EAEAEA"/>
                  </a:solidFill>
                  <a:round/>
                  <a:headEnd/>
                  <a:tailEnd/>
                </a:ln>
                <a:solidFill>
                  <a:srgbClr val="7030A0"/>
                </a:solidFill>
                <a:effectLst>
                  <a:outerShdw dist="35921" dir="2700000" sy="50000" kx="2115830" algn="bl" rotWithShape="0">
                    <a:srgbClr val="C0C0C0">
                      <a:alpha val="79999"/>
                    </a:srgbClr>
                  </a:outerShdw>
                </a:effectLst>
                <a:latin typeface="Times New Roman" panose="02020603050405020304" pitchFamily="18" charset="0"/>
                <a:ea typeface="Tahoma" panose="020B0604030504040204" pitchFamily="34" charset="0"/>
                <a:cs typeface="Times New Roman" panose="02020603050405020304" pitchFamily="18" charset="0"/>
              </a:rPr>
              <a:t>HÌNH CHIẾU TRỤC ĐO</a:t>
            </a:r>
          </a:p>
        </p:txBody>
      </p:sp>
      <p:sp>
        <p:nvSpPr>
          <p:cNvPr id="5" name="Text Box 3"/>
          <p:cNvSpPr txBox="1">
            <a:spLocks noChangeArrowheads="1"/>
          </p:cNvSpPr>
          <p:nvPr/>
        </p:nvSpPr>
        <p:spPr bwMode="auto">
          <a:xfrm>
            <a:off x="3464607" y="669789"/>
            <a:ext cx="466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2985182" y="669789"/>
            <a:ext cx="6332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BÀI </a:t>
            </a:r>
            <a:r>
              <a:rPr lang="en-US" altLang="en-US" sz="3600" b="1" dirty="0" smtClean="0">
                <a:solidFill>
                  <a:srgbClr val="FF0000"/>
                </a:solidFill>
                <a:latin typeface="Times New Roman" panose="02020603050405020304" pitchFamily="18" charset="0"/>
                <a:cs typeface="Times New Roman" panose="02020603050405020304" pitchFamily="18" charset="0"/>
              </a:rPr>
              <a:t>11</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2010457" y="3805102"/>
            <a:ext cx="8328025"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dirty="0">
                <a:latin typeface="Times New Roman" panose="02020603050405020304" pitchFamily="18" charset="0"/>
                <a:cs typeface="Times New Roman" panose="02020603050405020304" pitchFamily="18" charset="0"/>
              </a:rPr>
              <a:t>1</a:t>
            </a:r>
            <a:r>
              <a:rPr lang="en-US" altLang="en-US" sz="2600" b="1" dirty="0" smtClean="0">
                <a:latin typeface="Times New Roman" panose="02020603050405020304" pitchFamily="18" charset="0"/>
                <a:cs typeface="Times New Roman" panose="02020603050405020304" pitchFamily="18" charset="0"/>
              </a:rPr>
              <a:t>. Hiểu </a:t>
            </a:r>
            <a:r>
              <a:rPr lang="en-US" altLang="en-US" sz="2600" b="1" dirty="0">
                <a:latin typeface="Times New Roman" panose="02020603050405020304" pitchFamily="18" charset="0"/>
                <a:cs typeface="Times New Roman" panose="02020603050405020304" pitchFamily="18" charset="0"/>
              </a:rPr>
              <a:t>được các khái niệm về hình chiếu trục đo.</a:t>
            </a:r>
          </a:p>
          <a:p>
            <a:pPr algn="just" eaLnBrk="1" hangingPunct="1">
              <a:spcBef>
                <a:spcPct val="50000"/>
              </a:spcBef>
            </a:pPr>
            <a:r>
              <a:rPr lang="en-US" altLang="en-US" sz="2600" b="1" dirty="0">
                <a:latin typeface="Times New Roman" panose="02020603050405020304" pitchFamily="18" charset="0"/>
                <a:cs typeface="Times New Roman" panose="02020603050405020304" pitchFamily="18" charset="0"/>
              </a:rPr>
              <a:t>2</a:t>
            </a:r>
            <a:r>
              <a:rPr lang="en-US" altLang="en-US" sz="2600" b="1" dirty="0" smtClean="0">
                <a:latin typeface="Times New Roman" panose="02020603050405020304" pitchFamily="18" charset="0"/>
                <a:cs typeface="Times New Roman" panose="02020603050405020304" pitchFamily="18" charset="0"/>
              </a:rPr>
              <a:t>. Biết </a:t>
            </a:r>
            <a:r>
              <a:rPr lang="en-US" altLang="en-US" sz="2600" b="1" dirty="0">
                <a:latin typeface="Times New Roman" panose="02020603050405020304" pitchFamily="18" charset="0"/>
                <a:cs typeface="Times New Roman" panose="02020603050405020304" pitchFamily="18" charset="0"/>
              </a:rPr>
              <a:t>cách vẽ hình chiếu trục đo của các vật thể đơn giản theo phương pháp vuông góc đều và xiên góc cân.</a:t>
            </a:r>
          </a:p>
        </p:txBody>
      </p:sp>
    </p:spTree>
    <p:extLst>
      <p:ext uri="{BB962C8B-B14F-4D97-AF65-F5344CB8AC3E}">
        <p14:creationId xmlns:p14="http://schemas.microsoft.com/office/powerpoint/2010/main" val="354084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1"/>
          <p:cNvSpPr txBox="1">
            <a:spLocks noChangeArrowheads="1"/>
          </p:cNvSpPr>
          <p:nvPr/>
        </p:nvSpPr>
        <p:spPr bwMode="auto">
          <a:xfrm>
            <a:off x="1882778" y="177802"/>
            <a:ext cx="8984007" cy="5232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I</a:t>
            </a:r>
            <a:r>
              <a:rPr lang="en-US" altLang="en-US" sz="2800" b="1" dirty="0" smtClean="0">
                <a:latin typeface="Times New Roman" panose="02020603050405020304" pitchFamily="18" charset="0"/>
                <a:cs typeface="Times New Roman" panose="02020603050405020304" pitchFamily="18" charset="0"/>
              </a:rPr>
              <a:t>. NỘI </a:t>
            </a:r>
            <a:r>
              <a:rPr lang="en-US" altLang="en-US" sz="2800" b="1" dirty="0">
                <a:latin typeface="Times New Roman" panose="02020603050405020304" pitchFamily="18" charset="0"/>
                <a:cs typeface="Times New Roman" panose="02020603050405020304" pitchFamily="18" charset="0"/>
              </a:rPr>
              <a:t>DUNG CƠ BẢN CỦA HÌNH CHIẾU TRỤC ĐO</a:t>
            </a:r>
          </a:p>
        </p:txBody>
      </p:sp>
      <p:sp>
        <p:nvSpPr>
          <p:cNvPr id="88138" name="Text Box 74"/>
          <p:cNvSpPr txBox="1">
            <a:spLocks noChangeArrowheads="1"/>
          </p:cNvSpPr>
          <p:nvPr/>
        </p:nvSpPr>
        <p:spPr bwMode="auto">
          <a:xfrm>
            <a:off x="1981200" y="2857503"/>
            <a:ext cx="78628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771F03"/>
                </a:solidFill>
                <a:latin typeface="Times New Roman" panose="02020603050405020304" pitchFamily="18" charset="0"/>
                <a:cs typeface="Times New Roman" panose="02020603050405020304" pitchFamily="18" charset="0"/>
              </a:rPr>
              <a:t>Hình chiếu trục đo được xây dựng như sau</a:t>
            </a:r>
          </a:p>
        </p:txBody>
      </p:sp>
    </p:spTree>
    <p:extLst>
      <p:ext uri="{BB962C8B-B14F-4D97-AF65-F5344CB8AC3E}">
        <p14:creationId xmlns:p14="http://schemas.microsoft.com/office/powerpoint/2010/main" val="224326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8138"/>
                                        </p:tgtEl>
                                        <p:attrNameLst>
                                          <p:attrName>style.visibility</p:attrName>
                                        </p:attrNameLst>
                                      </p:cBhvr>
                                      <p:to>
                                        <p:strVal val="visible"/>
                                      </p:to>
                                    </p:set>
                                    <p:anim calcmode="discrete" valueType="clr">
                                      <p:cBhvr override="childStyle">
                                        <p:cTn id="7" dur="80"/>
                                        <p:tgtEl>
                                          <p:spTgt spid="881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8138"/>
                                        </p:tgtEl>
                                        <p:attrNameLst>
                                          <p:attrName>fillcolor</p:attrName>
                                        </p:attrNameLst>
                                      </p:cBhvr>
                                      <p:tavLst>
                                        <p:tav tm="0">
                                          <p:val>
                                            <p:clrVal>
                                              <a:schemeClr val="accent2"/>
                                            </p:clrVal>
                                          </p:val>
                                        </p:tav>
                                        <p:tav tm="50000">
                                          <p:val>
                                            <p:clrVal>
                                              <a:schemeClr val="hlink"/>
                                            </p:clrVal>
                                          </p:val>
                                        </p:tav>
                                      </p:tavLst>
                                    </p:anim>
                                    <p:set>
                                      <p:cBhvr>
                                        <p:cTn id="9" dur="80"/>
                                        <p:tgtEl>
                                          <p:spTgt spid="881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2"/>
          <p:cNvSpPr>
            <a:spLocks noChangeArrowheads="1"/>
          </p:cNvSpPr>
          <p:nvPr/>
        </p:nvSpPr>
        <p:spPr bwMode="auto">
          <a:xfrm rot="16200000">
            <a:off x="4660901" y="1974850"/>
            <a:ext cx="6362700" cy="3403600"/>
          </a:xfrm>
          <a:prstGeom prst="parallelogram">
            <a:avLst>
              <a:gd name="adj" fmla="val 50240"/>
            </a:avLst>
          </a:prstGeom>
          <a:solidFill>
            <a:srgbClr val="FF00FF">
              <a:alpha val="34117"/>
            </a:srgbClr>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grpSp>
        <p:nvGrpSpPr>
          <p:cNvPr id="132099" name="Group 3"/>
          <p:cNvGrpSpPr>
            <a:grpSpLocks/>
          </p:cNvGrpSpPr>
          <p:nvPr/>
        </p:nvGrpSpPr>
        <p:grpSpPr bwMode="auto">
          <a:xfrm>
            <a:off x="6461125" y="1738313"/>
            <a:ext cx="3005139" cy="3128962"/>
            <a:chOff x="3756" y="1041"/>
            <a:chExt cx="1893" cy="1971"/>
          </a:xfrm>
        </p:grpSpPr>
        <p:sp>
          <p:nvSpPr>
            <p:cNvPr id="6186" name="Line 4"/>
            <p:cNvSpPr>
              <a:spLocks noChangeShapeType="1"/>
            </p:cNvSpPr>
            <p:nvPr/>
          </p:nvSpPr>
          <p:spPr bwMode="auto">
            <a:xfrm flipV="1">
              <a:off x="4607" y="1041"/>
              <a:ext cx="0" cy="1690"/>
            </a:xfrm>
            <a:prstGeom prst="line">
              <a:avLst/>
            </a:prstGeom>
            <a:noFill/>
            <a:ln w="381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87" name="Line 5"/>
            <p:cNvSpPr>
              <a:spLocks noChangeShapeType="1"/>
            </p:cNvSpPr>
            <p:nvPr/>
          </p:nvSpPr>
          <p:spPr bwMode="auto">
            <a:xfrm rot="7200000" flipV="1">
              <a:off x="5089" y="2452"/>
              <a:ext cx="0" cy="1120"/>
            </a:xfrm>
            <a:prstGeom prst="line">
              <a:avLst/>
            </a:prstGeom>
            <a:noFill/>
            <a:ln w="381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88" name="Line 6"/>
            <p:cNvSpPr>
              <a:spLocks noChangeShapeType="1"/>
            </p:cNvSpPr>
            <p:nvPr/>
          </p:nvSpPr>
          <p:spPr bwMode="auto">
            <a:xfrm rot="14400000" flipV="1">
              <a:off x="4212" y="2503"/>
              <a:ext cx="0" cy="911"/>
            </a:xfrm>
            <a:prstGeom prst="line">
              <a:avLst/>
            </a:prstGeom>
            <a:noFill/>
            <a:ln w="381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32103" name="Line 7"/>
          <p:cNvSpPr>
            <a:spLocks noChangeShapeType="1"/>
          </p:cNvSpPr>
          <p:nvPr/>
        </p:nvSpPr>
        <p:spPr bwMode="auto">
          <a:xfrm rot="20700000" flipV="1">
            <a:off x="4491039" y="2132016"/>
            <a:ext cx="0" cy="2682875"/>
          </a:xfrm>
          <a:prstGeom prst="line">
            <a:avLst/>
          </a:prstGeom>
          <a:noFill/>
          <a:ln w="28575">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04" name="Line 8"/>
          <p:cNvSpPr>
            <a:spLocks noChangeShapeType="1"/>
          </p:cNvSpPr>
          <p:nvPr/>
        </p:nvSpPr>
        <p:spPr bwMode="auto">
          <a:xfrm rot="6300000" flipV="1">
            <a:off x="5245101" y="4462464"/>
            <a:ext cx="342900" cy="12827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05" name="Line 9"/>
          <p:cNvSpPr>
            <a:spLocks noChangeShapeType="1"/>
          </p:cNvSpPr>
          <p:nvPr/>
        </p:nvSpPr>
        <p:spPr bwMode="auto">
          <a:xfrm rot="13500000" flipV="1">
            <a:off x="3597276" y="4251327"/>
            <a:ext cx="844550" cy="14525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06" name="Line 10"/>
          <p:cNvSpPr>
            <a:spLocks noChangeShapeType="1"/>
          </p:cNvSpPr>
          <p:nvPr/>
        </p:nvSpPr>
        <p:spPr bwMode="auto">
          <a:xfrm rot="7200000" flipV="1">
            <a:off x="8143083" y="2799558"/>
            <a:ext cx="0" cy="766763"/>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07" name="Line 11"/>
          <p:cNvSpPr>
            <a:spLocks noChangeShapeType="1"/>
          </p:cNvSpPr>
          <p:nvPr/>
        </p:nvSpPr>
        <p:spPr bwMode="auto">
          <a:xfrm flipV="1">
            <a:off x="4464052" y="2987678"/>
            <a:ext cx="3332163" cy="37941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08" name="Line 12"/>
          <p:cNvSpPr>
            <a:spLocks noChangeShapeType="1"/>
          </p:cNvSpPr>
          <p:nvPr/>
        </p:nvSpPr>
        <p:spPr bwMode="auto">
          <a:xfrm rot="7200000" flipV="1">
            <a:off x="7822407" y="4420395"/>
            <a:ext cx="0" cy="766763"/>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09" name="Line 13"/>
          <p:cNvSpPr>
            <a:spLocks noChangeShapeType="1"/>
          </p:cNvSpPr>
          <p:nvPr/>
        </p:nvSpPr>
        <p:spPr bwMode="auto">
          <a:xfrm rot="7200000" flipV="1">
            <a:off x="7811295" y="2996407"/>
            <a:ext cx="0" cy="766763"/>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0" name="Line 14"/>
          <p:cNvSpPr>
            <a:spLocks noChangeShapeType="1"/>
          </p:cNvSpPr>
          <p:nvPr/>
        </p:nvSpPr>
        <p:spPr bwMode="auto">
          <a:xfrm flipV="1">
            <a:off x="4487864" y="5006978"/>
            <a:ext cx="3641725" cy="4159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1" name="Line 15"/>
          <p:cNvSpPr>
            <a:spLocks noChangeShapeType="1"/>
          </p:cNvSpPr>
          <p:nvPr/>
        </p:nvSpPr>
        <p:spPr bwMode="auto">
          <a:xfrm flipV="1">
            <a:off x="3444875" y="3198816"/>
            <a:ext cx="4033839" cy="4603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2" name="Line 16"/>
          <p:cNvSpPr>
            <a:spLocks noChangeShapeType="1"/>
          </p:cNvSpPr>
          <p:nvPr/>
        </p:nvSpPr>
        <p:spPr bwMode="auto">
          <a:xfrm flipV="1">
            <a:off x="3783015" y="4613278"/>
            <a:ext cx="3698875" cy="4349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3" name="Line 17"/>
          <p:cNvSpPr>
            <a:spLocks noChangeShapeType="1"/>
          </p:cNvSpPr>
          <p:nvPr/>
        </p:nvSpPr>
        <p:spPr bwMode="auto">
          <a:xfrm rot="14400000" flipV="1">
            <a:off x="8323263" y="4708525"/>
            <a:ext cx="0" cy="374651"/>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4" name="Line 18"/>
          <p:cNvSpPr>
            <a:spLocks noChangeShapeType="1"/>
          </p:cNvSpPr>
          <p:nvPr/>
        </p:nvSpPr>
        <p:spPr bwMode="auto">
          <a:xfrm rot="14400000" flipV="1">
            <a:off x="7650163" y="2898775"/>
            <a:ext cx="0" cy="374651"/>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5" name="Line 19"/>
          <p:cNvSpPr>
            <a:spLocks noChangeShapeType="1"/>
          </p:cNvSpPr>
          <p:nvPr/>
        </p:nvSpPr>
        <p:spPr bwMode="auto">
          <a:xfrm flipV="1">
            <a:off x="8466139" y="3344866"/>
            <a:ext cx="0" cy="1444625"/>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6" name="Line 20"/>
          <p:cNvSpPr>
            <a:spLocks noChangeShapeType="1"/>
          </p:cNvSpPr>
          <p:nvPr/>
        </p:nvSpPr>
        <p:spPr bwMode="auto">
          <a:xfrm flipV="1">
            <a:off x="8142288" y="3541716"/>
            <a:ext cx="0" cy="1444625"/>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7" name="Line 21"/>
          <p:cNvSpPr>
            <a:spLocks noChangeShapeType="1"/>
          </p:cNvSpPr>
          <p:nvPr/>
        </p:nvSpPr>
        <p:spPr bwMode="auto">
          <a:xfrm rot="14400000" flipV="1">
            <a:off x="8297863" y="3279775"/>
            <a:ext cx="0" cy="374651"/>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8" name="Line 22"/>
          <p:cNvSpPr>
            <a:spLocks noChangeShapeType="1"/>
          </p:cNvSpPr>
          <p:nvPr/>
        </p:nvSpPr>
        <p:spPr bwMode="auto">
          <a:xfrm flipV="1">
            <a:off x="4832349" y="4424366"/>
            <a:ext cx="2979739" cy="3397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9" name="Line 23"/>
          <p:cNvSpPr>
            <a:spLocks noChangeShapeType="1"/>
          </p:cNvSpPr>
          <p:nvPr/>
        </p:nvSpPr>
        <p:spPr bwMode="auto">
          <a:xfrm flipV="1">
            <a:off x="7494588" y="3173414"/>
            <a:ext cx="0" cy="1444625"/>
          </a:xfrm>
          <a:prstGeom prst="line">
            <a:avLst/>
          </a:prstGeom>
          <a:noFill/>
          <a:ln w="38100">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20" name="Line 24"/>
          <p:cNvSpPr>
            <a:spLocks noChangeShapeType="1"/>
          </p:cNvSpPr>
          <p:nvPr/>
        </p:nvSpPr>
        <p:spPr bwMode="auto">
          <a:xfrm flipV="1">
            <a:off x="5145089" y="3367089"/>
            <a:ext cx="3319463" cy="3778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21" name="Line 25"/>
          <p:cNvSpPr>
            <a:spLocks noChangeShapeType="1"/>
          </p:cNvSpPr>
          <p:nvPr/>
        </p:nvSpPr>
        <p:spPr bwMode="auto">
          <a:xfrm flipV="1">
            <a:off x="4075114" y="3565525"/>
            <a:ext cx="4076700" cy="4651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22" name="AutoShape 26"/>
          <p:cNvSpPr>
            <a:spLocks noChangeArrowheads="1"/>
          </p:cNvSpPr>
          <p:nvPr/>
        </p:nvSpPr>
        <p:spPr bwMode="auto">
          <a:xfrm rot="15308900">
            <a:off x="3475037" y="3584577"/>
            <a:ext cx="1981200" cy="1635125"/>
          </a:xfrm>
          <a:prstGeom prst="cube">
            <a:avLst>
              <a:gd name="adj" fmla="val 33227"/>
            </a:avLst>
          </a:prstGeom>
          <a:solidFill>
            <a:srgbClr val="3399FF">
              <a:alpha val="39999"/>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132123" name="Text Box 27"/>
          <p:cNvSpPr txBox="1">
            <a:spLocks noChangeArrowheads="1"/>
          </p:cNvSpPr>
          <p:nvPr/>
        </p:nvSpPr>
        <p:spPr bwMode="auto">
          <a:xfrm>
            <a:off x="3040063" y="5154613"/>
            <a:ext cx="436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X</a:t>
            </a:r>
          </a:p>
        </p:txBody>
      </p:sp>
      <p:sp>
        <p:nvSpPr>
          <p:cNvPr id="132124" name="Text Box 28"/>
          <p:cNvSpPr txBox="1">
            <a:spLocks noChangeArrowheads="1"/>
          </p:cNvSpPr>
          <p:nvPr/>
        </p:nvSpPr>
        <p:spPr bwMode="auto">
          <a:xfrm>
            <a:off x="5840415" y="5418138"/>
            <a:ext cx="376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Y</a:t>
            </a:r>
          </a:p>
        </p:txBody>
      </p:sp>
      <p:sp>
        <p:nvSpPr>
          <p:cNvPr id="132125" name="Text Box 29"/>
          <p:cNvSpPr txBox="1">
            <a:spLocks noChangeArrowheads="1"/>
          </p:cNvSpPr>
          <p:nvPr/>
        </p:nvSpPr>
        <p:spPr bwMode="auto">
          <a:xfrm>
            <a:off x="3983041" y="1843088"/>
            <a:ext cx="6746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Z</a:t>
            </a:r>
          </a:p>
        </p:txBody>
      </p:sp>
      <p:sp>
        <p:nvSpPr>
          <p:cNvPr id="132126" name="Text Box 30"/>
          <p:cNvSpPr txBox="1">
            <a:spLocks noChangeArrowheads="1"/>
          </p:cNvSpPr>
          <p:nvPr/>
        </p:nvSpPr>
        <p:spPr bwMode="auto">
          <a:xfrm>
            <a:off x="4821240" y="4384675"/>
            <a:ext cx="376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O</a:t>
            </a:r>
          </a:p>
        </p:txBody>
      </p:sp>
      <p:sp>
        <p:nvSpPr>
          <p:cNvPr id="132127" name="Text Box 31"/>
          <p:cNvSpPr txBox="1">
            <a:spLocks noChangeArrowheads="1"/>
          </p:cNvSpPr>
          <p:nvPr/>
        </p:nvSpPr>
        <p:spPr bwMode="auto">
          <a:xfrm>
            <a:off x="3641727" y="5051425"/>
            <a:ext cx="436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A</a:t>
            </a:r>
          </a:p>
        </p:txBody>
      </p:sp>
      <p:sp>
        <p:nvSpPr>
          <p:cNvPr id="132128" name="Text Box 32"/>
          <p:cNvSpPr txBox="1">
            <a:spLocks noChangeArrowheads="1"/>
          </p:cNvSpPr>
          <p:nvPr/>
        </p:nvSpPr>
        <p:spPr bwMode="auto">
          <a:xfrm>
            <a:off x="5551488" y="4811713"/>
            <a:ext cx="436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B</a:t>
            </a:r>
          </a:p>
        </p:txBody>
      </p:sp>
      <p:sp>
        <p:nvSpPr>
          <p:cNvPr id="132129" name="Text Box 33"/>
          <p:cNvSpPr txBox="1">
            <a:spLocks noChangeArrowheads="1"/>
          </p:cNvSpPr>
          <p:nvPr/>
        </p:nvSpPr>
        <p:spPr bwMode="auto">
          <a:xfrm>
            <a:off x="4478337" y="2986088"/>
            <a:ext cx="436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C</a:t>
            </a:r>
          </a:p>
        </p:txBody>
      </p:sp>
      <p:sp>
        <p:nvSpPr>
          <p:cNvPr id="132130" name="Text Box 34"/>
          <p:cNvSpPr txBox="1">
            <a:spLocks noChangeArrowheads="1"/>
          </p:cNvSpPr>
          <p:nvPr/>
        </p:nvSpPr>
        <p:spPr bwMode="auto">
          <a:xfrm>
            <a:off x="7824790" y="4108451"/>
            <a:ext cx="376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O</a:t>
            </a:r>
            <a:r>
              <a:rPr lang="en-US" altLang="en-US" sz="2400" b="1" baseline="30000">
                <a:latin typeface="VNI-Helve" pitchFamily="2" charset="0"/>
              </a:rPr>
              <a:t>/</a:t>
            </a:r>
          </a:p>
        </p:txBody>
      </p:sp>
      <p:sp>
        <p:nvSpPr>
          <p:cNvPr id="132131" name="Text Box 35"/>
          <p:cNvSpPr txBox="1">
            <a:spLocks noChangeArrowheads="1"/>
          </p:cNvSpPr>
          <p:nvPr/>
        </p:nvSpPr>
        <p:spPr bwMode="auto">
          <a:xfrm>
            <a:off x="6292850" y="4805363"/>
            <a:ext cx="37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X</a:t>
            </a:r>
            <a:r>
              <a:rPr lang="en-US" altLang="en-US" sz="2400" b="1" baseline="30000">
                <a:latin typeface="VNI-Helve" pitchFamily="2" charset="0"/>
              </a:rPr>
              <a:t>/</a:t>
            </a:r>
          </a:p>
        </p:txBody>
      </p:sp>
      <p:sp>
        <p:nvSpPr>
          <p:cNvPr id="132132" name="Text Box 36"/>
          <p:cNvSpPr txBox="1">
            <a:spLocks noChangeArrowheads="1"/>
          </p:cNvSpPr>
          <p:nvPr/>
        </p:nvSpPr>
        <p:spPr bwMode="auto">
          <a:xfrm>
            <a:off x="9163050" y="5280025"/>
            <a:ext cx="37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Y</a:t>
            </a:r>
            <a:r>
              <a:rPr lang="en-US" altLang="en-US" sz="2400" b="1" baseline="30000">
                <a:latin typeface="VNI-Helve" pitchFamily="2" charset="0"/>
              </a:rPr>
              <a:t>/</a:t>
            </a:r>
          </a:p>
        </p:txBody>
      </p:sp>
      <p:sp>
        <p:nvSpPr>
          <p:cNvPr id="132133" name="Text Box 37"/>
          <p:cNvSpPr txBox="1">
            <a:spLocks noChangeArrowheads="1"/>
          </p:cNvSpPr>
          <p:nvPr/>
        </p:nvSpPr>
        <p:spPr bwMode="auto">
          <a:xfrm>
            <a:off x="7472364" y="1743075"/>
            <a:ext cx="376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Z</a:t>
            </a:r>
            <a:r>
              <a:rPr lang="en-US" altLang="en-US" sz="2400" b="1" baseline="30000">
                <a:latin typeface="VNI-Helve" pitchFamily="2" charset="0"/>
              </a:rPr>
              <a:t>/</a:t>
            </a:r>
          </a:p>
        </p:txBody>
      </p:sp>
      <p:sp>
        <p:nvSpPr>
          <p:cNvPr id="132134" name="Text Box 38"/>
          <p:cNvSpPr txBox="1">
            <a:spLocks noChangeArrowheads="1"/>
          </p:cNvSpPr>
          <p:nvPr/>
        </p:nvSpPr>
        <p:spPr bwMode="auto">
          <a:xfrm>
            <a:off x="7883526" y="2617789"/>
            <a:ext cx="376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C</a:t>
            </a:r>
            <a:r>
              <a:rPr lang="en-US" altLang="en-US" sz="2400" b="1" baseline="30000">
                <a:latin typeface="VNI-Helve" pitchFamily="2" charset="0"/>
              </a:rPr>
              <a:t>/</a:t>
            </a:r>
          </a:p>
        </p:txBody>
      </p:sp>
      <p:sp>
        <p:nvSpPr>
          <p:cNvPr id="132135" name="Text Box 39"/>
          <p:cNvSpPr txBox="1">
            <a:spLocks noChangeArrowheads="1"/>
          </p:cNvSpPr>
          <p:nvPr/>
        </p:nvSpPr>
        <p:spPr bwMode="auto">
          <a:xfrm>
            <a:off x="7329489" y="4643438"/>
            <a:ext cx="376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A</a:t>
            </a:r>
            <a:r>
              <a:rPr lang="en-US" altLang="en-US" sz="2400" b="1" baseline="30000">
                <a:latin typeface="VNI-Helve" pitchFamily="2" charset="0"/>
              </a:rPr>
              <a:t>/</a:t>
            </a:r>
          </a:p>
        </p:txBody>
      </p:sp>
      <p:sp>
        <p:nvSpPr>
          <p:cNvPr id="132136" name="Text Box 40"/>
          <p:cNvSpPr txBox="1">
            <a:spLocks noChangeArrowheads="1"/>
          </p:cNvSpPr>
          <p:nvPr/>
        </p:nvSpPr>
        <p:spPr bwMode="auto">
          <a:xfrm>
            <a:off x="8539164" y="4465639"/>
            <a:ext cx="376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B</a:t>
            </a:r>
            <a:r>
              <a:rPr lang="en-US" altLang="en-US" sz="2400" b="1" baseline="30000">
                <a:latin typeface="VNI-Helve" pitchFamily="2" charset="0"/>
              </a:rPr>
              <a:t>/</a:t>
            </a:r>
          </a:p>
        </p:txBody>
      </p:sp>
      <p:sp>
        <p:nvSpPr>
          <p:cNvPr id="132137" name="Text Box 41"/>
          <p:cNvSpPr txBox="1">
            <a:spLocks noChangeArrowheads="1"/>
          </p:cNvSpPr>
          <p:nvPr/>
        </p:nvSpPr>
        <p:spPr bwMode="auto">
          <a:xfrm>
            <a:off x="9063041" y="2425700"/>
            <a:ext cx="555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VNI-Helve" pitchFamily="2" charset="0"/>
              </a:rPr>
              <a:t>(p</a:t>
            </a:r>
            <a:r>
              <a:rPr lang="en-US" altLang="en-US" sz="2400" b="1" baseline="30000">
                <a:latin typeface="VNI-Helve" pitchFamily="2" charset="0"/>
              </a:rPr>
              <a:t>/</a:t>
            </a:r>
            <a:r>
              <a:rPr lang="en-US" altLang="en-US" sz="2400" b="1">
                <a:latin typeface="VNI-Helve" pitchFamily="2" charset="0"/>
              </a:rPr>
              <a:t>)</a:t>
            </a:r>
            <a:endParaRPr lang="en-US" altLang="en-US" sz="2400" b="1" baseline="30000">
              <a:latin typeface="VNI-Helve" pitchFamily="2" charset="0"/>
            </a:endParaRPr>
          </a:p>
        </p:txBody>
      </p:sp>
      <p:sp>
        <p:nvSpPr>
          <p:cNvPr id="6183" name="Text Box 46"/>
          <p:cNvSpPr txBox="1">
            <a:spLocks noChangeArrowheads="1"/>
          </p:cNvSpPr>
          <p:nvPr/>
        </p:nvSpPr>
        <p:spPr bwMode="auto">
          <a:xfrm>
            <a:off x="2427288" y="-488950"/>
            <a:ext cx="55927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i="1" u="sng">
                <a:latin typeface="Times New Roman" panose="02020603050405020304" pitchFamily="18" charset="0"/>
                <a:cs typeface="Times New Roman" panose="02020603050405020304" pitchFamily="18" charset="0"/>
              </a:rPr>
              <a:t>1.Thế nào là hình chiếu trục đo:</a:t>
            </a:r>
          </a:p>
        </p:txBody>
      </p:sp>
      <p:sp>
        <p:nvSpPr>
          <p:cNvPr id="6184" name="Line 47"/>
          <p:cNvSpPr>
            <a:spLocks noChangeShapeType="1"/>
          </p:cNvSpPr>
          <p:nvPr/>
        </p:nvSpPr>
        <p:spPr bwMode="auto">
          <a:xfrm flipV="1">
            <a:off x="4916489" y="2646366"/>
            <a:ext cx="1322387" cy="16827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lstStyle/>
          <a:p>
            <a:endParaRPr lang="en-US"/>
          </a:p>
        </p:txBody>
      </p:sp>
      <p:sp>
        <p:nvSpPr>
          <p:cNvPr id="6185" name="Text Box 48"/>
          <p:cNvSpPr txBox="1">
            <a:spLocks noChangeArrowheads="1"/>
          </p:cNvSpPr>
          <p:nvPr/>
        </p:nvSpPr>
        <p:spPr bwMode="auto">
          <a:xfrm>
            <a:off x="5210175" y="2065340"/>
            <a:ext cx="2682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latin typeface=".VnAristote" panose="020B7200000000000000" pitchFamily="34" charset="0"/>
                <a:cs typeface="Times New Roman" panose="02020603050405020304" pitchFamily="18" charset="0"/>
              </a:rPr>
              <a:t>l</a:t>
            </a:r>
          </a:p>
        </p:txBody>
      </p:sp>
    </p:spTree>
    <p:extLst>
      <p:ext uri="{BB962C8B-B14F-4D97-AF65-F5344CB8AC3E}">
        <p14:creationId xmlns:p14="http://schemas.microsoft.com/office/powerpoint/2010/main" val="1117257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2122"/>
                                        </p:tgtEl>
                                        <p:attrNameLst>
                                          <p:attrName>style.visibility</p:attrName>
                                        </p:attrNameLst>
                                      </p:cBhvr>
                                      <p:to>
                                        <p:strVal val="visible"/>
                                      </p:to>
                                    </p:set>
                                    <p:animEffect transition="in" filter="strips(downRight)">
                                      <p:cBhvr>
                                        <p:cTn id="7" dur="500"/>
                                        <p:tgtEl>
                                          <p:spTgt spid="132122"/>
                                        </p:tgtEl>
                                      </p:cBhvr>
                                    </p:animEffect>
                                  </p:childTnLst>
                                </p:cTn>
                              </p:par>
                            </p:childTnLst>
                          </p:cTn>
                        </p:par>
                        <p:par>
                          <p:cTn id="8" fill="hold" nodeType="afterGroup">
                            <p:stCondLst>
                              <p:cond delay="500"/>
                            </p:stCondLst>
                            <p:childTnLst>
                              <p:par>
                                <p:cTn id="9" presetID="18" presetClass="entr" presetSubtype="9" fill="hold" nodeType="afterEffect">
                                  <p:stCondLst>
                                    <p:cond delay="0"/>
                                  </p:stCondLst>
                                  <p:childTnLst>
                                    <p:set>
                                      <p:cBhvr>
                                        <p:cTn id="10" dur="1" fill="hold">
                                          <p:stCondLst>
                                            <p:cond delay="0"/>
                                          </p:stCondLst>
                                        </p:cTn>
                                        <p:tgtEl>
                                          <p:spTgt spid="132103"/>
                                        </p:tgtEl>
                                        <p:attrNameLst>
                                          <p:attrName>style.visibility</p:attrName>
                                        </p:attrNameLst>
                                      </p:cBhvr>
                                      <p:to>
                                        <p:strVal val="visible"/>
                                      </p:to>
                                    </p:set>
                                    <p:animEffect transition="in" filter="strips(upLeft)">
                                      <p:cBhvr>
                                        <p:cTn id="11" dur="500"/>
                                        <p:tgtEl>
                                          <p:spTgt spid="132103"/>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132104"/>
                                        </p:tgtEl>
                                        <p:attrNameLst>
                                          <p:attrName>style.visibility</p:attrName>
                                        </p:attrNameLst>
                                      </p:cBhvr>
                                      <p:to>
                                        <p:strVal val="visible"/>
                                      </p:to>
                                    </p:set>
                                    <p:animEffect transition="in" filter="strips(downRight)">
                                      <p:cBhvr>
                                        <p:cTn id="15" dur="500"/>
                                        <p:tgtEl>
                                          <p:spTgt spid="132104"/>
                                        </p:tgtEl>
                                      </p:cBhvr>
                                    </p:animEffect>
                                  </p:childTnLst>
                                </p:cTn>
                              </p:par>
                            </p:childTnLst>
                          </p:cTn>
                        </p:par>
                        <p:par>
                          <p:cTn id="16" fill="hold" nodeType="afterGroup">
                            <p:stCondLst>
                              <p:cond delay="1500"/>
                            </p:stCondLst>
                            <p:childTnLst>
                              <p:par>
                                <p:cTn id="17" presetID="18" presetClass="entr" presetSubtype="9" fill="hold" nodeType="afterEffect">
                                  <p:stCondLst>
                                    <p:cond delay="0"/>
                                  </p:stCondLst>
                                  <p:childTnLst>
                                    <p:set>
                                      <p:cBhvr>
                                        <p:cTn id="18" dur="1" fill="hold">
                                          <p:stCondLst>
                                            <p:cond delay="0"/>
                                          </p:stCondLst>
                                        </p:cTn>
                                        <p:tgtEl>
                                          <p:spTgt spid="132105"/>
                                        </p:tgtEl>
                                        <p:attrNameLst>
                                          <p:attrName>style.visibility</p:attrName>
                                        </p:attrNameLst>
                                      </p:cBhvr>
                                      <p:to>
                                        <p:strVal val="visible"/>
                                      </p:to>
                                    </p:set>
                                    <p:animEffect transition="in" filter="strips(upLeft)">
                                      <p:cBhvr>
                                        <p:cTn id="19" dur="500"/>
                                        <p:tgtEl>
                                          <p:spTgt spid="132105"/>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2123"/>
                                        </p:tgtEl>
                                        <p:attrNameLst>
                                          <p:attrName>style.visibility</p:attrName>
                                        </p:attrNameLst>
                                      </p:cBhvr>
                                      <p:to>
                                        <p:strVal val="visible"/>
                                      </p:to>
                                    </p:set>
                                    <p:animEffect transition="in" filter="fade">
                                      <p:cBhvr>
                                        <p:cTn id="23" dur="500"/>
                                        <p:tgtEl>
                                          <p:spTgt spid="1321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2124"/>
                                        </p:tgtEl>
                                        <p:attrNameLst>
                                          <p:attrName>style.visibility</p:attrName>
                                        </p:attrNameLst>
                                      </p:cBhvr>
                                      <p:to>
                                        <p:strVal val="visible"/>
                                      </p:to>
                                    </p:set>
                                    <p:animEffect transition="in" filter="fade">
                                      <p:cBhvr>
                                        <p:cTn id="26" dur="500"/>
                                        <p:tgtEl>
                                          <p:spTgt spid="1321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2125"/>
                                        </p:tgtEl>
                                        <p:attrNameLst>
                                          <p:attrName>style.visibility</p:attrName>
                                        </p:attrNameLst>
                                      </p:cBhvr>
                                      <p:to>
                                        <p:strVal val="visible"/>
                                      </p:to>
                                    </p:set>
                                    <p:animEffect transition="in" filter="fade">
                                      <p:cBhvr>
                                        <p:cTn id="29" dur="500"/>
                                        <p:tgtEl>
                                          <p:spTgt spid="1321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2127"/>
                                        </p:tgtEl>
                                        <p:attrNameLst>
                                          <p:attrName>style.visibility</p:attrName>
                                        </p:attrNameLst>
                                      </p:cBhvr>
                                      <p:to>
                                        <p:strVal val="visible"/>
                                      </p:to>
                                    </p:set>
                                    <p:animEffect transition="in" filter="fade">
                                      <p:cBhvr>
                                        <p:cTn id="32" dur="500"/>
                                        <p:tgtEl>
                                          <p:spTgt spid="1321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2128"/>
                                        </p:tgtEl>
                                        <p:attrNameLst>
                                          <p:attrName>style.visibility</p:attrName>
                                        </p:attrNameLst>
                                      </p:cBhvr>
                                      <p:to>
                                        <p:strVal val="visible"/>
                                      </p:to>
                                    </p:set>
                                    <p:animEffect transition="in" filter="fade">
                                      <p:cBhvr>
                                        <p:cTn id="35" dur="500"/>
                                        <p:tgtEl>
                                          <p:spTgt spid="1321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2126"/>
                                        </p:tgtEl>
                                        <p:attrNameLst>
                                          <p:attrName>style.visibility</p:attrName>
                                        </p:attrNameLst>
                                      </p:cBhvr>
                                      <p:to>
                                        <p:strVal val="visible"/>
                                      </p:to>
                                    </p:set>
                                    <p:animEffect transition="in" filter="fade">
                                      <p:cBhvr>
                                        <p:cTn id="38" dur="500"/>
                                        <p:tgtEl>
                                          <p:spTgt spid="1321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2129"/>
                                        </p:tgtEl>
                                        <p:attrNameLst>
                                          <p:attrName>style.visibility</p:attrName>
                                        </p:attrNameLst>
                                      </p:cBhvr>
                                      <p:to>
                                        <p:strVal val="visible"/>
                                      </p:to>
                                    </p:set>
                                    <p:animEffect transition="in" filter="fade">
                                      <p:cBhvr>
                                        <p:cTn id="41" dur="500"/>
                                        <p:tgtEl>
                                          <p:spTgt spid="13212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6184"/>
                                        </p:tgtEl>
                                        <p:attrNameLst>
                                          <p:attrName>style.visibility</p:attrName>
                                        </p:attrNameLst>
                                      </p:cBhvr>
                                      <p:to>
                                        <p:strVal val="visible"/>
                                      </p:to>
                                    </p:set>
                                    <p:animEffect transition="in" filter="circle(in)">
                                      <p:cBhvr>
                                        <p:cTn id="46" dur="2000"/>
                                        <p:tgtEl>
                                          <p:spTgt spid="618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6185"/>
                                        </p:tgtEl>
                                        <p:attrNameLst>
                                          <p:attrName>style.visibility</p:attrName>
                                        </p:attrNameLst>
                                      </p:cBhvr>
                                      <p:to>
                                        <p:strVal val="visible"/>
                                      </p:to>
                                    </p:set>
                                    <p:animEffect transition="in" filter="circle(in)">
                                      <p:cBhvr>
                                        <p:cTn id="51" dur="2000"/>
                                        <p:tgtEl>
                                          <p:spTgt spid="618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2098"/>
                                        </p:tgtEl>
                                        <p:attrNameLst>
                                          <p:attrName>style.visibility</p:attrName>
                                        </p:attrNameLst>
                                      </p:cBhvr>
                                      <p:to>
                                        <p:strVal val="visible"/>
                                      </p:to>
                                    </p:set>
                                    <p:animEffect transition="in" filter="fade">
                                      <p:cBhvr>
                                        <p:cTn id="56" dur="500"/>
                                        <p:tgtEl>
                                          <p:spTgt spid="13209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2137"/>
                                        </p:tgtEl>
                                        <p:attrNameLst>
                                          <p:attrName>style.visibility</p:attrName>
                                        </p:attrNameLst>
                                      </p:cBhvr>
                                      <p:to>
                                        <p:strVal val="visible"/>
                                      </p:to>
                                    </p:set>
                                    <p:animEffect transition="in" filter="fade">
                                      <p:cBhvr>
                                        <p:cTn id="59" dur="500"/>
                                        <p:tgtEl>
                                          <p:spTgt spid="13213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8" presetClass="entr" presetSubtype="3" fill="hold" nodeType="clickEffect">
                                  <p:stCondLst>
                                    <p:cond delay="0"/>
                                  </p:stCondLst>
                                  <p:childTnLst>
                                    <p:set>
                                      <p:cBhvr>
                                        <p:cTn id="63" dur="1" fill="hold">
                                          <p:stCondLst>
                                            <p:cond delay="0"/>
                                          </p:stCondLst>
                                        </p:cTn>
                                        <p:tgtEl>
                                          <p:spTgt spid="132118"/>
                                        </p:tgtEl>
                                        <p:attrNameLst>
                                          <p:attrName>style.visibility</p:attrName>
                                        </p:attrNameLst>
                                      </p:cBhvr>
                                      <p:to>
                                        <p:strVal val="visible"/>
                                      </p:to>
                                    </p:set>
                                    <p:animEffect transition="in" filter="strips(upRight)">
                                      <p:cBhvr>
                                        <p:cTn id="64" dur="500"/>
                                        <p:tgtEl>
                                          <p:spTgt spid="132118"/>
                                        </p:tgtEl>
                                      </p:cBhvr>
                                    </p:animEffect>
                                  </p:childTnLst>
                                </p:cTn>
                              </p:par>
                            </p:childTnLst>
                          </p:cTn>
                        </p:par>
                        <p:par>
                          <p:cTn id="65" fill="hold" nodeType="afterGroup">
                            <p:stCondLst>
                              <p:cond delay="500"/>
                            </p:stCondLst>
                            <p:childTnLst>
                              <p:par>
                                <p:cTn id="66" presetID="10" presetClass="entr" presetSubtype="0" fill="hold" nodeType="afterEffect">
                                  <p:stCondLst>
                                    <p:cond delay="0"/>
                                  </p:stCondLst>
                                  <p:childTnLst>
                                    <p:set>
                                      <p:cBhvr>
                                        <p:cTn id="67" dur="1" fill="hold">
                                          <p:stCondLst>
                                            <p:cond delay="0"/>
                                          </p:stCondLst>
                                        </p:cTn>
                                        <p:tgtEl>
                                          <p:spTgt spid="132099"/>
                                        </p:tgtEl>
                                        <p:attrNameLst>
                                          <p:attrName>style.visibility</p:attrName>
                                        </p:attrNameLst>
                                      </p:cBhvr>
                                      <p:to>
                                        <p:strVal val="visible"/>
                                      </p:to>
                                    </p:set>
                                    <p:animEffect transition="in" filter="fade">
                                      <p:cBhvr>
                                        <p:cTn id="68" dur="500"/>
                                        <p:tgtEl>
                                          <p:spTgt spid="132099"/>
                                        </p:tgtEl>
                                      </p:cBhvr>
                                    </p:animEffect>
                                  </p:childTnLst>
                                </p:cTn>
                              </p:par>
                            </p:childTnLst>
                          </p:cTn>
                        </p:par>
                        <p:par>
                          <p:cTn id="69" fill="hold" nodeType="afterGroup">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132131"/>
                                        </p:tgtEl>
                                        <p:attrNameLst>
                                          <p:attrName>style.visibility</p:attrName>
                                        </p:attrNameLst>
                                      </p:cBhvr>
                                      <p:to>
                                        <p:strVal val="visible"/>
                                      </p:to>
                                    </p:set>
                                    <p:animEffect transition="in" filter="fade">
                                      <p:cBhvr>
                                        <p:cTn id="72" dur="500"/>
                                        <p:tgtEl>
                                          <p:spTgt spid="1321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2130"/>
                                        </p:tgtEl>
                                        <p:attrNameLst>
                                          <p:attrName>style.visibility</p:attrName>
                                        </p:attrNameLst>
                                      </p:cBhvr>
                                      <p:to>
                                        <p:strVal val="visible"/>
                                      </p:to>
                                    </p:set>
                                    <p:animEffect transition="in" filter="fade">
                                      <p:cBhvr>
                                        <p:cTn id="75" dur="500"/>
                                        <p:tgtEl>
                                          <p:spTgt spid="1321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2132"/>
                                        </p:tgtEl>
                                        <p:attrNameLst>
                                          <p:attrName>style.visibility</p:attrName>
                                        </p:attrNameLst>
                                      </p:cBhvr>
                                      <p:to>
                                        <p:strVal val="visible"/>
                                      </p:to>
                                    </p:set>
                                    <p:animEffect transition="in" filter="fade">
                                      <p:cBhvr>
                                        <p:cTn id="78" dur="500"/>
                                        <p:tgtEl>
                                          <p:spTgt spid="1321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2133"/>
                                        </p:tgtEl>
                                        <p:attrNameLst>
                                          <p:attrName>style.visibility</p:attrName>
                                        </p:attrNameLst>
                                      </p:cBhvr>
                                      <p:to>
                                        <p:strVal val="visible"/>
                                      </p:to>
                                    </p:set>
                                    <p:animEffect transition="in" filter="fade">
                                      <p:cBhvr>
                                        <p:cTn id="81" dur="500"/>
                                        <p:tgtEl>
                                          <p:spTgt spid="13213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8" presetClass="entr" presetSubtype="3" fill="hold" nodeType="clickEffect">
                                  <p:stCondLst>
                                    <p:cond delay="0"/>
                                  </p:stCondLst>
                                  <p:childTnLst>
                                    <p:set>
                                      <p:cBhvr>
                                        <p:cTn id="85" dur="1" fill="hold">
                                          <p:stCondLst>
                                            <p:cond delay="0"/>
                                          </p:stCondLst>
                                        </p:cTn>
                                        <p:tgtEl>
                                          <p:spTgt spid="132112"/>
                                        </p:tgtEl>
                                        <p:attrNameLst>
                                          <p:attrName>style.visibility</p:attrName>
                                        </p:attrNameLst>
                                      </p:cBhvr>
                                      <p:to>
                                        <p:strVal val="visible"/>
                                      </p:to>
                                    </p:set>
                                    <p:animEffect transition="in" filter="strips(upRight)">
                                      <p:cBhvr>
                                        <p:cTn id="86" dur="500"/>
                                        <p:tgtEl>
                                          <p:spTgt spid="132112"/>
                                        </p:tgtEl>
                                      </p:cBhvr>
                                    </p:animEffect>
                                  </p:childTnLst>
                                </p:cTn>
                              </p:par>
                            </p:childTnLst>
                          </p:cTn>
                        </p:par>
                        <p:par>
                          <p:cTn id="87" fill="hold" nodeType="afterGroup">
                            <p:stCondLst>
                              <p:cond delay="500"/>
                            </p:stCondLst>
                            <p:childTnLst>
                              <p:par>
                                <p:cTn id="88" presetID="18" presetClass="entr" presetSubtype="3" fill="hold" nodeType="afterEffect">
                                  <p:stCondLst>
                                    <p:cond delay="0"/>
                                  </p:stCondLst>
                                  <p:childTnLst>
                                    <p:set>
                                      <p:cBhvr>
                                        <p:cTn id="89" dur="1" fill="hold">
                                          <p:stCondLst>
                                            <p:cond delay="0"/>
                                          </p:stCondLst>
                                        </p:cTn>
                                        <p:tgtEl>
                                          <p:spTgt spid="132110"/>
                                        </p:tgtEl>
                                        <p:attrNameLst>
                                          <p:attrName>style.visibility</p:attrName>
                                        </p:attrNameLst>
                                      </p:cBhvr>
                                      <p:to>
                                        <p:strVal val="visible"/>
                                      </p:to>
                                    </p:set>
                                    <p:animEffect transition="in" filter="strips(upRight)">
                                      <p:cBhvr>
                                        <p:cTn id="90" dur="500"/>
                                        <p:tgtEl>
                                          <p:spTgt spid="132110"/>
                                        </p:tgtEl>
                                      </p:cBhvr>
                                    </p:animEffect>
                                  </p:childTnLst>
                                </p:cTn>
                              </p:par>
                            </p:childTnLst>
                          </p:cTn>
                        </p:par>
                        <p:par>
                          <p:cTn id="91" fill="hold" nodeType="afterGroup">
                            <p:stCondLst>
                              <p:cond delay="1000"/>
                            </p:stCondLst>
                            <p:childTnLst>
                              <p:par>
                                <p:cTn id="92" presetID="18" presetClass="entr" presetSubtype="3" fill="hold" nodeType="afterEffect">
                                  <p:stCondLst>
                                    <p:cond delay="0"/>
                                  </p:stCondLst>
                                  <p:childTnLst>
                                    <p:set>
                                      <p:cBhvr>
                                        <p:cTn id="93" dur="1" fill="hold">
                                          <p:stCondLst>
                                            <p:cond delay="0"/>
                                          </p:stCondLst>
                                        </p:cTn>
                                        <p:tgtEl>
                                          <p:spTgt spid="132108"/>
                                        </p:tgtEl>
                                        <p:attrNameLst>
                                          <p:attrName>style.visibility</p:attrName>
                                        </p:attrNameLst>
                                      </p:cBhvr>
                                      <p:to>
                                        <p:strVal val="visible"/>
                                      </p:to>
                                    </p:set>
                                    <p:animEffect transition="in" filter="strips(upRight)">
                                      <p:cBhvr>
                                        <p:cTn id="94" dur="500"/>
                                        <p:tgtEl>
                                          <p:spTgt spid="13210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ntr" presetSubtype="3" fill="hold" nodeType="clickEffect">
                                  <p:stCondLst>
                                    <p:cond delay="0"/>
                                  </p:stCondLst>
                                  <p:childTnLst>
                                    <p:set>
                                      <p:cBhvr>
                                        <p:cTn id="98" dur="1" fill="hold">
                                          <p:stCondLst>
                                            <p:cond delay="0"/>
                                          </p:stCondLst>
                                        </p:cTn>
                                        <p:tgtEl>
                                          <p:spTgt spid="132107"/>
                                        </p:tgtEl>
                                        <p:attrNameLst>
                                          <p:attrName>style.visibility</p:attrName>
                                        </p:attrNameLst>
                                      </p:cBhvr>
                                      <p:to>
                                        <p:strVal val="visible"/>
                                      </p:to>
                                    </p:set>
                                    <p:animEffect transition="in" filter="strips(upRight)">
                                      <p:cBhvr>
                                        <p:cTn id="99" dur="500"/>
                                        <p:tgtEl>
                                          <p:spTgt spid="132107"/>
                                        </p:tgtEl>
                                      </p:cBhvr>
                                    </p:animEffect>
                                  </p:childTnLst>
                                </p:cTn>
                              </p:par>
                            </p:childTnLst>
                          </p:cTn>
                        </p:par>
                        <p:par>
                          <p:cTn id="100" fill="hold" nodeType="afterGroup">
                            <p:stCondLst>
                              <p:cond delay="500"/>
                            </p:stCondLst>
                            <p:childTnLst>
                              <p:par>
                                <p:cTn id="101" presetID="18" presetClass="entr" presetSubtype="3" fill="hold" nodeType="afterEffect">
                                  <p:stCondLst>
                                    <p:cond delay="0"/>
                                  </p:stCondLst>
                                  <p:childTnLst>
                                    <p:set>
                                      <p:cBhvr>
                                        <p:cTn id="102" dur="1" fill="hold">
                                          <p:stCondLst>
                                            <p:cond delay="0"/>
                                          </p:stCondLst>
                                        </p:cTn>
                                        <p:tgtEl>
                                          <p:spTgt spid="132111"/>
                                        </p:tgtEl>
                                        <p:attrNameLst>
                                          <p:attrName>style.visibility</p:attrName>
                                        </p:attrNameLst>
                                      </p:cBhvr>
                                      <p:to>
                                        <p:strVal val="visible"/>
                                      </p:to>
                                    </p:set>
                                    <p:animEffect transition="in" filter="strips(upRight)">
                                      <p:cBhvr>
                                        <p:cTn id="103" dur="500"/>
                                        <p:tgtEl>
                                          <p:spTgt spid="132111"/>
                                        </p:tgtEl>
                                      </p:cBhvr>
                                    </p:animEffect>
                                  </p:childTnLst>
                                </p:cTn>
                              </p:par>
                            </p:childTnLst>
                          </p:cTn>
                        </p:par>
                        <p:par>
                          <p:cTn id="104" fill="hold" nodeType="afterGroup">
                            <p:stCondLst>
                              <p:cond delay="1000"/>
                            </p:stCondLst>
                            <p:childTnLst>
                              <p:par>
                                <p:cTn id="105" presetID="18" presetClass="entr" presetSubtype="12" fill="hold" nodeType="afterEffect">
                                  <p:stCondLst>
                                    <p:cond delay="0"/>
                                  </p:stCondLst>
                                  <p:childTnLst>
                                    <p:set>
                                      <p:cBhvr>
                                        <p:cTn id="106" dur="1" fill="hold">
                                          <p:stCondLst>
                                            <p:cond delay="0"/>
                                          </p:stCondLst>
                                        </p:cTn>
                                        <p:tgtEl>
                                          <p:spTgt spid="132114"/>
                                        </p:tgtEl>
                                        <p:attrNameLst>
                                          <p:attrName>style.visibility</p:attrName>
                                        </p:attrNameLst>
                                      </p:cBhvr>
                                      <p:to>
                                        <p:strVal val="visible"/>
                                      </p:to>
                                    </p:set>
                                    <p:animEffect transition="in" filter="strips(downLeft)">
                                      <p:cBhvr>
                                        <p:cTn id="107" dur="500"/>
                                        <p:tgtEl>
                                          <p:spTgt spid="13211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8" presetClass="entr" presetSubtype="3" fill="hold" nodeType="clickEffect">
                                  <p:stCondLst>
                                    <p:cond delay="0"/>
                                  </p:stCondLst>
                                  <p:childTnLst>
                                    <p:set>
                                      <p:cBhvr>
                                        <p:cTn id="111" dur="1" fill="hold">
                                          <p:stCondLst>
                                            <p:cond delay="0"/>
                                          </p:stCondLst>
                                        </p:cTn>
                                        <p:tgtEl>
                                          <p:spTgt spid="132121"/>
                                        </p:tgtEl>
                                        <p:attrNameLst>
                                          <p:attrName>style.visibility</p:attrName>
                                        </p:attrNameLst>
                                      </p:cBhvr>
                                      <p:to>
                                        <p:strVal val="visible"/>
                                      </p:to>
                                    </p:set>
                                    <p:animEffect transition="in" filter="strips(upRight)">
                                      <p:cBhvr>
                                        <p:cTn id="112" dur="500"/>
                                        <p:tgtEl>
                                          <p:spTgt spid="132121"/>
                                        </p:tgtEl>
                                      </p:cBhvr>
                                    </p:animEffect>
                                  </p:childTnLst>
                                </p:cTn>
                              </p:par>
                            </p:childTnLst>
                          </p:cTn>
                        </p:par>
                        <p:par>
                          <p:cTn id="113" fill="hold" nodeType="afterGroup">
                            <p:stCondLst>
                              <p:cond delay="500"/>
                            </p:stCondLst>
                            <p:childTnLst>
                              <p:par>
                                <p:cTn id="114" presetID="18" presetClass="entr" presetSubtype="3" fill="hold" nodeType="afterEffect">
                                  <p:stCondLst>
                                    <p:cond delay="0"/>
                                  </p:stCondLst>
                                  <p:childTnLst>
                                    <p:set>
                                      <p:cBhvr>
                                        <p:cTn id="115" dur="1" fill="hold">
                                          <p:stCondLst>
                                            <p:cond delay="0"/>
                                          </p:stCondLst>
                                        </p:cTn>
                                        <p:tgtEl>
                                          <p:spTgt spid="132109"/>
                                        </p:tgtEl>
                                        <p:attrNameLst>
                                          <p:attrName>style.visibility</p:attrName>
                                        </p:attrNameLst>
                                      </p:cBhvr>
                                      <p:to>
                                        <p:strVal val="visible"/>
                                      </p:to>
                                    </p:set>
                                    <p:animEffect transition="in" filter="strips(upRight)">
                                      <p:cBhvr>
                                        <p:cTn id="116" dur="500"/>
                                        <p:tgtEl>
                                          <p:spTgt spid="132109"/>
                                        </p:tgtEl>
                                      </p:cBhvr>
                                    </p:animEffect>
                                  </p:childTnLst>
                                </p:cTn>
                              </p:par>
                            </p:childTnLst>
                          </p:cTn>
                        </p:par>
                        <p:par>
                          <p:cTn id="117" fill="hold" nodeType="afterGroup">
                            <p:stCondLst>
                              <p:cond delay="1000"/>
                            </p:stCondLst>
                            <p:childTnLst>
                              <p:par>
                                <p:cTn id="118" presetID="18" presetClass="entr" presetSubtype="6" fill="hold" nodeType="afterEffect">
                                  <p:stCondLst>
                                    <p:cond delay="0"/>
                                  </p:stCondLst>
                                  <p:childTnLst>
                                    <p:set>
                                      <p:cBhvr>
                                        <p:cTn id="119" dur="1" fill="hold">
                                          <p:stCondLst>
                                            <p:cond delay="0"/>
                                          </p:stCondLst>
                                        </p:cTn>
                                        <p:tgtEl>
                                          <p:spTgt spid="132119"/>
                                        </p:tgtEl>
                                        <p:attrNameLst>
                                          <p:attrName>style.visibility</p:attrName>
                                        </p:attrNameLst>
                                      </p:cBhvr>
                                      <p:to>
                                        <p:strVal val="visible"/>
                                      </p:to>
                                    </p:set>
                                    <p:animEffect transition="in" filter="strips(downRight)">
                                      <p:cBhvr>
                                        <p:cTn id="120" dur="500"/>
                                        <p:tgtEl>
                                          <p:spTgt spid="132119"/>
                                        </p:tgtEl>
                                      </p:cBhvr>
                                    </p:animEffect>
                                  </p:childTnLst>
                                </p:cTn>
                              </p:par>
                            </p:childTnLst>
                          </p:cTn>
                        </p:par>
                        <p:par>
                          <p:cTn id="121" fill="hold" nodeType="afterGroup">
                            <p:stCondLst>
                              <p:cond delay="1500"/>
                            </p:stCondLst>
                            <p:childTnLst>
                              <p:par>
                                <p:cTn id="122" presetID="18" presetClass="entr" presetSubtype="3" fill="hold" nodeType="afterEffect">
                                  <p:stCondLst>
                                    <p:cond delay="0"/>
                                  </p:stCondLst>
                                  <p:childTnLst>
                                    <p:set>
                                      <p:cBhvr>
                                        <p:cTn id="123" dur="1" fill="hold">
                                          <p:stCondLst>
                                            <p:cond delay="0"/>
                                          </p:stCondLst>
                                        </p:cTn>
                                        <p:tgtEl>
                                          <p:spTgt spid="132116"/>
                                        </p:tgtEl>
                                        <p:attrNameLst>
                                          <p:attrName>style.visibility</p:attrName>
                                        </p:attrNameLst>
                                      </p:cBhvr>
                                      <p:to>
                                        <p:strVal val="visible"/>
                                      </p:to>
                                    </p:set>
                                    <p:animEffect transition="in" filter="strips(upRight)">
                                      <p:cBhvr>
                                        <p:cTn id="124" dur="500"/>
                                        <p:tgtEl>
                                          <p:spTgt spid="132116"/>
                                        </p:tgtEl>
                                      </p:cBhvr>
                                    </p:animEffect>
                                  </p:childTnLst>
                                </p:cTn>
                              </p:par>
                            </p:childTnLst>
                          </p:cTn>
                        </p:par>
                        <p:par>
                          <p:cTn id="125" fill="hold" nodeType="afterGroup">
                            <p:stCondLst>
                              <p:cond delay="2000"/>
                            </p:stCondLst>
                            <p:childTnLst>
                              <p:par>
                                <p:cTn id="126" presetID="18" presetClass="entr" presetSubtype="3" fill="hold" nodeType="afterEffect">
                                  <p:stCondLst>
                                    <p:cond delay="0"/>
                                  </p:stCondLst>
                                  <p:childTnLst>
                                    <p:set>
                                      <p:cBhvr>
                                        <p:cTn id="127" dur="1" fill="hold">
                                          <p:stCondLst>
                                            <p:cond delay="0"/>
                                          </p:stCondLst>
                                        </p:cTn>
                                        <p:tgtEl>
                                          <p:spTgt spid="132120"/>
                                        </p:tgtEl>
                                        <p:attrNameLst>
                                          <p:attrName>style.visibility</p:attrName>
                                        </p:attrNameLst>
                                      </p:cBhvr>
                                      <p:to>
                                        <p:strVal val="visible"/>
                                      </p:to>
                                    </p:set>
                                    <p:animEffect transition="in" filter="strips(upRight)">
                                      <p:cBhvr>
                                        <p:cTn id="128" dur="500"/>
                                        <p:tgtEl>
                                          <p:spTgt spid="132120"/>
                                        </p:tgtEl>
                                      </p:cBhvr>
                                    </p:animEffect>
                                  </p:childTnLst>
                                </p:cTn>
                              </p:par>
                            </p:childTnLst>
                          </p:cTn>
                        </p:par>
                        <p:par>
                          <p:cTn id="129" fill="hold" nodeType="afterGroup">
                            <p:stCondLst>
                              <p:cond delay="2500"/>
                            </p:stCondLst>
                            <p:childTnLst>
                              <p:par>
                                <p:cTn id="130" presetID="18" presetClass="entr" presetSubtype="3" fill="hold" nodeType="afterEffect">
                                  <p:stCondLst>
                                    <p:cond delay="0"/>
                                  </p:stCondLst>
                                  <p:childTnLst>
                                    <p:set>
                                      <p:cBhvr>
                                        <p:cTn id="131" dur="1" fill="hold">
                                          <p:stCondLst>
                                            <p:cond delay="0"/>
                                          </p:stCondLst>
                                        </p:cTn>
                                        <p:tgtEl>
                                          <p:spTgt spid="132115"/>
                                        </p:tgtEl>
                                        <p:attrNameLst>
                                          <p:attrName>style.visibility</p:attrName>
                                        </p:attrNameLst>
                                      </p:cBhvr>
                                      <p:to>
                                        <p:strVal val="visible"/>
                                      </p:to>
                                    </p:set>
                                    <p:animEffect transition="in" filter="strips(upRight)">
                                      <p:cBhvr>
                                        <p:cTn id="132" dur="500"/>
                                        <p:tgtEl>
                                          <p:spTgt spid="132115"/>
                                        </p:tgtEl>
                                      </p:cBhvr>
                                    </p:animEffect>
                                  </p:childTnLst>
                                </p:cTn>
                              </p:par>
                            </p:childTnLst>
                          </p:cTn>
                        </p:par>
                        <p:par>
                          <p:cTn id="133" fill="hold" nodeType="afterGroup">
                            <p:stCondLst>
                              <p:cond delay="3000"/>
                            </p:stCondLst>
                            <p:childTnLst>
                              <p:par>
                                <p:cTn id="134" presetID="18" presetClass="entr" presetSubtype="3" fill="hold" nodeType="afterEffect">
                                  <p:stCondLst>
                                    <p:cond delay="0"/>
                                  </p:stCondLst>
                                  <p:childTnLst>
                                    <p:set>
                                      <p:cBhvr>
                                        <p:cTn id="135" dur="1" fill="hold">
                                          <p:stCondLst>
                                            <p:cond delay="0"/>
                                          </p:stCondLst>
                                        </p:cTn>
                                        <p:tgtEl>
                                          <p:spTgt spid="132106"/>
                                        </p:tgtEl>
                                        <p:attrNameLst>
                                          <p:attrName>style.visibility</p:attrName>
                                        </p:attrNameLst>
                                      </p:cBhvr>
                                      <p:to>
                                        <p:strVal val="visible"/>
                                      </p:to>
                                    </p:set>
                                    <p:animEffect transition="in" filter="strips(upRight)">
                                      <p:cBhvr>
                                        <p:cTn id="136" dur="500"/>
                                        <p:tgtEl>
                                          <p:spTgt spid="132106"/>
                                        </p:tgtEl>
                                      </p:cBhvr>
                                    </p:animEffect>
                                  </p:childTnLst>
                                </p:cTn>
                              </p:par>
                            </p:childTnLst>
                          </p:cTn>
                        </p:par>
                        <p:par>
                          <p:cTn id="137" fill="hold" nodeType="afterGroup">
                            <p:stCondLst>
                              <p:cond delay="3500"/>
                            </p:stCondLst>
                            <p:childTnLst>
                              <p:par>
                                <p:cTn id="138" presetID="18" presetClass="entr" presetSubtype="12" fill="hold" nodeType="afterEffect">
                                  <p:stCondLst>
                                    <p:cond delay="0"/>
                                  </p:stCondLst>
                                  <p:childTnLst>
                                    <p:set>
                                      <p:cBhvr>
                                        <p:cTn id="139" dur="1" fill="hold">
                                          <p:stCondLst>
                                            <p:cond delay="0"/>
                                          </p:stCondLst>
                                        </p:cTn>
                                        <p:tgtEl>
                                          <p:spTgt spid="132113"/>
                                        </p:tgtEl>
                                        <p:attrNameLst>
                                          <p:attrName>style.visibility</p:attrName>
                                        </p:attrNameLst>
                                      </p:cBhvr>
                                      <p:to>
                                        <p:strVal val="visible"/>
                                      </p:to>
                                    </p:set>
                                    <p:animEffect transition="in" filter="strips(downLeft)">
                                      <p:cBhvr>
                                        <p:cTn id="140" dur="500"/>
                                        <p:tgtEl>
                                          <p:spTgt spid="132113"/>
                                        </p:tgtEl>
                                      </p:cBhvr>
                                    </p:animEffect>
                                  </p:childTnLst>
                                </p:cTn>
                              </p:par>
                            </p:childTnLst>
                          </p:cTn>
                        </p:par>
                        <p:par>
                          <p:cTn id="141" fill="hold" nodeType="afterGroup">
                            <p:stCondLst>
                              <p:cond delay="4000"/>
                            </p:stCondLst>
                            <p:childTnLst>
                              <p:par>
                                <p:cTn id="142" presetID="18" presetClass="entr" presetSubtype="12" fill="hold" nodeType="afterEffect">
                                  <p:stCondLst>
                                    <p:cond delay="0"/>
                                  </p:stCondLst>
                                  <p:childTnLst>
                                    <p:set>
                                      <p:cBhvr>
                                        <p:cTn id="143" dur="1" fill="hold">
                                          <p:stCondLst>
                                            <p:cond delay="0"/>
                                          </p:stCondLst>
                                        </p:cTn>
                                        <p:tgtEl>
                                          <p:spTgt spid="132117"/>
                                        </p:tgtEl>
                                        <p:attrNameLst>
                                          <p:attrName>style.visibility</p:attrName>
                                        </p:attrNameLst>
                                      </p:cBhvr>
                                      <p:to>
                                        <p:strVal val="visible"/>
                                      </p:to>
                                    </p:set>
                                    <p:animEffect transition="in" filter="strips(downLeft)">
                                      <p:cBhvr>
                                        <p:cTn id="144" dur="500"/>
                                        <p:tgtEl>
                                          <p:spTgt spid="132117"/>
                                        </p:tgtEl>
                                      </p:cBhvr>
                                    </p:animEffect>
                                  </p:childTnLst>
                                </p:cTn>
                              </p:par>
                            </p:childTnLst>
                          </p:cTn>
                        </p:par>
                        <p:par>
                          <p:cTn id="145" fill="hold" nodeType="afterGroup">
                            <p:stCondLst>
                              <p:cond delay="4500"/>
                            </p:stCondLst>
                            <p:childTnLst>
                              <p:par>
                                <p:cTn id="146" presetID="10" presetClass="entr" presetSubtype="0" fill="hold" grpId="0" nodeType="afterEffect">
                                  <p:stCondLst>
                                    <p:cond delay="0"/>
                                  </p:stCondLst>
                                  <p:childTnLst>
                                    <p:set>
                                      <p:cBhvr>
                                        <p:cTn id="147" dur="1" fill="hold">
                                          <p:stCondLst>
                                            <p:cond delay="0"/>
                                          </p:stCondLst>
                                        </p:cTn>
                                        <p:tgtEl>
                                          <p:spTgt spid="132135"/>
                                        </p:tgtEl>
                                        <p:attrNameLst>
                                          <p:attrName>style.visibility</p:attrName>
                                        </p:attrNameLst>
                                      </p:cBhvr>
                                      <p:to>
                                        <p:strVal val="visible"/>
                                      </p:to>
                                    </p:set>
                                    <p:animEffect transition="in" filter="fade">
                                      <p:cBhvr>
                                        <p:cTn id="148" dur="500"/>
                                        <p:tgtEl>
                                          <p:spTgt spid="13213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32136"/>
                                        </p:tgtEl>
                                        <p:attrNameLst>
                                          <p:attrName>style.visibility</p:attrName>
                                        </p:attrNameLst>
                                      </p:cBhvr>
                                      <p:to>
                                        <p:strVal val="visible"/>
                                      </p:to>
                                    </p:set>
                                    <p:animEffect transition="in" filter="fade">
                                      <p:cBhvr>
                                        <p:cTn id="151" dur="500"/>
                                        <p:tgtEl>
                                          <p:spTgt spid="13213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32134"/>
                                        </p:tgtEl>
                                        <p:attrNameLst>
                                          <p:attrName>style.visibility</p:attrName>
                                        </p:attrNameLst>
                                      </p:cBhvr>
                                      <p:to>
                                        <p:strVal val="visible"/>
                                      </p:to>
                                    </p:set>
                                    <p:animEffect transition="in" filter="fade">
                                      <p:cBhvr>
                                        <p:cTn id="154" dur="500"/>
                                        <p:tgtEl>
                                          <p:spTgt spid="132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122" grpId="0" animBg="1"/>
      <p:bldP spid="132123" grpId="0"/>
      <p:bldP spid="132124" grpId="0"/>
      <p:bldP spid="132125" grpId="0"/>
      <p:bldP spid="132126" grpId="0"/>
      <p:bldP spid="132127" grpId="0"/>
      <p:bldP spid="132128" grpId="0"/>
      <p:bldP spid="132129" grpId="0"/>
      <p:bldP spid="132130" grpId="0"/>
      <p:bldP spid="132131" grpId="0"/>
      <p:bldP spid="132132" grpId="0"/>
      <p:bldP spid="132133" grpId="0"/>
      <p:bldP spid="132134" grpId="0"/>
      <p:bldP spid="132135" grpId="0"/>
      <p:bldP spid="132136" grpId="0"/>
      <p:bldP spid="132137" grpId="0"/>
      <p:bldP spid="6184" grpId="0" animBg="1"/>
      <p:bldP spid="61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8"/>
          <p:cNvSpPr txBox="1">
            <a:spLocks noChangeArrowheads="1"/>
          </p:cNvSpPr>
          <p:nvPr/>
        </p:nvSpPr>
        <p:spPr bwMode="auto">
          <a:xfrm>
            <a:off x="2214563" y="806450"/>
            <a:ext cx="55927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i="1" u="sng">
                <a:latin typeface="Times New Roman" panose="02020603050405020304" pitchFamily="18" charset="0"/>
                <a:cs typeface="Times New Roman" panose="02020603050405020304" pitchFamily="18" charset="0"/>
              </a:rPr>
              <a:t>Thế nào là hình chiếu trục đo?</a:t>
            </a:r>
          </a:p>
        </p:txBody>
      </p:sp>
      <p:sp>
        <p:nvSpPr>
          <p:cNvPr id="137225" name="Text Box 9"/>
          <p:cNvSpPr txBox="1">
            <a:spLocks noChangeArrowheads="1"/>
          </p:cNvSpPr>
          <p:nvPr/>
        </p:nvSpPr>
        <p:spPr bwMode="auto">
          <a:xfrm>
            <a:off x="2484440" y="2516191"/>
            <a:ext cx="88279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i="1" dirty="0">
                <a:solidFill>
                  <a:srgbClr val="FF0000"/>
                </a:solidFill>
                <a:latin typeface="Times New Roman" panose="02020603050405020304" pitchFamily="18" charset="0"/>
                <a:cs typeface="Times New Roman" panose="02020603050405020304" pitchFamily="18" charset="0"/>
              </a:rPr>
              <a:t>Hình </a:t>
            </a:r>
            <a:r>
              <a:rPr lang="en-US" altLang="en-US" sz="2800" i="1" dirty="0" smtClean="0">
                <a:solidFill>
                  <a:srgbClr val="FF0000"/>
                </a:solidFill>
                <a:latin typeface="Times New Roman" panose="02020603050405020304" pitchFamily="18" charset="0"/>
                <a:cs typeface="Times New Roman" panose="02020603050405020304" pitchFamily="18" charset="0"/>
              </a:rPr>
              <a:t>chiếu </a:t>
            </a:r>
            <a:r>
              <a:rPr lang="en-US" altLang="en-US" sz="2800" i="1" dirty="0">
                <a:solidFill>
                  <a:srgbClr val="FF0000"/>
                </a:solidFill>
                <a:latin typeface="Times New Roman" panose="02020603050405020304" pitchFamily="18" charset="0"/>
                <a:cs typeface="Times New Roman" panose="02020603050405020304" pitchFamily="18" charset="0"/>
              </a:rPr>
              <a:t>trục đo là hình biểu diễn ba chiều của vật thể được xây dựng bằng phép chiếu song song</a:t>
            </a:r>
          </a:p>
        </p:txBody>
      </p:sp>
      <p:sp>
        <p:nvSpPr>
          <p:cNvPr id="11284" name="Rectangle 20"/>
          <p:cNvSpPr>
            <a:spLocks noChangeArrowheads="1"/>
          </p:cNvSpPr>
          <p:nvPr/>
        </p:nvSpPr>
        <p:spPr bwMode="auto">
          <a:xfrm>
            <a:off x="1738315" y="2395538"/>
            <a:ext cx="8270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884838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7225">
                                            <p:txEl>
                                              <p:pRg st="0" end="0"/>
                                            </p:txEl>
                                          </p:spTgt>
                                        </p:tgtEl>
                                        <p:attrNameLst>
                                          <p:attrName>style.visibility</p:attrName>
                                        </p:attrNameLst>
                                      </p:cBhvr>
                                      <p:to>
                                        <p:strVal val="visible"/>
                                      </p:to>
                                    </p:set>
                                    <p:anim calcmode="discrete" valueType="clr">
                                      <p:cBhvr override="childStyle">
                                        <p:cTn id="7" dur="80"/>
                                        <p:tgtEl>
                                          <p:spTgt spid="1372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722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7225">
                                            <p:txEl>
                                              <p:pRg st="0" end="0"/>
                                            </p:txEl>
                                          </p:spTgt>
                                        </p:tgtEl>
                                        <p:attrNameLst>
                                          <p:attrName>fill.type</p:attrName>
                                        </p:attrNameLst>
                                      </p:cBhvr>
                                      <p:to>
                                        <p:strVal val="solid"/>
                                      </p:to>
                                    </p:set>
                                  </p:childTnLst>
                                </p:cTn>
                              </p:par>
                            </p:childTnLst>
                          </p:cTn>
                        </p:par>
                        <p:par>
                          <p:cTn id="10" fill="hold" nodeType="afterGroup">
                            <p:stCondLst>
                              <p:cond delay="3120"/>
                            </p:stCondLst>
                            <p:childTnLst>
                              <p:par>
                                <p:cTn id="11" presetID="27" presetClass="entr" presetSubtype="0" repeatCount="indefinite" fill="hold" grpId="0" nodeType="afterEffect">
                                  <p:stCondLst>
                                    <p:cond delay="0"/>
                                  </p:stCondLst>
                                  <p:iterate type="lt">
                                    <p:tmPct val="50000"/>
                                  </p:iterate>
                                  <p:childTnLst>
                                    <p:set>
                                      <p:cBhvr>
                                        <p:cTn id="12" dur="1" fill="hold">
                                          <p:stCondLst>
                                            <p:cond delay="0"/>
                                          </p:stCondLst>
                                        </p:cTn>
                                        <p:tgtEl>
                                          <p:spTgt spid="11284"/>
                                        </p:tgtEl>
                                        <p:attrNameLst>
                                          <p:attrName>style.visibility</p:attrName>
                                        </p:attrNameLst>
                                      </p:cBhvr>
                                      <p:to>
                                        <p:strVal val="visible"/>
                                      </p:to>
                                    </p:set>
                                    <p:anim calcmode="discrete" valueType="clr">
                                      <p:cBhvr override="childStyle">
                                        <p:cTn id="13" dur="80"/>
                                        <p:tgtEl>
                                          <p:spTgt spid="11284"/>
                                        </p:tgtEl>
                                        <p:attrNameLst>
                                          <p:attrName>style.color</p:attrName>
                                        </p:attrNameLst>
                                      </p:cBhvr>
                                      <p:tavLst>
                                        <p:tav tm="0">
                                          <p:val>
                                            <p:clrVal>
                                              <a:schemeClr val="folHlink"/>
                                            </p:clrVal>
                                          </p:val>
                                        </p:tav>
                                        <p:tav tm="50000">
                                          <p:val>
                                            <p:clrVal>
                                              <a:srgbClr val="0000FF"/>
                                            </p:clrVal>
                                          </p:val>
                                        </p:tav>
                                      </p:tavLst>
                                    </p:anim>
                                    <p:anim calcmode="discrete" valueType="clr">
                                      <p:cBhvr>
                                        <p:cTn id="14" dur="80"/>
                                        <p:tgtEl>
                                          <p:spTgt spid="11284"/>
                                        </p:tgtEl>
                                        <p:attrNameLst>
                                          <p:attrName>fillcolor</p:attrName>
                                        </p:attrNameLst>
                                      </p:cBhvr>
                                      <p:tavLst>
                                        <p:tav tm="0">
                                          <p:val>
                                            <p:clrVal>
                                              <a:schemeClr val="accent2"/>
                                            </p:clrVal>
                                          </p:val>
                                        </p:tav>
                                        <p:tav tm="50000">
                                          <p:val>
                                            <p:clrVal>
                                              <a:schemeClr val="hlink"/>
                                            </p:clrVal>
                                          </p:val>
                                        </p:tav>
                                      </p:tavLst>
                                    </p:anim>
                                    <p:set>
                                      <p:cBhvr>
                                        <p:cTn id="15" dur="80"/>
                                        <p:tgtEl>
                                          <p:spTgt spid="112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5"/>
          <p:cNvGrpSpPr>
            <a:grpSpLocks/>
          </p:cNvGrpSpPr>
          <p:nvPr/>
        </p:nvGrpSpPr>
        <p:grpSpPr bwMode="auto">
          <a:xfrm>
            <a:off x="1524002" y="915988"/>
            <a:ext cx="5915025" cy="5351462"/>
            <a:chOff x="955" y="570"/>
            <a:chExt cx="4144" cy="3717"/>
          </a:xfrm>
        </p:grpSpPr>
        <p:sp>
          <p:nvSpPr>
            <p:cNvPr id="8201" name="AutoShape 5"/>
            <p:cNvSpPr>
              <a:spLocks noChangeArrowheads="1"/>
            </p:cNvSpPr>
            <p:nvPr/>
          </p:nvSpPr>
          <p:spPr bwMode="auto">
            <a:xfrm rot="-5400000">
              <a:off x="2251" y="1440"/>
              <a:ext cx="3717" cy="1977"/>
            </a:xfrm>
            <a:prstGeom prst="parallelogram">
              <a:avLst>
                <a:gd name="adj" fmla="val 50528"/>
              </a:avLst>
            </a:prstGeom>
            <a:solidFill>
              <a:srgbClr val="FF00FF">
                <a:alpha val="34117"/>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latin typeface="Times New Roman" panose="02020603050405020304" pitchFamily="18" charset="0"/>
                <a:cs typeface="Times New Roman" panose="02020603050405020304" pitchFamily="18" charset="0"/>
              </a:endParaRPr>
            </a:p>
          </p:txBody>
        </p:sp>
        <p:grpSp>
          <p:nvGrpSpPr>
            <p:cNvPr id="8202" name="Group 6"/>
            <p:cNvGrpSpPr>
              <a:grpSpLocks/>
            </p:cNvGrpSpPr>
            <p:nvPr/>
          </p:nvGrpSpPr>
          <p:grpSpPr bwMode="auto">
            <a:xfrm>
              <a:off x="3110" y="1095"/>
              <a:ext cx="1893" cy="1971"/>
              <a:chOff x="3756" y="1041"/>
              <a:chExt cx="1893" cy="1971"/>
            </a:xfrm>
          </p:grpSpPr>
          <p:sp>
            <p:nvSpPr>
              <p:cNvPr id="8238" name="Line 7"/>
              <p:cNvSpPr>
                <a:spLocks noChangeShapeType="1"/>
              </p:cNvSpPr>
              <p:nvPr/>
            </p:nvSpPr>
            <p:spPr bwMode="auto">
              <a:xfrm flipV="1">
                <a:off x="4607" y="1041"/>
                <a:ext cx="0" cy="169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39" name="Line 8"/>
              <p:cNvSpPr>
                <a:spLocks noChangeShapeType="1"/>
              </p:cNvSpPr>
              <p:nvPr/>
            </p:nvSpPr>
            <p:spPr bwMode="auto">
              <a:xfrm rot="7200000" flipV="1">
                <a:off x="5089" y="2452"/>
                <a:ext cx="0" cy="112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40" name="Line 9"/>
              <p:cNvSpPr>
                <a:spLocks noChangeShapeType="1"/>
              </p:cNvSpPr>
              <p:nvPr/>
            </p:nvSpPr>
            <p:spPr bwMode="auto">
              <a:xfrm rot="14400000" flipV="1">
                <a:off x="4212" y="2503"/>
                <a:ext cx="0" cy="911"/>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grpSp>
        <p:sp>
          <p:nvSpPr>
            <p:cNvPr id="8203" name="Line 10"/>
            <p:cNvSpPr>
              <a:spLocks noChangeShapeType="1"/>
            </p:cNvSpPr>
            <p:nvPr/>
          </p:nvSpPr>
          <p:spPr bwMode="auto">
            <a:xfrm rot="20700000" flipV="1">
              <a:off x="1869" y="1343"/>
              <a:ext cx="0" cy="16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04" name="Line 11"/>
            <p:cNvSpPr>
              <a:spLocks noChangeShapeType="1"/>
            </p:cNvSpPr>
            <p:nvPr/>
          </p:nvSpPr>
          <p:spPr bwMode="auto">
            <a:xfrm rot="6300000" flipV="1">
              <a:off x="2344" y="2811"/>
              <a:ext cx="216" cy="80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05" name="Line 12"/>
            <p:cNvSpPr>
              <a:spLocks noChangeShapeType="1"/>
            </p:cNvSpPr>
            <p:nvPr/>
          </p:nvSpPr>
          <p:spPr bwMode="auto">
            <a:xfrm rot="13500000" flipV="1">
              <a:off x="1306" y="2678"/>
              <a:ext cx="532" cy="91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06" name="Line 13"/>
            <p:cNvSpPr>
              <a:spLocks noChangeShapeType="1"/>
            </p:cNvSpPr>
            <p:nvPr/>
          </p:nvSpPr>
          <p:spPr bwMode="auto">
            <a:xfrm rot="7200000" flipV="1">
              <a:off x="4170" y="1763"/>
              <a:ext cx="0" cy="48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07" name="Line 14"/>
            <p:cNvSpPr>
              <a:spLocks noChangeShapeType="1"/>
            </p:cNvSpPr>
            <p:nvPr/>
          </p:nvSpPr>
          <p:spPr bwMode="auto">
            <a:xfrm flipV="1">
              <a:off x="1852" y="1882"/>
              <a:ext cx="2099" cy="239"/>
            </a:xfrm>
            <a:prstGeom prst="line">
              <a:avLst/>
            </a:prstGeom>
            <a:noFill/>
            <a:ln w="190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08" name="Line 15"/>
            <p:cNvSpPr>
              <a:spLocks noChangeShapeType="1"/>
            </p:cNvSpPr>
            <p:nvPr/>
          </p:nvSpPr>
          <p:spPr bwMode="auto">
            <a:xfrm rot="7200000" flipV="1">
              <a:off x="3968" y="2784"/>
              <a:ext cx="0" cy="48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09" name="Line 16"/>
            <p:cNvSpPr>
              <a:spLocks noChangeShapeType="1"/>
            </p:cNvSpPr>
            <p:nvPr/>
          </p:nvSpPr>
          <p:spPr bwMode="auto">
            <a:xfrm rot="7200000" flipV="1">
              <a:off x="3961" y="1887"/>
              <a:ext cx="0" cy="48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0" name="Line 17"/>
            <p:cNvSpPr>
              <a:spLocks noChangeShapeType="1"/>
            </p:cNvSpPr>
            <p:nvPr/>
          </p:nvSpPr>
          <p:spPr bwMode="auto">
            <a:xfrm flipV="1">
              <a:off x="1867" y="3154"/>
              <a:ext cx="2294" cy="262"/>
            </a:xfrm>
            <a:prstGeom prst="line">
              <a:avLst/>
            </a:prstGeom>
            <a:noFill/>
            <a:ln w="190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1" name="Line 18"/>
            <p:cNvSpPr>
              <a:spLocks noChangeShapeType="1"/>
            </p:cNvSpPr>
            <p:nvPr/>
          </p:nvSpPr>
          <p:spPr bwMode="auto">
            <a:xfrm flipV="1">
              <a:off x="1210" y="2015"/>
              <a:ext cx="2541" cy="290"/>
            </a:xfrm>
            <a:prstGeom prst="line">
              <a:avLst/>
            </a:prstGeom>
            <a:noFill/>
            <a:ln w="190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2" name="Line 19"/>
            <p:cNvSpPr>
              <a:spLocks noChangeShapeType="1"/>
            </p:cNvSpPr>
            <p:nvPr/>
          </p:nvSpPr>
          <p:spPr bwMode="auto">
            <a:xfrm flipV="1">
              <a:off x="1423" y="2906"/>
              <a:ext cx="2330" cy="274"/>
            </a:xfrm>
            <a:prstGeom prst="line">
              <a:avLst/>
            </a:prstGeom>
            <a:noFill/>
            <a:ln w="190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3" name="Line 20"/>
            <p:cNvSpPr>
              <a:spLocks noChangeShapeType="1"/>
            </p:cNvSpPr>
            <p:nvPr/>
          </p:nvSpPr>
          <p:spPr bwMode="auto">
            <a:xfrm rot="14400000" flipV="1">
              <a:off x="4283" y="2966"/>
              <a:ext cx="0" cy="2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4" name="Line 21"/>
            <p:cNvSpPr>
              <a:spLocks noChangeShapeType="1"/>
            </p:cNvSpPr>
            <p:nvPr/>
          </p:nvSpPr>
          <p:spPr bwMode="auto">
            <a:xfrm rot="14400000" flipV="1">
              <a:off x="3859" y="1826"/>
              <a:ext cx="0" cy="2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5" name="Line 22"/>
            <p:cNvSpPr>
              <a:spLocks noChangeShapeType="1"/>
            </p:cNvSpPr>
            <p:nvPr/>
          </p:nvSpPr>
          <p:spPr bwMode="auto">
            <a:xfrm flipV="1">
              <a:off x="4373" y="2107"/>
              <a:ext cx="0" cy="9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6" name="Line 23"/>
            <p:cNvSpPr>
              <a:spLocks noChangeShapeType="1"/>
            </p:cNvSpPr>
            <p:nvPr/>
          </p:nvSpPr>
          <p:spPr bwMode="auto">
            <a:xfrm flipV="1">
              <a:off x="4169" y="2231"/>
              <a:ext cx="0" cy="9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7" name="Line 24"/>
            <p:cNvSpPr>
              <a:spLocks noChangeShapeType="1"/>
            </p:cNvSpPr>
            <p:nvPr/>
          </p:nvSpPr>
          <p:spPr bwMode="auto">
            <a:xfrm rot="14400000" flipV="1">
              <a:off x="4267" y="2066"/>
              <a:ext cx="0" cy="2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8" name="Line 25"/>
            <p:cNvSpPr>
              <a:spLocks noChangeShapeType="1"/>
            </p:cNvSpPr>
            <p:nvPr/>
          </p:nvSpPr>
          <p:spPr bwMode="auto">
            <a:xfrm flipV="1">
              <a:off x="2084" y="2787"/>
              <a:ext cx="1877" cy="214"/>
            </a:xfrm>
            <a:prstGeom prst="line">
              <a:avLst/>
            </a:prstGeom>
            <a:noFill/>
            <a:ln w="190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19" name="Line 26"/>
            <p:cNvSpPr>
              <a:spLocks noChangeShapeType="1"/>
            </p:cNvSpPr>
            <p:nvPr/>
          </p:nvSpPr>
          <p:spPr bwMode="auto">
            <a:xfrm flipV="1">
              <a:off x="3750" y="2015"/>
              <a:ext cx="0" cy="9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20" name="Line 27"/>
            <p:cNvSpPr>
              <a:spLocks noChangeShapeType="1"/>
            </p:cNvSpPr>
            <p:nvPr/>
          </p:nvSpPr>
          <p:spPr bwMode="auto">
            <a:xfrm flipV="1">
              <a:off x="2281" y="2121"/>
              <a:ext cx="2091" cy="238"/>
            </a:xfrm>
            <a:prstGeom prst="line">
              <a:avLst/>
            </a:prstGeom>
            <a:noFill/>
            <a:ln w="190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21" name="Line 28"/>
            <p:cNvSpPr>
              <a:spLocks noChangeShapeType="1"/>
            </p:cNvSpPr>
            <p:nvPr/>
          </p:nvSpPr>
          <p:spPr bwMode="auto">
            <a:xfrm flipV="1">
              <a:off x="1607" y="2246"/>
              <a:ext cx="2568" cy="293"/>
            </a:xfrm>
            <a:prstGeom prst="line">
              <a:avLst/>
            </a:prstGeom>
            <a:noFill/>
            <a:ln w="190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222" name="AutoShape 29"/>
            <p:cNvSpPr>
              <a:spLocks noChangeArrowheads="1"/>
            </p:cNvSpPr>
            <p:nvPr/>
          </p:nvSpPr>
          <p:spPr bwMode="auto">
            <a:xfrm rot="-6291100">
              <a:off x="1229" y="2258"/>
              <a:ext cx="1248" cy="1030"/>
            </a:xfrm>
            <a:prstGeom prst="cube">
              <a:avLst>
                <a:gd name="adj" fmla="val 33227"/>
              </a:avLst>
            </a:prstGeom>
            <a:solidFill>
              <a:srgbClr val="3399FF">
                <a:alpha val="39999"/>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latin typeface="Times New Roman" panose="02020603050405020304" pitchFamily="18" charset="0"/>
                <a:cs typeface="Times New Roman" panose="02020603050405020304" pitchFamily="18" charset="0"/>
              </a:endParaRPr>
            </a:p>
          </p:txBody>
        </p:sp>
        <p:sp>
          <p:nvSpPr>
            <p:cNvPr id="8223" name="Text Box 30"/>
            <p:cNvSpPr txBox="1">
              <a:spLocks noChangeArrowheads="1"/>
            </p:cNvSpPr>
            <p:nvPr/>
          </p:nvSpPr>
          <p:spPr bwMode="auto">
            <a:xfrm>
              <a:off x="955" y="3246"/>
              <a:ext cx="27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X</a:t>
              </a:r>
            </a:p>
          </p:txBody>
        </p:sp>
        <p:sp>
          <p:nvSpPr>
            <p:cNvPr id="8224" name="Text Box 31"/>
            <p:cNvSpPr txBox="1">
              <a:spLocks noChangeArrowheads="1"/>
            </p:cNvSpPr>
            <p:nvPr/>
          </p:nvSpPr>
          <p:spPr bwMode="auto">
            <a:xfrm>
              <a:off x="2718" y="3413"/>
              <a:ext cx="237"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Y</a:t>
              </a:r>
            </a:p>
          </p:txBody>
        </p:sp>
        <p:sp>
          <p:nvSpPr>
            <p:cNvPr id="8225" name="Text Box 32"/>
            <p:cNvSpPr txBox="1">
              <a:spLocks noChangeArrowheads="1"/>
            </p:cNvSpPr>
            <p:nvPr/>
          </p:nvSpPr>
          <p:spPr bwMode="auto">
            <a:xfrm>
              <a:off x="1550" y="1161"/>
              <a:ext cx="42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Z</a:t>
              </a:r>
            </a:p>
          </p:txBody>
        </p:sp>
        <p:sp>
          <p:nvSpPr>
            <p:cNvPr id="8226" name="Text Box 33"/>
            <p:cNvSpPr txBox="1">
              <a:spLocks noChangeArrowheads="1"/>
            </p:cNvSpPr>
            <p:nvPr/>
          </p:nvSpPr>
          <p:spPr bwMode="auto">
            <a:xfrm>
              <a:off x="2077" y="2762"/>
              <a:ext cx="23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O</a:t>
              </a:r>
            </a:p>
          </p:txBody>
        </p:sp>
        <p:sp>
          <p:nvSpPr>
            <p:cNvPr id="8227" name="Text Box 34"/>
            <p:cNvSpPr txBox="1">
              <a:spLocks noChangeArrowheads="1"/>
            </p:cNvSpPr>
            <p:nvPr/>
          </p:nvSpPr>
          <p:spPr bwMode="auto">
            <a:xfrm>
              <a:off x="1335" y="3182"/>
              <a:ext cx="275"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a:t>
              </a:r>
            </a:p>
          </p:txBody>
        </p:sp>
        <p:sp>
          <p:nvSpPr>
            <p:cNvPr id="8228" name="Text Box 35"/>
            <p:cNvSpPr txBox="1">
              <a:spLocks noChangeArrowheads="1"/>
            </p:cNvSpPr>
            <p:nvPr/>
          </p:nvSpPr>
          <p:spPr bwMode="auto">
            <a:xfrm>
              <a:off x="2538" y="3031"/>
              <a:ext cx="27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B</a:t>
              </a:r>
            </a:p>
          </p:txBody>
        </p:sp>
        <p:sp>
          <p:nvSpPr>
            <p:cNvPr id="8229" name="Text Box 36"/>
            <p:cNvSpPr txBox="1">
              <a:spLocks noChangeArrowheads="1"/>
            </p:cNvSpPr>
            <p:nvPr/>
          </p:nvSpPr>
          <p:spPr bwMode="auto">
            <a:xfrm>
              <a:off x="1861" y="1881"/>
              <a:ext cx="27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C</a:t>
              </a:r>
            </a:p>
          </p:txBody>
        </p:sp>
        <p:sp>
          <p:nvSpPr>
            <p:cNvPr id="8230" name="Text Box 37"/>
            <p:cNvSpPr txBox="1">
              <a:spLocks noChangeArrowheads="1"/>
            </p:cNvSpPr>
            <p:nvPr/>
          </p:nvSpPr>
          <p:spPr bwMode="auto">
            <a:xfrm>
              <a:off x="3970" y="2587"/>
              <a:ext cx="23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latin typeface="Times New Roman" panose="02020603050405020304" pitchFamily="18" charset="0"/>
                  <a:cs typeface="Times New Roman" panose="02020603050405020304" pitchFamily="18" charset="0"/>
                </a:rPr>
                <a:t>O</a:t>
              </a:r>
              <a:r>
                <a:rPr lang="en-US" altLang="en-US" sz="2400" b="1" baseline="30000">
                  <a:latin typeface="Times New Roman" panose="02020603050405020304" pitchFamily="18" charset="0"/>
                  <a:cs typeface="Times New Roman" panose="02020603050405020304" pitchFamily="18" charset="0"/>
                </a:rPr>
                <a:t>/</a:t>
              </a:r>
            </a:p>
          </p:txBody>
        </p:sp>
        <p:sp>
          <p:nvSpPr>
            <p:cNvPr id="8231" name="Text Box 38"/>
            <p:cNvSpPr txBox="1">
              <a:spLocks noChangeArrowheads="1"/>
            </p:cNvSpPr>
            <p:nvPr/>
          </p:nvSpPr>
          <p:spPr bwMode="auto">
            <a:xfrm>
              <a:off x="3004" y="3026"/>
              <a:ext cx="237"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X</a:t>
              </a:r>
              <a:r>
                <a:rPr lang="en-US" altLang="en-US" sz="2400" b="1" baseline="30000">
                  <a:latin typeface="Times New Roman" panose="02020603050405020304" pitchFamily="18" charset="0"/>
                  <a:cs typeface="Times New Roman" panose="02020603050405020304" pitchFamily="18" charset="0"/>
                </a:rPr>
                <a:t>/</a:t>
              </a:r>
            </a:p>
          </p:txBody>
        </p:sp>
        <p:sp>
          <p:nvSpPr>
            <p:cNvPr id="8232" name="Text Box 39"/>
            <p:cNvSpPr txBox="1">
              <a:spLocks noChangeArrowheads="1"/>
            </p:cNvSpPr>
            <p:nvPr/>
          </p:nvSpPr>
          <p:spPr bwMode="auto">
            <a:xfrm>
              <a:off x="4812" y="3325"/>
              <a:ext cx="23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Y</a:t>
              </a:r>
              <a:r>
                <a:rPr lang="en-US" altLang="en-US" sz="2400" b="1" baseline="30000">
                  <a:latin typeface="Times New Roman" panose="02020603050405020304" pitchFamily="18" charset="0"/>
                  <a:cs typeface="Times New Roman" panose="02020603050405020304" pitchFamily="18" charset="0"/>
                </a:rPr>
                <a:t>/</a:t>
              </a:r>
            </a:p>
          </p:txBody>
        </p:sp>
        <p:sp>
          <p:nvSpPr>
            <p:cNvPr id="8233" name="Text Box 40"/>
            <p:cNvSpPr txBox="1">
              <a:spLocks noChangeArrowheads="1"/>
            </p:cNvSpPr>
            <p:nvPr/>
          </p:nvSpPr>
          <p:spPr bwMode="auto">
            <a:xfrm>
              <a:off x="3747" y="1097"/>
              <a:ext cx="23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Z</a:t>
              </a:r>
              <a:r>
                <a:rPr lang="en-US" altLang="en-US" sz="2400" b="1" baseline="30000">
                  <a:latin typeface="Times New Roman" panose="02020603050405020304" pitchFamily="18" charset="0"/>
                  <a:cs typeface="Times New Roman" panose="02020603050405020304" pitchFamily="18" charset="0"/>
                </a:rPr>
                <a:t>/</a:t>
              </a:r>
            </a:p>
          </p:txBody>
        </p:sp>
        <p:sp>
          <p:nvSpPr>
            <p:cNvPr id="8234" name="Text Box 41"/>
            <p:cNvSpPr txBox="1">
              <a:spLocks noChangeArrowheads="1"/>
            </p:cNvSpPr>
            <p:nvPr/>
          </p:nvSpPr>
          <p:spPr bwMode="auto">
            <a:xfrm>
              <a:off x="4006" y="1648"/>
              <a:ext cx="23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C</a:t>
              </a:r>
              <a:r>
                <a:rPr lang="en-US" altLang="en-US" sz="2400" b="1" baseline="30000">
                  <a:latin typeface="Times New Roman" panose="02020603050405020304" pitchFamily="18" charset="0"/>
                  <a:cs typeface="Times New Roman" panose="02020603050405020304" pitchFamily="18" charset="0"/>
                </a:rPr>
                <a:t>/</a:t>
              </a:r>
            </a:p>
          </p:txBody>
        </p:sp>
        <p:sp>
          <p:nvSpPr>
            <p:cNvPr id="8235" name="Text Box 42"/>
            <p:cNvSpPr txBox="1">
              <a:spLocks noChangeArrowheads="1"/>
            </p:cNvSpPr>
            <p:nvPr/>
          </p:nvSpPr>
          <p:spPr bwMode="auto">
            <a:xfrm>
              <a:off x="3656" y="2924"/>
              <a:ext cx="239"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a:t>
              </a:r>
              <a:r>
                <a:rPr lang="en-US" altLang="en-US" sz="2400" b="1" baseline="30000">
                  <a:latin typeface="Times New Roman" panose="02020603050405020304" pitchFamily="18" charset="0"/>
                  <a:cs typeface="Times New Roman" panose="02020603050405020304" pitchFamily="18" charset="0"/>
                </a:rPr>
                <a:t>/</a:t>
              </a:r>
            </a:p>
          </p:txBody>
        </p:sp>
        <p:sp>
          <p:nvSpPr>
            <p:cNvPr id="8236" name="Text Box 43"/>
            <p:cNvSpPr txBox="1">
              <a:spLocks noChangeArrowheads="1"/>
            </p:cNvSpPr>
            <p:nvPr/>
          </p:nvSpPr>
          <p:spPr bwMode="auto">
            <a:xfrm>
              <a:off x="4419" y="2812"/>
              <a:ext cx="23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B</a:t>
              </a:r>
              <a:r>
                <a:rPr lang="en-US" altLang="en-US" sz="2400" b="1" baseline="30000">
                  <a:latin typeface="Times New Roman" panose="02020603050405020304" pitchFamily="18" charset="0"/>
                  <a:cs typeface="Times New Roman" panose="02020603050405020304" pitchFamily="18" charset="0"/>
                </a:rPr>
                <a:t>/</a:t>
              </a:r>
            </a:p>
          </p:txBody>
        </p:sp>
        <p:sp>
          <p:nvSpPr>
            <p:cNvPr id="8237" name="Text Box 44"/>
            <p:cNvSpPr txBox="1">
              <a:spLocks noChangeArrowheads="1"/>
            </p:cNvSpPr>
            <p:nvPr/>
          </p:nvSpPr>
          <p:spPr bwMode="auto">
            <a:xfrm>
              <a:off x="4748" y="1529"/>
              <a:ext cx="3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Times New Roman" panose="02020603050405020304" pitchFamily="18" charset="0"/>
                  <a:cs typeface="Times New Roman" panose="02020603050405020304" pitchFamily="18" charset="0"/>
                </a:rPr>
                <a:t>(p</a:t>
              </a:r>
              <a:r>
                <a:rPr lang="en-US" altLang="en-US" sz="2000" b="1" baseline="30000">
                  <a:latin typeface="Times New Roman" panose="02020603050405020304" pitchFamily="18" charset="0"/>
                  <a:cs typeface="Times New Roman" panose="02020603050405020304" pitchFamily="18" charset="0"/>
                </a:rPr>
                <a:t>/</a:t>
              </a:r>
              <a:r>
                <a:rPr lang="en-US" altLang="en-US" sz="2000" b="1">
                  <a:latin typeface="Times New Roman" panose="02020603050405020304" pitchFamily="18" charset="0"/>
                  <a:cs typeface="Times New Roman" panose="02020603050405020304" pitchFamily="18" charset="0"/>
                </a:rPr>
                <a:t>)</a:t>
              </a:r>
              <a:endParaRPr lang="en-US" altLang="en-US" sz="2000" b="1" baseline="30000">
                <a:latin typeface="Times New Roman" panose="02020603050405020304" pitchFamily="18" charset="0"/>
                <a:cs typeface="Times New Roman" panose="02020603050405020304" pitchFamily="18" charset="0"/>
              </a:endParaRPr>
            </a:p>
          </p:txBody>
        </p:sp>
      </p:grpSp>
      <p:sp>
        <p:nvSpPr>
          <p:cNvPr id="149550" name="Line 46"/>
          <p:cNvSpPr>
            <a:spLocks noChangeShapeType="1"/>
          </p:cNvSpPr>
          <p:nvPr/>
        </p:nvSpPr>
        <p:spPr bwMode="auto">
          <a:xfrm flipH="1">
            <a:off x="5776914" y="893763"/>
            <a:ext cx="1485900" cy="1441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8196" name="Text Box 50"/>
          <p:cNvSpPr txBox="1">
            <a:spLocks noChangeArrowheads="1"/>
          </p:cNvSpPr>
          <p:nvPr/>
        </p:nvSpPr>
        <p:spPr bwMode="auto">
          <a:xfrm>
            <a:off x="1679577" y="149225"/>
            <a:ext cx="55927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i="1" u="sng">
                <a:latin typeface="Times New Roman" panose="02020603050405020304" pitchFamily="18" charset="0"/>
                <a:cs typeface="Times New Roman" panose="02020603050405020304" pitchFamily="18" charset="0"/>
              </a:rPr>
              <a:t>Thông số cơ bản của HCTĐ</a:t>
            </a:r>
          </a:p>
        </p:txBody>
      </p:sp>
      <p:sp>
        <p:nvSpPr>
          <p:cNvPr id="8197" name="Text Box 51"/>
          <p:cNvSpPr txBox="1">
            <a:spLocks noChangeArrowheads="1"/>
          </p:cNvSpPr>
          <p:nvPr/>
        </p:nvSpPr>
        <p:spPr bwMode="auto">
          <a:xfrm>
            <a:off x="2187575" y="617538"/>
            <a:ext cx="43878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sng">
                <a:latin typeface="Times New Roman" panose="02020603050405020304" pitchFamily="18" charset="0"/>
                <a:cs typeface="Times New Roman" panose="02020603050405020304" pitchFamily="18" charset="0"/>
              </a:rPr>
              <a:t>Góc trục đo</a:t>
            </a:r>
          </a:p>
        </p:txBody>
      </p:sp>
      <p:sp>
        <p:nvSpPr>
          <p:cNvPr id="149556" name="Text Box 52"/>
          <p:cNvSpPr txBox="1">
            <a:spLocks noChangeArrowheads="1"/>
          </p:cNvSpPr>
          <p:nvPr/>
        </p:nvSpPr>
        <p:spPr bwMode="auto">
          <a:xfrm>
            <a:off x="7285039" y="365128"/>
            <a:ext cx="4151400" cy="830997"/>
          </a:xfrm>
          <a:prstGeom prst="rect">
            <a:avLst/>
          </a:prstGeom>
          <a:solidFill>
            <a:srgbClr val="FFFF00"/>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smtClean="0">
                <a:latin typeface="Times New Roman" panose="02020603050405020304" pitchFamily="18" charset="0"/>
                <a:cs typeface="Times New Roman" panose="02020603050405020304" pitchFamily="18" charset="0"/>
              </a:rPr>
              <a:t>Các trục toạ </a:t>
            </a:r>
            <a:r>
              <a:rPr lang="en-US" altLang="en-US" sz="2400" b="1" dirty="0">
                <a:latin typeface="Times New Roman" panose="02020603050405020304" pitchFamily="18" charset="0"/>
                <a:cs typeface="Times New Roman" panose="02020603050405020304" pitchFamily="18" charset="0"/>
              </a:rPr>
              <a:t>độ O’X’, O’Y’, O’Z’  là các trục đo</a:t>
            </a:r>
          </a:p>
        </p:txBody>
      </p:sp>
      <p:graphicFrame>
        <p:nvGraphicFramePr>
          <p:cNvPr id="8199" name="Object 54"/>
          <p:cNvGraphicFramePr>
            <a:graphicFrameLocks noGrp="1" noChangeAspect="1"/>
          </p:cNvGraphicFramePr>
          <p:nvPr>
            <p:ph sz="half" idx="1"/>
            <p:extLst>
              <p:ext uri="{D42A27DB-BD31-4B8C-83A1-F6EECF244321}">
                <p14:modId xmlns:p14="http://schemas.microsoft.com/office/powerpoint/2010/main" val="1269079769"/>
              </p:ext>
            </p:extLst>
          </p:nvPr>
        </p:nvGraphicFramePr>
        <p:xfrm>
          <a:off x="4141789" y="3749675"/>
          <a:ext cx="114300" cy="215900"/>
        </p:xfrm>
        <a:graphic>
          <a:graphicData uri="http://schemas.openxmlformats.org/presentationml/2006/ole">
            <mc:AlternateContent xmlns:mc="http://schemas.openxmlformats.org/markup-compatibility/2006">
              <mc:Choice xmlns:v="urn:schemas-microsoft-com:vml" Requires="v">
                <p:oleObj spid="_x0000_s1061" name="Equation" r:id="rId3" imgW="114151" imgH="215619" progId="Equation.3">
                  <p:embed/>
                </p:oleObj>
              </mc:Choice>
              <mc:Fallback>
                <p:oleObj name="Equation" r:id="rId3" imgW="114151" imgH="215619" progId="Equation.3">
                  <p:embed/>
                  <p:pic>
                    <p:nvPicPr>
                      <p:cNvPr id="8199" name="Object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9" y="3749675"/>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4" name="Rectangle 20"/>
          <p:cNvSpPr>
            <a:spLocks noChangeArrowheads="1"/>
          </p:cNvSpPr>
          <p:nvPr/>
        </p:nvSpPr>
        <p:spPr bwMode="auto">
          <a:xfrm>
            <a:off x="5924551" y="735013"/>
            <a:ext cx="8270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428226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9556">
                                            <p:txEl>
                                              <p:pRg st="0" end="0"/>
                                            </p:txEl>
                                          </p:spTgt>
                                        </p:tgtEl>
                                        <p:attrNameLst>
                                          <p:attrName>style.visibility</p:attrName>
                                        </p:attrNameLst>
                                      </p:cBhvr>
                                      <p:to>
                                        <p:strVal val="visible"/>
                                      </p:to>
                                    </p:set>
                                    <p:anim calcmode="discrete" valueType="clr">
                                      <p:cBhvr override="childStyle">
                                        <p:cTn id="7" dur="80"/>
                                        <p:tgtEl>
                                          <p:spTgt spid="1495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955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955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149550"/>
                                        </p:tgtEl>
                                        <p:attrNameLst>
                                          <p:attrName>style.visibility</p:attrName>
                                        </p:attrNameLst>
                                      </p:cBhvr>
                                      <p:to>
                                        <p:strVal val="visible"/>
                                      </p:to>
                                    </p:set>
                                    <p:animEffect transition="in" filter="strips(downLeft)">
                                      <p:cBhvr>
                                        <p:cTn id="14" dur="500"/>
                                        <p:tgtEl>
                                          <p:spTgt spid="149550"/>
                                        </p:tgtEl>
                                      </p:cBhvr>
                                    </p:animEffect>
                                  </p:childTnLst>
                                </p:cTn>
                              </p:par>
                            </p:childTnLst>
                          </p:cTn>
                        </p:par>
                        <p:par>
                          <p:cTn id="15" fill="hold" nodeType="afterGroup">
                            <p:stCondLst>
                              <p:cond delay="500"/>
                            </p:stCondLst>
                            <p:childTnLst>
                              <p:par>
                                <p:cTn id="16" presetID="27" presetClass="entr" presetSubtype="0" repeatCount="indefinite" fill="hold" grpId="0" nodeType="afterEffect">
                                  <p:stCondLst>
                                    <p:cond delay="0"/>
                                  </p:stCondLst>
                                  <p:iterate type="lt">
                                    <p:tmPct val="50000"/>
                                  </p:iterate>
                                  <p:childTnLst>
                                    <p:set>
                                      <p:cBhvr>
                                        <p:cTn id="17" dur="1" fill="hold">
                                          <p:stCondLst>
                                            <p:cond delay="0"/>
                                          </p:stCondLst>
                                        </p:cTn>
                                        <p:tgtEl>
                                          <p:spTgt spid="11284"/>
                                        </p:tgtEl>
                                        <p:attrNameLst>
                                          <p:attrName>style.visibility</p:attrName>
                                        </p:attrNameLst>
                                      </p:cBhvr>
                                      <p:to>
                                        <p:strVal val="visible"/>
                                      </p:to>
                                    </p:set>
                                    <p:anim calcmode="discrete" valueType="clr">
                                      <p:cBhvr override="childStyle">
                                        <p:cTn id="18" dur="80"/>
                                        <p:tgtEl>
                                          <p:spTgt spid="11284"/>
                                        </p:tgtEl>
                                        <p:attrNameLst>
                                          <p:attrName>style.color</p:attrName>
                                        </p:attrNameLst>
                                      </p:cBhvr>
                                      <p:tavLst>
                                        <p:tav tm="0">
                                          <p:val>
                                            <p:clrVal>
                                              <a:schemeClr val="folHlink"/>
                                            </p:clrVal>
                                          </p:val>
                                        </p:tav>
                                        <p:tav tm="50000">
                                          <p:val>
                                            <p:clrVal>
                                              <a:srgbClr val="0000FF"/>
                                            </p:clrVal>
                                          </p:val>
                                        </p:tav>
                                      </p:tavLst>
                                    </p:anim>
                                    <p:anim calcmode="discrete" valueType="clr">
                                      <p:cBhvr>
                                        <p:cTn id="19" dur="80"/>
                                        <p:tgtEl>
                                          <p:spTgt spid="11284"/>
                                        </p:tgtEl>
                                        <p:attrNameLst>
                                          <p:attrName>fillcolor</p:attrName>
                                        </p:attrNameLst>
                                      </p:cBhvr>
                                      <p:tavLst>
                                        <p:tav tm="0">
                                          <p:val>
                                            <p:clrVal>
                                              <a:schemeClr val="accent2"/>
                                            </p:clrVal>
                                          </p:val>
                                        </p:tav>
                                        <p:tav tm="50000">
                                          <p:val>
                                            <p:clrVal>
                                              <a:schemeClr val="hlink"/>
                                            </p:clrVal>
                                          </p:val>
                                        </p:tav>
                                      </p:tavLst>
                                    </p:anim>
                                    <p:set>
                                      <p:cBhvr>
                                        <p:cTn id="20" dur="80"/>
                                        <p:tgtEl>
                                          <p:spTgt spid="112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5" name="Group 35"/>
          <p:cNvGrpSpPr>
            <a:grpSpLocks/>
          </p:cNvGrpSpPr>
          <p:nvPr/>
        </p:nvGrpSpPr>
        <p:grpSpPr bwMode="auto">
          <a:xfrm>
            <a:off x="1941515" y="2032000"/>
            <a:ext cx="4321175" cy="3196248"/>
            <a:chOff x="3014" y="1064"/>
            <a:chExt cx="2290" cy="1689"/>
          </a:xfrm>
        </p:grpSpPr>
        <p:sp>
          <p:nvSpPr>
            <p:cNvPr id="9224" name="Text Box 5"/>
            <p:cNvSpPr txBox="1">
              <a:spLocks noChangeArrowheads="1"/>
            </p:cNvSpPr>
            <p:nvPr/>
          </p:nvSpPr>
          <p:spPr bwMode="auto">
            <a:xfrm>
              <a:off x="4014" y="1064"/>
              <a:ext cx="23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Z</a:t>
              </a:r>
              <a:r>
                <a:rPr lang="en-US" altLang="en-US" sz="2400" b="1" baseline="30000">
                  <a:latin typeface="Times New Roman" panose="02020603050405020304" pitchFamily="18" charset="0"/>
                  <a:cs typeface="Times New Roman" panose="02020603050405020304" pitchFamily="18" charset="0"/>
                </a:rPr>
                <a:t>/</a:t>
              </a:r>
            </a:p>
          </p:txBody>
        </p:sp>
        <p:sp>
          <p:nvSpPr>
            <p:cNvPr id="9225" name="Text Box 10"/>
            <p:cNvSpPr txBox="1">
              <a:spLocks noChangeArrowheads="1"/>
            </p:cNvSpPr>
            <p:nvPr/>
          </p:nvSpPr>
          <p:spPr bwMode="auto">
            <a:xfrm>
              <a:off x="4359" y="1934"/>
              <a:ext cx="23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O</a:t>
              </a:r>
              <a:r>
                <a:rPr lang="en-US" altLang="en-US" sz="2400" b="1" baseline="30000">
                  <a:latin typeface="Times New Roman" panose="02020603050405020304" pitchFamily="18" charset="0"/>
                  <a:cs typeface="Times New Roman" panose="02020603050405020304" pitchFamily="18" charset="0"/>
                </a:rPr>
                <a:t>/</a:t>
              </a:r>
            </a:p>
          </p:txBody>
        </p:sp>
        <p:sp>
          <p:nvSpPr>
            <p:cNvPr id="9226" name="Text Box 11"/>
            <p:cNvSpPr txBox="1">
              <a:spLocks noChangeArrowheads="1"/>
            </p:cNvSpPr>
            <p:nvPr/>
          </p:nvSpPr>
          <p:spPr bwMode="auto">
            <a:xfrm>
              <a:off x="3054" y="2558"/>
              <a:ext cx="23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X</a:t>
              </a:r>
              <a:r>
                <a:rPr lang="en-US" altLang="en-US" sz="2400" b="1" baseline="30000">
                  <a:latin typeface="Times New Roman" panose="02020603050405020304" pitchFamily="18" charset="0"/>
                  <a:cs typeface="Times New Roman" panose="02020603050405020304" pitchFamily="18" charset="0"/>
                </a:rPr>
                <a:t>/</a:t>
              </a:r>
            </a:p>
          </p:txBody>
        </p:sp>
        <p:sp>
          <p:nvSpPr>
            <p:cNvPr id="9227" name="Text Box 12"/>
            <p:cNvSpPr txBox="1">
              <a:spLocks noChangeArrowheads="1"/>
            </p:cNvSpPr>
            <p:nvPr/>
          </p:nvSpPr>
          <p:spPr bwMode="auto">
            <a:xfrm>
              <a:off x="5067" y="2327"/>
              <a:ext cx="23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Y</a:t>
              </a:r>
              <a:r>
                <a:rPr lang="en-US" altLang="en-US" sz="2400" b="1" baseline="30000">
                  <a:latin typeface="Times New Roman" panose="02020603050405020304" pitchFamily="18" charset="0"/>
                  <a:cs typeface="Times New Roman" panose="02020603050405020304" pitchFamily="18" charset="0"/>
                </a:rPr>
                <a:t>/</a:t>
              </a:r>
            </a:p>
          </p:txBody>
        </p:sp>
        <p:sp>
          <p:nvSpPr>
            <p:cNvPr id="9228" name="Line 16"/>
            <p:cNvSpPr>
              <a:spLocks noChangeShapeType="1"/>
            </p:cNvSpPr>
            <p:nvPr/>
          </p:nvSpPr>
          <p:spPr bwMode="auto">
            <a:xfrm flipV="1">
              <a:off x="4349" y="1067"/>
              <a:ext cx="0" cy="106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9229" name="Line 17"/>
            <p:cNvSpPr>
              <a:spLocks noChangeShapeType="1"/>
            </p:cNvSpPr>
            <p:nvPr/>
          </p:nvSpPr>
          <p:spPr bwMode="auto">
            <a:xfrm rot="7200000" flipV="1">
              <a:off x="4715" y="1907"/>
              <a:ext cx="0" cy="87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9230" name="Line 18"/>
            <p:cNvSpPr>
              <a:spLocks noChangeShapeType="1"/>
            </p:cNvSpPr>
            <p:nvPr/>
          </p:nvSpPr>
          <p:spPr bwMode="auto">
            <a:xfrm rot="14400000" flipV="1">
              <a:off x="3735" y="1757"/>
              <a:ext cx="0" cy="144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9231" name="Text Box 23"/>
            <p:cNvSpPr txBox="1">
              <a:spLocks noChangeArrowheads="1"/>
            </p:cNvSpPr>
            <p:nvPr/>
          </p:nvSpPr>
          <p:spPr bwMode="auto">
            <a:xfrm>
              <a:off x="4551" y="1843"/>
              <a:ext cx="62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120</a:t>
              </a:r>
              <a:r>
                <a:rPr lang="en-US" altLang="en-US" sz="2400" b="1" baseline="30000">
                  <a:latin typeface="Times New Roman" panose="02020603050405020304" pitchFamily="18" charset="0"/>
                  <a:cs typeface="Times New Roman" panose="02020603050405020304" pitchFamily="18" charset="0"/>
                </a:rPr>
                <a:t>0</a:t>
              </a:r>
            </a:p>
          </p:txBody>
        </p:sp>
        <p:sp>
          <p:nvSpPr>
            <p:cNvPr id="9232" name="Arc 26"/>
            <p:cNvSpPr>
              <a:spLocks/>
            </p:cNvSpPr>
            <p:nvPr/>
          </p:nvSpPr>
          <p:spPr bwMode="auto">
            <a:xfrm>
              <a:off x="4347" y="1835"/>
              <a:ext cx="275" cy="425"/>
            </a:xfrm>
            <a:custGeom>
              <a:avLst/>
              <a:gdLst>
                <a:gd name="T0" fmla="*/ 0 w 21600"/>
                <a:gd name="T1" fmla="*/ 0 h 33370"/>
                <a:gd name="T2" fmla="*/ 231 w 21600"/>
                <a:gd name="T3" fmla="*/ 425 h 33370"/>
                <a:gd name="T4" fmla="*/ 0 w 21600"/>
                <a:gd name="T5" fmla="*/ 275 h 33370"/>
                <a:gd name="T6" fmla="*/ 0 60000 65536"/>
                <a:gd name="T7" fmla="*/ 0 60000 65536"/>
                <a:gd name="T8" fmla="*/ 0 60000 65536"/>
              </a:gdLst>
              <a:ahLst/>
              <a:cxnLst>
                <a:cxn ang="T6">
                  <a:pos x="T0" y="T1"/>
                </a:cxn>
                <a:cxn ang="T7">
                  <a:pos x="T2" y="T3"/>
                </a:cxn>
                <a:cxn ang="T8">
                  <a:pos x="T4" y="T5"/>
                </a:cxn>
              </a:cxnLst>
              <a:rect l="0" t="0" r="r" b="b"/>
              <a:pathLst>
                <a:path w="21600" h="33370" fill="none" extrusionOk="0">
                  <a:moveTo>
                    <a:pt x="-1" y="0"/>
                  </a:moveTo>
                  <a:cubicBezTo>
                    <a:pt x="11929" y="0"/>
                    <a:pt x="21600" y="9670"/>
                    <a:pt x="21600" y="21600"/>
                  </a:cubicBezTo>
                  <a:cubicBezTo>
                    <a:pt x="21600" y="25778"/>
                    <a:pt x="20388" y="29866"/>
                    <a:pt x="18111" y="33369"/>
                  </a:cubicBezTo>
                </a:path>
                <a:path w="21600" h="33370" stroke="0" extrusionOk="0">
                  <a:moveTo>
                    <a:pt x="-1" y="0"/>
                  </a:moveTo>
                  <a:cubicBezTo>
                    <a:pt x="11929" y="0"/>
                    <a:pt x="21600" y="9670"/>
                    <a:pt x="21600" y="21600"/>
                  </a:cubicBezTo>
                  <a:cubicBezTo>
                    <a:pt x="21600" y="25778"/>
                    <a:pt x="20388" y="29866"/>
                    <a:pt x="18111" y="33369"/>
                  </a:cubicBezTo>
                  <a:lnTo>
                    <a:pt x="0" y="21600"/>
                  </a:lnTo>
                  <a:lnTo>
                    <a:pt x="-1" y="0"/>
                  </a:lnTo>
                  <a:close/>
                </a:path>
              </a:pathLst>
            </a:custGeom>
            <a:noFill/>
            <a:ln w="12700">
              <a:solidFill>
                <a:srgbClr val="99000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3" name="Arc 27"/>
            <p:cNvSpPr>
              <a:spLocks/>
            </p:cNvSpPr>
            <p:nvPr/>
          </p:nvSpPr>
          <p:spPr bwMode="auto">
            <a:xfrm rot="-7200000">
              <a:off x="4095" y="1839"/>
              <a:ext cx="275" cy="386"/>
            </a:xfrm>
            <a:custGeom>
              <a:avLst/>
              <a:gdLst>
                <a:gd name="T0" fmla="*/ 0 w 21600"/>
                <a:gd name="T1" fmla="*/ 0 h 30316"/>
                <a:gd name="T2" fmla="*/ 252 w 21600"/>
                <a:gd name="T3" fmla="*/ 386 h 30316"/>
                <a:gd name="T4" fmla="*/ 0 w 21600"/>
                <a:gd name="T5" fmla="*/ 275 h 30316"/>
                <a:gd name="T6" fmla="*/ 0 60000 65536"/>
                <a:gd name="T7" fmla="*/ 0 60000 65536"/>
                <a:gd name="T8" fmla="*/ 0 60000 65536"/>
              </a:gdLst>
              <a:ahLst/>
              <a:cxnLst>
                <a:cxn ang="T6">
                  <a:pos x="T0" y="T1"/>
                </a:cxn>
                <a:cxn ang="T7">
                  <a:pos x="T2" y="T3"/>
                </a:cxn>
                <a:cxn ang="T8">
                  <a:pos x="T4" y="T5"/>
                </a:cxn>
              </a:cxnLst>
              <a:rect l="0" t="0" r="r" b="b"/>
              <a:pathLst>
                <a:path w="21600" h="30316" fill="none" extrusionOk="0">
                  <a:moveTo>
                    <a:pt x="-1" y="0"/>
                  </a:moveTo>
                  <a:cubicBezTo>
                    <a:pt x="11929" y="0"/>
                    <a:pt x="21600" y="9670"/>
                    <a:pt x="21600" y="21600"/>
                  </a:cubicBezTo>
                  <a:cubicBezTo>
                    <a:pt x="21600" y="24601"/>
                    <a:pt x="20974" y="27569"/>
                    <a:pt x="19763" y="30316"/>
                  </a:cubicBezTo>
                </a:path>
                <a:path w="21600" h="30316" stroke="0" extrusionOk="0">
                  <a:moveTo>
                    <a:pt x="-1" y="0"/>
                  </a:moveTo>
                  <a:cubicBezTo>
                    <a:pt x="11929" y="0"/>
                    <a:pt x="21600" y="9670"/>
                    <a:pt x="21600" y="21600"/>
                  </a:cubicBezTo>
                  <a:cubicBezTo>
                    <a:pt x="21600" y="24601"/>
                    <a:pt x="20974" y="27569"/>
                    <a:pt x="19763" y="30316"/>
                  </a:cubicBezTo>
                  <a:lnTo>
                    <a:pt x="0" y="21600"/>
                  </a:lnTo>
                  <a:lnTo>
                    <a:pt x="-1" y="0"/>
                  </a:lnTo>
                  <a:close/>
                </a:path>
              </a:pathLst>
            </a:custGeom>
            <a:noFill/>
            <a:ln w="12700">
              <a:solidFill>
                <a:srgbClr val="FF000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234" name="Arc 28"/>
            <p:cNvSpPr>
              <a:spLocks/>
            </p:cNvSpPr>
            <p:nvPr/>
          </p:nvSpPr>
          <p:spPr bwMode="auto">
            <a:xfrm rot="7200000">
              <a:off x="4211" y="2052"/>
              <a:ext cx="275" cy="417"/>
            </a:xfrm>
            <a:custGeom>
              <a:avLst/>
              <a:gdLst>
                <a:gd name="T0" fmla="*/ 23 w 21600"/>
                <a:gd name="T1" fmla="*/ 0 h 33297"/>
                <a:gd name="T2" fmla="*/ 231 w 21600"/>
                <a:gd name="T3" fmla="*/ 417 h 33297"/>
                <a:gd name="T4" fmla="*/ 0 w 21600"/>
                <a:gd name="T5" fmla="*/ 270 h 33297"/>
                <a:gd name="T6" fmla="*/ 0 60000 65536"/>
                <a:gd name="T7" fmla="*/ 0 60000 65536"/>
                <a:gd name="T8" fmla="*/ 0 60000 65536"/>
              </a:gdLst>
              <a:ahLst/>
              <a:cxnLst>
                <a:cxn ang="T6">
                  <a:pos x="T0" y="T1"/>
                </a:cxn>
                <a:cxn ang="T7">
                  <a:pos x="T2" y="T3"/>
                </a:cxn>
                <a:cxn ang="T8">
                  <a:pos x="T4" y="T5"/>
                </a:cxn>
              </a:cxnLst>
              <a:rect l="0" t="0" r="r" b="b"/>
              <a:pathLst>
                <a:path w="21600" h="33297" fill="none" extrusionOk="0">
                  <a:moveTo>
                    <a:pt x="1772" y="-1"/>
                  </a:moveTo>
                  <a:cubicBezTo>
                    <a:pt x="12976" y="922"/>
                    <a:pt x="21600" y="10284"/>
                    <a:pt x="21600" y="21527"/>
                  </a:cubicBezTo>
                  <a:cubicBezTo>
                    <a:pt x="21600" y="25705"/>
                    <a:pt x="20388" y="29793"/>
                    <a:pt x="18111" y="33296"/>
                  </a:cubicBezTo>
                </a:path>
                <a:path w="21600" h="33297" stroke="0" extrusionOk="0">
                  <a:moveTo>
                    <a:pt x="1772" y="-1"/>
                  </a:moveTo>
                  <a:cubicBezTo>
                    <a:pt x="12976" y="922"/>
                    <a:pt x="21600" y="10284"/>
                    <a:pt x="21600" y="21527"/>
                  </a:cubicBezTo>
                  <a:cubicBezTo>
                    <a:pt x="21600" y="25705"/>
                    <a:pt x="20388" y="29793"/>
                    <a:pt x="18111" y="33296"/>
                  </a:cubicBezTo>
                  <a:lnTo>
                    <a:pt x="0" y="21527"/>
                  </a:lnTo>
                  <a:lnTo>
                    <a:pt x="1772" y="-1"/>
                  </a:lnTo>
                  <a:close/>
                </a:path>
              </a:pathLst>
            </a:custGeom>
            <a:noFill/>
            <a:ln w="12700">
              <a:solidFill>
                <a:schemeClr val="tx1"/>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atin typeface="Times New Roman" panose="02020603050405020304" pitchFamily="18" charset="0"/>
                <a:cs typeface="Times New Roman" panose="02020603050405020304" pitchFamily="18" charset="0"/>
              </a:endParaRPr>
            </a:p>
          </p:txBody>
        </p:sp>
        <p:sp>
          <p:nvSpPr>
            <p:cNvPr id="9235" name="Text Box 29"/>
            <p:cNvSpPr txBox="1">
              <a:spLocks noChangeArrowheads="1"/>
            </p:cNvSpPr>
            <p:nvPr/>
          </p:nvSpPr>
          <p:spPr bwMode="auto">
            <a:xfrm>
              <a:off x="4120" y="2391"/>
              <a:ext cx="62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120</a:t>
              </a:r>
              <a:r>
                <a:rPr lang="en-US" altLang="en-US" sz="2400" b="1" baseline="30000">
                  <a:latin typeface="Times New Roman" panose="02020603050405020304" pitchFamily="18" charset="0"/>
                  <a:cs typeface="Times New Roman" panose="02020603050405020304" pitchFamily="18" charset="0"/>
                </a:rPr>
                <a:t>0</a:t>
              </a:r>
            </a:p>
          </p:txBody>
        </p:sp>
        <p:sp>
          <p:nvSpPr>
            <p:cNvPr id="9236" name="Text Box 30"/>
            <p:cNvSpPr txBox="1">
              <a:spLocks noChangeArrowheads="1"/>
            </p:cNvSpPr>
            <p:nvPr/>
          </p:nvSpPr>
          <p:spPr bwMode="auto">
            <a:xfrm>
              <a:off x="3651" y="1827"/>
              <a:ext cx="62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120</a:t>
              </a:r>
              <a:r>
                <a:rPr lang="en-US" altLang="en-US" sz="2400" b="1" baseline="30000">
                  <a:latin typeface="Times New Roman" panose="02020603050405020304" pitchFamily="18" charset="0"/>
                  <a:cs typeface="Times New Roman" panose="02020603050405020304" pitchFamily="18" charset="0"/>
                </a:rPr>
                <a:t>0</a:t>
              </a:r>
            </a:p>
          </p:txBody>
        </p:sp>
      </p:grpSp>
      <p:sp>
        <p:nvSpPr>
          <p:cNvPr id="153636" name="Text Box 36"/>
          <p:cNvSpPr txBox="1">
            <a:spLocks noChangeArrowheads="1"/>
          </p:cNvSpPr>
          <p:nvPr/>
        </p:nvSpPr>
        <p:spPr bwMode="auto">
          <a:xfrm>
            <a:off x="5616575" y="1119188"/>
            <a:ext cx="4273551" cy="1200329"/>
          </a:xfrm>
          <a:prstGeom prst="rect">
            <a:avLst/>
          </a:prstGeom>
          <a:solidFill>
            <a:srgbClr val="FFFF00"/>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a:latin typeface="Times New Roman" panose="02020603050405020304" pitchFamily="18" charset="0"/>
                <a:cs typeface="Times New Roman" panose="02020603050405020304" pitchFamily="18" charset="0"/>
              </a:rPr>
              <a:t>Các góc giữa các trục tọa độ X’O’Y’, Y’O’Z’, X’O’Z’ là các góc trục đo </a:t>
            </a:r>
          </a:p>
        </p:txBody>
      </p:sp>
      <p:sp>
        <p:nvSpPr>
          <p:cNvPr id="153637" name="Line 37"/>
          <p:cNvSpPr>
            <a:spLocks noChangeShapeType="1"/>
          </p:cNvSpPr>
          <p:nvPr/>
        </p:nvSpPr>
        <p:spPr bwMode="auto">
          <a:xfrm flipH="1">
            <a:off x="4703765" y="1922466"/>
            <a:ext cx="2954337" cy="1711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atin typeface="Times New Roman" panose="02020603050405020304" pitchFamily="18" charset="0"/>
              <a:cs typeface="Times New Roman" panose="02020603050405020304" pitchFamily="18" charset="0"/>
            </a:endParaRPr>
          </a:p>
        </p:txBody>
      </p:sp>
      <p:sp>
        <p:nvSpPr>
          <p:cNvPr id="9221" name="Text Box 38"/>
          <p:cNvSpPr txBox="1">
            <a:spLocks noChangeArrowheads="1"/>
          </p:cNvSpPr>
          <p:nvPr/>
        </p:nvSpPr>
        <p:spPr bwMode="auto">
          <a:xfrm>
            <a:off x="1679577" y="149225"/>
            <a:ext cx="55927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i="1" u="sng">
                <a:latin typeface="Times New Roman" panose="02020603050405020304" pitchFamily="18" charset="0"/>
                <a:cs typeface="Times New Roman" panose="02020603050405020304" pitchFamily="18" charset="0"/>
              </a:rPr>
              <a:t>Thông số cơ bản của HCTĐ</a:t>
            </a:r>
          </a:p>
        </p:txBody>
      </p:sp>
      <p:sp>
        <p:nvSpPr>
          <p:cNvPr id="9222" name="Text Box 39"/>
          <p:cNvSpPr txBox="1">
            <a:spLocks noChangeArrowheads="1"/>
          </p:cNvSpPr>
          <p:nvPr/>
        </p:nvSpPr>
        <p:spPr bwMode="auto">
          <a:xfrm>
            <a:off x="2187575" y="617538"/>
            <a:ext cx="43878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sng" dirty="0">
                <a:latin typeface="Times New Roman" panose="02020603050405020304" pitchFamily="18" charset="0"/>
                <a:cs typeface="Times New Roman" panose="02020603050405020304" pitchFamily="18" charset="0"/>
              </a:rPr>
              <a:t>Góc trục đo</a:t>
            </a:r>
          </a:p>
        </p:txBody>
      </p:sp>
      <p:sp>
        <p:nvSpPr>
          <p:cNvPr id="11284" name="Rectangle 20"/>
          <p:cNvSpPr>
            <a:spLocks noChangeArrowheads="1"/>
          </p:cNvSpPr>
          <p:nvPr/>
        </p:nvSpPr>
        <p:spPr bwMode="auto">
          <a:xfrm>
            <a:off x="7224715" y="542925"/>
            <a:ext cx="8270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804215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3635"/>
                                        </p:tgtEl>
                                        <p:attrNameLst>
                                          <p:attrName>style.visibility</p:attrName>
                                        </p:attrNameLst>
                                      </p:cBhvr>
                                      <p:to>
                                        <p:strVal val="visible"/>
                                      </p:to>
                                    </p:set>
                                    <p:anim calcmode="lin" valueType="num">
                                      <p:cBhvr additive="base">
                                        <p:cTn id="7" dur="500" fill="hold"/>
                                        <p:tgtEl>
                                          <p:spTgt spid="153635"/>
                                        </p:tgtEl>
                                        <p:attrNameLst>
                                          <p:attrName>ppt_x</p:attrName>
                                        </p:attrNameLst>
                                      </p:cBhvr>
                                      <p:tavLst>
                                        <p:tav tm="0">
                                          <p:val>
                                            <p:strVal val="#ppt_x"/>
                                          </p:val>
                                        </p:tav>
                                        <p:tav tm="100000">
                                          <p:val>
                                            <p:strVal val="#ppt_x"/>
                                          </p:val>
                                        </p:tav>
                                      </p:tavLst>
                                    </p:anim>
                                    <p:anim calcmode="lin" valueType="num">
                                      <p:cBhvr additive="base">
                                        <p:cTn id="8" dur="500" fill="hold"/>
                                        <p:tgtEl>
                                          <p:spTgt spid="1536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53636"/>
                                        </p:tgtEl>
                                        <p:attrNameLst>
                                          <p:attrName>style.visibility</p:attrName>
                                        </p:attrNameLst>
                                      </p:cBhvr>
                                      <p:to>
                                        <p:strVal val="visible"/>
                                      </p:to>
                                    </p:set>
                                    <p:anim calcmode="discrete" valueType="clr">
                                      <p:cBhvr override="childStyle">
                                        <p:cTn id="13" dur="80"/>
                                        <p:tgtEl>
                                          <p:spTgt spid="15363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3636"/>
                                        </p:tgtEl>
                                        <p:attrNameLst>
                                          <p:attrName>fillcolor</p:attrName>
                                        </p:attrNameLst>
                                      </p:cBhvr>
                                      <p:tavLst>
                                        <p:tav tm="0">
                                          <p:val>
                                            <p:clrVal>
                                              <a:schemeClr val="accent2"/>
                                            </p:clrVal>
                                          </p:val>
                                        </p:tav>
                                        <p:tav tm="50000">
                                          <p:val>
                                            <p:clrVal>
                                              <a:schemeClr val="hlink"/>
                                            </p:clrVal>
                                          </p:val>
                                        </p:tav>
                                      </p:tavLst>
                                    </p:anim>
                                    <p:set>
                                      <p:cBhvr>
                                        <p:cTn id="15" dur="80"/>
                                        <p:tgtEl>
                                          <p:spTgt spid="153636"/>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153637"/>
                                        </p:tgtEl>
                                        <p:attrNameLst>
                                          <p:attrName>style.visibility</p:attrName>
                                        </p:attrNameLst>
                                      </p:cBhvr>
                                      <p:to>
                                        <p:strVal val="visible"/>
                                      </p:to>
                                    </p:set>
                                    <p:animEffect transition="in" filter="strips(downLeft)">
                                      <p:cBhvr>
                                        <p:cTn id="20" dur="500"/>
                                        <p:tgtEl>
                                          <p:spTgt spid="153637"/>
                                        </p:tgtEl>
                                      </p:cBhvr>
                                    </p:animEffect>
                                  </p:childTnLst>
                                </p:cTn>
                              </p:par>
                            </p:childTnLst>
                          </p:cTn>
                        </p:par>
                        <p:par>
                          <p:cTn id="21" fill="hold" nodeType="afterGroup">
                            <p:stCondLst>
                              <p:cond delay="500"/>
                            </p:stCondLst>
                            <p:childTnLst>
                              <p:par>
                                <p:cTn id="22" presetID="27" presetClass="entr" presetSubtype="0" repeatCount="indefinite" fill="hold" grpId="0" nodeType="afterEffect">
                                  <p:stCondLst>
                                    <p:cond delay="0"/>
                                  </p:stCondLst>
                                  <p:iterate type="lt">
                                    <p:tmPct val="50000"/>
                                  </p:iterate>
                                  <p:childTnLst>
                                    <p:set>
                                      <p:cBhvr>
                                        <p:cTn id="23" dur="1" fill="hold">
                                          <p:stCondLst>
                                            <p:cond delay="0"/>
                                          </p:stCondLst>
                                        </p:cTn>
                                        <p:tgtEl>
                                          <p:spTgt spid="11284"/>
                                        </p:tgtEl>
                                        <p:attrNameLst>
                                          <p:attrName>style.visibility</p:attrName>
                                        </p:attrNameLst>
                                      </p:cBhvr>
                                      <p:to>
                                        <p:strVal val="visible"/>
                                      </p:to>
                                    </p:set>
                                    <p:anim calcmode="discrete" valueType="clr">
                                      <p:cBhvr override="childStyle">
                                        <p:cTn id="24" dur="80"/>
                                        <p:tgtEl>
                                          <p:spTgt spid="11284"/>
                                        </p:tgtEl>
                                        <p:attrNameLst>
                                          <p:attrName>style.color</p:attrName>
                                        </p:attrNameLst>
                                      </p:cBhvr>
                                      <p:tavLst>
                                        <p:tav tm="0">
                                          <p:val>
                                            <p:clrVal>
                                              <a:schemeClr val="folHlink"/>
                                            </p:clrVal>
                                          </p:val>
                                        </p:tav>
                                        <p:tav tm="50000">
                                          <p:val>
                                            <p:clrVal>
                                              <a:srgbClr val="0000FF"/>
                                            </p:clrVal>
                                          </p:val>
                                        </p:tav>
                                      </p:tavLst>
                                    </p:anim>
                                    <p:anim calcmode="discrete" valueType="clr">
                                      <p:cBhvr>
                                        <p:cTn id="25" dur="80"/>
                                        <p:tgtEl>
                                          <p:spTgt spid="11284"/>
                                        </p:tgtEl>
                                        <p:attrNameLst>
                                          <p:attrName>fillcolor</p:attrName>
                                        </p:attrNameLst>
                                      </p:cBhvr>
                                      <p:tavLst>
                                        <p:tav tm="0">
                                          <p:val>
                                            <p:clrVal>
                                              <a:schemeClr val="accent2"/>
                                            </p:clrVal>
                                          </p:val>
                                        </p:tav>
                                        <p:tav tm="50000">
                                          <p:val>
                                            <p:clrVal>
                                              <a:schemeClr val="hlink"/>
                                            </p:clrVal>
                                          </p:val>
                                        </p:tav>
                                      </p:tavLst>
                                    </p:anim>
                                    <p:set>
                                      <p:cBhvr>
                                        <p:cTn id="26" dur="80"/>
                                        <p:tgtEl>
                                          <p:spTgt spid="112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6" grpId="0" animBg="1"/>
      <p:bldP spid="1128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517</TotalTime>
  <Words>1718</Words>
  <Application>Microsoft Office PowerPoint</Application>
  <PresentationFormat>Custom</PresentationFormat>
  <Paragraphs>264</Paragraphs>
  <Slides>36</Slides>
  <Notes>2</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36</vt:i4>
      </vt:variant>
    </vt:vector>
  </HeadingPairs>
  <TitlesOfParts>
    <vt:vector size="41" baseType="lpstr">
      <vt:lpstr>Wisp</vt:lpstr>
      <vt:lpstr>Office Theme</vt:lpstr>
      <vt:lpstr>1_Office Theme</vt:lpstr>
      <vt:lpstr>PBrush</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HÌNH CHIẾU TRỤC ĐO VUÔNG GÓC ĐỀU </vt:lpstr>
      <vt:lpstr>II. HÌNH CHIẾU TRỤC ĐO VUÔNG GÓC ĐỀU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vt:lpstr>
      <vt:lpstr>PowerPoint Presentation</vt:lpstr>
      <vt:lpstr>PowerPoint Presentation</vt:lpstr>
      <vt:lpstr>PowerPoint Presentation</vt:lpstr>
      <vt:lpstr>PowerPoint Presentation</vt:lpstr>
      <vt:lpstr>PowerPoint Presentation</vt:lpstr>
    </vt:vector>
  </TitlesOfParts>
  <Manager>TV_STEM</Manager>
  <Company>TV_STEM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 10</dc:title>
  <dc:subject>TV_STEM</dc:subject>
  <dc:description>TV_STEM</dc:description>
  <cp:lastModifiedBy>Windows User</cp:lastModifiedBy>
  <cp:revision>49</cp:revision>
  <dcterms:created xsi:type="dcterms:W3CDTF">2021-10-23T13:45:45Z</dcterms:created>
  <dcterms:modified xsi:type="dcterms:W3CDTF">2025-02-26T01:57:48Z</dcterms:modified>
</cp:coreProperties>
</file>