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7"/>
  </p:notesMasterIdLst>
  <p:sldIdLst>
    <p:sldId id="256" r:id="rId3"/>
    <p:sldId id="281" r:id="rId4"/>
    <p:sldId id="296" r:id="rId5"/>
    <p:sldId id="282" r:id="rId6"/>
    <p:sldId id="279" r:id="rId7"/>
    <p:sldId id="275" r:id="rId8"/>
    <p:sldId id="257" r:id="rId9"/>
    <p:sldId id="260" r:id="rId10"/>
    <p:sldId id="283" r:id="rId11"/>
    <p:sldId id="285" r:id="rId12"/>
    <p:sldId id="287" r:id="rId13"/>
    <p:sldId id="297" r:id="rId14"/>
    <p:sldId id="299" r:id="rId15"/>
    <p:sldId id="298" r:id="rId16"/>
    <p:sldId id="300" r:id="rId17"/>
    <p:sldId id="301" r:id="rId18"/>
    <p:sldId id="302" r:id="rId19"/>
    <p:sldId id="290" r:id="rId20"/>
    <p:sldId id="291" r:id="rId21"/>
    <p:sldId id="292" r:id="rId22"/>
    <p:sldId id="293" r:id="rId23"/>
    <p:sldId id="294" r:id="rId24"/>
    <p:sldId id="286" r:id="rId25"/>
    <p:sldId id="280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3B2"/>
    <a:srgbClr val="573E91"/>
    <a:srgbClr val="FF2F92"/>
    <a:srgbClr val="93215E"/>
    <a:srgbClr val="ED8EAC"/>
    <a:srgbClr val="76B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9" y="91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0D5CE-9146-483C-918C-699BF26966A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529F-6AF0-4882-A05E-1C8B5101E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5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266075"/>
            <a:ext cx="11185864" cy="634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83182-FBE0-A641-945C-5249A4681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489" y="2117384"/>
            <a:ext cx="4660900" cy="186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BED06-963A-43A1-BCA3-0FC869343EA1}"/>
              </a:ext>
            </a:extLst>
          </p:cNvPr>
          <p:cNvSpPr txBox="1"/>
          <p:nvPr/>
        </p:nvSpPr>
        <p:spPr>
          <a:xfrm>
            <a:off x="4699081" y="4216893"/>
            <a:ext cx="35687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Giáo viên: Tr</a:t>
            </a:r>
            <a:r>
              <a:rPr lang="vi-VN" sz="2400"/>
              <a:t>ư</a:t>
            </a:r>
            <a:r>
              <a:rPr lang="en-US" sz="2400"/>
              <a:t>ơng Thị Thúy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0"/>
            <a:ext cx="8013700" cy="63404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16232" y="1993438"/>
            <a:ext cx="1420495" cy="922020"/>
          </a:xfrm>
          <a:prstGeom prst="rect">
            <a:avLst/>
          </a:prstGeom>
          <a:solidFill>
            <a:srgbClr val="573E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43438" y="3242310"/>
            <a:ext cx="296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LUYỆN TẬP</a:t>
            </a:r>
            <a:endParaRPr lang="zh-CN" altLang="en-US" sz="48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138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4985980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VN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[…]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“vi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V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10951" y="5736041"/>
            <a:ext cx="749012" cy="771085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4985980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cải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cày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la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khắp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[…]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riêng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“vi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“vi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ra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muốn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ngự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A-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lếch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Đệ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sướng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uống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rượu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hút</a:t>
            </a:r>
            <a:r>
              <a:rPr kumimoji="0" lang="en-US" sz="3200" b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nhiều</a:t>
            </a:r>
            <a:r>
              <a:rPr kumimoji="0" lang="en-US" sz="3200" b="0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thuốc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phiện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ngự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ngài</a:t>
            </a:r>
            <a:r>
              <a:rPr kumimoji="0" lang="en-US" sz="3200" b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hay </a:t>
            </a:r>
            <a:r>
              <a:rPr kumimoji="0" lang="en-US" sz="3200" b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 </a:t>
            </a:r>
            <a:endParaRPr kumimoji="0" lang="en-US" sz="28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47913" y="4554977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7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lếch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ngự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hay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rved Right Arrow 20">
            <a:extLst>
              <a:ext uri="{FF2B5EF4-FFF2-40B4-BE49-F238E27FC236}">
                <a16:creationId xmlns:a16="http://schemas.microsoft.com/office/drawing/2014/main" id="{7BED4DAD-E0DD-47CC-B9DF-A015013FA3C5}"/>
              </a:ext>
            </a:extLst>
          </p:cNvPr>
          <p:cNvSpPr/>
          <p:nvPr/>
        </p:nvSpPr>
        <p:spPr>
          <a:xfrm>
            <a:off x="47913" y="4554977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3697166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nhiệt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 hay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đáo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2219838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rved Right Arrow 20">
            <a:extLst>
              <a:ext uri="{FF2B5EF4-FFF2-40B4-BE49-F238E27FC236}">
                <a16:creationId xmlns:a16="http://schemas.microsoft.com/office/drawing/2014/main" id="{7BED4DAD-E0DD-47CC-B9DF-A015013FA3C5}"/>
              </a:ext>
            </a:extLst>
          </p:cNvPr>
          <p:cNvSpPr/>
          <p:nvPr/>
        </p:nvSpPr>
        <p:spPr>
          <a:xfrm>
            <a:off x="47913" y="3111024"/>
            <a:ext cx="749012" cy="771085"/>
          </a:xfrm>
          <a:prstGeom prst="curvedRightArrow">
            <a:avLst>
              <a:gd name="adj1" fmla="val 25000"/>
              <a:gd name="adj2" fmla="val 48569"/>
              <a:gd name="adj3" fmla="val 25000"/>
            </a:avLst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781EC-D090-4986-A68D-BC603F44DC23}"/>
              </a:ext>
            </a:extLst>
          </p:cNvPr>
          <p:cNvSpPr txBox="1"/>
          <p:nvPr/>
        </p:nvSpPr>
        <p:spPr>
          <a:xfrm>
            <a:off x="865764" y="3963988"/>
            <a:ext cx="10460471" cy="2219838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44838" y="1130934"/>
            <a:ext cx="10460471" cy="1481175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477328"/>
                      <a:gd name="connsiteX1" fmla="*/ 10460471 w 10460471"/>
                      <a:gd name="connsiteY1" fmla="*/ 0 h 1477328"/>
                      <a:gd name="connsiteX2" fmla="*/ 10460471 w 10460471"/>
                      <a:gd name="connsiteY2" fmla="*/ 1477328 h 1477328"/>
                      <a:gd name="connsiteX3" fmla="*/ 0 w 10460471"/>
                      <a:gd name="connsiteY3" fmla="*/ 1477328 h 1477328"/>
                      <a:gd name="connsiteX4" fmla="*/ 0 w 10460471"/>
                      <a:gd name="connsiteY4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477328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512377" y="195249"/>
                          <a:pt x="10351230" y="828707"/>
                          <a:pt x="10460471" y="1477328"/>
                        </a:cubicBezTo>
                        <a:cubicBezTo>
                          <a:pt x="9247932" y="1364593"/>
                          <a:pt x="3567428" y="1316888"/>
                          <a:pt x="0" y="1477328"/>
                        </a:cubicBezTo>
                        <a:cubicBezTo>
                          <a:pt x="95631" y="1230059"/>
                          <a:pt x="106535" y="4063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err="1"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32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i="1">
                <a:latin typeface="Times New Roman" panose="02020603050405020304" pitchFamily="18" charset="0"/>
                <a:ea typeface="Times New Roman" panose="02020603050405020304" pitchFamily="18" charset="0"/>
              </a:rPr>
              <a:t>eo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3200" i="1">
                <a:latin typeface="Times New Roman" panose="02020603050405020304" pitchFamily="18" charset="0"/>
                <a:ea typeface="Times New Roman" panose="02020603050405020304" pitchFamily="18" charset="0"/>
              </a:rPr>
              <a:t> đũa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350ECB7E-3C43-B648-B777-4484DEEBF86D}"/>
              </a:ext>
            </a:extLst>
          </p:cNvPr>
          <p:cNvSpPr/>
          <p:nvPr/>
        </p:nvSpPr>
        <p:spPr>
          <a:xfrm>
            <a:off x="1635125" y="4494786"/>
            <a:ext cx="749012" cy="1263394"/>
          </a:xfrm>
          <a:prstGeom prst="curvedRightArrow">
            <a:avLst/>
          </a:prstGeom>
          <a:solidFill>
            <a:srgbClr val="57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3040979" y="2857546"/>
            <a:ext cx="7942454" cy="933219"/>
          </a:xfrm>
          <a:prstGeom prst="roundRect">
            <a:avLst/>
          </a:prstGeom>
          <a:solidFill>
            <a:srgbClr val="8B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Vác đũa săn mèo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B037E25-FDB6-1F45-A184-96F9FA93374A}"/>
              </a:ext>
            </a:extLst>
          </p:cNvPr>
          <p:cNvSpPr/>
          <p:nvPr/>
        </p:nvSpPr>
        <p:spPr>
          <a:xfrm>
            <a:off x="3040978" y="3963988"/>
            <a:ext cx="7942453" cy="2516711"/>
          </a:xfrm>
          <a:prstGeom prst="roundRect">
            <a:avLst/>
          </a:prstGeom>
          <a:solidFill>
            <a:schemeClr val="bg1"/>
          </a:solidFill>
          <a:ln>
            <a:solidFill>
              <a:srgbClr val="8B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Tác dụng</a:t>
            </a:r>
            <a:r>
              <a:rPr lang="en-VN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thái độ châm biếm, bông đùa đối với nhân vật “chồng em” – người chỉ quanh quẩn trong xó bếp, mâm cơm.</a:t>
            </a:r>
            <a:endParaRPr lang="en-V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635125" y="2951291"/>
            <a:ext cx="749012" cy="839474"/>
          </a:xfrm>
          <a:prstGeom prst="curvedRightArrow">
            <a:avLst/>
          </a:prstGeom>
          <a:solidFill>
            <a:srgbClr val="8B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987626" y="995359"/>
            <a:ext cx="10460471" cy="1307537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815882"/>
                      <a:gd name="connsiteX1" fmla="*/ 10460471 w 10460471"/>
                      <a:gd name="connsiteY1" fmla="*/ 0 h 1815882"/>
                      <a:gd name="connsiteX2" fmla="*/ 10460471 w 10460471"/>
                      <a:gd name="connsiteY2" fmla="*/ 1815882 h 1815882"/>
                      <a:gd name="connsiteX3" fmla="*/ 0 w 10460471"/>
                      <a:gd name="connsiteY3" fmla="*/ 1815882 h 1815882"/>
                      <a:gd name="connsiteX4" fmla="*/ 0 w 10460471"/>
                      <a:gd name="connsiteY4" fmla="*/ 0 h 181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815882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481616" y="254328"/>
                          <a:pt x="10563926" y="1269524"/>
                          <a:pt x="10460471" y="1815882"/>
                        </a:cubicBezTo>
                        <a:cubicBezTo>
                          <a:pt x="9247932" y="1703147"/>
                          <a:pt x="3567428" y="1655442"/>
                          <a:pt x="0" y="1815882"/>
                        </a:cubicBezTo>
                        <a:cubicBezTo>
                          <a:pt x="-134055" y="942468"/>
                          <a:pt x="42933" y="906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350ECB7E-3C43-B648-B777-4484DEEBF86D}"/>
              </a:ext>
            </a:extLst>
          </p:cNvPr>
          <p:cNvSpPr/>
          <p:nvPr/>
        </p:nvSpPr>
        <p:spPr>
          <a:xfrm>
            <a:off x="1635125" y="4494786"/>
            <a:ext cx="749012" cy="1263394"/>
          </a:xfrm>
          <a:prstGeom prst="curvedRightArrow">
            <a:avLst/>
          </a:prstGeom>
          <a:solidFill>
            <a:srgbClr val="57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3040979" y="2778216"/>
            <a:ext cx="7405348" cy="1712822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B037E25-FDB6-1F45-A184-96F9FA93374A}"/>
              </a:ext>
            </a:extLst>
          </p:cNvPr>
          <p:cNvSpPr/>
          <p:nvPr/>
        </p:nvSpPr>
        <p:spPr>
          <a:xfrm>
            <a:off x="3040979" y="4576632"/>
            <a:ext cx="7405348" cy="1523505"/>
          </a:xfrm>
          <a:prstGeom prst="roundRect">
            <a:avLst/>
          </a:prstGeom>
          <a:solidFill>
            <a:schemeClr val="bg1"/>
          </a:solidFill>
          <a:ln>
            <a:solidFill>
              <a:srgbClr val="8B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573E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 dụng: Từ “hiền” được dùng với ý nghĩa trái ngược, thể hiện thái độ mỉa mai “cha mẹ anh” – những người tham tiền của. </a:t>
            </a:r>
            <a:endParaRPr lang="en-VN" sz="2800" dirty="0">
              <a:solidFill>
                <a:srgbClr val="573E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635125" y="2951291"/>
            <a:ext cx="749012" cy="110580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0B7DD-8AD0-489D-9796-6D79DF4BA0C1}"/>
              </a:ext>
            </a:extLst>
          </p:cNvPr>
          <p:cNvSpPr/>
          <p:nvPr/>
        </p:nvSpPr>
        <p:spPr>
          <a:xfrm>
            <a:off x="3453987" y="3163797"/>
            <a:ext cx="6579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“cha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F7CF1-A25C-124D-9380-D968E988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6745"/>
            <a:ext cx="3630707" cy="55988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D7495D-920B-154B-8315-0A3B080916D5}"/>
              </a:ext>
            </a:extLst>
          </p:cNvPr>
          <p:cNvSpPr/>
          <p:nvPr/>
        </p:nvSpPr>
        <p:spPr>
          <a:xfrm>
            <a:off x="3436916" y="1952996"/>
            <a:ext cx="8257310" cy="1095498"/>
          </a:xfrm>
          <a:prstGeom prst="roundRect">
            <a:avLst/>
          </a:prstGeom>
          <a:solidFill>
            <a:srgbClr val="FF2F9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video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hài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?</a:t>
            </a:r>
            <a:endParaRPr lang="en-VN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1098329" y="611130"/>
            <a:ext cx="10460471" cy="2600199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1815882"/>
                      <a:gd name="connsiteX1" fmla="*/ 10460471 w 10460471"/>
                      <a:gd name="connsiteY1" fmla="*/ 0 h 1815882"/>
                      <a:gd name="connsiteX2" fmla="*/ 10460471 w 10460471"/>
                      <a:gd name="connsiteY2" fmla="*/ 1815882 h 1815882"/>
                      <a:gd name="connsiteX3" fmla="*/ 0 w 10460471"/>
                      <a:gd name="connsiteY3" fmla="*/ 1815882 h 1815882"/>
                      <a:gd name="connsiteX4" fmla="*/ 0 w 10460471"/>
                      <a:gd name="connsiteY4" fmla="*/ 0 h 181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1815882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481616" y="254328"/>
                          <a:pt x="10563926" y="1269524"/>
                          <a:pt x="10460471" y="1815882"/>
                        </a:cubicBezTo>
                        <a:cubicBezTo>
                          <a:pt x="9247932" y="1703147"/>
                          <a:pt x="3567428" y="1655442"/>
                          <a:pt x="0" y="1815882"/>
                        </a:cubicBezTo>
                        <a:cubicBezTo>
                          <a:pt x="-134055" y="942468"/>
                          <a:pt x="42933" y="906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ễnh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ì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ọp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1333628" y="5149850"/>
            <a:ext cx="9775825" cy="1185679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mỉa mai, giễu cợt đối với nhân vật “vợ anh” – người phụ nữ vụng về, không biết lo toan vun vén.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723823" y="3363985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6012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6FD78698-CF23-4033-AA16-039E9987A53E}"/>
              </a:ext>
            </a:extLst>
          </p:cNvPr>
          <p:cNvSpPr/>
          <p:nvPr/>
        </p:nvSpPr>
        <p:spPr>
          <a:xfrm>
            <a:off x="1587203" y="3587750"/>
            <a:ext cx="9775825" cy="1185679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Khéo liệu khéo lo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Curved Right Arrow 20">
            <a:extLst>
              <a:ext uri="{FF2B5EF4-FFF2-40B4-BE49-F238E27FC236}">
                <a16:creationId xmlns:a16="http://schemas.microsoft.com/office/drawing/2014/main" id="{F90367FC-B591-4D26-A778-4E199B901EEB}"/>
              </a:ext>
            </a:extLst>
          </p:cNvPr>
          <p:cNvSpPr/>
          <p:nvPr/>
        </p:nvSpPr>
        <p:spPr>
          <a:xfrm>
            <a:off x="469363" y="5027138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1" grpId="0" animBg="1"/>
      <p:bldP spid="20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987626" y="995359"/>
            <a:ext cx="10460471" cy="1307537"/>
          </a:xfrm>
          <a:prstGeom prst="rect">
            <a:avLst/>
          </a:prstGeom>
          <a:noFill/>
          <a:ln w="28575">
            <a:solidFill>
              <a:srgbClr val="93215E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10460471"/>
                      <a:gd name="connsiteY0" fmla="*/ 0 h 2246769"/>
                      <a:gd name="connsiteX1" fmla="*/ 10460471 w 10460471"/>
                      <a:gd name="connsiteY1" fmla="*/ 0 h 2246769"/>
                      <a:gd name="connsiteX2" fmla="*/ 10460471 w 10460471"/>
                      <a:gd name="connsiteY2" fmla="*/ 2246769 h 2246769"/>
                      <a:gd name="connsiteX3" fmla="*/ 0 w 10460471"/>
                      <a:gd name="connsiteY3" fmla="*/ 2246769 h 2246769"/>
                      <a:gd name="connsiteX4" fmla="*/ 0 w 10460471"/>
                      <a:gd name="connsiteY4" fmla="*/ 0 h 224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0471" h="2246769" extrusionOk="0">
                        <a:moveTo>
                          <a:pt x="0" y="0"/>
                        </a:moveTo>
                        <a:cubicBezTo>
                          <a:pt x="1351632" y="85907"/>
                          <a:pt x="9285401" y="-138608"/>
                          <a:pt x="10460471" y="0"/>
                        </a:cubicBezTo>
                        <a:cubicBezTo>
                          <a:pt x="10603777" y="322493"/>
                          <a:pt x="10330501" y="1633226"/>
                          <a:pt x="10460471" y="2246769"/>
                        </a:cubicBezTo>
                        <a:cubicBezTo>
                          <a:pt x="9247932" y="2134034"/>
                          <a:pt x="3567428" y="2086329"/>
                          <a:pt x="0" y="2246769"/>
                        </a:cubicBezTo>
                        <a:cubicBezTo>
                          <a:pt x="91656" y="1353863"/>
                          <a:pt x="-79022" y="7137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1779586" y="4722427"/>
            <a:ext cx="8940761" cy="1706234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Tác dụng: mỉa mai châm biếm về sự có mặt của người con trai trong các đám cỗ - tham ăn.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DD407C93-6EB5-8A4C-A6AF-85A4970908FB}"/>
              </a:ext>
            </a:extLst>
          </p:cNvPr>
          <p:cNvSpPr/>
          <p:nvPr/>
        </p:nvSpPr>
        <p:spPr>
          <a:xfrm>
            <a:off x="1357456" y="2681672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2</a:t>
            </a:r>
            <a:endParaRPr lang="zh-CN" altLang="en-US" sz="36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B95621B2-BC48-4AE8-A2E8-2E774E400194}"/>
              </a:ext>
            </a:extLst>
          </p:cNvPr>
          <p:cNvSpPr/>
          <p:nvPr/>
        </p:nvSpPr>
        <p:spPr>
          <a:xfrm>
            <a:off x="2106468" y="2636974"/>
            <a:ext cx="8940761" cy="1706234"/>
          </a:xfrm>
          <a:prstGeom prst="roundRect">
            <a:avLst/>
          </a:prstGeom>
          <a:solidFill>
            <a:srgbClr val="93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Cho đáng nên trai, chẳng sai đám nào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Curved Right Arrow 20">
            <a:extLst>
              <a:ext uri="{FF2B5EF4-FFF2-40B4-BE49-F238E27FC236}">
                <a16:creationId xmlns:a16="http://schemas.microsoft.com/office/drawing/2014/main" id="{8139966A-E7DB-466E-9F12-93167932C61C}"/>
              </a:ext>
            </a:extLst>
          </p:cNvPr>
          <p:cNvSpPr/>
          <p:nvPr/>
        </p:nvSpPr>
        <p:spPr>
          <a:xfrm>
            <a:off x="828716" y="4870578"/>
            <a:ext cx="749012" cy="1263394"/>
          </a:xfrm>
          <a:prstGeom prst="curvedRightArrow">
            <a:avLst/>
          </a:prstGeom>
          <a:solidFill>
            <a:srgbClr val="ED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1" grpId="0" animBg="1"/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04195" y="4658360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36153" y="1147475"/>
            <a:ext cx="2652771" cy="5509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5412207"/>
                      <a:gd name="connsiteY0" fmla="*/ 0 h 3970318"/>
                      <a:gd name="connsiteX1" fmla="*/ 5412207 w 5412207"/>
                      <a:gd name="connsiteY1" fmla="*/ 0 h 3970318"/>
                      <a:gd name="connsiteX2" fmla="*/ 5412207 w 5412207"/>
                      <a:gd name="connsiteY2" fmla="*/ 3970318 h 3970318"/>
                      <a:gd name="connsiteX3" fmla="*/ 0 w 5412207"/>
                      <a:gd name="connsiteY3" fmla="*/ 3970318 h 3970318"/>
                      <a:gd name="connsiteX4" fmla="*/ 0 w 5412207"/>
                      <a:gd name="connsiteY4" fmla="*/ 0 h 397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2207" h="3970318" extrusionOk="0">
                        <a:moveTo>
                          <a:pt x="0" y="0"/>
                        </a:moveTo>
                        <a:cubicBezTo>
                          <a:pt x="1471280" y="85907"/>
                          <a:pt x="3027563" y="-138608"/>
                          <a:pt x="5412207" y="0"/>
                        </a:cubicBezTo>
                        <a:cubicBezTo>
                          <a:pt x="5555513" y="963196"/>
                          <a:pt x="5282237" y="2704899"/>
                          <a:pt x="5412207" y="3970318"/>
                        </a:cubicBezTo>
                        <a:cubicBezTo>
                          <a:pt x="3051655" y="3857583"/>
                          <a:pt x="1841913" y="3809878"/>
                          <a:pt x="0" y="3970318"/>
                        </a:cubicBezTo>
                        <a:cubicBezTo>
                          <a:pt x="91656" y="2288312"/>
                          <a:pt x="-79022" y="6504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/>
              <a:t>Tìm trong truyện cười hoặc thơ châm biếm ba ví dụ về biện pháp tu từ nói mỉa</a:t>
            </a:r>
            <a:endParaRPr lang="en-VN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200024-C024-4145-A4E8-577697973A9B}"/>
              </a:ext>
            </a:extLst>
          </p:cNvPr>
          <p:cNvSpPr/>
          <p:nvPr/>
        </p:nvSpPr>
        <p:spPr>
          <a:xfrm>
            <a:off x="5010011" y="713749"/>
            <a:ext cx="5337783" cy="20047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 người đi ngược về xuôi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 em ngồi bếp sờ đuôi con mèo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76ED69A-6EE0-5C44-AF93-0C10A1BBE076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3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981BF5-6DD9-384B-9793-FD1350392A97}"/>
              </a:ext>
            </a:extLst>
          </p:cNvPr>
          <p:cNvSpPr/>
          <p:nvPr/>
        </p:nvSpPr>
        <p:spPr>
          <a:xfrm>
            <a:off x="3861935" y="1605973"/>
            <a:ext cx="651164" cy="411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6353726-E36C-9D4F-9E3C-92CAAA75A816}"/>
              </a:ext>
            </a:extLst>
          </p:cNvPr>
          <p:cNvSpPr/>
          <p:nvPr/>
        </p:nvSpPr>
        <p:spPr>
          <a:xfrm>
            <a:off x="5005026" y="2832719"/>
            <a:ext cx="5842442" cy="21996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tôi hay tửu hay tăm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 nước chè đặc hay nằm ngủ trưa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 thì ước những ngày mưa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 thì ước những đêm thừa trống canh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B54C483-0997-784C-B249-D807B0785243}"/>
              </a:ext>
            </a:extLst>
          </p:cNvPr>
          <p:cNvSpPr/>
          <p:nvPr/>
        </p:nvSpPr>
        <p:spPr>
          <a:xfrm>
            <a:off x="3966416" y="3758118"/>
            <a:ext cx="651164" cy="411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Right Arrow 23">
            <a:extLst>
              <a:ext uri="{FF2B5EF4-FFF2-40B4-BE49-F238E27FC236}">
                <a16:creationId xmlns:a16="http://schemas.microsoft.com/office/drawing/2014/main" id="{0E8B9EEA-509B-4A35-B8B6-2AF339B3E144}"/>
              </a:ext>
            </a:extLst>
          </p:cNvPr>
          <p:cNvSpPr/>
          <p:nvPr/>
        </p:nvSpPr>
        <p:spPr>
          <a:xfrm>
            <a:off x="3993030" y="5758180"/>
            <a:ext cx="651164" cy="411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2DC1330E-89A6-4F9F-87C0-3DCEF15DD7D0}"/>
              </a:ext>
            </a:extLst>
          </p:cNvPr>
          <p:cNvSpPr/>
          <p:nvPr/>
        </p:nvSpPr>
        <p:spPr>
          <a:xfrm>
            <a:off x="5005026" y="5223827"/>
            <a:ext cx="6286139" cy="14328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làm trai cho đáng nên trai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Khom lưng chống gối gánh hai hạt vừng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9" grpId="0" animBg="1"/>
      <p:bldP spid="23" grpId="0" animBg="1"/>
      <p:bldP spid="24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63E5C-4EDB-9447-9726-F62D4B170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469" y="976745"/>
            <a:ext cx="6096000" cy="6096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B77A92C-78E8-3F48-95BA-1082139BE1E4}"/>
              </a:ext>
            </a:extLst>
          </p:cNvPr>
          <p:cNvSpPr/>
          <p:nvPr/>
        </p:nvSpPr>
        <p:spPr>
          <a:xfrm>
            <a:off x="4147775" y="1100605"/>
            <a:ext cx="7010082" cy="3602024"/>
          </a:xfrm>
          <a:prstGeom prst="roundRect">
            <a:avLst/>
          </a:prstGeom>
          <a:solidFill>
            <a:schemeClr val="bg1">
              <a:alpha val="34902"/>
            </a:schemeClr>
          </a:solidFill>
          <a:ln w="28575">
            <a:solidFill>
              <a:srgbClr val="8B73B2"/>
            </a:solidFill>
            <a:extLst>
              <a:ext uri="{C807C97D-BFC1-408E-A445-0C87EB9F89A2}">
                <ask:lineSketchStyleProps xmlns:ask="http://schemas.microsoft.com/office/drawing/2018/sketchyshapes" xmlns="" sd="356965412">
                  <a:custGeom>
                    <a:avLst/>
                    <a:gdLst>
                      <a:gd name="connsiteX0" fmla="*/ 0 w 6532417"/>
                      <a:gd name="connsiteY0" fmla="*/ 388074 h 2328395"/>
                      <a:gd name="connsiteX1" fmla="*/ 388074 w 6532417"/>
                      <a:gd name="connsiteY1" fmla="*/ 0 h 2328395"/>
                      <a:gd name="connsiteX2" fmla="*/ 1142785 w 6532417"/>
                      <a:gd name="connsiteY2" fmla="*/ 0 h 2328395"/>
                      <a:gd name="connsiteX3" fmla="*/ 1609682 w 6532417"/>
                      <a:gd name="connsiteY3" fmla="*/ 0 h 2328395"/>
                      <a:gd name="connsiteX4" fmla="*/ 2191705 w 6532417"/>
                      <a:gd name="connsiteY4" fmla="*/ 0 h 2328395"/>
                      <a:gd name="connsiteX5" fmla="*/ 2658602 w 6532417"/>
                      <a:gd name="connsiteY5" fmla="*/ 0 h 2328395"/>
                      <a:gd name="connsiteX6" fmla="*/ 3413313 w 6532417"/>
                      <a:gd name="connsiteY6" fmla="*/ 0 h 2328395"/>
                      <a:gd name="connsiteX7" fmla="*/ 4052899 w 6532417"/>
                      <a:gd name="connsiteY7" fmla="*/ 0 h 2328395"/>
                      <a:gd name="connsiteX8" fmla="*/ 4807609 w 6532417"/>
                      <a:gd name="connsiteY8" fmla="*/ 0 h 2328395"/>
                      <a:gd name="connsiteX9" fmla="*/ 5389632 w 6532417"/>
                      <a:gd name="connsiteY9" fmla="*/ 0 h 2328395"/>
                      <a:gd name="connsiteX10" fmla="*/ 6144343 w 6532417"/>
                      <a:gd name="connsiteY10" fmla="*/ 0 h 2328395"/>
                      <a:gd name="connsiteX11" fmla="*/ 6532417 w 6532417"/>
                      <a:gd name="connsiteY11" fmla="*/ 388074 h 2328395"/>
                      <a:gd name="connsiteX12" fmla="*/ 6532417 w 6532417"/>
                      <a:gd name="connsiteY12" fmla="*/ 858922 h 2328395"/>
                      <a:gd name="connsiteX13" fmla="*/ 6532417 w 6532417"/>
                      <a:gd name="connsiteY13" fmla="*/ 1345293 h 2328395"/>
                      <a:gd name="connsiteX14" fmla="*/ 6532417 w 6532417"/>
                      <a:gd name="connsiteY14" fmla="*/ 1940321 h 2328395"/>
                      <a:gd name="connsiteX15" fmla="*/ 6144343 w 6532417"/>
                      <a:gd name="connsiteY15" fmla="*/ 2328395 h 2328395"/>
                      <a:gd name="connsiteX16" fmla="*/ 5677446 w 6532417"/>
                      <a:gd name="connsiteY16" fmla="*/ 2328395 h 2328395"/>
                      <a:gd name="connsiteX17" fmla="*/ 5210548 w 6532417"/>
                      <a:gd name="connsiteY17" fmla="*/ 2328395 h 2328395"/>
                      <a:gd name="connsiteX18" fmla="*/ 4628525 w 6532417"/>
                      <a:gd name="connsiteY18" fmla="*/ 2328395 h 2328395"/>
                      <a:gd name="connsiteX19" fmla="*/ 3931377 w 6532417"/>
                      <a:gd name="connsiteY19" fmla="*/ 2328395 h 2328395"/>
                      <a:gd name="connsiteX20" fmla="*/ 3176667 w 6532417"/>
                      <a:gd name="connsiteY20" fmla="*/ 2328395 h 2328395"/>
                      <a:gd name="connsiteX21" fmla="*/ 2479518 w 6532417"/>
                      <a:gd name="connsiteY21" fmla="*/ 2328395 h 2328395"/>
                      <a:gd name="connsiteX22" fmla="*/ 1897496 w 6532417"/>
                      <a:gd name="connsiteY22" fmla="*/ 2328395 h 2328395"/>
                      <a:gd name="connsiteX23" fmla="*/ 1315473 w 6532417"/>
                      <a:gd name="connsiteY23" fmla="*/ 2328395 h 2328395"/>
                      <a:gd name="connsiteX24" fmla="*/ 388074 w 6532417"/>
                      <a:gd name="connsiteY24" fmla="*/ 2328395 h 2328395"/>
                      <a:gd name="connsiteX25" fmla="*/ 0 w 6532417"/>
                      <a:gd name="connsiteY25" fmla="*/ 1940321 h 2328395"/>
                      <a:gd name="connsiteX26" fmla="*/ 0 w 6532417"/>
                      <a:gd name="connsiteY26" fmla="*/ 1453950 h 2328395"/>
                      <a:gd name="connsiteX27" fmla="*/ 0 w 6532417"/>
                      <a:gd name="connsiteY27" fmla="*/ 952057 h 2328395"/>
                      <a:gd name="connsiteX28" fmla="*/ 0 w 6532417"/>
                      <a:gd name="connsiteY28" fmla="*/ 388074 h 2328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32417" h="2328395" fill="none" extrusionOk="0">
                        <a:moveTo>
                          <a:pt x="0" y="388074"/>
                        </a:moveTo>
                        <a:cubicBezTo>
                          <a:pt x="-11966" y="161162"/>
                          <a:pt x="194649" y="49132"/>
                          <a:pt x="388074" y="0"/>
                        </a:cubicBezTo>
                        <a:cubicBezTo>
                          <a:pt x="565463" y="-15769"/>
                          <a:pt x="875103" y="-23341"/>
                          <a:pt x="1142785" y="0"/>
                        </a:cubicBezTo>
                        <a:cubicBezTo>
                          <a:pt x="1410467" y="23341"/>
                          <a:pt x="1384835" y="-2936"/>
                          <a:pt x="1609682" y="0"/>
                        </a:cubicBezTo>
                        <a:cubicBezTo>
                          <a:pt x="1834529" y="2936"/>
                          <a:pt x="1933162" y="18550"/>
                          <a:pt x="2191705" y="0"/>
                        </a:cubicBezTo>
                        <a:cubicBezTo>
                          <a:pt x="2450248" y="-18550"/>
                          <a:pt x="2523092" y="-12420"/>
                          <a:pt x="2658602" y="0"/>
                        </a:cubicBezTo>
                        <a:cubicBezTo>
                          <a:pt x="2794112" y="12420"/>
                          <a:pt x="3097232" y="-11441"/>
                          <a:pt x="3413313" y="0"/>
                        </a:cubicBezTo>
                        <a:cubicBezTo>
                          <a:pt x="3729394" y="11441"/>
                          <a:pt x="3770548" y="7306"/>
                          <a:pt x="4052899" y="0"/>
                        </a:cubicBezTo>
                        <a:cubicBezTo>
                          <a:pt x="4335250" y="-7306"/>
                          <a:pt x="4587360" y="-34404"/>
                          <a:pt x="4807609" y="0"/>
                        </a:cubicBezTo>
                        <a:cubicBezTo>
                          <a:pt x="5027858" y="34404"/>
                          <a:pt x="5104289" y="2644"/>
                          <a:pt x="5389632" y="0"/>
                        </a:cubicBezTo>
                        <a:cubicBezTo>
                          <a:pt x="5674975" y="-2644"/>
                          <a:pt x="5968926" y="14999"/>
                          <a:pt x="6144343" y="0"/>
                        </a:cubicBezTo>
                        <a:cubicBezTo>
                          <a:pt x="6380878" y="9479"/>
                          <a:pt x="6492126" y="178943"/>
                          <a:pt x="6532417" y="388074"/>
                        </a:cubicBezTo>
                        <a:cubicBezTo>
                          <a:pt x="6525260" y="486290"/>
                          <a:pt x="6528215" y="698982"/>
                          <a:pt x="6532417" y="858922"/>
                        </a:cubicBezTo>
                        <a:cubicBezTo>
                          <a:pt x="6536619" y="1018862"/>
                          <a:pt x="6537055" y="1136777"/>
                          <a:pt x="6532417" y="1345293"/>
                        </a:cubicBezTo>
                        <a:cubicBezTo>
                          <a:pt x="6527779" y="1553809"/>
                          <a:pt x="6535319" y="1738472"/>
                          <a:pt x="6532417" y="1940321"/>
                        </a:cubicBezTo>
                        <a:cubicBezTo>
                          <a:pt x="6519069" y="2150439"/>
                          <a:pt x="6369944" y="2330781"/>
                          <a:pt x="6144343" y="2328395"/>
                        </a:cubicBezTo>
                        <a:cubicBezTo>
                          <a:pt x="6026388" y="2310537"/>
                          <a:pt x="5773194" y="2312677"/>
                          <a:pt x="5677446" y="2328395"/>
                        </a:cubicBezTo>
                        <a:cubicBezTo>
                          <a:pt x="5581698" y="2344113"/>
                          <a:pt x="5360836" y="2323257"/>
                          <a:pt x="5210548" y="2328395"/>
                        </a:cubicBezTo>
                        <a:cubicBezTo>
                          <a:pt x="5060260" y="2333533"/>
                          <a:pt x="4904811" y="2335441"/>
                          <a:pt x="4628525" y="2328395"/>
                        </a:cubicBezTo>
                        <a:cubicBezTo>
                          <a:pt x="4352239" y="2321349"/>
                          <a:pt x="4244584" y="2352128"/>
                          <a:pt x="3931377" y="2328395"/>
                        </a:cubicBezTo>
                        <a:cubicBezTo>
                          <a:pt x="3618170" y="2304662"/>
                          <a:pt x="3542598" y="2354144"/>
                          <a:pt x="3176667" y="2328395"/>
                        </a:cubicBezTo>
                        <a:cubicBezTo>
                          <a:pt x="2810736" y="2302647"/>
                          <a:pt x="2719519" y="2342289"/>
                          <a:pt x="2479518" y="2328395"/>
                        </a:cubicBezTo>
                        <a:cubicBezTo>
                          <a:pt x="2239517" y="2314501"/>
                          <a:pt x="2178263" y="2338411"/>
                          <a:pt x="1897496" y="2328395"/>
                        </a:cubicBezTo>
                        <a:cubicBezTo>
                          <a:pt x="1616729" y="2318379"/>
                          <a:pt x="1507660" y="2339882"/>
                          <a:pt x="1315473" y="2328395"/>
                        </a:cubicBezTo>
                        <a:cubicBezTo>
                          <a:pt x="1123286" y="2316908"/>
                          <a:pt x="838047" y="2312095"/>
                          <a:pt x="388074" y="2328395"/>
                        </a:cubicBezTo>
                        <a:cubicBezTo>
                          <a:pt x="191272" y="2325880"/>
                          <a:pt x="-4865" y="2148326"/>
                          <a:pt x="0" y="1940321"/>
                        </a:cubicBezTo>
                        <a:cubicBezTo>
                          <a:pt x="-18678" y="1711183"/>
                          <a:pt x="9074" y="1604102"/>
                          <a:pt x="0" y="1453950"/>
                        </a:cubicBezTo>
                        <a:cubicBezTo>
                          <a:pt x="-9074" y="1303798"/>
                          <a:pt x="19669" y="1176324"/>
                          <a:pt x="0" y="952057"/>
                        </a:cubicBezTo>
                        <a:cubicBezTo>
                          <a:pt x="-19669" y="727790"/>
                          <a:pt x="27807" y="625964"/>
                          <a:pt x="0" y="388074"/>
                        </a:cubicBezTo>
                        <a:close/>
                      </a:path>
                      <a:path w="6532417" h="2328395" stroke="0" extrusionOk="0">
                        <a:moveTo>
                          <a:pt x="0" y="388074"/>
                        </a:moveTo>
                        <a:cubicBezTo>
                          <a:pt x="32592" y="213472"/>
                          <a:pt x="167237" y="31489"/>
                          <a:pt x="388074" y="0"/>
                        </a:cubicBezTo>
                        <a:cubicBezTo>
                          <a:pt x="617256" y="-21304"/>
                          <a:pt x="722423" y="14652"/>
                          <a:pt x="854971" y="0"/>
                        </a:cubicBezTo>
                        <a:cubicBezTo>
                          <a:pt x="987519" y="-14652"/>
                          <a:pt x="1287905" y="10920"/>
                          <a:pt x="1552120" y="0"/>
                        </a:cubicBezTo>
                        <a:cubicBezTo>
                          <a:pt x="1816335" y="-10920"/>
                          <a:pt x="1909476" y="-30222"/>
                          <a:pt x="2191705" y="0"/>
                        </a:cubicBezTo>
                        <a:cubicBezTo>
                          <a:pt x="2473934" y="30222"/>
                          <a:pt x="2712621" y="-28389"/>
                          <a:pt x="2888853" y="0"/>
                        </a:cubicBezTo>
                        <a:cubicBezTo>
                          <a:pt x="3065085" y="28389"/>
                          <a:pt x="3326739" y="-1705"/>
                          <a:pt x="3643564" y="0"/>
                        </a:cubicBezTo>
                        <a:cubicBezTo>
                          <a:pt x="3960389" y="1705"/>
                          <a:pt x="3909383" y="10593"/>
                          <a:pt x="4168024" y="0"/>
                        </a:cubicBezTo>
                        <a:cubicBezTo>
                          <a:pt x="4426665" y="-10593"/>
                          <a:pt x="4558133" y="9224"/>
                          <a:pt x="4922735" y="0"/>
                        </a:cubicBezTo>
                        <a:cubicBezTo>
                          <a:pt x="5287337" y="-9224"/>
                          <a:pt x="5280699" y="17674"/>
                          <a:pt x="5389632" y="0"/>
                        </a:cubicBezTo>
                        <a:cubicBezTo>
                          <a:pt x="5498565" y="-17674"/>
                          <a:pt x="5948050" y="-20936"/>
                          <a:pt x="6144343" y="0"/>
                        </a:cubicBezTo>
                        <a:cubicBezTo>
                          <a:pt x="6348264" y="11052"/>
                          <a:pt x="6540079" y="204452"/>
                          <a:pt x="6532417" y="388074"/>
                        </a:cubicBezTo>
                        <a:cubicBezTo>
                          <a:pt x="6555837" y="558683"/>
                          <a:pt x="6530748" y="727357"/>
                          <a:pt x="6532417" y="858922"/>
                        </a:cubicBezTo>
                        <a:cubicBezTo>
                          <a:pt x="6534086" y="990487"/>
                          <a:pt x="6536563" y="1197439"/>
                          <a:pt x="6532417" y="1376338"/>
                        </a:cubicBezTo>
                        <a:cubicBezTo>
                          <a:pt x="6528271" y="1555237"/>
                          <a:pt x="6552964" y="1792934"/>
                          <a:pt x="6532417" y="1940321"/>
                        </a:cubicBezTo>
                        <a:cubicBezTo>
                          <a:pt x="6542416" y="2117353"/>
                          <a:pt x="6315595" y="2342178"/>
                          <a:pt x="6144343" y="2328395"/>
                        </a:cubicBezTo>
                        <a:cubicBezTo>
                          <a:pt x="5878352" y="2330327"/>
                          <a:pt x="5694186" y="2310818"/>
                          <a:pt x="5389632" y="2328395"/>
                        </a:cubicBezTo>
                        <a:cubicBezTo>
                          <a:pt x="5085078" y="2345972"/>
                          <a:pt x="4946068" y="2302043"/>
                          <a:pt x="4634921" y="2328395"/>
                        </a:cubicBezTo>
                        <a:cubicBezTo>
                          <a:pt x="4323774" y="2354747"/>
                          <a:pt x="4277585" y="2315155"/>
                          <a:pt x="4110461" y="2328395"/>
                        </a:cubicBezTo>
                        <a:cubicBezTo>
                          <a:pt x="3943337" y="2341635"/>
                          <a:pt x="3723625" y="2298858"/>
                          <a:pt x="3470876" y="2328395"/>
                        </a:cubicBezTo>
                        <a:cubicBezTo>
                          <a:pt x="3218128" y="2357932"/>
                          <a:pt x="2869884" y="2311883"/>
                          <a:pt x="2716165" y="2328395"/>
                        </a:cubicBezTo>
                        <a:cubicBezTo>
                          <a:pt x="2562446" y="2344907"/>
                          <a:pt x="2417068" y="2307069"/>
                          <a:pt x="2191705" y="2328395"/>
                        </a:cubicBezTo>
                        <a:cubicBezTo>
                          <a:pt x="1966342" y="2349721"/>
                          <a:pt x="1716829" y="2341793"/>
                          <a:pt x="1552120" y="2328395"/>
                        </a:cubicBezTo>
                        <a:cubicBezTo>
                          <a:pt x="1387411" y="2314997"/>
                          <a:pt x="1226485" y="2302081"/>
                          <a:pt x="970097" y="2328395"/>
                        </a:cubicBezTo>
                        <a:cubicBezTo>
                          <a:pt x="713709" y="2354709"/>
                          <a:pt x="518661" y="2352698"/>
                          <a:pt x="388074" y="2328395"/>
                        </a:cubicBezTo>
                        <a:cubicBezTo>
                          <a:pt x="193896" y="2292032"/>
                          <a:pt x="7329" y="2154952"/>
                          <a:pt x="0" y="1940321"/>
                        </a:cubicBezTo>
                        <a:cubicBezTo>
                          <a:pt x="18305" y="1806022"/>
                          <a:pt x="-134" y="1641282"/>
                          <a:pt x="0" y="1438428"/>
                        </a:cubicBezTo>
                        <a:cubicBezTo>
                          <a:pt x="134" y="1235574"/>
                          <a:pt x="-14383" y="1034535"/>
                          <a:pt x="0" y="921012"/>
                        </a:cubicBezTo>
                        <a:cubicBezTo>
                          <a:pt x="14383" y="807489"/>
                          <a:pt x="-20360" y="565171"/>
                          <a:pt x="0" y="38807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viết đoạn văn (khoảng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dòng)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Vi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3925D6-F41D-4FDD-8652-B4B8C0572261}"/>
              </a:ext>
            </a:extLst>
          </p:cNvPr>
          <p:cNvSpPr txBox="1"/>
          <p:nvPr/>
        </p:nvSpPr>
        <p:spPr>
          <a:xfrm>
            <a:off x="1218375" y="23377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4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258762"/>
            <a:ext cx="8013700" cy="634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47A9F7-3E0E-2942-A3CA-007EE41B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002" y="2633472"/>
            <a:ext cx="4911995" cy="1823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202C-1705-4D00-8A90-8CC4D07F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rích đoạn hài Râu Quặp">
            <a:hlinkClick r:id="" action="ppaction://media"/>
            <a:extLst>
              <a:ext uri="{FF2B5EF4-FFF2-40B4-BE49-F238E27FC236}">
                <a16:creationId xmlns:a16="http://schemas.microsoft.com/office/drawing/2014/main" id="{C1CA8B90-68ED-4C96-A717-E591BC6A98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3176" b="16216"/>
          <a:stretch/>
        </p:blipFill>
        <p:spPr>
          <a:xfrm>
            <a:off x="838200" y="365126"/>
            <a:ext cx="9938657" cy="649287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7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D5CA-8448-144D-92EF-E341F0A1E524}"/>
              </a:ext>
            </a:extLst>
          </p:cNvPr>
          <p:cNvSpPr/>
          <p:nvPr/>
        </p:nvSpPr>
        <p:spPr>
          <a:xfrm>
            <a:off x="823912" y="662420"/>
            <a:ext cx="10544175" cy="5314950"/>
          </a:xfrm>
          <a:prstGeom prst="rect">
            <a:avLst/>
          </a:prstGeom>
          <a:noFill/>
          <a:ln w="38100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文本框 29">
            <a:extLst>
              <a:ext uri="{FF2B5EF4-FFF2-40B4-BE49-F238E27FC236}">
                <a16:creationId xmlns:a16="http://schemas.microsoft.com/office/drawing/2014/main" id="{05B34782-A53D-C643-A4B5-BBD6A30B98F2}"/>
              </a:ext>
            </a:extLst>
          </p:cNvPr>
          <p:cNvSpPr txBox="1"/>
          <p:nvPr/>
        </p:nvSpPr>
        <p:spPr>
          <a:xfrm>
            <a:off x="2158410" y="2488898"/>
            <a:ext cx="830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73E9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altLang="zh-CN" sz="4800" b="1" dirty="0">
                <a:solidFill>
                  <a:srgbClr val="573E9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BIỆN PHÁP TU TỪ NÓI MỈA</a:t>
            </a:r>
          </a:p>
        </p:txBody>
      </p:sp>
      <p:pic>
        <p:nvPicPr>
          <p:cNvPr id="6" name="图片 45" descr="未标题-17">
            <a:extLst>
              <a:ext uri="{FF2B5EF4-FFF2-40B4-BE49-F238E27FC236}">
                <a16:creationId xmlns:a16="http://schemas.microsoft.com/office/drawing/2014/main" id="{101B433F-6BBA-4341-939B-FB2323CA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V="1">
            <a:off x="0" y="0"/>
            <a:ext cx="2807232" cy="3429000"/>
          </a:xfrm>
          <a:prstGeom prst="rect">
            <a:avLst/>
          </a:prstGeom>
        </p:spPr>
      </p:pic>
      <p:pic>
        <p:nvPicPr>
          <p:cNvPr id="7" name="图片 2" descr="未标题-17">
            <a:extLst>
              <a:ext uri="{FF2B5EF4-FFF2-40B4-BE49-F238E27FC236}">
                <a16:creationId xmlns:a16="http://schemas.microsoft.com/office/drawing/2014/main" id="{9AD5DB12-EBEB-0F4E-815F-D224D4F58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H="1">
            <a:off x="9886950" y="4042410"/>
            <a:ext cx="2305050" cy="28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H="1">
            <a:off x="9844133" y="3990109"/>
            <a:ext cx="2347867" cy="2867891"/>
          </a:xfrm>
          <a:prstGeom prst="rect">
            <a:avLst/>
          </a:prstGeom>
        </p:spPr>
      </p:pic>
      <p:sp>
        <p:nvSpPr>
          <p:cNvPr id="12" name="椭圆 1"/>
          <p:cNvSpPr>
            <a:spLocks noChangeArrowheads="1"/>
          </p:cNvSpPr>
          <p:nvPr/>
        </p:nvSpPr>
        <p:spPr bwMode="auto">
          <a:xfrm>
            <a:off x="2367179" y="2207089"/>
            <a:ext cx="727831" cy="727831"/>
          </a:xfrm>
          <a:prstGeom prst="roundRect">
            <a:avLst/>
          </a:prstGeom>
          <a:solidFill>
            <a:srgbClr val="76BE5A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2430371" y="2285264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3282950" y="2299299"/>
            <a:ext cx="26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LÍ THUYẾT</a:t>
            </a:r>
            <a:endParaRPr lang="zh-CN" altLang="en-US" sz="32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6578961" y="4778807"/>
            <a:ext cx="727831" cy="727831"/>
          </a:xfrm>
          <a:prstGeom prst="roundRect">
            <a:avLst/>
          </a:prstGeom>
          <a:solidFill>
            <a:srgbClr val="ED8EAC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6683719" y="4856982"/>
            <a:ext cx="511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III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7494732" y="4829059"/>
            <a:ext cx="26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ED8EAC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VẬN DỤNG</a:t>
            </a:r>
            <a:endParaRPr lang="zh-CN" altLang="en-US" sz="3200" b="1" dirty="0">
              <a:solidFill>
                <a:srgbClr val="ED8EAC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4527326" y="3605854"/>
            <a:ext cx="727831" cy="727831"/>
          </a:xfrm>
          <a:prstGeom prst="roundRect">
            <a:avLst/>
          </a:prstGeom>
          <a:solidFill>
            <a:srgbClr val="8B73B2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590518" y="3684029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40" name="TextBox 76"/>
          <p:cNvSpPr txBox="1"/>
          <p:nvPr/>
        </p:nvSpPr>
        <p:spPr>
          <a:xfrm>
            <a:off x="5488547" y="3677381"/>
            <a:ext cx="298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rgbClr val="8B73B2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LUYỆN TẬP</a:t>
            </a:r>
            <a:endParaRPr lang="zh-CN" altLang="en-US" sz="3200" b="1" dirty="0">
              <a:solidFill>
                <a:srgbClr val="8B73B2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5" name="Text Box 3"/>
          <p:cNvSpPr>
            <a:spLocks noChangeArrowheads="1"/>
          </p:cNvSpPr>
          <p:nvPr/>
        </p:nvSpPr>
        <p:spPr bwMode="auto">
          <a:xfrm>
            <a:off x="2589997" y="603971"/>
            <a:ext cx="2898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Calibri" panose="020F0502020204030204" charset="0"/>
              </a:rPr>
              <a:t>NỘI DỤNG</a:t>
            </a:r>
            <a:endParaRPr lang="en-US" altLang="zh-CN" sz="24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46" name="图片 45" descr="未标题-17"/>
          <p:cNvPicPr>
            <a:picLocks noChangeAspect="1"/>
          </p:cNvPicPr>
          <p:nvPr/>
        </p:nvPicPr>
        <p:blipFill>
          <a:blip r:embed="rId2"/>
          <a:srcRect l="12925"/>
          <a:stretch>
            <a:fillRect/>
          </a:stretch>
        </p:blipFill>
        <p:spPr>
          <a:xfrm flipV="1">
            <a:off x="0" y="0"/>
            <a:ext cx="2305050" cy="298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27" grpId="0"/>
      <p:bldP spid="28" grpId="0" animBg="1"/>
      <p:bldP spid="29" grpId="0"/>
      <p:bldP spid="23" grpId="0"/>
      <p:bldP spid="24" grpId="0" animBg="1"/>
      <p:bldP spid="30" grpId="0"/>
      <p:bldP spid="40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0"/>
            <a:ext cx="8013700" cy="63404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16232" y="1993438"/>
            <a:ext cx="1420495" cy="922020"/>
          </a:xfrm>
          <a:prstGeom prst="rect">
            <a:avLst/>
          </a:prstGeom>
          <a:solidFill>
            <a:srgbClr val="573E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43438" y="3242310"/>
            <a:ext cx="296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573E9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LÍ THUYẾT</a:t>
            </a:r>
            <a:endParaRPr lang="zh-CN" altLang="en-US" sz="4800" b="1" dirty="0">
              <a:solidFill>
                <a:srgbClr val="573E9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1333017" y="5588040"/>
            <a:ext cx="858982" cy="12699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0916" y="242301"/>
            <a:ext cx="220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I. </a:t>
            </a:r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Lí</a:t>
            </a:r>
            <a:r>
              <a:rPr lang="en-US" altLang="zh-CN" sz="3600" b="1" dirty="0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76BE5A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thuyết</a:t>
            </a:r>
            <a:endParaRPr lang="zh-CN" altLang="en-US" sz="3600" b="1" dirty="0">
              <a:solidFill>
                <a:srgbClr val="76BE5A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2AA7F3-756A-8944-98C3-587F524E876F}"/>
              </a:ext>
            </a:extLst>
          </p:cNvPr>
          <p:cNvSpPr/>
          <p:nvPr/>
        </p:nvSpPr>
        <p:spPr>
          <a:xfrm>
            <a:off x="467879" y="2835275"/>
            <a:ext cx="2528166" cy="1066800"/>
          </a:xfrm>
          <a:prstGeom prst="roundRect">
            <a:avLst/>
          </a:prstGeom>
          <a:solidFill>
            <a:srgbClr val="573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mỉa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62695FA-6708-284F-908F-8CBA205F7097}"/>
              </a:ext>
            </a:extLst>
          </p:cNvPr>
          <p:cNvSpPr/>
          <p:nvPr/>
        </p:nvSpPr>
        <p:spPr>
          <a:xfrm>
            <a:off x="3973456" y="1223644"/>
            <a:ext cx="7810412" cy="1951991"/>
          </a:xfrm>
          <a:prstGeom prst="roundRect">
            <a:avLst/>
          </a:prstGeom>
          <a:noFill/>
          <a:ln>
            <a:solidFill>
              <a:srgbClr val="ED8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cợt sự vật, hiện tượng hoặc con người nào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/>
              <a:t>thực sự để bày tỏ thái độ chê bai, mỉa mai, giễu cợt sự vật, hiện tượng hoặc con người nào đó.</a:t>
            </a:r>
            <a:endParaRPr lang="en-V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C4B9549-A497-554A-BB31-5CB5FC6EB914}"/>
              </a:ext>
            </a:extLst>
          </p:cNvPr>
          <p:cNvSpPr/>
          <p:nvPr/>
        </p:nvSpPr>
        <p:spPr>
          <a:xfrm>
            <a:off x="3973456" y="3691083"/>
            <a:ext cx="7810412" cy="1693718"/>
          </a:xfrm>
          <a:prstGeom prst="roundRect">
            <a:avLst/>
          </a:prstGeom>
          <a:noFill/>
          <a:ln>
            <a:solidFill>
              <a:srgbClr val="57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bai.</a:t>
            </a:r>
            <a:endParaRPr lang="en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B552347-C710-2549-A4D5-4CF0074D7B93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2996045" y="2199640"/>
            <a:ext cx="977411" cy="1169035"/>
          </a:xfrm>
          <a:prstGeom prst="bent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CBEE309-CB96-524E-BB80-0F33E7245BE9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996045" y="3368675"/>
            <a:ext cx="977411" cy="1169267"/>
          </a:xfrm>
          <a:prstGeom prst="bent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59" y="995993"/>
            <a:ext cx="1009948" cy="1615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716882" y="1480825"/>
            <a:ext cx="4893270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545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4" y="2831357"/>
            <a:ext cx="1009948" cy="1615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Text 5"/>
          <p:cNvSpPr/>
          <p:nvPr/>
        </p:nvSpPr>
        <p:spPr>
          <a:xfrm>
            <a:off x="1570407" y="3329833"/>
            <a:ext cx="5583533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545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59" y="4847084"/>
            <a:ext cx="1009948" cy="161597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88273" y="4847084"/>
            <a:ext cx="5510166" cy="646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3" descr="55">
            <a:extLst>
              <a:ext uri="{FF2B5EF4-FFF2-40B4-BE49-F238E27FC236}">
                <a16:creationId xmlns:a16="http://schemas.microsoft.com/office/drawing/2014/main" id="{1A982933-8AE7-4ABC-8264-6EEA7FAA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391" y="1589039"/>
            <a:ext cx="5003170" cy="395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64560E-1362-4155-8887-5DD8D75BCF3F}"/>
              </a:ext>
            </a:extLst>
          </p:cNvPr>
          <p:cNvSpPr txBox="1"/>
          <p:nvPr/>
        </p:nvSpPr>
        <p:spPr>
          <a:xfrm>
            <a:off x="8905198" y="323108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47">
            <a:extLst>
              <a:ext uri="{FF2B5EF4-FFF2-40B4-BE49-F238E27FC236}">
                <a16:creationId xmlns:a16="http://schemas.microsoft.com/office/drawing/2014/main" id="{BD3F2D3D-DEB1-4887-BF4D-E5E39C00B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04542" y="618541"/>
            <a:ext cx="1130935" cy="970915"/>
          </a:xfrm>
          <a:prstGeom prst="rect">
            <a:avLst/>
          </a:prstGeom>
        </p:spPr>
      </p:pic>
      <p:sp>
        <p:nvSpPr>
          <p:cNvPr id="20" name="文本框 5">
            <a:extLst>
              <a:ext uri="{FF2B5EF4-FFF2-40B4-BE49-F238E27FC236}">
                <a16:creationId xmlns:a16="http://schemas.microsoft.com/office/drawing/2014/main" id="{FD84C2CD-60BF-4AE4-8839-938AD21E9320}"/>
              </a:ext>
            </a:extLst>
          </p:cNvPr>
          <p:cNvSpPr txBox="1"/>
          <p:nvPr/>
        </p:nvSpPr>
        <p:spPr>
          <a:xfrm>
            <a:off x="1690707" y="75859"/>
            <a:ext cx="220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I.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Lí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E5A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thuyết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6BE5A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010" y="80010"/>
            <a:ext cx="1130935" cy="970915"/>
          </a:xfrm>
          <a:prstGeom prst="rect">
            <a:avLst/>
          </a:prstGeom>
        </p:spPr>
      </p:pic>
      <p:pic>
        <p:nvPicPr>
          <p:cNvPr id="3" name="图片 2" descr="未标题-17"/>
          <p:cNvPicPr>
            <a:picLocks noChangeAspect="1"/>
          </p:cNvPicPr>
          <p:nvPr/>
        </p:nvPicPr>
        <p:blipFill>
          <a:blip r:embed="rId3"/>
          <a:srcRect l="12925"/>
          <a:stretch>
            <a:fillRect/>
          </a:stretch>
        </p:blipFill>
        <p:spPr>
          <a:xfrm flipH="1">
            <a:off x="10758325" y="5051765"/>
            <a:ext cx="1487805" cy="2199640"/>
          </a:xfrm>
          <a:prstGeom prst="rect">
            <a:avLst/>
          </a:prstGeom>
        </p:spPr>
      </p:pic>
      <p:sp>
        <p:nvSpPr>
          <p:cNvPr id="14" name="Freeform 25"/>
          <p:cNvSpPr>
            <a:spLocks noChangeArrowheads="1"/>
          </p:cNvSpPr>
          <p:nvPr/>
        </p:nvSpPr>
        <p:spPr bwMode="auto">
          <a:xfrm>
            <a:off x="1635125" y="3617913"/>
            <a:ext cx="247650" cy="346075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Freeform 28"/>
          <p:cNvSpPr>
            <a:spLocks noChangeArrowheads="1"/>
          </p:cNvSpPr>
          <p:nvPr/>
        </p:nvSpPr>
        <p:spPr bwMode="auto">
          <a:xfrm>
            <a:off x="1600200" y="5189538"/>
            <a:ext cx="358775" cy="30162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Freeform 101"/>
          <p:cNvSpPr>
            <a:spLocks noChangeArrowheads="1"/>
          </p:cNvSpPr>
          <p:nvPr/>
        </p:nvSpPr>
        <p:spPr bwMode="auto">
          <a:xfrm>
            <a:off x="7189788" y="3625850"/>
            <a:ext cx="358775" cy="27622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" name="Freeform 103"/>
          <p:cNvSpPr>
            <a:spLocks noChangeArrowheads="1"/>
          </p:cNvSpPr>
          <p:nvPr/>
        </p:nvSpPr>
        <p:spPr bwMode="auto">
          <a:xfrm>
            <a:off x="1593850" y="2005013"/>
            <a:ext cx="276225" cy="35242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Freeform 114"/>
          <p:cNvSpPr>
            <a:spLocks noChangeArrowheads="1"/>
          </p:cNvSpPr>
          <p:nvPr/>
        </p:nvSpPr>
        <p:spPr bwMode="auto">
          <a:xfrm>
            <a:off x="7212013" y="5149850"/>
            <a:ext cx="333375" cy="35242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" name="Freeform 154"/>
          <p:cNvSpPr>
            <a:spLocks noChangeArrowheads="1"/>
          </p:cNvSpPr>
          <p:nvPr/>
        </p:nvSpPr>
        <p:spPr bwMode="auto">
          <a:xfrm>
            <a:off x="7234238" y="2017713"/>
            <a:ext cx="257175" cy="34925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901C0-6542-B84C-9186-45F33CD9ECF5}"/>
              </a:ext>
            </a:extLst>
          </p:cNvPr>
          <p:cNvSpPr txBox="1"/>
          <p:nvPr/>
        </p:nvSpPr>
        <p:spPr>
          <a:xfrm>
            <a:off x="879763" y="888632"/>
            <a:ext cx="10645930" cy="2600199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9712037"/>
                      <a:gd name="connsiteY0" fmla="*/ 0 h 5831853"/>
                      <a:gd name="connsiteX1" fmla="*/ 9712037 w 9712037"/>
                      <a:gd name="connsiteY1" fmla="*/ 0 h 5831853"/>
                      <a:gd name="connsiteX2" fmla="*/ 9712037 w 9712037"/>
                      <a:gd name="connsiteY2" fmla="*/ 5831853 h 5831853"/>
                      <a:gd name="connsiteX3" fmla="*/ 0 w 9712037"/>
                      <a:gd name="connsiteY3" fmla="*/ 5831853 h 5831853"/>
                      <a:gd name="connsiteX4" fmla="*/ 0 w 9712037"/>
                      <a:gd name="connsiteY4" fmla="*/ 0 h 583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12037" h="5831853" extrusionOk="0">
                        <a:moveTo>
                          <a:pt x="0" y="0"/>
                        </a:moveTo>
                        <a:cubicBezTo>
                          <a:pt x="4133094" y="85907"/>
                          <a:pt x="7970555" y="-138608"/>
                          <a:pt x="9712037" y="0"/>
                        </a:cubicBezTo>
                        <a:cubicBezTo>
                          <a:pt x="9855343" y="1255550"/>
                          <a:pt x="9582067" y="3777004"/>
                          <a:pt x="9712037" y="5831853"/>
                        </a:cubicBezTo>
                        <a:cubicBezTo>
                          <a:pt x="7095207" y="5719118"/>
                          <a:pt x="3619584" y="5671413"/>
                          <a:pt x="0" y="5831853"/>
                        </a:cubicBezTo>
                        <a:cubicBezTo>
                          <a:pt x="91656" y="5065620"/>
                          <a:pt x="-79022" y="25303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Bộc lộ thái độ: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VN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40431-39BA-4C53-8A0A-2D9A444910C1}"/>
              </a:ext>
            </a:extLst>
          </p:cNvPr>
          <p:cNvSpPr txBox="1"/>
          <p:nvPr/>
        </p:nvSpPr>
        <p:spPr>
          <a:xfrm>
            <a:off x="879763" y="3849060"/>
            <a:ext cx="10645930" cy="2600199"/>
          </a:xfrm>
          <a:prstGeom prst="rect">
            <a:avLst/>
          </a:prstGeom>
          <a:noFill/>
          <a:ln w="28575">
            <a:solidFill>
              <a:srgbClr val="573E91"/>
            </a:solidFill>
            <a:extLst>
              <a:ext uri="{C807C97D-BFC1-408E-A445-0C87EB9F89A2}">
                <ask:lineSketchStyleProps xmlns:ask="http://schemas.microsoft.com/office/drawing/2018/sketchyshapes" xmlns="" sd="4138900056">
                  <a:custGeom>
                    <a:avLst/>
                    <a:gdLst>
                      <a:gd name="connsiteX0" fmla="*/ 0 w 9712037"/>
                      <a:gd name="connsiteY0" fmla="*/ 0 h 5831853"/>
                      <a:gd name="connsiteX1" fmla="*/ 9712037 w 9712037"/>
                      <a:gd name="connsiteY1" fmla="*/ 0 h 5831853"/>
                      <a:gd name="connsiteX2" fmla="*/ 9712037 w 9712037"/>
                      <a:gd name="connsiteY2" fmla="*/ 5831853 h 5831853"/>
                      <a:gd name="connsiteX3" fmla="*/ 0 w 9712037"/>
                      <a:gd name="connsiteY3" fmla="*/ 5831853 h 5831853"/>
                      <a:gd name="connsiteX4" fmla="*/ 0 w 9712037"/>
                      <a:gd name="connsiteY4" fmla="*/ 0 h 583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12037" h="5831853" extrusionOk="0">
                        <a:moveTo>
                          <a:pt x="0" y="0"/>
                        </a:moveTo>
                        <a:cubicBezTo>
                          <a:pt x="4133094" y="85907"/>
                          <a:pt x="7970555" y="-138608"/>
                          <a:pt x="9712037" y="0"/>
                        </a:cubicBezTo>
                        <a:cubicBezTo>
                          <a:pt x="9855343" y="1255550"/>
                          <a:pt x="9582067" y="3777004"/>
                          <a:pt x="9712037" y="5831853"/>
                        </a:cubicBezTo>
                        <a:cubicBezTo>
                          <a:pt x="7095207" y="5719118"/>
                          <a:pt x="3619584" y="5671413"/>
                          <a:pt x="0" y="5831853"/>
                        </a:cubicBezTo>
                        <a:cubicBezTo>
                          <a:pt x="91656" y="5065620"/>
                          <a:pt x="-79022" y="25303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?"; "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Bộc lộ thái độ trái ngược: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VN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1315</Words>
  <Application>Microsoft Office PowerPoint</Application>
  <PresentationFormat>Widescreen</PresentationFormat>
  <Paragraphs>88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</dc:creator>
  <cp:lastModifiedBy>X1-Gen5</cp:lastModifiedBy>
  <cp:revision>30</cp:revision>
  <dcterms:created xsi:type="dcterms:W3CDTF">2017-06-19T10:47:57Z</dcterms:created>
  <dcterms:modified xsi:type="dcterms:W3CDTF">2025-02-20T08:50:52Z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