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614" r:id="rId2"/>
    <p:sldId id="616" r:id="rId3"/>
    <p:sldId id="617" r:id="rId4"/>
    <p:sldId id="297" r:id="rId5"/>
    <p:sldId id="331" r:id="rId6"/>
    <p:sldId id="302" r:id="rId7"/>
    <p:sldId id="300" r:id="rId8"/>
    <p:sldId id="629" r:id="rId9"/>
    <p:sldId id="305" r:id="rId10"/>
    <p:sldId id="269" r:id="rId11"/>
    <p:sldId id="630" r:id="rId12"/>
    <p:sldId id="306" r:id="rId13"/>
    <p:sldId id="631" r:id="rId14"/>
    <p:sldId id="308" r:id="rId15"/>
    <p:sldId id="309" r:id="rId16"/>
    <p:sldId id="310" r:id="rId17"/>
    <p:sldId id="314" r:id="rId18"/>
    <p:sldId id="632" r:id="rId19"/>
    <p:sldId id="315" r:id="rId20"/>
    <p:sldId id="313" r:id="rId21"/>
    <p:sldId id="316" r:id="rId22"/>
    <p:sldId id="618" r:id="rId23"/>
    <p:sldId id="626" r:id="rId24"/>
    <p:sldId id="622" r:id="rId25"/>
    <p:sldId id="317" r:id="rId26"/>
    <p:sldId id="319" r:id="rId27"/>
    <p:sldId id="284" r:id="rId28"/>
    <p:sldId id="619" r:id="rId29"/>
    <p:sldId id="620" r:id="rId30"/>
    <p:sldId id="324" r:id="rId31"/>
    <p:sldId id="321" r:id="rId32"/>
    <p:sldId id="322" r:id="rId33"/>
    <p:sldId id="624" r:id="rId34"/>
    <p:sldId id="318" r:id="rId35"/>
    <p:sldId id="623" r:id="rId36"/>
    <p:sldId id="628" r:id="rId37"/>
    <p:sldId id="627" r:id="rId38"/>
    <p:sldId id="625" r:id="rId39"/>
    <p:sldId id="323" r:id="rId40"/>
    <p:sldId id="325" r:id="rId41"/>
    <p:sldId id="267" r:id="rId42"/>
    <p:sldId id="268" r:id="rId43"/>
    <p:sldId id="256" r:id="rId44"/>
    <p:sldId id="262" r:id="rId45"/>
    <p:sldId id="263" r:id="rId46"/>
    <p:sldId id="264" r:id="rId47"/>
    <p:sldId id="633" r:id="rId48"/>
    <p:sldId id="634" r:id="rId49"/>
    <p:sldId id="635" r:id="rId50"/>
    <p:sldId id="636" r:id="rId51"/>
    <p:sldId id="637" r:id="rId52"/>
    <p:sldId id="638" r:id="rId53"/>
    <p:sldId id="639" r:id="rId54"/>
    <p:sldId id="640" r:id="rId55"/>
    <p:sldId id="641" r:id="rId56"/>
    <p:sldId id="642" r:id="rId57"/>
    <p:sldId id="643" r:id="rId58"/>
    <p:sldId id="644" r:id="rId59"/>
    <p:sldId id="330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1E3"/>
    <a:srgbClr val="74E2C5"/>
    <a:srgbClr val="28C29A"/>
    <a:srgbClr val="457F68"/>
    <a:srgbClr val="74B49A"/>
    <a:srgbClr val="7293ED"/>
    <a:srgbClr val="D9D9D9"/>
    <a:srgbClr val="F2F2F2"/>
    <a:srgbClr val="77C7A3"/>
    <a:srgbClr val="01C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43" y="-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B2EE9-2633-4770-A943-69FA0F160E3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FB8B4-69F4-4557-98B9-6AE516ABF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90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948DB-1EE1-4AE7-8C3C-BB91281441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28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0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4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9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35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77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42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50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8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31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1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44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4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wmf"/><Relationship Id="rId7" Type="http://schemas.openxmlformats.org/officeDocument/2006/relationships/oleObject" Target="../embeddings/oleObject4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30.wmf"/><Relationship Id="rId7" Type="http://schemas.openxmlformats.org/officeDocument/2006/relationships/image" Target="../media/image3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1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7.png"/><Relationship Id="rId7" Type="http://schemas.openxmlformats.org/officeDocument/2006/relationships/image" Target="../media/image48.png"/><Relationship Id="rId12" Type="http://schemas.microsoft.com/office/2007/relationships/hdphoto" Target="../media/hdphoto7.wdp"/><Relationship Id="rId17" Type="http://schemas.openxmlformats.org/officeDocument/2006/relationships/image" Target="../media/image53.png"/><Relationship Id="rId25" Type="http://schemas.openxmlformats.org/officeDocument/2006/relationships/image" Target="../media/image60.png"/><Relationship Id="rId2" Type="http://schemas.openxmlformats.org/officeDocument/2006/relationships/audio" Target="../media/media5.MP3"/><Relationship Id="rId16" Type="http://schemas.microsoft.com/office/2007/relationships/hdphoto" Target="../media/hdphoto9.wdp"/><Relationship Id="rId20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image" Target="../media/image47.jpg"/><Relationship Id="rId11" Type="http://schemas.openxmlformats.org/officeDocument/2006/relationships/image" Target="../media/image50.png"/><Relationship Id="rId24" Type="http://schemas.openxmlformats.org/officeDocument/2006/relationships/image" Target="../media/image59.png"/><Relationship Id="rId5" Type="http://schemas.microsoft.com/office/2007/relationships/hdphoto" Target="../media/hdphoto4.wdp"/><Relationship Id="rId15" Type="http://schemas.openxmlformats.org/officeDocument/2006/relationships/image" Target="../media/image52.png"/><Relationship Id="rId23" Type="http://schemas.openxmlformats.org/officeDocument/2006/relationships/slide" Target="slide42.xml"/><Relationship Id="rId10" Type="http://schemas.microsoft.com/office/2007/relationships/hdphoto" Target="../media/hdphoto6.wdp"/><Relationship Id="rId19" Type="http://schemas.openxmlformats.org/officeDocument/2006/relationships/image" Target="../media/image55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microsoft.com/office/2007/relationships/hdphoto" Target="../media/hdphoto8.wdp"/><Relationship Id="rId2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microsoft.com/office/2007/relationships/hdphoto" Target="../media/hdphoto4.wdp"/><Relationship Id="rId21" Type="http://schemas.openxmlformats.org/officeDocument/2006/relationships/image" Target="../media/image61.png"/><Relationship Id="rId7" Type="http://schemas.openxmlformats.org/officeDocument/2006/relationships/image" Target="../media/image49.png"/><Relationship Id="rId12" Type="http://schemas.microsoft.com/office/2007/relationships/hdphoto" Target="../media/hdphoto8.wdp"/><Relationship Id="rId17" Type="http://schemas.openxmlformats.org/officeDocument/2006/relationships/image" Target="../media/image55.png"/><Relationship Id="rId2" Type="http://schemas.openxmlformats.org/officeDocument/2006/relationships/image" Target="../media/image46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51.png"/><Relationship Id="rId24" Type="http://schemas.microsoft.com/office/2007/relationships/hdphoto" Target="../media/hdphoto10.wdp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23" Type="http://schemas.openxmlformats.org/officeDocument/2006/relationships/image" Target="../media/image62.png"/><Relationship Id="rId10" Type="http://schemas.microsoft.com/office/2007/relationships/hdphoto" Target="../media/hdphoto7.wdp"/><Relationship Id="rId19" Type="http://schemas.openxmlformats.org/officeDocument/2006/relationships/image" Target="../media/image57.png"/><Relationship Id="rId4" Type="http://schemas.openxmlformats.org/officeDocument/2006/relationships/image" Target="../media/image47.jpg"/><Relationship Id="rId9" Type="http://schemas.openxmlformats.org/officeDocument/2006/relationships/image" Target="../media/image50.png"/><Relationship Id="rId14" Type="http://schemas.microsoft.com/office/2007/relationships/hdphoto" Target="../media/hdphoto9.wdp"/><Relationship Id="rId22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slide" Target="slide46.xml"/><Relationship Id="rId18" Type="http://schemas.openxmlformats.org/officeDocument/2006/relationships/image" Target="../media/image50.png"/><Relationship Id="rId26" Type="http://schemas.openxmlformats.org/officeDocument/2006/relationships/image" Target="../media/image55.png"/><Relationship Id="rId3" Type="http://schemas.openxmlformats.org/officeDocument/2006/relationships/audio" Target="NULL" TargetMode="External"/><Relationship Id="rId21" Type="http://schemas.microsoft.com/office/2007/relationships/hdphoto" Target="../media/hdphoto8.wdp"/><Relationship Id="rId7" Type="http://schemas.microsoft.com/office/2007/relationships/hdphoto" Target="../media/hdphoto4.wdp"/><Relationship Id="rId12" Type="http://schemas.openxmlformats.org/officeDocument/2006/relationships/slide" Target="slide45.xml"/><Relationship Id="rId17" Type="http://schemas.microsoft.com/office/2007/relationships/hdphoto" Target="../media/hdphoto6.wdp"/><Relationship Id="rId25" Type="http://schemas.openxmlformats.org/officeDocument/2006/relationships/image" Target="../media/image54.png"/><Relationship Id="rId2" Type="http://schemas.openxmlformats.org/officeDocument/2006/relationships/audio" Target="../media/media6.mp3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29" Type="http://schemas.openxmlformats.org/officeDocument/2006/relationships/image" Target="../media/image58.png"/><Relationship Id="rId1" Type="http://schemas.microsoft.com/office/2007/relationships/media" Target="../media/media6.mp3"/><Relationship Id="rId6" Type="http://schemas.openxmlformats.org/officeDocument/2006/relationships/image" Target="../media/image46.png"/><Relationship Id="rId11" Type="http://schemas.openxmlformats.org/officeDocument/2006/relationships/slide" Target="slide44.xml"/><Relationship Id="rId24" Type="http://schemas.openxmlformats.org/officeDocument/2006/relationships/image" Target="../media/image53.png"/><Relationship Id="rId32" Type="http://schemas.openxmlformats.org/officeDocument/2006/relationships/image" Target="../media/image65.gif"/><Relationship Id="rId5" Type="http://schemas.openxmlformats.org/officeDocument/2006/relationships/slideLayout" Target="../slideLayouts/slideLayout1.xm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57.png"/><Relationship Id="rId10" Type="http://schemas.microsoft.com/office/2007/relationships/hdphoto" Target="../media/hdphoto11.wdp"/><Relationship Id="rId19" Type="http://schemas.microsoft.com/office/2007/relationships/hdphoto" Target="../media/hdphoto7.wdp"/><Relationship Id="rId31" Type="http://schemas.openxmlformats.org/officeDocument/2006/relationships/image" Target="../media/image64.gif"/><Relationship Id="rId4" Type="http://schemas.microsoft.com/office/2007/relationships/media" Target="../media/media7.mp3"/><Relationship Id="rId9" Type="http://schemas.openxmlformats.org/officeDocument/2006/relationships/image" Target="../media/image63.png"/><Relationship Id="rId14" Type="http://schemas.openxmlformats.org/officeDocument/2006/relationships/image" Target="../media/image48.png"/><Relationship Id="rId22" Type="http://schemas.openxmlformats.org/officeDocument/2006/relationships/image" Target="../media/image52.png"/><Relationship Id="rId27" Type="http://schemas.openxmlformats.org/officeDocument/2006/relationships/image" Target="../media/image56.png"/><Relationship Id="rId30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png"/><Relationship Id="rId2" Type="http://schemas.openxmlformats.org/officeDocument/2006/relationships/audio" Target="../media/media8.mp3"/><Relationship Id="rId16" Type="http://schemas.openxmlformats.org/officeDocument/2006/relationships/image" Target="../media/image68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43.xml"/><Relationship Id="rId5" Type="http://schemas.microsoft.com/office/2007/relationships/media" Target="../media/media10.mp3"/><Relationship Id="rId15" Type="http://schemas.openxmlformats.org/officeDocument/2006/relationships/image" Target="../media/image67.png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microsoft.com/office/2007/relationships/hdphoto" Target="../media/hdphoto12.wdp"/><Relationship Id="rId1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45257" y="3670990"/>
            <a:ext cx="4131311" cy="2050415"/>
            <a:chOff x="3054" y="3641"/>
            <a:chExt cx="4590" cy="2198"/>
          </a:xfrm>
        </p:grpSpPr>
        <p:pic>
          <p:nvPicPr>
            <p:cNvPr id="9" name="Picture 12" descr="field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4" y="4481"/>
              <a:ext cx="4590" cy="1358"/>
            </a:xfrm>
            <a:prstGeom prst="rect">
              <a:avLst/>
            </a:prstGeom>
          </p:spPr>
        </p:pic>
        <p:pic>
          <p:nvPicPr>
            <p:cNvPr id="10" name="Picture 13" descr="camera'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4" y="3641"/>
              <a:ext cx="2833" cy="2190"/>
            </a:xfrm>
            <a:prstGeom prst="rect">
              <a:avLst/>
            </a:prstGeom>
          </p:spPr>
        </p:pic>
      </p:grpSp>
      <p:sp>
        <p:nvSpPr>
          <p:cNvPr id="7" name="文本框 147">
            <a:extLst>
              <a:ext uri="{FF2B5EF4-FFF2-40B4-BE49-F238E27FC236}">
                <a16:creationId xmlns:a16="http://schemas.microsoft.com/office/drawing/2014/main" id="{96325137-EC3F-8B4F-0644-39DD2F918AD8}"/>
              </a:ext>
            </a:extLst>
          </p:cNvPr>
          <p:cNvSpPr txBox="1"/>
          <p:nvPr/>
        </p:nvSpPr>
        <p:spPr>
          <a:xfrm>
            <a:off x="936359" y="1247866"/>
            <a:ext cx="10538859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446"/>
            <a:r>
              <a:rPr lang="en-US" altLang="zh-CN" sz="8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8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giảng</a:t>
            </a:r>
            <a:r>
              <a:rPr lang="en-US" altLang="zh-CN" sz="8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8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8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10</a:t>
            </a:r>
            <a:endParaRPr lang="zh-CN" altLang="en-US" sz="80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7530"/>
      </p:ext>
    </p:extLst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348021" y="418238"/>
            <a:ext cx="11495957" cy="6204262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yên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D40387F-9145-40BF-923D-1E50470BF02D}"/>
              </a:ext>
            </a:extLst>
          </p:cNvPr>
          <p:cNvSpPr/>
          <p:nvPr/>
        </p:nvSpPr>
        <p:spPr>
          <a:xfrm>
            <a:off x="543837" y="457949"/>
            <a:ext cx="3699601" cy="556902"/>
          </a:xfrm>
          <a:prstGeom prst="rect">
            <a:avLst/>
          </a:prstGeom>
          <a:solidFill>
            <a:srgbClr val="6EC0A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782535B-98DC-4A01-BC15-F90A8F3396FB}"/>
              </a:ext>
            </a:extLst>
          </p:cNvPr>
          <p:cNvSpPr txBox="1"/>
          <p:nvPr/>
        </p:nvSpPr>
        <p:spPr>
          <a:xfrm>
            <a:off x="543837" y="418238"/>
            <a:ext cx="3525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500" dirty="0">
                <a:solidFill>
                  <a:schemeClr val="bg1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OXI HÓA</a:t>
            </a:r>
            <a:endParaRPr lang="zh-CN" altLang="en-US" sz="3200" b="1" spc="500" dirty="0">
              <a:solidFill>
                <a:schemeClr val="bg1"/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17F737F-7BD6-46D8-AEDF-34DB868DB9DA}"/>
              </a:ext>
            </a:extLst>
          </p:cNvPr>
          <p:cNvSpPr/>
          <p:nvPr/>
        </p:nvSpPr>
        <p:spPr>
          <a:xfrm>
            <a:off x="1311407" y="1228906"/>
            <a:ext cx="10212549" cy="171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ước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coi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tất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cả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đều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chuyển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toàn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2800" dirty="0"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7FC4A216-1C0D-438A-BEE7-9D17EDED07CC}"/>
              </a:ext>
            </a:extLst>
          </p:cNvPr>
          <p:cNvSpPr>
            <a:spLocks noChangeAspect="1"/>
          </p:cNvSpPr>
          <p:nvPr/>
        </p:nvSpPr>
        <p:spPr>
          <a:xfrm>
            <a:off x="1075462" y="1717269"/>
            <a:ext cx="179849" cy="180000"/>
          </a:xfrm>
          <a:prstGeom prst="ellipse">
            <a:avLst/>
          </a:prstGeom>
          <a:solidFill>
            <a:srgbClr val="6EC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6" name="Picture 2" descr="Lewis structure of NaCl - How to draw Lewis structure of NaCl, Polar or  Non-polar molecule, and Crystal Structure with FAQs">
            <a:extLst>
              <a:ext uri="{FF2B5EF4-FFF2-40B4-BE49-F238E27FC236}">
                <a16:creationId xmlns:a16="http://schemas.microsoft.com/office/drawing/2014/main" id="{E89A3A93-53CD-147A-368C-14FE8E202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5" t="28589" r="7281" b="23473"/>
          <a:stretch/>
        </p:blipFill>
        <p:spPr bwMode="auto">
          <a:xfrm>
            <a:off x="1311407" y="3208139"/>
            <a:ext cx="2791610" cy="1536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63DBE4-1EEA-1C63-0356-8084400517A4}"/>
              </a:ext>
            </a:extLst>
          </p:cNvPr>
          <p:cNvSpPr txBox="1"/>
          <p:nvPr/>
        </p:nvSpPr>
        <p:spPr>
          <a:xfrm>
            <a:off x="1165385" y="5153838"/>
            <a:ext cx="37674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Na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Cl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- 1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8194" name="Picture 2" descr="Vôi Sống Là Gì? Tính Chất Hóa Học Của CaO Và Công Dụng Thực Tế">
            <a:extLst>
              <a:ext uri="{FF2B5EF4-FFF2-40B4-BE49-F238E27FC236}">
                <a16:creationId xmlns:a16="http://schemas.microsoft.com/office/drawing/2014/main" id="{66B743C8-5413-3DC4-3C1B-FDEC6F8C9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22" y="2839700"/>
            <a:ext cx="2315512" cy="2273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C45E58-B983-F975-BB9F-BE7E9E22D0CA}"/>
              </a:ext>
            </a:extLst>
          </p:cNvPr>
          <p:cNvSpPr txBox="1"/>
          <p:nvPr/>
        </p:nvSpPr>
        <p:spPr>
          <a:xfrm>
            <a:off x="7124282" y="5213595"/>
            <a:ext cx="37674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- 2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4274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193039" y="183411"/>
            <a:ext cx="11670870" cy="6372803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oxi hóa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D40387F-9145-40BF-923D-1E50470BF02D}"/>
              </a:ext>
            </a:extLst>
          </p:cNvPr>
          <p:cNvSpPr/>
          <p:nvPr/>
        </p:nvSpPr>
        <p:spPr>
          <a:xfrm>
            <a:off x="457031" y="267998"/>
            <a:ext cx="3699601" cy="556902"/>
          </a:xfrm>
          <a:prstGeom prst="rect">
            <a:avLst/>
          </a:prstGeom>
          <a:solidFill>
            <a:srgbClr val="6EC0A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782535B-98DC-4A01-BC15-F90A8F3396FB}"/>
              </a:ext>
            </a:extLst>
          </p:cNvPr>
          <p:cNvSpPr txBox="1"/>
          <p:nvPr/>
        </p:nvSpPr>
        <p:spPr>
          <a:xfrm>
            <a:off x="543837" y="270146"/>
            <a:ext cx="3525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500" dirty="0">
                <a:solidFill>
                  <a:schemeClr val="bg1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OXI HÓA</a:t>
            </a:r>
            <a:endParaRPr lang="zh-CN" altLang="en-US" sz="3200" b="1" spc="500" dirty="0">
              <a:solidFill>
                <a:schemeClr val="bg1"/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17F737F-7BD6-46D8-AEDF-34DB868DB9DA}"/>
              </a:ext>
            </a:extLst>
          </p:cNvPr>
          <p:cNvSpPr/>
          <p:nvPr/>
        </p:nvSpPr>
        <p:spPr>
          <a:xfrm>
            <a:off x="5221750" y="280092"/>
            <a:ext cx="10212549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altLang="zh-CN" sz="3200" b="1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altLang="zh-CN" sz="3200" b="1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altLang="zh-CN" sz="3200" b="1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200" b="1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3200" b="1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zh-CN" altLang="en-US" sz="3200" dirty="0"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51050A5F-E48E-B626-80D1-76D15D6EC76D}"/>
              </a:ext>
            </a:extLst>
          </p:cNvPr>
          <p:cNvSpPr txBox="1"/>
          <p:nvPr/>
        </p:nvSpPr>
        <p:spPr>
          <a:xfrm>
            <a:off x="963889" y="1261697"/>
            <a:ext cx="4257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</a:t>
            </a:r>
            <a:r>
              <a:rPr lang="en-US" sz="72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72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58">
            <a:extLst>
              <a:ext uri="{FF2B5EF4-FFF2-40B4-BE49-F238E27FC236}">
                <a16:creationId xmlns:a16="http://schemas.microsoft.com/office/drawing/2014/main" id="{1A473F4C-C649-DADF-8288-77A6AA88B6CA}"/>
              </a:ext>
            </a:extLst>
          </p:cNvPr>
          <p:cNvSpPr txBox="1"/>
          <p:nvPr/>
        </p:nvSpPr>
        <p:spPr>
          <a:xfrm>
            <a:off x="946716" y="723125"/>
            <a:ext cx="892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+5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6253EEAE-E844-B4E0-DCF1-ABA4B70F6D6E}"/>
              </a:ext>
            </a:extLst>
          </p:cNvPr>
          <p:cNvSpPr txBox="1"/>
          <p:nvPr/>
        </p:nvSpPr>
        <p:spPr>
          <a:xfrm>
            <a:off x="2117100" y="779801"/>
            <a:ext cx="1435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6D140-FABF-49E1-5E6E-10F4782AD2E8}"/>
              </a:ext>
            </a:extLst>
          </p:cNvPr>
          <p:cNvSpPr txBox="1"/>
          <p:nvPr/>
        </p:nvSpPr>
        <p:spPr>
          <a:xfrm>
            <a:off x="5405049" y="1207445"/>
            <a:ext cx="56319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ố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đặt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phía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9262B70-C636-BDBA-556C-59AE6607E8A9}"/>
              </a:ext>
            </a:extLst>
          </p:cNvPr>
          <p:cNvSpPr/>
          <p:nvPr/>
        </p:nvSpPr>
        <p:spPr>
          <a:xfrm>
            <a:off x="3585660" y="1362626"/>
            <a:ext cx="1315555" cy="549945"/>
          </a:xfrm>
          <a:prstGeom prst="rightArrow">
            <a:avLst/>
          </a:prstGeom>
          <a:solidFill>
            <a:srgbClr val="74E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6DE7A3-F76B-9C48-8970-3E7AE0C9A51A}"/>
              </a:ext>
            </a:extLst>
          </p:cNvPr>
          <p:cNvSpPr txBox="1"/>
          <p:nvPr/>
        </p:nvSpPr>
        <p:spPr>
          <a:xfrm>
            <a:off x="328091" y="2597623"/>
            <a:ext cx="11406878" cy="1077218"/>
          </a:xfrm>
          <a:prstGeom prst="rect">
            <a:avLst/>
          </a:prstGeom>
          <a:solidFill>
            <a:srgbClr val="BDF1E3"/>
          </a:solidFill>
        </p:spPr>
        <p:txBody>
          <a:bodyPr wrap="square">
            <a:spAutoFit/>
          </a:bodyPr>
          <a:lstStyle/>
          <a:p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M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DC8566-F450-0E24-ADF8-CF3302B5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19663"/>
          <a:stretch/>
        </p:blipFill>
        <p:spPr>
          <a:xfrm>
            <a:off x="8493751" y="4078051"/>
            <a:ext cx="3060010" cy="17564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8850E6-7781-B15C-C1FD-5901DE8A54BB}"/>
              </a:ext>
            </a:extLst>
          </p:cNvPr>
          <p:cNvSpPr txBox="1"/>
          <p:nvPr/>
        </p:nvSpPr>
        <p:spPr>
          <a:xfrm>
            <a:off x="328091" y="3813771"/>
            <a:ext cx="81656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(+n)</a:t>
            </a: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+1, +2, -1, -2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ion: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Cl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2+.</a:t>
            </a:r>
          </a:p>
        </p:txBody>
      </p:sp>
    </p:spTree>
    <p:extLst>
      <p:ext uri="{BB962C8B-B14F-4D97-AF65-F5344CB8AC3E}">
        <p14:creationId xmlns:p14="http://schemas.microsoft.com/office/powerpoint/2010/main" val="36582714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3" grpId="0"/>
      <p:bldP spid="14" grpId="0"/>
      <p:bldP spid="15" grpId="0"/>
      <p:bldP spid="17" grpId="0"/>
      <p:bldP spid="6" grpId="0" animBg="1"/>
      <p:bldP spid="20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37" y="3698502"/>
            <a:ext cx="4601523" cy="1715470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1118155" y="2640471"/>
            <a:ext cx="10328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 TẮC XÁC ĐỊNH SỐ OXI HÓA</a:t>
            </a:r>
            <a:endParaRPr lang="zh-CN" altLang="en-US" sz="44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3882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265241"/>
            <a:ext cx="11632367" cy="618890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EE0B2B2-1A8A-44FF-8DCA-F7C1D738167C}"/>
              </a:ext>
            </a:extLst>
          </p:cNvPr>
          <p:cNvSpPr/>
          <p:nvPr/>
        </p:nvSpPr>
        <p:spPr>
          <a:xfrm>
            <a:off x="705547" y="996547"/>
            <a:ext cx="10861507" cy="7263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TextBox 50">
            <a:extLst>
              <a:ext uri="{FF2B5EF4-FFF2-40B4-BE49-F238E27FC236}">
                <a16:creationId xmlns:a16="http://schemas.microsoft.com/office/drawing/2014/main" id="{20E06B9B-B894-46A9-B700-33F60E445997}"/>
              </a:ext>
            </a:extLst>
          </p:cNvPr>
          <p:cNvSpPr txBox="1"/>
          <p:nvPr/>
        </p:nvSpPr>
        <p:spPr>
          <a:xfrm>
            <a:off x="705547" y="265241"/>
            <a:ext cx="2956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Quy</a:t>
            </a:r>
            <a:r>
              <a:rPr lang="en-US" sz="32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en-US" sz="32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</p:txBody>
      </p:sp>
      <p:sp>
        <p:nvSpPr>
          <p:cNvPr id="22" name="TextBox 58">
            <a:extLst>
              <a:ext uri="{FF2B5EF4-FFF2-40B4-BE49-F238E27FC236}">
                <a16:creationId xmlns:a16="http://schemas.microsoft.com/office/drawing/2014/main" id="{A1AB03F8-A22A-4389-9E46-A8CDFA27201B}"/>
              </a:ext>
            </a:extLst>
          </p:cNvPr>
          <p:cNvSpPr txBox="1"/>
          <p:nvPr/>
        </p:nvSpPr>
        <p:spPr>
          <a:xfrm>
            <a:off x="927734" y="1058797"/>
            <a:ext cx="10585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CC6ECAE-3CBD-4522-92A4-7A0D760F23A4}"/>
              </a:ext>
            </a:extLst>
          </p:cNvPr>
          <p:cNvSpPr/>
          <p:nvPr/>
        </p:nvSpPr>
        <p:spPr>
          <a:xfrm>
            <a:off x="672093" y="2558119"/>
            <a:ext cx="10861506" cy="8261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70">
            <a:extLst>
              <a:ext uri="{FF2B5EF4-FFF2-40B4-BE49-F238E27FC236}">
                <a16:creationId xmlns:a16="http://schemas.microsoft.com/office/drawing/2014/main" id="{A22ED1ED-0CBF-4763-B42E-8208E594BCAE}"/>
              </a:ext>
            </a:extLst>
          </p:cNvPr>
          <p:cNvSpPr txBox="1"/>
          <p:nvPr/>
        </p:nvSpPr>
        <p:spPr>
          <a:xfrm>
            <a:off x="923566" y="2681521"/>
            <a:ext cx="10425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CCBF8329-1395-7B83-31B5-DF6C4AEE2D2B}"/>
              </a:ext>
            </a:extLst>
          </p:cNvPr>
          <p:cNvSpPr txBox="1"/>
          <p:nvPr/>
        </p:nvSpPr>
        <p:spPr>
          <a:xfrm>
            <a:off x="651592" y="1791040"/>
            <a:ext cx="2956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Quy</a:t>
            </a:r>
            <a:r>
              <a:rPr lang="en-US" sz="32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en-US" sz="32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</p:txBody>
      </p:sp>
      <p:sp>
        <p:nvSpPr>
          <p:cNvPr id="10" name="TextBox 50">
            <a:extLst>
              <a:ext uri="{FF2B5EF4-FFF2-40B4-BE49-F238E27FC236}">
                <a16:creationId xmlns:a16="http://schemas.microsoft.com/office/drawing/2014/main" id="{BF537ECB-E3A0-4CDD-F088-47A1F7C2AD9D}"/>
              </a:ext>
            </a:extLst>
          </p:cNvPr>
          <p:cNvSpPr txBox="1"/>
          <p:nvPr/>
        </p:nvSpPr>
        <p:spPr>
          <a:xfrm>
            <a:off x="651592" y="3429000"/>
            <a:ext cx="2145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Quy</a:t>
            </a:r>
            <a:r>
              <a:rPr lang="en-US" sz="32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en-US" sz="32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449E3A-3048-A17B-4051-5BF428041370}"/>
              </a:ext>
            </a:extLst>
          </p:cNvPr>
          <p:cNvSpPr/>
          <p:nvPr/>
        </p:nvSpPr>
        <p:spPr>
          <a:xfrm>
            <a:off x="487527" y="4030098"/>
            <a:ext cx="11079527" cy="22263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FC90D-4061-52CC-0320-24DBFE5C4094}"/>
              </a:ext>
            </a:extLst>
          </p:cNvPr>
          <p:cNvSpPr txBox="1"/>
          <p:nvPr/>
        </p:nvSpPr>
        <p:spPr>
          <a:xfrm>
            <a:off x="705547" y="4201680"/>
            <a:ext cx="10492159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ử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ion. .</a:t>
            </a:r>
          </a:p>
        </p:txBody>
      </p:sp>
    </p:spTree>
    <p:extLst>
      <p:ext uri="{BB962C8B-B14F-4D97-AF65-F5344CB8AC3E}">
        <p14:creationId xmlns:p14="http://schemas.microsoft.com/office/powerpoint/2010/main" val="181936064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animBg="1"/>
      <p:bldP spid="25" grpId="0"/>
      <p:bldP spid="13" grpId="0"/>
      <p:bldP spid="10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5" y="265241"/>
            <a:ext cx="11632367" cy="6327518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CC6ECAE-3CBD-4522-92A4-7A0D760F23A4}"/>
              </a:ext>
            </a:extLst>
          </p:cNvPr>
          <p:cNvSpPr/>
          <p:nvPr/>
        </p:nvSpPr>
        <p:spPr>
          <a:xfrm>
            <a:off x="665245" y="850016"/>
            <a:ext cx="10861506" cy="24574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70">
            <a:extLst>
              <a:ext uri="{FF2B5EF4-FFF2-40B4-BE49-F238E27FC236}">
                <a16:creationId xmlns:a16="http://schemas.microsoft.com/office/drawing/2014/main" id="{A22ED1ED-0CBF-4763-B42E-8208E594BCAE}"/>
              </a:ext>
            </a:extLst>
          </p:cNvPr>
          <p:cNvSpPr txBox="1"/>
          <p:nvPr/>
        </p:nvSpPr>
        <p:spPr>
          <a:xfrm>
            <a:off x="883264" y="1062755"/>
            <a:ext cx="104254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-2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(Na, Li, K…)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+ 1</a:t>
            </a:r>
            <a:r>
              <a:rPr lang="en-US" sz="28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(Ba, Ca, Mg…)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Aluminium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Fluorine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-1. </a:t>
            </a: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CCBF8329-1395-7B83-31B5-DF6C4AEE2D2B}"/>
              </a:ext>
            </a:extLst>
          </p:cNvPr>
          <p:cNvSpPr txBox="1"/>
          <p:nvPr/>
        </p:nvSpPr>
        <p:spPr>
          <a:xfrm>
            <a:off x="756948" y="265241"/>
            <a:ext cx="2956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Quy</a:t>
            </a:r>
            <a:r>
              <a:rPr lang="en-US" sz="32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en-US" sz="32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27D33E-9559-DBA7-65A3-D51C9EE227B3}"/>
              </a:ext>
            </a:extLst>
          </p:cNvPr>
          <p:cNvSpPr txBox="1"/>
          <p:nvPr/>
        </p:nvSpPr>
        <p:spPr>
          <a:xfrm>
            <a:off x="522708" y="3429000"/>
            <a:ext cx="67998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latin typeface="+mj-lt"/>
              </a:rPr>
              <a:t>Magnetite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khoáng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sắt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từ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hàm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lượng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sắt</a:t>
            </a:r>
            <a:r>
              <a:rPr lang="vi-VN" sz="2800" dirty="0">
                <a:latin typeface="+mj-lt"/>
              </a:rPr>
              <a:t> cao </a:t>
            </a:r>
            <a:r>
              <a:rPr lang="vi-VN" sz="2800" dirty="0" err="1">
                <a:latin typeface="+mj-lt"/>
              </a:rPr>
              <a:t>nhất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dùng</a:t>
            </a:r>
            <a:r>
              <a:rPr lang="vi-VN" sz="2800" dirty="0">
                <a:latin typeface="+mj-lt"/>
              </a:rPr>
              <a:t> trong </a:t>
            </a:r>
            <a:r>
              <a:rPr lang="vi-VN" sz="2800" dirty="0" err="1">
                <a:latin typeface="+mj-lt"/>
              </a:rPr>
              <a:t>ngành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luyện</a:t>
            </a:r>
            <a:r>
              <a:rPr lang="vi-VN" sz="2800" dirty="0">
                <a:latin typeface="+mj-lt"/>
              </a:rPr>
              <a:t> gang, </a:t>
            </a:r>
            <a:r>
              <a:rPr lang="vi-VN" sz="2800" dirty="0" err="1">
                <a:latin typeface="+mj-lt"/>
              </a:rPr>
              <a:t>thép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với</a:t>
            </a:r>
            <a:r>
              <a:rPr lang="vi-VN" sz="2800" dirty="0">
                <a:latin typeface="+mj-lt"/>
              </a:rPr>
              <a:t> công </a:t>
            </a:r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hóa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học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là</a:t>
            </a:r>
            <a:r>
              <a:rPr lang="vi-VN" sz="2800" dirty="0">
                <a:latin typeface="+mj-lt"/>
              </a:rPr>
              <a:t> Fe</a:t>
            </a:r>
            <a:r>
              <a:rPr lang="vi-VN" sz="2800" baseline="-25000" dirty="0">
                <a:latin typeface="+mj-lt"/>
              </a:rPr>
              <a:t>3</a:t>
            </a:r>
            <a:r>
              <a:rPr lang="vi-VN" sz="2800" dirty="0">
                <a:latin typeface="+mj-lt"/>
              </a:rPr>
              <a:t>O</a:t>
            </a:r>
            <a:r>
              <a:rPr lang="vi-VN" sz="2800" baseline="-25000" dirty="0">
                <a:latin typeface="+mj-lt"/>
              </a:rPr>
              <a:t>4</a:t>
            </a:r>
            <a:r>
              <a:rPr lang="en-US" sz="2800" dirty="0">
                <a:latin typeface="+mj-lt"/>
              </a:rPr>
              <a:t>. </a:t>
            </a:r>
            <a:r>
              <a:rPr lang="vi-VN" sz="2800" dirty="0" err="1">
                <a:latin typeface="+mj-lt"/>
              </a:rPr>
              <a:t>Hãy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xác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định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số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oxi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hóa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nguyên </a:t>
            </a:r>
            <a:r>
              <a:rPr lang="vi-VN" sz="2800" dirty="0" err="1">
                <a:latin typeface="+mj-lt"/>
              </a:rPr>
              <a:t>tử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Fe</a:t>
            </a:r>
            <a:r>
              <a:rPr lang="vi-VN" sz="2800" dirty="0">
                <a:latin typeface="+mj-lt"/>
              </a:rPr>
              <a:t> trong </a:t>
            </a:r>
            <a:r>
              <a:rPr lang="vi-VN" sz="2800" dirty="0" err="1">
                <a:latin typeface="+mj-lt"/>
              </a:rPr>
              <a:t>hợp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chất</a:t>
            </a:r>
            <a:r>
              <a:rPr lang="vi-VN" sz="2800" dirty="0">
                <a:latin typeface="+mj-lt"/>
              </a:rPr>
              <a:t> trên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E6B16-8227-8A67-3D10-D6D529F82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407" y="3550534"/>
            <a:ext cx="3743325" cy="2457450"/>
          </a:xfrm>
          <a:prstGeom prst="rect">
            <a:avLst/>
          </a:prstGeom>
        </p:spPr>
      </p:pic>
      <p:sp>
        <p:nvSpPr>
          <p:cNvPr id="15" name="TextBox 37">
            <a:extLst>
              <a:ext uri="{FF2B5EF4-FFF2-40B4-BE49-F238E27FC236}">
                <a16:creationId xmlns:a16="http://schemas.microsoft.com/office/drawing/2014/main" id="{A47C2B5F-3B6C-71BF-A6F0-EB7C61002F34}"/>
              </a:ext>
            </a:extLst>
          </p:cNvPr>
          <p:cNvSpPr txBox="1"/>
          <p:nvPr/>
        </p:nvSpPr>
        <p:spPr>
          <a:xfrm>
            <a:off x="3967069" y="5378259"/>
            <a:ext cx="4257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</a:t>
            </a:r>
            <a:r>
              <a:rPr lang="en-US" sz="72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72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</a:p>
        </p:txBody>
      </p:sp>
      <p:sp>
        <p:nvSpPr>
          <p:cNvPr id="16" name="TextBox 58">
            <a:extLst>
              <a:ext uri="{FF2B5EF4-FFF2-40B4-BE49-F238E27FC236}">
                <a16:creationId xmlns:a16="http://schemas.microsoft.com/office/drawing/2014/main" id="{0B4A4F08-0E75-0826-DB42-6113CADDC848}"/>
              </a:ext>
            </a:extLst>
          </p:cNvPr>
          <p:cNvSpPr txBox="1"/>
          <p:nvPr/>
        </p:nvSpPr>
        <p:spPr>
          <a:xfrm>
            <a:off x="4010662" y="5143435"/>
            <a:ext cx="117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+8/3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3F641C36-9C2A-E355-659D-6611C48FAF26}"/>
              </a:ext>
            </a:extLst>
          </p:cNvPr>
          <p:cNvSpPr txBox="1"/>
          <p:nvPr/>
        </p:nvSpPr>
        <p:spPr>
          <a:xfrm>
            <a:off x="5378182" y="5046553"/>
            <a:ext cx="1435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30078144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265240"/>
            <a:ext cx="11632367" cy="6231898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25383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D19C6F0-81B1-42E7-9DCA-1DE3212C5294}"/>
              </a:ext>
            </a:extLst>
          </p:cNvPr>
          <p:cNvSpPr/>
          <p:nvPr/>
        </p:nvSpPr>
        <p:spPr>
          <a:xfrm>
            <a:off x="716932" y="1661690"/>
            <a:ext cx="4456904" cy="4832494"/>
          </a:xfrm>
          <a:prstGeom prst="roundRect">
            <a:avLst/>
          </a:prstGeom>
          <a:solidFill>
            <a:srgbClr val="28C29A"/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CACD6E-79A5-60AB-A9ED-82C5B52B72B3}"/>
              </a:ext>
            </a:extLst>
          </p:cNvPr>
          <p:cNvSpPr txBox="1"/>
          <p:nvPr/>
        </p:nvSpPr>
        <p:spPr>
          <a:xfrm>
            <a:off x="810131" y="2140322"/>
            <a:ext cx="4294011" cy="402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O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NH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P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HNO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NH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SO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2-</a:t>
            </a:r>
          </a:p>
        </p:txBody>
      </p:sp>
      <p:sp>
        <p:nvSpPr>
          <p:cNvPr id="17" name="TextBox 32">
            <a:extLst>
              <a:ext uri="{FF2B5EF4-FFF2-40B4-BE49-F238E27FC236}">
                <a16:creationId xmlns:a16="http://schemas.microsoft.com/office/drawing/2014/main" id="{EC0F0AAF-65C2-4BBC-B934-2B7040A86568}"/>
              </a:ext>
            </a:extLst>
          </p:cNvPr>
          <p:cNvSpPr txBox="1"/>
          <p:nvPr/>
        </p:nvSpPr>
        <p:spPr>
          <a:xfrm>
            <a:off x="5864415" y="2188623"/>
            <a:ext cx="86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38AF2B2D-C0A5-4AF2-93A9-A51225255A99}"/>
              </a:ext>
            </a:extLst>
          </p:cNvPr>
          <p:cNvSpPr txBox="1"/>
          <p:nvPr/>
        </p:nvSpPr>
        <p:spPr>
          <a:xfrm>
            <a:off x="5743637" y="2510469"/>
            <a:ext cx="1878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5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sz="5400" b="1" dirty="0">
              <a:solidFill>
                <a:srgbClr val="25383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TextBox 107">
            <a:extLst>
              <a:ext uri="{FF2B5EF4-FFF2-40B4-BE49-F238E27FC236}">
                <a16:creationId xmlns:a16="http://schemas.microsoft.com/office/drawing/2014/main" id="{7B4FD0B0-C063-4DA9-8DF1-50DFA6407AB0}"/>
              </a:ext>
            </a:extLst>
          </p:cNvPr>
          <p:cNvSpPr txBox="1"/>
          <p:nvPr/>
        </p:nvSpPr>
        <p:spPr>
          <a:xfrm>
            <a:off x="5431122" y="3187289"/>
            <a:ext cx="210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endParaRPr lang="en-US" sz="4000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TextBox 37">
            <a:extLst>
              <a:ext uri="{FF2B5EF4-FFF2-40B4-BE49-F238E27FC236}">
                <a16:creationId xmlns:a16="http://schemas.microsoft.com/office/drawing/2014/main" id="{2850694F-70D9-4424-8EFD-117D27810D47}"/>
              </a:ext>
            </a:extLst>
          </p:cNvPr>
          <p:cNvSpPr txBox="1"/>
          <p:nvPr/>
        </p:nvSpPr>
        <p:spPr>
          <a:xfrm>
            <a:off x="9027177" y="2341439"/>
            <a:ext cx="1878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</a:t>
            </a:r>
            <a:r>
              <a:rPr lang="en-US" sz="5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25383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TextBox 58">
            <a:extLst>
              <a:ext uri="{FF2B5EF4-FFF2-40B4-BE49-F238E27FC236}">
                <a16:creationId xmlns:a16="http://schemas.microsoft.com/office/drawing/2014/main" id="{94390F18-1D92-4D88-AC06-B85B9279C2FF}"/>
              </a:ext>
            </a:extLst>
          </p:cNvPr>
          <p:cNvSpPr txBox="1"/>
          <p:nvPr/>
        </p:nvSpPr>
        <p:spPr>
          <a:xfrm>
            <a:off x="9094780" y="1952543"/>
            <a:ext cx="368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</a:p>
        </p:txBody>
      </p:sp>
      <p:sp>
        <p:nvSpPr>
          <p:cNvPr id="22" name="TextBox 104">
            <a:extLst>
              <a:ext uri="{FF2B5EF4-FFF2-40B4-BE49-F238E27FC236}">
                <a16:creationId xmlns:a16="http://schemas.microsoft.com/office/drawing/2014/main" id="{1D85C944-D37F-472B-85FE-4A76D917C2CA}"/>
              </a:ext>
            </a:extLst>
          </p:cNvPr>
          <p:cNvSpPr txBox="1"/>
          <p:nvPr/>
        </p:nvSpPr>
        <p:spPr>
          <a:xfrm>
            <a:off x="8355700" y="3194758"/>
            <a:ext cx="3119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 + (+1).3 = 0</a:t>
            </a:r>
          </a:p>
        </p:txBody>
      </p:sp>
      <p:sp>
        <p:nvSpPr>
          <p:cNvPr id="27" name="TextBox 33">
            <a:extLst>
              <a:ext uri="{FF2B5EF4-FFF2-40B4-BE49-F238E27FC236}">
                <a16:creationId xmlns:a16="http://schemas.microsoft.com/office/drawing/2014/main" id="{BF1B2C86-0AFC-4F9E-894F-79E81E267F0C}"/>
              </a:ext>
            </a:extLst>
          </p:cNvPr>
          <p:cNvSpPr txBox="1"/>
          <p:nvPr/>
        </p:nvSpPr>
        <p:spPr>
          <a:xfrm>
            <a:off x="9575140" y="1989046"/>
            <a:ext cx="121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3" name="文本框 17">
            <a:extLst>
              <a:ext uri="{FF2B5EF4-FFF2-40B4-BE49-F238E27FC236}">
                <a16:creationId xmlns:a16="http://schemas.microsoft.com/office/drawing/2014/main" id="{E9876347-7FAF-8ACA-87BB-3303CCDF7B93}"/>
              </a:ext>
            </a:extLst>
          </p:cNvPr>
          <p:cNvSpPr txBox="1"/>
          <p:nvPr/>
        </p:nvSpPr>
        <p:spPr>
          <a:xfrm>
            <a:off x="1831726" y="363816"/>
            <a:ext cx="9339416" cy="615553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đã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34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9" name="TextBox 104">
            <a:extLst>
              <a:ext uri="{FF2B5EF4-FFF2-40B4-BE49-F238E27FC236}">
                <a16:creationId xmlns:a16="http://schemas.microsoft.com/office/drawing/2014/main" id="{8053C1FA-990B-F7DF-97E5-09DBF05E8632}"/>
              </a:ext>
            </a:extLst>
          </p:cNvPr>
          <p:cNvSpPr txBox="1"/>
          <p:nvPr/>
        </p:nvSpPr>
        <p:spPr>
          <a:xfrm>
            <a:off x="8646366" y="4042693"/>
            <a:ext cx="232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 = -3</a:t>
            </a:r>
          </a:p>
        </p:txBody>
      </p:sp>
    </p:spTree>
    <p:extLst>
      <p:ext uri="{BB962C8B-B14F-4D97-AF65-F5344CB8AC3E}">
        <p14:creationId xmlns:p14="http://schemas.microsoft.com/office/powerpoint/2010/main" val="387617831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7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60861"/>
            <a:ext cx="11632367" cy="632475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38">
            <a:extLst>
              <a:ext uri="{FF2B5EF4-FFF2-40B4-BE49-F238E27FC236}">
                <a16:creationId xmlns:a16="http://schemas.microsoft.com/office/drawing/2014/main" id="{F38D17DA-CEDE-4A48-BC76-C0ABA8359070}"/>
              </a:ext>
            </a:extLst>
          </p:cNvPr>
          <p:cNvSpPr txBox="1"/>
          <p:nvPr/>
        </p:nvSpPr>
        <p:spPr>
          <a:xfrm>
            <a:off x="7992325" y="1918507"/>
            <a:ext cx="1755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HNO</a:t>
            </a:r>
            <a:r>
              <a:rPr lang="en-US" sz="4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25383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59">
            <a:extLst>
              <a:ext uri="{FF2B5EF4-FFF2-40B4-BE49-F238E27FC236}">
                <a16:creationId xmlns:a16="http://schemas.microsoft.com/office/drawing/2014/main" id="{E0DA94BA-0F01-47A5-BACF-2B949332A1FB}"/>
              </a:ext>
            </a:extLst>
          </p:cNvPr>
          <p:cNvSpPr txBox="1"/>
          <p:nvPr/>
        </p:nvSpPr>
        <p:spPr>
          <a:xfrm>
            <a:off x="7949284" y="1637309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13" name="TextBox 86">
            <a:extLst>
              <a:ext uri="{FF2B5EF4-FFF2-40B4-BE49-F238E27FC236}">
                <a16:creationId xmlns:a16="http://schemas.microsoft.com/office/drawing/2014/main" id="{1F2C323C-BDF6-4683-BFBF-AC29F68FA24B}"/>
              </a:ext>
            </a:extLst>
          </p:cNvPr>
          <p:cNvSpPr txBox="1"/>
          <p:nvPr/>
        </p:nvSpPr>
        <p:spPr>
          <a:xfrm>
            <a:off x="8870110" y="1615779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  <p:sp>
        <p:nvSpPr>
          <p:cNvPr id="14" name="TextBox 87">
            <a:extLst>
              <a:ext uri="{FF2B5EF4-FFF2-40B4-BE49-F238E27FC236}">
                <a16:creationId xmlns:a16="http://schemas.microsoft.com/office/drawing/2014/main" id="{777D32C7-BA16-47FA-8010-E03371139B06}"/>
              </a:ext>
            </a:extLst>
          </p:cNvPr>
          <p:cNvSpPr txBox="1"/>
          <p:nvPr/>
        </p:nvSpPr>
        <p:spPr>
          <a:xfrm>
            <a:off x="8480025" y="1637308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05">
            <a:extLst>
              <a:ext uri="{FF2B5EF4-FFF2-40B4-BE49-F238E27FC236}">
                <a16:creationId xmlns:a16="http://schemas.microsoft.com/office/drawing/2014/main" id="{10DDCEF6-014D-441B-9355-FDB82ECCE28E}"/>
              </a:ext>
            </a:extLst>
          </p:cNvPr>
          <p:cNvSpPr txBox="1"/>
          <p:nvPr/>
        </p:nvSpPr>
        <p:spPr>
          <a:xfrm>
            <a:off x="7556952" y="2610382"/>
            <a:ext cx="3842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(+1) + x + (-2).3 = 0</a:t>
            </a:r>
          </a:p>
          <a:p>
            <a:r>
              <a:rPr 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=&gt; x = +5 </a:t>
            </a:r>
          </a:p>
        </p:txBody>
      </p:sp>
      <p:sp>
        <p:nvSpPr>
          <p:cNvPr id="16" name="TextBox 37">
            <a:extLst>
              <a:ext uri="{FF2B5EF4-FFF2-40B4-BE49-F238E27FC236}">
                <a16:creationId xmlns:a16="http://schemas.microsoft.com/office/drawing/2014/main" id="{3965483B-1053-91FE-C612-2F1469BC070F}"/>
              </a:ext>
            </a:extLst>
          </p:cNvPr>
          <p:cNvSpPr txBox="1"/>
          <p:nvPr/>
        </p:nvSpPr>
        <p:spPr>
          <a:xfrm>
            <a:off x="1818743" y="2047837"/>
            <a:ext cx="1755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</a:t>
            </a:r>
            <a:r>
              <a:rPr lang="en-US" sz="4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4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58">
            <a:extLst>
              <a:ext uri="{FF2B5EF4-FFF2-40B4-BE49-F238E27FC236}">
                <a16:creationId xmlns:a16="http://schemas.microsoft.com/office/drawing/2014/main" id="{5B98ED4B-0204-1F8B-D0FC-4B82458DF739}"/>
              </a:ext>
            </a:extLst>
          </p:cNvPr>
          <p:cNvSpPr txBox="1"/>
          <p:nvPr/>
        </p:nvSpPr>
        <p:spPr>
          <a:xfrm>
            <a:off x="1948941" y="1731155"/>
            <a:ext cx="36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</a:p>
        </p:txBody>
      </p:sp>
      <p:sp>
        <p:nvSpPr>
          <p:cNvPr id="18" name="TextBox 104">
            <a:extLst>
              <a:ext uri="{FF2B5EF4-FFF2-40B4-BE49-F238E27FC236}">
                <a16:creationId xmlns:a16="http://schemas.microsoft.com/office/drawing/2014/main" id="{70DB5259-5CFF-9241-946D-648D2A3B0C40}"/>
              </a:ext>
            </a:extLst>
          </p:cNvPr>
          <p:cNvSpPr txBox="1"/>
          <p:nvPr/>
        </p:nvSpPr>
        <p:spPr>
          <a:xfrm>
            <a:off x="1185476" y="2882663"/>
            <a:ext cx="2969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2x + (-2).5 = 0</a:t>
            </a:r>
          </a:p>
          <a:p>
            <a:pPr algn="ctr"/>
            <a:r>
              <a:rPr 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=&gt; x = +5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1060A1EB-96F0-D28F-03A0-5384FA577905}"/>
              </a:ext>
            </a:extLst>
          </p:cNvPr>
          <p:cNvSpPr txBox="1"/>
          <p:nvPr/>
        </p:nvSpPr>
        <p:spPr>
          <a:xfrm>
            <a:off x="2446554" y="1817004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  <p:sp>
        <p:nvSpPr>
          <p:cNvPr id="20" name="TextBox 54">
            <a:extLst>
              <a:ext uri="{FF2B5EF4-FFF2-40B4-BE49-F238E27FC236}">
                <a16:creationId xmlns:a16="http://schemas.microsoft.com/office/drawing/2014/main" id="{FA735E7A-E5A1-4023-B945-6706507294A0}"/>
              </a:ext>
            </a:extLst>
          </p:cNvPr>
          <p:cNvSpPr txBox="1"/>
          <p:nvPr/>
        </p:nvSpPr>
        <p:spPr>
          <a:xfrm>
            <a:off x="1818743" y="4342412"/>
            <a:ext cx="1664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</a:t>
            </a:r>
            <a:r>
              <a:rPr lang="en-US" sz="4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4400" b="1" baseline="30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21" name="TextBox 73">
            <a:extLst>
              <a:ext uri="{FF2B5EF4-FFF2-40B4-BE49-F238E27FC236}">
                <a16:creationId xmlns:a16="http://schemas.microsoft.com/office/drawing/2014/main" id="{193F7FA7-12AF-4B31-AC62-6591290D4D51}"/>
              </a:ext>
            </a:extLst>
          </p:cNvPr>
          <p:cNvSpPr txBox="1"/>
          <p:nvPr/>
        </p:nvSpPr>
        <p:spPr>
          <a:xfrm>
            <a:off x="2384729" y="4101468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2" name="TextBox 74">
            <a:extLst>
              <a:ext uri="{FF2B5EF4-FFF2-40B4-BE49-F238E27FC236}">
                <a16:creationId xmlns:a16="http://schemas.microsoft.com/office/drawing/2014/main" id="{961E2A04-F85B-4125-AA34-E7D984812E9F}"/>
              </a:ext>
            </a:extLst>
          </p:cNvPr>
          <p:cNvSpPr txBox="1"/>
          <p:nvPr/>
        </p:nvSpPr>
        <p:spPr>
          <a:xfrm>
            <a:off x="1878548" y="4061437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</a:p>
        </p:txBody>
      </p:sp>
      <p:sp>
        <p:nvSpPr>
          <p:cNvPr id="23" name="TextBox 50">
            <a:extLst>
              <a:ext uri="{FF2B5EF4-FFF2-40B4-BE49-F238E27FC236}">
                <a16:creationId xmlns:a16="http://schemas.microsoft.com/office/drawing/2014/main" id="{56D87A11-C085-4A9E-B3F8-7E0A3124DE8F}"/>
              </a:ext>
            </a:extLst>
          </p:cNvPr>
          <p:cNvSpPr txBox="1"/>
          <p:nvPr/>
        </p:nvSpPr>
        <p:spPr>
          <a:xfrm>
            <a:off x="8245249" y="4174269"/>
            <a:ext cx="2637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</a:t>
            </a:r>
            <a:r>
              <a:rPr lang="en-US" sz="4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4400" b="1" baseline="30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2-</a:t>
            </a:r>
          </a:p>
        </p:txBody>
      </p:sp>
      <p:sp>
        <p:nvSpPr>
          <p:cNvPr id="24" name="TextBox 71">
            <a:extLst>
              <a:ext uri="{FF2B5EF4-FFF2-40B4-BE49-F238E27FC236}">
                <a16:creationId xmlns:a16="http://schemas.microsoft.com/office/drawing/2014/main" id="{E717F2B0-B7DF-4230-8D92-D402CE4C546C}"/>
              </a:ext>
            </a:extLst>
          </p:cNvPr>
          <p:cNvSpPr txBox="1"/>
          <p:nvPr/>
        </p:nvSpPr>
        <p:spPr>
          <a:xfrm>
            <a:off x="8652002" y="3862686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  <p:sp>
        <p:nvSpPr>
          <p:cNvPr id="25" name="TextBox 72">
            <a:extLst>
              <a:ext uri="{FF2B5EF4-FFF2-40B4-BE49-F238E27FC236}">
                <a16:creationId xmlns:a16="http://schemas.microsoft.com/office/drawing/2014/main" id="{81701F26-B35C-4190-BC89-4BBA799B1A00}"/>
              </a:ext>
            </a:extLst>
          </p:cNvPr>
          <p:cNvSpPr txBox="1"/>
          <p:nvPr/>
        </p:nvSpPr>
        <p:spPr>
          <a:xfrm>
            <a:off x="8278179" y="3908383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D7D3A10E-0BBA-4193-DCF7-EF2DA7074406}"/>
              </a:ext>
            </a:extLst>
          </p:cNvPr>
          <p:cNvSpPr txBox="1"/>
          <p:nvPr/>
        </p:nvSpPr>
        <p:spPr>
          <a:xfrm>
            <a:off x="1948941" y="561286"/>
            <a:ext cx="9339416" cy="615553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đã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34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TextBox 104">
            <a:extLst>
              <a:ext uri="{FF2B5EF4-FFF2-40B4-BE49-F238E27FC236}">
                <a16:creationId xmlns:a16="http://schemas.microsoft.com/office/drawing/2014/main" id="{C4FF91CA-7EFA-732F-BD23-2D5F3F155369}"/>
              </a:ext>
            </a:extLst>
          </p:cNvPr>
          <p:cNvSpPr txBox="1"/>
          <p:nvPr/>
        </p:nvSpPr>
        <p:spPr>
          <a:xfrm>
            <a:off x="1054720" y="5403382"/>
            <a:ext cx="2969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 + (+1).4= +1</a:t>
            </a:r>
          </a:p>
          <a:p>
            <a:pPr algn="ctr"/>
            <a:r>
              <a:rPr 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=&gt; x = -3</a:t>
            </a:r>
          </a:p>
        </p:txBody>
      </p:sp>
      <p:sp>
        <p:nvSpPr>
          <p:cNvPr id="33" name="TextBox 104">
            <a:extLst>
              <a:ext uri="{FF2B5EF4-FFF2-40B4-BE49-F238E27FC236}">
                <a16:creationId xmlns:a16="http://schemas.microsoft.com/office/drawing/2014/main" id="{31577F72-7106-94D9-7611-2D09362C4C71}"/>
              </a:ext>
            </a:extLst>
          </p:cNvPr>
          <p:cNvSpPr txBox="1"/>
          <p:nvPr/>
        </p:nvSpPr>
        <p:spPr>
          <a:xfrm>
            <a:off x="7490986" y="5209596"/>
            <a:ext cx="2969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 + (-2).4= -2</a:t>
            </a:r>
          </a:p>
          <a:p>
            <a:pPr algn="ctr"/>
            <a:r>
              <a:rPr 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=&gt; x = +6</a:t>
            </a:r>
          </a:p>
        </p:txBody>
      </p:sp>
    </p:spTree>
    <p:extLst>
      <p:ext uri="{BB962C8B-B14F-4D97-AF65-F5344CB8AC3E}">
        <p14:creationId xmlns:p14="http://schemas.microsoft.com/office/powerpoint/2010/main" val="347167221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 animBg="1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0" name="文本框 31">
            <a:extLst>
              <a:ext uri="{FF2B5EF4-FFF2-40B4-BE49-F238E27FC236}">
                <a16:creationId xmlns:a16="http://schemas.microsoft.com/office/drawing/2014/main" id="{04126DFE-5552-8088-CA0F-DB09F0858F97}"/>
              </a:ext>
            </a:extLst>
          </p:cNvPr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文本框 26">
            <a:extLst>
              <a:ext uri="{FF2B5EF4-FFF2-40B4-BE49-F238E27FC236}">
                <a16:creationId xmlns:a16="http://schemas.microsoft.com/office/drawing/2014/main" id="{BE56092A-4257-A57F-23C6-E828346D4E0F}"/>
              </a:ext>
            </a:extLst>
          </p:cNvPr>
          <p:cNvSpPr txBox="1"/>
          <p:nvPr/>
        </p:nvSpPr>
        <p:spPr>
          <a:xfrm>
            <a:off x="3825361" y="2499521"/>
            <a:ext cx="8086822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</a:t>
            </a:r>
            <a:endParaRPr lang="zh-CN" altLang="en-US" sz="48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53715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160421" y="176463"/>
            <a:ext cx="11919284" cy="651309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512E91EE-F203-12AD-5E48-1BC10AE8CC2A}"/>
              </a:ext>
            </a:extLst>
          </p:cNvPr>
          <p:cNvSpPr/>
          <p:nvPr/>
        </p:nvSpPr>
        <p:spPr>
          <a:xfrm>
            <a:off x="630356" y="241393"/>
            <a:ext cx="7615286" cy="556902"/>
          </a:xfrm>
          <a:prstGeom prst="rect">
            <a:avLst/>
          </a:prstGeom>
          <a:solidFill>
            <a:srgbClr val="6EC0A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FE9880C1-A8AE-C227-C911-1727876A040B}"/>
              </a:ext>
            </a:extLst>
          </p:cNvPr>
          <p:cNvSpPr txBox="1"/>
          <p:nvPr/>
        </p:nvSpPr>
        <p:spPr>
          <a:xfrm>
            <a:off x="630356" y="241393"/>
            <a:ext cx="7257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500" dirty="0">
                <a:solidFill>
                  <a:schemeClr val="bg1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</a:t>
            </a:r>
            <a:endParaRPr lang="zh-CN" altLang="en-US" sz="3200" b="1" spc="500" dirty="0">
              <a:solidFill>
                <a:schemeClr val="bg1"/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#74 _ Zn + H2SO4 loãng _ Zinc metal + Sulfuric acid💚">
            <a:hlinkClick r:id="" action="ppaction://media"/>
            <a:extLst>
              <a:ext uri="{FF2B5EF4-FFF2-40B4-BE49-F238E27FC236}">
                <a16:creationId xmlns:a16="http://schemas.microsoft.com/office/drawing/2014/main" id="{7D6D6F09-71A9-2867-AF81-C735252FE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6485" y="2010727"/>
            <a:ext cx="6343737" cy="4588041"/>
          </a:xfrm>
          <a:prstGeom prst="rect">
            <a:avLst/>
          </a:prstGeom>
        </p:spPr>
      </p:pic>
      <p:sp>
        <p:nvSpPr>
          <p:cNvPr id="10" name="Text Box 31">
            <a:extLst>
              <a:ext uri="{FF2B5EF4-FFF2-40B4-BE49-F238E27FC236}">
                <a16:creationId xmlns:a16="http://schemas.microsoft.com/office/drawing/2014/main" id="{FA4BB040-F337-5D1F-EB84-8292074A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85" y="1464614"/>
            <a:ext cx="5098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Zn    +   H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Zn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+ H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BB14F5-97FF-6AF2-1262-86544C7A8F7F}"/>
              </a:ext>
            </a:extLst>
          </p:cNvPr>
          <p:cNvCxnSpPr/>
          <p:nvPr/>
        </p:nvCxnSpPr>
        <p:spPr>
          <a:xfrm>
            <a:off x="717049" y="1987834"/>
            <a:ext cx="0" cy="692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Box 32">
            <a:extLst>
              <a:ext uri="{FF2B5EF4-FFF2-40B4-BE49-F238E27FC236}">
                <a16:creationId xmlns:a16="http://schemas.microsoft.com/office/drawing/2014/main" id="{335152B7-CF9D-94CB-D27B-617AEE9F3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24" y="1186390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14" name="Text Box 32">
            <a:extLst>
              <a:ext uri="{FF2B5EF4-FFF2-40B4-BE49-F238E27FC236}">
                <a16:creationId xmlns:a16="http://schemas.microsoft.com/office/drawing/2014/main" id="{76E68A14-6A73-B296-C944-7AFB597FC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383" y="1177260"/>
            <a:ext cx="5132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4DE00680-0E66-F1E6-DC80-10F02412D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314" y="1096510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16" name="Text Box 32">
            <a:extLst>
              <a:ext uri="{FF2B5EF4-FFF2-40B4-BE49-F238E27FC236}">
                <a16:creationId xmlns:a16="http://schemas.microsoft.com/office/drawing/2014/main" id="{CACBF037-DA40-4292-10EE-5E1B37A38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554" y="1088594"/>
            <a:ext cx="5132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59DF86-10EA-CB1A-E789-986AD18C6C1F}"/>
              </a:ext>
            </a:extLst>
          </p:cNvPr>
          <p:cNvSpPr txBox="1"/>
          <p:nvPr/>
        </p:nvSpPr>
        <p:spPr>
          <a:xfrm>
            <a:off x="212803" y="2714769"/>
            <a:ext cx="1605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endParaRPr lang="en-US" sz="2400" dirty="0">
              <a:solidFill>
                <a:srgbClr val="28C29A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4ED33F-03CD-28A9-F84F-646917127103}"/>
              </a:ext>
            </a:extLst>
          </p:cNvPr>
          <p:cNvCxnSpPr/>
          <p:nvPr/>
        </p:nvCxnSpPr>
        <p:spPr>
          <a:xfrm>
            <a:off x="2377406" y="1987833"/>
            <a:ext cx="0" cy="692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21A40C5-882F-EE2B-97FF-1226D5883FCE}"/>
              </a:ext>
            </a:extLst>
          </p:cNvPr>
          <p:cNvSpPr txBox="1"/>
          <p:nvPr/>
        </p:nvSpPr>
        <p:spPr>
          <a:xfrm>
            <a:off x="1818195" y="2725339"/>
            <a:ext cx="18543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4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en-US" sz="2400" dirty="0">
              <a:solidFill>
                <a:srgbClr val="28C29A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52DF8E-2F85-C6B5-8EDB-B7F0055EF07E}"/>
              </a:ext>
            </a:extLst>
          </p:cNvPr>
          <p:cNvSpPr txBox="1"/>
          <p:nvPr/>
        </p:nvSpPr>
        <p:spPr>
          <a:xfrm>
            <a:off x="5796031" y="930759"/>
            <a:ext cx="61441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Quan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thí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nghiệm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PTHH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4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28C29A"/>
              </a:solidFill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2667E737-2C29-7441-4F01-26323A597DA5}"/>
              </a:ext>
            </a:extLst>
          </p:cNvPr>
          <p:cNvSpPr txBox="1"/>
          <p:nvPr/>
        </p:nvSpPr>
        <p:spPr>
          <a:xfrm>
            <a:off x="263211" y="326080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C1FDC451-3414-BAE9-0327-EC4FDBA9172E}"/>
              </a:ext>
            </a:extLst>
          </p:cNvPr>
          <p:cNvSpPr txBox="1"/>
          <p:nvPr/>
        </p:nvSpPr>
        <p:spPr>
          <a:xfrm>
            <a:off x="263211" y="4657179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̉:</a:t>
            </a:r>
          </a:p>
        </p:txBody>
      </p:sp>
      <p:sp>
        <p:nvSpPr>
          <p:cNvPr id="23" name="Text Box 31">
            <a:extLst>
              <a:ext uri="{FF2B5EF4-FFF2-40B4-BE49-F238E27FC236}">
                <a16:creationId xmlns:a16="http://schemas.microsoft.com/office/drawing/2014/main" id="{8AF08AA3-2C95-CE8E-CDC1-A495A2260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02" y="4150059"/>
            <a:ext cx="5098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Zn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Zn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+ 2e   </a:t>
            </a:r>
          </a:p>
        </p:txBody>
      </p:sp>
      <p:sp>
        <p:nvSpPr>
          <p:cNvPr id="24" name="Text Box 32">
            <a:extLst>
              <a:ext uri="{FF2B5EF4-FFF2-40B4-BE49-F238E27FC236}">
                <a16:creationId xmlns:a16="http://schemas.microsoft.com/office/drawing/2014/main" id="{58089EB8-E8A6-B8AB-7B1C-305FCAB44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858" y="3745607"/>
            <a:ext cx="5132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25" name="Text Box 32">
            <a:extLst>
              <a:ext uri="{FF2B5EF4-FFF2-40B4-BE49-F238E27FC236}">
                <a16:creationId xmlns:a16="http://schemas.microsoft.com/office/drawing/2014/main" id="{68D2DDC7-2509-7342-6BBE-16D9A8F9B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78" y="3771664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5030D683-75FC-ED44-5F98-40A09FD51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02" y="5661084"/>
            <a:ext cx="50982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2H</a:t>
            </a:r>
            <a:r>
              <a:rPr lang="en-US" alt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+ 2e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</a:p>
        </p:txBody>
      </p:sp>
      <p:sp>
        <p:nvSpPr>
          <p:cNvPr id="28" name="Text Box 32">
            <a:extLst>
              <a:ext uri="{FF2B5EF4-FFF2-40B4-BE49-F238E27FC236}">
                <a16:creationId xmlns:a16="http://schemas.microsoft.com/office/drawing/2014/main" id="{F28B99B3-B2F0-C489-D74C-7F41B2BB7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40" y="5278941"/>
            <a:ext cx="5132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9" name="Text Box 32">
            <a:extLst>
              <a:ext uri="{FF2B5EF4-FFF2-40B4-BE49-F238E27FC236}">
                <a16:creationId xmlns:a16="http://schemas.microsoft.com/office/drawing/2014/main" id="{F89355D1-C496-A0CC-8495-CE45F6CBF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013" y="5362487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372365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47972"/>
            <a:ext cx="11632367" cy="616205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C6BCA59E-A27E-8878-DBF7-1D98BD35A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31" y="1366135"/>
            <a:ext cx="49226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CD7404C2-38F3-F1FD-5EDE-51A6F712E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999" y="1366135"/>
            <a:ext cx="47772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18CDB7A9-7109-F153-6625-25779F49E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910" y="1996869"/>
            <a:ext cx="33089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FB43835C-5E69-B323-B3B9-A9CAB8B9A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6110" y="1950079"/>
            <a:ext cx="27270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81B6BD-6884-2A50-05CA-47928B53CABF}"/>
              </a:ext>
            </a:extLst>
          </p:cNvPr>
          <p:cNvSpPr/>
          <p:nvPr/>
        </p:nvSpPr>
        <p:spPr>
          <a:xfrm>
            <a:off x="4483255" y="5013573"/>
            <a:ext cx="4133721" cy="132380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o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nọ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nọ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kia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1DCE2790-F78B-AE2C-F034-949742BCE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910" y="3791813"/>
            <a:ext cx="407836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electron</a:t>
            </a: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2A6A1AEA-C324-7FF4-511D-54AFC34B3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731" y="3736509"/>
            <a:ext cx="410240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DB7602CD-6CAA-E5D6-A9F3-015301384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32" y="3155732"/>
            <a:ext cx="53431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969FA1FE-15F7-F68B-5764-3321AC746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013" y="3149108"/>
            <a:ext cx="4358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005C1E-391A-E11F-7EC7-09D9B6508654}"/>
              </a:ext>
            </a:extLst>
          </p:cNvPr>
          <p:cNvCxnSpPr>
            <a:cxnSpLocks/>
          </p:cNvCxnSpPr>
          <p:nvPr/>
        </p:nvCxnSpPr>
        <p:spPr>
          <a:xfrm>
            <a:off x="6367066" y="1195754"/>
            <a:ext cx="0" cy="4305098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文本框 17">
            <a:extLst>
              <a:ext uri="{FF2B5EF4-FFF2-40B4-BE49-F238E27FC236}">
                <a16:creationId xmlns:a16="http://schemas.microsoft.com/office/drawing/2014/main" id="{44808D23-A004-7545-1246-B79592D2CCF7}"/>
              </a:ext>
            </a:extLst>
          </p:cNvPr>
          <p:cNvSpPr txBox="1"/>
          <p:nvPr/>
        </p:nvSpPr>
        <p:spPr>
          <a:xfrm>
            <a:off x="516354" y="550283"/>
            <a:ext cx="5745484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 OXI HÓA, CHẤT KHỬ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8863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8">
            <a:extLst>
              <a:ext uri="{FF2B5EF4-FFF2-40B4-BE49-F238E27FC236}">
                <a16:creationId xmlns:a16="http://schemas.microsoft.com/office/drawing/2014/main" id="{70C0AC05-4E65-4994-F83A-0888BC1A22B6}"/>
              </a:ext>
            </a:extLst>
          </p:cNvPr>
          <p:cNvSpPr/>
          <p:nvPr/>
        </p:nvSpPr>
        <p:spPr>
          <a:xfrm>
            <a:off x="406234" y="248478"/>
            <a:ext cx="11379532" cy="6361044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77C5100B-BFCC-064D-368E-D5C921FA5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40" y="413040"/>
            <a:ext cx="702097" cy="1105620"/>
          </a:xfrm>
          <a:prstGeom prst="rect">
            <a:avLst/>
          </a:prstGeom>
        </p:spPr>
      </p:pic>
      <p:pic>
        <p:nvPicPr>
          <p:cNvPr id="3" name="Na + Cl2">
            <a:hlinkClick r:id="" action="ppaction://media"/>
            <a:extLst>
              <a:ext uri="{FF2B5EF4-FFF2-40B4-BE49-F238E27FC236}">
                <a16:creationId xmlns:a16="http://schemas.microsoft.com/office/drawing/2014/main" id="{26DEC5EA-55AD-A13F-06CB-91E40F9E3A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78" y="521804"/>
            <a:ext cx="10336696" cy="58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372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27106E-6C5E-EFC6-8845-4DEF20D4D091}"/>
              </a:ext>
            </a:extLst>
          </p:cNvPr>
          <p:cNvSpPr/>
          <p:nvPr/>
        </p:nvSpPr>
        <p:spPr>
          <a:xfrm>
            <a:off x="781545" y="5082868"/>
            <a:ext cx="10861507" cy="10044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175678" y="90826"/>
            <a:ext cx="11702321" cy="6385809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BD5F08E2-B31A-F22A-F820-0093EF2232CE}"/>
              </a:ext>
            </a:extLst>
          </p:cNvPr>
          <p:cNvSpPr txBox="1"/>
          <p:nvPr/>
        </p:nvSpPr>
        <p:spPr>
          <a:xfrm>
            <a:off x="512119" y="210337"/>
            <a:ext cx="5375189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D0CAD1A5-8E59-54CF-5560-55EBA34B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180" y="4738828"/>
            <a:ext cx="1109410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28C29A"/>
            </a:solidFill>
            <a:prstDash val="dash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chuyển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9FD48-82E7-C072-776F-98172BDDCE74}"/>
              </a:ext>
            </a:extLst>
          </p:cNvPr>
          <p:cNvSpPr txBox="1"/>
          <p:nvPr/>
        </p:nvSpPr>
        <p:spPr>
          <a:xfrm>
            <a:off x="499497" y="819456"/>
            <a:ext cx="109034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 Cho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48475148-2065-8EC1-D1C3-DA63AE20C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916" y="2004644"/>
            <a:ext cx="49244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 + CuSO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FeSO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+ Cu   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35352BDF-5C10-C709-EF68-FCBD8D990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116" y="1823669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16" name="Text Box 33">
            <a:extLst>
              <a:ext uri="{FF2B5EF4-FFF2-40B4-BE49-F238E27FC236}">
                <a16:creationId xmlns:a16="http://schemas.microsoft.com/office/drawing/2014/main" id="{AA8DDA53-7A1A-CAFE-0147-2A0017D05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916" y="1776044"/>
            <a:ext cx="4587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17" name="Text Box 34">
            <a:extLst>
              <a:ext uri="{FF2B5EF4-FFF2-40B4-BE49-F238E27FC236}">
                <a16:creationId xmlns:a16="http://schemas.microsoft.com/office/drawing/2014/main" id="{D1DEF45D-57AC-96BD-E19B-FA761B212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316" y="1852244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18" name="Text Box 35">
            <a:extLst>
              <a:ext uri="{FF2B5EF4-FFF2-40B4-BE49-F238E27FC236}">
                <a16:creationId xmlns:a16="http://schemas.microsoft.com/office/drawing/2014/main" id="{8513E6D0-75DE-523A-A8AE-3EA931467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316" y="1849069"/>
            <a:ext cx="428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DCD37A55-D7B4-ECC8-ABBB-BABE1D6B2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916" y="3057729"/>
            <a:ext cx="46634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HCl + NaOH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NaCl + H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20386C2C-50DF-3712-E6DF-4D4BECC2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88" y="2861877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DA16834B-21AA-1DCC-5040-0DF9FA4B3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40" y="2841282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4" name="Text Box 32">
            <a:extLst>
              <a:ext uri="{FF2B5EF4-FFF2-40B4-BE49-F238E27FC236}">
                <a16:creationId xmlns:a16="http://schemas.microsoft.com/office/drawing/2014/main" id="{3CF81EE0-7C6A-01B4-3216-74E6E962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980" y="2839101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5" name="Text Box 32">
            <a:extLst>
              <a:ext uri="{FF2B5EF4-FFF2-40B4-BE49-F238E27FC236}">
                <a16:creationId xmlns:a16="http://schemas.microsoft.com/office/drawing/2014/main" id="{3F04A76A-0D80-6736-F5FE-E37BCEEA6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148" y="2837944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5AC1A83F-A6DC-A990-31F8-2ECCBA7D4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552" y="2863516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8" name="Text Box 32">
            <a:extLst>
              <a:ext uri="{FF2B5EF4-FFF2-40B4-BE49-F238E27FC236}">
                <a16:creationId xmlns:a16="http://schemas.microsoft.com/office/drawing/2014/main" id="{F693A510-C28F-5E67-ECE6-1777690D0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772" y="2858721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5C7ADCCB-E76D-F883-E358-2ECCFEA2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214" y="4029783"/>
            <a:ext cx="60869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+ 2NaOH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NaCl 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NaClO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FB3E38AE-5799-AC0E-1B71-FC4D5773F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714" y="2841143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  <p:sp>
        <p:nvSpPr>
          <p:cNvPr id="22" name="Text Box 32">
            <a:extLst>
              <a:ext uri="{FF2B5EF4-FFF2-40B4-BE49-F238E27FC236}">
                <a16:creationId xmlns:a16="http://schemas.microsoft.com/office/drawing/2014/main" id="{3226186E-6236-E3A4-2431-54E6FDF5C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719" y="2837944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  <p:sp>
        <p:nvSpPr>
          <p:cNvPr id="30" name="Text Box 32">
            <a:extLst>
              <a:ext uri="{FF2B5EF4-FFF2-40B4-BE49-F238E27FC236}">
                <a16:creationId xmlns:a16="http://schemas.microsoft.com/office/drawing/2014/main" id="{79F01BB1-7350-3D80-4032-580E3E966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980" y="3800774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2">
            <a:extLst>
              <a:ext uri="{FF2B5EF4-FFF2-40B4-BE49-F238E27FC236}">
                <a16:creationId xmlns:a16="http://schemas.microsoft.com/office/drawing/2014/main" id="{6F7C2657-6190-2CE2-4205-E9046B0ED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6660" y="3798819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A4CA3F15-23E6-0EAF-5380-04333298E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858" y="3845117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AD6AEDA8-2503-EB26-6D32-DAD29D451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32" y="3781873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A246ED59-CB40-72C5-1FA7-16A6436CD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209" y="3762713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59C19A99-AA4D-B929-04E4-3AAD9B6FA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00" y="3792341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17A341-34AD-FC07-7BC7-D2CB6C4EB519}"/>
              </a:ext>
            </a:extLst>
          </p:cNvPr>
          <p:cNvSpPr txBox="1"/>
          <p:nvPr/>
        </p:nvSpPr>
        <p:spPr>
          <a:xfrm>
            <a:off x="6995469" y="1997297"/>
            <a:ext cx="3365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400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2400" dirty="0">
              <a:solidFill>
                <a:srgbClr val="457F68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3C9C2C-25E2-4CE2-9071-9A7145493A1E}"/>
              </a:ext>
            </a:extLst>
          </p:cNvPr>
          <p:cNvSpPr txBox="1"/>
          <p:nvPr/>
        </p:nvSpPr>
        <p:spPr>
          <a:xfrm>
            <a:off x="7666879" y="4060560"/>
            <a:ext cx="3365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400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2400" dirty="0">
              <a:solidFill>
                <a:srgbClr val="457F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2863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7" grpId="0"/>
      <p:bldP spid="28" grpId="0"/>
      <p:bldP spid="29" grpId="0"/>
      <p:bldP spid="21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156612" y="286191"/>
            <a:ext cx="11869391" cy="6275459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o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06C09B3A-7F38-7F08-C9BB-7D3E69EA4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556" y="3455166"/>
            <a:ext cx="603723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Fe  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Fe     +  2e    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04489063-A860-73DB-E05A-469AA9BA7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1950" y="3455166"/>
            <a:ext cx="32944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hoá</a:t>
            </a:r>
            <a:endParaRPr lang="en-US" altLang="en-US" sz="3200" b="1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E55AD052-33C2-CE5F-D5DD-B6296A13E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48" y="3265669"/>
            <a:ext cx="2092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F525BF34-5EA6-C550-D615-D700D4A06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58" y="4853761"/>
            <a:ext cx="25539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BC1C7F0E-5633-F14E-5F26-8582FD96E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3326" y="4761427"/>
            <a:ext cx="50209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Cu    + 2e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Cu  </a:t>
            </a:r>
          </a:p>
        </p:txBody>
      </p:sp>
      <p:sp>
        <p:nvSpPr>
          <p:cNvPr id="19" name="Text Box 26">
            <a:extLst>
              <a:ext uri="{FF2B5EF4-FFF2-40B4-BE49-F238E27FC236}">
                <a16:creationId xmlns:a16="http://schemas.microsoft.com/office/drawing/2014/main" id="{879C49A3-58B5-27ED-67DC-57B206129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5509" y="4930308"/>
            <a:ext cx="3140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497A0F1E-5827-39ED-994E-6713F0331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778" y="3061338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D1833329-2B41-2479-FCE6-E3E3FAA01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364" y="3131534"/>
            <a:ext cx="6238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C1768059-7E94-FADF-74D5-A2658548B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032" y="2397174"/>
            <a:ext cx="854019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 + CuSO</a:t>
            </a:r>
            <a:r>
              <a:rPr lang="en-US" altLang="en-US" sz="44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3200" dirty="0"/>
              <a:t> 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FeSO</a:t>
            </a:r>
            <a:r>
              <a:rPr lang="en-US" altLang="en-US" sz="44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+ Cu   </a:t>
            </a: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A46FFD40-D3B2-9087-18F2-6CDADCEF0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779" y="2057818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E21EE16C-55BE-44A4-6CE8-F574D5BA3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035" y="2047813"/>
            <a:ext cx="6238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25" name="Text Box 34">
            <a:extLst>
              <a:ext uri="{FF2B5EF4-FFF2-40B4-BE49-F238E27FC236}">
                <a16:creationId xmlns:a16="http://schemas.microsoft.com/office/drawing/2014/main" id="{C60B8628-4E8E-DEFF-A6E7-192706033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473" y="2051136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27" name="Text Box 35">
            <a:extLst>
              <a:ext uri="{FF2B5EF4-FFF2-40B4-BE49-F238E27FC236}">
                <a16:creationId xmlns:a16="http://schemas.microsoft.com/office/drawing/2014/main" id="{688A9095-DE21-1053-BD2B-371B95EC7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8163" y="2051299"/>
            <a:ext cx="6238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637010FC-1179-3F36-6454-BE6F1337A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683" y="4363929"/>
            <a:ext cx="6238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35" name="Text Box 34">
            <a:extLst>
              <a:ext uri="{FF2B5EF4-FFF2-40B4-BE49-F238E27FC236}">
                <a16:creationId xmlns:a16="http://schemas.microsoft.com/office/drawing/2014/main" id="{05F2DDD6-8097-E699-1744-65BCD7932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4138" y="4348556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B764FB7-1CB7-42D8-1C87-C4437AE452FF}"/>
              </a:ext>
            </a:extLst>
          </p:cNvPr>
          <p:cNvSpPr/>
          <p:nvPr/>
        </p:nvSpPr>
        <p:spPr>
          <a:xfrm>
            <a:off x="7555181" y="527697"/>
            <a:ext cx="4110403" cy="132380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o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nọ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nọ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kia</a:t>
            </a: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5AF23444-1F9B-5965-042D-F65DE824DBD1}"/>
              </a:ext>
            </a:extLst>
          </p:cNvPr>
          <p:cNvSpPr txBox="1"/>
          <p:nvPr/>
        </p:nvSpPr>
        <p:spPr>
          <a:xfrm>
            <a:off x="526417" y="388439"/>
            <a:ext cx="6022803" cy="646331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5958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34" grpId="0"/>
      <p:bldP spid="35" grpId="0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67285" y="291270"/>
            <a:ext cx="11648049" cy="6275459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E55AD052-33C2-CE5F-D5DD-B6296A13E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46" y="1195969"/>
            <a:ext cx="10829641" cy="523220"/>
          </a:xfrm>
          <a:prstGeom prst="rect">
            <a:avLst/>
          </a:prstGeom>
          <a:solidFill>
            <a:srgbClr val="BDF1E3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/>
              <p:nvPr/>
            </p:nvSpPr>
            <p:spPr>
              <a:xfrm>
                <a:off x="152401" y="2435418"/>
                <a:ext cx="11972998" cy="9114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	Al 	+ 	Fe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groupChr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Al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   Fe</a:t>
                </a:r>
              </a:p>
            </p:txBody>
          </p:sp>
        </mc:Choice>
        <mc:Fallback xmlns="">
          <p:sp>
            <p:nvSpPr>
              <p:cNvPr id="37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1" y="2435418"/>
                <a:ext cx="11972998" cy="911468"/>
              </a:xfrm>
              <a:prstGeom prst="rect">
                <a:avLst/>
              </a:prstGeom>
              <a:blipFill>
                <a:blip r:embed="rId2"/>
                <a:stretch>
                  <a:fillRect b="-281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16">
            <a:extLst>
              <a:ext uri="{FF2B5EF4-FFF2-40B4-BE49-F238E27FC236}">
                <a16:creationId xmlns:a16="http://schemas.microsoft.com/office/drawing/2014/main" id="{94CD31A3-F739-4193-9244-0D6F74C1F82F}"/>
              </a:ext>
            </a:extLst>
          </p:cNvPr>
          <p:cNvSpPr txBox="1"/>
          <p:nvPr/>
        </p:nvSpPr>
        <p:spPr>
          <a:xfrm>
            <a:off x="4604657" y="2326346"/>
            <a:ext cx="10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+8/3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BD5E8D65-5665-469D-B400-89DA5B247C6E}"/>
              </a:ext>
            </a:extLst>
          </p:cNvPr>
          <p:cNvSpPr txBox="1"/>
          <p:nvPr/>
        </p:nvSpPr>
        <p:spPr>
          <a:xfrm>
            <a:off x="3050519" y="2315800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0" name="TextBox 18">
            <a:extLst>
              <a:ext uri="{FF2B5EF4-FFF2-40B4-BE49-F238E27FC236}">
                <a16:creationId xmlns:a16="http://schemas.microsoft.com/office/drawing/2014/main" id="{A4D4BCBB-9C28-406D-9A17-B2443FD2C58C}"/>
              </a:ext>
            </a:extLst>
          </p:cNvPr>
          <p:cNvSpPr txBox="1"/>
          <p:nvPr/>
        </p:nvSpPr>
        <p:spPr>
          <a:xfrm>
            <a:off x="7466964" y="2352792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7D7AE70E-6692-4110-B3E1-6C93C4686D3E}"/>
              </a:ext>
            </a:extLst>
          </p:cNvPr>
          <p:cNvSpPr txBox="1"/>
          <p:nvPr/>
        </p:nvSpPr>
        <p:spPr>
          <a:xfrm>
            <a:off x="9742880" y="2326346"/>
            <a:ext cx="48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60774A85-BD73-4038-B7AA-EBCFDD5A6893}"/>
              </a:ext>
            </a:extLst>
          </p:cNvPr>
          <p:cNvSpPr txBox="1"/>
          <p:nvPr/>
        </p:nvSpPr>
        <p:spPr>
          <a:xfrm>
            <a:off x="2248991" y="3436224"/>
            <a:ext cx="19431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̉)</a:t>
            </a: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FDC11B8C-6D22-4D51-8578-780702BB0F1C}"/>
              </a:ext>
            </a:extLst>
          </p:cNvPr>
          <p:cNvSpPr txBox="1"/>
          <p:nvPr/>
        </p:nvSpPr>
        <p:spPr>
          <a:xfrm>
            <a:off x="4527771" y="3431422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4" name="TextBox 1">
            <a:extLst>
              <a:ext uri="{FF2B5EF4-FFF2-40B4-BE49-F238E27FC236}">
                <a16:creationId xmlns:a16="http://schemas.microsoft.com/office/drawing/2014/main" id="{8A94579E-8EAC-42D8-8D00-4EA46C0BEC33}"/>
              </a:ext>
            </a:extLst>
          </p:cNvPr>
          <p:cNvSpPr txBox="1"/>
          <p:nvPr/>
        </p:nvSpPr>
        <p:spPr>
          <a:xfrm>
            <a:off x="152401" y="433636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Box 13">
            <a:extLst>
              <a:ext uri="{FF2B5EF4-FFF2-40B4-BE49-F238E27FC236}">
                <a16:creationId xmlns:a16="http://schemas.microsoft.com/office/drawing/2014/main" id="{B22E8C3A-C1E0-4272-97DF-0E7E7F99DAA2}"/>
              </a:ext>
            </a:extLst>
          </p:cNvPr>
          <p:cNvSpPr txBox="1"/>
          <p:nvPr/>
        </p:nvSpPr>
        <p:spPr>
          <a:xfrm>
            <a:off x="152401" y="554529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̉:</a:t>
            </a: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588B9745-264B-408C-9B6B-2A55568D33B3}"/>
              </a:ext>
            </a:extLst>
          </p:cNvPr>
          <p:cNvSpPr txBox="1"/>
          <p:nvPr/>
        </p:nvSpPr>
        <p:spPr>
          <a:xfrm>
            <a:off x="3949272" y="4351141"/>
            <a:ext cx="4099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 →	Al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+ 3e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/>
              <p:nvPr/>
            </p:nvSpPr>
            <p:spPr>
              <a:xfrm>
                <a:off x="3949272" y="5545298"/>
                <a:ext cx="5156627" cy="747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</a:t>
                </a:r>
                <a:r>
                  <a:rPr lang="en-US" sz="3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+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	  →	Fe 	</a:t>
                </a:r>
              </a:p>
            </p:txBody>
          </p:sp>
        </mc:Choice>
        <mc:Fallback xmlns="">
          <p:sp>
            <p:nvSpPr>
              <p:cNvPr id="47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272" y="5545298"/>
                <a:ext cx="5156627" cy="747577"/>
              </a:xfrm>
              <a:prstGeom prst="rect">
                <a:avLst/>
              </a:prstGeom>
              <a:blipFill>
                <a:blip r:embed="rId3"/>
                <a:stretch>
                  <a:fillRect l="-283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21">
            <a:extLst>
              <a:ext uri="{FF2B5EF4-FFF2-40B4-BE49-F238E27FC236}">
                <a16:creationId xmlns:a16="http://schemas.microsoft.com/office/drawing/2014/main" id="{864F3FF0-47AE-4789-977B-4E41D73B5248}"/>
              </a:ext>
            </a:extLst>
          </p:cNvPr>
          <p:cNvSpPr txBox="1"/>
          <p:nvPr/>
        </p:nvSpPr>
        <p:spPr>
          <a:xfrm>
            <a:off x="4192152" y="4039709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AEE7B0A1-991A-4E94-A57E-34364AF3B4BC}"/>
              </a:ext>
            </a:extLst>
          </p:cNvPr>
          <p:cNvSpPr txBox="1"/>
          <p:nvPr/>
        </p:nvSpPr>
        <p:spPr>
          <a:xfrm>
            <a:off x="7652394" y="5186324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0" name="TextBox 24">
            <a:extLst>
              <a:ext uri="{FF2B5EF4-FFF2-40B4-BE49-F238E27FC236}">
                <a16:creationId xmlns:a16="http://schemas.microsoft.com/office/drawing/2014/main" id="{377EAB78-98AF-49A5-A4AA-158FCF6BBE18}"/>
              </a:ext>
            </a:extLst>
          </p:cNvPr>
          <p:cNvSpPr txBox="1"/>
          <p:nvPr/>
        </p:nvSpPr>
        <p:spPr>
          <a:xfrm>
            <a:off x="3833761" y="5190911"/>
            <a:ext cx="10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+8/3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TextBox 25">
            <a:extLst>
              <a:ext uri="{FF2B5EF4-FFF2-40B4-BE49-F238E27FC236}">
                <a16:creationId xmlns:a16="http://schemas.microsoft.com/office/drawing/2014/main" id="{344E5290-193F-43E3-BD40-71B20A24482C}"/>
              </a:ext>
            </a:extLst>
          </p:cNvPr>
          <p:cNvSpPr txBox="1"/>
          <p:nvPr/>
        </p:nvSpPr>
        <p:spPr>
          <a:xfrm>
            <a:off x="5812148" y="4069956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F1EF9DAE-7587-4537-8102-CEAA8D074065}"/>
              </a:ext>
            </a:extLst>
          </p:cNvPr>
          <p:cNvSpPr txBox="1"/>
          <p:nvPr/>
        </p:nvSpPr>
        <p:spPr>
          <a:xfrm>
            <a:off x="3811920" y="4336368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9B530C23-150F-46A4-8DEA-72A892737E6D}"/>
              </a:ext>
            </a:extLst>
          </p:cNvPr>
          <p:cNvSpPr txBox="1"/>
          <p:nvPr/>
        </p:nvSpPr>
        <p:spPr>
          <a:xfrm>
            <a:off x="5368678" y="5557705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</a:t>
            </a:r>
          </a:p>
        </p:txBody>
      </p:sp>
      <p:sp>
        <p:nvSpPr>
          <p:cNvPr id="54" name="TextBox 27">
            <a:extLst>
              <a:ext uri="{FF2B5EF4-FFF2-40B4-BE49-F238E27FC236}">
                <a16:creationId xmlns:a16="http://schemas.microsoft.com/office/drawing/2014/main" id="{94ABD884-AAC9-4F7C-B11E-1CFF62199B4E}"/>
              </a:ext>
            </a:extLst>
          </p:cNvPr>
          <p:cNvSpPr txBox="1"/>
          <p:nvPr/>
        </p:nvSpPr>
        <p:spPr>
          <a:xfrm>
            <a:off x="7378901" y="4331566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sp>
        <p:nvSpPr>
          <p:cNvPr id="55" name="TextBox 29">
            <a:extLst>
              <a:ext uri="{FF2B5EF4-FFF2-40B4-BE49-F238E27FC236}">
                <a16:creationId xmlns:a16="http://schemas.microsoft.com/office/drawing/2014/main" id="{7A3DD94C-B80D-43C8-B9D3-FE343CAF3E1B}"/>
              </a:ext>
            </a:extLst>
          </p:cNvPr>
          <p:cNvSpPr txBox="1"/>
          <p:nvPr/>
        </p:nvSpPr>
        <p:spPr>
          <a:xfrm>
            <a:off x="7416422" y="564208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F9FCCAC-6D31-4195-9D60-75AEA4888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899">
            <a:off x="11133178" y="5307522"/>
            <a:ext cx="742668" cy="1485335"/>
          </a:xfrm>
          <a:prstGeom prst="rect">
            <a:avLst/>
          </a:prstGeom>
        </p:spPr>
      </p:pic>
      <p:sp>
        <p:nvSpPr>
          <p:cNvPr id="25" name="文本框 17">
            <a:extLst>
              <a:ext uri="{FF2B5EF4-FFF2-40B4-BE49-F238E27FC236}">
                <a16:creationId xmlns:a16="http://schemas.microsoft.com/office/drawing/2014/main" id="{66F6CC93-9862-3FCB-FDCF-4A27936A16FF}"/>
              </a:ext>
            </a:extLst>
          </p:cNvPr>
          <p:cNvSpPr txBox="1"/>
          <p:nvPr/>
        </p:nvSpPr>
        <p:spPr>
          <a:xfrm>
            <a:off x="526417" y="388439"/>
            <a:ext cx="5375189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0009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167351" y="145541"/>
            <a:ext cx="11857297" cy="660859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Fe(OH)</a:t>
            </a:r>
            <a:r>
              <a:rPr lang="en-US" sz="1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+ O</a:t>
            </a:r>
            <a:r>
              <a:rPr lang="en-US" sz="1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1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 →  Fe(OH)</a:t>
            </a:r>
            <a:r>
              <a:rPr lang="en-US" sz="18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8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BD5F08E2-B31A-F22A-F820-0093EF2232CE}"/>
              </a:ext>
            </a:extLst>
          </p:cNvPr>
          <p:cNvSpPr txBox="1"/>
          <p:nvPr/>
        </p:nvSpPr>
        <p:spPr>
          <a:xfrm>
            <a:off x="526417" y="388439"/>
            <a:ext cx="5375189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D9B446-49C1-9BAA-DAAD-2AEBC94E0B44}"/>
              </a:ext>
            </a:extLst>
          </p:cNvPr>
          <p:cNvSpPr txBox="1"/>
          <p:nvPr/>
        </p:nvSpPr>
        <p:spPr>
          <a:xfrm>
            <a:off x="526417" y="1031656"/>
            <a:ext cx="11215009" cy="2000548"/>
          </a:xfrm>
          <a:prstGeom prst="rect">
            <a:avLst/>
          </a:prstGeom>
          <a:solidFill>
            <a:srgbClr val="BDF1E3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Fe(OH)­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Fe(OH)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Fe(OH)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O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→  Fe(OH)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9BC291-9AC1-6F46-E4B4-DE63A76E293C}"/>
              </a:ext>
            </a:extLst>
          </p:cNvPr>
          <p:cNvSpPr txBox="1"/>
          <p:nvPr/>
        </p:nvSpPr>
        <p:spPr>
          <a:xfrm>
            <a:off x="2853606" y="388777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Fe(OH)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O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 →  Fe(OH)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47DABD48-5B4C-B6F8-BCDF-86D498DFCDF3}"/>
              </a:ext>
            </a:extLst>
          </p:cNvPr>
          <p:cNvSpPr txBox="1"/>
          <p:nvPr/>
        </p:nvSpPr>
        <p:spPr>
          <a:xfrm>
            <a:off x="4995351" y="3561974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93D8008C-C06B-9401-A7DC-166D7824DF04}"/>
              </a:ext>
            </a:extLst>
          </p:cNvPr>
          <p:cNvSpPr txBox="1"/>
          <p:nvPr/>
        </p:nvSpPr>
        <p:spPr>
          <a:xfrm>
            <a:off x="6970253" y="3545834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TextBox 17">
            <a:extLst>
              <a:ext uri="{FF2B5EF4-FFF2-40B4-BE49-F238E27FC236}">
                <a16:creationId xmlns:a16="http://schemas.microsoft.com/office/drawing/2014/main" id="{DFB8270D-380B-DA3D-1558-9AD7006843A9}"/>
              </a:ext>
            </a:extLst>
          </p:cNvPr>
          <p:cNvSpPr txBox="1"/>
          <p:nvPr/>
        </p:nvSpPr>
        <p:spPr>
          <a:xfrm>
            <a:off x="3234580" y="3567723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B9C6A45A-9C87-02AB-6BE6-2ECC07999355}"/>
              </a:ext>
            </a:extLst>
          </p:cNvPr>
          <p:cNvSpPr txBox="1"/>
          <p:nvPr/>
        </p:nvSpPr>
        <p:spPr>
          <a:xfrm>
            <a:off x="7469540" y="3540085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1BFB3593-A8CC-2CDC-2B15-F4C2B4F46824}"/>
              </a:ext>
            </a:extLst>
          </p:cNvPr>
          <p:cNvSpPr txBox="1"/>
          <p:nvPr/>
        </p:nvSpPr>
        <p:spPr>
          <a:xfrm>
            <a:off x="1141174" y="5128867"/>
            <a:ext cx="4099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  → Fe 	+ 1e</a:t>
            </a:r>
          </a:p>
        </p:txBody>
      </p:sp>
      <p:sp>
        <p:nvSpPr>
          <p:cNvPr id="46" name="TextBox 17">
            <a:extLst>
              <a:ext uri="{FF2B5EF4-FFF2-40B4-BE49-F238E27FC236}">
                <a16:creationId xmlns:a16="http://schemas.microsoft.com/office/drawing/2014/main" id="{1B43413B-EA83-3834-5E48-ABF800C201D2}"/>
              </a:ext>
            </a:extLst>
          </p:cNvPr>
          <p:cNvSpPr txBox="1"/>
          <p:nvPr/>
        </p:nvSpPr>
        <p:spPr>
          <a:xfrm>
            <a:off x="1180840" y="4732032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7" name="TextBox 17">
            <a:extLst>
              <a:ext uri="{FF2B5EF4-FFF2-40B4-BE49-F238E27FC236}">
                <a16:creationId xmlns:a16="http://schemas.microsoft.com/office/drawing/2014/main" id="{D6430B27-2030-1127-CC34-C20D5797BA4E}"/>
              </a:ext>
            </a:extLst>
          </p:cNvPr>
          <p:cNvSpPr txBox="1"/>
          <p:nvPr/>
        </p:nvSpPr>
        <p:spPr>
          <a:xfrm>
            <a:off x="2312884" y="4769931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5E0675DB-771D-92AE-9247-53EF7D63264A}"/>
              </a:ext>
            </a:extLst>
          </p:cNvPr>
          <p:cNvSpPr txBox="1"/>
          <p:nvPr/>
        </p:nvSpPr>
        <p:spPr>
          <a:xfrm>
            <a:off x="1123788" y="5968819"/>
            <a:ext cx="4099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+ 4e  → 2O</a:t>
            </a:r>
            <a:endParaRPr lang="en-US" sz="3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7">
            <a:extLst>
              <a:ext uri="{FF2B5EF4-FFF2-40B4-BE49-F238E27FC236}">
                <a16:creationId xmlns:a16="http://schemas.microsoft.com/office/drawing/2014/main" id="{6B2D170D-73FB-C0D9-CD27-C2683E93B004}"/>
              </a:ext>
            </a:extLst>
          </p:cNvPr>
          <p:cNvSpPr txBox="1"/>
          <p:nvPr/>
        </p:nvSpPr>
        <p:spPr>
          <a:xfrm>
            <a:off x="1311673" y="5671805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0" name="TextBox 17">
            <a:extLst>
              <a:ext uri="{FF2B5EF4-FFF2-40B4-BE49-F238E27FC236}">
                <a16:creationId xmlns:a16="http://schemas.microsoft.com/office/drawing/2014/main" id="{5BF0B209-7269-E306-D482-FF6017BEC292}"/>
              </a:ext>
            </a:extLst>
          </p:cNvPr>
          <p:cNvSpPr txBox="1"/>
          <p:nvPr/>
        </p:nvSpPr>
        <p:spPr>
          <a:xfrm>
            <a:off x="3227452" y="5671805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Text Box 15">
            <a:extLst>
              <a:ext uri="{FF2B5EF4-FFF2-40B4-BE49-F238E27FC236}">
                <a16:creationId xmlns:a16="http://schemas.microsoft.com/office/drawing/2014/main" id="{595DBFCE-8B4F-725E-A555-CC3D182B6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524" y="5163501"/>
            <a:ext cx="29097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hoá</a:t>
            </a:r>
            <a:endParaRPr lang="en-US" altLang="en-US" sz="2800" b="1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2" name="Text Box 26">
            <a:extLst>
              <a:ext uri="{FF2B5EF4-FFF2-40B4-BE49-F238E27FC236}">
                <a16:creationId xmlns:a16="http://schemas.microsoft.com/office/drawing/2014/main" id="{7E98C782-0B59-63B9-AB50-FCB4756B4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311" y="5933415"/>
            <a:ext cx="3140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C879A1-98A0-F615-774A-6D26459DA8CD}"/>
              </a:ext>
            </a:extLst>
          </p:cNvPr>
          <p:cNvCxnSpPr/>
          <p:nvPr/>
        </p:nvCxnSpPr>
        <p:spPr>
          <a:xfrm>
            <a:off x="4121311" y="4410995"/>
            <a:ext cx="0" cy="582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C5BD2BA-9295-2DD6-1002-D57C6E3CEC8E}"/>
              </a:ext>
            </a:extLst>
          </p:cNvPr>
          <p:cNvCxnSpPr/>
          <p:nvPr/>
        </p:nvCxnSpPr>
        <p:spPr>
          <a:xfrm>
            <a:off x="4121311" y="5031541"/>
            <a:ext cx="11018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3605799-6B93-19C0-432D-95B2F69A54E3}"/>
              </a:ext>
            </a:extLst>
          </p:cNvPr>
          <p:cNvCxnSpPr/>
          <p:nvPr/>
        </p:nvCxnSpPr>
        <p:spPr>
          <a:xfrm flipV="1">
            <a:off x="5223139" y="4410995"/>
            <a:ext cx="0" cy="620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17">
            <a:extLst>
              <a:ext uri="{FF2B5EF4-FFF2-40B4-BE49-F238E27FC236}">
                <a16:creationId xmlns:a16="http://schemas.microsoft.com/office/drawing/2014/main" id="{47D5483D-D7CF-98F2-B08D-B4BFDF6785A5}"/>
              </a:ext>
            </a:extLst>
          </p:cNvPr>
          <p:cNvSpPr txBox="1"/>
          <p:nvPr/>
        </p:nvSpPr>
        <p:spPr>
          <a:xfrm>
            <a:off x="4357446" y="4580854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1276605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0" name="文本框 31">
            <a:extLst>
              <a:ext uri="{FF2B5EF4-FFF2-40B4-BE49-F238E27FC236}">
                <a16:creationId xmlns:a16="http://schemas.microsoft.com/office/drawing/2014/main" id="{04126DFE-5552-8088-CA0F-DB09F0858F97}"/>
              </a:ext>
            </a:extLst>
          </p:cNvPr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文本框 26">
            <a:extLst>
              <a:ext uri="{FF2B5EF4-FFF2-40B4-BE49-F238E27FC236}">
                <a16:creationId xmlns:a16="http://schemas.microsoft.com/office/drawing/2014/main" id="{BE56092A-4257-A57F-23C6-E828346D4E0F}"/>
              </a:ext>
            </a:extLst>
          </p:cNvPr>
          <p:cNvSpPr txBox="1"/>
          <p:nvPr/>
        </p:nvSpPr>
        <p:spPr>
          <a:xfrm>
            <a:off x="3695075" y="2019198"/>
            <a:ext cx="8086822" cy="245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LẬP PHƯƠNG TRÌNH HÓA HỌC CỦA PHẢN ỨNG OXI HÓA KHỬ</a:t>
            </a:r>
            <a:endParaRPr lang="zh-CN" altLang="en-US" sz="44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1918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343483" y="129331"/>
            <a:ext cx="11632367" cy="653733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BFA7FB-3A5C-30C6-756E-D160CA22A665}"/>
              </a:ext>
            </a:extLst>
          </p:cNvPr>
          <p:cNvSpPr/>
          <p:nvPr/>
        </p:nvSpPr>
        <p:spPr>
          <a:xfrm>
            <a:off x="2317439" y="432695"/>
            <a:ext cx="8538711" cy="868134"/>
          </a:xfrm>
          <a:prstGeom prst="roundRect">
            <a:avLst/>
          </a:prstGeom>
          <a:noFill/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96AD9-7354-8D4A-929E-74CDF4BC08E4}"/>
              </a:ext>
            </a:extLst>
          </p:cNvPr>
          <p:cNvSpPr txBox="1"/>
          <p:nvPr/>
        </p:nvSpPr>
        <p:spPr>
          <a:xfrm>
            <a:off x="2317439" y="425568"/>
            <a:ext cx="8756149" cy="954107"/>
          </a:xfrm>
          <a:prstGeom prst="rect">
            <a:avLst/>
          </a:prstGeom>
          <a:solidFill>
            <a:srgbClr val="BDF1E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" name="组合 11">
            <a:extLst>
              <a:ext uri="{FF2B5EF4-FFF2-40B4-BE49-F238E27FC236}">
                <a16:creationId xmlns:a16="http://schemas.microsoft.com/office/drawing/2014/main" id="{6B045851-9454-B886-48DC-BEB21180EC0A}"/>
              </a:ext>
            </a:extLst>
          </p:cNvPr>
          <p:cNvGrpSpPr/>
          <p:nvPr/>
        </p:nvGrpSpPr>
        <p:grpSpPr>
          <a:xfrm>
            <a:off x="474860" y="1502925"/>
            <a:ext cx="2480556" cy="1143173"/>
            <a:chOff x="1302027" y="1480755"/>
            <a:chExt cx="2480556" cy="1143173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57647E6E-A46A-60EB-C83F-049BDFE29A22}"/>
                </a:ext>
              </a:extLst>
            </p:cNvPr>
            <p:cNvSpPr/>
            <p:nvPr/>
          </p:nvSpPr>
          <p:spPr>
            <a:xfrm rot="5400000">
              <a:off x="1970718" y="812064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28C29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D342D84B-72A6-A02C-E092-0CCC2B779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2226305" y="2380080"/>
              <a:ext cx="769827" cy="151561"/>
            </a:xfrm>
            <a:prstGeom prst="rect">
              <a:avLst/>
            </a:prstGeom>
          </p:spPr>
        </p:pic>
        <p:sp>
          <p:nvSpPr>
            <p:cNvPr id="9" name="矩形 16">
              <a:extLst>
                <a:ext uri="{FF2B5EF4-FFF2-40B4-BE49-F238E27FC236}">
                  <a16:creationId xmlns:a16="http://schemas.microsoft.com/office/drawing/2014/main" id="{9F143600-38B4-1471-3A38-8D707E0E4456}"/>
                </a:ext>
              </a:extLst>
            </p:cNvPr>
            <p:cNvSpPr/>
            <p:nvPr/>
          </p:nvSpPr>
          <p:spPr>
            <a:xfrm>
              <a:off x="1391173" y="1829116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3200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0" name="组合 17">
            <a:extLst>
              <a:ext uri="{FF2B5EF4-FFF2-40B4-BE49-F238E27FC236}">
                <a16:creationId xmlns:a16="http://schemas.microsoft.com/office/drawing/2014/main" id="{D008D220-6FD3-CC9C-BDA0-DC2268D327BA}"/>
              </a:ext>
            </a:extLst>
          </p:cNvPr>
          <p:cNvGrpSpPr/>
          <p:nvPr/>
        </p:nvGrpSpPr>
        <p:grpSpPr>
          <a:xfrm>
            <a:off x="1876664" y="2742510"/>
            <a:ext cx="2480556" cy="1143173"/>
            <a:chOff x="3203716" y="2438226"/>
            <a:chExt cx="2480556" cy="1143173"/>
          </a:xfrm>
        </p:grpSpPr>
        <p:sp>
          <p:nvSpPr>
            <p:cNvPr id="11" name="任意多边形 18">
              <a:extLst>
                <a:ext uri="{FF2B5EF4-FFF2-40B4-BE49-F238E27FC236}">
                  <a16:creationId xmlns:a16="http://schemas.microsoft.com/office/drawing/2014/main" id="{8541307F-C372-4320-ACC0-6A5A56C0C9BA}"/>
                </a:ext>
              </a:extLst>
            </p:cNvPr>
            <p:cNvSpPr/>
            <p:nvPr/>
          </p:nvSpPr>
          <p:spPr>
            <a:xfrm rot="5400000">
              <a:off x="3872407" y="1769535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28C29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051342E6-4AC7-4CE4-F023-C0F9B2609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4088236" y="3367367"/>
              <a:ext cx="769827" cy="151561"/>
            </a:xfrm>
            <a:prstGeom prst="rect">
              <a:avLst/>
            </a:prstGeom>
          </p:spPr>
        </p:pic>
        <p:sp>
          <p:nvSpPr>
            <p:cNvPr id="13" name="矩形 20">
              <a:extLst>
                <a:ext uri="{FF2B5EF4-FFF2-40B4-BE49-F238E27FC236}">
                  <a16:creationId xmlns:a16="http://schemas.microsoft.com/office/drawing/2014/main" id="{B957B57E-B9C3-A078-DEE2-AC6E0E0E7FFD}"/>
                </a:ext>
              </a:extLst>
            </p:cNvPr>
            <p:cNvSpPr/>
            <p:nvPr/>
          </p:nvSpPr>
          <p:spPr>
            <a:xfrm>
              <a:off x="3311599" y="2765133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  <a:endParaRPr lang="zh-CN" altLang="en-US" sz="3200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4" name="组合 21">
            <a:extLst>
              <a:ext uri="{FF2B5EF4-FFF2-40B4-BE49-F238E27FC236}">
                <a16:creationId xmlns:a16="http://schemas.microsoft.com/office/drawing/2014/main" id="{BF8ECD30-59ED-57DB-23CF-264402BB547E}"/>
              </a:ext>
            </a:extLst>
          </p:cNvPr>
          <p:cNvGrpSpPr/>
          <p:nvPr/>
        </p:nvGrpSpPr>
        <p:grpSpPr>
          <a:xfrm>
            <a:off x="474859" y="3976569"/>
            <a:ext cx="2480556" cy="1143173"/>
            <a:chOff x="1302026" y="3909217"/>
            <a:chExt cx="2480556" cy="1143173"/>
          </a:xfrm>
        </p:grpSpPr>
        <p:sp>
          <p:nvSpPr>
            <p:cNvPr id="15" name="任意多边形 22">
              <a:extLst>
                <a:ext uri="{FF2B5EF4-FFF2-40B4-BE49-F238E27FC236}">
                  <a16:creationId xmlns:a16="http://schemas.microsoft.com/office/drawing/2014/main" id="{1D259E47-A5B1-786E-3316-92552C750451}"/>
                </a:ext>
              </a:extLst>
            </p:cNvPr>
            <p:cNvSpPr/>
            <p:nvPr/>
          </p:nvSpPr>
          <p:spPr>
            <a:xfrm rot="5400000">
              <a:off x="1970717" y="3240526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28C29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16" name="图片 23">
              <a:extLst>
                <a:ext uri="{FF2B5EF4-FFF2-40B4-BE49-F238E27FC236}">
                  <a16:creationId xmlns:a16="http://schemas.microsoft.com/office/drawing/2014/main" id="{AA85007A-4BC2-0DC4-3845-CE985929F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2181970" y="4852946"/>
              <a:ext cx="769827" cy="151561"/>
            </a:xfrm>
            <a:prstGeom prst="rect">
              <a:avLst/>
            </a:prstGeom>
          </p:spPr>
        </p:pic>
        <p:sp>
          <p:nvSpPr>
            <p:cNvPr id="17" name="矩形 24">
              <a:extLst>
                <a:ext uri="{FF2B5EF4-FFF2-40B4-BE49-F238E27FC236}">
                  <a16:creationId xmlns:a16="http://schemas.microsoft.com/office/drawing/2014/main" id="{2D252E13-ACA2-959B-ACCA-1029D770A2BB}"/>
                </a:ext>
              </a:extLst>
            </p:cNvPr>
            <p:cNvSpPr/>
            <p:nvPr/>
          </p:nvSpPr>
          <p:spPr>
            <a:xfrm>
              <a:off x="1395992" y="4241421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03</a:t>
              </a:r>
              <a:endParaRPr lang="zh-CN" altLang="en-US" sz="3200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8" name="组合 25">
            <a:extLst>
              <a:ext uri="{FF2B5EF4-FFF2-40B4-BE49-F238E27FC236}">
                <a16:creationId xmlns:a16="http://schemas.microsoft.com/office/drawing/2014/main" id="{94B5FA9E-2A04-629D-6C27-EFDBA45BC39A}"/>
              </a:ext>
            </a:extLst>
          </p:cNvPr>
          <p:cNvGrpSpPr/>
          <p:nvPr/>
        </p:nvGrpSpPr>
        <p:grpSpPr>
          <a:xfrm>
            <a:off x="1764297" y="5301515"/>
            <a:ext cx="2480556" cy="1143173"/>
            <a:chOff x="3203715" y="4866688"/>
            <a:chExt cx="2480556" cy="1143173"/>
          </a:xfrm>
        </p:grpSpPr>
        <p:sp>
          <p:nvSpPr>
            <p:cNvPr id="19" name="任意多边形 26">
              <a:extLst>
                <a:ext uri="{FF2B5EF4-FFF2-40B4-BE49-F238E27FC236}">
                  <a16:creationId xmlns:a16="http://schemas.microsoft.com/office/drawing/2014/main" id="{B252C036-7DA2-FCDB-E374-966195456F06}"/>
                </a:ext>
              </a:extLst>
            </p:cNvPr>
            <p:cNvSpPr/>
            <p:nvPr/>
          </p:nvSpPr>
          <p:spPr>
            <a:xfrm rot="5400000">
              <a:off x="3872406" y="4197997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28C29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20" name="图片 27">
              <a:extLst>
                <a:ext uri="{FF2B5EF4-FFF2-40B4-BE49-F238E27FC236}">
                  <a16:creationId xmlns:a16="http://schemas.microsoft.com/office/drawing/2014/main" id="{67B3136A-8086-7BA3-45CE-E56832ECB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4063779" y="5830294"/>
              <a:ext cx="769827" cy="151561"/>
            </a:xfrm>
            <a:prstGeom prst="rect">
              <a:avLst/>
            </a:prstGeom>
          </p:spPr>
        </p:pic>
        <p:sp>
          <p:nvSpPr>
            <p:cNvPr id="21" name="矩形 28">
              <a:extLst>
                <a:ext uri="{FF2B5EF4-FFF2-40B4-BE49-F238E27FC236}">
                  <a16:creationId xmlns:a16="http://schemas.microsoft.com/office/drawing/2014/main" id="{E71FEE39-A37C-D076-6E74-B3488D474F93}"/>
                </a:ext>
              </a:extLst>
            </p:cNvPr>
            <p:cNvSpPr/>
            <p:nvPr/>
          </p:nvSpPr>
          <p:spPr>
            <a:xfrm>
              <a:off x="3311599" y="5211845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04</a:t>
              </a:r>
              <a:endParaRPr lang="zh-CN" altLang="en-US" sz="3200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3" name="Text Box 7">
            <a:extLst>
              <a:ext uri="{FF2B5EF4-FFF2-40B4-BE49-F238E27FC236}">
                <a16:creationId xmlns:a16="http://schemas.microsoft.com/office/drawing/2014/main" id="{89E75D27-4DF1-917D-469A-742A0BA65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707" y="1489010"/>
            <a:ext cx="9006810" cy="108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36320AF9-5342-0AAF-256D-4EC5FB075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979" y="2771864"/>
            <a:ext cx="8343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8FBD2DB3-46F8-EEED-6BFC-320C7CDC7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260" y="4025633"/>
            <a:ext cx="85342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thêm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=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76385754-F40A-A3E0-EC02-2A5E3D9CE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738" y="5193862"/>
            <a:ext cx="726981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916943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3" grpId="0"/>
      <p:bldP spid="24" grpId="0"/>
      <p:bldP spid="25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172996" y="157227"/>
            <a:ext cx="11874842" cy="656569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C4B91D-30E1-9931-A31E-FE7D1C3C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72" y="234372"/>
            <a:ext cx="111034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sau: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CO </a:t>
            </a:r>
            <a:r>
              <a:rPr lang="en-US" sz="3600" b="1" dirty="0">
                <a:solidFill>
                  <a:srgbClr val="28C29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Fe + CO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1BB19074-9432-79DD-0321-C8D2BD387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317" y="902016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u="sng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</a:t>
            </a:r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785BA39F-8381-F626-33A9-63EE4D49A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498" y="1593834"/>
            <a:ext cx="44061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CO </a:t>
            </a:r>
            <a:r>
              <a:rPr lang="en-US" sz="3200" dirty="0"/>
              <a:t>→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Fe + CO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3CDE623E-F401-0A9F-0474-25FF6E32D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186" y="884992"/>
            <a:ext cx="4687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Rectangle 38">
            <a:extLst>
              <a:ext uri="{FF2B5EF4-FFF2-40B4-BE49-F238E27FC236}">
                <a16:creationId xmlns:a16="http://schemas.microsoft.com/office/drawing/2014/main" id="{6EC4CAF7-B490-E8DA-59A6-998090628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319" y="2115305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9" name="Object 39">
            <a:extLst>
              <a:ext uri="{FF2B5EF4-FFF2-40B4-BE49-F238E27FC236}">
                <a16:creationId xmlns:a16="http://schemas.microsoft.com/office/drawing/2014/main" id="{71511586-ED53-7A0B-8ABF-9BD2F75DD2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160139"/>
              </p:ext>
            </p:extLst>
          </p:nvPr>
        </p:nvGraphicFramePr>
        <p:xfrm>
          <a:off x="1975644" y="2580442"/>
          <a:ext cx="24352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16000" imgH="279400" progId="Equation.3">
                  <p:embed/>
                </p:oleObj>
              </mc:Choice>
              <mc:Fallback>
                <p:oleObj name="Equation" r:id="rId2" imgW="1016000" imgH="279400" progId="Equation.3">
                  <p:embed/>
                  <p:pic>
                    <p:nvPicPr>
                      <p:cNvPr id="78887" name="Object 39">
                        <a:extLst>
                          <a:ext uri="{FF2B5EF4-FFF2-40B4-BE49-F238E27FC236}">
                            <a16:creationId xmlns:a16="http://schemas.microsoft.com/office/drawing/2014/main" id="{CAD1D192-CD2A-1CA5-9697-572E2FED0F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644" y="2580442"/>
                        <a:ext cx="2435225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0">
            <a:extLst>
              <a:ext uri="{FF2B5EF4-FFF2-40B4-BE49-F238E27FC236}">
                <a16:creationId xmlns:a16="http://schemas.microsoft.com/office/drawing/2014/main" id="{BFFD76CA-332B-2D7B-25CB-4CDD9EADCA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905212"/>
              </p:ext>
            </p:extLst>
          </p:nvPr>
        </p:nvGraphicFramePr>
        <p:xfrm>
          <a:off x="1996281" y="3102730"/>
          <a:ext cx="223678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79400" progId="Equation.3">
                  <p:embed/>
                </p:oleObj>
              </mc:Choice>
              <mc:Fallback>
                <p:oleObj name="Equation" r:id="rId4" imgW="914400" imgH="279400" progId="Equation.3">
                  <p:embed/>
                  <p:pic>
                    <p:nvPicPr>
                      <p:cNvPr id="78888" name="Object 40">
                        <a:extLst>
                          <a:ext uri="{FF2B5EF4-FFF2-40B4-BE49-F238E27FC236}">
                            <a16:creationId xmlns:a16="http://schemas.microsoft.com/office/drawing/2014/main" id="{2A3DDDC3-EFA8-D21E-E85B-84833C7B12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281" y="3102730"/>
                        <a:ext cx="2236788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1">
            <a:extLst>
              <a:ext uri="{FF2B5EF4-FFF2-40B4-BE49-F238E27FC236}">
                <a16:creationId xmlns:a16="http://schemas.microsoft.com/office/drawing/2014/main" id="{00C891B4-4702-B9D2-800F-564E91CC2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819" y="2766180"/>
            <a:ext cx="2093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Rectangle 42">
            <a:extLst>
              <a:ext uri="{FF2B5EF4-FFF2-40B4-BE49-F238E27FC236}">
                <a16:creationId xmlns:a16="http://schemas.microsoft.com/office/drawing/2014/main" id="{D7871AC3-974A-F336-74F2-F21CC6786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044" y="3302755"/>
            <a:ext cx="2601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 Box 43">
            <a:extLst>
              <a:ext uri="{FF2B5EF4-FFF2-40B4-BE49-F238E27FC236}">
                <a16:creationId xmlns:a16="http://schemas.microsoft.com/office/drawing/2014/main" id="{12806CC8-756C-3ADE-2D25-51732C5E1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186" y="2167168"/>
            <a:ext cx="4676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44">
            <a:extLst>
              <a:ext uri="{FF2B5EF4-FFF2-40B4-BE49-F238E27FC236}">
                <a16:creationId xmlns:a16="http://schemas.microsoft.com/office/drawing/2014/main" id="{F689EEF4-9246-3BCE-07DE-C6AD703AB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319" y="3707567"/>
            <a:ext cx="13668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3:</a:t>
            </a:r>
          </a:p>
        </p:txBody>
      </p:sp>
      <p:sp>
        <p:nvSpPr>
          <p:cNvPr id="15" name="Text Box 45">
            <a:extLst>
              <a:ext uri="{FF2B5EF4-FFF2-40B4-BE49-F238E27FC236}">
                <a16:creationId xmlns:a16="http://schemas.microsoft.com/office/drawing/2014/main" id="{B5C9BE63-B0B5-8E6D-F642-465476886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981" y="4941055"/>
            <a:ext cx="12763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 x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 Box 46">
            <a:extLst>
              <a:ext uri="{FF2B5EF4-FFF2-40B4-BE49-F238E27FC236}">
                <a16:creationId xmlns:a16="http://schemas.microsoft.com/office/drawing/2014/main" id="{4BA789F3-1408-CBA1-0ED9-D7317C143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469" y="4271130"/>
            <a:ext cx="12874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 x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17" name="Object 47">
            <a:extLst>
              <a:ext uri="{FF2B5EF4-FFF2-40B4-BE49-F238E27FC236}">
                <a16:creationId xmlns:a16="http://schemas.microsoft.com/office/drawing/2014/main" id="{2D272494-F4D0-972A-B103-4118A5EAF6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378800"/>
              </p:ext>
            </p:extLst>
          </p:nvPr>
        </p:nvGraphicFramePr>
        <p:xfrm>
          <a:off x="3204369" y="4172705"/>
          <a:ext cx="24352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16000" imgH="279400" progId="Equation.3">
                  <p:embed/>
                </p:oleObj>
              </mc:Choice>
              <mc:Fallback>
                <p:oleObj name="Equation" r:id="rId6" imgW="1016000" imgH="279400" progId="Equation.3">
                  <p:embed/>
                  <p:pic>
                    <p:nvPicPr>
                      <p:cNvPr id="78895" name="Object 47">
                        <a:extLst>
                          <a:ext uri="{FF2B5EF4-FFF2-40B4-BE49-F238E27FC236}">
                            <a16:creationId xmlns:a16="http://schemas.microsoft.com/office/drawing/2014/main" id="{24849870-3DF9-E31F-F588-286075965E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4369" y="4172705"/>
                        <a:ext cx="2435225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>
            <a:extLst>
              <a:ext uri="{FF2B5EF4-FFF2-40B4-BE49-F238E27FC236}">
                <a16:creationId xmlns:a16="http://schemas.microsoft.com/office/drawing/2014/main" id="{8DFFC677-0CA0-1091-9949-F5995D756E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089381"/>
              </p:ext>
            </p:extLst>
          </p:nvPr>
        </p:nvGraphicFramePr>
        <p:xfrm>
          <a:off x="3225006" y="4783892"/>
          <a:ext cx="2236788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279400" progId="Equation.3">
                  <p:embed/>
                </p:oleObj>
              </mc:Choice>
              <mc:Fallback>
                <p:oleObj name="Equation" r:id="rId7" imgW="914400" imgH="279400" progId="Equation.3">
                  <p:embed/>
                  <p:pic>
                    <p:nvPicPr>
                      <p:cNvPr id="78896" name="Object 48">
                        <a:extLst>
                          <a:ext uri="{FF2B5EF4-FFF2-40B4-BE49-F238E27FC236}">
                            <a16:creationId xmlns:a16="http://schemas.microsoft.com/office/drawing/2014/main" id="{6D5286E6-BC4A-8B5C-F9B7-76470A2DE9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006" y="4783892"/>
                        <a:ext cx="2236788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49">
            <a:extLst>
              <a:ext uri="{FF2B5EF4-FFF2-40B4-BE49-F238E27FC236}">
                <a16:creationId xmlns:a16="http://schemas.microsoft.com/office/drawing/2014/main" id="{91429F1B-CA7E-05C5-9947-1834C9F536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0531" y="4471155"/>
            <a:ext cx="0" cy="946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Rectangle 50">
            <a:extLst>
              <a:ext uri="{FF2B5EF4-FFF2-40B4-BE49-F238E27FC236}">
                <a16:creationId xmlns:a16="http://schemas.microsoft.com/office/drawing/2014/main" id="{B851C031-6AE4-FDFB-3FB3-190ADECA9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318" y="5829261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4:</a:t>
            </a:r>
          </a:p>
        </p:txBody>
      </p:sp>
      <p:sp>
        <p:nvSpPr>
          <p:cNvPr id="21" name="Rectangle 51">
            <a:extLst>
              <a:ext uri="{FF2B5EF4-FFF2-40B4-BE49-F238E27FC236}">
                <a16:creationId xmlns:a16="http://schemas.microsoft.com/office/drawing/2014/main" id="{6AC91CA9-0646-05F1-A52F-B93684653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2715" y="5773126"/>
            <a:ext cx="57342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</a:t>
            </a:r>
            <a:r>
              <a:rPr lang="en-US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 3CO </a:t>
            </a:r>
            <a:r>
              <a:rPr lang="en-US" sz="3200" dirty="0">
                <a:solidFill>
                  <a:srgbClr val="FF0000"/>
                </a:solidFill>
              </a:rPr>
              <a:t>→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3Fe  +   3CO</a:t>
            </a:r>
            <a:r>
              <a:rPr lang="en-US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22" name="Text Box 52">
            <a:extLst>
              <a:ext uri="{FF2B5EF4-FFF2-40B4-BE49-F238E27FC236}">
                <a16:creationId xmlns:a16="http://schemas.microsoft.com/office/drawing/2014/main" id="{B06758F0-5F88-ECBF-1CF0-F2172B86B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556" y="3747255"/>
            <a:ext cx="1858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Thêm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Text Box 34">
            <a:extLst>
              <a:ext uri="{FF2B5EF4-FFF2-40B4-BE49-F238E27FC236}">
                <a16:creationId xmlns:a16="http://schemas.microsoft.com/office/drawing/2014/main" id="{FEACD2EE-88B1-BC31-23D3-250D5043C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907" y="1389705"/>
            <a:ext cx="455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+3</a:t>
            </a:r>
          </a:p>
        </p:txBody>
      </p:sp>
      <p:sp>
        <p:nvSpPr>
          <p:cNvPr id="24" name="Text Box 35">
            <a:extLst>
              <a:ext uri="{FF2B5EF4-FFF2-40B4-BE49-F238E27FC236}">
                <a16:creationId xmlns:a16="http://schemas.microsoft.com/office/drawing/2014/main" id="{A3EEA5B5-A32D-21EB-AE27-916D0DC1C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8695" y="1372243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25" name="Text Box 36">
            <a:extLst>
              <a:ext uri="{FF2B5EF4-FFF2-40B4-BE49-F238E27FC236}">
                <a16:creationId xmlns:a16="http://schemas.microsoft.com/office/drawing/2014/main" id="{93066FC2-28A6-6095-831F-B71DD9D3F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920" y="1377005"/>
            <a:ext cx="455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id="{3CB59173-5FFD-3DC1-56E8-97A5D945A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520" y="1372243"/>
            <a:ext cx="455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2A81F2-5345-FF9D-6220-A536AB63A76A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B175A8D-F034-01AF-BCC7-0FA71D941E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9732" y="4521435"/>
            <a:ext cx="3428144" cy="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639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8">
            <a:extLst>
              <a:ext uri="{FF2B5EF4-FFF2-40B4-BE49-F238E27FC236}">
                <a16:creationId xmlns:a16="http://schemas.microsoft.com/office/drawing/2014/main" id="{241652B5-62DE-8ECC-919C-C9D4F944BA4F}"/>
              </a:ext>
            </a:extLst>
          </p:cNvPr>
          <p:cNvSpPr/>
          <p:nvPr/>
        </p:nvSpPr>
        <p:spPr>
          <a:xfrm>
            <a:off x="172996" y="157227"/>
            <a:ext cx="11874842" cy="656569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BAB5E75E-2EBE-A85F-E94E-862730163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17" y="381000"/>
            <a:ext cx="5486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id="{A27AF5B0-5032-A624-B93D-422DB85F8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1" y="402621"/>
            <a:ext cx="62864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MnO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HCl → MnCl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Cl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79878" name="Text Box 6">
            <a:extLst>
              <a:ext uri="{FF2B5EF4-FFF2-40B4-BE49-F238E27FC236}">
                <a16:creationId xmlns:a16="http://schemas.microsoft.com/office/drawing/2014/main" id="{D96DBCA4-DF59-B2D6-E817-1A4757D7C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514" y="1188497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</a:t>
            </a:r>
          </a:p>
        </p:txBody>
      </p:sp>
      <p:sp>
        <p:nvSpPr>
          <p:cNvPr id="79879" name="Text Box 7">
            <a:extLst>
              <a:ext uri="{FF2B5EF4-FFF2-40B4-BE49-F238E27FC236}">
                <a16:creationId xmlns:a16="http://schemas.microsoft.com/office/drawing/2014/main" id="{5C9410A0-D943-FF0A-62A4-3F038430C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326" y="1892301"/>
            <a:ext cx="54890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MnO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HCl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→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MnCl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Cl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endParaRPr lang="en-US" alt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80" name="Text Box 8">
            <a:extLst>
              <a:ext uri="{FF2B5EF4-FFF2-40B4-BE49-F238E27FC236}">
                <a16:creationId xmlns:a16="http://schemas.microsoft.com/office/drawing/2014/main" id="{26748189-5B9A-520F-C356-D33580B21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476" y="1214727"/>
            <a:ext cx="4687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81" name="Text Box 9">
            <a:extLst>
              <a:ext uri="{FF2B5EF4-FFF2-40B4-BE49-F238E27FC236}">
                <a16:creationId xmlns:a16="http://schemas.microsoft.com/office/drawing/2014/main" id="{802D4F85-39B5-4B3B-477E-B8309140E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476" y="1738314"/>
            <a:ext cx="455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+4</a:t>
            </a:r>
          </a:p>
        </p:txBody>
      </p:sp>
      <p:sp>
        <p:nvSpPr>
          <p:cNvPr id="79882" name="Text Box 10">
            <a:extLst>
              <a:ext uri="{FF2B5EF4-FFF2-40B4-BE49-F238E27FC236}">
                <a16:creationId xmlns:a16="http://schemas.microsoft.com/office/drawing/2014/main" id="{B3F6FD56-A266-88DC-F895-295AC3F6B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038" y="1676401"/>
            <a:ext cx="455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79883" name="Text Box 11">
            <a:extLst>
              <a:ext uri="{FF2B5EF4-FFF2-40B4-BE49-F238E27FC236}">
                <a16:creationId xmlns:a16="http://schemas.microsoft.com/office/drawing/2014/main" id="{B57A7CD9-73A0-BBB1-4485-6D74E9A65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214" y="1716089"/>
            <a:ext cx="395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</p:txBody>
      </p:sp>
      <p:sp>
        <p:nvSpPr>
          <p:cNvPr id="79884" name="Text Box 12">
            <a:extLst>
              <a:ext uri="{FF2B5EF4-FFF2-40B4-BE49-F238E27FC236}">
                <a16:creationId xmlns:a16="http://schemas.microsoft.com/office/drawing/2014/main" id="{23920D71-0584-2EB6-FAA6-366AFB1DE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975" y="1716089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79885" name="Rectangle 13">
            <a:extLst>
              <a:ext uri="{FF2B5EF4-FFF2-40B4-BE49-F238E27FC236}">
                <a16:creationId xmlns:a16="http://schemas.microsoft.com/office/drawing/2014/main" id="{2D6B0724-1E17-0898-1A56-90F6CBEBE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589" y="2370138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79886" name="Object 14">
            <a:extLst>
              <a:ext uri="{FF2B5EF4-FFF2-40B4-BE49-F238E27FC236}">
                <a16:creationId xmlns:a16="http://schemas.microsoft.com/office/drawing/2014/main" id="{1DD10638-3C70-CC14-8FE7-AD61323524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0550" y="2835275"/>
          <a:ext cx="264795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04900" imgH="279400" progId="Equation.3">
                  <p:embed/>
                </p:oleObj>
              </mc:Choice>
              <mc:Fallback>
                <p:oleObj name="Equation" r:id="rId2" imgW="1104900" imgH="279400" progId="Equation.3">
                  <p:embed/>
                  <p:pic>
                    <p:nvPicPr>
                      <p:cNvPr id="79886" name="Object 14">
                        <a:extLst>
                          <a:ext uri="{FF2B5EF4-FFF2-40B4-BE49-F238E27FC236}">
                            <a16:creationId xmlns:a16="http://schemas.microsoft.com/office/drawing/2014/main" id="{1DD10638-3C70-CC14-8FE7-AD61323524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0550" y="2835275"/>
                        <a:ext cx="264795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7" name="Object 15">
            <a:extLst>
              <a:ext uri="{FF2B5EF4-FFF2-40B4-BE49-F238E27FC236}">
                <a16:creationId xmlns:a16="http://schemas.microsoft.com/office/drawing/2014/main" id="{974AFD5A-42B2-E288-DE1A-B4D1F80950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5638" y="3357564"/>
          <a:ext cx="2360612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65200" imgH="279400" progId="Equation.3">
                  <p:embed/>
                </p:oleObj>
              </mc:Choice>
              <mc:Fallback>
                <p:oleObj name="Equation" r:id="rId4" imgW="965200" imgH="279400" progId="Equation.3">
                  <p:embed/>
                  <p:pic>
                    <p:nvPicPr>
                      <p:cNvPr id="79887" name="Object 15">
                        <a:extLst>
                          <a:ext uri="{FF2B5EF4-FFF2-40B4-BE49-F238E27FC236}">
                            <a16:creationId xmlns:a16="http://schemas.microsoft.com/office/drawing/2014/main" id="{974AFD5A-42B2-E288-DE1A-B4D1F80950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5638" y="3357564"/>
                        <a:ext cx="2360612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8" name="Rectangle 16">
            <a:extLst>
              <a:ext uri="{FF2B5EF4-FFF2-40B4-BE49-F238E27FC236}">
                <a16:creationId xmlns:a16="http://schemas.microsoft.com/office/drawing/2014/main" id="{56871398-9303-7A77-2928-1D447E271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3021013"/>
            <a:ext cx="2093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 trình khử</a:t>
            </a:r>
            <a:endParaRPr lang="en-US" altLang="en-US" sz="400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89" name="Rectangle 17">
            <a:extLst>
              <a:ext uri="{FF2B5EF4-FFF2-40B4-BE49-F238E27FC236}">
                <a16:creationId xmlns:a16="http://schemas.microsoft.com/office/drawing/2014/main" id="{47E9636B-78F0-A038-9843-79E79F6CC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313" y="3557588"/>
            <a:ext cx="2601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 trình oxi hóa</a:t>
            </a:r>
          </a:p>
        </p:txBody>
      </p:sp>
      <p:sp>
        <p:nvSpPr>
          <p:cNvPr id="79890" name="Text Box 18">
            <a:extLst>
              <a:ext uri="{FF2B5EF4-FFF2-40B4-BE49-F238E27FC236}">
                <a16:creationId xmlns:a16="http://schemas.microsoft.com/office/drawing/2014/main" id="{2323D545-D903-5C50-D5E1-DEEA2FEC7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1" y="2373313"/>
            <a:ext cx="4676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79891" name="Rectangle 19">
            <a:extLst>
              <a:ext uri="{FF2B5EF4-FFF2-40B4-BE49-F238E27FC236}">
                <a16:creationId xmlns:a16="http://schemas.microsoft.com/office/drawing/2014/main" id="{92F13E9E-4308-F8EB-CE67-BF4E0C77D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589" y="4029076"/>
            <a:ext cx="13668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3:</a:t>
            </a:r>
          </a:p>
        </p:txBody>
      </p:sp>
      <p:sp>
        <p:nvSpPr>
          <p:cNvPr id="79892" name="Text Box 20">
            <a:extLst>
              <a:ext uri="{FF2B5EF4-FFF2-40B4-BE49-F238E27FC236}">
                <a16:creationId xmlns:a16="http://schemas.microsoft.com/office/drawing/2014/main" id="{38FBA2B2-2939-32A3-93EA-7E0956688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0" y="5262563"/>
            <a:ext cx="12763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 x</a:t>
            </a:r>
            <a:endParaRPr lang="en-US" alt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93" name="Text Box 21">
            <a:extLst>
              <a:ext uri="{FF2B5EF4-FFF2-40B4-BE49-F238E27FC236}">
                <a16:creationId xmlns:a16="http://schemas.microsoft.com/office/drawing/2014/main" id="{464E2918-D48A-B141-EB37-45B1FE915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738" y="4592638"/>
            <a:ext cx="12874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 x</a:t>
            </a:r>
            <a:endParaRPr lang="en-US" alt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79894" name="Object 22">
            <a:extLst>
              <a:ext uri="{FF2B5EF4-FFF2-40B4-BE49-F238E27FC236}">
                <a16:creationId xmlns:a16="http://schemas.microsoft.com/office/drawing/2014/main" id="{62AF640D-FE08-DBF9-419A-337DFC3ECA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9275" y="4494213"/>
          <a:ext cx="264795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900" imgH="279400" progId="Equation.3">
                  <p:embed/>
                </p:oleObj>
              </mc:Choice>
              <mc:Fallback>
                <p:oleObj name="Equation" r:id="rId6" imgW="1104900" imgH="279400" progId="Equation.3">
                  <p:embed/>
                  <p:pic>
                    <p:nvPicPr>
                      <p:cNvPr id="79894" name="Object 22">
                        <a:extLst>
                          <a:ext uri="{FF2B5EF4-FFF2-40B4-BE49-F238E27FC236}">
                            <a16:creationId xmlns:a16="http://schemas.microsoft.com/office/drawing/2014/main" id="{62AF640D-FE08-DBF9-419A-337DFC3ECA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9275" y="4494213"/>
                        <a:ext cx="264795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95" name="Object 23">
            <a:extLst>
              <a:ext uri="{FF2B5EF4-FFF2-40B4-BE49-F238E27FC236}">
                <a16:creationId xmlns:a16="http://schemas.microsoft.com/office/drawing/2014/main" id="{8FE699E8-3B2C-4A6D-B1CA-0FC0DEE6BB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4363" y="5105400"/>
          <a:ext cx="23622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65200" imgH="279400" progId="Equation.3">
                  <p:embed/>
                </p:oleObj>
              </mc:Choice>
              <mc:Fallback>
                <p:oleObj name="Equation" r:id="rId8" imgW="965200" imgH="279400" progId="Equation.3">
                  <p:embed/>
                  <p:pic>
                    <p:nvPicPr>
                      <p:cNvPr id="79895" name="Object 23">
                        <a:extLst>
                          <a:ext uri="{FF2B5EF4-FFF2-40B4-BE49-F238E27FC236}">
                            <a16:creationId xmlns:a16="http://schemas.microsoft.com/office/drawing/2014/main" id="{8FE699E8-3B2C-4A6D-B1CA-0FC0DEE6BB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363" y="5105400"/>
                        <a:ext cx="23622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96" name="Line 24">
            <a:extLst>
              <a:ext uri="{FF2B5EF4-FFF2-40B4-BE49-F238E27FC236}">
                <a16:creationId xmlns:a16="http://schemas.microsoft.com/office/drawing/2014/main" id="{C4D3AA75-F1B5-55C6-6EE0-74EE27333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1800" y="4792663"/>
            <a:ext cx="0" cy="946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97" name="Rectangle 25">
            <a:extLst>
              <a:ext uri="{FF2B5EF4-FFF2-40B4-BE49-F238E27FC236}">
                <a16:creationId xmlns:a16="http://schemas.microsoft.com/office/drawing/2014/main" id="{E61D85DB-9AA0-8687-57AD-0D1C045E6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264" y="5935663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4:</a:t>
            </a:r>
          </a:p>
        </p:txBody>
      </p:sp>
      <p:sp>
        <p:nvSpPr>
          <p:cNvPr id="79898" name="Rectangle 26">
            <a:extLst>
              <a:ext uri="{FF2B5EF4-FFF2-40B4-BE49-F238E27FC236}">
                <a16:creationId xmlns:a16="http://schemas.microsoft.com/office/drawing/2014/main" id="{440E47F2-FC2B-D2FA-6474-13980AB20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698" y="5894895"/>
            <a:ext cx="69653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MnO</a:t>
            </a:r>
            <a:r>
              <a:rPr lang="en-US" altLang="en-US" sz="32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  HCl →   MnCl</a:t>
            </a:r>
            <a:r>
              <a:rPr lang="en-US" altLang="en-US" sz="32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+  Cl</a:t>
            </a:r>
            <a:r>
              <a:rPr lang="en-US" altLang="en-US" sz="32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+  H</a:t>
            </a:r>
            <a:r>
              <a:rPr lang="en-US" altLang="en-US" sz="32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endParaRPr lang="en-US" altLang="en-US" sz="3200" b="1" baseline="-25000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99" name="Text Box 27">
            <a:extLst>
              <a:ext uri="{FF2B5EF4-FFF2-40B4-BE49-F238E27FC236}">
                <a16:creationId xmlns:a16="http://schemas.microsoft.com/office/drawing/2014/main" id="{CDE4FEFD-0C64-072B-2198-D792216D1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25" y="4068763"/>
            <a:ext cx="17033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900" name="Text Box 28">
            <a:extLst>
              <a:ext uri="{FF2B5EF4-FFF2-40B4-BE49-F238E27FC236}">
                <a16:creationId xmlns:a16="http://schemas.microsoft.com/office/drawing/2014/main" id="{C7413323-1FB4-DDC6-5176-9A47EF26A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313" y="5894388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</a:p>
        </p:txBody>
      </p:sp>
      <p:sp>
        <p:nvSpPr>
          <p:cNvPr id="79901" name="Text Box 29">
            <a:extLst>
              <a:ext uri="{FF2B5EF4-FFF2-40B4-BE49-F238E27FC236}">
                <a16:creationId xmlns:a16="http://schemas.microsoft.com/office/drawing/2014/main" id="{5D3D66DC-191E-0264-D7B5-92E31D4C0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5894388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9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9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  <p:bldP spid="79878" grpId="0"/>
      <p:bldP spid="79879" grpId="0"/>
      <p:bldP spid="79880" grpId="0"/>
      <p:bldP spid="79881" grpId="0"/>
      <p:bldP spid="79882" grpId="0"/>
      <p:bldP spid="79883" grpId="0"/>
      <p:bldP spid="79884" grpId="0"/>
      <p:bldP spid="79885" grpId="0"/>
      <p:bldP spid="79888" grpId="0"/>
      <p:bldP spid="79889" grpId="0"/>
      <p:bldP spid="79890" grpId="0"/>
      <p:bldP spid="79891" grpId="0"/>
      <p:bldP spid="79892" grpId="0"/>
      <p:bldP spid="79893" grpId="0"/>
      <p:bldP spid="79896" grpId="0" animBg="1"/>
      <p:bldP spid="79897" grpId="0"/>
      <p:bldP spid="79898" grpId="0"/>
      <p:bldP spid="79899" grpId="0"/>
      <p:bldP spid="79900" grpId="0"/>
      <p:bldP spid="7990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8">
            <a:extLst>
              <a:ext uri="{FF2B5EF4-FFF2-40B4-BE49-F238E27FC236}">
                <a16:creationId xmlns:a16="http://schemas.microsoft.com/office/drawing/2014/main" id="{96722B86-D188-986A-1FD0-6D7C810A27EF}"/>
              </a:ext>
            </a:extLst>
          </p:cNvPr>
          <p:cNvSpPr/>
          <p:nvPr/>
        </p:nvSpPr>
        <p:spPr>
          <a:xfrm>
            <a:off x="172996" y="157227"/>
            <a:ext cx="11874842" cy="656569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D4A6BD-4F84-4DF7-2682-ED2952BB131F}"/>
              </a:ext>
            </a:extLst>
          </p:cNvPr>
          <p:cNvSpPr txBox="1"/>
          <p:nvPr/>
        </p:nvSpPr>
        <p:spPr>
          <a:xfrm>
            <a:off x="296680" y="779112"/>
            <a:ext cx="11598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sau: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Al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Fe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28C29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→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Al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Fe</a:t>
            </a:r>
            <a:endParaRPr lang="en-US" altLang="en-US" sz="2800" b="1" baseline="-25000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/>
              <p:nvPr/>
            </p:nvSpPr>
            <p:spPr>
              <a:xfrm>
                <a:off x="144162" y="1796888"/>
                <a:ext cx="11903676" cy="91146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	Al 	+ 	Fe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groupChr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Al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   Fe</a:t>
                </a:r>
              </a:p>
            </p:txBody>
          </p:sp>
        </mc:Choice>
        <mc:Fallback xmlns="">
          <p:sp>
            <p:nvSpPr>
              <p:cNvPr id="32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2" y="1796888"/>
                <a:ext cx="11903676" cy="911468"/>
              </a:xfrm>
              <a:prstGeom prst="rect">
                <a:avLst/>
              </a:prstGeom>
              <a:blipFill>
                <a:blip r:embed="rId2"/>
                <a:stretch>
                  <a:fillRect b="-27152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16">
            <a:extLst>
              <a:ext uri="{FF2B5EF4-FFF2-40B4-BE49-F238E27FC236}">
                <a16:creationId xmlns:a16="http://schemas.microsoft.com/office/drawing/2014/main" id="{94CD31A3-F739-4193-9244-0D6F74C1F82F}"/>
              </a:ext>
            </a:extLst>
          </p:cNvPr>
          <p:cNvSpPr txBox="1"/>
          <p:nvPr/>
        </p:nvSpPr>
        <p:spPr>
          <a:xfrm>
            <a:off x="4632558" y="1732561"/>
            <a:ext cx="10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+8/3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BD5E8D65-5665-469D-B400-89DA5B247C6E}"/>
              </a:ext>
            </a:extLst>
          </p:cNvPr>
          <p:cNvSpPr txBox="1"/>
          <p:nvPr/>
        </p:nvSpPr>
        <p:spPr>
          <a:xfrm>
            <a:off x="3078420" y="1722015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A4D4BCBB-9C28-406D-9A17-B2443FD2C58C}"/>
              </a:ext>
            </a:extLst>
          </p:cNvPr>
          <p:cNvSpPr txBox="1"/>
          <p:nvPr/>
        </p:nvSpPr>
        <p:spPr>
          <a:xfrm>
            <a:off x="7494865" y="1759007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7D7AE70E-6692-4110-B3E1-6C93C4686D3E}"/>
              </a:ext>
            </a:extLst>
          </p:cNvPr>
          <p:cNvSpPr txBox="1"/>
          <p:nvPr/>
        </p:nvSpPr>
        <p:spPr>
          <a:xfrm>
            <a:off x="9770781" y="1732561"/>
            <a:ext cx="48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6" name="TextBox 23">
            <a:extLst>
              <a:ext uri="{FF2B5EF4-FFF2-40B4-BE49-F238E27FC236}">
                <a16:creationId xmlns:a16="http://schemas.microsoft.com/office/drawing/2014/main" id="{60774A85-BD73-4038-B7AA-EBCFDD5A6893}"/>
              </a:ext>
            </a:extLst>
          </p:cNvPr>
          <p:cNvSpPr txBox="1"/>
          <p:nvPr/>
        </p:nvSpPr>
        <p:spPr>
          <a:xfrm>
            <a:off x="2126385" y="2910825"/>
            <a:ext cx="19431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̉)</a:t>
            </a:r>
          </a:p>
        </p:txBody>
      </p:sp>
      <p:sp>
        <p:nvSpPr>
          <p:cNvPr id="57" name="TextBox 11">
            <a:extLst>
              <a:ext uri="{FF2B5EF4-FFF2-40B4-BE49-F238E27FC236}">
                <a16:creationId xmlns:a16="http://schemas.microsoft.com/office/drawing/2014/main" id="{FDC11B8C-6D22-4D51-8578-780702BB0F1C}"/>
              </a:ext>
            </a:extLst>
          </p:cNvPr>
          <p:cNvSpPr txBox="1"/>
          <p:nvPr/>
        </p:nvSpPr>
        <p:spPr>
          <a:xfrm>
            <a:off x="4406876" y="2886074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8" name="TextBox 1">
            <a:extLst>
              <a:ext uri="{FF2B5EF4-FFF2-40B4-BE49-F238E27FC236}">
                <a16:creationId xmlns:a16="http://schemas.microsoft.com/office/drawing/2014/main" id="{8A94579E-8EAC-42D8-8D00-4EA46C0BEC33}"/>
              </a:ext>
            </a:extLst>
          </p:cNvPr>
          <p:cNvSpPr txBox="1"/>
          <p:nvPr/>
        </p:nvSpPr>
        <p:spPr>
          <a:xfrm>
            <a:off x="152401" y="433636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9" name="TextBox 13">
            <a:extLst>
              <a:ext uri="{FF2B5EF4-FFF2-40B4-BE49-F238E27FC236}">
                <a16:creationId xmlns:a16="http://schemas.microsoft.com/office/drawing/2014/main" id="{B22E8C3A-C1E0-4272-97DF-0E7E7F99DAA2}"/>
              </a:ext>
            </a:extLst>
          </p:cNvPr>
          <p:cNvSpPr txBox="1"/>
          <p:nvPr/>
        </p:nvSpPr>
        <p:spPr>
          <a:xfrm>
            <a:off x="152401" y="554529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̉:</a:t>
            </a:r>
          </a:p>
        </p:txBody>
      </p:sp>
      <p:sp>
        <p:nvSpPr>
          <p:cNvPr id="60" name="TextBox 14">
            <a:extLst>
              <a:ext uri="{FF2B5EF4-FFF2-40B4-BE49-F238E27FC236}">
                <a16:creationId xmlns:a16="http://schemas.microsoft.com/office/drawing/2014/main" id="{588B9745-264B-408C-9B6B-2A55568D33B3}"/>
              </a:ext>
            </a:extLst>
          </p:cNvPr>
          <p:cNvSpPr txBox="1"/>
          <p:nvPr/>
        </p:nvSpPr>
        <p:spPr>
          <a:xfrm>
            <a:off x="3949272" y="4351141"/>
            <a:ext cx="4099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 →	Al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+ 3e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/>
              <p:nvPr/>
            </p:nvSpPr>
            <p:spPr>
              <a:xfrm>
                <a:off x="3949272" y="5545298"/>
                <a:ext cx="5156627" cy="747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</a:t>
                </a:r>
                <a:r>
                  <a:rPr lang="en-US" sz="3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+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	  →	Fe 	</a:t>
                </a:r>
              </a:p>
            </p:txBody>
          </p:sp>
        </mc:Choice>
        <mc:Fallback xmlns="">
          <p:sp>
            <p:nvSpPr>
              <p:cNvPr id="61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272" y="5545298"/>
                <a:ext cx="5156627" cy="747577"/>
              </a:xfrm>
              <a:prstGeom prst="rect">
                <a:avLst/>
              </a:prstGeom>
              <a:blipFill>
                <a:blip r:embed="rId3"/>
                <a:stretch>
                  <a:fillRect l="-283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21">
            <a:extLst>
              <a:ext uri="{FF2B5EF4-FFF2-40B4-BE49-F238E27FC236}">
                <a16:creationId xmlns:a16="http://schemas.microsoft.com/office/drawing/2014/main" id="{864F3FF0-47AE-4789-977B-4E41D73B5248}"/>
              </a:ext>
            </a:extLst>
          </p:cNvPr>
          <p:cNvSpPr txBox="1"/>
          <p:nvPr/>
        </p:nvSpPr>
        <p:spPr>
          <a:xfrm>
            <a:off x="4192152" y="4039709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AEE7B0A1-991A-4E94-A57E-34364AF3B4BC}"/>
              </a:ext>
            </a:extLst>
          </p:cNvPr>
          <p:cNvSpPr txBox="1"/>
          <p:nvPr/>
        </p:nvSpPr>
        <p:spPr>
          <a:xfrm>
            <a:off x="7652394" y="5186324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5" name="TextBox 24">
            <a:extLst>
              <a:ext uri="{FF2B5EF4-FFF2-40B4-BE49-F238E27FC236}">
                <a16:creationId xmlns:a16="http://schemas.microsoft.com/office/drawing/2014/main" id="{377EAB78-98AF-49A5-A4AA-158FCF6BBE18}"/>
              </a:ext>
            </a:extLst>
          </p:cNvPr>
          <p:cNvSpPr txBox="1"/>
          <p:nvPr/>
        </p:nvSpPr>
        <p:spPr>
          <a:xfrm>
            <a:off x="3833761" y="5190911"/>
            <a:ext cx="10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+8/3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6" name="TextBox 25">
            <a:extLst>
              <a:ext uri="{FF2B5EF4-FFF2-40B4-BE49-F238E27FC236}">
                <a16:creationId xmlns:a16="http://schemas.microsoft.com/office/drawing/2014/main" id="{344E5290-193F-43E3-BD40-71B20A24482C}"/>
              </a:ext>
            </a:extLst>
          </p:cNvPr>
          <p:cNvSpPr txBox="1"/>
          <p:nvPr/>
        </p:nvSpPr>
        <p:spPr>
          <a:xfrm>
            <a:off x="5812148" y="4069956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7" name="TextBox 5">
            <a:extLst>
              <a:ext uri="{FF2B5EF4-FFF2-40B4-BE49-F238E27FC236}">
                <a16:creationId xmlns:a16="http://schemas.microsoft.com/office/drawing/2014/main" id="{F1EF9DAE-7587-4537-8102-CEAA8D074065}"/>
              </a:ext>
            </a:extLst>
          </p:cNvPr>
          <p:cNvSpPr txBox="1"/>
          <p:nvPr/>
        </p:nvSpPr>
        <p:spPr>
          <a:xfrm>
            <a:off x="3811920" y="4336368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TextBox 26">
            <a:extLst>
              <a:ext uri="{FF2B5EF4-FFF2-40B4-BE49-F238E27FC236}">
                <a16:creationId xmlns:a16="http://schemas.microsoft.com/office/drawing/2014/main" id="{9B530C23-150F-46A4-8DEA-72A892737E6D}"/>
              </a:ext>
            </a:extLst>
          </p:cNvPr>
          <p:cNvSpPr txBox="1"/>
          <p:nvPr/>
        </p:nvSpPr>
        <p:spPr>
          <a:xfrm>
            <a:off x="5368678" y="5557705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94ABD884-AAC9-4F7C-B11E-1CFF62199B4E}"/>
              </a:ext>
            </a:extLst>
          </p:cNvPr>
          <p:cNvSpPr txBox="1"/>
          <p:nvPr/>
        </p:nvSpPr>
        <p:spPr>
          <a:xfrm>
            <a:off x="7378901" y="4331566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sp>
        <p:nvSpPr>
          <p:cNvPr id="70" name="TextBox 29">
            <a:extLst>
              <a:ext uri="{FF2B5EF4-FFF2-40B4-BE49-F238E27FC236}">
                <a16:creationId xmlns:a16="http://schemas.microsoft.com/office/drawing/2014/main" id="{7A3DD94C-B80D-43C8-B9D3-FE343CAF3E1B}"/>
              </a:ext>
            </a:extLst>
          </p:cNvPr>
          <p:cNvSpPr txBox="1"/>
          <p:nvPr/>
        </p:nvSpPr>
        <p:spPr>
          <a:xfrm>
            <a:off x="7416422" y="564208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DBB4A52-7630-48CA-999F-1D5EAB637491}"/>
              </a:ext>
            </a:extLst>
          </p:cNvPr>
          <p:cNvCxnSpPr/>
          <p:nvPr/>
        </p:nvCxnSpPr>
        <p:spPr>
          <a:xfrm>
            <a:off x="3779221" y="4351141"/>
            <a:ext cx="0" cy="194173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34">
            <a:extLst>
              <a:ext uri="{FF2B5EF4-FFF2-40B4-BE49-F238E27FC236}">
                <a16:creationId xmlns:a16="http://schemas.microsoft.com/office/drawing/2014/main" id="{B8F53F7F-FCDD-41AC-A7E3-5308876FA4E7}"/>
              </a:ext>
            </a:extLst>
          </p:cNvPr>
          <p:cNvSpPr txBox="1"/>
          <p:nvPr/>
        </p:nvSpPr>
        <p:spPr>
          <a:xfrm>
            <a:off x="3088394" y="4351141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</a:p>
        </p:txBody>
      </p:sp>
      <p:sp>
        <p:nvSpPr>
          <p:cNvPr id="73" name="TextBox 35">
            <a:extLst>
              <a:ext uri="{FF2B5EF4-FFF2-40B4-BE49-F238E27FC236}">
                <a16:creationId xmlns:a16="http://schemas.microsoft.com/office/drawing/2014/main" id="{9DD2021F-51BC-4061-8290-DC239751F579}"/>
              </a:ext>
            </a:extLst>
          </p:cNvPr>
          <p:cNvSpPr txBox="1"/>
          <p:nvPr/>
        </p:nvSpPr>
        <p:spPr>
          <a:xfrm>
            <a:off x="3088394" y="5632882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</a:p>
        </p:txBody>
      </p:sp>
      <p:sp>
        <p:nvSpPr>
          <p:cNvPr id="74" name="TextBox 36">
            <a:extLst>
              <a:ext uri="{FF2B5EF4-FFF2-40B4-BE49-F238E27FC236}">
                <a16:creationId xmlns:a16="http://schemas.microsoft.com/office/drawing/2014/main" id="{D369A1E3-EA57-4CA1-9356-CF8B98DD1B3B}"/>
              </a:ext>
            </a:extLst>
          </p:cNvPr>
          <p:cNvSpPr txBox="1"/>
          <p:nvPr/>
        </p:nvSpPr>
        <p:spPr>
          <a:xfrm>
            <a:off x="4349302" y="201811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37">
            <a:extLst>
              <a:ext uri="{FF2B5EF4-FFF2-40B4-BE49-F238E27FC236}">
                <a16:creationId xmlns:a16="http://schemas.microsoft.com/office/drawing/2014/main" id="{82DFCF71-D96A-49C6-8CA2-27F83E40C064}"/>
              </a:ext>
            </a:extLst>
          </p:cNvPr>
          <p:cNvSpPr txBox="1"/>
          <p:nvPr/>
        </p:nvSpPr>
        <p:spPr>
          <a:xfrm>
            <a:off x="9305822" y="202258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6" name="TextBox 38">
            <a:extLst>
              <a:ext uri="{FF2B5EF4-FFF2-40B4-BE49-F238E27FC236}">
                <a16:creationId xmlns:a16="http://schemas.microsoft.com/office/drawing/2014/main" id="{7455CD92-FDD9-4EF8-BA33-24B5E9FE77E9}"/>
              </a:ext>
            </a:extLst>
          </p:cNvPr>
          <p:cNvSpPr txBox="1"/>
          <p:nvPr/>
        </p:nvSpPr>
        <p:spPr>
          <a:xfrm>
            <a:off x="2518381" y="201527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7" name="TextBox 39">
            <a:extLst>
              <a:ext uri="{FF2B5EF4-FFF2-40B4-BE49-F238E27FC236}">
                <a16:creationId xmlns:a16="http://schemas.microsoft.com/office/drawing/2014/main" id="{7A273529-3ABE-4D0D-B538-6445424F68E4}"/>
              </a:ext>
            </a:extLst>
          </p:cNvPr>
          <p:cNvSpPr txBox="1"/>
          <p:nvPr/>
        </p:nvSpPr>
        <p:spPr>
          <a:xfrm>
            <a:off x="7157367" y="202360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F9FCCAC-6D31-4195-9D60-75AEA4888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899">
            <a:off x="11133178" y="5307522"/>
            <a:ext cx="742668" cy="14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055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  <p:bldP spid="35" grpId="0"/>
      <p:bldP spid="36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67" grpId="0"/>
      <p:bldP spid="68" grpId="0"/>
      <p:bldP spid="70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8">
            <a:extLst>
              <a:ext uri="{FF2B5EF4-FFF2-40B4-BE49-F238E27FC236}">
                <a16:creationId xmlns:a16="http://schemas.microsoft.com/office/drawing/2014/main" id="{96722B86-D188-986A-1FD0-6D7C810A27EF}"/>
              </a:ext>
            </a:extLst>
          </p:cNvPr>
          <p:cNvSpPr/>
          <p:nvPr/>
        </p:nvSpPr>
        <p:spPr>
          <a:xfrm>
            <a:off x="172996" y="157227"/>
            <a:ext cx="11874842" cy="656569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/>
              <p:nvPr/>
            </p:nvSpPr>
            <p:spPr>
              <a:xfrm>
                <a:off x="172996" y="2250679"/>
                <a:ext cx="11972998" cy="91146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Cl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+ 	KOH	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groupChr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KCl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	 KClO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	 H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mc:Choice>
        <mc:Fallback xmlns="">
          <p:sp>
            <p:nvSpPr>
              <p:cNvPr id="40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6" y="2250679"/>
                <a:ext cx="11972998" cy="911468"/>
              </a:xfrm>
              <a:prstGeom prst="rect">
                <a:avLst/>
              </a:prstGeom>
              <a:blipFill>
                <a:blip r:embed="rId2"/>
                <a:stretch>
                  <a:fillRect b="-26316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16">
            <a:extLst>
              <a:ext uri="{FF2B5EF4-FFF2-40B4-BE49-F238E27FC236}">
                <a16:creationId xmlns:a16="http://schemas.microsoft.com/office/drawing/2014/main" id="{94CD31A3-F739-4193-9244-0D6F74C1F82F}"/>
              </a:ext>
            </a:extLst>
          </p:cNvPr>
          <p:cNvSpPr txBox="1"/>
          <p:nvPr/>
        </p:nvSpPr>
        <p:spPr>
          <a:xfrm>
            <a:off x="6483275" y="2183193"/>
            <a:ext cx="66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BD5E8D65-5665-469D-B400-89DA5B247C6E}"/>
              </a:ext>
            </a:extLst>
          </p:cNvPr>
          <p:cNvSpPr txBox="1"/>
          <p:nvPr/>
        </p:nvSpPr>
        <p:spPr>
          <a:xfrm>
            <a:off x="1558783" y="2176149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A4D4BCBB-9C28-406D-9A17-B2443FD2C58C}"/>
              </a:ext>
            </a:extLst>
          </p:cNvPr>
          <p:cNvSpPr txBox="1"/>
          <p:nvPr/>
        </p:nvSpPr>
        <p:spPr>
          <a:xfrm>
            <a:off x="8287054" y="2137881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8A94579E-8EAC-42D8-8D00-4EA46C0BEC33}"/>
              </a:ext>
            </a:extLst>
          </p:cNvPr>
          <p:cNvSpPr txBox="1"/>
          <p:nvPr/>
        </p:nvSpPr>
        <p:spPr>
          <a:xfrm>
            <a:off x="592489" y="480815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B22E8C3A-C1E0-4272-97DF-0E7E7F99DAA2}"/>
              </a:ext>
            </a:extLst>
          </p:cNvPr>
          <p:cNvSpPr txBox="1"/>
          <p:nvPr/>
        </p:nvSpPr>
        <p:spPr>
          <a:xfrm>
            <a:off x="592489" y="601708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̉:</a:t>
            </a:r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588B9745-264B-408C-9B6B-2A55568D33B3}"/>
              </a:ext>
            </a:extLst>
          </p:cNvPr>
          <p:cNvSpPr txBox="1"/>
          <p:nvPr/>
        </p:nvSpPr>
        <p:spPr>
          <a:xfrm>
            <a:off x="4389360" y="4822931"/>
            <a:ext cx="4099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→	Cl 	+ 5e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/>
              <p:nvPr/>
            </p:nvSpPr>
            <p:spPr>
              <a:xfrm>
                <a:off x="4389360" y="6017088"/>
                <a:ext cx="51566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  <a:r>
                  <a:rPr lang="en-US" sz="3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+ 	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	  →	Cl 	</a:t>
                </a:r>
              </a:p>
            </p:txBody>
          </p:sp>
        </mc:Choice>
        <mc:Fallback xmlns=""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360" y="6017088"/>
                <a:ext cx="5156627" cy="553998"/>
              </a:xfrm>
              <a:prstGeom prst="rect">
                <a:avLst/>
              </a:prstGeom>
              <a:blipFill>
                <a:blip r:embed="rId3"/>
                <a:stretch>
                  <a:fillRect l="-2719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21">
            <a:extLst>
              <a:ext uri="{FF2B5EF4-FFF2-40B4-BE49-F238E27FC236}">
                <a16:creationId xmlns:a16="http://schemas.microsoft.com/office/drawing/2014/main" id="{864F3FF0-47AE-4789-977B-4E41D73B5248}"/>
              </a:ext>
            </a:extLst>
          </p:cNvPr>
          <p:cNvSpPr txBox="1"/>
          <p:nvPr/>
        </p:nvSpPr>
        <p:spPr>
          <a:xfrm>
            <a:off x="4549781" y="4456679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AEE7B0A1-991A-4E94-A57E-34364AF3B4BC}"/>
              </a:ext>
            </a:extLst>
          </p:cNvPr>
          <p:cNvSpPr txBox="1"/>
          <p:nvPr/>
        </p:nvSpPr>
        <p:spPr>
          <a:xfrm>
            <a:off x="4521931" y="5670033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2" name="TextBox 24">
            <a:extLst>
              <a:ext uri="{FF2B5EF4-FFF2-40B4-BE49-F238E27FC236}">
                <a16:creationId xmlns:a16="http://schemas.microsoft.com/office/drawing/2014/main" id="{377EAB78-98AF-49A5-A4AA-158FCF6BBE18}"/>
              </a:ext>
            </a:extLst>
          </p:cNvPr>
          <p:cNvSpPr txBox="1"/>
          <p:nvPr/>
        </p:nvSpPr>
        <p:spPr>
          <a:xfrm>
            <a:off x="8092311" y="5708252"/>
            <a:ext cx="10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3" name="TextBox 25">
            <a:extLst>
              <a:ext uri="{FF2B5EF4-FFF2-40B4-BE49-F238E27FC236}">
                <a16:creationId xmlns:a16="http://schemas.microsoft.com/office/drawing/2014/main" id="{344E5290-193F-43E3-BD40-71B20A24482C}"/>
              </a:ext>
            </a:extLst>
          </p:cNvPr>
          <p:cNvSpPr txBox="1"/>
          <p:nvPr/>
        </p:nvSpPr>
        <p:spPr>
          <a:xfrm>
            <a:off x="6167604" y="4481001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4" name="TextBox 5">
            <a:extLst>
              <a:ext uri="{FF2B5EF4-FFF2-40B4-BE49-F238E27FC236}">
                <a16:creationId xmlns:a16="http://schemas.microsoft.com/office/drawing/2014/main" id="{F1EF9DAE-7587-4537-8102-CEAA8D074065}"/>
              </a:ext>
            </a:extLst>
          </p:cNvPr>
          <p:cNvSpPr txBox="1"/>
          <p:nvPr/>
        </p:nvSpPr>
        <p:spPr>
          <a:xfrm>
            <a:off x="5972875" y="4814052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TextBox 26">
            <a:extLst>
              <a:ext uri="{FF2B5EF4-FFF2-40B4-BE49-F238E27FC236}">
                <a16:creationId xmlns:a16="http://schemas.microsoft.com/office/drawing/2014/main" id="{9B530C23-150F-46A4-8DEA-72A892737E6D}"/>
              </a:ext>
            </a:extLst>
          </p:cNvPr>
          <p:cNvSpPr txBox="1"/>
          <p:nvPr/>
        </p:nvSpPr>
        <p:spPr>
          <a:xfrm>
            <a:off x="5869649" y="6002472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94ABD884-AAC9-4F7C-B11E-1CFF62199B4E}"/>
              </a:ext>
            </a:extLst>
          </p:cNvPr>
          <p:cNvSpPr txBox="1"/>
          <p:nvPr/>
        </p:nvSpPr>
        <p:spPr>
          <a:xfrm>
            <a:off x="7813848" y="4828668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sp>
        <p:nvSpPr>
          <p:cNvPr id="79" name="TextBox 30">
            <a:extLst>
              <a:ext uri="{FF2B5EF4-FFF2-40B4-BE49-F238E27FC236}">
                <a16:creationId xmlns:a16="http://schemas.microsoft.com/office/drawing/2014/main" id="{B1BC832D-EDD0-4E59-8365-45A97FF333CD}"/>
              </a:ext>
            </a:extLst>
          </p:cNvPr>
          <p:cNvSpPr txBox="1"/>
          <p:nvPr/>
        </p:nvSpPr>
        <p:spPr>
          <a:xfrm>
            <a:off x="7794237" y="6011351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93D0879-C802-4632-A621-98873006AB3D}"/>
              </a:ext>
            </a:extLst>
          </p:cNvPr>
          <p:cNvCxnSpPr/>
          <p:nvPr/>
        </p:nvCxnSpPr>
        <p:spPr>
          <a:xfrm>
            <a:off x="4349861" y="4688588"/>
            <a:ext cx="0" cy="194173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35">
            <a:extLst>
              <a:ext uri="{FF2B5EF4-FFF2-40B4-BE49-F238E27FC236}">
                <a16:creationId xmlns:a16="http://schemas.microsoft.com/office/drawing/2014/main" id="{4C434E02-00AE-4A61-AF44-A7274F7D8D34}"/>
              </a:ext>
            </a:extLst>
          </p:cNvPr>
          <p:cNvSpPr txBox="1"/>
          <p:nvPr/>
        </p:nvSpPr>
        <p:spPr>
          <a:xfrm>
            <a:off x="3482163" y="4828668"/>
            <a:ext cx="6655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1x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:a16="http://schemas.microsoft.com/office/drawing/2014/main" id="{205347F2-DD61-4D38-A30A-F8542A36AF5D}"/>
              </a:ext>
            </a:extLst>
          </p:cNvPr>
          <p:cNvSpPr txBox="1"/>
          <p:nvPr/>
        </p:nvSpPr>
        <p:spPr>
          <a:xfrm>
            <a:off x="3543193" y="5998010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</a:t>
            </a:r>
          </a:p>
        </p:txBody>
      </p:sp>
      <p:sp>
        <p:nvSpPr>
          <p:cNvPr id="83" name="TextBox 37">
            <a:extLst>
              <a:ext uri="{FF2B5EF4-FFF2-40B4-BE49-F238E27FC236}">
                <a16:creationId xmlns:a16="http://schemas.microsoft.com/office/drawing/2014/main" id="{BB2D4DEF-3971-45B4-BD58-B157952237E0}"/>
              </a:ext>
            </a:extLst>
          </p:cNvPr>
          <p:cNvSpPr txBox="1"/>
          <p:nvPr/>
        </p:nvSpPr>
        <p:spPr>
          <a:xfrm>
            <a:off x="1028878" y="2399491"/>
            <a:ext cx="665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4" name="TextBox 38">
            <a:extLst>
              <a:ext uri="{FF2B5EF4-FFF2-40B4-BE49-F238E27FC236}">
                <a16:creationId xmlns:a16="http://schemas.microsoft.com/office/drawing/2014/main" id="{C04792EB-AC3E-4465-BD5B-D49525E62A2E}"/>
              </a:ext>
            </a:extLst>
          </p:cNvPr>
          <p:cNvSpPr txBox="1"/>
          <p:nvPr/>
        </p:nvSpPr>
        <p:spPr>
          <a:xfrm>
            <a:off x="5493327" y="246766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5" name="TextBox 39">
            <a:extLst>
              <a:ext uri="{FF2B5EF4-FFF2-40B4-BE49-F238E27FC236}">
                <a16:creationId xmlns:a16="http://schemas.microsoft.com/office/drawing/2014/main" id="{C8E84C37-86E4-4A6F-A730-1310B576FFF7}"/>
              </a:ext>
            </a:extLst>
          </p:cNvPr>
          <p:cNvSpPr txBox="1"/>
          <p:nvPr/>
        </p:nvSpPr>
        <p:spPr>
          <a:xfrm>
            <a:off x="2729947" y="2472040"/>
            <a:ext cx="758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6" name="TextBox 41">
            <a:extLst>
              <a:ext uri="{FF2B5EF4-FFF2-40B4-BE49-F238E27FC236}">
                <a16:creationId xmlns:a16="http://schemas.microsoft.com/office/drawing/2014/main" id="{C26941FF-175D-492F-91D2-1FB5FCA98EBE}"/>
              </a:ext>
            </a:extLst>
          </p:cNvPr>
          <p:cNvSpPr txBox="1"/>
          <p:nvPr/>
        </p:nvSpPr>
        <p:spPr>
          <a:xfrm>
            <a:off x="10361221" y="244777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TextBox 42">
            <a:extLst>
              <a:ext uri="{FF2B5EF4-FFF2-40B4-BE49-F238E27FC236}">
                <a16:creationId xmlns:a16="http://schemas.microsoft.com/office/drawing/2014/main" id="{BB466E46-A340-4751-8955-A407CC17D0DC}"/>
              </a:ext>
            </a:extLst>
          </p:cNvPr>
          <p:cNvSpPr txBox="1"/>
          <p:nvPr/>
        </p:nvSpPr>
        <p:spPr>
          <a:xfrm>
            <a:off x="7589026" y="245675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DA5AA14-CEC3-8411-351B-4DE980B64562}"/>
                  </a:ext>
                </a:extLst>
              </p:cNvPr>
              <p:cNvSpPr txBox="1"/>
              <p:nvPr/>
            </p:nvSpPr>
            <p:spPr>
              <a:xfrm>
                <a:off x="355022" y="789806"/>
                <a:ext cx="11598639" cy="11767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Hãy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cân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bằng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phương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trình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oxi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hóa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khử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sau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Cl</a:t>
                </a:r>
                <a:r>
                  <a:rPr lang="en-US" altLang="en-US" sz="3200" b="1" baseline="-25000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2</a:t>
                </a:r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+ KOH</a:t>
                </a:r>
                <a:r>
                  <a:rPr lang="en-US" sz="32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groupChr>
                  </m:oMath>
                </a14:m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KCl</a:t>
                </a:r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+ KClO</a:t>
                </a:r>
                <a:r>
                  <a:rPr lang="en-US" altLang="en-US" sz="3200" b="1" baseline="-25000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3</a:t>
                </a:r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+ H</a:t>
                </a:r>
                <a:r>
                  <a:rPr lang="en-US" altLang="en-US" sz="3200" b="1" baseline="-25000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2</a:t>
                </a:r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</a:t>
                </a:r>
                <a:endParaRPr lang="en-US" altLang="en-US" sz="3200" b="1" baseline="-25000" dirty="0">
                  <a:solidFill>
                    <a:srgbClr val="28C2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DA5AA14-CEC3-8411-351B-4DE980B64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22" y="789806"/>
                <a:ext cx="11598639" cy="1176797"/>
              </a:xfrm>
              <a:prstGeom prst="rect">
                <a:avLst/>
              </a:prstGeom>
              <a:blipFill>
                <a:blip r:embed="rId4"/>
                <a:stretch>
                  <a:fillRect l="-1051" t="-5699" b="-16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26706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63" grpId="0"/>
      <p:bldP spid="79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8">
            <a:extLst>
              <a:ext uri="{FF2B5EF4-FFF2-40B4-BE49-F238E27FC236}">
                <a16:creationId xmlns:a16="http://schemas.microsoft.com/office/drawing/2014/main" id="{70C0AC05-4E65-4994-F83A-0888BC1A22B6}"/>
              </a:ext>
            </a:extLst>
          </p:cNvPr>
          <p:cNvSpPr/>
          <p:nvPr/>
        </p:nvSpPr>
        <p:spPr>
          <a:xfrm>
            <a:off x="406234" y="248478"/>
            <a:ext cx="11379532" cy="6361044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77C5100B-BFCC-064D-368E-D5C921FA5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40" y="413040"/>
            <a:ext cx="702097" cy="1105620"/>
          </a:xfrm>
          <a:prstGeom prst="rect">
            <a:avLst/>
          </a:prstGeom>
        </p:spPr>
      </p:pic>
      <p:pic>
        <p:nvPicPr>
          <p:cNvPr id="4" name="Thí nghệm H2 + CuO">
            <a:hlinkClick r:id="" action="ppaction://media"/>
            <a:extLst>
              <a:ext uri="{FF2B5EF4-FFF2-40B4-BE49-F238E27FC236}">
                <a16:creationId xmlns:a16="http://schemas.microsoft.com/office/drawing/2014/main" id="{22ACD862-4CC9-B065-FB34-EFA4F847D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666" y="413040"/>
            <a:ext cx="10495722" cy="59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447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59492"/>
            <a:ext cx="11632367" cy="6385864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37" y="3698502"/>
            <a:ext cx="4601523" cy="1715470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3379304" y="1713146"/>
            <a:ext cx="7761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 TRONG THỰC TIỄN</a:t>
            </a:r>
            <a:endParaRPr lang="zh-CN" altLang="en-US" sz="48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文本框 31">
            <a:extLst>
              <a:ext uri="{FF2B5EF4-FFF2-40B4-BE49-F238E27FC236}">
                <a16:creationId xmlns:a16="http://schemas.microsoft.com/office/drawing/2014/main" id="{ED17C531-215C-30F5-C7DE-54EC6928F6A7}"/>
              </a:ext>
            </a:extLst>
          </p:cNvPr>
          <p:cNvSpPr txBox="1"/>
          <p:nvPr/>
        </p:nvSpPr>
        <p:spPr>
          <a:xfrm>
            <a:off x="1388525" y="1566952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4582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0"/>
                            </p:stCondLst>
                            <p:childTnLst>
                              <p:par>
                                <p:cTn id="1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35406"/>
            <a:ext cx="11706238" cy="632488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文本框 17">
            <a:extLst>
              <a:ext uri="{FF2B5EF4-FFF2-40B4-BE49-F238E27FC236}">
                <a16:creationId xmlns:a16="http://schemas.microsoft.com/office/drawing/2014/main" id="{2252A0B9-D411-6479-8CA8-EAB70267498B}"/>
              </a:ext>
            </a:extLst>
          </p:cNvPr>
          <p:cNvSpPr txBox="1"/>
          <p:nvPr/>
        </p:nvSpPr>
        <p:spPr>
          <a:xfrm>
            <a:off x="526417" y="508360"/>
            <a:ext cx="2050561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 CHÁY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2530" name="Picture 2" descr="Đốt than củi sưởi ấm, chị tử vong em nguy kịch - Báo Người lao động">
            <a:extLst>
              <a:ext uri="{FF2B5EF4-FFF2-40B4-BE49-F238E27FC236}">
                <a16:creationId xmlns:a16="http://schemas.microsoft.com/office/drawing/2014/main" id="{8845C0F5-266A-7B24-BAC4-28293FB2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11" y="1266089"/>
            <a:ext cx="2946675" cy="20459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56FF6-DE35-6CA2-FDE1-B9F59CFE07DE}"/>
              </a:ext>
            </a:extLst>
          </p:cNvPr>
          <p:cNvSpPr txBox="1"/>
          <p:nvPr/>
        </p:nvSpPr>
        <p:spPr>
          <a:xfrm>
            <a:off x="6646586" y="1944907"/>
            <a:ext cx="3127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 + O</a:t>
            </a:r>
            <a:r>
              <a:rPr lang="en-US" altLang="zh-CN" sz="3200" b="1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sz="3200" dirty="0"/>
              <a:t>→ 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lang="en-US" altLang="zh-CN" sz="3200" b="1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2532" name="Picture 4" descr="Mẹo hay tiết kiệm ga khi đun nấu">
            <a:extLst>
              <a:ext uri="{FF2B5EF4-FFF2-40B4-BE49-F238E27FC236}">
                <a16:creationId xmlns:a16="http://schemas.microsoft.com/office/drawing/2014/main" id="{AD24A6CA-26FB-712C-B8C4-3C85E731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11" y="3901159"/>
            <a:ext cx="3354025" cy="22471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3704CB-E4B9-1359-3800-C771B004BC1A}"/>
              </a:ext>
            </a:extLst>
          </p:cNvPr>
          <p:cNvSpPr txBox="1"/>
          <p:nvPr/>
        </p:nvSpPr>
        <p:spPr>
          <a:xfrm>
            <a:off x="5653657" y="4443207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zh-CN" sz="2800" b="1" baseline="-250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altLang="zh-CN" sz="2800" b="1" baseline="-250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</a:t>
            </a:r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(x+ y/4) O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/>
              <a:t>→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y/2H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2608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265266"/>
            <a:ext cx="11632367" cy="616205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Picture 2" descr="The Chemical Reaction That Causes Rust">
            <a:extLst>
              <a:ext uri="{FF2B5EF4-FFF2-40B4-BE49-F238E27FC236}">
                <a16:creationId xmlns:a16="http://schemas.microsoft.com/office/drawing/2014/main" id="{584026D6-7164-FEFE-C78E-72601258A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35" y="1418156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ow to Rust Metal">
            <a:extLst>
              <a:ext uri="{FF2B5EF4-FFF2-40B4-BE49-F238E27FC236}">
                <a16:creationId xmlns:a16="http://schemas.microsoft.com/office/drawing/2014/main" id="{8A4F49CB-26D7-D028-3B5D-CE1FD4F2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802925"/>
            <a:ext cx="5060282" cy="2971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 descr="ng">
            <a:extLst>
              <a:ext uri="{FF2B5EF4-FFF2-40B4-BE49-F238E27FC236}">
                <a16:creationId xmlns:a16="http://schemas.microsoft.com/office/drawing/2014/main" id="{6998FDE8-8F03-A8E4-096D-41F3DCA8FF39}"/>
              </a:ext>
            </a:extLst>
          </p:cNvPr>
          <p:cNvSpPr/>
          <p:nvPr/>
        </p:nvSpPr>
        <p:spPr>
          <a:xfrm>
            <a:off x="4321915" y="3953944"/>
            <a:ext cx="5328521" cy="2101131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10 – 30%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gỉ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6" name="文本框 17">
            <a:extLst>
              <a:ext uri="{FF2B5EF4-FFF2-40B4-BE49-F238E27FC236}">
                <a16:creationId xmlns:a16="http://schemas.microsoft.com/office/drawing/2014/main" id="{EBAFF439-0911-CAD6-25A1-4046D9AD3041}"/>
              </a:ext>
            </a:extLst>
          </p:cNvPr>
          <p:cNvSpPr txBox="1"/>
          <p:nvPr/>
        </p:nvSpPr>
        <p:spPr>
          <a:xfrm>
            <a:off x="526417" y="508360"/>
            <a:ext cx="4458272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 HAN GỈ KIM LOẠI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04965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53219" y="335405"/>
            <a:ext cx="11732455" cy="6290478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UẤT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D781A77C-81AF-1B42-AF20-9456D269D619}"/>
              </a:ext>
            </a:extLst>
          </p:cNvPr>
          <p:cNvSpPr txBox="1"/>
          <p:nvPr/>
        </p:nvSpPr>
        <p:spPr>
          <a:xfrm>
            <a:off x="526417" y="508360"/>
            <a:ext cx="4597734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 XUẤT HÓA CHẤT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FA4774-3527-4CB7-E0FD-80F32DF57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81"/>
          <a:stretch/>
        </p:blipFill>
        <p:spPr>
          <a:xfrm>
            <a:off x="2022702" y="1460527"/>
            <a:ext cx="8193487" cy="40402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1F6377-67F8-B727-95CE-DD0158D6FD78}"/>
              </a:ext>
            </a:extLst>
          </p:cNvPr>
          <p:cNvSpPr txBox="1"/>
          <p:nvPr/>
        </p:nvSpPr>
        <p:spPr>
          <a:xfrm>
            <a:off x="3252323" y="576486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SẢN XUẤT SULFURIC ACID</a:t>
            </a:r>
            <a:r>
              <a:rPr lang="vi-VN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570956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53219" y="335405"/>
            <a:ext cx="11732455" cy="6290478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CDDEFFAE-426B-E394-0C4E-EB59598D4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984" y="2313911"/>
            <a:ext cx="6969512" cy="651007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quang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cây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xanh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6nCO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+ 5nH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2800" dirty="0"/>
              <a:t> →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(C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10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+ 6nO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5602" name="Picture 2" descr="Sự quang hợp ngày càng tăng trên toàn cầu - QuanTriMang.com">
            <a:extLst>
              <a:ext uri="{FF2B5EF4-FFF2-40B4-BE49-F238E27FC236}">
                <a16:creationId xmlns:a16="http://schemas.microsoft.com/office/drawing/2014/main" id="{07FE6482-4E99-1878-DF25-676C578B4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24" y="1421027"/>
            <a:ext cx="5586182" cy="468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7">
            <a:extLst>
              <a:ext uri="{FF2B5EF4-FFF2-40B4-BE49-F238E27FC236}">
                <a16:creationId xmlns:a16="http://schemas.microsoft.com/office/drawing/2014/main" id="{D781A77C-81AF-1B42-AF20-9456D269D619}"/>
              </a:ext>
            </a:extLst>
          </p:cNvPr>
          <p:cNvSpPr txBox="1"/>
          <p:nvPr/>
        </p:nvSpPr>
        <p:spPr>
          <a:xfrm>
            <a:off x="526417" y="508360"/>
            <a:ext cx="9042860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CHUYỂN HÓA CÁC CHẤT TRONG TỰ NHIÊN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83219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53219" y="335405"/>
            <a:ext cx="11732455" cy="6290478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D781A77C-81AF-1B42-AF20-9456D269D619}"/>
              </a:ext>
            </a:extLst>
          </p:cNvPr>
          <p:cNvSpPr txBox="1"/>
          <p:nvPr/>
        </p:nvSpPr>
        <p:spPr>
          <a:xfrm>
            <a:off x="526417" y="508360"/>
            <a:ext cx="9042860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CHUYỂN HÓA CÁC CHẤT TRONG TỰ NHIÊN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矩形 51">
            <a:extLst>
              <a:ext uri="{FF2B5EF4-FFF2-40B4-BE49-F238E27FC236}">
                <a16:creationId xmlns:a16="http://schemas.microsoft.com/office/drawing/2014/main" id="{75AF6574-74D9-F5CE-AD37-2F84181E385B}"/>
              </a:ext>
            </a:extLst>
          </p:cNvPr>
          <p:cNvSpPr/>
          <p:nvPr/>
        </p:nvSpPr>
        <p:spPr>
          <a:xfrm>
            <a:off x="655761" y="3562024"/>
            <a:ext cx="6016798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4NO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  + 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+ H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O  →  4HNO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52">
            <a:extLst>
              <a:ext uri="{FF2B5EF4-FFF2-40B4-BE49-F238E27FC236}">
                <a16:creationId xmlns:a16="http://schemas.microsoft.com/office/drawing/2014/main" id="{DB0261DE-2961-5FFF-6ACD-3ACCC118FBF1}"/>
              </a:ext>
            </a:extLst>
          </p:cNvPr>
          <p:cNvSpPr/>
          <p:nvPr/>
        </p:nvSpPr>
        <p:spPr>
          <a:xfrm>
            <a:off x="287196" y="3019107"/>
            <a:ext cx="4104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Khí NO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hòa tan trong nước      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54">
            <a:extLst>
              <a:ext uri="{FF2B5EF4-FFF2-40B4-BE49-F238E27FC236}">
                <a16:creationId xmlns:a16="http://schemas.microsoft.com/office/drawing/2014/main" id="{8BA391CD-B98B-204C-CE93-BC6797B55D8D}"/>
              </a:ext>
            </a:extLst>
          </p:cNvPr>
          <p:cNvSpPr/>
          <p:nvPr/>
        </p:nvSpPr>
        <p:spPr>
          <a:xfrm>
            <a:off x="1094832" y="4691314"/>
            <a:ext cx="3953015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HNO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  →  H</a:t>
            </a:r>
            <a:r>
              <a:rPr lang="pt-BR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+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  +  NO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r>
              <a:rPr lang="pt-BR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(Đạm)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矩形 55">
            <a:extLst>
              <a:ext uri="{FF2B5EF4-FFF2-40B4-BE49-F238E27FC236}">
                <a16:creationId xmlns:a16="http://schemas.microsoft.com/office/drawing/2014/main" id="{6007AB81-D03F-2324-4625-BF9861723980}"/>
              </a:ext>
            </a:extLst>
          </p:cNvPr>
          <p:cNvSpPr/>
          <p:nvPr/>
        </p:nvSpPr>
        <p:spPr>
          <a:xfrm>
            <a:off x="333949" y="4144270"/>
            <a:ext cx="1268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vi-VN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đạm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4" name="Picture 53">
            <a:extLst>
              <a:ext uri="{FF2B5EF4-FFF2-40B4-BE49-F238E27FC236}">
                <a16:creationId xmlns:a16="http://schemas.microsoft.com/office/drawing/2014/main" id="{BD6290DA-DB3A-5380-3540-A5A972E7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3370" y="1761667"/>
            <a:ext cx="6016798" cy="381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7A8ECA-9195-40A6-5CF0-8318F2E12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36" y="2097241"/>
            <a:ext cx="4104010" cy="9672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C1DD70-399E-61E3-1481-7B3D7475D9F1}"/>
              </a:ext>
            </a:extLst>
          </p:cNvPr>
          <p:cNvSpPr txBox="1"/>
          <p:nvPr/>
        </p:nvSpPr>
        <p:spPr>
          <a:xfrm>
            <a:off x="333949" y="5312602"/>
            <a:ext cx="58048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Nhờ có sấm chớp ở các cơn mưa giông, mỗi năm trung bình mỗi mẫu đất được cung cấp  khoảng 6-7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kg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nitơ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Picture 10" descr="GIẢI THÍCH CÂU CA DAO LÚA CHIÊM LẤP LÓ ĐẦU BỜ, HỄ NGHE SẤM ĐỘNG PHẤT CỜ MÀ  LÊN">
            <a:extLst>
              <a:ext uri="{FF2B5EF4-FFF2-40B4-BE49-F238E27FC236}">
                <a16:creationId xmlns:a16="http://schemas.microsoft.com/office/drawing/2014/main" id="{167D504C-7ED7-7C48-2198-89A6BAD0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053" y="1990036"/>
            <a:ext cx="4672605" cy="311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E0BAB7-E289-849E-C193-3C1254632692}"/>
              </a:ext>
            </a:extLst>
          </p:cNvPr>
          <p:cNvSpPr txBox="1"/>
          <p:nvPr/>
        </p:nvSpPr>
        <p:spPr>
          <a:xfrm>
            <a:off x="560645" y="1276032"/>
            <a:ext cx="61383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endParaRPr lang="en-US" sz="2800" b="1" i="1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b="1" i="1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724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16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53219" y="335405"/>
            <a:ext cx="11732455" cy="6290478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trong thực tế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D781A77C-81AF-1B42-AF20-9456D269D619}"/>
              </a:ext>
            </a:extLst>
          </p:cNvPr>
          <p:cNvSpPr txBox="1"/>
          <p:nvPr/>
        </p:nvSpPr>
        <p:spPr>
          <a:xfrm>
            <a:off x="526417" y="508360"/>
            <a:ext cx="9409948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 TRONG THỰC TIỄN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矩形 52">
            <a:extLst>
              <a:ext uri="{FF2B5EF4-FFF2-40B4-BE49-F238E27FC236}">
                <a16:creationId xmlns:a16="http://schemas.microsoft.com/office/drawing/2014/main" id="{DB0261DE-2961-5FFF-6ACD-3ACCC118FBF1}"/>
              </a:ext>
            </a:extLst>
          </p:cNvPr>
          <p:cNvSpPr/>
          <p:nvPr/>
        </p:nvSpPr>
        <p:spPr>
          <a:xfrm>
            <a:off x="636899" y="1619319"/>
            <a:ext cx="10965094" cy="584775"/>
          </a:xfrm>
          <a:prstGeom prst="rect">
            <a:avLst/>
          </a:prstGeom>
          <a:solidFill>
            <a:srgbClr val="BDF1E3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4" name="Picture 53">
            <a:extLst>
              <a:ext uri="{FF2B5EF4-FFF2-40B4-BE49-F238E27FC236}">
                <a16:creationId xmlns:a16="http://schemas.microsoft.com/office/drawing/2014/main" id="{BD6290DA-DB3A-5380-3540-A5A972E7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6930" y="2931714"/>
            <a:ext cx="3999903" cy="253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9F0520-BB85-C1F0-274D-9FCC88078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348" y="3114233"/>
            <a:ext cx="3002819" cy="1874340"/>
          </a:xfrm>
          <a:prstGeom prst="rect">
            <a:avLst/>
          </a:prstGeom>
        </p:spPr>
      </p:pic>
      <p:pic>
        <p:nvPicPr>
          <p:cNvPr id="19" name="Picture 53">
            <a:extLst>
              <a:ext uri="{FF2B5EF4-FFF2-40B4-BE49-F238E27FC236}">
                <a16:creationId xmlns:a16="http://schemas.microsoft.com/office/drawing/2014/main" id="{F3E219D0-592F-1A80-463E-5A0559F710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9446" y="2931713"/>
            <a:ext cx="3999903" cy="253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The Chemical Reaction That Causes Rust">
            <a:extLst>
              <a:ext uri="{FF2B5EF4-FFF2-40B4-BE49-F238E27FC236}">
                <a16:creationId xmlns:a16="http://schemas.microsoft.com/office/drawing/2014/main" id="{C06A6AD2-8C4A-2F11-9994-05D41604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3" y="3115589"/>
            <a:ext cx="3013023" cy="1872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CBDCAE-0B57-66A4-D0C6-07E981E8890F}"/>
              </a:ext>
            </a:extLst>
          </p:cNvPr>
          <p:cNvSpPr txBox="1"/>
          <p:nvPr/>
        </p:nvSpPr>
        <p:spPr>
          <a:xfrm>
            <a:off x="1780082" y="5535436"/>
            <a:ext cx="2207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E40BB2-3613-E095-4B92-1EF8020F02A8}"/>
              </a:ext>
            </a:extLst>
          </p:cNvPr>
          <p:cNvSpPr txBox="1"/>
          <p:nvPr/>
        </p:nvSpPr>
        <p:spPr>
          <a:xfrm>
            <a:off x="7365169" y="5461104"/>
            <a:ext cx="2207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gỉ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469423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29772" y="283761"/>
            <a:ext cx="11732455" cy="6290478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C2H2  + O2   →   CO2 + H2O</a:t>
            </a: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D781A77C-81AF-1B42-AF20-9456D269D619}"/>
              </a:ext>
            </a:extLst>
          </p:cNvPr>
          <p:cNvSpPr txBox="1"/>
          <p:nvPr/>
        </p:nvSpPr>
        <p:spPr>
          <a:xfrm>
            <a:off x="526417" y="508360"/>
            <a:ext cx="9409948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 TRONG THỰC TIỄN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矩形 52">
            <a:extLst>
              <a:ext uri="{FF2B5EF4-FFF2-40B4-BE49-F238E27FC236}">
                <a16:creationId xmlns:a16="http://schemas.microsoft.com/office/drawing/2014/main" id="{DB0261DE-2961-5FFF-6ACD-3ACCC118FBF1}"/>
              </a:ext>
            </a:extLst>
          </p:cNvPr>
          <p:cNvSpPr/>
          <p:nvPr/>
        </p:nvSpPr>
        <p:spPr>
          <a:xfrm>
            <a:off x="562342" y="1322564"/>
            <a:ext cx="5626423" cy="4524315"/>
          </a:xfrm>
          <a:prstGeom prst="rect">
            <a:avLst/>
          </a:prstGeom>
          <a:solidFill>
            <a:srgbClr val="BDF1E3"/>
          </a:solidFill>
        </p:spPr>
        <p:txBody>
          <a:bodyPr wrap="square">
            <a:spAutoFit/>
          </a:bodyPr>
          <a:lstStyle/>
          <a:p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ogygen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acetylene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acetylene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hai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sơ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+ 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→   CO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3000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nên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theo phương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53">
            <a:extLst>
              <a:ext uri="{FF2B5EF4-FFF2-40B4-BE49-F238E27FC236}">
                <a16:creationId xmlns:a16="http://schemas.microsoft.com/office/drawing/2014/main" id="{83336519-78CD-21E2-CFDB-A27BA869C4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4070" y="1519313"/>
            <a:ext cx="4701645" cy="297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ĐÈN XÌ OXY - ACETYLEN BẠN ĐÃ BIẾT ĐẾN CHƯA?">
            <a:extLst>
              <a:ext uri="{FF2B5EF4-FFF2-40B4-BE49-F238E27FC236}">
                <a16:creationId xmlns:a16="http://schemas.microsoft.com/office/drawing/2014/main" id="{224866C7-BA9D-63F2-F9CC-7AED80D3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356" y="1695815"/>
            <a:ext cx="3560737" cy="225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8E3D37B-2029-7CB5-5994-BEB40D443BEC}"/>
              </a:ext>
            </a:extLst>
          </p:cNvPr>
          <p:cNvSpPr txBox="1"/>
          <p:nvPr/>
        </p:nvSpPr>
        <p:spPr>
          <a:xfrm>
            <a:off x="6618268" y="1501515"/>
            <a:ext cx="5011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+ 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→   CO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94D44D77-8A50-9B00-34D6-3902EE8A2855}"/>
              </a:ext>
            </a:extLst>
          </p:cNvPr>
          <p:cNvSpPr txBox="1"/>
          <p:nvPr/>
        </p:nvSpPr>
        <p:spPr>
          <a:xfrm>
            <a:off x="7994166" y="1195245"/>
            <a:ext cx="7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71821E3-9C1A-A294-DD19-11253FB7922F}"/>
              </a:ext>
            </a:extLst>
          </p:cNvPr>
          <p:cNvSpPr txBox="1"/>
          <p:nvPr/>
        </p:nvSpPr>
        <p:spPr>
          <a:xfrm>
            <a:off x="10979809" y="1214057"/>
            <a:ext cx="7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21BC3AB9-1592-1420-713F-4BA94E3980C6}"/>
              </a:ext>
            </a:extLst>
          </p:cNvPr>
          <p:cNvSpPr txBox="1"/>
          <p:nvPr/>
        </p:nvSpPr>
        <p:spPr>
          <a:xfrm>
            <a:off x="6679153" y="1211509"/>
            <a:ext cx="7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6E5C70CD-ED20-9E75-32EF-7FA4169BDBC1}"/>
              </a:ext>
            </a:extLst>
          </p:cNvPr>
          <p:cNvSpPr txBox="1"/>
          <p:nvPr/>
        </p:nvSpPr>
        <p:spPr>
          <a:xfrm>
            <a:off x="9374227" y="1195244"/>
            <a:ext cx="7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55E01B-78D5-FBFC-31E7-F9394D9BF917}"/>
              </a:ext>
            </a:extLst>
          </p:cNvPr>
          <p:cNvSpPr txBox="1"/>
          <p:nvPr/>
        </p:nvSpPr>
        <p:spPr>
          <a:xfrm>
            <a:off x="6427315" y="2099297"/>
            <a:ext cx="1232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endParaRPr lang="en-US" sz="2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8EA657-5592-6CB8-AD1D-A39D0FF064B9}"/>
              </a:ext>
            </a:extLst>
          </p:cNvPr>
          <p:cNvSpPr txBox="1"/>
          <p:nvPr/>
        </p:nvSpPr>
        <p:spPr>
          <a:xfrm>
            <a:off x="7659693" y="2098773"/>
            <a:ext cx="19031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200" dirty="0"/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F18DBB3E-E44C-AB04-594A-044D1DEBAA08}"/>
              </a:ext>
            </a:extLst>
          </p:cNvPr>
          <p:cNvSpPr txBox="1"/>
          <p:nvPr/>
        </p:nvSpPr>
        <p:spPr>
          <a:xfrm>
            <a:off x="7590661" y="2782426"/>
            <a:ext cx="409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 →  C	+ 5e</a:t>
            </a: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9E62C46C-A425-D635-8DB0-D5CC4FC13EDE}"/>
              </a:ext>
            </a:extLst>
          </p:cNvPr>
          <p:cNvSpPr txBox="1"/>
          <p:nvPr/>
        </p:nvSpPr>
        <p:spPr>
          <a:xfrm>
            <a:off x="7682352" y="2544859"/>
            <a:ext cx="7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A607B317-ECB2-1069-B8E4-B0CDEC681E80}"/>
              </a:ext>
            </a:extLst>
          </p:cNvPr>
          <p:cNvSpPr txBox="1"/>
          <p:nvPr/>
        </p:nvSpPr>
        <p:spPr>
          <a:xfrm>
            <a:off x="8527720" y="2528346"/>
            <a:ext cx="7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4D8B6DF0-D1BE-5B46-C3AF-27BA5BB2137F}"/>
              </a:ext>
            </a:extLst>
          </p:cNvPr>
          <p:cNvSpPr txBox="1"/>
          <p:nvPr/>
        </p:nvSpPr>
        <p:spPr>
          <a:xfrm>
            <a:off x="7590661" y="3571644"/>
            <a:ext cx="409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+ 4e  → 2O</a:t>
            </a:r>
            <a:endParaRPr lang="en-US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24A7D317-1AC1-8D86-9D19-2ED5B53D9673}"/>
              </a:ext>
            </a:extLst>
          </p:cNvPr>
          <p:cNvSpPr txBox="1"/>
          <p:nvPr/>
        </p:nvSpPr>
        <p:spPr>
          <a:xfrm>
            <a:off x="7682352" y="3255976"/>
            <a:ext cx="7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20F9CFE9-C6A8-0A3B-5F67-94FE8DA1A284}"/>
              </a:ext>
            </a:extLst>
          </p:cNvPr>
          <p:cNvSpPr txBox="1"/>
          <p:nvPr/>
        </p:nvSpPr>
        <p:spPr>
          <a:xfrm>
            <a:off x="9572014" y="3321522"/>
            <a:ext cx="7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9" name="Line 49">
            <a:extLst>
              <a:ext uri="{FF2B5EF4-FFF2-40B4-BE49-F238E27FC236}">
                <a16:creationId xmlns:a16="http://schemas.microsoft.com/office/drawing/2014/main" id="{E3F63CD2-4510-DD68-F259-3BFB4606B0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0661" y="2955925"/>
            <a:ext cx="0" cy="946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CD9F8F9B-B142-2B0D-431C-3202EEA39D76}"/>
              </a:ext>
            </a:extLst>
          </p:cNvPr>
          <p:cNvSpPr txBox="1"/>
          <p:nvPr/>
        </p:nvSpPr>
        <p:spPr>
          <a:xfrm>
            <a:off x="6934237" y="2839747"/>
            <a:ext cx="7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A0165E9E-C9FE-746F-AB28-78689B828EFA}"/>
              </a:ext>
            </a:extLst>
          </p:cNvPr>
          <p:cNvSpPr txBox="1"/>
          <p:nvPr/>
        </p:nvSpPr>
        <p:spPr>
          <a:xfrm>
            <a:off x="7003822" y="3550864"/>
            <a:ext cx="7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86C518-3D12-313A-3B40-29B1BD165417}"/>
              </a:ext>
            </a:extLst>
          </p:cNvPr>
          <p:cNvSpPr txBox="1"/>
          <p:nvPr/>
        </p:nvSpPr>
        <p:spPr>
          <a:xfrm>
            <a:off x="6881277" y="4379286"/>
            <a:ext cx="5827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+ 5O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→   4CO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+ 2H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6797401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 animBg="1"/>
      <p:bldP spid="40" grpId="0"/>
      <p:bldP spid="41" grpId="0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53219" y="335405"/>
            <a:ext cx="11732455" cy="6290478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UẤT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D781A77C-81AF-1B42-AF20-9456D269D619}"/>
              </a:ext>
            </a:extLst>
          </p:cNvPr>
          <p:cNvSpPr txBox="1"/>
          <p:nvPr/>
        </p:nvSpPr>
        <p:spPr>
          <a:xfrm>
            <a:off x="526417" y="508360"/>
            <a:ext cx="9987029" cy="46166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NỒNG ĐỘ MỘT CHẤT BẰNG PHẢN ỨNG OXI HÓA KHỬ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Thí nghiệm FeSO4 tác dụng với dung dịch KMnO4 và H2SO4 loãng">
            <a:hlinkClick r:id="" action="ppaction://media"/>
            <a:extLst>
              <a:ext uri="{FF2B5EF4-FFF2-40B4-BE49-F238E27FC236}">
                <a16:creationId xmlns:a16="http://schemas.microsoft.com/office/drawing/2014/main" id="{A2A57B20-F8D9-74D0-D7FD-4076D7ECF2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2918" y="1325687"/>
            <a:ext cx="8790281" cy="49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0098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35406"/>
            <a:ext cx="11632367" cy="616205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buFontTx/>
              <a:buBlip>
                <a:blip r:embed="rId2"/>
              </a:buBlip>
            </a:pP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圆角矩形 11">
            <a:extLst>
              <a:ext uri="{FF2B5EF4-FFF2-40B4-BE49-F238E27FC236}">
                <a16:creationId xmlns:a16="http://schemas.microsoft.com/office/drawing/2014/main" id="{D75F9BBD-C18E-5849-740A-D69D5A902B0F}"/>
              </a:ext>
            </a:extLst>
          </p:cNvPr>
          <p:cNvSpPr/>
          <p:nvPr/>
        </p:nvSpPr>
        <p:spPr>
          <a:xfrm>
            <a:off x="4578840" y="870690"/>
            <a:ext cx="6785846" cy="1607563"/>
          </a:xfrm>
          <a:prstGeom prst="roundRect">
            <a:avLst>
              <a:gd name="adj" fmla="val 3888"/>
            </a:avLst>
          </a:prstGeom>
          <a:noFill/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圆角矩形 14">
            <a:extLst>
              <a:ext uri="{FF2B5EF4-FFF2-40B4-BE49-F238E27FC236}">
                <a16:creationId xmlns:a16="http://schemas.microsoft.com/office/drawing/2014/main" id="{ED424AD6-3340-EE07-CAED-094BC7C5DAC3}"/>
              </a:ext>
            </a:extLst>
          </p:cNvPr>
          <p:cNvSpPr/>
          <p:nvPr/>
        </p:nvSpPr>
        <p:spPr>
          <a:xfrm>
            <a:off x="6339581" y="632767"/>
            <a:ext cx="3264363" cy="480053"/>
          </a:xfrm>
          <a:prstGeom prst="roundRect">
            <a:avLst/>
          </a:prstGeom>
          <a:solidFill>
            <a:srgbClr val="457F6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圆角矩形 15">
            <a:extLst>
              <a:ext uri="{FF2B5EF4-FFF2-40B4-BE49-F238E27FC236}">
                <a16:creationId xmlns:a16="http://schemas.microsoft.com/office/drawing/2014/main" id="{5CCC4428-160E-F48E-220A-B55EB63E31FE}"/>
              </a:ext>
            </a:extLst>
          </p:cNvPr>
          <p:cNvSpPr/>
          <p:nvPr/>
        </p:nvSpPr>
        <p:spPr>
          <a:xfrm>
            <a:off x="4578840" y="2999691"/>
            <a:ext cx="6785846" cy="1488165"/>
          </a:xfrm>
          <a:prstGeom prst="roundRect">
            <a:avLst>
              <a:gd name="adj" fmla="val 6016"/>
            </a:avLst>
          </a:prstGeom>
          <a:noFill/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圆角矩形 16">
            <a:extLst>
              <a:ext uri="{FF2B5EF4-FFF2-40B4-BE49-F238E27FC236}">
                <a16:creationId xmlns:a16="http://schemas.microsoft.com/office/drawing/2014/main" id="{62329698-D972-2F29-0315-969509CAD578}"/>
              </a:ext>
            </a:extLst>
          </p:cNvPr>
          <p:cNvSpPr/>
          <p:nvPr/>
        </p:nvSpPr>
        <p:spPr>
          <a:xfrm>
            <a:off x="6459323" y="2766089"/>
            <a:ext cx="3264363" cy="480053"/>
          </a:xfrm>
          <a:prstGeom prst="roundRect">
            <a:avLst/>
          </a:prstGeom>
          <a:solidFill>
            <a:srgbClr val="457F6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id="{8D767783-21D4-AA3D-26E9-E54B36A34EFE}"/>
              </a:ext>
            </a:extLst>
          </p:cNvPr>
          <p:cNvSpPr/>
          <p:nvPr/>
        </p:nvSpPr>
        <p:spPr>
          <a:xfrm>
            <a:off x="4578840" y="993423"/>
            <a:ext cx="6785846" cy="14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ion. </a:t>
            </a:r>
            <a:endParaRPr lang="zh-CN" altLang="en-US" sz="2400" dirty="0"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972A2-6B46-4EFC-007A-7C0F999B5D0E}"/>
              </a:ext>
            </a:extLst>
          </p:cNvPr>
          <p:cNvSpPr txBox="1"/>
          <p:nvPr/>
        </p:nvSpPr>
        <p:spPr>
          <a:xfrm>
            <a:off x="4638693" y="3287527"/>
            <a:ext cx="6666138" cy="1281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electron. 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圆角矩形 15">
            <a:extLst>
              <a:ext uri="{FF2B5EF4-FFF2-40B4-BE49-F238E27FC236}">
                <a16:creationId xmlns:a16="http://schemas.microsoft.com/office/drawing/2014/main" id="{C784BF73-ADB6-F7B3-62D1-E70478DAEAF0}"/>
              </a:ext>
            </a:extLst>
          </p:cNvPr>
          <p:cNvSpPr/>
          <p:nvPr/>
        </p:nvSpPr>
        <p:spPr>
          <a:xfrm>
            <a:off x="4578839" y="4816186"/>
            <a:ext cx="6785846" cy="1488165"/>
          </a:xfrm>
          <a:prstGeom prst="roundRect">
            <a:avLst>
              <a:gd name="adj" fmla="val 6016"/>
            </a:avLst>
          </a:prstGeom>
          <a:noFill/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圆角矩形 16">
            <a:extLst>
              <a:ext uri="{FF2B5EF4-FFF2-40B4-BE49-F238E27FC236}">
                <a16:creationId xmlns:a16="http://schemas.microsoft.com/office/drawing/2014/main" id="{C27E9053-7626-B419-864B-1DAE7B3070D7}"/>
              </a:ext>
            </a:extLst>
          </p:cNvPr>
          <p:cNvSpPr/>
          <p:nvPr/>
        </p:nvSpPr>
        <p:spPr>
          <a:xfrm>
            <a:off x="6459323" y="4662126"/>
            <a:ext cx="4105703" cy="480053"/>
          </a:xfrm>
          <a:prstGeom prst="roundRect">
            <a:avLst/>
          </a:prstGeom>
          <a:solidFill>
            <a:srgbClr val="457F6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hản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BFCE3-D30D-E6F9-66B1-9CB1BC14FEFF}"/>
              </a:ext>
            </a:extLst>
          </p:cNvPr>
          <p:cNvSpPr txBox="1"/>
          <p:nvPr/>
        </p:nvSpPr>
        <p:spPr>
          <a:xfrm>
            <a:off x="4578839" y="5271126"/>
            <a:ext cx="6725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484" name="Picture 4" descr="Redox Vector Free | AI, SVG and EPS">
            <a:extLst>
              <a:ext uri="{FF2B5EF4-FFF2-40B4-BE49-F238E27FC236}">
                <a16:creationId xmlns:a16="http://schemas.microsoft.com/office/drawing/2014/main" id="{49142DEA-E5BD-49EB-57E3-FA8D89DFE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9" y="1672540"/>
            <a:ext cx="4356540" cy="319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7">
            <a:extLst>
              <a:ext uri="{FF2B5EF4-FFF2-40B4-BE49-F238E27FC236}">
                <a16:creationId xmlns:a16="http://schemas.microsoft.com/office/drawing/2014/main" id="{DC4BF927-37BA-BABD-879F-C89CA3680B95}"/>
              </a:ext>
            </a:extLst>
          </p:cNvPr>
          <p:cNvSpPr txBox="1"/>
          <p:nvPr/>
        </p:nvSpPr>
        <p:spPr>
          <a:xfrm>
            <a:off x="526417" y="508360"/>
            <a:ext cx="2363147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947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0" grpId="0"/>
      <p:bldP spid="11" grpId="0" animBg="1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8">
            <a:extLst>
              <a:ext uri="{FF2B5EF4-FFF2-40B4-BE49-F238E27FC236}">
                <a16:creationId xmlns:a16="http://schemas.microsoft.com/office/drawing/2014/main" id="{70C0AC05-4E65-4994-F83A-0888BC1A22B6}"/>
              </a:ext>
            </a:extLst>
          </p:cNvPr>
          <p:cNvSpPr/>
          <p:nvPr/>
        </p:nvSpPr>
        <p:spPr>
          <a:xfrm>
            <a:off x="406234" y="248478"/>
            <a:ext cx="11379532" cy="6361044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The Chemical Reaction That Causes Rust">
            <a:extLst>
              <a:ext uri="{FF2B5EF4-FFF2-40B4-BE49-F238E27FC236}">
                <a16:creationId xmlns:a16="http://schemas.microsoft.com/office/drawing/2014/main" id="{99FD5C43-F1E7-EC27-D1C2-7C189ED4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34" y="965850"/>
            <a:ext cx="3962400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Rust Metal">
            <a:extLst>
              <a:ext uri="{FF2B5EF4-FFF2-40B4-BE49-F238E27FC236}">
                <a16:creationId xmlns:a16="http://schemas.microsoft.com/office/drawing/2014/main" id="{340CBCFF-8F5B-6A58-51C3-10D8C380A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09" y="2880313"/>
            <a:ext cx="5060282" cy="2694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7C5100B-BFCC-064D-368E-D5C921FA5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40" y="413040"/>
            <a:ext cx="702097" cy="11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6405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6" y="3819714"/>
            <a:ext cx="4601523" cy="1715470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3964065" y="1922440"/>
            <a:ext cx="4963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60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6D62927-2EEA-F8D6-9C11-146BECE29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5" y="2324319"/>
            <a:ext cx="7253776" cy="364284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29D58E92-E35C-C46D-0309-6ADFC0B534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93" y="4740911"/>
            <a:ext cx="1491672" cy="131734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DD68888-84B8-2422-FBEE-8C6D410B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08" y="4407712"/>
            <a:ext cx="1048141" cy="1650548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83EFAB6-BAA9-198C-8633-468CBBB53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89" y="4251696"/>
            <a:ext cx="1979595" cy="17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066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1382" y="444534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36" y="163112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33326" y="412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95250"/>
            <a:ext cx="10031896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0187" y="740653"/>
            <a:ext cx="88940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1608171" y="8157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2432038" y="8157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3255905" y="6869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438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590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43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895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047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90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72" y="-8535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368084" y="160583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42501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29" grpId="0"/>
      <p:bldP spid="2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0"/>
            <a:ext cx="11682483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95250"/>
            <a:ext cx="11682483" cy="265757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9199" y="326132"/>
            <a:ext cx="10228401" cy="214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500" b="1" dirty="0">
                <a:latin typeface="+mj-lt"/>
              </a:rPr>
              <a:t>PHẦN I.</a:t>
            </a:r>
            <a:r>
              <a:rPr lang="vi-VN" sz="3500" dirty="0">
                <a:latin typeface="+mj-lt"/>
              </a:rPr>
              <a:t> </a:t>
            </a:r>
            <a:r>
              <a:rPr lang="vi-VN" sz="3500" b="1" i="1" dirty="0">
                <a:latin typeface="+mj-lt"/>
              </a:rPr>
              <a:t>Câu trắc nghiệm nhiều phương án lựa chọn. Mỗi câu hỏi thí sinh chỉ chọn một phương án.</a:t>
            </a:r>
            <a:endParaRPr lang="en-US" altLang="en-US" sz="3500" b="1" dirty="0">
              <a:latin typeface="+mj-lt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84153" y="618600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9259" y="5400518"/>
            <a:ext cx="5284167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4059" y="5436847"/>
            <a:ext cx="4655914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hất nhường electron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4059" y="4052133"/>
            <a:ext cx="463305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73101" y="4027588"/>
            <a:ext cx="5284166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1561" y="4027588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4901695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9358" y="5775802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59200" y="276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2" y="95250"/>
            <a:ext cx="10768084" cy="163801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54460" y="378026"/>
            <a:ext cx="755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76885"/>
            <a:ext cx="874458" cy="63817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46265" y="1857949"/>
            <a:ext cx="10979557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5204" y="5332361"/>
            <a:ext cx="109065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thời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electron.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6265" y="2986745"/>
            <a:ext cx="10867045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44201" y="4147202"/>
            <a:ext cx="109065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2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2494713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5361" y="3769475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4643582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53158" y="5517689"/>
            <a:ext cx="609600" cy="609600"/>
          </a:xfrm>
          <a:prstGeom prst="rect">
            <a:avLst/>
          </a:prstGeom>
        </p:spPr>
      </p:pic>
      <p:pic>
        <p:nvPicPr>
          <p:cNvPr id="25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383000" y="2505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4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3333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4090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34848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9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1914496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" y="95250"/>
            <a:ext cx="11450472" cy="186901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29333" y="592515"/>
            <a:ext cx="1005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5003" y="6146339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50587" y="2181799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CuO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→ Cu + H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0587" y="3349867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CaCO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+ 2HCl → CaCl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0585" y="4468795"/>
            <a:ext cx="9649683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Mg + CuSO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→ MgSO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0586" y="5563416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→ CO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+ 2H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3D17F-77A8-EE33-3BAE-234A016B1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01F93-2F37-D2EA-5BEB-99869C996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0"/>
            <a:ext cx="11682483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0ED707-A7AF-24A2-6D86-2609FB0828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56" y="113925"/>
            <a:ext cx="8250055" cy="26575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93F88D-AA3D-CD51-81DB-43D7F932A688}"/>
              </a:ext>
            </a:extLst>
          </p:cNvPr>
          <p:cNvSpPr txBox="1"/>
          <p:nvPr/>
        </p:nvSpPr>
        <p:spPr>
          <a:xfrm>
            <a:off x="2657715" y="617940"/>
            <a:ext cx="7514985" cy="150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4: </a:t>
            </a:r>
            <a:r>
              <a:rPr lang="vi-VN" sz="4000" dirty="0">
                <a:latin typeface="+mj-lt"/>
              </a:rPr>
              <a:t>Số oxi hóa của một nguyên tử một nguyên tố trong hợp chất là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89D6EE1C-2437-8FAD-7887-6AFC694F5F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84153" y="6186005"/>
            <a:ext cx="874458" cy="63817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56D18D-0EA2-11E7-83BB-D44384149F33}"/>
              </a:ext>
            </a:extLst>
          </p:cNvPr>
          <p:cNvSpPr/>
          <p:nvPr/>
        </p:nvSpPr>
        <p:spPr>
          <a:xfrm>
            <a:off x="6439259" y="5400518"/>
            <a:ext cx="5284167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D. </a:t>
            </a:r>
            <a:r>
              <a:rPr lang="vi-VN" sz="3000" dirty="0">
                <a:solidFill>
                  <a:schemeClr val="tx1"/>
                </a:solidFill>
                <a:latin typeface="+mj-lt"/>
              </a:rPr>
              <a:t>số khối của nguyên tử nguyên tố đó trong hợp chất.</a:t>
            </a:r>
            <a:endParaRPr lang="en-US" sz="3000" dirty="0">
              <a:solidFill>
                <a:schemeClr val="tx1"/>
              </a:solidFill>
              <a:latin typeface="+mj-lt"/>
            </a:endParaRPr>
          </a:p>
          <a:p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3580BE4-9855-7DF8-A28F-9E1ED61A5FCA}"/>
              </a:ext>
            </a:extLst>
          </p:cNvPr>
          <p:cNvSpPr/>
          <p:nvPr/>
        </p:nvSpPr>
        <p:spPr>
          <a:xfrm>
            <a:off x="574058" y="5436847"/>
            <a:ext cx="5521941" cy="948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. </a:t>
            </a:r>
            <a:r>
              <a:rPr lang="vi-VN" sz="2700" dirty="0">
                <a:solidFill>
                  <a:schemeClr val="tx1"/>
                </a:solidFill>
                <a:latin typeface="+mj-lt"/>
              </a:rPr>
              <a:t>điện tích của nguyên tử nguyên tố đó với giả định đây là hợp chất ion.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612A7BB-99C9-6483-0713-2E28474B1737}"/>
              </a:ext>
            </a:extLst>
          </p:cNvPr>
          <p:cNvSpPr/>
          <p:nvPr/>
        </p:nvSpPr>
        <p:spPr>
          <a:xfrm>
            <a:off x="574059" y="4052133"/>
            <a:ext cx="5521940" cy="948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trị của nguyên tố đó trong hợp chất.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BCA5D9-1F34-E7C8-F9F3-ADC496A8AC7D}"/>
              </a:ext>
            </a:extLst>
          </p:cNvPr>
          <p:cNvSpPr/>
          <p:nvPr/>
        </p:nvSpPr>
        <p:spPr>
          <a:xfrm>
            <a:off x="6473101" y="4027588"/>
            <a:ext cx="5284166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C.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tử của nguyên tố đó trong hợp chất.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Dung-ok">
            <a:hlinkClick r:id="" action="ppaction://media"/>
            <a:extLst>
              <a:ext uri="{FF2B5EF4-FFF2-40B4-BE49-F238E27FC236}">
                <a16:creationId xmlns:a16="http://schemas.microsoft.com/office/drawing/2014/main" id="{2A37C793-E972-9C4A-0197-D45AF7C38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  <a:extLst>
              <a:ext uri="{FF2B5EF4-FFF2-40B4-BE49-F238E27FC236}">
                <a16:creationId xmlns:a16="http://schemas.microsoft.com/office/drawing/2014/main" id="{0F6094BE-63DE-3023-059B-6AC3B15669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1561" y="4027588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  <a:extLst>
              <a:ext uri="{FF2B5EF4-FFF2-40B4-BE49-F238E27FC236}">
                <a16:creationId xmlns:a16="http://schemas.microsoft.com/office/drawing/2014/main" id="{94E8BB0D-9E1E-D563-B1C4-95FECAB51B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4901695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  <a:extLst>
              <a:ext uri="{FF2B5EF4-FFF2-40B4-BE49-F238E27FC236}">
                <a16:creationId xmlns:a16="http://schemas.microsoft.com/office/drawing/2014/main" id="{0B4D3335-9622-1618-DB3F-B4A1082185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9358" y="5775802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7D1369EA-3C77-EE41-1325-928CFE53AF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59200" y="276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D4550-2D7C-978E-8E3E-B803640F7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B0B9A-8419-5D14-98EE-EB95448248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B8DEA9-B2FF-EFC9-AF66-31FB3DD86D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2" y="95250"/>
            <a:ext cx="10768084" cy="163801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0AD02AF-808A-D22A-402C-74011D736687}"/>
              </a:ext>
            </a:extLst>
          </p:cNvPr>
          <p:cNvSpPr txBox="1"/>
          <p:nvPr/>
        </p:nvSpPr>
        <p:spPr>
          <a:xfrm>
            <a:off x="2954460" y="378026"/>
            <a:ext cx="7555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5: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chuyển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6BB160BF-16F7-DFE2-C9C6-F744D58578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76885"/>
            <a:ext cx="874458" cy="638175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7DE6D12-03C3-7230-B2FB-EF17A75F0BD2}"/>
              </a:ext>
            </a:extLst>
          </p:cNvPr>
          <p:cNvSpPr/>
          <p:nvPr/>
        </p:nvSpPr>
        <p:spPr>
          <a:xfrm>
            <a:off x="746265" y="1857949"/>
            <a:ext cx="10979557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23AABB2-B23A-ECCF-E841-800B9A36A3BA}"/>
              </a:ext>
            </a:extLst>
          </p:cNvPr>
          <p:cNvSpPr/>
          <p:nvPr/>
        </p:nvSpPr>
        <p:spPr>
          <a:xfrm>
            <a:off x="795204" y="5332361"/>
            <a:ext cx="109065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B6C6792-32D8-8F54-1FDE-47E102F1C1D4}"/>
              </a:ext>
            </a:extLst>
          </p:cNvPr>
          <p:cNvSpPr/>
          <p:nvPr/>
        </p:nvSpPr>
        <p:spPr>
          <a:xfrm>
            <a:off x="746265" y="2986745"/>
            <a:ext cx="10867045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proton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329E027-DEFF-6B00-3C8A-7147C6B29718}"/>
              </a:ext>
            </a:extLst>
          </p:cNvPr>
          <p:cNvSpPr/>
          <p:nvPr/>
        </p:nvSpPr>
        <p:spPr>
          <a:xfrm>
            <a:off x="844201" y="4147202"/>
            <a:ext cx="109065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cation.</a:t>
            </a:r>
          </a:p>
        </p:txBody>
      </p:sp>
      <p:pic>
        <p:nvPicPr>
          <p:cNvPr id="21" name="Dung-ok">
            <a:hlinkClick r:id="" action="ppaction://media"/>
            <a:extLst>
              <a:ext uri="{FF2B5EF4-FFF2-40B4-BE49-F238E27FC236}">
                <a16:creationId xmlns:a16="http://schemas.microsoft.com/office/drawing/2014/main" id="{3A3ED3E8-3B08-4A5A-0D9E-B0C0FFD45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2494713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  <a:extLst>
              <a:ext uri="{FF2B5EF4-FFF2-40B4-BE49-F238E27FC236}">
                <a16:creationId xmlns:a16="http://schemas.microsoft.com/office/drawing/2014/main" id="{7E877829-AE94-A90F-32D1-483EBFE2D1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5361" y="3769475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  <a:extLst>
              <a:ext uri="{FF2B5EF4-FFF2-40B4-BE49-F238E27FC236}">
                <a16:creationId xmlns:a16="http://schemas.microsoft.com/office/drawing/2014/main" id="{88B7DB23-1561-C957-0BB0-6C84DB4D09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4643582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  <a:extLst>
              <a:ext uri="{FF2B5EF4-FFF2-40B4-BE49-F238E27FC236}">
                <a16:creationId xmlns:a16="http://schemas.microsoft.com/office/drawing/2014/main" id="{2E5C3EF8-B68C-7801-0A34-C85174512F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53158" y="5517689"/>
            <a:ext cx="609600" cy="609600"/>
          </a:xfrm>
          <a:prstGeom prst="rect">
            <a:avLst/>
          </a:prstGeom>
        </p:spPr>
      </p:pic>
      <p:pic>
        <p:nvPicPr>
          <p:cNvPr id="25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8A1FBD85-0846-D44B-AD83-92AD796C30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383000" y="2505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3333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4090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34848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9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BD228-D256-9CED-8460-0CC2C2F34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C1F77A-E3F8-F7DE-8884-DEFDE38BE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1914496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5C4F5A-9B63-6913-AA38-C3141C2E87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" y="95250"/>
            <a:ext cx="11450472" cy="186901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71DE086-51ED-C9F2-2DAC-D7B8793FA333}"/>
              </a:ext>
            </a:extLst>
          </p:cNvPr>
          <p:cNvSpPr txBox="1"/>
          <p:nvPr/>
        </p:nvSpPr>
        <p:spPr>
          <a:xfrm>
            <a:off x="1329333" y="325815"/>
            <a:ext cx="1005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6: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hợp chất SO</a:t>
            </a:r>
            <a:r>
              <a:rPr lang="nl-NL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số oxi hóa của sulfur (sulfur) là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FD9E517D-15CA-0D6D-FA9E-93C7EDA70E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5003" y="6146339"/>
            <a:ext cx="874458" cy="63817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C478AE1-C031-D239-9C78-A8ACE70BD8D8}"/>
              </a:ext>
            </a:extLst>
          </p:cNvPr>
          <p:cNvSpPr/>
          <p:nvPr/>
        </p:nvSpPr>
        <p:spPr>
          <a:xfrm>
            <a:off x="950587" y="2181799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2BDFA8E-1918-2F25-8EF9-DD60555A1B9F}"/>
              </a:ext>
            </a:extLst>
          </p:cNvPr>
          <p:cNvSpPr/>
          <p:nvPr/>
        </p:nvSpPr>
        <p:spPr>
          <a:xfrm>
            <a:off x="950587" y="3349867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nl-NL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+4.</a:t>
            </a:r>
            <a:endParaRPr lang="en-US" alt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9B99115-F101-B854-9AE6-1FFB9BD62BB5}"/>
              </a:ext>
            </a:extLst>
          </p:cNvPr>
          <p:cNvSpPr/>
          <p:nvPr/>
        </p:nvSpPr>
        <p:spPr>
          <a:xfrm>
            <a:off x="950585" y="4468795"/>
            <a:ext cx="9649683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+3.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F7DDC01-C270-CF8E-D798-AEF0CBF31F98}"/>
              </a:ext>
            </a:extLst>
          </p:cNvPr>
          <p:cNvSpPr/>
          <p:nvPr/>
        </p:nvSpPr>
        <p:spPr>
          <a:xfrm>
            <a:off x="950586" y="5563416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+5.</a:t>
            </a:r>
          </a:p>
        </p:txBody>
      </p:sp>
      <p:pic>
        <p:nvPicPr>
          <p:cNvPr id="12" name="Dung-ok">
            <a:hlinkClick r:id="" action="ppaction://media"/>
            <a:extLst>
              <a:ext uri="{FF2B5EF4-FFF2-40B4-BE49-F238E27FC236}">
                <a16:creationId xmlns:a16="http://schemas.microsoft.com/office/drawing/2014/main" id="{194E2C2E-04FC-EF24-19ED-BC2B2E7B2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  <a:extLst>
              <a:ext uri="{FF2B5EF4-FFF2-40B4-BE49-F238E27FC236}">
                <a16:creationId xmlns:a16="http://schemas.microsoft.com/office/drawing/2014/main" id="{3728A52E-1583-8AAA-7FF0-4B5293B562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  <a:extLst>
              <a:ext uri="{FF2B5EF4-FFF2-40B4-BE49-F238E27FC236}">
                <a16:creationId xmlns:a16="http://schemas.microsoft.com/office/drawing/2014/main" id="{BD64F045-880D-67A2-269E-6F56FFC26D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  <a:extLst>
              <a:ext uri="{FF2B5EF4-FFF2-40B4-BE49-F238E27FC236}">
                <a16:creationId xmlns:a16="http://schemas.microsoft.com/office/drawing/2014/main" id="{B273FD93-2132-5F32-336A-F075636B69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2B26E712-16EA-837B-9D3F-03A6DA4849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4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929360" y="1149388"/>
            <a:ext cx="103332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latin typeface="Georgia" panose="02040502050405020303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 12</a:t>
            </a:r>
          </a:p>
          <a:p>
            <a:pPr algn="ctr"/>
            <a:r>
              <a:rPr lang="en-US" altLang="zh-CN" sz="5400" b="1" dirty="0">
                <a:latin typeface="Georgia" panose="02040502050405020303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– KHỬ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D31A3B85-98DA-8AB5-6290-9922531E1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55" y="3088227"/>
            <a:ext cx="7253776" cy="364284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D059CE63-A14E-F69E-200E-D61D8AFB2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90CB3F2B-8EDC-5D57-9818-528B33EF6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86C16AA2-8D76-C4F9-5668-A92EA2044D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B74F174F-C8D7-A9B5-75EA-180977C9F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10" y="5012934"/>
            <a:ext cx="1979595" cy="17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8954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06BE3-FFC0-7DC3-DD7F-9B931111E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CDB327-C49C-A1FD-7C05-5779C59E93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0"/>
            <a:ext cx="11682483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5196783-9C51-5641-6D87-94F74DCDD9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56" y="113925"/>
            <a:ext cx="8250055" cy="26575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97689C-14B5-D7B3-9CF4-B8419E8F5A83}"/>
              </a:ext>
            </a:extLst>
          </p:cNvPr>
          <p:cNvSpPr txBox="1"/>
          <p:nvPr/>
        </p:nvSpPr>
        <p:spPr>
          <a:xfrm>
            <a:off x="2657715" y="617940"/>
            <a:ext cx="7514985" cy="262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phản ứng 3NO</a:t>
            </a:r>
            <a:r>
              <a:rPr lang="nl-NL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nl-NL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→ 2HNO</a:t>
            </a:r>
            <a:r>
              <a:rPr lang="nl-NL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NO. NO</a:t>
            </a:r>
            <a:r>
              <a:rPr lang="nl-NL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đóng vai trò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8B3E8083-05F9-0187-9B4F-FDF99BE841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84153" y="6186005"/>
            <a:ext cx="874458" cy="63817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B09EB2-49C0-F61E-8BB0-FF9C1C8B7206}"/>
              </a:ext>
            </a:extLst>
          </p:cNvPr>
          <p:cNvSpPr/>
          <p:nvPr/>
        </p:nvSpPr>
        <p:spPr>
          <a:xfrm>
            <a:off x="6439259" y="5400518"/>
            <a:ext cx="5284167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D. </a:t>
            </a:r>
            <a:r>
              <a:rPr lang="nl-NL" altLang="en-US" sz="35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</a:t>
            </a:r>
            <a:r>
              <a:rPr lang="nl-NL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 là chất oxi hóa, không là chất khử.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5F93499-6631-6BD4-C335-2D2441C6B47D}"/>
              </a:ext>
            </a:extLst>
          </p:cNvPr>
          <p:cNvSpPr/>
          <p:nvPr/>
        </p:nvSpPr>
        <p:spPr>
          <a:xfrm>
            <a:off x="574058" y="5436847"/>
            <a:ext cx="5521941" cy="948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gs)"/>
            </a:endParaRPr>
          </a:p>
          <a:p>
            <a:pPr algn="ctr"/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5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chất oxi hóa, nhưng đồng thời cũng là chất khử.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027028-1AA9-1A42-ECC1-E291F5BF2E2A}"/>
              </a:ext>
            </a:extLst>
          </p:cNvPr>
          <p:cNvSpPr/>
          <p:nvPr/>
        </p:nvSpPr>
        <p:spPr>
          <a:xfrm>
            <a:off x="574059" y="4052133"/>
            <a:ext cx="5521940" cy="948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gs)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nl-NL" altLang="en-US" sz="40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nl-NL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hỉ là chất khử.</a:t>
            </a:r>
            <a:r>
              <a:rPr lang="nl-NL" dirty="0">
                <a:latin typeface="timegs)"/>
              </a:rPr>
              <a:t>	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gs)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A4FC0CA-C0F0-9092-AB67-5EB95AECAF5F}"/>
              </a:ext>
            </a:extLst>
          </p:cNvPr>
          <p:cNvSpPr/>
          <p:nvPr/>
        </p:nvSpPr>
        <p:spPr>
          <a:xfrm>
            <a:off x="6473101" y="4027588"/>
            <a:ext cx="5284166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nl-NL" altLang="en-US" sz="40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nl-NL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hỉ là chất oxi hóa.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Dung-ok">
            <a:hlinkClick r:id="" action="ppaction://media"/>
            <a:extLst>
              <a:ext uri="{FF2B5EF4-FFF2-40B4-BE49-F238E27FC236}">
                <a16:creationId xmlns:a16="http://schemas.microsoft.com/office/drawing/2014/main" id="{00C8519F-C3B3-E84D-AE83-0ED3AC891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  <a:extLst>
              <a:ext uri="{FF2B5EF4-FFF2-40B4-BE49-F238E27FC236}">
                <a16:creationId xmlns:a16="http://schemas.microsoft.com/office/drawing/2014/main" id="{65E5A854-D5FD-C727-37F8-2B3245AE8C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1561" y="4027588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  <a:extLst>
              <a:ext uri="{FF2B5EF4-FFF2-40B4-BE49-F238E27FC236}">
                <a16:creationId xmlns:a16="http://schemas.microsoft.com/office/drawing/2014/main" id="{7C8091D9-9AA3-87E5-11A9-09078C32C0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4901695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  <a:extLst>
              <a:ext uri="{FF2B5EF4-FFF2-40B4-BE49-F238E27FC236}">
                <a16:creationId xmlns:a16="http://schemas.microsoft.com/office/drawing/2014/main" id="{96965C2B-0483-B5DE-A7AF-F01A6DC2D2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9358" y="5775802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B88B8A76-BDEB-F05E-8DF7-E77AA5BDCF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59200" y="276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F5E7B-9FCF-67A8-0C12-A7AA3315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B1351-496C-8841-AA44-CF9C02B2F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B76694-B634-6B96-5EC5-55B094CB2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2" y="95250"/>
            <a:ext cx="10768084" cy="163801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71AD5D-0FEA-EA92-6324-E1C3FB32A882}"/>
              </a:ext>
            </a:extLst>
          </p:cNvPr>
          <p:cNvSpPr txBox="1"/>
          <p:nvPr/>
        </p:nvSpPr>
        <p:spPr>
          <a:xfrm>
            <a:off x="1544759" y="152622"/>
            <a:ext cx="9900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8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thí nghiệm: Cho một viên kẽm nhỏ vào ống nghiệm đựng khoảng 2 ml dung dịch axit sunfuric đặc, đun nóng. Phát biểu nào sau đây đúng?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35734B2C-06A4-53DE-0998-B26626A380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76885"/>
            <a:ext cx="874458" cy="638175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374ADD1-1C5D-C8E0-6394-95CAE4954A48}"/>
              </a:ext>
            </a:extLst>
          </p:cNvPr>
          <p:cNvSpPr/>
          <p:nvPr/>
        </p:nvSpPr>
        <p:spPr>
          <a:xfrm>
            <a:off x="746265" y="1857949"/>
            <a:ext cx="10979557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nl-NL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Kẽm là chất oxi hóa, axit sunfuric vừa là chất khử, vừa là môi trường</a:t>
            </a:r>
            <a:r>
              <a:rPr lang="nl-NL" dirty="0"/>
              <a:t>.</a:t>
            </a:r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612218-F041-C941-8736-04A6045FC73B}"/>
              </a:ext>
            </a:extLst>
          </p:cNvPr>
          <p:cNvSpPr/>
          <p:nvPr/>
        </p:nvSpPr>
        <p:spPr>
          <a:xfrm>
            <a:off x="795204" y="5332361"/>
            <a:ext cx="109065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nl-NL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Kẽm là chất khử, axit sunfuric là chất oxi hóa.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440A303-9C3C-AF6F-50DE-EA6D769248DC}"/>
              </a:ext>
            </a:extLst>
          </p:cNvPr>
          <p:cNvSpPr/>
          <p:nvPr/>
        </p:nvSpPr>
        <p:spPr>
          <a:xfrm>
            <a:off x="746265" y="2986745"/>
            <a:ext cx="10867045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nl-NL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Kẽm là chất khử, axit sunfuric vừa là chất oxi hóa, vừa là môi trường.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A906F40-5FBC-0D81-1317-7B7648623605}"/>
              </a:ext>
            </a:extLst>
          </p:cNvPr>
          <p:cNvSpPr/>
          <p:nvPr/>
        </p:nvSpPr>
        <p:spPr>
          <a:xfrm>
            <a:off x="706791" y="4192148"/>
            <a:ext cx="109065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nl-NL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Kẽm là chất oxi hóa, axit sunfuric vừa là chất khử.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Dung-ok">
            <a:hlinkClick r:id="" action="ppaction://media"/>
            <a:extLst>
              <a:ext uri="{FF2B5EF4-FFF2-40B4-BE49-F238E27FC236}">
                <a16:creationId xmlns:a16="http://schemas.microsoft.com/office/drawing/2014/main" id="{04537A62-6B98-9690-67FF-0DCE44712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2494713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  <a:extLst>
              <a:ext uri="{FF2B5EF4-FFF2-40B4-BE49-F238E27FC236}">
                <a16:creationId xmlns:a16="http://schemas.microsoft.com/office/drawing/2014/main" id="{DB4AAC22-88B4-8722-AD67-5CC046A9BC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5361" y="3769475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  <a:extLst>
              <a:ext uri="{FF2B5EF4-FFF2-40B4-BE49-F238E27FC236}">
                <a16:creationId xmlns:a16="http://schemas.microsoft.com/office/drawing/2014/main" id="{24F8C459-22C0-7403-170C-C6ACBD9428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4643582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  <a:extLst>
              <a:ext uri="{FF2B5EF4-FFF2-40B4-BE49-F238E27FC236}">
                <a16:creationId xmlns:a16="http://schemas.microsoft.com/office/drawing/2014/main" id="{DE9AE394-0CEA-8F58-620B-34264D0925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53158" y="5517689"/>
            <a:ext cx="609600" cy="609600"/>
          </a:xfrm>
          <a:prstGeom prst="rect">
            <a:avLst/>
          </a:prstGeom>
        </p:spPr>
      </p:pic>
      <p:pic>
        <p:nvPicPr>
          <p:cNvPr id="25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219C312B-9831-D1F3-03B5-074E1948D4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383000" y="2505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3333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4090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34848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9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A717C-BA00-6BD5-C667-0471CFB34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DE4BA-8AE1-3743-C9A1-A9C782C374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1914496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13F401-6276-7FBB-426F-890CDC216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" y="95250"/>
            <a:ext cx="11450472" cy="186901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76E92D-F9FC-7D82-2127-ECB3B7275DE6}"/>
              </a:ext>
            </a:extLst>
          </p:cNvPr>
          <p:cNvSpPr txBox="1"/>
          <p:nvPr/>
        </p:nvSpPr>
        <p:spPr>
          <a:xfrm>
            <a:off x="1035561" y="323034"/>
            <a:ext cx="10498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9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Đốt một băng magie rồi cho vào bình chứa khí CO</a:t>
            </a:r>
            <a:r>
              <a:rPr lang="nl-NL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thì thấy phản ứng tiếp tục xảy ra và sản phẩm tạo thành là bột trắng và muội đen. Nhận xét nào sau đây</a:t>
            </a:r>
            <a:r>
              <a:rPr lang="nl-NL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nl-N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D6849EF0-AE5D-3985-E983-52364C4DB8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5003" y="6146339"/>
            <a:ext cx="874458" cy="63817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04281E0-B450-90EC-753B-4E892842B774}"/>
              </a:ext>
            </a:extLst>
          </p:cNvPr>
          <p:cNvSpPr/>
          <p:nvPr/>
        </p:nvSpPr>
        <p:spPr>
          <a:xfrm>
            <a:off x="950587" y="2181799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nl-NL" altLang="en-US" sz="35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r>
              <a:rPr lang="nl-NL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uội đen là cacbon (C).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6766F30-E525-01BD-07B6-91A70A452CFC}"/>
              </a:ext>
            </a:extLst>
          </p:cNvPr>
          <p:cNvSpPr/>
          <p:nvPr/>
        </p:nvSpPr>
        <p:spPr>
          <a:xfrm>
            <a:off x="950587" y="3349867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nl-NL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chuyển từ số oxi hóa 0 đến -2.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1B723C3-A546-1A48-A60F-A8756E3B72E6}"/>
              </a:ext>
            </a:extLst>
          </p:cNvPr>
          <p:cNvSpPr/>
          <p:nvPr/>
        </p:nvSpPr>
        <p:spPr>
          <a:xfrm>
            <a:off x="950585" y="4468795"/>
            <a:ext cx="9649683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nl-NL" altLang="en-US" sz="35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nl-NL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 trắng là MgO.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97C840B-4CBE-0F41-9E91-EA8F8913A5C1}"/>
              </a:ext>
            </a:extLst>
          </p:cNvPr>
          <p:cNvSpPr/>
          <p:nvPr/>
        </p:nvSpPr>
        <p:spPr>
          <a:xfrm>
            <a:off x="950586" y="5563416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nl-NL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 (C) chuyển từ số oxi hóa +4 đến 0.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Dung-ok">
            <a:hlinkClick r:id="" action="ppaction://media"/>
            <a:extLst>
              <a:ext uri="{FF2B5EF4-FFF2-40B4-BE49-F238E27FC236}">
                <a16:creationId xmlns:a16="http://schemas.microsoft.com/office/drawing/2014/main" id="{A5AD0C96-0DAD-86AD-904F-4E265E191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  <a:extLst>
              <a:ext uri="{FF2B5EF4-FFF2-40B4-BE49-F238E27FC236}">
                <a16:creationId xmlns:a16="http://schemas.microsoft.com/office/drawing/2014/main" id="{56DBC639-14A9-D361-DFB5-843A0A32CA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  <a:extLst>
              <a:ext uri="{FF2B5EF4-FFF2-40B4-BE49-F238E27FC236}">
                <a16:creationId xmlns:a16="http://schemas.microsoft.com/office/drawing/2014/main" id="{147D18CE-E38B-3169-2866-7B103942CD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  <a:extLst>
              <a:ext uri="{FF2B5EF4-FFF2-40B4-BE49-F238E27FC236}">
                <a16:creationId xmlns:a16="http://schemas.microsoft.com/office/drawing/2014/main" id="{4A1C5EBD-C4BE-8A0D-4FE3-BF87170ED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E4B23ECD-CF7D-3FC4-95B0-5DC2032792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B90A5-8546-583F-B924-3B40CD091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93470-187B-BBA3-8E8E-884FBCB5A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1914496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29CB25-E3F2-E46A-25D5-705CDEE25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0030" cy="3429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7E9E43-5D3A-85CC-A464-66300FB57015}"/>
              </a:ext>
            </a:extLst>
          </p:cNvPr>
          <p:cNvSpPr txBox="1"/>
          <p:nvPr/>
        </p:nvSpPr>
        <p:spPr>
          <a:xfrm>
            <a:off x="609599" y="1206668"/>
            <a:ext cx="109728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latin typeface="+mj-lt"/>
              </a:rPr>
              <a:t>PHẦN II.</a:t>
            </a:r>
            <a:r>
              <a:rPr lang="vi-VN" sz="3500" dirty="0">
                <a:latin typeface="+mj-lt"/>
              </a:rPr>
              <a:t> </a:t>
            </a:r>
            <a:r>
              <a:rPr lang="vi-VN" sz="3500" b="1" dirty="0">
                <a:latin typeface="+mj-lt"/>
              </a:rPr>
              <a:t>Câu trắc nghiệm đúng sai. Trong mỗi ý a), b), c), d) ở mỗi câu, thí sinh chọn đúng hoặc sai.(Đ – S)</a:t>
            </a:r>
            <a:endParaRPr lang="en-US" sz="3500" dirty="0">
              <a:latin typeface="+mj-lt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7F40F584-FEBE-7D95-0F33-2F2A85F551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5003" y="6146339"/>
            <a:ext cx="874458" cy="638175"/>
          </a:xfrm>
          <a:prstGeom prst="rect">
            <a:avLst/>
          </a:prstGeom>
        </p:spPr>
      </p:pic>
      <p:pic>
        <p:nvPicPr>
          <p:cNvPr id="12" name="Dung-ok">
            <a:hlinkClick r:id="" action="ppaction://media"/>
            <a:extLst>
              <a:ext uri="{FF2B5EF4-FFF2-40B4-BE49-F238E27FC236}">
                <a16:creationId xmlns:a16="http://schemas.microsoft.com/office/drawing/2014/main" id="{2ED6D788-2F18-9F00-1AE0-E5D23E1A3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  <a:extLst>
              <a:ext uri="{FF2B5EF4-FFF2-40B4-BE49-F238E27FC236}">
                <a16:creationId xmlns:a16="http://schemas.microsoft.com/office/drawing/2014/main" id="{C8AD3F17-ED82-FB59-A0E9-E33CEC6274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  <a:extLst>
              <a:ext uri="{FF2B5EF4-FFF2-40B4-BE49-F238E27FC236}">
                <a16:creationId xmlns:a16="http://schemas.microsoft.com/office/drawing/2014/main" id="{C13B2631-FB4B-0DC8-452D-B2B641BA01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  <a:extLst>
              <a:ext uri="{FF2B5EF4-FFF2-40B4-BE49-F238E27FC236}">
                <a16:creationId xmlns:a16="http://schemas.microsoft.com/office/drawing/2014/main" id="{D7CD052C-1807-1F5B-75E8-499F976CC8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75DEDA73-93A2-AF5A-3AC3-E248084F82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B90A5-8546-583F-B924-3B40CD091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93470-187B-BBA3-8E8E-884FBCB5A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1914496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29CB25-E3F2-E46A-25D5-705CDEE25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0030" cy="28604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7E9E43-5D3A-85CC-A464-66300FB57015}"/>
              </a:ext>
            </a:extLst>
          </p:cNvPr>
          <p:cNvSpPr txBox="1"/>
          <p:nvPr/>
        </p:nvSpPr>
        <p:spPr>
          <a:xfrm>
            <a:off x="571499" y="179610"/>
            <a:ext cx="1097280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Cảnh sát giao thông sử dụng các dụng cụ phân tích rượu etylic có chứa CrO</a:t>
            </a:r>
            <a:r>
              <a:rPr lang="vi-VN" sz="2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tài xế hà hơi thở vào dụng cụ phân tích trên, nếu trong hơi thở có chứa hơi rượu thì hơi rượu sẽ tác dụng với CrO</a:t>
            </a:r>
            <a:r>
              <a:rPr lang="vi-VN" sz="2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màu da cam và biến thành Cr</a:t>
            </a:r>
            <a:r>
              <a:rPr lang="vi-VN" sz="2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màu xanh đen theo phản ứng hóa học sau: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</a:t>
            </a:r>
            <a:r>
              <a:rPr lang="it-IT" sz="2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</a:t>
            </a:r>
            <a:r>
              <a:rPr lang="it-IT" sz="2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it-IT" sz="2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it-IT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→ CO</a:t>
            </a:r>
            <a:r>
              <a:rPr lang="it-IT" sz="2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+ Cr</a:t>
            </a:r>
            <a:r>
              <a:rPr lang="it-IT" sz="2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2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it-IT" sz="2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2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7F40F584-FEBE-7D95-0F33-2F2A85F551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5003" y="6146339"/>
            <a:ext cx="874458" cy="63817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1CDA55-6747-476F-028C-F42591335710}"/>
              </a:ext>
            </a:extLst>
          </p:cNvPr>
          <p:cNvSpPr/>
          <p:nvPr/>
        </p:nvSpPr>
        <p:spPr>
          <a:xfrm>
            <a:off x="893437" y="2848549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en-US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it-IT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</a:t>
            </a:r>
            <a:r>
              <a:rPr lang="it-IT" sz="35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chất bị khử.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81E66D-EDB0-2B8A-9406-9AF54B31F09F}"/>
              </a:ext>
            </a:extLst>
          </p:cNvPr>
          <p:cNvSpPr/>
          <p:nvPr/>
        </p:nvSpPr>
        <p:spPr>
          <a:xfrm>
            <a:off x="893437" y="3845167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it-IT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 oxi hóa của C trước và sau phản ứng lần lượt là -2, +4.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A4C3972-131D-BF60-5E9E-E975B27474C8}"/>
              </a:ext>
            </a:extLst>
          </p:cNvPr>
          <p:cNvSpPr/>
          <p:nvPr/>
        </p:nvSpPr>
        <p:spPr>
          <a:xfrm>
            <a:off x="893435" y="4830745"/>
            <a:ext cx="9649683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it-IT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chất khử : chất oxi hóa ở phương trình hóa học trên là 1: 4.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3BCDB09-B3BC-4E70-2E6B-47A1A220E64B}"/>
              </a:ext>
            </a:extLst>
          </p:cNvPr>
          <p:cNvSpPr/>
          <p:nvPr/>
        </p:nvSpPr>
        <p:spPr>
          <a:xfrm>
            <a:off x="893436" y="5849166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it-IT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hệ số cân bằng (số nguyên, tối giản) của phản ứng là 12.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Dung-ok">
            <a:hlinkClick r:id="" action="ppaction://media"/>
            <a:extLst>
              <a:ext uri="{FF2B5EF4-FFF2-40B4-BE49-F238E27FC236}">
                <a16:creationId xmlns:a16="http://schemas.microsoft.com/office/drawing/2014/main" id="{2ED6D788-2F18-9F00-1AE0-E5D23E1A3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  <a:extLst>
              <a:ext uri="{FF2B5EF4-FFF2-40B4-BE49-F238E27FC236}">
                <a16:creationId xmlns:a16="http://schemas.microsoft.com/office/drawing/2014/main" id="{C8AD3F17-ED82-FB59-A0E9-E33CEC6274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  <a:extLst>
              <a:ext uri="{FF2B5EF4-FFF2-40B4-BE49-F238E27FC236}">
                <a16:creationId xmlns:a16="http://schemas.microsoft.com/office/drawing/2014/main" id="{C13B2631-FB4B-0DC8-452D-B2B641BA01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  <a:extLst>
              <a:ext uri="{FF2B5EF4-FFF2-40B4-BE49-F238E27FC236}">
                <a16:creationId xmlns:a16="http://schemas.microsoft.com/office/drawing/2014/main" id="{D7CD052C-1807-1F5B-75E8-499F976CC8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75DEDA73-93A2-AF5A-3AC3-E248084F82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2B93088-5870-6613-AA3A-B5FC38F79B82}"/>
              </a:ext>
            </a:extLst>
          </p:cNvPr>
          <p:cNvSpPr/>
          <p:nvPr/>
        </p:nvSpPr>
        <p:spPr>
          <a:xfrm>
            <a:off x="5277678" y="3001617"/>
            <a:ext cx="954157" cy="655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1F1D2C-0AC1-AAE0-A2E6-54E9475E66D8}"/>
              </a:ext>
            </a:extLst>
          </p:cNvPr>
          <p:cNvSpPr/>
          <p:nvPr/>
        </p:nvSpPr>
        <p:spPr>
          <a:xfrm>
            <a:off x="9455425" y="4026808"/>
            <a:ext cx="954157" cy="655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0D2CD-584A-43EF-F201-CAEC5D153E1E}"/>
              </a:ext>
            </a:extLst>
          </p:cNvPr>
          <p:cNvSpPr/>
          <p:nvPr/>
        </p:nvSpPr>
        <p:spPr>
          <a:xfrm>
            <a:off x="9455424" y="5007053"/>
            <a:ext cx="954157" cy="655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ED30BD-D18F-2BF9-DB00-F56794510764}"/>
              </a:ext>
            </a:extLst>
          </p:cNvPr>
          <p:cNvSpPr/>
          <p:nvPr/>
        </p:nvSpPr>
        <p:spPr>
          <a:xfrm>
            <a:off x="9455423" y="5980587"/>
            <a:ext cx="954157" cy="655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2497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4" grpId="0" animBg="1"/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B90A5-8546-583F-B924-3B40CD091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93470-187B-BBA3-8E8E-884FBCB5A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1914496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29CB25-E3F2-E46A-25D5-705CDEE25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0030" cy="3429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7E9E43-5D3A-85CC-A464-66300FB57015}"/>
              </a:ext>
            </a:extLst>
          </p:cNvPr>
          <p:cNvSpPr txBox="1"/>
          <p:nvPr/>
        </p:nvSpPr>
        <p:spPr>
          <a:xfrm>
            <a:off x="609599" y="1206668"/>
            <a:ext cx="1097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PHẦN III:</a:t>
            </a:r>
            <a:r>
              <a:rPr lang="vi-VN" sz="4000" dirty="0">
                <a:latin typeface="+mj-lt"/>
              </a:rPr>
              <a:t> </a:t>
            </a:r>
            <a:r>
              <a:rPr lang="vi-VN" sz="4000" b="1" i="1" dirty="0">
                <a:latin typeface="+mj-lt"/>
              </a:rPr>
              <a:t>Câu hỏi trắc nghiệm yêu cầu trả lời ngắn. </a:t>
            </a:r>
            <a:endParaRPr lang="en-US" sz="4000" dirty="0">
              <a:latin typeface="+mj-lt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7F40F584-FEBE-7D95-0F33-2F2A85F551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5003" y="6146339"/>
            <a:ext cx="874458" cy="638175"/>
          </a:xfrm>
          <a:prstGeom prst="rect">
            <a:avLst/>
          </a:prstGeom>
        </p:spPr>
      </p:pic>
      <p:pic>
        <p:nvPicPr>
          <p:cNvPr id="12" name="Dung-ok">
            <a:hlinkClick r:id="" action="ppaction://media"/>
            <a:extLst>
              <a:ext uri="{FF2B5EF4-FFF2-40B4-BE49-F238E27FC236}">
                <a16:creationId xmlns:a16="http://schemas.microsoft.com/office/drawing/2014/main" id="{2ED6D788-2F18-9F00-1AE0-E5D23E1A3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  <a:extLst>
              <a:ext uri="{FF2B5EF4-FFF2-40B4-BE49-F238E27FC236}">
                <a16:creationId xmlns:a16="http://schemas.microsoft.com/office/drawing/2014/main" id="{C8AD3F17-ED82-FB59-A0E9-E33CEC6274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  <a:extLst>
              <a:ext uri="{FF2B5EF4-FFF2-40B4-BE49-F238E27FC236}">
                <a16:creationId xmlns:a16="http://schemas.microsoft.com/office/drawing/2014/main" id="{C13B2631-FB4B-0DC8-452D-B2B641BA01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  <a:extLst>
              <a:ext uri="{FF2B5EF4-FFF2-40B4-BE49-F238E27FC236}">
                <a16:creationId xmlns:a16="http://schemas.microsoft.com/office/drawing/2014/main" id="{D7CD052C-1807-1F5B-75E8-499F976CC8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75DEDA73-93A2-AF5A-3AC3-E248084F82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B90A5-8546-583F-B924-3B40CD091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93470-187B-BBA3-8E8E-884FBCB5A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1914496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29CB25-E3F2-E46A-25D5-705CDEE25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2199"/>
            <a:ext cx="12010030" cy="28604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7E9E43-5D3A-85CC-A464-66300FB57015}"/>
              </a:ext>
            </a:extLst>
          </p:cNvPr>
          <p:cNvSpPr txBox="1"/>
          <p:nvPr/>
        </p:nvSpPr>
        <p:spPr>
          <a:xfrm>
            <a:off x="409431" y="2222958"/>
            <a:ext cx="10972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+ O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 SO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7F40F584-FEBE-7D95-0F33-2F2A85F551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5003" y="6146339"/>
            <a:ext cx="874458" cy="638175"/>
          </a:xfrm>
          <a:prstGeom prst="rect">
            <a:avLst/>
          </a:prstGeom>
        </p:spPr>
      </p:pic>
      <p:pic>
        <p:nvPicPr>
          <p:cNvPr id="12" name="Dung-ok">
            <a:hlinkClick r:id="" action="ppaction://media"/>
            <a:extLst>
              <a:ext uri="{FF2B5EF4-FFF2-40B4-BE49-F238E27FC236}">
                <a16:creationId xmlns:a16="http://schemas.microsoft.com/office/drawing/2014/main" id="{2ED6D788-2F18-9F00-1AE0-E5D23E1A3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  <a:extLst>
              <a:ext uri="{FF2B5EF4-FFF2-40B4-BE49-F238E27FC236}">
                <a16:creationId xmlns:a16="http://schemas.microsoft.com/office/drawing/2014/main" id="{C8AD3F17-ED82-FB59-A0E9-E33CEC6274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  <a:extLst>
              <a:ext uri="{FF2B5EF4-FFF2-40B4-BE49-F238E27FC236}">
                <a16:creationId xmlns:a16="http://schemas.microsoft.com/office/drawing/2014/main" id="{C13B2631-FB4B-0DC8-452D-B2B641BA01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  <a:extLst>
              <a:ext uri="{FF2B5EF4-FFF2-40B4-BE49-F238E27FC236}">
                <a16:creationId xmlns:a16="http://schemas.microsoft.com/office/drawing/2014/main" id="{D7CD052C-1807-1F5B-75E8-499F976CC8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75DEDA73-93A2-AF5A-3AC3-E248084F82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95EF0D-D84B-7343-0AA0-962B93D67832}"/>
              </a:ext>
            </a:extLst>
          </p:cNvPr>
          <p:cNvSpPr/>
          <p:nvPr/>
        </p:nvSpPr>
        <p:spPr>
          <a:xfrm>
            <a:off x="4502426" y="3597965"/>
            <a:ext cx="1789044" cy="5367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1D6F9E21-B062-7160-1A14-D989C1DB3E3C}"/>
              </a:ext>
            </a:extLst>
          </p:cNvPr>
          <p:cNvSpPr/>
          <p:nvPr/>
        </p:nvSpPr>
        <p:spPr>
          <a:xfrm>
            <a:off x="794045" y="5193839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+ 3O</a:t>
            </a:r>
            <a:r>
              <a:rPr 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 2SO</a:t>
            </a:r>
            <a:r>
              <a:rPr 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+ 2H</a:t>
            </a:r>
            <a:r>
              <a:rPr 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1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9" grpId="0"/>
      <p:bldP spid="19" grpId="0" animBg="1"/>
      <p:bldP spid="20" grpId="0" animBg="1"/>
      <p:bldP spid="20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B90A5-8546-583F-B924-3B40CD091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93470-187B-BBA3-8E8E-884FBCB5A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1914496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29CB25-E3F2-E46A-25D5-705CDEE25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0030" cy="3429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7E9E43-5D3A-85CC-A464-66300FB57015}"/>
              </a:ext>
            </a:extLst>
          </p:cNvPr>
          <p:cNvSpPr txBox="1"/>
          <p:nvPr/>
        </p:nvSpPr>
        <p:spPr>
          <a:xfrm>
            <a:off x="609599" y="1206668"/>
            <a:ext cx="1097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IV.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7F40F584-FEBE-7D95-0F33-2F2A85F551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5003" y="6146339"/>
            <a:ext cx="874458" cy="638175"/>
          </a:xfrm>
          <a:prstGeom prst="rect">
            <a:avLst/>
          </a:prstGeom>
        </p:spPr>
      </p:pic>
      <p:pic>
        <p:nvPicPr>
          <p:cNvPr id="12" name="Dung-ok">
            <a:hlinkClick r:id="" action="ppaction://media"/>
            <a:extLst>
              <a:ext uri="{FF2B5EF4-FFF2-40B4-BE49-F238E27FC236}">
                <a16:creationId xmlns:a16="http://schemas.microsoft.com/office/drawing/2014/main" id="{2ED6D788-2F18-9F00-1AE0-E5D23E1A3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  <a:extLst>
              <a:ext uri="{FF2B5EF4-FFF2-40B4-BE49-F238E27FC236}">
                <a16:creationId xmlns:a16="http://schemas.microsoft.com/office/drawing/2014/main" id="{C8AD3F17-ED82-FB59-A0E9-E33CEC6274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  <a:extLst>
              <a:ext uri="{FF2B5EF4-FFF2-40B4-BE49-F238E27FC236}">
                <a16:creationId xmlns:a16="http://schemas.microsoft.com/office/drawing/2014/main" id="{C13B2631-FB4B-0DC8-452D-B2B641BA01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  <a:extLst>
              <a:ext uri="{FF2B5EF4-FFF2-40B4-BE49-F238E27FC236}">
                <a16:creationId xmlns:a16="http://schemas.microsoft.com/office/drawing/2014/main" id="{D7CD052C-1807-1F5B-75E8-499F976CC8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75DEDA73-93A2-AF5A-3AC3-E248084F82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2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B90A5-8546-583F-B924-3B40CD091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93470-187B-BBA3-8E8E-884FBCB5A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1914496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29CB25-E3F2-E46A-25D5-705CDEE25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" y="73485"/>
            <a:ext cx="12010030" cy="3984165"/>
          </a:xfrm>
          <a:prstGeom prst="rect">
            <a:avLst/>
          </a:prstGeom>
        </p:spPr>
      </p:pic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7F40F584-FEBE-7D95-0F33-2F2A85F551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5003" y="6146339"/>
            <a:ext cx="874458" cy="638175"/>
          </a:xfrm>
          <a:prstGeom prst="rect">
            <a:avLst/>
          </a:prstGeom>
        </p:spPr>
      </p:pic>
      <p:pic>
        <p:nvPicPr>
          <p:cNvPr id="12" name="Dung-ok">
            <a:hlinkClick r:id="" action="ppaction://media"/>
            <a:extLst>
              <a:ext uri="{FF2B5EF4-FFF2-40B4-BE49-F238E27FC236}">
                <a16:creationId xmlns:a16="http://schemas.microsoft.com/office/drawing/2014/main" id="{2ED6D788-2F18-9F00-1AE0-E5D23E1A3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  <a:extLst>
              <a:ext uri="{FF2B5EF4-FFF2-40B4-BE49-F238E27FC236}">
                <a16:creationId xmlns:a16="http://schemas.microsoft.com/office/drawing/2014/main" id="{C8AD3F17-ED82-FB59-A0E9-E33CEC6274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  <a:extLst>
              <a:ext uri="{FF2B5EF4-FFF2-40B4-BE49-F238E27FC236}">
                <a16:creationId xmlns:a16="http://schemas.microsoft.com/office/drawing/2014/main" id="{C13B2631-FB4B-0DC8-452D-B2B641BA01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  <a:extLst>
              <a:ext uri="{FF2B5EF4-FFF2-40B4-BE49-F238E27FC236}">
                <a16:creationId xmlns:a16="http://schemas.microsoft.com/office/drawing/2014/main" id="{D7CD052C-1807-1F5B-75E8-499F976CC8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75DEDA73-93A2-AF5A-3AC3-E248084F82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1D6F9E21-B062-7160-1A14-D989C1DB3E3C}"/>
              </a:ext>
            </a:extLst>
          </p:cNvPr>
          <p:cNvSpPr/>
          <p:nvPr/>
        </p:nvSpPr>
        <p:spPr>
          <a:xfrm>
            <a:off x="372540" y="4057650"/>
            <a:ext cx="10381894" cy="2571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F4792-099F-CA77-1554-C176B6EF70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315" y="580718"/>
            <a:ext cx="10870785" cy="3095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BD2A8-903C-916D-C54D-456377C955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632" y="4183884"/>
            <a:ext cx="10009710" cy="223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5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37" y="3429000"/>
            <a:ext cx="4601523" cy="1715470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1336932" y="2309378"/>
            <a:ext cx="9987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54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5285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end_223484">
            <a:extLst>
              <a:ext uri="{FF2B5EF4-FFF2-40B4-BE49-F238E27FC236}">
                <a16:creationId xmlns:a16="http://schemas.microsoft.com/office/drawing/2014/main" id="{69C92D57-69EA-4DF7-9BC0-8AF05805744A}"/>
              </a:ext>
            </a:extLst>
          </p:cNvPr>
          <p:cNvSpPr>
            <a:spLocks noChangeAspect="1"/>
          </p:cNvSpPr>
          <p:nvPr/>
        </p:nvSpPr>
        <p:spPr bwMode="auto">
          <a:xfrm>
            <a:off x="769308" y="1020273"/>
            <a:ext cx="1343207" cy="1229123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send_223484">
            <a:extLst>
              <a:ext uri="{FF2B5EF4-FFF2-40B4-BE49-F238E27FC236}">
                <a16:creationId xmlns:a16="http://schemas.microsoft.com/office/drawing/2014/main" id="{50D4757A-7E41-2B2F-9C49-9EF991A1D3B8}"/>
              </a:ext>
            </a:extLst>
          </p:cNvPr>
          <p:cNvSpPr>
            <a:spLocks noChangeAspect="1"/>
          </p:cNvSpPr>
          <p:nvPr/>
        </p:nvSpPr>
        <p:spPr bwMode="auto">
          <a:xfrm>
            <a:off x="1027725" y="3597821"/>
            <a:ext cx="1343207" cy="1229123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1549489" y="584973"/>
            <a:ext cx="9893218" cy="5913324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B79E27-5AA8-6EB4-8CF0-09D30A685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19" y="5361585"/>
            <a:ext cx="2439742" cy="9095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B46A9F-EB08-5C24-0409-0FA6CEEF4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F9C138F-2518-0AAD-0720-620386F0A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2" y="3946306"/>
            <a:ext cx="2343136" cy="2030506"/>
          </a:xfrm>
          <a:prstGeom prst="rect">
            <a:avLst/>
          </a:prstGeom>
        </p:spPr>
      </p:pic>
      <p:grpSp>
        <p:nvGrpSpPr>
          <p:cNvPr id="10" name="组合 13">
            <a:extLst>
              <a:ext uri="{FF2B5EF4-FFF2-40B4-BE49-F238E27FC236}">
                <a16:creationId xmlns:a16="http://schemas.microsoft.com/office/drawing/2014/main" id="{BA5947EF-70B6-D263-D27B-2B13989F57A2}"/>
              </a:ext>
            </a:extLst>
          </p:cNvPr>
          <p:cNvGrpSpPr/>
          <p:nvPr/>
        </p:nvGrpSpPr>
        <p:grpSpPr>
          <a:xfrm>
            <a:off x="4295483" y="751363"/>
            <a:ext cx="787773" cy="769543"/>
            <a:chOff x="7105500" y="1306796"/>
            <a:chExt cx="787773" cy="769543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EB47841-D61C-227F-1A83-489B3005A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500" y="1328191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91E9D36B-1C8F-ACC3-7E5D-13ECA4C01BF5}"/>
                </a:ext>
              </a:extLst>
            </p:cNvPr>
            <p:cNvSpPr txBox="1"/>
            <p:nvPr/>
          </p:nvSpPr>
          <p:spPr>
            <a:xfrm>
              <a:off x="7195646" y="130679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4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3" name="组合 16">
            <a:extLst>
              <a:ext uri="{FF2B5EF4-FFF2-40B4-BE49-F238E27FC236}">
                <a16:creationId xmlns:a16="http://schemas.microsoft.com/office/drawing/2014/main" id="{83237E22-C3F2-8EB2-EC96-EA5D0201D091}"/>
              </a:ext>
            </a:extLst>
          </p:cNvPr>
          <p:cNvGrpSpPr/>
          <p:nvPr/>
        </p:nvGrpSpPr>
        <p:grpSpPr>
          <a:xfrm>
            <a:off x="4351909" y="1867870"/>
            <a:ext cx="748147" cy="748148"/>
            <a:chOff x="7531329" y="2452432"/>
            <a:chExt cx="748147" cy="74814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B3CC2D-D411-D9AD-5600-EB9A316DE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EFFA3CA7-B140-35D5-CFFF-08CBEEF42DEC}"/>
                </a:ext>
              </a:extLst>
            </p:cNvPr>
            <p:cNvSpPr txBox="1"/>
            <p:nvPr/>
          </p:nvSpPr>
          <p:spPr>
            <a:xfrm>
              <a:off x="7578182" y="245944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  <a:endParaRPr lang="zh-CN" altLang="en-US" sz="4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6" name="文本框 25">
            <a:extLst>
              <a:ext uri="{FF2B5EF4-FFF2-40B4-BE49-F238E27FC236}">
                <a16:creationId xmlns:a16="http://schemas.microsoft.com/office/drawing/2014/main" id="{FA68212E-4FD4-5A1B-9488-C3C4DFFFAAB6}"/>
              </a:ext>
            </a:extLst>
          </p:cNvPr>
          <p:cNvSpPr txBox="1"/>
          <p:nvPr/>
        </p:nvSpPr>
        <p:spPr>
          <a:xfrm>
            <a:off x="5823811" y="812918"/>
            <a:ext cx="2685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OXI HÓA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文本框 26">
            <a:extLst>
              <a:ext uri="{FF2B5EF4-FFF2-40B4-BE49-F238E27FC236}">
                <a16:creationId xmlns:a16="http://schemas.microsoft.com/office/drawing/2014/main" id="{4430BA6F-8BA1-9FBE-8CA6-C29D5FA86D4B}"/>
              </a:ext>
            </a:extLst>
          </p:cNvPr>
          <p:cNvSpPr txBox="1"/>
          <p:nvPr/>
        </p:nvSpPr>
        <p:spPr>
          <a:xfrm>
            <a:off x="5220708" y="1913438"/>
            <a:ext cx="6201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文本框 34">
            <a:extLst>
              <a:ext uri="{FF2B5EF4-FFF2-40B4-BE49-F238E27FC236}">
                <a16:creationId xmlns:a16="http://schemas.microsoft.com/office/drawing/2014/main" id="{DC2E85FC-C89A-6736-4FC1-4DB826E5FBBD}"/>
              </a:ext>
            </a:extLst>
          </p:cNvPr>
          <p:cNvSpPr txBox="1"/>
          <p:nvPr/>
        </p:nvSpPr>
        <p:spPr>
          <a:xfrm>
            <a:off x="2076954" y="1446828"/>
            <a:ext cx="2000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  <a:endParaRPr lang="zh-CN" altLang="en-US" sz="4800" b="1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0" name="组合 16">
            <a:extLst>
              <a:ext uri="{FF2B5EF4-FFF2-40B4-BE49-F238E27FC236}">
                <a16:creationId xmlns:a16="http://schemas.microsoft.com/office/drawing/2014/main" id="{CB44A163-8122-BA9F-CB90-9697544D010F}"/>
              </a:ext>
            </a:extLst>
          </p:cNvPr>
          <p:cNvGrpSpPr/>
          <p:nvPr/>
        </p:nvGrpSpPr>
        <p:grpSpPr>
          <a:xfrm>
            <a:off x="4351911" y="3187542"/>
            <a:ext cx="748147" cy="748148"/>
            <a:chOff x="7531329" y="2452432"/>
            <a:chExt cx="748147" cy="748148"/>
          </a:xfrm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AF27A0E-9C87-7D08-C695-8E118D849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4D0BA9BC-46CC-33F9-E546-5DFC0DE5CCF0}"/>
                </a:ext>
              </a:extLst>
            </p:cNvPr>
            <p:cNvSpPr txBox="1"/>
            <p:nvPr/>
          </p:nvSpPr>
          <p:spPr>
            <a:xfrm>
              <a:off x="7578182" y="245944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03</a:t>
              </a:r>
              <a:endParaRPr lang="zh-CN" altLang="en-US" sz="4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3" name="组合 16">
            <a:extLst>
              <a:ext uri="{FF2B5EF4-FFF2-40B4-BE49-F238E27FC236}">
                <a16:creationId xmlns:a16="http://schemas.microsoft.com/office/drawing/2014/main" id="{7D88ABE8-DB1B-2EC6-DD25-0A158FBD7C00}"/>
              </a:ext>
            </a:extLst>
          </p:cNvPr>
          <p:cNvGrpSpPr/>
          <p:nvPr/>
        </p:nvGrpSpPr>
        <p:grpSpPr>
          <a:xfrm>
            <a:off x="4351910" y="4482322"/>
            <a:ext cx="748147" cy="748148"/>
            <a:chOff x="7531329" y="2452432"/>
            <a:chExt cx="748147" cy="748148"/>
          </a:xfrm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7A1AFE99-36DA-D468-C97F-11C9A6AFB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文本框 18">
              <a:extLst>
                <a:ext uri="{FF2B5EF4-FFF2-40B4-BE49-F238E27FC236}">
                  <a16:creationId xmlns:a16="http://schemas.microsoft.com/office/drawing/2014/main" id="{6590C46C-1E90-46FF-5B7B-E2932F0DAA4D}"/>
                </a:ext>
              </a:extLst>
            </p:cNvPr>
            <p:cNvSpPr txBox="1"/>
            <p:nvPr/>
          </p:nvSpPr>
          <p:spPr>
            <a:xfrm>
              <a:off x="7578182" y="245944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04</a:t>
              </a:r>
              <a:endParaRPr lang="zh-CN" altLang="en-US" sz="4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DD83078F-DE62-F6E7-4A05-2188B537993E}"/>
              </a:ext>
            </a:extLst>
          </p:cNvPr>
          <p:cNvSpPr txBox="1"/>
          <p:nvPr/>
        </p:nvSpPr>
        <p:spPr>
          <a:xfrm>
            <a:off x="5079589" y="3143133"/>
            <a:ext cx="6481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LẬP PHƯƠNG TRÌNH PHẢN ỨNG OXI HÓA KHỬ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8" name="文本框 26">
            <a:extLst>
              <a:ext uri="{FF2B5EF4-FFF2-40B4-BE49-F238E27FC236}">
                <a16:creationId xmlns:a16="http://schemas.microsoft.com/office/drawing/2014/main" id="{B7AD2307-72F9-D710-2A0A-29F5913A2C1E}"/>
              </a:ext>
            </a:extLst>
          </p:cNvPr>
          <p:cNvSpPr txBox="1"/>
          <p:nvPr/>
        </p:nvSpPr>
        <p:spPr>
          <a:xfrm>
            <a:off x="5553660" y="4528501"/>
            <a:ext cx="5533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Ý NGHĨA PHẢN ỨNG OXI HÓA KHỬ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6053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0" name="文本框 31">
            <a:extLst>
              <a:ext uri="{FF2B5EF4-FFF2-40B4-BE49-F238E27FC236}">
                <a16:creationId xmlns:a16="http://schemas.microsoft.com/office/drawing/2014/main" id="{04126DFE-5552-8088-CA0F-DB09F0858F97}"/>
              </a:ext>
            </a:extLst>
          </p:cNvPr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4934347" y="2350057"/>
            <a:ext cx="5811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OXI HÓA</a:t>
            </a:r>
            <a:endParaRPr lang="zh-CN" altLang="en-US" sz="72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738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339777" y="385996"/>
            <a:ext cx="11512445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60B031-5890-2458-379F-821BA9C3A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15" b="9940"/>
          <a:stretch/>
        </p:blipFill>
        <p:spPr bwMode="auto">
          <a:xfrm>
            <a:off x="4641461" y="610096"/>
            <a:ext cx="7204237" cy="336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AF02B518-3E5B-0D35-3C96-16B678A017D6}"/>
              </a:ext>
            </a:extLst>
          </p:cNvPr>
          <p:cNvSpPr txBox="1"/>
          <p:nvPr/>
        </p:nvSpPr>
        <p:spPr>
          <a:xfrm>
            <a:off x="543837" y="418238"/>
            <a:ext cx="3525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500" dirty="0">
                <a:solidFill>
                  <a:schemeClr val="bg1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KHÁI NIỆM</a:t>
            </a:r>
            <a:endParaRPr lang="zh-CN" altLang="en-US" sz="3200" b="1" spc="500" dirty="0">
              <a:solidFill>
                <a:schemeClr val="bg1"/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E12A9F45-36E6-2CBC-EF3E-F56CAAC24DFC}"/>
              </a:ext>
            </a:extLst>
          </p:cNvPr>
          <p:cNvSpPr/>
          <p:nvPr/>
        </p:nvSpPr>
        <p:spPr>
          <a:xfrm>
            <a:off x="630356" y="500357"/>
            <a:ext cx="3699601" cy="556902"/>
          </a:xfrm>
          <a:prstGeom prst="rect">
            <a:avLst/>
          </a:prstGeom>
          <a:solidFill>
            <a:srgbClr val="6EC0A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A5C3DFDE-AD1F-3FBB-6412-D2C7E368E529}"/>
              </a:ext>
            </a:extLst>
          </p:cNvPr>
          <p:cNvSpPr txBox="1"/>
          <p:nvPr/>
        </p:nvSpPr>
        <p:spPr>
          <a:xfrm>
            <a:off x="668943" y="500357"/>
            <a:ext cx="3525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500" dirty="0">
                <a:solidFill>
                  <a:schemeClr val="bg1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OXI HÓA</a:t>
            </a:r>
            <a:endParaRPr lang="zh-CN" altLang="en-US" sz="3200" b="1" spc="500" dirty="0">
              <a:solidFill>
                <a:schemeClr val="bg1"/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B439B9-3D4D-436B-5F4F-A84CABFAEE2F}"/>
              </a:ext>
            </a:extLst>
          </p:cNvPr>
          <p:cNvSpPr txBox="1"/>
          <p:nvPr/>
        </p:nvSpPr>
        <p:spPr>
          <a:xfrm>
            <a:off x="533919" y="1448942"/>
            <a:ext cx="4101018" cy="263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Quan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sát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Hình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12.1,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hãy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viết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quá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trình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nhường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và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nhận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electron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trong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phản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ứng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giữa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magnesium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và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oxygen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051EE-CC6A-8530-8880-BCF83E3C02D9}"/>
              </a:ext>
            </a:extLst>
          </p:cNvPr>
          <p:cNvSpPr txBox="1"/>
          <p:nvPr/>
        </p:nvSpPr>
        <p:spPr>
          <a:xfrm>
            <a:off x="1183404" y="4603310"/>
            <a:ext cx="9195838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uá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+ 2e → O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→ Mg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+ 2e</a:t>
            </a:r>
          </a:p>
        </p:txBody>
      </p:sp>
    </p:spTree>
    <p:extLst>
      <p:ext uri="{BB962C8B-B14F-4D97-AF65-F5344CB8AC3E}">
        <p14:creationId xmlns:p14="http://schemas.microsoft.com/office/powerpoint/2010/main" val="320487214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339777" y="385996"/>
            <a:ext cx="11512445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50" name="Picture 2" descr="Lewis structure of NaCl - How to draw Lewis structure of NaCl, Polar or  Non-polar molecule, and Crystal Structure with FAQs">
            <a:extLst>
              <a:ext uri="{FF2B5EF4-FFF2-40B4-BE49-F238E27FC236}">
                <a16:creationId xmlns:a16="http://schemas.microsoft.com/office/drawing/2014/main" id="{8282EE4E-2049-A24A-8292-0692BCC4D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t="23017" r="7281"/>
          <a:stretch/>
        </p:blipFill>
        <p:spPr bwMode="auto">
          <a:xfrm>
            <a:off x="754507" y="1186877"/>
            <a:ext cx="5580032" cy="246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óa 10 bài 23 + bài 24: hiđro clorua - axit clohiđric - muối clorua - sơ  lược về hợp chất có oxi của clo">
            <a:extLst>
              <a:ext uri="{FF2B5EF4-FFF2-40B4-BE49-F238E27FC236}">
                <a16:creationId xmlns:a16="http://schemas.microsoft.com/office/drawing/2014/main" id="{E35BD4F5-8977-12D2-C50B-84358E382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-57" r="33760" b="5137"/>
          <a:stretch/>
        </p:blipFill>
        <p:spPr bwMode="auto">
          <a:xfrm>
            <a:off x="7058567" y="704538"/>
            <a:ext cx="4319209" cy="34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8348C9DD-1D9F-02FD-DBD4-FF252D1156FB}"/>
              </a:ext>
            </a:extLst>
          </p:cNvPr>
          <p:cNvSpPr txBox="1"/>
          <p:nvPr/>
        </p:nvSpPr>
        <p:spPr>
          <a:xfrm>
            <a:off x="2594797" y="4299318"/>
            <a:ext cx="4857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4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altLang="zh-CN" sz="4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</a:t>
            </a:r>
            <a:r>
              <a:rPr lang="en-US" altLang="zh-CN" sz="4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endParaRPr lang="zh-CN" altLang="en-US" sz="48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F16BBE2-D1A7-5CAA-C2F2-62DC0B84B70C}"/>
              </a:ext>
            </a:extLst>
          </p:cNvPr>
          <p:cNvSpPr/>
          <p:nvPr/>
        </p:nvSpPr>
        <p:spPr>
          <a:xfrm>
            <a:off x="754507" y="4455827"/>
            <a:ext cx="1591128" cy="646260"/>
          </a:xfrm>
          <a:prstGeom prst="rightArrow">
            <a:avLst/>
          </a:prstGeom>
          <a:solidFill>
            <a:srgbClr val="28C29A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512E91EE-F203-12AD-5E48-1BC10AE8CC2A}"/>
              </a:ext>
            </a:extLst>
          </p:cNvPr>
          <p:cNvSpPr/>
          <p:nvPr/>
        </p:nvSpPr>
        <p:spPr>
          <a:xfrm>
            <a:off x="630356" y="500357"/>
            <a:ext cx="3699601" cy="556902"/>
          </a:xfrm>
          <a:prstGeom prst="rect">
            <a:avLst/>
          </a:prstGeom>
          <a:solidFill>
            <a:srgbClr val="6EC0A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FE9880C1-A8AE-C227-C911-1727876A040B}"/>
              </a:ext>
            </a:extLst>
          </p:cNvPr>
          <p:cNvSpPr txBox="1"/>
          <p:nvPr/>
        </p:nvSpPr>
        <p:spPr>
          <a:xfrm>
            <a:off x="668943" y="500357"/>
            <a:ext cx="3525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500" dirty="0">
                <a:solidFill>
                  <a:schemeClr val="bg1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OXI HÓA</a:t>
            </a:r>
            <a:endParaRPr lang="zh-CN" altLang="en-US" sz="3200" b="1" spc="500" dirty="0">
              <a:solidFill>
                <a:schemeClr val="bg1"/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292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2088</TotalTime>
  <Words>3158</Words>
  <Application>Microsoft Office PowerPoint</Application>
  <PresentationFormat>Widescreen</PresentationFormat>
  <Paragraphs>448</Paragraphs>
  <Slides>59</Slides>
  <Notes>1</Notes>
  <HiddenSlides>0</HiddenSlides>
  <MMClips>86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DengXian</vt:lpstr>
      <vt:lpstr>Arial</vt:lpstr>
      <vt:lpstr>Calibri</vt:lpstr>
      <vt:lpstr>Cambria Math</vt:lpstr>
      <vt:lpstr>Georgia</vt:lpstr>
      <vt:lpstr>timegs)</vt:lpstr>
      <vt:lpstr>Times New Roman</vt:lpstr>
      <vt:lpstr>Wingdings</vt:lpstr>
      <vt:lpstr>Office 主题​​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www.51pptmoban.com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麦子</dc:creator>
  <cp:keywords>51PPT模板网</cp:keywords>
  <cp:lastModifiedBy>diep hong</cp:lastModifiedBy>
  <cp:revision>114</cp:revision>
  <dcterms:created xsi:type="dcterms:W3CDTF">2019-08-11T07:54:04Z</dcterms:created>
  <dcterms:modified xsi:type="dcterms:W3CDTF">2025-01-19T16:27:38Z</dcterms:modified>
</cp:coreProperties>
</file>