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49"/>
  </p:notesMasterIdLst>
  <p:sldIdLst>
    <p:sldId id="321" r:id="rId4"/>
    <p:sldId id="322" r:id="rId5"/>
    <p:sldId id="257" r:id="rId6"/>
    <p:sldId id="258" r:id="rId7"/>
    <p:sldId id="259" r:id="rId8"/>
    <p:sldId id="334" r:id="rId9"/>
    <p:sldId id="335" r:id="rId10"/>
    <p:sldId id="337" r:id="rId11"/>
    <p:sldId id="336" r:id="rId12"/>
    <p:sldId id="338" r:id="rId13"/>
    <p:sldId id="339" r:id="rId14"/>
    <p:sldId id="340" r:id="rId15"/>
    <p:sldId id="312" r:id="rId16"/>
    <p:sldId id="324" r:id="rId17"/>
    <p:sldId id="326" r:id="rId18"/>
    <p:sldId id="347" r:id="rId19"/>
    <p:sldId id="348" r:id="rId20"/>
    <p:sldId id="349" r:id="rId21"/>
    <p:sldId id="323" r:id="rId22"/>
    <p:sldId id="350" r:id="rId23"/>
    <p:sldId id="351" r:id="rId24"/>
    <p:sldId id="329" r:id="rId25"/>
    <p:sldId id="330" r:id="rId26"/>
    <p:sldId id="362" r:id="rId27"/>
    <p:sldId id="365" r:id="rId28"/>
    <p:sldId id="363" r:id="rId29"/>
    <p:sldId id="364" r:id="rId30"/>
    <p:sldId id="343" r:id="rId31"/>
    <p:sldId id="344" r:id="rId32"/>
    <p:sldId id="345" r:id="rId33"/>
    <p:sldId id="262" r:id="rId34"/>
    <p:sldId id="356" r:id="rId35"/>
    <p:sldId id="357" r:id="rId36"/>
    <p:sldId id="358" r:id="rId37"/>
    <p:sldId id="359" r:id="rId38"/>
    <p:sldId id="346" r:id="rId39"/>
    <p:sldId id="307" r:id="rId40"/>
    <p:sldId id="328" r:id="rId41"/>
    <p:sldId id="332" r:id="rId42"/>
    <p:sldId id="333" r:id="rId43"/>
    <p:sldId id="352" r:id="rId44"/>
    <p:sldId id="353" r:id="rId45"/>
    <p:sldId id="354" r:id="rId46"/>
    <p:sldId id="355" r:id="rId47"/>
    <p:sldId id="361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FF99"/>
    <a:srgbClr val="005024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1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20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0EB8-0015-ED90-CD88-F100777D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62E84D-BB0C-DDE0-2317-1E49006A7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8658CA-A708-953D-C0E4-DC735CAA0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B64ECF-33F7-F85B-1411-D11D1FA0B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49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0C3CC-9DEA-3021-7BB1-744A8382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F6A070-CD4D-AF9E-7992-256A07EB7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F0407C-728B-F185-88C6-0D1E7DBFE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C6CB04-E985-B2AF-891A-30D316E53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1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98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FE808-3B5F-1469-6088-C74B3FEC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F159F0-0AE3-DF91-1FA8-09E1CF434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970C69-A413-39BC-5613-42F979109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CD861-DFB1-9E95-F31D-0F28C19B9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103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F8451-5EE1-C0AD-FDD8-329CFC9DF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A202979-3454-46CE-52AB-A13B47587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A1679B-E418-5C46-D294-588E4CCDB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0B9DC7-7D5B-F215-E064-B07EF92026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962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408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122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F0546-193E-7D26-C896-61814CE42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565D9F-F91C-1C9E-369C-1C437DB90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6EBE68-C490-F2C2-5824-AE44F55E8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784D37-078D-3FD8-AE81-2257F3165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826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8582C-BF53-10C2-206D-7817D727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574C5F-AE55-3E4E-2F07-0B5B2BC92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87F120-0F64-4604-6146-AE9960ADF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166C4E-E31B-489D-71C8-E38967BE3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543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107D5-7B71-32D3-C54C-4D72C3152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E7464F-CF1A-304B-FBFC-5345C973E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224831-CD68-EB86-4CA8-6EBC7114A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C830C0-A236-0D58-48CC-F4FA64046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82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93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E962-0975-8B73-2C13-308C6FA2C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CF9FC0-43D6-C20B-3C11-A91E557A9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C84032-4995-E5CC-5934-AB4AF65B1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7BF8DA-B501-DAF6-171E-7E4953B083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73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748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689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392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116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47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2F754-07B6-B5E4-3F75-8F70BD7B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998410-84BF-0ACA-D023-5AA3504DC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63664C-824B-A20A-5930-1709036E1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81E631-9171-CB0B-98B8-E50648DA7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673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9567B-4628-19CC-9CB5-1ACCDD64C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57EAA6-0EE0-102A-174B-EEC2F07CB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293512-3004-5E77-FA0B-EACFBCDAB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CC51D4-2131-FA83-7C7D-A4238515B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482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6E6C-A466-67EA-F66A-C4A95475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3777DB0-F39B-8ECB-2AC0-138499185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6AFB5A-EF90-8856-D9A6-97E561765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E53347-6719-7D2D-CB1F-173E7FE159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85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21D80-0CB1-6098-8E04-0EC64696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08523B-33C5-626A-FB31-B179B274C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8D1BD2E-9C95-9E61-3C76-A9DF040FE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21F3F9-03CF-96B1-5DD0-2C2AE1078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31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56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8880D-8B79-64E2-5168-7EAA2ECBA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7CABA4-07B2-3349-0F56-2AD9D92DB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A04065-19A0-6CF2-3BF3-91FED5C3B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17B88C-C196-F368-3489-C1E40B3E0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779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06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07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08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0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09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14D0A-64CD-46D1-B473-BEEFCF6DEA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7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8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83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703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7318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386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597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77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64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036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54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13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91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60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71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0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63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161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8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9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00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06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48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57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91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6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1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79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2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7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64411-93BF-4F6F-9672-0A907FF39270}" type="datetimeFigureOut">
              <a:rPr lang="vi-VN" smtClean="0"/>
              <a:t>20/02/2025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91AF2A-1F50-42A7-9374-6E71D438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932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20-Feb-25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5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audio1.wav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1.png"/><Relationship Id="rId12" Type="http://schemas.microsoft.com/office/2007/relationships/hdphoto" Target="../media/hdphoto5.wdp"/><Relationship Id="rId17" Type="http://schemas.openxmlformats.org/officeDocument/2006/relationships/slide" Target="slide32.xml"/><Relationship Id="rId2" Type="http://schemas.openxmlformats.org/officeDocument/2006/relationships/audio" Target="../media/media1.mp3"/><Relationship Id="rId16" Type="http://schemas.openxmlformats.org/officeDocument/2006/relationships/image" Target="../media/image6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4.wdp"/><Relationship Id="rId4" Type="http://schemas.openxmlformats.org/officeDocument/2006/relationships/image" Target="../media/image59.jpg"/><Relationship Id="rId9" Type="http://schemas.openxmlformats.org/officeDocument/2006/relationships/image" Target="../media/image62.png"/><Relationship Id="rId1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8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png"/><Relationship Id="rId18" Type="http://schemas.microsoft.com/office/2007/relationships/hdphoto" Target="../media/hdphoto9.wdp"/><Relationship Id="rId3" Type="http://schemas.openxmlformats.org/officeDocument/2006/relationships/image" Target="../media/image70.png"/><Relationship Id="rId21" Type="http://schemas.microsoft.com/office/2007/relationships/hdphoto" Target="../media/hdphoto10.wdp"/><Relationship Id="rId7" Type="http://schemas.openxmlformats.org/officeDocument/2006/relationships/image" Target="../media/image61.png"/><Relationship Id="rId12" Type="http://schemas.microsoft.com/office/2007/relationships/hdphoto" Target="../media/hdphoto5.wdp"/><Relationship Id="rId17" Type="http://schemas.openxmlformats.org/officeDocument/2006/relationships/image" Target="../media/image71.png"/><Relationship Id="rId2" Type="http://schemas.openxmlformats.org/officeDocument/2006/relationships/image" Target="../media/image68.gif"/><Relationship Id="rId16" Type="http://schemas.openxmlformats.org/officeDocument/2006/relationships/slide" Target="slide34.xml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4.wdp"/><Relationship Id="rId19" Type="http://schemas.openxmlformats.org/officeDocument/2006/relationships/slide" Target="slide35.xml"/><Relationship Id="rId4" Type="http://schemas.microsoft.com/office/2007/relationships/hdphoto" Target="../media/hdphoto8.wdp"/><Relationship Id="rId9" Type="http://schemas.openxmlformats.org/officeDocument/2006/relationships/image" Target="../media/image62.png"/><Relationship Id="rId1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33.xml"/><Relationship Id="rId5" Type="http://schemas.openxmlformats.org/officeDocument/2006/relationships/image" Target="../media/image73.png"/><Relationship Id="rId4" Type="http://schemas.microsoft.com/office/2007/relationships/hdphoto" Target="../media/hdphoto7.wdp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33.xml"/><Relationship Id="rId5" Type="http://schemas.openxmlformats.org/officeDocument/2006/relationships/image" Target="../media/image73.png"/><Relationship Id="rId4" Type="http://schemas.microsoft.com/office/2007/relationships/hdphoto" Target="../media/hdphoto7.wdp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FDBB36A0-86EB-CE79-E890-395CC753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467557" y="931586"/>
            <a:ext cx="908213" cy="916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522775" y="2198031"/>
            <a:ext cx="9440244" cy="13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66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giảng</a:t>
            </a:r>
            <a:r>
              <a:rPr lang="en-US" altLang="zh-CN" sz="66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Hóa</a:t>
            </a:r>
            <a:r>
              <a:rPr lang="en-US" altLang="zh-CN" sz="66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6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học</a:t>
            </a:r>
            <a:r>
              <a:rPr lang="en-US" altLang="zh-CN" sz="66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10</a:t>
            </a:r>
            <a:endParaRPr lang="zh-CN" altLang="en-US" sz="66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092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AEF630C-F2E0-6B20-5592-E8FEE228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6AE88-F2B7-21F7-D39A-C1B07EFFFE47}"/>
              </a:ext>
            </a:extLst>
          </p:cNvPr>
          <p:cNvSpPr txBox="1"/>
          <p:nvPr/>
        </p:nvSpPr>
        <p:spPr>
          <a:xfrm>
            <a:off x="4918364" y="1029785"/>
            <a:ext cx="689843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H – 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Cl – Cl.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F92DD-E0B8-079D-18C1-C00324E178B7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62CEB0-C037-6229-F159-32E6141C7303}"/>
              </a:ext>
            </a:extLst>
          </p:cNvPr>
          <p:cNvSpPr txBox="1"/>
          <p:nvPr/>
        </p:nvSpPr>
        <p:spPr>
          <a:xfrm>
            <a:off x="5036306" y="2135201"/>
            <a:ext cx="8898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(H-H)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(Cl-Cl)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432 + 243 = 675 kJ.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F8598-15B5-EBA2-42A3-DB2F2F90647D}"/>
              </a:ext>
            </a:extLst>
          </p:cNvPr>
          <p:cNvSpPr txBox="1"/>
          <p:nvPr/>
        </p:nvSpPr>
        <p:spPr>
          <a:xfrm>
            <a:off x="4918364" y="2924280"/>
            <a:ext cx="689843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mol H – Cl.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70ACC-B4C5-D4AD-9C0F-558213EDB2BB}"/>
              </a:ext>
            </a:extLst>
          </p:cNvPr>
          <p:cNvSpPr txBox="1"/>
          <p:nvPr/>
        </p:nvSpPr>
        <p:spPr>
          <a:xfrm>
            <a:off x="5419511" y="3832934"/>
            <a:ext cx="5144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2xE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(H-Cl)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x  427= 854 kJ.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C89C4-A6EA-FB5D-3F12-4A13F7D77058}"/>
              </a:ext>
            </a:extLst>
          </p:cNvPr>
          <p:cNvSpPr txBox="1"/>
          <p:nvPr/>
        </p:nvSpPr>
        <p:spPr>
          <a:xfrm>
            <a:off x="4918364" y="4686522"/>
            <a:ext cx="689843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F1ACF7-4537-B8FD-E159-CCB3FA0D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212" y="5431173"/>
            <a:ext cx="4966422" cy="664651"/>
          </a:xfrm>
          <a:prstGeom prst="rect">
            <a:avLst/>
          </a:prstGeom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44DE7BF6-CD74-BC28-2D7A-AD1E527C93D1}"/>
              </a:ext>
            </a:extLst>
          </p:cNvPr>
          <p:cNvSpPr/>
          <p:nvPr/>
        </p:nvSpPr>
        <p:spPr>
          <a:xfrm>
            <a:off x="214270" y="1375735"/>
            <a:ext cx="4167952" cy="3449015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0"/>
              </a:spcBef>
            </a:pP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Cl</a:t>
            </a:r>
            <a:r>
              <a:rPr lang="en-US" sz="28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2HCl(g).</a:t>
            </a:r>
          </a:p>
        </p:txBody>
      </p:sp>
    </p:spTree>
    <p:extLst>
      <p:ext uri="{BB962C8B-B14F-4D97-AF65-F5344CB8AC3E}">
        <p14:creationId xmlns:p14="http://schemas.microsoft.com/office/powerpoint/2010/main" val="25681565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AEF630C-F2E0-6B20-5592-E8FEE228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CF92DD-E0B8-079D-18C1-C00324E178B7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44DE7BF6-CD74-BC28-2D7A-AD1E527C93D1}"/>
              </a:ext>
            </a:extLst>
          </p:cNvPr>
          <p:cNvSpPr/>
          <p:nvPr/>
        </p:nvSpPr>
        <p:spPr>
          <a:xfrm>
            <a:off x="345110" y="1274335"/>
            <a:ext cx="5207963" cy="5057150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NHÓM 1, 3</a:t>
            </a:r>
          </a:p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(N≡N)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(O=O) ở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monoxide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(N=O).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 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2NO(g)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3239E-7D8E-5AF5-20C4-1EDD09C3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3" y="5407452"/>
            <a:ext cx="638175" cy="352425"/>
          </a:xfrm>
          <a:prstGeom prst="rect">
            <a:avLst/>
          </a:prstGeom>
        </p:spPr>
      </p:pic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CE3DEA5E-4B8F-0594-94F6-6E0DD08A3A8F}"/>
              </a:ext>
            </a:extLst>
          </p:cNvPr>
          <p:cNvSpPr/>
          <p:nvPr/>
        </p:nvSpPr>
        <p:spPr>
          <a:xfrm>
            <a:off x="5956630" y="1315923"/>
            <a:ext cx="6096000" cy="4844245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NHÓM 2, 4</a:t>
            </a:r>
          </a:p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+Cl</a:t>
            </a:r>
            <a:r>
              <a:rPr lang="en-US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          CH</a:t>
            </a:r>
            <a:r>
              <a:rPr lang="en-US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Cl(g)+  HCl(g)</a:t>
            </a:r>
          </a:p>
          <a:p>
            <a:pPr algn="l"/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95BFB-87E9-F0A0-FDD8-89E58C8A3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586" y="2902690"/>
            <a:ext cx="850836" cy="526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64B917-8ED8-3733-9523-8CCFF1FC6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1" r="5532"/>
          <a:stretch/>
        </p:blipFill>
        <p:spPr>
          <a:xfrm>
            <a:off x="6096000" y="4352441"/>
            <a:ext cx="5747768" cy="105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628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1AF5C602-C7EE-FD65-26F7-E5D960F0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03A6F-1C8C-3467-3B21-C32DC4ABCF62}"/>
              </a:ext>
            </a:extLst>
          </p:cNvPr>
          <p:cNvSpPr txBox="1"/>
          <p:nvPr/>
        </p:nvSpPr>
        <p:spPr>
          <a:xfrm>
            <a:off x="2657170" y="500169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			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F3653AC7-B3DC-60D1-3FFB-92F42B4615F2}"/>
              </a:ext>
            </a:extLst>
          </p:cNvPr>
          <p:cNvSpPr/>
          <p:nvPr/>
        </p:nvSpPr>
        <p:spPr>
          <a:xfrm>
            <a:off x="144286" y="234599"/>
            <a:ext cx="11678746" cy="1963169"/>
          </a:xfrm>
          <a:prstGeom prst="foldedCorner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B68E7-843F-5142-7610-30FD7113B37B}"/>
              </a:ext>
            </a:extLst>
          </p:cNvPr>
          <p:cNvSpPr txBox="1"/>
          <p:nvPr/>
        </p:nvSpPr>
        <p:spPr>
          <a:xfrm>
            <a:off x="336837" y="260592"/>
            <a:ext cx="11293643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NHÓM 1, 3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(N≡N)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(O=O) ở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monoxide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(N=O).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 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2NO(g)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C1DF5A-01BA-A133-4E3A-D7EB3C3F9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868" y="1597895"/>
            <a:ext cx="638175" cy="35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7F24A-91A9-525E-94F5-C905023AD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495" y="2324565"/>
            <a:ext cx="8522538" cy="796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7E9E8-BD00-DC65-F97E-018D624FD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495" y="3077657"/>
            <a:ext cx="7867199" cy="874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93B548-2A84-4EBF-FE23-F0CDBCB97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598" y="3951790"/>
            <a:ext cx="8522539" cy="803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CC7FCA-BB42-AFD7-D310-87942AC5E881}"/>
              </a:ext>
            </a:extLst>
          </p:cNvPr>
          <p:cNvSpPr txBox="1"/>
          <p:nvPr/>
        </p:nvSpPr>
        <p:spPr>
          <a:xfrm>
            <a:off x="2744058" y="4704882"/>
            <a:ext cx="90579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 err="1">
                <a:latin typeface="+mj-lt"/>
              </a:rPr>
              <a:t>Phản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ứng</a:t>
            </a:r>
            <a:r>
              <a:rPr lang="vi-VN" sz="2400" dirty="0">
                <a:latin typeface="+mj-lt"/>
              </a:rPr>
              <a:t> thu </a:t>
            </a:r>
            <a:r>
              <a:rPr lang="vi-VN" sz="2400" dirty="0" err="1">
                <a:latin typeface="+mj-lt"/>
              </a:rPr>
              <a:t>nhiệt</a:t>
            </a:r>
            <a:r>
              <a:rPr lang="en-US" sz="2400" dirty="0">
                <a:latin typeface="+mj-lt"/>
              </a:rPr>
              <a:t>. </a:t>
            </a:r>
            <a:r>
              <a:rPr lang="vi-VN" sz="2400" dirty="0" err="1">
                <a:latin typeface="+mj-lt"/>
              </a:rPr>
              <a:t>Để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phản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ứng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xảy</a:t>
            </a:r>
            <a:r>
              <a:rPr lang="vi-VN" sz="2400" dirty="0">
                <a:latin typeface="+mj-lt"/>
              </a:rPr>
              <a:t> ra, </a:t>
            </a:r>
            <a:r>
              <a:rPr lang="vi-VN" sz="2400" dirty="0" err="1">
                <a:latin typeface="+mj-lt"/>
              </a:rPr>
              <a:t>cần</a:t>
            </a:r>
            <a:r>
              <a:rPr lang="vi-VN" sz="2400" dirty="0">
                <a:latin typeface="+mj-lt"/>
              </a:rPr>
              <a:t> cung </a:t>
            </a:r>
            <a:r>
              <a:rPr lang="vi-VN" sz="2400" dirty="0" err="1">
                <a:latin typeface="+mj-lt"/>
              </a:rPr>
              <a:t>cấp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lượng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nhiệt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lớn</a:t>
            </a:r>
            <a:r>
              <a:rPr lang="vi-VN" sz="2400" dirty="0">
                <a:latin typeface="+mj-lt"/>
              </a:rPr>
              <a:t> 229 </a:t>
            </a:r>
            <a:r>
              <a:rPr lang="vi-VN" sz="2400" dirty="0" err="1">
                <a:latin typeface="+mj-lt"/>
              </a:rPr>
              <a:t>kJ</a:t>
            </a:r>
            <a:r>
              <a:rPr lang="vi-VN" sz="2400" dirty="0">
                <a:latin typeface="+mj-lt"/>
              </a:rPr>
              <a:t>/</a:t>
            </a:r>
            <a:r>
              <a:rPr lang="vi-VN" sz="2400" dirty="0" err="1">
                <a:latin typeface="+mj-lt"/>
              </a:rPr>
              <a:t>mol</a:t>
            </a:r>
            <a:r>
              <a:rPr lang="en-US" sz="2400" dirty="0">
                <a:latin typeface="+mj-lt"/>
              </a:rPr>
              <a:t>.</a:t>
            </a:r>
            <a:endParaRPr lang="vi-VN" sz="24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400" dirty="0">
                <a:latin typeface="+mj-lt"/>
              </a:rPr>
              <a:t>=&gt; </a:t>
            </a:r>
            <a:r>
              <a:rPr lang="vi-VN" sz="2400" dirty="0" err="1">
                <a:latin typeface="+mj-lt"/>
              </a:rPr>
              <a:t>Nitrogen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chỉ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phản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ứng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oxygen</a:t>
            </a:r>
            <a:r>
              <a:rPr lang="vi-VN" sz="2400" dirty="0">
                <a:latin typeface="+mj-lt"/>
              </a:rPr>
              <a:t> khi ở </a:t>
            </a:r>
            <a:r>
              <a:rPr lang="vi-VN" sz="2400" dirty="0" err="1">
                <a:latin typeface="+mj-lt"/>
              </a:rPr>
              <a:t>nhiệt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độ</a:t>
            </a:r>
            <a:r>
              <a:rPr lang="vi-VN" sz="2400" dirty="0">
                <a:latin typeface="+mj-lt"/>
              </a:rPr>
              <a:t> cao </a:t>
            </a:r>
            <a:r>
              <a:rPr lang="vi-VN" sz="2400" dirty="0" err="1">
                <a:latin typeface="+mj-lt"/>
              </a:rPr>
              <a:t>hoặc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có</a:t>
            </a:r>
            <a:r>
              <a:rPr lang="vi-VN" sz="2400" dirty="0">
                <a:latin typeface="+mj-lt"/>
              </a:rPr>
              <a:t> tia </a:t>
            </a:r>
            <a:r>
              <a:rPr lang="vi-VN" sz="2400" dirty="0" err="1">
                <a:latin typeface="+mj-lt"/>
              </a:rPr>
              <a:t>lửa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điện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thành</a:t>
            </a:r>
            <a:r>
              <a:rPr lang="vi-VN" sz="2400" dirty="0">
                <a:latin typeface="+mj-lt"/>
              </a:rPr>
              <a:t> NO</a:t>
            </a:r>
            <a:r>
              <a:rPr lang="en-US" sz="2400" dirty="0">
                <a:latin typeface="+mj-lt"/>
              </a:rPr>
              <a:t>.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77584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1AF5C602-C7EE-FD65-26F7-E5D960F0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41" y="-752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603A6F-1C8C-3467-3B21-C32DC4ABCF62}"/>
              </a:ext>
            </a:extLst>
          </p:cNvPr>
          <p:cNvSpPr txBox="1"/>
          <p:nvPr/>
        </p:nvSpPr>
        <p:spPr>
          <a:xfrm>
            <a:off x="2657170" y="500169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			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16950-C388-5ECA-55F9-17F50088BE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5753" y="2513519"/>
            <a:ext cx="9835812" cy="653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C7C62-E542-587C-8D7C-5F379D6287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7355" y="3272460"/>
            <a:ext cx="10037290" cy="7195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944050-674C-9BEA-E2A8-B77AAB240DF8}"/>
              </a:ext>
            </a:extLst>
          </p:cNvPr>
          <p:cNvSpPr txBox="1"/>
          <p:nvPr/>
        </p:nvSpPr>
        <p:spPr>
          <a:xfrm>
            <a:off x="2741499" y="5172590"/>
            <a:ext cx="8660807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F3653AC7-B3DC-60D1-3FFB-92F42B4615F2}"/>
              </a:ext>
            </a:extLst>
          </p:cNvPr>
          <p:cNvSpPr/>
          <p:nvPr/>
        </p:nvSpPr>
        <p:spPr>
          <a:xfrm>
            <a:off x="144286" y="234599"/>
            <a:ext cx="11678746" cy="1963169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sz="3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NHÓM 2, 4</a:t>
            </a:r>
          </a:p>
          <a:p>
            <a:pPr algn="l"/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0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+Cl</a:t>
            </a:r>
            <a:r>
              <a:rPr lang="en-US" sz="30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          CH</a:t>
            </a:r>
            <a:r>
              <a:rPr lang="en-US" sz="30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Cl(g)+  HCl(g).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905C9B-8778-26EE-8A48-517FAA303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170" y="1255635"/>
            <a:ext cx="850836" cy="526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2218D5-8A4C-2686-07B1-68EE7D8E3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619" y="3929693"/>
            <a:ext cx="6967372" cy="12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45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23304334-8645-8F23-C6AC-3624767C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98" y="3050223"/>
            <a:ext cx="3594515" cy="3343899"/>
          </a:xfrm>
          <a:prstGeom prst="rect">
            <a:avLst/>
          </a:prstGeom>
        </p:spPr>
      </p:pic>
      <p:pic>
        <p:nvPicPr>
          <p:cNvPr id="6" name="Graphic 5" descr="Girl wearing necklace">
            <a:extLst>
              <a:ext uri="{FF2B5EF4-FFF2-40B4-BE49-F238E27FC236}">
                <a16:creationId xmlns:a16="http://schemas.microsoft.com/office/drawing/2014/main" id="{77FD2D2C-8F1C-7DB2-0B2B-57FCB62C9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33" y="851735"/>
            <a:ext cx="1796634" cy="600626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1458458" y="83780"/>
            <a:ext cx="4559398" cy="2882663"/>
          </a:xfrm>
          <a:prstGeom prst="cloud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2174554" y="533371"/>
            <a:ext cx="3379389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BB215-431C-E22C-E6AA-785FCC5D7440}"/>
              </a:ext>
            </a:extLst>
          </p:cNvPr>
          <p:cNvSpPr txBox="1"/>
          <p:nvPr/>
        </p:nvSpPr>
        <p:spPr>
          <a:xfrm>
            <a:off x="5942716" y="1525111"/>
            <a:ext cx="6188467" cy="38882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2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 – H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C-C).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(g)+O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         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(g)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+11O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        7CO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(g)+8H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O(g)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96863B-FE06-7EE5-E3CA-B4B4AC590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840" y="4900496"/>
            <a:ext cx="676275" cy="352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67E05-16FA-DCDA-AF6D-49EADCD49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414" y="4003618"/>
            <a:ext cx="6762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18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0F1DB176-CB02-012B-61F9-9BF4BAB77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70" y="668762"/>
            <a:ext cx="2987409" cy="277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FED13-1F4D-BE17-97BC-6F173E3FDE04}"/>
              </a:ext>
            </a:extLst>
          </p:cNvPr>
          <p:cNvSpPr txBox="1"/>
          <p:nvPr/>
        </p:nvSpPr>
        <p:spPr>
          <a:xfrm>
            <a:off x="3641558" y="5677138"/>
            <a:ext cx="4488079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H</a:t>
            </a:r>
            <a:r>
              <a:rPr lang="en-US" sz="24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6B1C9-AA42-B722-71D3-96A38761C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593" y="138053"/>
            <a:ext cx="6233704" cy="3668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1BE6FA-1197-2EA5-5719-472537A09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593" y="4590849"/>
            <a:ext cx="7089687" cy="993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FE1EE-FD97-0624-1579-F26D12810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1253" y="3890807"/>
            <a:ext cx="6474861" cy="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69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E2EA-2ACB-0926-1593-C995D669F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589" y="118451"/>
            <a:ext cx="4588239" cy="70848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66AB31-46CB-0687-6F00-B470CAFFAA54}"/>
              </a:ext>
            </a:extLst>
          </p:cNvPr>
          <p:cNvGraphicFramePr>
            <a:graphicFrameLocks noGrp="1"/>
          </p:cNvGraphicFramePr>
          <p:nvPr/>
        </p:nvGraphicFramePr>
        <p:xfrm>
          <a:off x="3268186" y="1309671"/>
          <a:ext cx="558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500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182186404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+mj-lt"/>
                        </a:rPr>
                        <a:t>T</a:t>
                      </a:r>
                      <a:endParaRPr lang="vi-VN" sz="5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O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Ả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N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I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Ệ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T</a:t>
                      </a:r>
                      <a:endParaRPr lang="vi-VN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38090CA6-56BD-9712-08F5-0A9335820745}"/>
              </a:ext>
            </a:extLst>
          </p:cNvPr>
          <p:cNvGraphicFramePr>
            <a:graphicFrameLocks noGrp="1"/>
          </p:cNvGraphicFramePr>
          <p:nvPr/>
        </p:nvGraphicFramePr>
        <p:xfrm>
          <a:off x="1010090" y="2287434"/>
          <a:ext cx="11052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750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82186404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888345368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11243263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43551294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988293295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980820202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22984116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976265440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3050772396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+mj-lt"/>
                        </a:rPr>
                        <a:t>E</a:t>
                      </a:r>
                      <a:endParaRPr lang="vi-VN" sz="5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N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T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A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L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P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Y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T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Ạ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O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T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À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N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F3C62083-F14D-65FE-0390-19904A9351C6}"/>
              </a:ext>
            </a:extLst>
          </p:cNvPr>
          <p:cNvGraphicFramePr>
            <a:graphicFrameLocks noGrp="1"/>
          </p:cNvGraphicFramePr>
          <p:nvPr/>
        </p:nvGraphicFramePr>
        <p:xfrm>
          <a:off x="1884598" y="3263042"/>
          <a:ext cx="486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104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786296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+mj-lt"/>
                        </a:rPr>
                        <a:t>T</a:t>
                      </a:r>
                      <a:endParaRPr lang="vi-VN" sz="5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Ấ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P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H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Ơ</a:t>
                      </a:r>
                      <a:endParaRPr lang="vi-VN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/>
                        <a:t>N</a:t>
                      </a:r>
                      <a:endParaRPr lang="vi-VN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AE600089-9B04-3565-6AEE-5F65B6C81D9F}"/>
              </a:ext>
            </a:extLst>
          </p:cNvPr>
          <p:cNvGraphicFramePr>
            <a:graphicFrameLocks noGrp="1"/>
          </p:cNvGraphicFramePr>
          <p:nvPr/>
        </p:nvGraphicFramePr>
        <p:xfrm>
          <a:off x="3268186" y="1297181"/>
          <a:ext cx="558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500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  <a:gridCol w="697500">
                  <a:extLst>
                    <a:ext uri="{9D8B030D-6E8A-4147-A177-3AD203B41FA5}">
                      <a16:colId xmlns:a16="http://schemas.microsoft.com/office/drawing/2014/main" val="182186404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endParaRPr lang="vi-VN" sz="5400" dirty="0">
                        <a:latin typeface="+mj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4225FFAB-4FE0-4658-A2DB-89A66604BFBA}"/>
              </a:ext>
            </a:extLst>
          </p:cNvPr>
          <p:cNvGraphicFramePr>
            <a:graphicFrameLocks noGrp="1"/>
          </p:cNvGraphicFramePr>
          <p:nvPr/>
        </p:nvGraphicFramePr>
        <p:xfrm>
          <a:off x="1010090" y="2287434"/>
          <a:ext cx="11052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750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82186404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888345368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112432636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43551294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988293295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980820202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2229841161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1976265440"/>
                    </a:ext>
                  </a:extLst>
                </a:gridCol>
                <a:gridCol w="690750">
                  <a:extLst>
                    <a:ext uri="{9D8B030D-6E8A-4147-A177-3AD203B41FA5}">
                      <a16:colId xmlns:a16="http://schemas.microsoft.com/office/drawing/2014/main" val="3050772396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endParaRPr lang="vi-VN" sz="5400" dirty="0">
                        <a:latin typeface="+mj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744CC5A2-81F4-425C-A43D-F2C7EACD9E30}"/>
              </a:ext>
            </a:extLst>
          </p:cNvPr>
          <p:cNvGraphicFramePr>
            <a:graphicFrameLocks noGrp="1"/>
          </p:cNvGraphicFramePr>
          <p:nvPr/>
        </p:nvGraphicFramePr>
        <p:xfrm>
          <a:off x="1874105" y="3263042"/>
          <a:ext cx="486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191">
                  <a:extLst>
                    <a:ext uri="{9D8B030D-6E8A-4147-A177-3AD203B41FA5}">
                      <a16:colId xmlns:a16="http://schemas.microsoft.com/office/drawing/2014/main" val="2608744286"/>
                    </a:ext>
                  </a:extLst>
                </a:gridCol>
                <a:gridCol w="682209">
                  <a:extLst>
                    <a:ext uri="{9D8B030D-6E8A-4147-A177-3AD203B41FA5}">
                      <a16:colId xmlns:a16="http://schemas.microsoft.com/office/drawing/2014/main" val="2526270615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338470008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6292189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1085560661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2149670786"/>
                    </a:ext>
                  </a:extLst>
                </a:gridCol>
                <a:gridCol w="691320">
                  <a:extLst>
                    <a:ext uri="{9D8B030D-6E8A-4147-A177-3AD203B41FA5}">
                      <a16:colId xmlns:a16="http://schemas.microsoft.com/office/drawing/2014/main" val="465512180"/>
                    </a:ext>
                  </a:extLst>
                </a:gridCol>
              </a:tblGrid>
              <a:tr h="803040">
                <a:tc>
                  <a:txBody>
                    <a:bodyPr/>
                    <a:lstStyle/>
                    <a:p>
                      <a:endParaRPr lang="vi-VN" sz="5400" dirty="0">
                        <a:latin typeface="+mj-lt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5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144374"/>
                  </a:ext>
                </a:extLst>
              </a:tr>
            </a:tbl>
          </a:graphicData>
        </a:graphic>
      </p:graphicFrame>
      <p:sp>
        <p:nvSpPr>
          <p:cNvPr id="3" name="Số 1">
            <a:extLst>
              <a:ext uri="{FF2B5EF4-FFF2-40B4-BE49-F238E27FC236}">
                <a16:creationId xmlns:a16="http://schemas.microsoft.com/office/drawing/2014/main" id="{11B23471-57D4-40A7-A370-660272FAA449}"/>
              </a:ext>
            </a:extLst>
          </p:cNvPr>
          <p:cNvSpPr/>
          <p:nvPr/>
        </p:nvSpPr>
        <p:spPr>
          <a:xfrm>
            <a:off x="2097375" y="1192784"/>
            <a:ext cx="986429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số 2">
            <a:extLst>
              <a:ext uri="{FF2B5EF4-FFF2-40B4-BE49-F238E27FC236}">
                <a16:creationId xmlns:a16="http://schemas.microsoft.com/office/drawing/2014/main" id="{769ED6E6-3856-F27C-1D59-021D4AEF8D13}"/>
              </a:ext>
            </a:extLst>
          </p:cNvPr>
          <p:cNvSpPr/>
          <p:nvPr/>
        </p:nvSpPr>
        <p:spPr>
          <a:xfrm>
            <a:off x="-65030" y="2218545"/>
            <a:ext cx="986429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ố 3">
            <a:extLst>
              <a:ext uri="{FF2B5EF4-FFF2-40B4-BE49-F238E27FC236}">
                <a16:creationId xmlns:a16="http://schemas.microsoft.com/office/drawing/2014/main" id="{9D177BAD-E937-8130-2B4D-06C99B3BFF43}"/>
              </a:ext>
            </a:extLst>
          </p:cNvPr>
          <p:cNvSpPr/>
          <p:nvPr/>
        </p:nvSpPr>
        <p:spPr>
          <a:xfrm>
            <a:off x="814052" y="3250552"/>
            <a:ext cx="986429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âu 1">
            <a:extLst>
              <a:ext uri="{FF2B5EF4-FFF2-40B4-BE49-F238E27FC236}">
                <a16:creationId xmlns:a16="http://schemas.microsoft.com/office/drawing/2014/main" id="{3F2FD2EF-9FA1-D510-E114-8356C7AD77B5}"/>
              </a:ext>
            </a:extLst>
          </p:cNvPr>
          <p:cNvSpPr txBox="1"/>
          <p:nvPr/>
        </p:nvSpPr>
        <p:spPr>
          <a:xfrm>
            <a:off x="1010090" y="4820828"/>
            <a:ext cx="10667248" cy="11387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Sulfuric acid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câu 2">
            <a:extLst>
              <a:ext uri="{FF2B5EF4-FFF2-40B4-BE49-F238E27FC236}">
                <a16:creationId xmlns:a16="http://schemas.microsoft.com/office/drawing/2014/main" id="{81558D30-4A9C-73AE-EF67-C5D804C196F7}"/>
              </a:ext>
            </a:extLst>
          </p:cNvPr>
          <p:cNvSpPr txBox="1"/>
          <p:nvPr/>
        </p:nvSpPr>
        <p:spPr>
          <a:xfrm>
            <a:off x="997974" y="4780782"/>
            <a:ext cx="10667248" cy="11387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kèm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mol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câu 3">
            <a:extLst>
              <a:ext uri="{FF2B5EF4-FFF2-40B4-BE49-F238E27FC236}">
                <a16:creationId xmlns:a16="http://schemas.microsoft.com/office/drawing/2014/main" id="{7B832329-2ECB-7B0E-8E8E-2D982E5560EF}"/>
              </a:ext>
            </a:extLst>
          </p:cNvPr>
          <p:cNvGrpSpPr/>
          <p:nvPr/>
        </p:nvGrpSpPr>
        <p:grpSpPr>
          <a:xfrm>
            <a:off x="985858" y="4774353"/>
            <a:ext cx="10667248" cy="1745059"/>
            <a:chOff x="4118050" y="889422"/>
            <a:chExt cx="10667248" cy="17450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8AEF54-6462-C416-FF1F-983DEDD7D214}"/>
                </a:ext>
              </a:extLst>
            </p:cNvPr>
            <p:cNvGrpSpPr/>
            <p:nvPr/>
          </p:nvGrpSpPr>
          <p:grpSpPr>
            <a:xfrm>
              <a:off x="4118050" y="889422"/>
              <a:ext cx="10667248" cy="1742085"/>
              <a:chOff x="4058090" y="874906"/>
              <a:chExt cx="10667248" cy="174208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C84759-AE43-EA31-898A-2262319E85EB}"/>
                  </a:ext>
                </a:extLst>
              </p:cNvPr>
              <p:cNvSpPr txBox="1"/>
              <p:nvPr/>
            </p:nvSpPr>
            <p:spPr>
              <a:xfrm>
                <a:off x="4058090" y="874906"/>
                <a:ext cx="10667248" cy="166199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3: 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Cho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nhiệt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hoá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			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So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sánh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giá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               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so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endPara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F7B76666-EAA6-FDB0-9D05-A4AB839648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97675" y="1320416"/>
              <a:ext cx="5302429" cy="7176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688760" imgH="228600" progId="Equation.DSMT4">
                      <p:embed/>
                    </p:oleObj>
                  </mc:Choice>
                  <mc:Fallback>
                    <p:oleObj name="Equation" r:id="rId4" imgW="1688760" imgH="228600" progId="Equation.DSMT4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F7B76666-EAA6-FDB0-9D05-A4AB839648E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4497675" y="1320416"/>
                            <a:ext cx="5302429" cy="7176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2B13E72B-0882-2F3C-AD68-0D43D478B5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94625" y="1362689"/>
              <a:ext cx="3251492" cy="6056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295280" imgH="241200" progId="Equation.DSMT4">
                      <p:embed/>
                    </p:oleObj>
                  </mc:Choice>
                  <mc:Fallback>
                    <p:oleObj name="Equation" r:id="rId6" imgW="1295280" imgH="2412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2B13E72B-0882-2F3C-AD68-0D43D478B5C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0094625" y="1362689"/>
                            <a:ext cx="3251492" cy="60567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A1813217-48AC-7016-77EB-7FD8C20047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07581" y="1967976"/>
              <a:ext cx="1882144" cy="6490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736560" imgH="253800" progId="Equation.DSMT4">
                      <p:embed/>
                    </p:oleObj>
                  </mc:Choice>
                  <mc:Fallback>
                    <p:oleObj name="Equation" r:id="rId8" imgW="736560" imgH="253800" progId="Equation.DSMT4">
                      <p:embed/>
                      <p:pic>
                        <p:nvPicPr>
                          <p:cNvPr id="18" name="Object 17">
                            <a:extLst>
                              <a:ext uri="{FF2B5EF4-FFF2-40B4-BE49-F238E27FC236}">
                                <a16:creationId xmlns:a16="http://schemas.microsoft.com/office/drawing/2014/main" id="{A1813217-48AC-7016-77EB-7FD8C200479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6707581" y="1967976"/>
                            <a:ext cx="1882144" cy="64901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4CF3749A-3FA5-DC9E-8015-870C5206804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78276" y="1907908"/>
            <a:ext cx="2143390" cy="726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49160" imgH="253800" progId="Equation.DSMT4">
                    <p:embed/>
                  </p:oleObj>
                </mc:Choice>
                <mc:Fallback>
                  <p:oleObj name="Equation" r:id="rId10" imgW="74916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4CF3749A-3FA5-DC9E-8015-870C5206804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778276" y="1907908"/>
                          <a:ext cx="2143390" cy="7265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715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C892-2655-57B4-0F59-1762D6F93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7D75D6F0-6FF3-D894-25A1-1B692DB7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C34EB70-B1A0-4CBF-6CD1-91194A2F446F}"/>
              </a:ext>
            </a:extLst>
          </p:cNvPr>
          <p:cNvSpPr txBox="1"/>
          <p:nvPr/>
        </p:nvSpPr>
        <p:spPr>
          <a:xfrm>
            <a:off x="615257" y="238339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r>
              <a:rPr lang="en-US" altLang="zh-CN" sz="4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14</a:t>
            </a:r>
          </a:p>
          <a:p>
            <a:pPr lvl="1" algn="ctr" defTabSz="974725">
              <a:lnSpc>
                <a:spcPct val="120000"/>
              </a:lnSpc>
            </a:pPr>
            <a:r>
              <a:rPr lang="en-US" altLang="zh-CN" sz="4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CỦA PHẢN ỨNG HÓA HỌC</a:t>
            </a:r>
            <a:endParaRPr lang="zh-CN" altLang="en-US" sz="48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772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F3669-239A-4352-FDA5-A70D7E0F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E89000F-AB50-1BF4-F544-FEB94D2A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5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桌子.png">
            <a:extLst>
              <a:ext uri="{FF2B5EF4-FFF2-40B4-BE49-F238E27FC236}">
                <a16:creationId xmlns:a16="http://schemas.microsoft.com/office/drawing/2014/main" id="{2A3ECC97-B185-4868-1C85-9C2451F5DDB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>
            <a:extLst>
              <a:ext uri="{FF2B5EF4-FFF2-40B4-BE49-F238E27FC236}">
                <a16:creationId xmlns:a16="http://schemas.microsoft.com/office/drawing/2014/main" id="{3CE355E4-A73B-D1A4-EE8D-CCBC8E3A6B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>
            <a:extLst>
              <a:ext uri="{FF2B5EF4-FFF2-40B4-BE49-F238E27FC236}">
                <a16:creationId xmlns:a16="http://schemas.microsoft.com/office/drawing/2014/main" id="{3FA72205-F4FF-4F5E-E34E-6C81A6DA68A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>
            <a:extLst>
              <a:ext uri="{FF2B5EF4-FFF2-40B4-BE49-F238E27FC236}">
                <a16:creationId xmlns:a16="http://schemas.microsoft.com/office/drawing/2014/main" id="{27332EED-DA98-5FFA-050A-962919B90B7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>
            <a:extLst>
              <a:ext uri="{FF2B5EF4-FFF2-40B4-BE49-F238E27FC236}">
                <a16:creationId xmlns:a16="http://schemas.microsoft.com/office/drawing/2014/main" id="{8416C857-82CB-FE3A-53D7-B184637FD6E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>
            <a:extLst>
              <a:ext uri="{FF2B5EF4-FFF2-40B4-BE49-F238E27FC236}">
                <a16:creationId xmlns:a16="http://schemas.microsoft.com/office/drawing/2014/main" id="{507E7C1C-CEC6-3971-C29D-26040119093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96707" y="331592"/>
            <a:ext cx="4409898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>
            <a:extLst>
              <a:ext uri="{FF2B5EF4-FFF2-40B4-BE49-F238E27FC236}">
                <a16:creationId xmlns:a16="http://schemas.microsoft.com/office/drawing/2014/main" id="{D3CEE747-41C9-43A9-BA27-11B2EC1F89D3}"/>
              </a:ext>
            </a:extLst>
          </p:cNvPr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5284680" y="1115735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C1F196A-4984-1AE9-9A8F-D5CF95C75874}"/>
              </a:ext>
            </a:extLst>
          </p:cNvPr>
          <p:cNvGrpSpPr/>
          <p:nvPr/>
        </p:nvGrpSpPr>
        <p:grpSpPr>
          <a:xfrm>
            <a:off x="1230401" y="1522347"/>
            <a:ext cx="1494511" cy="855092"/>
            <a:chOff x="6394976" y="760866"/>
            <a:chExt cx="870857" cy="493486"/>
          </a:xfrm>
          <a:solidFill>
            <a:srgbClr val="FFFF99"/>
          </a:solidFill>
        </p:grpSpPr>
        <p:sp>
          <p:nvSpPr>
            <p:cNvPr id="16" name="矩形: 圆角 1">
              <a:extLst>
                <a:ext uri="{FF2B5EF4-FFF2-40B4-BE49-F238E27FC236}">
                  <a16:creationId xmlns:a16="http://schemas.microsoft.com/office/drawing/2014/main" id="{0DEE0818-53AB-5F91-5BDF-1E16B66A404B}"/>
                </a:ext>
              </a:extLst>
            </p:cNvPr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grpFill/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6285F79-5DFD-D8EA-FE65-163D4AE9F029}"/>
                </a:ext>
              </a:extLst>
            </p:cNvPr>
            <p:cNvSpPr txBox="1"/>
            <p:nvPr/>
          </p:nvSpPr>
          <p:spPr>
            <a:xfrm>
              <a:off x="6627149" y="803343"/>
              <a:ext cx="406510" cy="4085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5" name="矩形: 圆角 1">
            <a:extLst>
              <a:ext uri="{FF2B5EF4-FFF2-40B4-BE49-F238E27FC236}">
                <a16:creationId xmlns:a16="http://schemas.microsoft.com/office/drawing/2014/main" id="{515528C0-3223-2B07-E28A-3E98CBF2AFE3}"/>
              </a:ext>
            </a:extLst>
          </p:cNvPr>
          <p:cNvSpPr/>
          <p:nvPr/>
        </p:nvSpPr>
        <p:spPr>
          <a:xfrm>
            <a:off x="1230401" y="3429000"/>
            <a:ext cx="1494511" cy="855092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BF4DC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6BD26085-7762-740E-D31F-336889633923}"/>
              </a:ext>
            </a:extLst>
          </p:cNvPr>
          <p:cNvSpPr txBox="1"/>
          <p:nvPr/>
        </p:nvSpPr>
        <p:spPr>
          <a:xfrm>
            <a:off x="1628841" y="3550765"/>
            <a:ext cx="697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4000" b="1" dirty="0"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7BC297-6AE3-F01E-9841-14E53D0BB0EB}"/>
              </a:ext>
            </a:extLst>
          </p:cNvPr>
          <p:cNvSpPr txBox="1"/>
          <p:nvPr/>
        </p:nvSpPr>
        <p:spPr>
          <a:xfrm>
            <a:off x="3075032" y="1550214"/>
            <a:ext cx="8584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F69FD8-CAE6-2627-0639-12DBA327B921}"/>
              </a:ext>
            </a:extLst>
          </p:cNvPr>
          <p:cNvSpPr txBox="1"/>
          <p:nvPr/>
        </p:nvSpPr>
        <p:spPr>
          <a:xfrm>
            <a:off x="3123351" y="3390931"/>
            <a:ext cx="8820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6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708D2CEE-E419-754F-8019-F1072312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56FE75-58BF-D6AE-9DBE-B1FEA1F7B4D7}"/>
              </a:ext>
            </a:extLst>
          </p:cNvPr>
          <p:cNvSpPr txBox="1"/>
          <p:nvPr/>
        </p:nvSpPr>
        <p:spPr>
          <a:xfrm>
            <a:off x="2359483" y="1259119"/>
            <a:ext cx="7981032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BBC55-8B4A-3C92-CBDC-497306E8E203}"/>
              </a:ext>
            </a:extLst>
          </p:cNvPr>
          <p:cNvSpPr txBox="1"/>
          <p:nvPr/>
        </p:nvSpPr>
        <p:spPr>
          <a:xfrm>
            <a:off x="0" y="0"/>
            <a:ext cx="12192000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6F6A1-0BCE-8656-9D53-B8A22BC0E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424" y="1974562"/>
            <a:ext cx="9129551" cy="990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E6DDC-AC39-17DD-128B-D354CF04D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683" y="3018825"/>
            <a:ext cx="9388654" cy="28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29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100F8E67-6060-D0F0-6495-D7BAEF0E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1" y="521493"/>
            <a:ext cx="5325341" cy="613648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6230523" y="1830013"/>
            <a:ext cx="4559398" cy="28826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6820527" y="2363403"/>
            <a:ext cx="3379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454346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DE452-A320-FE43-2355-9B7F088E2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FADF7EDA-ADAE-F967-9384-E3DD2E2FA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3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27D49B-417C-E258-AD00-D9D1F69BF5A8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C4E70-34A9-46BC-5A49-C63DC1AB92B5}"/>
              </a:ext>
            </a:extLst>
          </p:cNvPr>
          <p:cNvSpPr txBox="1"/>
          <p:nvPr/>
        </p:nvSpPr>
        <p:spPr>
          <a:xfrm>
            <a:off x="111760" y="982133"/>
            <a:ext cx="119684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1: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BBF22D-474D-A476-48D9-16A1032EF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75882"/>
              </p:ext>
            </p:extLst>
          </p:nvPr>
        </p:nvGraphicFramePr>
        <p:xfrm>
          <a:off x="721360" y="1867069"/>
          <a:ext cx="8127999" cy="1228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240">
                  <a:extLst>
                    <a:ext uri="{9D8B030D-6E8A-4147-A177-3AD203B41FA5}">
                      <a16:colId xmlns:a16="http://schemas.microsoft.com/office/drawing/2014/main" val="1984416823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16820190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39272858"/>
                    </a:ext>
                  </a:extLst>
                </a:gridCol>
              </a:tblGrid>
              <a:tr h="44299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048103"/>
                  </a:ext>
                </a:extLst>
              </a:tr>
              <a:tr h="7106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(KJ/mol)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9,16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13639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165C27A-73F4-1771-C228-D6F5684D5874}"/>
              </a:ext>
            </a:extLst>
          </p:cNvPr>
          <p:cNvSpPr txBox="1"/>
          <p:nvPr/>
        </p:nvSpPr>
        <p:spPr>
          <a:xfrm>
            <a:off x="230293" y="3141242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B9F194-8102-E121-6FC1-39399EA94DEA}"/>
                  </a:ext>
                </a:extLst>
              </p:cNvPr>
              <p:cNvSpPr txBox="1"/>
              <p:nvPr/>
            </p:nvSpPr>
            <p:spPr>
              <a:xfrm>
                <a:off x="7691120" y="3167390"/>
                <a:ext cx="39048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B9F194-8102-E121-6FC1-39399EA94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120" y="3167390"/>
                <a:ext cx="390482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1A9438E-CA74-87EC-BA7A-7F482A2D1E2B}"/>
              </a:ext>
            </a:extLst>
          </p:cNvPr>
          <p:cNvSpPr txBox="1"/>
          <p:nvPr/>
        </p:nvSpPr>
        <p:spPr>
          <a:xfrm>
            <a:off x="2861733" y="3691469"/>
            <a:ext cx="104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9B5F3-9DA1-F558-F046-10517F4E7CAC}"/>
              </a:ext>
            </a:extLst>
          </p:cNvPr>
          <p:cNvSpPr txBox="1"/>
          <p:nvPr/>
        </p:nvSpPr>
        <p:spPr>
          <a:xfrm>
            <a:off x="3803226" y="3626852"/>
            <a:ext cx="335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E0928-0659-2186-B3E3-FF8C41E0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639" y="4173001"/>
            <a:ext cx="7595508" cy="715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7F1412-ACB3-1326-F5DB-88D718E46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860" y="4867249"/>
            <a:ext cx="6975589" cy="787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7C8AD-1C59-7329-8075-1566CF255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814" y="2466238"/>
            <a:ext cx="949985" cy="512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4C65B3-0F81-EF94-E8B6-B5A7B8E839BA}"/>
              </a:ext>
            </a:extLst>
          </p:cNvPr>
          <p:cNvSpPr txBox="1"/>
          <p:nvPr/>
        </p:nvSpPr>
        <p:spPr>
          <a:xfrm>
            <a:off x="4544912" y="5646957"/>
            <a:ext cx="402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B168D8-951C-D470-6809-F6763AD5B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966" y="5636199"/>
            <a:ext cx="900123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3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  <p:bldP spid="2" grpId="0"/>
      <p:bldP spid="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00744-D865-DEFB-AC4E-FE55B2EA5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42224ACD-5666-D9B7-574C-7F35A4F5F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52AE1-B465-E9E7-BE50-E56F4BF1FBBE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C70C2-97C6-4BAB-2E64-EF336CD913BD}"/>
              </a:ext>
            </a:extLst>
          </p:cNvPr>
          <p:cNvSpPr txBox="1"/>
          <p:nvPr/>
        </p:nvSpPr>
        <p:spPr>
          <a:xfrm>
            <a:off x="187996" y="875783"/>
            <a:ext cx="119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DA52F0-C80C-ECA5-4F51-69463AE4DA54}"/>
              </a:ext>
            </a:extLst>
          </p:cNvPr>
          <p:cNvSpPr txBox="1"/>
          <p:nvPr/>
        </p:nvSpPr>
        <p:spPr>
          <a:xfrm>
            <a:off x="0" y="2546980"/>
            <a:ext cx="637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384CDF-1431-C33D-8727-F7FF0C2ECB49}"/>
                  </a:ext>
                </a:extLst>
              </p:cNvPr>
              <p:cNvSpPr txBox="1"/>
              <p:nvPr/>
            </p:nvSpPr>
            <p:spPr>
              <a:xfrm>
                <a:off x="6191455" y="2546980"/>
                <a:ext cx="6182798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7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7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700" i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+ 3CO (g)</a:t>
                </a:r>
                <a14:m>
                  <m:oMath xmlns:m="http://schemas.openxmlformats.org/officeDocument/2006/math">
                    <m:r>
                      <a:rPr lang="en-US" sz="27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7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700" b="0" i="1" baseline="-2500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</m:d>
                  </m:oMath>
                </a14:m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+3CO</a:t>
                </a:r>
                <a:r>
                  <a:rPr lang="en-US" sz="27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384CDF-1431-C33D-8727-F7FF0C2EC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55" y="2546980"/>
                <a:ext cx="6182798" cy="507831"/>
              </a:xfrm>
              <a:prstGeom prst="rect">
                <a:avLst/>
              </a:prstGeom>
              <a:blipFill>
                <a:blip r:embed="rId4"/>
                <a:stretch>
                  <a:fillRect t="-12048" b="-30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0CCCA63-ACC2-81AE-6ADA-96E94301A40A}"/>
              </a:ext>
            </a:extLst>
          </p:cNvPr>
          <p:cNvSpPr txBox="1"/>
          <p:nvPr/>
        </p:nvSpPr>
        <p:spPr>
          <a:xfrm>
            <a:off x="2136986" y="3041102"/>
            <a:ext cx="104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B0024-ABD4-F2D8-1795-389A679A6537}"/>
              </a:ext>
            </a:extLst>
          </p:cNvPr>
          <p:cNvSpPr txBox="1"/>
          <p:nvPr/>
        </p:nvSpPr>
        <p:spPr>
          <a:xfrm>
            <a:off x="3105258" y="3041102"/>
            <a:ext cx="335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0EBA4C7-42CF-433D-3693-28747BF0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91478"/>
              </p:ext>
            </p:extLst>
          </p:nvPr>
        </p:nvGraphicFramePr>
        <p:xfrm>
          <a:off x="1295435" y="1464495"/>
          <a:ext cx="97536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482">
                  <a:extLst>
                    <a:ext uri="{9D8B030D-6E8A-4147-A177-3AD203B41FA5}">
                      <a16:colId xmlns:a16="http://schemas.microsoft.com/office/drawing/2014/main" val="527581750"/>
                    </a:ext>
                  </a:extLst>
                </a:gridCol>
                <a:gridCol w="1600559">
                  <a:extLst>
                    <a:ext uri="{9D8B030D-6E8A-4147-A177-3AD203B41FA5}">
                      <a16:colId xmlns:a16="http://schemas.microsoft.com/office/drawing/2014/main" val="278286428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1736692650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157659756"/>
                    </a:ext>
                  </a:extLst>
                </a:gridCol>
                <a:gridCol w="1899919">
                  <a:extLst>
                    <a:ext uri="{9D8B030D-6E8A-4147-A177-3AD203B41FA5}">
                      <a16:colId xmlns:a16="http://schemas.microsoft.com/office/drawing/2014/main" val="792748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7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(KJ/mol)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-110,50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-393,50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01103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AC3EEB7-7FD6-42CB-8A08-4CDFA43ED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912" y="2008835"/>
            <a:ext cx="774382" cy="417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8D86A4-041F-A552-ADE1-117C15B42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228" y="3788544"/>
            <a:ext cx="9340071" cy="14426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0AD97D-7F1D-7A6B-09D4-431FAA7F637D}"/>
              </a:ext>
            </a:extLst>
          </p:cNvPr>
          <p:cNvSpPr txBox="1"/>
          <p:nvPr/>
        </p:nvSpPr>
        <p:spPr>
          <a:xfrm>
            <a:off x="4374787" y="5466200"/>
            <a:ext cx="402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A0EC87-7B56-51A8-58C7-BB7716E40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006" y="5455442"/>
            <a:ext cx="900123" cy="5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10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  <p:bldP spid="2" grpId="0"/>
      <p:bldP spid="3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F1730D46-EBD7-CF6C-3A0D-96CFBF3A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ADB6BB0-F3E5-937A-774E-E468BBA03004}"/>
              </a:ext>
            </a:extLst>
          </p:cNvPr>
          <p:cNvSpPr txBox="1">
            <a:spLocks/>
          </p:cNvSpPr>
          <p:nvPr/>
        </p:nvSpPr>
        <p:spPr>
          <a:xfrm>
            <a:off x="3117135" y="2555488"/>
            <a:ext cx="6242057" cy="590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 THEO 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24599-139F-76AC-FD51-AAD6BBE848E1}"/>
              </a:ext>
            </a:extLst>
          </p:cNvPr>
          <p:cNvSpPr txBox="1"/>
          <p:nvPr/>
        </p:nvSpPr>
        <p:spPr>
          <a:xfrm>
            <a:off x="0" y="34207"/>
            <a:ext cx="12192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683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CEBB7F25-A36A-BA4D-0BAC-5853D33E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FBECC9F-0846-7CCA-AE90-EF8A4D3A6CAB}"/>
              </a:ext>
            </a:extLst>
          </p:cNvPr>
          <p:cNvSpPr/>
          <p:nvPr/>
        </p:nvSpPr>
        <p:spPr>
          <a:xfrm>
            <a:off x="192648" y="1191955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1F11FE38-156C-85E3-41FD-4D1978403FD0}"/>
              </a:ext>
            </a:extLst>
          </p:cNvPr>
          <p:cNvSpPr txBox="1">
            <a:spLocks/>
          </p:cNvSpPr>
          <p:nvPr/>
        </p:nvSpPr>
        <p:spPr>
          <a:xfrm>
            <a:off x="10305" y="1269102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1,3: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D3CF45CA-AB2D-83EB-7ABD-FCDEBCBF40F1}"/>
              </a:ext>
            </a:extLst>
          </p:cNvPr>
          <p:cNvSpPr/>
          <p:nvPr/>
        </p:nvSpPr>
        <p:spPr>
          <a:xfrm>
            <a:off x="192649" y="2567287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691A31EF-3047-289B-8EC9-B900CD183ABF}"/>
              </a:ext>
            </a:extLst>
          </p:cNvPr>
          <p:cNvSpPr txBox="1">
            <a:spLocks/>
          </p:cNvSpPr>
          <p:nvPr/>
        </p:nvSpPr>
        <p:spPr>
          <a:xfrm>
            <a:off x="10305" y="265684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BECC1E-2AA0-F10D-C1F6-2E1CA8F19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93" y="1392472"/>
            <a:ext cx="6776252" cy="5785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EC3C76-41D7-BD24-DF53-762B819FD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94" y="2591811"/>
            <a:ext cx="6776252" cy="619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E423F6-B73A-D963-3AB6-8D363B051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787" y="3646996"/>
            <a:ext cx="9420564" cy="14367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E38885-AA44-FE3F-4DB5-EF767268C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5" y="145836"/>
            <a:ext cx="11988655" cy="9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40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A39A7-D725-BD96-FE61-2672AC5E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3828AB-80E9-9D4B-3F2F-3FF56884A52A}"/>
              </a:ext>
            </a:extLst>
          </p:cNvPr>
          <p:cNvSpPr/>
          <p:nvPr/>
        </p:nvSpPr>
        <p:spPr>
          <a:xfrm>
            <a:off x="5781040" y="1432560"/>
            <a:ext cx="558800" cy="28448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1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7AC9D868-389D-6C91-F33D-C5B8109E5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77BE7-F7FD-7DD9-2606-02EF33B65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92" y="172491"/>
            <a:ext cx="5673307" cy="5975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9905D-203A-D1F0-EBB4-8D2977CC8F8E}"/>
              </a:ext>
            </a:extLst>
          </p:cNvPr>
          <p:cNvSpPr/>
          <p:nvPr/>
        </p:nvSpPr>
        <p:spPr>
          <a:xfrm>
            <a:off x="6177280" y="1330960"/>
            <a:ext cx="7518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3CB41-46F1-C9FB-4EA7-B93EB0616A50}"/>
              </a:ext>
            </a:extLst>
          </p:cNvPr>
          <p:cNvSpPr/>
          <p:nvPr/>
        </p:nvSpPr>
        <p:spPr>
          <a:xfrm>
            <a:off x="8097520" y="5425440"/>
            <a:ext cx="7518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D1011E-9C9B-E66F-D38E-E8D0EA673E4B}"/>
              </a:ext>
            </a:extLst>
          </p:cNvPr>
          <p:cNvSpPr/>
          <p:nvPr/>
        </p:nvSpPr>
        <p:spPr>
          <a:xfrm>
            <a:off x="8097520" y="5069840"/>
            <a:ext cx="7518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1422DF-62EC-B827-4037-05E46B0A1453}"/>
              </a:ext>
            </a:extLst>
          </p:cNvPr>
          <p:cNvSpPr/>
          <p:nvPr/>
        </p:nvSpPr>
        <p:spPr>
          <a:xfrm>
            <a:off x="4419600" y="5435600"/>
            <a:ext cx="7518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032D9-2C21-2867-EEA5-7BD3FE6903EF}"/>
              </a:ext>
            </a:extLst>
          </p:cNvPr>
          <p:cNvSpPr/>
          <p:nvPr/>
        </p:nvSpPr>
        <p:spPr>
          <a:xfrm>
            <a:off x="6217920" y="3860800"/>
            <a:ext cx="75184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4892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AACD-48FE-FF8B-A3E4-88EE39007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2B248415-5B91-3D96-5E4B-05BD3FE0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D7281B2C-3B19-18AA-790F-CEF3ED28DD10}"/>
              </a:ext>
            </a:extLst>
          </p:cNvPr>
          <p:cNvSpPr/>
          <p:nvPr/>
        </p:nvSpPr>
        <p:spPr>
          <a:xfrm>
            <a:off x="192648" y="1049715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D47D2FE-ECCA-2BAB-568E-7E7B967221FB}"/>
              </a:ext>
            </a:extLst>
          </p:cNvPr>
          <p:cNvSpPr txBox="1">
            <a:spLocks/>
          </p:cNvSpPr>
          <p:nvPr/>
        </p:nvSpPr>
        <p:spPr>
          <a:xfrm>
            <a:off x="10305" y="1106542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1,3: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B2223FF4-91F6-6C8D-07FA-9B7EC8EE75B8}"/>
              </a:ext>
            </a:extLst>
          </p:cNvPr>
          <p:cNvSpPr/>
          <p:nvPr/>
        </p:nvSpPr>
        <p:spPr>
          <a:xfrm>
            <a:off x="192649" y="2425047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59DC3AE-F2A1-2D91-F42E-E0CAE0783A5E}"/>
              </a:ext>
            </a:extLst>
          </p:cNvPr>
          <p:cNvSpPr txBox="1">
            <a:spLocks/>
          </p:cNvSpPr>
          <p:nvPr/>
        </p:nvSpPr>
        <p:spPr>
          <a:xfrm>
            <a:off x="10305" y="251460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2C9109-6D67-B4C9-3DD3-8AEEB4E4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188" y="1067943"/>
            <a:ext cx="6776252" cy="5785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F19F18-A4E3-9A82-FEF2-76CD1500B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188" y="2422141"/>
            <a:ext cx="6776252" cy="619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6D0F57-912E-1FBF-5410-9F06F3BFC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500" y="3118258"/>
            <a:ext cx="7550501" cy="1151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EE4969-941D-7444-9438-8E9AAE37B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500" y="4143372"/>
            <a:ext cx="8379981" cy="13531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91AB8B-A961-2FBF-9DB3-BBD753AE8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500" y="5385782"/>
            <a:ext cx="8286132" cy="1279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C9B737-C8DA-215F-D29D-D6CF1A6B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5" y="145836"/>
            <a:ext cx="11988655" cy="9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295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4D9AB-BAD7-996F-EB4A-32C91F52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4F985FC2-F572-4277-6864-E99A901D1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9B909F3F-EE21-A69D-3443-5680558DD76E}"/>
              </a:ext>
            </a:extLst>
          </p:cNvPr>
          <p:cNvSpPr/>
          <p:nvPr/>
        </p:nvSpPr>
        <p:spPr>
          <a:xfrm>
            <a:off x="192648" y="1191955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5EA10B78-88B6-B3C9-5DCF-E8531950314A}"/>
              </a:ext>
            </a:extLst>
          </p:cNvPr>
          <p:cNvSpPr txBox="1">
            <a:spLocks/>
          </p:cNvSpPr>
          <p:nvPr/>
        </p:nvSpPr>
        <p:spPr>
          <a:xfrm>
            <a:off x="10305" y="1269102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1,3: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1AE720-9A06-FB9A-CD5A-3336F37F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93" y="1392472"/>
            <a:ext cx="6776252" cy="57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52928-367F-7677-D906-E12F08BF4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548" y="3052691"/>
            <a:ext cx="9253874" cy="175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155FF3-F10E-64C1-D363-D41BC4E59C6D}"/>
              </a:ext>
            </a:extLst>
          </p:cNvPr>
          <p:cNvSpPr txBox="1"/>
          <p:nvPr/>
        </p:nvSpPr>
        <p:spPr>
          <a:xfrm>
            <a:off x="2778548" y="237129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15FE4-A3D7-6AFE-5725-975B4D544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418" y="5056594"/>
            <a:ext cx="4555138" cy="622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45CA2-43E9-9017-9AC4-782A5A481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5" y="145836"/>
            <a:ext cx="11988655" cy="9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0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76266-DF79-4320-9751-909DBEDBF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ACCB5D85-2FDD-3E5C-BF23-9F53A4CD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4332140A-874E-0CE8-7C18-8514D75A1CD3}"/>
              </a:ext>
            </a:extLst>
          </p:cNvPr>
          <p:cNvSpPr/>
          <p:nvPr/>
        </p:nvSpPr>
        <p:spPr>
          <a:xfrm>
            <a:off x="192648" y="1135145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C15D27BD-0C16-5A0F-6895-7070FD1A7717}"/>
              </a:ext>
            </a:extLst>
          </p:cNvPr>
          <p:cNvSpPr txBox="1">
            <a:spLocks/>
          </p:cNvSpPr>
          <p:nvPr/>
        </p:nvSpPr>
        <p:spPr>
          <a:xfrm>
            <a:off x="10304" y="1253178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1C35DC-96BB-9B6D-B98B-347B678A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844" y="1253178"/>
            <a:ext cx="6776252" cy="6191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4DCDD1-03D6-85A1-406D-EB9E5A915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5" y="145836"/>
            <a:ext cx="11988655" cy="95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2F9CF-C9C2-5493-197F-F247A8F87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333" y="3030091"/>
            <a:ext cx="9270000" cy="18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519DA2-B2CC-0D81-35A3-7D9294D3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698" y="4836083"/>
            <a:ext cx="4555138" cy="622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63629-65EE-ADB8-683D-DAC0197CFE98}"/>
              </a:ext>
            </a:extLst>
          </p:cNvPr>
          <p:cNvSpPr txBox="1"/>
          <p:nvPr/>
        </p:nvSpPr>
        <p:spPr>
          <a:xfrm>
            <a:off x="2778548" y="237129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93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1B838DB8-AC96-5019-CCF7-B54E8606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615257" y="238339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endParaRPr lang="zh-CN" altLang="en-US" sz="48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5F5A0338-8AD0-8B43-7CA1-0450E44F7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985" y="2806583"/>
            <a:ext cx="5243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6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6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矩形 20">
            <a:extLst>
              <a:ext uri="{FF2B5EF4-FFF2-40B4-BE49-F238E27FC236}">
                <a16:creationId xmlns:a16="http://schemas.microsoft.com/office/drawing/2014/main" id="{8C459900-C196-9A6E-3A54-695C5986ABE3}"/>
              </a:ext>
            </a:extLst>
          </p:cNvPr>
          <p:cNvSpPr/>
          <p:nvPr/>
        </p:nvSpPr>
        <p:spPr>
          <a:xfrm>
            <a:off x="5063315" y="944535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1500" b="1" dirty="0"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485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7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F1730D46-EBD7-CF6C-3A0D-96CFBF3A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1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9319920-BACE-9D92-D2A7-2BE8C35A1503}"/>
              </a:ext>
            </a:extLst>
          </p:cNvPr>
          <p:cNvSpPr/>
          <p:nvPr/>
        </p:nvSpPr>
        <p:spPr>
          <a:xfrm>
            <a:off x="270635" y="863435"/>
            <a:ext cx="11650729" cy="2312902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en-US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24599-139F-76AC-FD51-AAD6BBE848E1}"/>
              </a:ext>
            </a:extLst>
          </p:cNvPr>
          <p:cNvSpPr txBox="1"/>
          <p:nvPr/>
        </p:nvSpPr>
        <p:spPr>
          <a:xfrm>
            <a:off x="45762" y="80877"/>
            <a:ext cx="1219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DFE8362-E485-AF78-ABC0-31EF27D9CF30}"/>
              </a:ext>
            </a:extLst>
          </p:cNvPr>
          <p:cNvSpPr/>
          <p:nvPr/>
        </p:nvSpPr>
        <p:spPr>
          <a:xfrm>
            <a:off x="270634" y="3617969"/>
            <a:ext cx="11650729" cy="2312902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en-US" sz="28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9C7ADD-41C5-F43E-2366-F54E3E58B46B}"/>
              </a:ext>
            </a:extLst>
          </p:cNvPr>
          <p:cNvSpPr txBox="1"/>
          <p:nvPr/>
        </p:nvSpPr>
        <p:spPr>
          <a:xfrm>
            <a:off x="865233" y="3704323"/>
            <a:ext cx="10461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F8885-D6E6-A135-694C-DA2B81D7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7" y="4335354"/>
            <a:ext cx="11356347" cy="123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ACFF4-9F8A-6BD4-59DA-226BC19A5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79" y="1752121"/>
            <a:ext cx="9525181" cy="1285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C048C-63E4-8595-CE30-9A97154A539D}"/>
              </a:ext>
            </a:extLst>
          </p:cNvPr>
          <p:cNvSpPr txBox="1"/>
          <p:nvPr/>
        </p:nvSpPr>
        <p:spPr>
          <a:xfrm>
            <a:off x="865233" y="1168840"/>
            <a:ext cx="10461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8715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1B838DB8-AC96-5019-CCF7-B54E8606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615257" y="238339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r>
              <a:rPr lang="en-US" altLang="zh-CN" sz="4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14</a:t>
            </a:r>
          </a:p>
          <a:p>
            <a:pPr lvl="1" algn="ctr" defTabSz="974725">
              <a:lnSpc>
                <a:spcPct val="120000"/>
              </a:lnSpc>
            </a:pPr>
            <a:r>
              <a:rPr lang="en-US" altLang="zh-CN" sz="4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CỦA PHẢN ỨNG HÓA HỌC</a:t>
            </a:r>
            <a:endParaRPr lang="zh-CN" altLang="en-US" sz="48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038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1B838DB8-AC96-5019-CCF7-B54E8606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615257" y="238339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endParaRPr lang="zh-CN" altLang="en-US" sz="48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5F5A0338-8AD0-8B43-7CA1-0450E44F7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985" y="2806583"/>
            <a:ext cx="5243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60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60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矩形 20">
            <a:extLst>
              <a:ext uri="{FF2B5EF4-FFF2-40B4-BE49-F238E27FC236}">
                <a16:creationId xmlns:a16="http://schemas.microsoft.com/office/drawing/2014/main" id="{8C459900-C196-9A6E-3A54-695C5986ABE3}"/>
              </a:ext>
            </a:extLst>
          </p:cNvPr>
          <p:cNvSpPr/>
          <p:nvPr/>
        </p:nvSpPr>
        <p:spPr>
          <a:xfrm>
            <a:off x="5063315" y="944535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1500" b="1" dirty="0"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4421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7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6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9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40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1" y="2032728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9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2"/>
            <a:ext cx="910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 CỨU NGƯ DÂN</a:t>
            </a: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8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5" y="927170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dân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đang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gặp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giữa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cơn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bão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  <a:p>
            <a:pPr algn="ctr" defTabSz="914446"/>
            <a:endParaRPr lang="en-US" sz="5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giúp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Đội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cứu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dân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6" y="1167994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1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4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8" y="4517240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6" y="1804128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4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5" y="5727228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87" y="5541622"/>
            <a:ext cx="1179611" cy="11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9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9" y="200026"/>
            <a:ext cx="8453211" cy="36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1" y="3949267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495801"/>
            <a:ext cx="828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prstClr val="white">
                    <a:lumMod val="95000"/>
                  </a:prstClr>
                </a:solidFill>
                <a:latin typeface="Cambria" pitchFamily="18" charset="0"/>
                <a:cs typeface="Arial"/>
                <a:sym typeface="Arial"/>
              </a:rPr>
              <a:t>Câu</a:t>
            </a:r>
            <a:r>
              <a:rPr lang="en-US" sz="3000" b="1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  <a:cs typeface="Arial"/>
                <a:sym typeface="Arial"/>
              </a:rPr>
              <a:t> 1.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Cl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→2HCl(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E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 – Cl) = 432 kJ/mol,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(Cl – Cl) = 243 kJ/mol,  E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 – H) = 436 kJ/ mol.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-179kJ.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B.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+179 kJ.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+185 kJ.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-185 kJ.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9458" y="4295037"/>
            <a:ext cx="3015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5400" b="1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  <a:cs typeface="Arial"/>
                <a:sym typeface="Arial"/>
              </a:rPr>
              <a:t>D</a:t>
            </a:r>
            <a:r>
              <a:rPr lang="en-US" sz="5400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  <a:cs typeface="Arial"/>
                <a:sym typeface="Arial"/>
              </a:rPr>
              <a:t>.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-185 kJ</a:t>
            </a:r>
            <a:r>
              <a:rPr lang="en-US" sz="5400" dirty="0">
                <a:solidFill>
                  <a:schemeClr val="bg1"/>
                </a:solidFill>
                <a:latin typeface="Cambria" pitchFamily="18" charset="0"/>
                <a:cs typeface="Arial"/>
                <a:sym typeface="Arial"/>
              </a:rPr>
              <a:t>.</a:t>
            </a:r>
            <a:endParaRPr lang="en-US" sz="5400" b="1" dirty="0">
              <a:solidFill>
                <a:schemeClr val="bg1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7D9F2-A59E-813C-5D86-BC5161A41F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3894" y="5412308"/>
            <a:ext cx="5506696" cy="10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9" y="200026"/>
            <a:ext cx="93549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12366" y="3857626"/>
            <a:ext cx="7740673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8664" y="645867"/>
            <a:ext cx="87338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0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2.</a:t>
            </a:r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  <a:cs typeface="Arial"/>
                <a:sym typeface="Arial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(kJ/mol)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110,50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241,82.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3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2(g)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nl-NL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352,32 kJ.		</a:t>
            </a:r>
            <a:r>
              <a:rPr lang="nl-NL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131,32 kJ.	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+352,32 kJ.		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+131,32 kJ.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1586" y="3935102"/>
            <a:ext cx="4288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+131,32 kJ.</a:t>
            </a:r>
            <a:endParaRPr lang="en-US" sz="5400" b="1" dirty="0">
              <a:solidFill>
                <a:srgbClr val="FFFFFF"/>
              </a:solidFill>
              <a:latin typeface="Calibri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9B1873-2E12-360E-43BD-D6FE7B66AC10}"/>
                  </a:ext>
                </a:extLst>
              </p:cNvPr>
              <p:cNvSpPr txBox="1"/>
              <p:nvPr/>
            </p:nvSpPr>
            <p:spPr>
              <a:xfrm>
                <a:off x="3057513" y="4990046"/>
                <a:ext cx="6746241" cy="6438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298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b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298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𝐶𝑂</m:t>
                                </m:r>
                              </m:e>
                            </m:d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298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298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298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=−110,5+241,82=+131,32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𝐾𝐽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9B1873-2E12-360E-43BD-D6FE7B66A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513" y="4990046"/>
                <a:ext cx="6746241" cy="6438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AEF630C-F2E0-6B20-5592-E8FEE228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44DE7BF6-CD74-BC28-2D7A-AD1E527C93D1}"/>
              </a:ext>
            </a:extLst>
          </p:cNvPr>
          <p:cNvSpPr/>
          <p:nvPr/>
        </p:nvSpPr>
        <p:spPr>
          <a:xfrm>
            <a:off x="179324" y="718010"/>
            <a:ext cx="11833352" cy="1640179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 biến thiên enthalpy của phản ứng phân hủy trinitroglycerin (C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theo phương trình sau (biết nhiệt tạo thành của nitroglycerin là -370,15 kJ/mol):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(NO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(s) → 6N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+ 12CO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+ 10H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O(g) + O</a:t>
            </a:r>
            <a:r>
              <a:rPr lang="vi-VN" sz="24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algn="just"/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trinitroglycerin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7214D-6062-8EC8-D2C5-8949C8516E79}"/>
              </a:ext>
            </a:extLst>
          </p:cNvPr>
          <p:cNvSpPr txBox="1"/>
          <p:nvPr/>
        </p:nvSpPr>
        <p:spPr>
          <a:xfrm>
            <a:off x="-1" y="0"/>
            <a:ext cx="324050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VẬN DỤNG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0F411-B937-44DE-974F-466D908D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05283"/>
            <a:ext cx="11966883" cy="458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7E576-FF51-35E8-0ACE-6B281952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244" y="3279454"/>
            <a:ext cx="8626313" cy="1063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8563ED-9F65-E095-F080-58432177A872}"/>
              </a:ext>
            </a:extLst>
          </p:cNvPr>
          <p:cNvSpPr txBox="1"/>
          <p:nvPr/>
        </p:nvSpPr>
        <p:spPr>
          <a:xfrm>
            <a:off x="2768277" y="4211056"/>
            <a:ext cx="9188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err="1">
                <a:latin typeface="+mj-lt"/>
              </a:rPr>
              <a:t>Phản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ứng</a:t>
            </a:r>
            <a:r>
              <a:rPr lang="vi-VN" sz="2800" b="1" dirty="0">
                <a:latin typeface="+mj-lt"/>
              </a:rPr>
              <a:t> phân </a:t>
            </a:r>
            <a:r>
              <a:rPr lang="vi-VN" sz="2800" b="1" dirty="0" err="1">
                <a:latin typeface="+mj-lt"/>
              </a:rPr>
              <a:t>hủy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trinitroglycerin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tỏa</a:t>
            </a:r>
            <a:r>
              <a:rPr lang="vi-VN" sz="2800" b="1" dirty="0">
                <a:latin typeface="+mj-lt"/>
              </a:rPr>
              <a:t> ra </a:t>
            </a:r>
            <a:r>
              <a:rPr lang="vi-VN" sz="2800" b="1" dirty="0" err="1">
                <a:latin typeface="+mj-lt"/>
              </a:rPr>
              <a:t>lượng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nhiệt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rất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lớn</a:t>
            </a:r>
            <a:r>
              <a:rPr lang="vi-VN" sz="2800" b="1" dirty="0">
                <a:latin typeface="+mj-lt"/>
              </a:rPr>
              <a:t> =&gt; Gây </a:t>
            </a:r>
            <a:r>
              <a:rPr lang="vi-VN" sz="2800" b="1" dirty="0" err="1">
                <a:latin typeface="+mj-lt"/>
              </a:rPr>
              <a:t>tính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sát</a:t>
            </a:r>
            <a:r>
              <a:rPr lang="vi-VN" sz="2800" b="1" dirty="0">
                <a:latin typeface="+mj-lt"/>
              </a:rPr>
              <a:t> thương cao</a:t>
            </a:r>
            <a:r>
              <a:rPr lang="en-US" sz="2800" b="1" dirty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5E23F-D49D-9589-4621-1D9095ED8F70}"/>
              </a:ext>
            </a:extLst>
          </p:cNvPr>
          <p:cNvSpPr txBox="1"/>
          <p:nvPr/>
        </p:nvSpPr>
        <p:spPr>
          <a:xfrm>
            <a:off x="2778436" y="5185883"/>
            <a:ext cx="94135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rinitroglycerin được ứng dụng làm thành phần thuốc súng không khói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73008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770F7-9B04-9956-4C61-BE90A44B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0"/>
            <a:ext cx="12462933" cy="70103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B6F059-650B-9221-F212-3CD99BD68D79}"/>
              </a:ext>
            </a:extLst>
          </p:cNvPr>
          <p:cNvSpPr/>
          <p:nvPr/>
        </p:nvSpPr>
        <p:spPr>
          <a:xfrm>
            <a:off x="1039707" y="1375373"/>
            <a:ext cx="103090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kern="2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CẢM ƠN QUÝ THẦY CÔ VÀ CÁC EM ĐÃ LẮNG NGHE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390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E7E5C4C2-175B-CC0E-5CA0-4B90132A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DEACC-7B6D-CBE0-B752-1E83A6D89CBC}"/>
              </a:ext>
            </a:extLst>
          </p:cNvPr>
          <p:cNvSpPr txBox="1"/>
          <p:nvPr/>
        </p:nvSpPr>
        <p:spPr>
          <a:xfrm>
            <a:off x="231608" y="1125284"/>
            <a:ext cx="1172878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Vận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dụng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2NaHCO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→ Na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+ 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+H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O(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l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</a:t>
            </a:r>
            <a:endParaRPr lang="en-US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NaHCO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dùng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Vì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sao khi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bảo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quản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tránh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ở nơi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nhiệt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độ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cao?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E7514-769B-276A-BBBD-957B6BDA9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944" y="1268754"/>
            <a:ext cx="1676564" cy="447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84CC59-327E-6F80-74E6-13406859C512}"/>
                  </a:ext>
                </a:extLst>
              </p:cNvPr>
              <p:cNvSpPr txBox="1"/>
              <p:nvPr/>
            </p:nvSpPr>
            <p:spPr>
              <a:xfrm>
                <a:off x="5489906" y="2888206"/>
                <a:ext cx="6340602" cy="2420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32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32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vi-VN" sz="3200" b="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hản</a:t>
                </a:r>
                <a:r>
                  <a:rPr lang="vi-VN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vi-VN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 </a:t>
                </a:r>
                <a:r>
                  <a:rPr lang="vi-VN" sz="3200" b="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ü"/>
                </a:pPr>
                <a:r>
                  <a:rPr lang="vi-VN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để bột nở ở nơi có nhiệt độ cao,</a:t>
                </a:r>
                <a:r>
                  <a:rPr lang="en-US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NaHCO</a:t>
                </a:r>
                <a:r>
                  <a:rPr lang="vi-VN" sz="3200" b="0" i="0" baseline="-250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sẽ bị phân hủy, không còn tính chất của bột nở</a:t>
                </a:r>
                <a:r>
                  <a:rPr lang="en-US" sz="3200" b="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b="0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84CC59-327E-6F80-74E6-13406859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906" y="2888206"/>
                <a:ext cx="6340602" cy="2420278"/>
              </a:xfrm>
              <a:prstGeom prst="rect">
                <a:avLst/>
              </a:prstGeom>
              <a:blipFill>
                <a:blip r:embed="rId5"/>
                <a:stretch>
                  <a:fillRect l="-2212" t="-1008" b="-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EA46E8-6882-CF8E-774E-B1FD4CFB1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083" y="2725151"/>
            <a:ext cx="2140849" cy="2140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62346-6B8C-B3A3-0035-990A99BEA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331" y="4866000"/>
            <a:ext cx="2714626" cy="190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4703D-A281-6928-EB60-4B0A23C441CC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ÔN TẬP CHƯƠNG 5 NĂNG LƯỢNG HÓA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6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5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F14A9-9B76-BDC8-64B2-9D51CCE5F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6D0AC8-869E-7EA4-5548-56A8660FF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E0BA8C-289D-E416-4E16-8993FA557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29"/>
          <a:stretch/>
        </p:blipFill>
        <p:spPr>
          <a:xfrm>
            <a:off x="2" y="10"/>
            <a:ext cx="551111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559BE-2C1B-0911-1D61-32784E2CDD14}"/>
              </a:ext>
            </a:extLst>
          </p:cNvPr>
          <p:cNvSpPr txBox="1"/>
          <p:nvPr/>
        </p:nvSpPr>
        <p:spPr>
          <a:xfrm>
            <a:off x="5708823" y="1243893"/>
            <a:ext cx="6282420" cy="437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6nCO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+ 6nH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→ (C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+ 6nO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mol glucose C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enthalpy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-1271,1 kJ.mol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81974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76759ECD-8D07-EC21-23F9-93108C51A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5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96707" y="331592"/>
            <a:ext cx="4409898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5284680" y="1115735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230401" y="1522347"/>
            <a:ext cx="1494511" cy="855092"/>
            <a:chOff x="6394976" y="760866"/>
            <a:chExt cx="870857" cy="493486"/>
          </a:xfrm>
          <a:solidFill>
            <a:srgbClr val="FFFF99"/>
          </a:solidFill>
        </p:grpSpPr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grpFill/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27149" y="803343"/>
              <a:ext cx="406510" cy="4085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5" name="矩形: 圆角 1">
            <a:extLst>
              <a:ext uri="{FF2B5EF4-FFF2-40B4-BE49-F238E27FC236}">
                <a16:creationId xmlns:a16="http://schemas.microsoft.com/office/drawing/2014/main" id="{C6190911-39D6-5398-80CE-1103C4EFF925}"/>
              </a:ext>
            </a:extLst>
          </p:cNvPr>
          <p:cNvSpPr/>
          <p:nvPr/>
        </p:nvSpPr>
        <p:spPr>
          <a:xfrm>
            <a:off x="1230401" y="3429000"/>
            <a:ext cx="1494511" cy="855092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FBF4DC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34866377-C73C-0146-8091-C1970F17E09F}"/>
              </a:ext>
            </a:extLst>
          </p:cNvPr>
          <p:cNvSpPr txBox="1"/>
          <p:nvPr/>
        </p:nvSpPr>
        <p:spPr>
          <a:xfrm>
            <a:off x="1628841" y="3550765"/>
            <a:ext cx="697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4000" b="1" dirty="0"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F5946-3994-595E-CB71-FACBCD8CFE9C}"/>
              </a:ext>
            </a:extLst>
          </p:cNvPr>
          <p:cNvSpPr txBox="1"/>
          <p:nvPr/>
        </p:nvSpPr>
        <p:spPr>
          <a:xfrm>
            <a:off x="3075032" y="1550214"/>
            <a:ext cx="8584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5EE086-4DC5-8ECC-BD84-CDAC9E0AA5CD}"/>
              </a:ext>
            </a:extLst>
          </p:cNvPr>
          <p:cNvSpPr txBox="1"/>
          <p:nvPr/>
        </p:nvSpPr>
        <p:spPr>
          <a:xfrm>
            <a:off x="3123351" y="3390931"/>
            <a:ext cx="8820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ENTHALPY TẠO THÀNH.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/>
            <a:r>
              <a:rPr lang="en-US" sz="32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58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70C52-9C7A-0446-C663-7AF1C750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A9242E2A-1C79-9417-49D8-ADC11082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E0E05-CDB6-0C00-520E-CCFF8ACA25EC}"/>
              </a:ext>
            </a:extLst>
          </p:cNvPr>
          <p:cNvSpPr txBox="1"/>
          <p:nvPr/>
        </p:nvSpPr>
        <p:spPr>
          <a:xfrm>
            <a:off x="222739" y="691750"/>
            <a:ext cx="11746522" cy="367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6nCO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+ 6nH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→ (C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+ 6nO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∆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298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= ∆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298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+ 6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∆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298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–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∆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298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(CO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–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∆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298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-1271,1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  –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-393,5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-285,8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2804,7 kJ.mol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=&gt;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cung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2804,7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kJ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glucose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3B7DB-5F98-606A-7D29-E4CFD5BA0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129"/>
          <a:stretch/>
        </p:blipFill>
        <p:spPr>
          <a:xfrm>
            <a:off x="6936994" y="2958981"/>
            <a:ext cx="4099974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A993E8-767A-A037-DC86-124353D1F81F}"/>
              </a:ext>
            </a:extLst>
          </p:cNvPr>
          <p:cNvSpPr txBox="1"/>
          <p:nvPr/>
        </p:nvSpPr>
        <p:spPr>
          <a:xfrm>
            <a:off x="-1379621" y="10697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869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64586-0661-C0C8-F7DA-8FCD59AD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BB0067CD-BAC6-E228-520D-E3080D24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9CD982-944B-CF9A-25FF-E40E839216DE}"/>
              </a:ext>
            </a:extLst>
          </p:cNvPr>
          <p:cNvSpPr txBox="1"/>
          <p:nvPr/>
        </p:nvSpPr>
        <p:spPr>
          <a:xfrm>
            <a:off x="1549645" y="60781"/>
            <a:ext cx="10391324" cy="12711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/Tr 93-sgk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enthalpy tạo thành ở Bảng 13.1, tính biến thiên enthalpy chuẩn của phản ứng nhiệt nhôm: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2Al(s) + Fe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2Fe(s) + Al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kết quả tính được ở trên, hãy rút ra ý nghĩa của dấu và giá trị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phản ứng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7AF1D5C7-519A-EF0B-9414-937EA310D230}"/>
              </a:ext>
            </a:extLst>
          </p:cNvPr>
          <p:cNvSpPr/>
          <p:nvPr/>
        </p:nvSpPr>
        <p:spPr>
          <a:xfrm>
            <a:off x="201744" y="111174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FC1F7C3-1F5E-3544-3BC1-0C5311B213FD}"/>
              </a:ext>
            </a:extLst>
          </p:cNvPr>
          <p:cNvSpPr txBox="1">
            <a:spLocks/>
          </p:cNvSpPr>
          <p:nvPr/>
        </p:nvSpPr>
        <p:spPr>
          <a:xfrm>
            <a:off x="19400" y="240211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1,3: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A11C8-0F83-02AA-5C93-8C4FAD6012C3}"/>
                  </a:ext>
                </a:extLst>
              </p:cNvPr>
              <p:cNvSpPr txBox="1"/>
              <p:nvPr/>
            </p:nvSpPr>
            <p:spPr>
              <a:xfrm>
                <a:off x="7622144" y="463731"/>
                <a:ext cx="492760" cy="490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A11C8-0F83-02AA-5C93-8C4FAD601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144" y="463731"/>
                <a:ext cx="492760" cy="490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6A9BFE-D4AE-9E83-A947-B7354FE657A6}"/>
                  </a:ext>
                </a:extLst>
              </p:cNvPr>
              <p:cNvSpPr txBox="1"/>
              <p:nvPr/>
            </p:nvSpPr>
            <p:spPr>
              <a:xfrm>
                <a:off x="7816240" y="910142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6A9BFE-D4AE-9E83-A947-B7354FE65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40" y="910142"/>
                <a:ext cx="84836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5880FD1-AC0A-743F-D63E-E25826B2A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744" y="1357119"/>
            <a:ext cx="6107940" cy="1030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7BD88-4BCC-6EB8-BBC8-8BD9DC015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744" y="2226979"/>
            <a:ext cx="8216618" cy="1786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9D5037-4668-0846-DBD6-CB34316A1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102" y="4159097"/>
            <a:ext cx="8867418" cy="20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08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20" grpId="0"/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A123-7A24-006D-2FBA-DD3629B5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BA39AE2A-4B21-5506-ED59-D7B30C9E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A41E05-AE11-6DA4-C027-EF681AD3E7CE}"/>
              </a:ext>
            </a:extLst>
          </p:cNvPr>
          <p:cNvSpPr txBox="1"/>
          <p:nvPr/>
        </p:nvSpPr>
        <p:spPr>
          <a:xfrm>
            <a:off x="1473897" y="60130"/>
            <a:ext cx="10391324" cy="1674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/Tr 93-sgk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Cho phương trình nhiệt hóa học sau: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-98,5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nhiệt giải phóng ra khi chuyển 74,6 g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thành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Giá trị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phản ứng: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 →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là bao nhiêu?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E92E8617-A612-D94D-A6E9-02481AF8CE49}"/>
              </a:ext>
            </a:extLst>
          </p:cNvPr>
          <p:cNvSpPr/>
          <p:nvPr/>
        </p:nvSpPr>
        <p:spPr>
          <a:xfrm>
            <a:off x="192649" y="362567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36B28E1-14E0-FEA6-32B4-55435C9F724B}"/>
              </a:ext>
            </a:extLst>
          </p:cNvPr>
          <p:cNvSpPr txBox="1">
            <a:spLocks/>
          </p:cNvSpPr>
          <p:nvPr/>
        </p:nvSpPr>
        <p:spPr>
          <a:xfrm>
            <a:off x="10305" y="45212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66FE32-7DFB-39CE-519D-0E9ECE057B54}"/>
                  </a:ext>
                </a:extLst>
              </p:cNvPr>
              <p:cNvSpPr txBox="1"/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66FE32-7DFB-39CE-519D-0E9ECE057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B6F58D-8F21-7641-61BC-C12E9AB8CFDD}"/>
                  </a:ext>
                </a:extLst>
              </p:cNvPr>
              <p:cNvSpPr txBox="1"/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B6F58D-8F21-7641-61BC-C12E9AB8C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0C7C39-47CD-FB9F-197E-F255E64729EB}"/>
                  </a:ext>
                </a:extLst>
              </p:cNvPr>
              <p:cNvSpPr txBox="1"/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0C7C39-47CD-FB9F-197E-F255E6472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1F40C94-8EFD-EDB9-0858-3ADFB12B9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607" y="2147022"/>
            <a:ext cx="7507321" cy="34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415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3" grpId="0"/>
      <p:bldP spid="7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0CCD9-7D27-7918-0F88-9111A8DA3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5D356F9E-E6BA-7D0B-A3AD-1C8BE0A8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F0AEB0-9A3E-599A-757B-4B4CA459F0BD}"/>
              </a:ext>
            </a:extLst>
          </p:cNvPr>
          <p:cNvSpPr txBox="1"/>
          <p:nvPr/>
        </p:nvSpPr>
        <p:spPr>
          <a:xfrm>
            <a:off x="1473897" y="60130"/>
            <a:ext cx="10391324" cy="1674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/Tr 93-sgk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Cho phương trình nhiệt hóa học sau: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-98,5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nhiệt giải phóng ra khi chuyển 74,6 g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thành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Giá trị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phản ứng: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 →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là bao nhiêu?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29AF592F-C9BE-BF8E-5D5B-05F2827842EF}"/>
              </a:ext>
            </a:extLst>
          </p:cNvPr>
          <p:cNvSpPr/>
          <p:nvPr/>
        </p:nvSpPr>
        <p:spPr>
          <a:xfrm>
            <a:off x="192649" y="362567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32E05F4A-AFFD-7584-3CF5-B48100B0CE97}"/>
              </a:ext>
            </a:extLst>
          </p:cNvPr>
          <p:cNvSpPr txBox="1">
            <a:spLocks/>
          </p:cNvSpPr>
          <p:nvPr/>
        </p:nvSpPr>
        <p:spPr>
          <a:xfrm>
            <a:off x="10305" y="45212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068D0F-A74E-03CD-AC9E-5AFA91A6F33E}"/>
                  </a:ext>
                </a:extLst>
              </p:cNvPr>
              <p:cNvSpPr txBox="1"/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068D0F-A74E-03CD-AC9E-5AFA91A6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9AB84D-7647-9A62-0CDE-297587AA9E69}"/>
                  </a:ext>
                </a:extLst>
              </p:cNvPr>
              <p:cNvSpPr txBox="1"/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9AB84D-7647-9A62-0CDE-297587AA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3CCCE0-9475-243E-6D4F-62855A3F69E1}"/>
                  </a:ext>
                </a:extLst>
              </p:cNvPr>
              <p:cNvSpPr txBox="1"/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3CCCE0-9475-243E-6D4F-62855A3F6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E7F5558-7FBC-A814-CD09-6BFF05804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887" y="1906646"/>
            <a:ext cx="9583688" cy="42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8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3" grpId="0"/>
      <p:bldP spid="7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57F50-33F5-517C-34B3-9F32F9482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0C519B70-171E-F57E-07C5-C3647191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CC12A1-23AF-201C-F5C8-4C8599783E47}"/>
              </a:ext>
            </a:extLst>
          </p:cNvPr>
          <p:cNvSpPr txBox="1"/>
          <p:nvPr/>
        </p:nvSpPr>
        <p:spPr>
          <a:xfrm>
            <a:off x="1473897" y="60130"/>
            <a:ext cx="10391324" cy="1674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/Tr 93-sgk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Cho phương trình nhiệt hóa học sau: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l-G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-98,5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lượng nhiệt giải phóng ra khi chuyển 74,6 g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thành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Giá trị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phản ứng: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  → SO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vi-V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là bao nhiêu?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E2E9CA56-26A2-3CC8-18C4-ECF7EC1366C6}"/>
              </a:ext>
            </a:extLst>
          </p:cNvPr>
          <p:cNvSpPr/>
          <p:nvPr/>
        </p:nvSpPr>
        <p:spPr>
          <a:xfrm>
            <a:off x="192649" y="362567"/>
            <a:ext cx="1250853" cy="1287437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F2F72A41-418D-078E-0C31-4C312A25AC76}"/>
              </a:ext>
            </a:extLst>
          </p:cNvPr>
          <p:cNvSpPr txBox="1">
            <a:spLocks/>
          </p:cNvSpPr>
          <p:nvPr/>
        </p:nvSpPr>
        <p:spPr>
          <a:xfrm>
            <a:off x="10305" y="45212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01B288-5DF1-251F-05D5-B8B78805423B}"/>
                  </a:ext>
                </a:extLst>
              </p:cNvPr>
              <p:cNvSpPr txBox="1"/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01B288-5DF1-251F-05D5-B8B788054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02" y="534908"/>
                <a:ext cx="84836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B1781-93E7-DB73-D76A-2F2DD5822729}"/>
                  </a:ext>
                </a:extLst>
              </p:cNvPr>
              <p:cNvSpPr txBox="1"/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B1781-93E7-DB73-D76A-2F2DD5822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14" y="474346"/>
                <a:ext cx="746760" cy="4904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319A86-2B37-460B-69BD-3910B20948D1}"/>
                  </a:ext>
                </a:extLst>
              </p:cNvPr>
              <p:cNvSpPr txBox="1"/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319A86-2B37-460B-69BD-3910B2094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887" y="1302913"/>
                <a:ext cx="848360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D94E8A4-D31E-88E1-DAD1-0AB73189A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743" y="1794886"/>
            <a:ext cx="8599377" cy="45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77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3" grpId="0"/>
      <p:bldP spid="7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C851-C0FD-7239-8154-ACA918C69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C2A43-5C3E-6982-DC19-610FC3916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533" y="0"/>
            <a:ext cx="12462933" cy="7010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CA51FF-AF6B-A468-AAFB-75828DF7B7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9C6A6325-A458-0F76-F6A0-80577A3ACC50}"/>
              </a:ext>
            </a:extLst>
          </p:cNvPr>
          <p:cNvSpPr txBox="1"/>
          <p:nvPr/>
        </p:nvSpPr>
        <p:spPr>
          <a:xfrm>
            <a:off x="1018749" y="185458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54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kern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325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EB86D84B-AF2E-14EF-5315-9ADD322D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23" y="0"/>
            <a:ext cx="12324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5436548" y="588447"/>
            <a:ext cx="2087841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1500" b="1" dirty="0"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48E8C-3A40-E584-3F5D-B5C1DF6DFA97}"/>
              </a:ext>
            </a:extLst>
          </p:cNvPr>
          <p:cNvSpPr txBox="1"/>
          <p:nvPr/>
        </p:nvSpPr>
        <p:spPr>
          <a:xfrm>
            <a:off x="1390356" y="2236677"/>
            <a:ext cx="9765325" cy="2243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154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34880A01-7D1B-D449-AC60-D3FD2BCE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34134B9-4FEA-88C7-E2FB-0886FB1EB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83" y="2417348"/>
            <a:ext cx="6344235" cy="35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797A5-0CF2-40C7-9047-BB9D2764D1F7}"/>
              </a:ext>
            </a:extLst>
          </p:cNvPr>
          <p:cNvSpPr txBox="1"/>
          <p:nvPr/>
        </p:nvSpPr>
        <p:spPr>
          <a:xfrm>
            <a:off x="380513" y="179072"/>
            <a:ext cx="1167640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391DD-7F9A-EF0E-FCAA-120863104944}"/>
              </a:ext>
            </a:extLst>
          </p:cNvPr>
          <p:cNvSpPr txBox="1"/>
          <p:nvPr/>
        </p:nvSpPr>
        <p:spPr>
          <a:xfrm>
            <a:off x="785758" y="1298210"/>
            <a:ext cx="11136078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>
                <a:latin typeface="+mj-lt"/>
              </a:rPr>
              <a:t>Quan </a:t>
            </a:r>
            <a:r>
              <a:rPr lang="vi-VN" sz="2400" dirty="0" err="1">
                <a:latin typeface="+mj-lt"/>
              </a:rPr>
              <a:t>sát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14.1 cho </a:t>
            </a:r>
            <a:r>
              <a:rPr lang="vi-VN" sz="2400" dirty="0" err="1">
                <a:latin typeface="+mj-lt"/>
              </a:rPr>
              <a:t>biết</a:t>
            </a:r>
            <a:r>
              <a:rPr lang="vi-VN" sz="2400" dirty="0">
                <a:latin typeface="+mj-lt"/>
              </a:rPr>
              <a:t> liên </a:t>
            </a:r>
            <a:r>
              <a:rPr lang="vi-VN" sz="2400" dirty="0" err="1">
                <a:latin typeface="+mj-lt"/>
              </a:rPr>
              <a:t>kết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hóa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học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bị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phá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vỡ</a:t>
            </a:r>
            <a:r>
              <a:rPr lang="vi-VN" sz="2400" dirty="0">
                <a:latin typeface="+mj-lt"/>
              </a:rPr>
              <a:t>, liên </a:t>
            </a:r>
            <a:r>
              <a:rPr lang="vi-VN" sz="2400" dirty="0" err="1">
                <a:latin typeface="+mj-lt"/>
              </a:rPr>
              <a:t>kết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hóa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học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được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hình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thành</a:t>
            </a:r>
            <a:r>
              <a:rPr lang="vi-VN" sz="2400" dirty="0">
                <a:latin typeface="+mj-lt"/>
              </a:rPr>
              <a:t> khi H</a:t>
            </a:r>
            <a:r>
              <a:rPr lang="vi-VN" sz="2400" baseline="-25000" dirty="0">
                <a:latin typeface="+mj-lt"/>
              </a:rPr>
              <a:t>2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phản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ứng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O</a:t>
            </a:r>
            <a:r>
              <a:rPr lang="vi-VN" sz="2400" baseline="-25000" dirty="0">
                <a:latin typeface="+mj-lt"/>
              </a:rPr>
              <a:t>2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thành</a:t>
            </a:r>
            <a:r>
              <a:rPr lang="vi-VN" sz="2400" dirty="0">
                <a:latin typeface="+mj-lt"/>
              </a:rPr>
              <a:t> H</a:t>
            </a:r>
            <a:r>
              <a:rPr lang="vi-VN" sz="2400" baseline="-25000" dirty="0">
                <a:latin typeface="+mj-lt"/>
              </a:rPr>
              <a:t>2</a:t>
            </a:r>
            <a:r>
              <a:rPr lang="vi-VN" sz="2400" dirty="0">
                <a:latin typeface="+mj-lt"/>
              </a:rPr>
              <a:t>O (ở </a:t>
            </a:r>
            <a:r>
              <a:rPr lang="vi-VN" sz="2400" dirty="0" err="1">
                <a:latin typeface="+mj-lt"/>
              </a:rPr>
              <a:t>thể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khí</a:t>
            </a:r>
            <a:r>
              <a:rPr lang="vi-VN" sz="2400" dirty="0">
                <a:latin typeface="+mj-lt"/>
              </a:rPr>
              <a:t>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3484A-2A9E-2850-B8CD-231620412036}"/>
              </a:ext>
            </a:extLst>
          </p:cNvPr>
          <p:cNvSpPr txBox="1"/>
          <p:nvPr/>
        </p:nvSpPr>
        <p:spPr>
          <a:xfrm>
            <a:off x="785758" y="2792975"/>
            <a:ext cx="496086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Liên kết H-H và O=O bị phá vỡ.</a:t>
            </a:r>
          </a:p>
          <a:p>
            <a:pPr algn="l"/>
            <a:r>
              <a:rPr lang="pt-BR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Liên kết H-O-H được hình thành.</a:t>
            </a:r>
          </a:p>
        </p:txBody>
      </p:sp>
    </p:spTree>
    <p:extLst>
      <p:ext uri="{BB962C8B-B14F-4D97-AF65-F5344CB8AC3E}">
        <p14:creationId xmlns:p14="http://schemas.microsoft.com/office/powerpoint/2010/main" val="35942823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AEF630C-F2E0-6B20-5592-E8FEE228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F1C1E-2BEB-F301-B808-EF0B89507D2A}"/>
              </a:ext>
            </a:extLst>
          </p:cNvPr>
          <p:cNvSpPr txBox="1"/>
          <p:nvPr/>
        </p:nvSpPr>
        <p:spPr>
          <a:xfrm>
            <a:off x="1284388" y="1079823"/>
            <a:ext cx="10418617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200" b="1" spc="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mM(g) +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AAF49-B658-26CD-6A86-863C5B10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910" y="2033062"/>
            <a:ext cx="11506004" cy="881412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Dot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B8849-621A-A662-73F5-1BDA9D917680}"/>
              </a:ext>
            </a:extLst>
          </p:cNvPr>
          <p:cNvSpPr txBox="1"/>
          <p:nvPr/>
        </p:nvSpPr>
        <p:spPr>
          <a:xfrm>
            <a:off x="2960696" y="4165890"/>
            <a:ext cx="8742309" cy="13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2400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(A), E</a:t>
            </a:r>
            <a:r>
              <a:rPr lang="en-US" sz="2400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(B), E</a:t>
            </a:r>
            <a:r>
              <a:rPr lang="en-US" sz="2400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(M), E</a:t>
            </a:r>
            <a:r>
              <a:rPr lang="en-US" sz="2400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(N)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tất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400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A, B, M, N.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B079AC0D-AD1F-F461-CED4-7CB12406A1DC}"/>
              </a:ext>
            </a:extLst>
          </p:cNvPr>
          <p:cNvSpPr/>
          <p:nvPr/>
        </p:nvSpPr>
        <p:spPr>
          <a:xfrm rot="16200000">
            <a:off x="4628090" y="1619394"/>
            <a:ext cx="437565" cy="3293649"/>
          </a:xfrm>
          <a:prstGeom prst="leftBrace">
            <a:avLst>
              <a:gd name="adj1" fmla="val 8333"/>
              <a:gd name="adj2" fmla="val 525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6AE88-F2B7-21F7-D39A-C1B07EFFFE47}"/>
              </a:ext>
            </a:extLst>
          </p:cNvPr>
          <p:cNvSpPr txBox="1"/>
          <p:nvPr/>
        </p:nvSpPr>
        <p:spPr>
          <a:xfrm>
            <a:off x="4391091" y="3485001"/>
            <a:ext cx="1642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AD15A59-BD70-8FBF-9A33-96B42CFF791E}"/>
              </a:ext>
            </a:extLst>
          </p:cNvPr>
          <p:cNvSpPr/>
          <p:nvPr/>
        </p:nvSpPr>
        <p:spPr>
          <a:xfrm rot="16200000">
            <a:off x="9330534" y="1298473"/>
            <a:ext cx="437565" cy="3838673"/>
          </a:xfrm>
          <a:prstGeom prst="leftBrace">
            <a:avLst>
              <a:gd name="adj1" fmla="val 8333"/>
              <a:gd name="adj2" fmla="val 525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05812-D85C-449C-6AAA-223299936701}"/>
              </a:ext>
            </a:extLst>
          </p:cNvPr>
          <p:cNvSpPr txBox="1"/>
          <p:nvPr/>
        </p:nvSpPr>
        <p:spPr>
          <a:xfrm>
            <a:off x="9053498" y="3554475"/>
            <a:ext cx="1642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F92DD-E0B8-079D-18C1-C00324E178B7}"/>
              </a:ext>
            </a:extLst>
          </p:cNvPr>
          <p:cNvSpPr txBox="1"/>
          <p:nvPr/>
        </p:nvSpPr>
        <p:spPr>
          <a:xfrm>
            <a:off x="280910" y="115864"/>
            <a:ext cx="1167640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XÁC ĐỊNH BIẾN THIÊN ENTHALPY CỦA PHẢN ỨNG DỰA VÀO NĂNG LƯỢNG LIÊN KẾT.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777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9EE27CD0-919B-8799-5C9E-8B953BC6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8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18E557-1CBA-2EAE-8AE1-544D6A56ED7B}"/>
              </a:ext>
            </a:extLst>
          </p:cNvPr>
          <p:cNvSpPr txBox="1"/>
          <p:nvPr/>
        </p:nvSpPr>
        <p:spPr>
          <a:xfrm>
            <a:off x="1549645" y="1215660"/>
            <a:ext cx="10391324" cy="103611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7D873-4764-8298-346D-973AAB3B0E12}"/>
              </a:ext>
            </a:extLst>
          </p:cNvPr>
          <p:cNvSpPr txBox="1"/>
          <p:nvPr/>
        </p:nvSpPr>
        <p:spPr>
          <a:xfrm>
            <a:off x="1549645" y="2963825"/>
            <a:ext cx="10391324" cy="152734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FBECC9F-0846-7CCA-AE90-EF8A4D3A6CAB}"/>
              </a:ext>
            </a:extLst>
          </p:cNvPr>
          <p:cNvSpPr/>
          <p:nvPr/>
        </p:nvSpPr>
        <p:spPr>
          <a:xfrm>
            <a:off x="481263" y="1358895"/>
            <a:ext cx="918986" cy="914400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1F11FE38-156C-85E3-41FD-4D1978403FD0}"/>
              </a:ext>
            </a:extLst>
          </p:cNvPr>
          <p:cNvSpPr txBox="1">
            <a:spLocks/>
          </p:cNvSpPr>
          <p:nvPr/>
        </p:nvSpPr>
        <p:spPr>
          <a:xfrm>
            <a:off x="152184" y="1266727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48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D3CF45CA-AB2D-83EB-7ABD-FCDEBCBF40F1}"/>
              </a:ext>
            </a:extLst>
          </p:cNvPr>
          <p:cNvSpPr/>
          <p:nvPr/>
        </p:nvSpPr>
        <p:spPr>
          <a:xfrm>
            <a:off x="444885" y="2963118"/>
            <a:ext cx="921774" cy="914401"/>
          </a:xfrm>
          <a:prstGeom prst="flowChartOffpageConnec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691A31EF-3047-289B-8EC9-B900CD183ABF}"/>
              </a:ext>
            </a:extLst>
          </p:cNvPr>
          <p:cNvSpPr txBox="1">
            <a:spLocks/>
          </p:cNvSpPr>
          <p:nvPr/>
        </p:nvSpPr>
        <p:spPr>
          <a:xfrm>
            <a:off x="132986" y="2870950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5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BEBBC-9885-4622-277B-7B656358AD76}"/>
              </a:ext>
            </a:extLst>
          </p:cNvPr>
          <p:cNvSpPr txBox="1"/>
          <p:nvPr/>
        </p:nvSpPr>
        <p:spPr>
          <a:xfrm>
            <a:off x="4674025" y="253887"/>
            <a:ext cx="28439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LƯU 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37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3" grpId="0" animBg="1"/>
      <p:bldP spid="20" grpId="0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8AEF630C-F2E0-6B20-5592-E8FEE228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Folded Corner 18">
            <a:extLst>
              <a:ext uri="{FF2B5EF4-FFF2-40B4-BE49-F238E27FC236}">
                <a16:creationId xmlns:a16="http://schemas.microsoft.com/office/drawing/2014/main" id="{44DE7BF6-CD74-BC28-2D7A-AD1E527C93D1}"/>
              </a:ext>
            </a:extLst>
          </p:cNvPr>
          <p:cNvSpPr/>
          <p:nvPr/>
        </p:nvSpPr>
        <p:spPr>
          <a:xfrm>
            <a:off x="242790" y="215777"/>
            <a:ext cx="11706420" cy="1138990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sau: CH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Cl, NH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vi-VN" sz="3200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EA02C-F28D-8B55-3FC1-A3B8A458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81" y="4022520"/>
            <a:ext cx="2354931" cy="2062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0CE3C-C811-2AF0-5BCF-9B07FBBBC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6" t="8812" r="7894" b="10088"/>
          <a:stretch/>
        </p:blipFill>
        <p:spPr>
          <a:xfrm>
            <a:off x="2916994" y="3556076"/>
            <a:ext cx="2489910" cy="2062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7DC98B-C57B-A27C-7F05-5CB624CEE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91"/>
          <a:stretch/>
        </p:blipFill>
        <p:spPr>
          <a:xfrm>
            <a:off x="5793265" y="1768603"/>
            <a:ext cx="2467226" cy="2073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92836-4194-FAF0-2066-E564AEFA2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349" y="2595061"/>
            <a:ext cx="3358920" cy="1667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353123-A43F-869C-F201-A6CC974C1488}"/>
              </a:ext>
            </a:extLst>
          </p:cNvPr>
          <p:cNvSpPr txBox="1"/>
          <p:nvPr/>
        </p:nvSpPr>
        <p:spPr>
          <a:xfrm>
            <a:off x="337731" y="1885464"/>
            <a:ext cx="18175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4 liên kết C-H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8D91687-122E-BEE9-871E-BC7EDBBF2D02}"/>
              </a:ext>
            </a:extLst>
          </p:cNvPr>
          <p:cNvSpPr/>
          <p:nvPr/>
        </p:nvSpPr>
        <p:spPr>
          <a:xfrm rot="10800000">
            <a:off x="842200" y="2865624"/>
            <a:ext cx="808603" cy="107610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976948C-A7EF-6CA8-4224-4C2C9A56E7C8}"/>
              </a:ext>
            </a:extLst>
          </p:cNvPr>
          <p:cNvSpPr/>
          <p:nvPr/>
        </p:nvSpPr>
        <p:spPr>
          <a:xfrm>
            <a:off x="6722695" y="3941728"/>
            <a:ext cx="808603" cy="107610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C6CEDBA-0E49-67E9-E93B-DCB56B8BE2BC}"/>
              </a:ext>
            </a:extLst>
          </p:cNvPr>
          <p:cNvSpPr/>
          <p:nvPr/>
        </p:nvSpPr>
        <p:spPr>
          <a:xfrm rot="10800000">
            <a:off x="3639925" y="2352896"/>
            <a:ext cx="808603" cy="107610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5F7373-52B9-6AF2-05EA-254948F98FCB}"/>
              </a:ext>
            </a:extLst>
          </p:cNvPr>
          <p:cNvSpPr txBox="1"/>
          <p:nvPr/>
        </p:nvSpPr>
        <p:spPr>
          <a:xfrm>
            <a:off x="2483026" y="1450019"/>
            <a:ext cx="3122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3 liên kết C-H, 1 liên kết C- Cl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97F9D1-3679-2F23-595B-B38538C32B59}"/>
              </a:ext>
            </a:extLst>
          </p:cNvPr>
          <p:cNvSpPr txBox="1"/>
          <p:nvPr/>
        </p:nvSpPr>
        <p:spPr>
          <a:xfrm>
            <a:off x="6073142" y="5089536"/>
            <a:ext cx="18175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3 liên kết N-H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8C0228E-3E08-CF38-8763-78C1910CFB20}"/>
              </a:ext>
            </a:extLst>
          </p:cNvPr>
          <p:cNvSpPr/>
          <p:nvPr/>
        </p:nvSpPr>
        <p:spPr>
          <a:xfrm>
            <a:off x="9770507" y="4242759"/>
            <a:ext cx="808603" cy="1076104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4C67C9-1CDA-15A3-3B75-BA1156CD5C95}"/>
              </a:ext>
            </a:extLst>
          </p:cNvPr>
          <p:cNvSpPr txBox="1"/>
          <p:nvPr/>
        </p:nvSpPr>
        <p:spPr>
          <a:xfrm>
            <a:off x="9000682" y="5318863"/>
            <a:ext cx="23549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2 liên kết C=O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385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  <p:bldP spid="8" grpId="0" animBg="1"/>
      <p:bldP spid="20" grpId="0" animBg="1"/>
      <p:bldP spid="21" grpId="0" animBg="1"/>
      <p:bldP spid="22" grpId="0"/>
      <p:bldP spid="23" grpId="0"/>
      <p:bldP spid="24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2353</Words>
  <Application>Microsoft Office PowerPoint</Application>
  <PresentationFormat>Widescreen</PresentationFormat>
  <Paragraphs>266</Paragraphs>
  <Slides>45</Slides>
  <Notes>30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Cambria Math</vt:lpstr>
      <vt:lpstr>Century</vt:lpstr>
      <vt:lpstr>Times New Roman</vt:lpstr>
      <vt:lpstr>Trebuchet MS</vt:lpstr>
      <vt:lpstr>Wingdings</vt:lpstr>
      <vt:lpstr>Wingdings 3</vt:lpstr>
      <vt:lpstr>Office 主题</vt:lpstr>
      <vt:lpstr>Facet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diep hong</cp:lastModifiedBy>
  <cp:revision>53</cp:revision>
  <dcterms:created xsi:type="dcterms:W3CDTF">2017-06-02T02:20:57Z</dcterms:created>
  <dcterms:modified xsi:type="dcterms:W3CDTF">2025-02-20T12:07:35Z</dcterms:modified>
</cp:coreProperties>
</file>