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ACCFE-12C2-42B1-9DF0-A1F604FF415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26480-34C9-4CE2-882B-292B30B18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4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4DCA5-A7A8-4689-8651-5E03C020EB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6D8BFD-148E-476E-B233-57A721967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0C9BFF-8807-4A4B-BA53-93D476E9D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B9FAB6-36C4-404C-810E-AF5451D3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90A5C6-1A79-4C9B-871A-9F4EBB7A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62068C-D67D-4B55-AD1F-1B248A473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2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000A00-9980-4A13-AEB2-D2D5783D0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A5670B4-9747-4096-AF67-BD258C593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D913F7-8694-4A65-A81C-A7098BFE5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474DA2-46B4-445D-AF64-D8609A15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E826D8-1009-4F4A-BCFB-67E5F17F7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3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0347444-2646-4326-AC38-4E7792E93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F7EDD15-9B4A-445C-9909-4EB8E36D5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CDC971-ACF1-4506-917B-30061C0C4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96078E-058E-4960-937B-CACF16C7C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5CBFE5-D8F3-4973-86A4-D5984800E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67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xmlns="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xmlns="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33A5CE3-0C01-4DBF-926A-2F9BFD043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xmlns="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xmlns="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xmlns="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8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AB8F1E-0139-4633-8927-B2DD8CCB7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45DDDD-2280-4997-9289-8BFA4844F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D37390-925B-4FC0-9D81-C2C923C3F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624071-450B-45DA-9CEB-9413AF05B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F939D3-8036-4459-AE8A-CF12D77D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3A920F-7CED-41A4-871B-44259F07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396B2B-E6DA-454E-9D32-4AED47735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132603-207D-481F-B01A-67D7D71B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C457DC-6F96-48B9-8AC0-3107097C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E7D676-BA0D-4D14-8E38-12F4809B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8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D056F1-5F9E-4ACA-9208-CE18D5045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68D37D-9D58-4217-A8B2-C6FA2885B6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D94C6C-115D-4F7F-9F17-973D139C7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8B1909-4870-4077-9F70-3C56734A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9FC54C-18D3-4876-9814-30C726013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F23D33-731E-4F17-A726-96A009D1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9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64F330-5661-4775-A6F5-DB4EDD0BE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21E04D-A29F-427F-B00C-845A55C74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1AA175-806F-4053-9CB1-7186D612F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932E98-2FEA-43CF-A7D8-CD84556B3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4408C5E-E6BD-4B14-8750-6E3F34E345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28B093-381C-4F24-9B2B-D1306C8EA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C80A6D5-F70C-4C27-844D-001664762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F1872E-A884-4A12-A181-2DE61420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4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5832AC-9287-49E6-A2B0-4AB7BBB0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8254B25-7FCA-4778-AC80-051856425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2C65028-7C90-457E-8A3D-158066D0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9B74FC-E8F9-47C6-A16E-708EEB72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6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664A2FD-EECF-4831-AA8B-12D372B0A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5788395-90F5-46C4-A424-17F61825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A3F7332-C7D1-411F-B909-0A5D98579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3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00033D-A8EE-438B-B9DF-F7DE07B0F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5A3D8F-1E43-48E1-AA45-F7BF75C8A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4BCFD6-27A5-44D7-AF98-E7C046EA1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3EA18F-10B8-4451-81E9-00733DF7C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108B68-2723-407E-AB42-F81B0F7CD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37009B-6E13-4924-AD80-FA990B93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8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59D74F-45BD-49A2-B591-8A327051C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2EC5ACD-15ED-4CAC-A0C8-35D55E05FD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9DF0C5-1E08-4C43-92FE-E2E776438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6A0C4E-A665-4713-AFBB-71FC88219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D4C753-15E6-4A9E-A5D8-4837E6FBD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2B0ED9-772F-48F9-8AEE-23E5FA27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0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77C1C55-BB12-483E-B5D9-73D7FD43A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0EB434-6668-4419-BB5C-C24E3E625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A72149-607A-400F-84A1-9FE05EA3A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0142E-92A5-4EE5-9CB7-E901CE2974B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9A4F2E-9525-4B94-AAB7-903319AAA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02B691-765D-4F86-A63E-96BD4A078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2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17DA8B-1164-B760-D375-171398A7A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9436" b="14314"/>
          <a:stretch/>
        </p:blipFill>
        <p:spPr>
          <a:xfrm>
            <a:off x="0" y="-1"/>
            <a:ext cx="1219198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CE2491-A1CA-4FDE-8A37-462616B88E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83" t="35911" r="17500" b="29676"/>
          <a:stretch/>
        </p:blipFill>
        <p:spPr>
          <a:xfrm>
            <a:off x="300556" y="689113"/>
            <a:ext cx="11590887" cy="31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26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9AAD1D-3045-48CE-9400-D8EDCE3B7F18}"/>
              </a:ext>
            </a:extLst>
          </p:cNvPr>
          <p:cNvSpPr txBox="1"/>
          <p:nvPr/>
        </p:nvSpPr>
        <p:spPr>
          <a:xfrm>
            <a:off x="161777" y="106017"/>
            <a:ext cx="11615225" cy="3684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7000"/>
              </a:lnSpc>
              <a:spcAft>
                <a:spcPts val="800"/>
              </a:spcAft>
            </a:pPr>
            <a:r>
              <a:rPr lang="en-US" sz="32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vi-VN" sz="32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toán quản lí</a:t>
            </a:r>
            <a:endParaRPr lang="en-US" sz="3200" b="1">
              <a:solidFill>
                <a:srgbClr val="FFFF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19100" algn="just">
              <a:lnSpc>
                <a:spcPct val="120000"/>
              </a:lnSpc>
              <a:spcAft>
                <a:spcPts val="200"/>
              </a:spcAft>
            </a:pP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rất nhiều bài toán qu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các t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chức lớn, nh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ỏ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khác nhau với mức độ phức tạp khác nhau và ngay c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ỗ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cá nhân cũng có những nhu cầu qu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của riêng m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nh. Qu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lí là công việc r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ph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n. Xã hội càng phát tri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càng văn minh thì nhu cầu và chất lượng qu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các hoạt 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càng cao.</a:t>
            </a:r>
            <a:endParaRPr lang="en-US" sz="2600">
              <a:solidFill>
                <a:schemeClr val="bg2">
                  <a:lumMod val="9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19100" algn="just">
              <a:lnSpc>
                <a:spcPct val="120000"/>
              </a:lnSpc>
              <a:spcAft>
                <a:spcPts val="500"/>
              </a:spcAft>
            </a:pP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 tin dùng trong bài toán qu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lí ph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chính xác, k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qu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lí thông tin ph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đáng tin cậ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để giúp có 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quyết 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đúng đắn, hợp lí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C8C5DA-F0EC-44C7-9624-A3D0E5C5A4F2}"/>
              </a:ext>
            </a:extLst>
          </p:cNvPr>
          <p:cNvSpPr txBox="1"/>
          <p:nvPr/>
        </p:nvSpPr>
        <p:spPr>
          <a:xfrm>
            <a:off x="161777" y="4290646"/>
            <a:ext cx="11451102" cy="1414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55000"/>
              </a:lnSpc>
              <a:spcAft>
                <a:spcPts val="1300"/>
              </a:spcAft>
            </a:pPr>
            <a:r>
              <a:rPr lang="en-US" sz="28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</a:t>
            </a:r>
            <a:r>
              <a:rPr lang="vi-VN" sz="28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Xử </a:t>
            </a:r>
            <a:r>
              <a:rPr lang="en-US" sz="28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vi-VN" sz="28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trong bài toán quản lí</a:t>
            </a:r>
            <a:endParaRPr lang="en-US" sz="2800" b="1">
              <a:solidFill>
                <a:srgbClr val="FFFF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06400" algn="just">
              <a:lnSpc>
                <a:spcPct val="120000"/>
              </a:lnSpc>
            </a:pP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 lí thông tin trong bài toán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lí bao g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m: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ập h</a:t>
            </a:r>
            <a:r>
              <a:rPr lang="en-US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sơ, 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cập nhật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 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 thác thông tin.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125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27A473-028C-4EC2-846A-C88CE47C67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77" t="32197" r="11730" b="11570"/>
          <a:stretch/>
        </p:blipFill>
        <p:spPr>
          <a:xfrm>
            <a:off x="241478" y="1765496"/>
            <a:ext cx="11709045" cy="50925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608B16-B2E4-4927-BF87-145FEEAC6E1A}"/>
              </a:ext>
            </a:extLst>
          </p:cNvPr>
          <p:cNvSpPr txBox="1"/>
          <p:nvPr/>
        </p:nvSpPr>
        <p:spPr>
          <a:xfrm>
            <a:off x="241478" y="143420"/>
            <a:ext cx="11322166" cy="1516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93700" algn="just">
              <a:lnSpc>
                <a:spcPct val="119000"/>
              </a:lnSpc>
            </a:pPr>
            <a:r>
              <a:rPr lang="en-US" sz="28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Tạo lập hồ sơ</a:t>
            </a:r>
          </a:p>
          <a:p>
            <a:pPr indent="393700" algn="just">
              <a:lnSpc>
                <a:spcPct val="119000"/>
              </a:lnSpc>
            </a:pP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ạo lập 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m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ỗ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bài toán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lí, ph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xác định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đ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những dữ liệu cần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trữ,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thời dữ liệu nhập vào ph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đúng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đắ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27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D3293A-46AE-4528-B870-2E7C80430DA7}"/>
              </a:ext>
            </a:extLst>
          </p:cNvPr>
          <p:cNvSpPr txBox="1"/>
          <p:nvPr/>
        </p:nvSpPr>
        <p:spPr>
          <a:xfrm>
            <a:off x="161778" y="258725"/>
            <a:ext cx="11868443" cy="1609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7000"/>
              </a:lnSpc>
              <a:spcAft>
                <a:spcPts val="200"/>
              </a:spcAft>
            </a:pPr>
            <a:r>
              <a:rPr lang="vi-VN" sz="2800" b="1">
                <a:solidFill>
                  <a:srgbClr val="FFFF00"/>
                </a:solidFill>
                <a:effectLst/>
                <a:latin typeface="+mj-lt"/>
                <a:ea typeface="Arial" panose="020B0604020202020204" pitchFamily="34" charset="0"/>
              </a:rPr>
              <a:t>b) Cập nhật dữ liệu</a:t>
            </a:r>
            <a:endParaRPr lang="en-US" sz="2800" b="1">
              <a:solidFill>
                <a:srgbClr val="FFFF00"/>
              </a:solidFill>
              <a:effectLst/>
              <a:latin typeface="+mj-lt"/>
              <a:ea typeface="Arial" panose="020B0604020202020204" pitchFamily="34" charset="0"/>
            </a:endParaRPr>
          </a:p>
          <a:p>
            <a:pPr indent="406400" algn="just">
              <a:lnSpc>
                <a:spcPct val="120000"/>
              </a:lnSpc>
              <a:spcAft>
                <a:spcPts val="200"/>
              </a:spcAft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Cập nhật dữ liệu gồm các thao tác: thêm, sửa, xoá dữ liệu. 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06400" algn="just">
              <a:lnSpc>
                <a:spcPct val="120000"/>
              </a:lnSpc>
              <a:spcAft>
                <a:spcPts val="200"/>
              </a:spcAft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 bộ dữ liệu sau mỗi l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cập nhật cũng phải tho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mãn tính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úng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9BA54D-CC6B-4BB2-B890-74772A623706}"/>
              </a:ext>
            </a:extLst>
          </p:cNvPr>
          <p:cNvSpPr txBox="1"/>
          <p:nvPr/>
        </p:nvSpPr>
        <p:spPr>
          <a:xfrm>
            <a:off x="161778" y="1867948"/>
            <a:ext cx="11868443" cy="4877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c) Khai thác th</a:t>
            </a: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ô</a:t>
            </a:r>
            <a:r>
              <a:rPr lang="vi-VN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 tin</a:t>
            </a:r>
            <a:endParaRPr lang="en-US" sz="2600" b="1">
              <a:solidFill>
                <a:srgbClr val="FFFF00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spcAft>
                <a:spcPts val="800"/>
              </a:spcAft>
            </a:pPr>
            <a:r>
              <a:rPr lang="en-US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dữ liệu</a:t>
            </a:r>
            <a:r>
              <a:rPr lang="en-US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i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iệc rút ra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 các dữ liệu th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mãn một s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iều kiện nào đó từ dữ liệu đã lưu trữ. Ví dụ: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họ và tên học sinh có đi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môn Tin học cao nh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t.</a:t>
            </a:r>
            <a:endParaRPr lang="en-US" sz="26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spcAft>
                <a:spcPts val="800"/>
              </a:spcAft>
            </a:pPr>
            <a:r>
              <a:rPr lang="en-US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k</a:t>
            </a:r>
            <a:r>
              <a:rPr lang="en-US" sz="2600" i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ê: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thác 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sơ dựa trên tính toán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ưa ra các thông tin không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sẵn trong hồ sơ. V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dụ: xác định đi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cao nhất và đi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thấp nhất của môn Tin học: xác định s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học sinh là đoàn viên.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ậ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p </a:t>
            </a:r>
            <a:r>
              <a:rPr lang="en-US" sz="2600" i="1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áo cáo</a:t>
            </a:r>
            <a:r>
              <a:rPr lang="en-US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d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ụ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 các kết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ì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m ki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m,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 kê, s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ắ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p x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p d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liệu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đư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ợc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rú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 ra để tạo lập một bộ hồ sơ mới có nội dung và cấu trúc theo một số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cầu cụ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trong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 lí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Ví dụ: 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 m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ỗ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 học k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ì,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giáo viên ch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nhiệm c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 có một danh sách học sinh đ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ề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nghị nhà trường khen thư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32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E41DFD-31A4-48CF-BD0C-F0DAFF98255F}"/>
              </a:ext>
            </a:extLst>
          </p:cNvPr>
          <p:cNvSpPr txBox="1"/>
          <p:nvPr/>
        </p:nvSpPr>
        <p:spPr>
          <a:xfrm>
            <a:off x="159025" y="217284"/>
            <a:ext cx="11873949" cy="1471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17000"/>
              </a:lnSpc>
            </a:pP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Cơ sở dữ liệu và phần mềm hệ quản trị cơ sở dữ liệu</a:t>
            </a:r>
          </a:p>
          <a:p>
            <a:pPr indent="254000" algn="just">
              <a:lnSpc>
                <a:spcPct val="119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giúp tạo lập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cập nhật CSDL và khai thác thông tin trong CSDL có loại phần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được gọi là </a:t>
            </a:r>
            <a:r>
              <a:rPr lang="en-US" sz="2600" i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 quản trị CSDL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(Database Management System DBMS).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B948FA-9586-4221-8AEB-20F144DE033C}"/>
              </a:ext>
            </a:extLst>
          </p:cNvPr>
          <p:cNvSpPr txBox="1"/>
          <p:nvPr/>
        </p:nvSpPr>
        <p:spPr>
          <a:xfrm>
            <a:off x="331304" y="1820803"/>
            <a:ext cx="11396870" cy="3849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17000"/>
              </a:lnSpc>
              <a:spcAft>
                <a:spcPts val="400"/>
              </a:spcAft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trị CSDL là một hệ thống chương tr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giúp người dùng tương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 với CSDL qua các giao diện d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ễ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u,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dùng (như hệ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b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chọn, hộp thoại, các bi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ẻ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m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ẫ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u, báo cáo,...). V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CSDL, hệ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trị CSDL là hệ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chương tr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truy cập được dữ liệu nhưng tuân theo những ràng buộc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bảo tính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cho m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ọ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thao tác cập nhật dữ liệu và khai thác dữ liệu.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17000"/>
              </a:lnSpc>
              <a:spcAft>
                <a:spcPts val="200"/>
              </a:spcAft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 cơ sơ d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liệu của một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ơn vị là cách gọi chung một tập hợp g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m: CSDL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đơn vị, 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trị CSDL và các ph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mềm ứng dụng có các giao diện tương tác với CSDL đáp ứng được nhu cầu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đơn vị đó.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1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9158F7-C00C-40B5-9CBA-6AAC99E02C65}"/>
              </a:ext>
            </a:extLst>
          </p:cNvPr>
          <p:cNvSpPr txBox="1"/>
          <p:nvPr/>
        </p:nvSpPr>
        <p:spPr>
          <a:xfrm>
            <a:off x="271669" y="165455"/>
            <a:ext cx="11648661" cy="1545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1000"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phần mềm ứng dụng khác muốn s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dụng dữ liệu trong CSDL đ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ph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thông qua hệ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trị CSDL gi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như mọi chương tr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m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tính đ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ph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chạy dưới sự kiểm soát, điều ph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hệ điều hành.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A68A5D-D035-44A1-BD19-C4F84A553740}"/>
              </a:ext>
            </a:extLst>
          </p:cNvPr>
          <p:cNvSpPr txBox="1"/>
          <p:nvPr/>
        </p:nvSpPr>
        <p:spPr>
          <a:xfrm>
            <a:off x="271669" y="2019972"/>
            <a:ext cx="11648661" cy="4234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0400" indent="-660400">
              <a:lnSpc>
                <a:spcPct val="125000"/>
              </a:lnSpc>
              <a:spcAft>
                <a:spcPts val="800"/>
              </a:spcAft>
            </a:pP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4.</a:t>
            </a:r>
            <a:r>
              <a:rPr lang="vi-VN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Thực hành tìm hiểu các yéu cầu cùa một bài toán quản lí và CSDL phục vụ </a:t>
            </a:r>
            <a:endParaRPr lang="en-US" sz="2600" b="1">
              <a:solidFill>
                <a:srgbClr val="FFFF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660400" indent="-660400">
              <a:lnSpc>
                <a:spcPct val="125000"/>
              </a:lnSpc>
              <a:spcAft>
                <a:spcPts val="800"/>
              </a:spcAft>
            </a:pP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vi-VN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toán đó</a:t>
            </a:r>
            <a:endParaRPr lang="en-US" sz="2600" b="1">
              <a:solidFill>
                <a:srgbClr val="FFFF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15000"/>
              </a:lnSpc>
              <a:spcAft>
                <a:spcPts val="800"/>
              </a:spcAft>
            </a:pP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hãy hình dung việc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lí thư viện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một trường học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luận với bạn và thực hiện các yêu c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sau đây.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5000"/>
              </a:lnSpc>
              <a:spcAft>
                <a:spcPts val="200"/>
              </a:spcAft>
              <a:buClr>
                <a:srgbClr val="3291AD"/>
              </a:buClr>
              <a:buSzPts val="1600"/>
              <a:tabLst>
                <a:tab pos="279400" algn="l"/>
              </a:tabLst>
            </a:pPr>
            <a:r>
              <a:rPr lang="en-US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vi-VN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</a:t>
            </a:r>
            <a:r>
              <a:rPr lang="vi-VN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hoạt động c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ủ</a:t>
            </a:r>
            <a:r>
              <a:rPr lang="vi-VN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 thư viện</a:t>
            </a:r>
            <a:endParaRPr lang="en-US" sz="2600" b="1" u="none" strike="noStrike" spc="0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19000"/>
              </a:lnSpc>
              <a:spcAft>
                <a:spcPts val="800"/>
              </a:spcAft>
            </a:pPr>
            <a:r>
              <a:rPr lang="vi-VN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mượn sách hoặc trả sách như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nào? Căn cứ vào đâu đ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biết ai đã mượn, trả sách g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ì?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Căn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vào đâu đ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biết một quy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sách cụ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đã được cho mượn và chưa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 tr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lại?...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062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B0191E4-5284-4DF5-9545-8029B21FF6BC}"/>
              </a:ext>
            </a:extLst>
          </p:cNvPr>
          <p:cNvSpPr txBox="1"/>
          <p:nvPr/>
        </p:nvSpPr>
        <p:spPr>
          <a:xfrm>
            <a:off x="265043" y="181233"/>
            <a:ext cx="11423373" cy="3003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200"/>
              </a:spcAft>
              <a:buClr>
                <a:srgbClr val="3291AD"/>
              </a:buClr>
              <a:buSzPts val="1600"/>
              <a:tabLst>
                <a:tab pos="288925" algn="l"/>
              </a:tabLst>
            </a:pPr>
            <a:r>
              <a:rPr lang="en-US" sz="2600" b="1" u="none" strike="noStrike" spc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vi-VN" sz="2600" b="1" u="none" strike="noStrike" spc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Liệt k</a:t>
            </a:r>
            <a:r>
              <a:rPr lang="en-US" sz="2600" b="1" dirty="0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ê</a:t>
            </a:r>
            <a:r>
              <a:rPr lang="vi-VN" sz="2600" b="1" u="none" strike="noStrike" spc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những d</a:t>
            </a:r>
            <a:r>
              <a:rPr lang="en-US" sz="2600" b="1" dirty="0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600" b="1" u="none" strike="noStrike" spc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liệu cần có trong CSDL</a:t>
            </a:r>
            <a:endParaRPr lang="en-US" sz="2600" b="1" u="none" strike="noStrike" spc="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30200">
              <a:lnSpc>
                <a:spcPct val="117000"/>
              </a:lnSpc>
              <a:spcAft>
                <a:spcPts val="200"/>
              </a:spcAft>
            </a:pPr>
            <a:r>
              <a:rPr lang="vi-VN" sz="2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r>
              <a:rPr lang="vi-VN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vi-VN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tượng 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quản lí là người đọc, sách cho mượn,...</a:t>
            </a:r>
            <a:endParaRPr lang="en-US" sz="2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200"/>
              </a:spcAft>
            </a:pPr>
            <a:r>
              <a:rPr lang="en-US" sz="2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người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qu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lí thông tin 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ì?</a:t>
            </a:r>
            <a:r>
              <a:rPr lang="vi-VN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(Thông tin trên th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vi-VN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thư vi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m: s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200"/>
              </a:spcAft>
            </a:pP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vi-VN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TV, Họ và tên</a:t>
            </a:r>
            <a:r>
              <a:rPr lang="vi-VN" sz="2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,...).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200"/>
              </a:spcAft>
            </a:pP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vi-VN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sách cho mượn, 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qu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lí th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tin 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ì?</a:t>
            </a:r>
            <a:r>
              <a:rPr lang="vi-VN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(Thông tin về quy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sách 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m: Mã 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sách, 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sách,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 gi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,...).</a:t>
            </a:r>
            <a:endParaRPr lang="en-US" sz="2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D40DD0-4770-4D24-8A5D-BC159984029B}"/>
              </a:ext>
            </a:extLst>
          </p:cNvPr>
          <p:cNvSpPr txBox="1"/>
          <p:nvPr/>
        </p:nvSpPr>
        <p:spPr>
          <a:xfrm>
            <a:off x="265043" y="3387708"/>
            <a:ext cx="8415131" cy="2519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>
              <a:lnSpc>
                <a:spcPct val="119000"/>
              </a:lnSpc>
              <a:spcAft>
                <a:spcPts val="300"/>
              </a:spcAft>
            </a:pPr>
            <a:r>
              <a:rPr lang="vi-VN" sz="2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Nêu ví </a:t>
            </a:r>
            <a:r>
              <a:rPr lang="vi-VN" sz="26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6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>
              <a:lnSpc>
                <a:spcPct val="119000"/>
              </a:lnSpc>
              <a:spcAft>
                <a:spcPts val="300"/>
              </a:spcAft>
            </a:pPr>
            <a:r>
              <a:rPr lang="vi-VN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vi-VN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thêm ít nhất hai v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dụ cho mỗi công việc sau đây:</a:t>
            </a:r>
            <a:endParaRPr lang="en-US" sz="2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Cập nhật dữ liệu (cho CSDL)</a:t>
            </a:r>
            <a:endParaRPr lang="en-US" sz="2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Clr>
                <a:srgbClr val="000000"/>
              </a:buClr>
              <a:buSzPts val="1700"/>
              <a:buFont typeface="Symbol" panose="05050102010706020507" pitchFamily="18" charset="2"/>
              <a:buChar char="-"/>
              <a:tabLst>
                <a:tab pos="567055" algn="l"/>
              </a:tabLst>
            </a:pPr>
            <a:r>
              <a:rPr lang="en-US" sz="2600" u="none" strike="noStrike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600" u="none" strike="noStrike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 u="none" strike="noStrike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ki</a:t>
            </a:r>
            <a:r>
              <a:rPr lang="en-US" sz="2600" u="none" strike="noStrike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 u="none" strike="noStrike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dữ liệu</a:t>
            </a:r>
            <a:r>
              <a:rPr lang="en-US" sz="2600" u="none" strike="noStrike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lnSpc>
                <a:spcPct val="115000"/>
              </a:lnSpc>
              <a:buClr>
                <a:srgbClr val="000000"/>
              </a:buClr>
              <a:buSzPts val="1700"/>
              <a:buFont typeface="Symbol" panose="05050102010706020507" pitchFamily="18" charset="2"/>
              <a:buChar char="-"/>
              <a:tabLst>
                <a:tab pos="567055" algn="l"/>
              </a:tabLst>
            </a:pPr>
            <a:r>
              <a:rPr lang="en-US" sz="2600" u="none" strike="noStrike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600" u="none" strike="noStrike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kê và báo cáo</a:t>
            </a:r>
            <a:r>
              <a:rPr lang="en-US" sz="2600" u="none" strike="noStrike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965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296094"/>
            <a:ext cx="3253823" cy="11006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/>
                </a:solidFill>
                <a:latin typeface=".VnArabiaH" panose="020B7200000000000000" pitchFamily="34" charset="0"/>
              </a:rPr>
              <a:t>Thank you</a:t>
            </a:r>
          </a:p>
        </p:txBody>
      </p:sp>
      <p:pic>
        <p:nvPicPr>
          <p:cNvPr id="11" name="Picture Placeholder 10" descr="Moss and mushrooms">
            <a:extLst>
              <a:ext uri="{FF2B5EF4-FFF2-40B4-BE49-F238E27FC236}">
                <a16:creationId xmlns:a16="http://schemas.microsoft.com/office/drawing/2014/main" xmlns="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468" y="291548"/>
            <a:ext cx="5841043" cy="374474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CDAE7A-6B1B-4C3F-85DB-89A45944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A53D7EE4-1EDB-42FD-B6B7-A82C9F31F0F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1182987-84B6-4106-9C67-7C5810833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4" t="26463" r="37283" b="10582"/>
          <a:stretch/>
        </p:blipFill>
        <p:spPr>
          <a:xfrm>
            <a:off x="801343" y="291548"/>
            <a:ext cx="5387126" cy="374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956</Words>
  <Application>Microsoft Office PowerPoint</Application>
  <PresentationFormat>Custom</PresentationFormat>
  <Paragraphs>38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DANGPHAT</cp:lastModifiedBy>
  <cp:revision>1</cp:revision>
  <dcterms:created xsi:type="dcterms:W3CDTF">2023-07-29T11:37:45Z</dcterms:created>
  <dcterms:modified xsi:type="dcterms:W3CDTF">2024-11-04T02:21:28Z</dcterms:modified>
</cp:coreProperties>
</file>