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9" r:id="rId3"/>
    <p:sldId id="258" r:id="rId4"/>
    <p:sldId id="260" r:id="rId5"/>
    <p:sldId id="261" r:id="rId6"/>
    <p:sldId id="275" r:id="rId7"/>
    <p:sldId id="257" r:id="rId8"/>
    <p:sldId id="276" r:id="rId9"/>
    <p:sldId id="263" r:id="rId10"/>
    <p:sldId id="264" r:id="rId11"/>
    <p:sldId id="265" r:id="rId12"/>
    <p:sldId id="266" r:id="rId13"/>
    <p:sldId id="268" r:id="rId14"/>
    <p:sldId id="277" r:id="rId15"/>
    <p:sldId id="269" r:id="rId16"/>
    <p:sldId id="271" r:id="rId17"/>
    <p:sldId id="278" r:id="rId18"/>
    <p:sldId id="270" r:id="rId19"/>
    <p:sldId id="272" r:id="rId20"/>
    <p:sldId id="279" r:id="rId21"/>
    <p:sldId id="267" r:id="rId22"/>
    <p:sldId id="274" r:id="rId23"/>
    <p:sldId id="280" r:id="rId24"/>
    <p:sldId id="281" r:id="rId25"/>
    <p:sldId id="273" r:id="rId26"/>
    <p:sldId id="282" r:id="rId27"/>
    <p:sldId id="284" r:id="rId28"/>
    <p:sldId id="283" r:id="rId29"/>
    <p:sldId id="285" r:id="rId30"/>
    <p:sldId id="286" r:id="rId31"/>
    <p:sldId id="287" r:id="rId32"/>
    <p:sldId id="288" r:id="rId33"/>
    <p:sldId id="290" r:id="rId34"/>
    <p:sldId id="289" r:id="rId35"/>
    <p:sldId id="291" r:id="rId36"/>
    <p:sldId id="292" r:id="rId37"/>
    <p:sldId id="293" r:id="rId38"/>
    <p:sldId id="294" r:id="rId39"/>
    <p:sldId id="295" r:id="rId40"/>
    <p:sldId id="296" r:id="rId41"/>
    <p:sldId id="337" r:id="rId42"/>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CBCA"/>
    <a:srgbClr val="F8EDEC"/>
    <a:srgbClr val="E2F1F6"/>
    <a:srgbClr val="E0D9E7"/>
    <a:srgbClr val="FFF3C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4" d="100"/>
          <a:sy n="44" d="100"/>
        </p:scale>
        <p:origin x="876"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3799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20/12/2024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20/12/2024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20/12/2024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20/12/2024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20/12/2024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20/12/2024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20/12/2024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20/12/2024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20/12/2024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20/12/2024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20/12/2024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20/12/2024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41.svg"/><Relationship Id="rId7" Type="http://schemas.openxmlformats.org/officeDocument/2006/relationships/image" Target="../media/image30.sv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12.svg"/><Relationship Id="rId4" Type="http://schemas.openxmlformats.org/officeDocument/2006/relationships/image" Target="../media/image11.png"/><Relationship Id="rId9" Type="http://schemas.openxmlformats.org/officeDocument/2006/relationships/image" Target="../media/image43.png"/></Relationships>
</file>

<file path=ppt/slides/_rels/slide11.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12.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6.svg"/><Relationship Id="rId7" Type="http://schemas.openxmlformats.org/officeDocument/2006/relationships/image" Target="../media/image30.sv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48.svg"/><Relationship Id="rId10" Type="http://schemas.openxmlformats.org/officeDocument/2006/relationships/image" Target="../media/image6.svg"/><Relationship Id="rId4" Type="http://schemas.openxmlformats.org/officeDocument/2006/relationships/image" Target="../media/image47.png"/><Relationship Id="rId9" Type="http://schemas.openxmlformats.org/officeDocument/2006/relationships/image" Target="../media/image5.png"/></Relationships>
</file>

<file path=ppt/slides/_rels/slide1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6.svg"/><Relationship Id="rId7" Type="http://schemas.openxmlformats.org/officeDocument/2006/relationships/image" Target="../media/image4.sv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8.sv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svg"/><Relationship Id="rId7" Type="http://schemas.openxmlformats.org/officeDocument/2006/relationships/image" Target="../media/image52.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51.png"/><Relationship Id="rId11" Type="http://schemas.openxmlformats.org/officeDocument/2006/relationships/image" Target="../media/image56.svg"/><Relationship Id="rId5" Type="http://schemas.openxmlformats.org/officeDocument/2006/relationships/image" Target="../media/image30.svg"/><Relationship Id="rId10" Type="http://schemas.openxmlformats.org/officeDocument/2006/relationships/image" Target="../media/image55.png"/><Relationship Id="rId4" Type="http://schemas.openxmlformats.org/officeDocument/2006/relationships/image" Target="../media/image29.png"/><Relationship Id="rId9" Type="http://schemas.openxmlformats.org/officeDocument/2006/relationships/image" Target="../media/image54.svg"/></Relationships>
</file>

<file path=ppt/slides/_rels/slide16.xml.rels><?xml version="1.0" encoding="UTF-8" standalone="yes"?>
<Relationships xmlns="http://schemas.openxmlformats.org/package/2006/relationships"><Relationship Id="rId3" Type="http://schemas.openxmlformats.org/officeDocument/2006/relationships/image" Target="../media/image58.svg"/><Relationship Id="rId7" Type="http://schemas.openxmlformats.org/officeDocument/2006/relationships/image" Target="../media/image60.png"/><Relationship Id="rId2"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4.sv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58.svg"/><Relationship Id="rId7" Type="http://schemas.openxmlformats.org/officeDocument/2006/relationships/image" Target="../media/image62.png"/><Relationship Id="rId2"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4.sv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svg"/><Relationship Id="rId7" Type="http://schemas.openxmlformats.org/officeDocument/2006/relationships/image" Target="../media/image66.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64.svg"/><Relationship Id="rId4" Type="http://schemas.openxmlformats.org/officeDocument/2006/relationships/image" Target="../media/image63.png"/><Relationship Id="rId9" Type="http://schemas.openxmlformats.org/officeDocument/2006/relationships/image" Target="../media/image68.svg"/></Relationships>
</file>

<file path=ppt/slides/_rels/slide19.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77.svg"/><Relationship Id="rId3" Type="http://schemas.openxmlformats.org/officeDocument/2006/relationships/image" Target="../media/image4.svg"/><Relationship Id="rId7" Type="http://schemas.openxmlformats.org/officeDocument/2006/relationships/image" Target="../media/image71.svg"/><Relationship Id="rId12" Type="http://schemas.openxmlformats.org/officeDocument/2006/relationships/image" Target="../media/image76.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0.png"/><Relationship Id="rId11" Type="http://schemas.openxmlformats.org/officeDocument/2006/relationships/image" Target="../media/image75.svg"/><Relationship Id="rId5" Type="http://schemas.openxmlformats.org/officeDocument/2006/relationships/image" Target="../media/image69.svg"/><Relationship Id="rId10" Type="http://schemas.openxmlformats.org/officeDocument/2006/relationships/image" Target="../media/image74.png"/><Relationship Id="rId4" Type="http://schemas.openxmlformats.org/officeDocument/2006/relationships/image" Target="../media/image47.png"/><Relationship Id="rId9" Type="http://schemas.openxmlformats.org/officeDocument/2006/relationships/image" Target="../media/image73.sv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7.xml"/><Relationship Id="rId7" Type="http://schemas.openxmlformats.org/officeDocument/2006/relationships/image" Target="../media/image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81.jpe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80.jpeg"/><Relationship Id="rId5" Type="http://schemas.openxmlformats.org/officeDocument/2006/relationships/image" Target="../media/image79.jpeg"/><Relationship Id="rId4" Type="http://schemas.openxmlformats.org/officeDocument/2006/relationships/image" Target="../media/image78.png"/></Relationships>
</file>

<file path=ppt/slides/_rels/slide21.xml.rels><?xml version="1.0" encoding="UTF-8" standalone="yes"?>
<Relationships xmlns="http://schemas.openxmlformats.org/package/2006/relationships"><Relationship Id="rId3" Type="http://schemas.openxmlformats.org/officeDocument/2006/relationships/image" Target="../media/image83.svg"/><Relationship Id="rId7" Type="http://schemas.openxmlformats.org/officeDocument/2006/relationships/image" Target="../media/image87.png"/><Relationship Id="rId2" Type="http://schemas.openxmlformats.org/officeDocument/2006/relationships/image" Target="../media/image82.png"/><Relationship Id="rId1" Type="http://schemas.openxmlformats.org/officeDocument/2006/relationships/slideLayout" Target="../slideLayouts/slideLayout7.xml"/><Relationship Id="rId6" Type="http://schemas.openxmlformats.org/officeDocument/2006/relationships/image" Target="../media/image86.png"/><Relationship Id="rId5" Type="http://schemas.openxmlformats.org/officeDocument/2006/relationships/image" Target="../media/image85.svg"/><Relationship Id="rId4" Type="http://schemas.openxmlformats.org/officeDocument/2006/relationships/image" Target="../media/image84.png"/></Relationships>
</file>

<file path=ppt/slides/_rels/slide22.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58.svg"/><Relationship Id="rId7" Type="http://schemas.openxmlformats.org/officeDocument/2006/relationships/image" Target="../media/image91.svg"/><Relationship Id="rId2"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90.png"/><Relationship Id="rId5" Type="http://schemas.openxmlformats.org/officeDocument/2006/relationships/image" Target="../media/image89.svg"/><Relationship Id="rId4" Type="http://schemas.openxmlformats.org/officeDocument/2006/relationships/image" Target="../media/image88.png"/><Relationship Id="rId9" Type="http://schemas.openxmlformats.org/officeDocument/2006/relationships/image" Target="../media/image93.svg"/></Relationships>
</file>

<file path=ppt/slides/_rels/slide23.xml.rels><?xml version="1.0" encoding="UTF-8" standalone="yes"?>
<Relationships xmlns="http://schemas.openxmlformats.org/package/2006/relationships"><Relationship Id="rId3" Type="http://schemas.openxmlformats.org/officeDocument/2006/relationships/image" Target="../media/image26.svg"/><Relationship Id="rId7" Type="http://schemas.openxmlformats.org/officeDocument/2006/relationships/image" Target="../media/image4.sv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8.svg"/><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95.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4.png"/><Relationship Id="rId5" Type="http://schemas.openxmlformats.org/officeDocument/2006/relationships/image" Target="../media/image64.svg"/><Relationship Id="rId4" Type="http://schemas.openxmlformats.org/officeDocument/2006/relationships/image" Target="../media/image6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97.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96.png"/><Relationship Id="rId5" Type="http://schemas.openxmlformats.org/officeDocument/2006/relationships/image" Target="../media/image69.svg"/><Relationship Id="rId4" Type="http://schemas.openxmlformats.org/officeDocument/2006/relationships/image" Target="../media/image47.png"/></Relationships>
</file>

<file path=ppt/slides/_rels/slide27.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58.svg"/><Relationship Id="rId7" Type="http://schemas.openxmlformats.org/officeDocument/2006/relationships/image" Target="../media/image101.svg"/><Relationship Id="rId2"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100.png"/><Relationship Id="rId5" Type="http://schemas.openxmlformats.org/officeDocument/2006/relationships/image" Target="../media/image99.svg"/><Relationship Id="rId4" Type="http://schemas.openxmlformats.org/officeDocument/2006/relationships/image" Target="../media/image98.png"/></Relationships>
</file>

<file path=ppt/slides/_rels/slide28.xml.rels><?xml version="1.0" encoding="UTF-8" standalone="yes"?>
<Relationships xmlns="http://schemas.openxmlformats.org/package/2006/relationships"><Relationship Id="rId8" Type="http://schemas.openxmlformats.org/officeDocument/2006/relationships/image" Target="../media/image105.png"/><Relationship Id="rId13" Type="http://schemas.openxmlformats.org/officeDocument/2006/relationships/image" Target="../media/image110.svg"/><Relationship Id="rId3" Type="http://schemas.openxmlformats.org/officeDocument/2006/relationships/image" Target="../media/image58.svg"/><Relationship Id="rId7" Type="http://schemas.openxmlformats.org/officeDocument/2006/relationships/image" Target="../media/image104.svg"/><Relationship Id="rId12" Type="http://schemas.openxmlformats.org/officeDocument/2006/relationships/image" Target="../media/image109.png"/><Relationship Id="rId2"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103.png"/><Relationship Id="rId11" Type="http://schemas.openxmlformats.org/officeDocument/2006/relationships/image" Target="../media/image108.svg"/><Relationship Id="rId5" Type="http://schemas.openxmlformats.org/officeDocument/2006/relationships/image" Target="../media/image4.svg"/><Relationship Id="rId10" Type="http://schemas.openxmlformats.org/officeDocument/2006/relationships/image" Target="../media/image107.png"/><Relationship Id="rId4" Type="http://schemas.openxmlformats.org/officeDocument/2006/relationships/image" Target="../media/image3.png"/><Relationship Id="rId9" Type="http://schemas.openxmlformats.org/officeDocument/2006/relationships/image" Target="../media/image106.svg"/></Relationships>
</file>

<file path=ppt/slides/_rels/slide29.xml.rels><?xml version="1.0" encoding="UTF-8" standalone="yes"?>
<Relationships xmlns="http://schemas.openxmlformats.org/package/2006/relationships"><Relationship Id="rId3" Type="http://schemas.openxmlformats.org/officeDocument/2006/relationships/image" Target="../media/image26.svg"/><Relationship Id="rId7" Type="http://schemas.openxmlformats.org/officeDocument/2006/relationships/image" Target="../media/image4.sv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8.svg"/><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6.svg"/><Relationship Id="rId7" Type="http://schemas.openxmlformats.org/officeDocument/2006/relationships/image" Target="../media/image34.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64.svg"/><Relationship Id="rId10" Type="http://schemas.openxmlformats.org/officeDocument/2006/relationships/image" Target="../media/image49.png"/><Relationship Id="rId4" Type="http://schemas.openxmlformats.org/officeDocument/2006/relationships/image" Target="../media/image63.png"/><Relationship Id="rId9" Type="http://schemas.openxmlformats.org/officeDocument/2006/relationships/image" Target="../media/image112.svg"/></Relationships>
</file>

<file path=ppt/slides/_rels/slide31.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115.jpe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14.jpeg"/><Relationship Id="rId5" Type="http://schemas.openxmlformats.org/officeDocument/2006/relationships/image" Target="../media/image113.jpeg"/><Relationship Id="rId4" Type="http://schemas.openxmlformats.org/officeDocument/2006/relationships/image" Target="../media/image78.png"/></Relationships>
</file>

<file path=ppt/slides/_rels/slide3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17.jpeg"/><Relationship Id="rId5" Type="http://schemas.openxmlformats.org/officeDocument/2006/relationships/image" Target="../media/image116.jpeg"/><Relationship Id="rId4" Type="http://schemas.openxmlformats.org/officeDocument/2006/relationships/image" Target="../media/image78.png"/></Relationships>
</file>

<file path=ppt/slides/_rels/slide33.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image" Target="../media/image58.svg"/><Relationship Id="rId7" Type="http://schemas.openxmlformats.org/officeDocument/2006/relationships/image" Target="../media/image104.svg"/><Relationship Id="rId2"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103.png"/><Relationship Id="rId5" Type="http://schemas.openxmlformats.org/officeDocument/2006/relationships/image" Target="../media/image4.svg"/><Relationship Id="rId10" Type="http://schemas.openxmlformats.org/officeDocument/2006/relationships/image" Target="../media/image120.svg"/><Relationship Id="rId4" Type="http://schemas.openxmlformats.org/officeDocument/2006/relationships/image" Target="../media/image3.png"/><Relationship Id="rId9" Type="http://schemas.openxmlformats.org/officeDocument/2006/relationships/image" Target="../media/image119.png"/></Relationships>
</file>

<file path=ppt/slides/_rels/slide34.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6.svg"/><Relationship Id="rId7" Type="http://schemas.openxmlformats.org/officeDocument/2006/relationships/image" Target="../media/image4.sv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8.svg"/><Relationship Id="rId4" Type="http://schemas.openxmlformats.org/officeDocument/2006/relationships/image" Target="../media/image27.png"/></Relationships>
</file>

<file path=ppt/slides/_rels/slide36.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122.png"/><Relationship Id="rId5" Type="http://schemas.openxmlformats.org/officeDocument/2006/relationships/image" Target="../media/image101.svg"/><Relationship Id="rId4" Type="http://schemas.openxmlformats.org/officeDocument/2006/relationships/image" Target="../media/image100.png"/></Relationships>
</file>

<file path=ppt/slides/_rels/slide37.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43.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64.svg"/><Relationship Id="rId4" Type="http://schemas.openxmlformats.org/officeDocument/2006/relationships/image" Target="../media/image63.png"/></Relationships>
</file>

<file path=ppt/slides/_rels/slide3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124.png"/><Relationship Id="rId4" Type="http://schemas.openxmlformats.org/officeDocument/2006/relationships/image" Target="../media/image123.jpeg"/></Relationships>
</file>

<file path=ppt/slides/_rels/slide39.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6.svg"/><Relationship Id="rId7" Type="http://schemas.openxmlformats.org/officeDocument/2006/relationships/image" Target="../media/image66.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64.svg"/><Relationship Id="rId4" Type="http://schemas.openxmlformats.org/officeDocument/2006/relationships/image" Target="../media/image63.pn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svg"/><Relationship Id="rId7" Type="http://schemas.openxmlformats.org/officeDocument/2006/relationships/image" Target="../media/image16.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20.svg"/><Relationship Id="rId5" Type="http://schemas.openxmlformats.org/officeDocument/2006/relationships/image" Target="../media/image14.sv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svg"/></Relationships>
</file>

<file path=ppt/slides/_rels/slide40.xml.rels><?xml version="1.0" encoding="UTF-8" standalone="yes"?>
<Relationships xmlns="http://schemas.openxmlformats.org/package/2006/relationships"><Relationship Id="rId8" Type="http://schemas.openxmlformats.org/officeDocument/2006/relationships/image" Target="../media/image77.svg"/><Relationship Id="rId3" Type="http://schemas.openxmlformats.org/officeDocument/2006/relationships/image" Target="../media/image126.svg"/><Relationship Id="rId7" Type="http://schemas.openxmlformats.org/officeDocument/2006/relationships/image" Target="../media/image76.png"/><Relationship Id="rId12" Type="http://schemas.openxmlformats.org/officeDocument/2006/relationships/image" Target="../media/image58.svg"/><Relationship Id="rId2" Type="http://schemas.openxmlformats.org/officeDocument/2006/relationships/image" Target="../media/image125.png"/><Relationship Id="rId1" Type="http://schemas.openxmlformats.org/officeDocument/2006/relationships/slideLayout" Target="../slideLayouts/slideLayout7.xml"/><Relationship Id="rId6" Type="http://schemas.openxmlformats.org/officeDocument/2006/relationships/image" Target="../media/image129.svg"/><Relationship Id="rId11" Type="http://schemas.openxmlformats.org/officeDocument/2006/relationships/image" Target="../media/image57.png"/><Relationship Id="rId5" Type="http://schemas.openxmlformats.org/officeDocument/2006/relationships/image" Target="../media/image128.png"/><Relationship Id="rId10" Type="http://schemas.openxmlformats.org/officeDocument/2006/relationships/image" Target="../media/image4.svg"/><Relationship Id="rId4" Type="http://schemas.openxmlformats.org/officeDocument/2006/relationships/image" Target="../media/image127.png"/><Relationship Id="rId9" Type="http://schemas.openxmlformats.org/officeDocument/2006/relationships/image" Target="../media/image3.png"/></Relationships>
</file>

<file path=ppt/slides/_rels/slide41.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22.svg"/><Relationship Id="rId7" Type="http://schemas.openxmlformats.org/officeDocument/2006/relationships/image" Target="../media/image24.sv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6.sv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22.svg"/><Relationship Id="rId7" Type="http://schemas.openxmlformats.org/officeDocument/2006/relationships/image" Target="../media/image24.sv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6.sv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26.svg"/><Relationship Id="rId7" Type="http://schemas.openxmlformats.org/officeDocument/2006/relationships/image" Target="../media/image4.sv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8.svg"/><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4.svg"/><Relationship Id="rId7" Type="http://schemas.openxmlformats.org/officeDocument/2006/relationships/image" Target="../media/image30.svg"/><Relationship Id="rId12" Type="http://schemas.openxmlformats.org/officeDocument/2006/relationships/image" Target="../media/image35.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34.svg"/><Relationship Id="rId5" Type="http://schemas.openxmlformats.org/officeDocument/2006/relationships/image" Target="../media/image6.svg"/><Relationship Id="rId10" Type="http://schemas.openxmlformats.org/officeDocument/2006/relationships/image" Target="../media/image33.png"/><Relationship Id="rId4" Type="http://schemas.openxmlformats.org/officeDocument/2006/relationships/image" Target="../media/image5.png"/><Relationship Id="rId9" Type="http://schemas.openxmlformats.org/officeDocument/2006/relationships/image" Target="../media/image32.svg"/></Relationships>
</file>

<file path=ppt/slides/_rels/slide9.xml.rels><?xml version="1.0" encoding="UTF-8" standalone="yes"?>
<Relationships xmlns="http://schemas.openxmlformats.org/package/2006/relationships"><Relationship Id="rId3" Type="http://schemas.openxmlformats.org/officeDocument/2006/relationships/image" Target="../media/image37.svg"/><Relationship Id="rId7" Type="http://schemas.openxmlformats.org/officeDocument/2006/relationships/image" Target="../media/image39.sv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4.sv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
        <p:cNvGrpSpPr/>
        <p:nvPr/>
      </p:nvGrpSpPr>
      <p:grpSpPr>
        <a:xfrm>
          <a:off x="0" y="0"/>
          <a:ext cx="0" cy="0"/>
          <a:chOff x="0" y="0"/>
          <a:chExt cx="0" cy="0"/>
        </a:xfrm>
      </p:grpSpPr>
      <p:sp>
        <p:nvSpPr>
          <p:cNvPr id="3" name="Freeform 3"/>
          <p:cNvSpPr/>
          <p:nvPr/>
        </p:nvSpPr>
        <p:spPr>
          <a:xfrm flipH="1">
            <a:off x="-32657" y="7200899"/>
            <a:ext cx="2166257" cy="3156857"/>
          </a:xfrm>
          <a:custGeom>
            <a:avLst/>
            <a:gdLst/>
            <a:ahLst/>
            <a:cxnLst/>
            <a:rect l="l" t="t" r="r" b="b"/>
            <a:pathLst>
              <a:path w="3897302" h="6239610">
                <a:moveTo>
                  <a:pt x="3897302" y="0"/>
                </a:moveTo>
                <a:lnTo>
                  <a:pt x="0" y="0"/>
                </a:lnTo>
                <a:lnTo>
                  <a:pt x="0" y="6239610"/>
                </a:lnTo>
                <a:lnTo>
                  <a:pt x="3897302" y="6239610"/>
                </a:lnTo>
                <a:lnTo>
                  <a:pt x="3897302" y="0"/>
                </a:lnTo>
                <a:close/>
              </a:path>
            </a:pathLst>
          </a:custGeom>
          <a:blipFill>
            <a:blip r:embed="rId2">
              <a:extLst>
                <a:ext uri="{96DAC541-7B7A-43D3-8B79-37D633B846F1}">
                  <asvg:svgBlip xmlns:asvg="http://schemas.microsoft.com/office/drawing/2016/SVG/main" r:embed="rId3"/>
                </a:ext>
              </a:extLst>
            </a:blip>
            <a:stretch>
              <a:fillRect r="-15330" b="-50"/>
            </a:stretch>
          </a:blipFill>
        </p:spPr>
        <p:txBody>
          <a:bodyPr/>
          <a:lstStyle/>
          <a:p>
            <a:endParaRPr lang="en-US"/>
          </a:p>
        </p:txBody>
      </p:sp>
      <p:sp>
        <p:nvSpPr>
          <p:cNvPr id="6" name="Freeform 6"/>
          <p:cNvSpPr/>
          <p:nvPr/>
        </p:nvSpPr>
        <p:spPr>
          <a:xfrm rot="835495" flipH="1">
            <a:off x="17256809" y="8950908"/>
            <a:ext cx="914131" cy="1310672"/>
          </a:xfrm>
          <a:custGeom>
            <a:avLst/>
            <a:gdLst/>
            <a:ahLst/>
            <a:cxnLst/>
            <a:rect l="l" t="t" r="r" b="b"/>
            <a:pathLst>
              <a:path w="914131" h="1310672">
                <a:moveTo>
                  <a:pt x="914131" y="0"/>
                </a:moveTo>
                <a:lnTo>
                  <a:pt x="0" y="0"/>
                </a:lnTo>
                <a:lnTo>
                  <a:pt x="0" y="1310672"/>
                </a:lnTo>
                <a:lnTo>
                  <a:pt x="914131" y="1310672"/>
                </a:lnTo>
                <a:lnTo>
                  <a:pt x="914131"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p:cNvSpPr/>
          <p:nvPr/>
        </p:nvSpPr>
        <p:spPr>
          <a:xfrm rot="-232028">
            <a:off x="-75137" y="26108"/>
            <a:ext cx="813261" cy="1156099"/>
          </a:xfrm>
          <a:custGeom>
            <a:avLst/>
            <a:gdLst/>
            <a:ahLst/>
            <a:cxnLst/>
            <a:rect l="l" t="t" r="r" b="b"/>
            <a:pathLst>
              <a:path w="1134974" h="1956852">
                <a:moveTo>
                  <a:pt x="0" y="0"/>
                </a:moveTo>
                <a:lnTo>
                  <a:pt x="1134974" y="0"/>
                </a:lnTo>
                <a:lnTo>
                  <a:pt x="1134974" y="1956851"/>
                </a:lnTo>
                <a:lnTo>
                  <a:pt x="0" y="195685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2" name="TextBox 11">
            <a:extLst>
              <a:ext uri="{FF2B5EF4-FFF2-40B4-BE49-F238E27FC236}">
                <a16:creationId xmlns:a16="http://schemas.microsoft.com/office/drawing/2014/main" id="{B065F45A-8BB7-BEA7-8A72-F81460192D0B}"/>
              </a:ext>
            </a:extLst>
          </p:cNvPr>
          <p:cNvSpPr txBox="1"/>
          <p:nvPr/>
        </p:nvSpPr>
        <p:spPr>
          <a:xfrm>
            <a:off x="787071" y="3374674"/>
            <a:ext cx="16713857" cy="3291927"/>
          </a:xfrm>
          <a:prstGeom prst="rect">
            <a:avLst/>
          </a:prstGeom>
        </p:spPr>
        <p:txBody>
          <a:bodyPr wrap="square" lIns="0" tIns="0" rIns="0" bIns="0" rtlCol="0" anchor="t">
            <a:spAutoFit/>
          </a:bodyPr>
          <a:lstStyle/>
          <a:p>
            <a:pPr algn="ctr">
              <a:lnSpc>
                <a:spcPct val="150000"/>
              </a:lnSpc>
            </a:pPr>
            <a:r>
              <a:rPr lang="en-US" sz="7600" b="1" dirty="0">
                <a:solidFill>
                  <a:schemeClr val="accent2">
                    <a:lumMod val="50000"/>
                  </a:schemeClr>
                </a:solidFill>
                <a:latin typeface="Arial" panose="020B0604020202020204" pitchFamily="34" charset="0"/>
                <a:cs typeface="Arial" panose="020B0604020202020204" pitchFamily="34" charset="0"/>
              </a:rPr>
              <a:t>CHÀO MỪNG </a:t>
            </a:r>
            <a:r>
              <a:rPr lang="en-US" sz="7600" b="1">
                <a:solidFill>
                  <a:schemeClr val="accent2">
                    <a:lumMod val="50000"/>
                  </a:schemeClr>
                </a:solidFill>
                <a:latin typeface="Arial" panose="020B0604020202020204" pitchFamily="34" charset="0"/>
                <a:cs typeface="Arial" panose="020B0604020202020204" pitchFamily="34" charset="0"/>
              </a:rPr>
              <a:t>CÁC EM HỌC SINH </a:t>
            </a:r>
            <a:r>
              <a:rPr lang="en-US" sz="7600" b="1" dirty="0">
                <a:solidFill>
                  <a:schemeClr val="accent2">
                    <a:lumMod val="50000"/>
                  </a:schemeClr>
                </a:solidFill>
                <a:latin typeface="Arial" panose="020B0604020202020204" pitchFamily="34" charset="0"/>
                <a:cs typeface="Arial" panose="020B0604020202020204" pitchFamily="34" charset="0"/>
              </a:rPr>
              <a:t>ĐẾN </a:t>
            </a:r>
            <a:r>
              <a:rPr lang="en-US" sz="7600" b="1">
                <a:solidFill>
                  <a:schemeClr val="accent2">
                    <a:lumMod val="50000"/>
                  </a:schemeClr>
                </a:solidFill>
                <a:latin typeface="Arial" panose="020B0604020202020204" pitchFamily="34" charset="0"/>
                <a:cs typeface="Arial" panose="020B0604020202020204" pitchFamily="34" charset="0"/>
              </a:rPr>
              <a:t>VỚI BÀI GIẢNG HÔM </a:t>
            </a:r>
            <a:r>
              <a:rPr lang="en-US" sz="7600" b="1" dirty="0">
                <a:solidFill>
                  <a:schemeClr val="accent2">
                    <a:lumMod val="50000"/>
                  </a:schemeClr>
                </a:solidFill>
                <a:latin typeface="Arial" panose="020B0604020202020204" pitchFamily="34" charset="0"/>
                <a:cs typeface="Arial" panose="020B0604020202020204" pitchFamily="34" charset="0"/>
              </a:rPr>
              <a:t>NAY!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
        <p:cNvGrpSpPr/>
        <p:nvPr/>
      </p:nvGrpSpPr>
      <p:grpSpPr>
        <a:xfrm>
          <a:off x="0" y="0"/>
          <a:ext cx="0" cy="0"/>
          <a:chOff x="0" y="0"/>
          <a:chExt cx="0" cy="0"/>
        </a:xfrm>
      </p:grpSpPr>
      <p:sp>
        <p:nvSpPr>
          <p:cNvPr id="14" name="Freeform 14"/>
          <p:cNvSpPr/>
          <p:nvPr/>
        </p:nvSpPr>
        <p:spPr>
          <a:xfrm rot="461708">
            <a:off x="39296" y="9194907"/>
            <a:ext cx="2060450" cy="969396"/>
          </a:xfrm>
          <a:custGeom>
            <a:avLst/>
            <a:gdLst/>
            <a:ahLst/>
            <a:cxnLst/>
            <a:rect l="l" t="t" r="r" b="b"/>
            <a:pathLst>
              <a:path w="3237015" h="1022203">
                <a:moveTo>
                  <a:pt x="0" y="0"/>
                </a:moveTo>
                <a:lnTo>
                  <a:pt x="3237016" y="0"/>
                </a:lnTo>
                <a:lnTo>
                  <a:pt x="3237016" y="1022202"/>
                </a:lnTo>
                <a:lnTo>
                  <a:pt x="0" y="1022202"/>
                </a:lnTo>
                <a:lnTo>
                  <a:pt x="0" y="0"/>
                </a:lnTo>
                <a:close/>
              </a:path>
            </a:pathLst>
          </a:custGeom>
          <a:blipFill>
            <a:blip r:embed="rId2">
              <a:extLst>
                <a:ext uri="{96DAC541-7B7A-43D3-8B79-37D633B846F1}">
                  <asvg:svgBlip xmlns:asvg="http://schemas.microsoft.com/office/drawing/2016/SVG/main" r:embed="rId3"/>
                </a:ext>
              </a:extLst>
            </a:blip>
            <a:stretch>
              <a:fillRect l="-2610" b="-39317"/>
            </a:stretch>
          </a:blipFill>
        </p:spPr>
        <p:txBody>
          <a:bodyPr/>
          <a:lstStyle/>
          <a:p>
            <a:endParaRPr lang="en-US">
              <a:latin typeface="Arial" panose="020B0604020202020204" pitchFamily="34" charset="0"/>
              <a:cs typeface="Arial" panose="020B0604020202020204" pitchFamily="34" charset="0"/>
            </a:endParaRPr>
          </a:p>
        </p:txBody>
      </p:sp>
      <p:sp>
        <p:nvSpPr>
          <p:cNvPr id="16" name="Freeform 16"/>
          <p:cNvSpPr/>
          <p:nvPr/>
        </p:nvSpPr>
        <p:spPr>
          <a:xfrm rot="-1069765">
            <a:off x="17390982" y="130236"/>
            <a:ext cx="795291" cy="984897"/>
          </a:xfrm>
          <a:custGeom>
            <a:avLst/>
            <a:gdLst/>
            <a:ahLst/>
            <a:cxnLst/>
            <a:rect l="l" t="t" r="r" b="b"/>
            <a:pathLst>
              <a:path w="1134974" h="1956852">
                <a:moveTo>
                  <a:pt x="0" y="0"/>
                </a:moveTo>
                <a:lnTo>
                  <a:pt x="1134974" y="0"/>
                </a:lnTo>
                <a:lnTo>
                  <a:pt x="1134974" y="1956851"/>
                </a:lnTo>
                <a:lnTo>
                  <a:pt x="0" y="195685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FE29BF97-304F-7433-F5C1-572BDDFDDAED}"/>
              </a:ext>
            </a:extLst>
          </p:cNvPr>
          <p:cNvSpPr txBox="1"/>
          <p:nvPr/>
        </p:nvSpPr>
        <p:spPr>
          <a:xfrm>
            <a:off x="1028700" y="884039"/>
            <a:ext cx="3086100" cy="3230760"/>
          </a:xfrm>
          <a:prstGeom prst="rect">
            <a:avLst/>
          </a:prstGeom>
        </p:spPr>
        <p:txBody>
          <a:bodyPr lIns="50800" tIns="50800" rIns="50800" bIns="50800" rtlCol="0" anchor="ctr"/>
          <a:lstStyle/>
          <a:p>
            <a:pPr algn="ctr">
              <a:lnSpc>
                <a:spcPts val="2659"/>
              </a:lnSpc>
              <a:spcBef>
                <a:spcPct val="0"/>
              </a:spcBef>
            </a:pPr>
            <a:endParaRPr>
              <a:latin typeface="Arial" panose="020B0604020202020204" pitchFamily="34" charset="0"/>
              <a:cs typeface="Arial" panose="020B0604020202020204" pitchFamily="34" charset="0"/>
            </a:endParaRPr>
          </a:p>
        </p:txBody>
      </p:sp>
      <p:sp>
        <p:nvSpPr>
          <p:cNvPr id="20" name="Freeform 5">
            <a:extLst>
              <a:ext uri="{FF2B5EF4-FFF2-40B4-BE49-F238E27FC236}">
                <a16:creationId xmlns:a16="http://schemas.microsoft.com/office/drawing/2014/main" id="{4B7D4F37-770F-CB51-3837-6C3E8A536D00}"/>
              </a:ext>
            </a:extLst>
          </p:cNvPr>
          <p:cNvSpPr/>
          <p:nvPr/>
        </p:nvSpPr>
        <p:spPr>
          <a:xfrm flipH="1" flipV="1">
            <a:off x="11676555" y="8629104"/>
            <a:ext cx="820851" cy="1479010"/>
          </a:xfrm>
          <a:custGeom>
            <a:avLst/>
            <a:gdLst/>
            <a:ahLst/>
            <a:cxnLst/>
            <a:rect l="l" t="t" r="r" b="b"/>
            <a:pathLst>
              <a:path w="820851" h="1479010">
                <a:moveTo>
                  <a:pt x="820850" y="1479010"/>
                </a:moveTo>
                <a:lnTo>
                  <a:pt x="0" y="1479010"/>
                </a:lnTo>
                <a:lnTo>
                  <a:pt x="0" y="0"/>
                </a:lnTo>
                <a:lnTo>
                  <a:pt x="820850" y="0"/>
                </a:lnTo>
                <a:lnTo>
                  <a:pt x="820850" y="147901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1" name="Freeform 5">
            <a:extLst>
              <a:ext uri="{FF2B5EF4-FFF2-40B4-BE49-F238E27FC236}">
                <a16:creationId xmlns:a16="http://schemas.microsoft.com/office/drawing/2014/main" id="{0360EDE6-D13B-75C0-2708-98A466069142}"/>
              </a:ext>
            </a:extLst>
          </p:cNvPr>
          <p:cNvSpPr/>
          <p:nvPr/>
        </p:nvSpPr>
        <p:spPr>
          <a:xfrm flipH="1" flipV="1">
            <a:off x="11676555" y="8629104"/>
            <a:ext cx="820851" cy="1479010"/>
          </a:xfrm>
          <a:custGeom>
            <a:avLst/>
            <a:gdLst/>
            <a:ahLst/>
            <a:cxnLst/>
            <a:rect l="l" t="t" r="r" b="b"/>
            <a:pathLst>
              <a:path w="820851" h="1479010">
                <a:moveTo>
                  <a:pt x="820850" y="1479010"/>
                </a:moveTo>
                <a:lnTo>
                  <a:pt x="0" y="1479010"/>
                </a:lnTo>
                <a:lnTo>
                  <a:pt x="0" y="0"/>
                </a:lnTo>
                <a:lnTo>
                  <a:pt x="820850" y="0"/>
                </a:lnTo>
                <a:lnTo>
                  <a:pt x="820850" y="147901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5C757574-2F3C-08B4-51BC-B0299C4E2657}"/>
              </a:ext>
            </a:extLst>
          </p:cNvPr>
          <p:cNvSpPr txBox="1"/>
          <p:nvPr/>
        </p:nvSpPr>
        <p:spPr>
          <a:xfrm>
            <a:off x="742950" y="682438"/>
            <a:ext cx="16802100" cy="1911549"/>
          </a:xfrm>
          <a:prstGeom prst="rect">
            <a:avLst/>
          </a:prstGeom>
          <a:noFill/>
        </p:spPr>
        <p:txBody>
          <a:bodyPr wrap="square">
            <a:spAutoFit/>
          </a:bodyPr>
          <a:lstStyle/>
          <a:p>
            <a:pPr algn="ctr">
              <a:lnSpc>
                <a:spcPct val="150000"/>
              </a:lnSpc>
              <a:spcAft>
                <a:spcPts val="1000"/>
              </a:spcAft>
            </a:pPr>
            <a:r>
              <a:rPr lang="vi-VN" sz="4200" b="1">
                <a:solidFill>
                  <a:srgbClr val="C00000"/>
                </a:solidFill>
                <a:latin typeface="Arial" panose="020B0604020202020204" pitchFamily="34" charset="0"/>
                <a:ea typeface="Calibri" panose="020F0502020204030204" pitchFamily="34" charset="0"/>
                <a:cs typeface="Arial" panose="020B0604020202020204" pitchFamily="34" charset="0"/>
              </a:rPr>
              <a:t>Nhiệm vụ 2: Trao đổi về cách hợp tác với bạn để cùng xây dựng và thực hiện các hoạt động xây dựng và phát triển nhà trường</a:t>
            </a:r>
            <a:endParaRPr lang="en-US" sz="42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grpSp>
        <p:nvGrpSpPr>
          <p:cNvPr id="23" name="Group 22">
            <a:extLst>
              <a:ext uri="{FF2B5EF4-FFF2-40B4-BE49-F238E27FC236}">
                <a16:creationId xmlns:a16="http://schemas.microsoft.com/office/drawing/2014/main" id="{B1108BBA-9F3E-DB5A-79D0-FE03A19A4A56}"/>
              </a:ext>
            </a:extLst>
          </p:cNvPr>
          <p:cNvGrpSpPr/>
          <p:nvPr/>
        </p:nvGrpSpPr>
        <p:grpSpPr>
          <a:xfrm>
            <a:off x="914400" y="2706999"/>
            <a:ext cx="9584477" cy="4720498"/>
            <a:chOff x="586168" y="2404849"/>
            <a:chExt cx="9584477" cy="4720498"/>
          </a:xfrm>
        </p:grpSpPr>
        <p:grpSp>
          <p:nvGrpSpPr>
            <p:cNvPr id="24" name="Group 23">
              <a:extLst>
                <a:ext uri="{FF2B5EF4-FFF2-40B4-BE49-F238E27FC236}">
                  <a16:creationId xmlns:a16="http://schemas.microsoft.com/office/drawing/2014/main" id="{28FF4797-29A3-33EB-D86A-3F5EC2AFAF2D}"/>
                </a:ext>
              </a:extLst>
            </p:cNvPr>
            <p:cNvGrpSpPr/>
            <p:nvPr/>
          </p:nvGrpSpPr>
          <p:grpSpPr>
            <a:xfrm>
              <a:off x="1201204" y="3239146"/>
              <a:ext cx="8969441" cy="3886201"/>
              <a:chOff x="1201204" y="3239146"/>
              <a:chExt cx="8969441" cy="3886201"/>
            </a:xfrm>
          </p:grpSpPr>
          <p:sp>
            <p:nvSpPr>
              <p:cNvPr id="26" name="Freeform 3">
                <a:extLst>
                  <a:ext uri="{FF2B5EF4-FFF2-40B4-BE49-F238E27FC236}">
                    <a16:creationId xmlns:a16="http://schemas.microsoft.com/office/drawing/2014/main" id="{9D365506-2DD4-1CA4-612A-AACFB386D5A5}"/>
                  </a:ext>
                </a:extLst>
              </p:cNvPr>
              <p:cNvSpPr/>
              <p:nvPr/>
            </p:nvSpPr>
            <p:spPr>
              <a:xfrm>
                <a:off x="1201204" y="3239146"/>
                <a:ext cx="8969441" cy="3886201"/>
              </a:xfrm>
              <a:prstGeom prst="wedgeRectCallout">
                <a:avLst>
                  <a:gd name="adj1" fmla="val 62793"/>
                  <a:gd name="adj2" fmla="val 41325"/>
                </a:avLst>
              </a:prstGeom>
              <a:solidFill>
                <a:srgbClr val="FFF6D9"/>
              </a:solidFill>
              <a:ln>
                <a:solidFill>
                  <a:srgbClr val="FFC000"/>
                </a:solidFill>
              </a:ln>
            </p:spPr>
            <p:txBody>
              <a:bodyPr/>
              <a:lstStyle/>
              <a:p>
                <a:endParaRPr lang="en-US" dirty="0">
                  <a:latin typeface="Arial" panose="020B0604020202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50F4583C-BA30-449E-4DEA-A1E1884CCB45}"/>
                  </a:ext>
                </a:extLst>
              </p:cNvPr>
              <p:cNvSpPr txBox="1"/>
              <p:nvPr/>
            </p:nvSpPr>
            <p:spPr>
              <a:xfrm>
                <a:off x="1817137" y="3808119"/>
                <a:ext cx="7772400" cy="2748253"/>
              </a:xfrm>
              <a:prstGeom prst="rect">
                <a:avLst/>
              </a:prstGeom>
              <a:noFill/>
            </p:spPr>
            <p:txBody>
              <a:bodyPr wrap="square">
                <a:spAutoFit/>
              </a:bodyPr>
              <a:lstStyle/>
              <a:p>
                <a:pPr algn="just">
                  <a:lnSpc>
                    <a:spcPct val="150000"/>
                  </a:lnSpc>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Các em </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đã hợp tác với bạn như thế nào để góp phần xây dựng và phát triển nhà trường?</a:t>
                </a:r>
                <a:endParaRPr lang="en-US" sz="4000" i="1" dirty="0">
                  <a:latin typeface="Arial" panose="020B0604020202020204" pitchFamily="34" charset="0"/>
                  <a:cs typeface="Arial" panose="020B0604020202020204" pitchFamily="34" charset="0"/>
                </a:endParaRPr>
              </a:p>
            </p:txBody>
          </p:sp>
        </p:grpSp>
        <p:pic>
          <p:nvPicPr>
            <p:cNvPr id="25" name="Picture 24">
              <a:extLst>
                <a:ext uri="{FF2B5EF4-FFF2-40B4-BE49-F238E27FC236}">
                  <a16:creationId xmlns:a16="http://schemas.microsoft.com/office/drawing/2014/main" id="{AA6D49F7-74CE-24F1-8FFB-6E59E9283D0D}"/>
                </a:ext>
              </a:extLst>
            </p:cNvPr>
            <p:cNvPicPr>
              <a:picLocks noChangeAspect="1"/>
            </p:cNvPicPr>
            <p:nvPr/>
          </p:nvPicPr>
          <p:blipFill rotWithShape="1">
            <a:blip r:embed="rId8">
              <a:extLst>
                <a:ext uri="{28A0092B-C50C-407E-A947-70E740481C1C}">
                  <a14:useLocalDpi xmlns:a14="http://schemas.microsoft.com/office/drawing/2010/main" val="0"/>
                </a:ext>
              </a:extLst>
            </a:blip>
            <a:srcRect t="5850" r="65971" b="41170"/>
            <a:stretch/>
          </p:blipFill>
          <p:spPr>
            <a:xfrm rot="20608254">
              <a:off x="586168" y="2404849"/>
              <a:ext cx="1337957" cy="1712585"/>
            </a:xfrm>
            <a:prstGeom prst="rect">
              <a:avLst/>
            </a:prstGeom>
          </p:spPr>
        </p:pic>
      </p:grpSp>
      <p:pic>
        <p:nvPicPr>
          <p:cNvPr id="28" name="Picture 27" descr="A group of kids sitting around a table&#10;&#10;Description automatically generated with low confidence">
            <a:extLst>
              <a:ext uri="{FF2B5EF4-FFF2-40B4-BE49-F238E27FC236}">
                <a16:creationId xmlns:a16="http://schemas.microsoft.com/office/drawing/2014/main" id="{675404D7-70A4-32D5-646B-73A461653C7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370330" y="6504817"/>
            <a:ext cx="7147883" cy="3750049"/>
          </a:xfrm>
          <a:prstGeom prst="rect">
            <a:avLst/>
          </a:prstGeom>
        </p:spPr>
      </p:pic>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up)">
                                      <p:cBhvr>
                                        <p:cTn id="12" dur="500"/>
                                        <p:tgtEl>
                                          <p:spTgt spid="23"/>
                                        </p:tgtEl>
                                      </p:cBhvr>
                                    </p:animEffect>
                                  </p:childTnLst>
                                </p:cTn>
                              </p:par>
                              <p:par>
                                <p:cTn id="13" presetID="22" presetClass="entr" presetSubtype="4"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wipe(down)">
                                      <p:cBhvr>
                                        <p:cTn id="1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
        <p:cNvGrpSpPr/>
        <p:nvPr/>
      </p:nvGrpSpPr>
      <p:grpSpPr>
        <a:xfrm>
          <a:off x="0" y="0"/>
          <a:ext cx="0" cy="0"/>
          <a:chOff x="0" y="0"/>
          <a:chExt cx="0" cy="0"/>
        </a:xfrm>
      </p:grpSpPr>
      <p:sp>
        <p:nvSpPr>
          <p:cNvPr id="20" name="Freeform 3">
            <a:extLst>
              <a:ext uri="{FF2B5EF4-FFF2-40B4-BE49-F238E27FC236}">
                <a16:creationId xmlns:a16="http://schemas.microsoft.com/office/drawing/2014/main" id="{2B6E94B6-E2B2-1CEC-15E1-8A6932E16F5F}"/>
              </a:ext>
            </a:extLst>
          </p:cNvPr>
          <p:cNvSpPr/>
          <p:nvPr/>
        </p:nvSpPr>
        <p:spPr>
          <a:xfrm>
            <a:off x="1295400" y="1516246"/>
            <a:ext cx="16196174" cy="8035420"/>
          </a:xfrm>
          <a:custGeom>
            <a:avLst/>
            <a:gdLst/>
            <a:ahLst/>
            <a:cxnLst/>
            <a:rect l="l" t="t" r="r" b="b"/>
            <a:pathLst>
              <a:path w="4137329" h="2167467">
                <a:moveTo>
                  <a:pt x="0" y="0"/>
                </a:moveTo>
                <a:lnTo>
                  <a:pt x="4137329" y="0"/>
                </a:lnTo>
                <a:lnTo>
                  <a:pt x="4137329" y="2167467"/>
                </a:lnTo>
                <a:lnTo>
                  <a:pt x="0" y="2167467"/>
                </a:lnTo>
                <a:close/>
              </a:path>
            </a:pathLst>
          </a:custGeom>
          <a:solidFill>
            <a:schemeClr val="accent5">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6D2393A1-B643-39EC-AA60-1FD6D509EEDD}"/>
              </a:ext>
            </a:extLst>
          </p:cNvPr>
          <p:cNvSpPr txBox="1"/>
          <p:nvPr/>
        </p:nvSpPr>
        <p:spPr>
          <a:xfrm>
            <a:off x="1752600" y="2502447"/>
            <a:ext cx="9677400" cy="6740243"/>
          </a:xfrm>
          <a:prstGeom prst="rect">
            <a:avLst/>
          </a:prstGeom>
          <a:noFill/>
        </p:spPr>
        <p:txBody>
          <a:bodyPr wrap="square">
            <a:spAutoFit/>
          </a:bodyPr>
          <a:lstStyle/>
          <a:p>
            <a:pPr marL="571500" marR="0" lvl="0" indent="-571500" algn="just">
              <a:lnSpc>
                <a:spcPct val="150000"/>
              </a:lnSpc>
              <a:spcBef>
                <a:spcPts val="100"/>
              </a:spcBef>
              <a:spcAft>
                <a:spcPts val="100"/>
              </a:spcAft>
              <a:buFont typeface="Courier New" panose="02070309020205020404" pitchFamily="49" charset="0"/>
              <a:buChar char="o"/>
            </a:pP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Đề xuất ý tưởng tham gia hoạt động</a:t>
            </a: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vi-VN" sz="36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571500" marR="0" lvl="0" indent="-571500" algn="just">
              <a:lnSpc>
                <a:spcPct val="150000"/>
              </a:lnSpc>
              <a:spcBef>
                <a:spcPts val="100"/>
              </a:spcBef>
              <a:spcAft>
                <a:spcPts val="100"/>
              </a:spcAft>
              <a:buFont typeface="Courier New" panose="02070309020205020404" pitchFamily="49" charset="0"/>
              <a:buChar char="o"/>
            </a:pP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Thảo luận l</a:t>
            </a: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ựa chọn hoạt động phù hợp để cùng tham gia</a:t>
            </a: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vi-VN" sz="36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571500" marR="0" lvl="0" indent="-571500" algn="just">
              <a:lnSpc>
                <a:spcPct val="150000"/>
              </a:lnSpc>
              <a:spcBef>
                <a:spcPts val="100"/>
              </a:spcBef>
              <a:spcAft>
                <a:spcPts val="100"/>
              </a:spcAft>
              <a:buFont typeface="Courier New" panose="02070309020205020404" pitchFamily="49" charset="0"/>
              <a:buChar char="o"/>
            </a:pP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Phân chia nhiệm vụ</a:t>
            </a: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a:t>
            </a:r>
          </a:p>
          <a:p>
            <a:pPr marL="571500" marR="0" lvl="0" indent="-571500" algn="just">
              <a:lnSpc>
                <a:spcPct val="150000"/>
              </a:lnSpc>
              <a:spcBef>
                <a:spcPts val="100"/>
              </a:spcBef>
              <a:spcAft>
                <a:spcPts val="100"/>
              </a:spcAft>
              <a:buFont typeface="Courier New" panose="02070309020205020404" pitchFamily="49" charset="0"/>
              <a:buChar char="o"/>
            </a:pP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P</a:t>
            </a: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hối hợp</a:t>
            </a: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 và </a:t>
            </a: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hỗ trợ lẫn nhau trong quá trình thực hiện</a:t>
            </a: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vi-VN" sz="36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571500" marR="0" lvl="0" indent="-571500" algn="just">
              <a:lnSpc>
                <a:spcPct val="150000"/>
              </a:lnSpc>
              <a:spcBef>
                <a:spcPts val="100"/>
              </a:spcBef>
              <a:spcAft>
                <a:spcPts val="100"/>
              </a:spcAft>
              <a:buFont typeface="Courier New" panose="02070309020205020404" pitchFamily="49" charset="0"/>
              <a:buChar char="o"/>
            </a:pP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Đánh giá kết quả của sự hợp tác cùng nhau thực hiện hoạt động,...</a:t>
            </a:r>
          </a:p>
        </p:txBody>
      </p:sp>
      <p:sp>
        <p:nvSpPr>
          <p:cNvPr id="22" name="Line Callout 1 (Border and Accent Bar) 3">
            <a:extLst>
              <a:ext uri="{FF2B5EF4-FFF2-40B4-BE49-F238E27FC236}">
                <a16:creationId xmlns:a16="http://schemas.microsoft.com/office/drawing/2014/main" id="{708A6765-DE15-E9AA-B474-61FB7FE70BF2}"/>
              </a:ext>
            </a:extLst>
          </p:cNvPr>
          <p:cNvSpPr/>
          <p:nvPr/>
        </p:nvSpPr>
        <p:spPr>
          <a:xfrm>
            <a:off x="457200" y="735334"/>
            <a:ext cx="13411200" cy="1664966"/>
          </a:xfrm>
          <a:prstGeom prst="accentBorderCallout1">
            <a:avLst>
              <a:gd name="adj1" fmla="val 18750"/>
              <a:gd name="adj2" fmla="val -3127"/>
              <a:gd name="adj3" fmla="val 17954"/>
              <a:gd name="adj4" fmla="val -17509"/>
            </a:avLst>
          </a:prstGeom>
          <a:solidFill>
            <a:schemeClr val="bg1"/>
          </a:solidFill>
          <a:ln>
            <a:solidFill>
              <a:schemeClr val="accent6">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C00000"/>
                </a:solidFill>
                <a:latin typeface="Arial" panose="020B0604020202020204" pitchFamily="34" charset="0"/>
                <a:cs typeface="Arial" panose="020B0604020202020204" pitchFamily="34" charset="0"/>
              </a:rPr>
              <a:t>Gợi ý trả lời: </a:t>
            </a:r>
            <a:r>
              <a:rPr lang="en-US" sz="4000">
                <a:solidFill>
                  <a:srgbClr val="C00000"/>
                </a:solidFill>
                <a:latin typeface="Arial" panose="020B0604020202020204" pitchFamily="34" charset="0"/>
                <a:cs typeface="Arial" panose="020B0604020202020204" pitchFamily="34" charset="0"/>
              </a:rPr>
              <a:t>Một số cách hợp tác của em với bạn</a:t>
            </a:r>
            <a:endParaRPr lang="en-US" sz="4000" dirty="0">
              <a:solidFill>
                <a:srgbClr val="C00000"/>
              </a:solidFill>
              <a:latin typeface="Arial" panose="020B0604020202020204" pitchFamily="34" charset="0"/>
              <a:cs typeface="Arial" panose="020B0604020202020204" pitchFamily="34" charset="0"/>
            </a:endParaRPr>
          </a:p>
        </p:txBody>
      </p:sp>
      <p:sp>
        <p:nvSpPr>
          <p:cNvPr id="8" name="Freeform 8"/>
          <p:cNvSpPr/>
          <p:nvPr/>
        </p:nvSpPr>
        <p:spPr>
          <a:xfrm rot="461708">
            <a:off x="15643565" y="8933076"/>
            <a:ext cx="2484877" cy="897975"/>
          </a:xfrm>
          <a:custGeom>
            <a:avLst/>
            <a:gdLst/>
            <a:ahLst/>
            <a:cxnLst/>
            <a:rect l="l" t="t" r="r" b="b"/>
            <a:pathLst>
              <a:path w="3237015" h="1022203">
                <a:moveTo>
                  <a:pt x="0" y="0"/>
                </a:moveTo>
                <a:lnTo>
                  <a:pt x="3237016" y="0"/>
                </a:lnTo>
                <a:lnTo>
                  <a:pt x="3237016" y="1022202"/>
                </a:lnTo>
                <a:lnTo>
                  <a:pt x="0" y="1022202"/>
                </a:lnTo>
                <a:lnTo>
                  <a:pt x="0" y="0"/>
                </a:lnTo>
                <a:close/>
              </a:path>
            </a:pathLst>
          </a:custGeom>
          <a:blipFill>
            <a:blip r:embed="rId2">
              <a:extLst>
                <a:ext uri="{96DAC541-7B7A-43D3-8B79-37D633B846F1}">
                  <asvg:svgBlip xmlns:asvg="http://schemas.microsoft.com/office/drawing/2016/SVG/main" r:embed="rId3"/>
                </a:ext>
              </a:extLst>
            </a:blip>
            <a:stretch>
              <a:fillRect l="-2610" b="-39317"/>
            </a:stretch>
          </a:blipFill>
        </p:spPr>
        <p:txBody>
          <a:bodyPr/>
          <a:lstStyle/>
          <a:p>
            <a:endParaRPr lang="en-US">
              <a:latin typeface="Arial" panose="020B0604020202020204" pitchFamily="34" charset="0"/>
              <a:cs typeface="Arial" panose="020B0604020202020204" pitchFamily="34" charset="0"/>
            </a:endParaRPr>
          </a:p>
        </p:txBody>
      </p:sp>
      <p:pic>
        <p:nvPicPr>
          <p:cNvPr id="26" name="Picture 25" descr="A cartoon of a child and child sitting at a table&#10;&#10;Description automatically generated">
            <a:extLst>
              <a:ext uri="{FF2B5EF4-FFF2-40B4-BE49-F238E27FC236}">
                <a16:creationId xmlns:a16="http://schemas.microsoft.com/office/drawing/2014/main" id="{1C71EFE1-56A4-5A8D-2449-CF9A639426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887200" y="3876606"/>
            <a:ext cx="4972050" cy="33147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par>
                                <p:cTn id="8" presetID="22" presetClass="entr" presetSubtype="2"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right)">
                                      <p:cBhvr>
                                        <p:cTn id="10" dur="500"/>
                                        <p:tgtEl>
                                          <p:spTgt spid="20"/>
                                        </p:tgtEl>
                                      </p:cBhvr>
                                    </p:animEffect>
                                  </p:childTnLst>
                                </p:cTn>
                              </p:par>
                              <p:par>
                                <p:cTn id="11" presetID="22" presetClass="entr" presetSubtype="2"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wipe(right)">
                                      <p:cBhvr>
                                        <p:cTn id="13" dur="500"/>
                                        <p:tgtEl>
                                          <p:spTgt spid="2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1">
                                            <p:txEl>
                                              <p:pRg st="0" end="0"/>
                                            </p:txEl>
                                          </p:spTgt>
                                        </p:tgtEl>
                                        <p:attrNameLst>
                                          <p:attrName>style.visibility</p:attrName>
                                        </p:attrNameLst>
                                      </p:cBhvr>
                                      <p:to>
                                        <p:strVal val="visible"/>
                                      </p:to>
                                    </p:set>
                                    <p:animEffect transition="in" filter="barn(inVertical)">
                                      <p:cBhvr>
                                        <p:cTn id="18" dur="500"/>
                                        <p:tgtEl>
                                          <p:spTgt spid="21">
                                            <p:txEl>
                                              <p:pRg st="0" end="0"/>
                                            </p:txEl>
                                          </p:spTgt>
                                        </p:tgtEl>
                                      </p:cBhvr>
                                    </p:animEffect>
                                  </p:childTnLst>
                                </p:cTn>
                              </p:par>
                            </p:childTnLst>
                          </p:cTn>
                        </p:par>
                        <p:par>
                          <p:cTn id="19" fill="hold">
                            <p:stCondLst>
                              <p:cond delay="500"/>
                            </p:stCondLst>
                            <p:childTnLst>
                              <p:par>
                                <p:cTn id="20" presetID="16" presetClass="entr" presetSubtype="21" fill="hold" grpId="0" nodeType="afterEffect">
                                  <p:stCondLst>
                                    <p:cond delay="0"/>
                                  </p:stCondLst>
                                  <p:childTnLst>
                                    <p:set>
                                      <p:cBhvr>
                                        <p:cTn id="21" dur="1" fill="hold">
                                          <p:stCondLst>
                                            <p:cond delay="0"/>
                                          </p:stCondLst>
                                        </p:cTn>
                                        <p:tgtEl>
                                          <p:spTgt spid="21">
                                            <p:txEl>
                                              <p:pRg st="1" end="1"/>
                                            </p:txEl>
                                          </p:spTgt>
                                        </p:tgtEl>
                                        <p:attrNameLst>
                                          <p:attrName>style.visibility</p:attrName>
                                        </p:attrNameLst>
                                      </p:cBhvr>
                                      <p:to>
                                        <p:strVal val="visible"/>
                                      </p:to>
                                    </p:set>
                                    <p:animEffect transition="in" filter="barn(inVertical)">
                                      <p:cBhvr>
                                        <p:cTn id="22" dur="500"/>
                                        <p:tgtEl>
                                          <p:spTgt spid="21">
                                            <p:txEl>
                                              <p:pRg st="1" end="1"/>
                                            </p:txEl>
                                          </p:spTgt>
                                        </p:tgtEl>
                                      </p:cBhvr>
                                    </p:animEffect>
                                  </p:childTnLst>
                                </p:cTn>
                              </p:par>
                            </p:childTnLst>
                          </p:cTn>
                        </p:par>
                        <p:par>
                          <p:cTn id="23" fill="hold">
                            <p:stCondLst>
                              <p:cond delay="1000"/>
                            </p:stCondLst>
                            <p:childTnLst>
                              <p:par>
                                <p:cTn id="24" presetID="16" presetClass="entr" presetSubtype="21" fill="hold" grpId="0" nodeType="afterEffect">
                                  <p:stCondLst>
                                    <p:cond delay="0"/>
                                  </p:stCondLst>
                                  <p:childTnLst>
                                    <p:set>
                                      <p:cBhvr>
                                        <p:cTn id="25" dur="1" fill="hold">
                                          <p:stCondLst>
                                            <p:cond delay="0"/>
                                          </p:stCondLst>
                                        </p:cTn>
                                        <p:tgtEl>
                                          <p:spTgt spid="21">
                                            <p:txEl>
                                              <p:pRg st="2" end="2"/>
                                            </p:txEl>
                                          </p:spTgt>
                                        </p:tgtEl>
                                        <p:attrNameLst>
                                          <p:attrName>style.visibility</p:attrName>
                                        </p:attrNameLst>
                                      </p:cBhvr>
                                      <p:to>
                                        <p:strVal val="visible"/>
                                      </p:to>
                                    </p:set>
                                    <p:animEffect transition="in" filter="barn(inVertical)">
                                      <p:cBhvr>
                                        <p:cTn id="26" dur="500"/>
                                        <p:tgtEl>
                                          <p:spTgt spid="21">
                                            <p:txEl>
                                              <p:pRg st="2" end="2"/>
                                            </p:txEl>
                                          </p:spTgt>
                                        </p:tgtEl>
                                      </p:cBhvr>
                                    </p:animEffect>
                                  </p:childTnLst>
                                </p:cTn>
                              </p:par>
                            </p:childTnLst>
                          </p:cTn>
                        </p:par>
                        <p:par>
                          <p:cTn id="27" fill="hold">
                            <p:stCondLst>
                              <p:cond delay="1500"/>
                            </p:stCondLst>
                            <p:childTnLst>
                              <p:par>
                                <p:cTn id="28" presetID="16" presetClass="entr" presetSubtype="21" fill="hold" grpId="0" nodeType="afterEffect">
                                  <p:stCondLst>
                                    <p:cond delay="0"/>
                                  </p:stCondLst>
                                  <p:childTnLst>
                                    <p:set>
                                      <p:cBhvr>
                                        <p:cTn id="29" dur="1" fill="hold">
                                          <p:stCondLst>
                                            <p:cond delay="0"/>
                                          </p:stCondLst>
                                        </p:cTn>
                                        <p:tgtEl>
                                          <p:spTgt spid="21">
                                            <p:txEl>
                                              <p:pRg st="3" end="3"/>
                                            </p:txEl>
                                          </p:spTgt>
                                        </p:tgtEl>
                                        <p:attrNameLst>
                                          <p:attrName>style.visibility</p:attrName>
                                        </p:attrNameLst>
                                      </p:cBhvr>
                                      <p:to>
                                        <p:strVal val="visible"/>
                                      </p:to>
                                    </p:set>
                                    <p:animEffect transition="in" filter="barn(inVertical)">
                                      <p:cBhvr>
                                        <p:cTn id="30" dur="500"/>
                                        <p:tgtEl>
                                          <p:spTgt spid="21">
                                            <p:txEl>
                                              <p:pRg st="3" end="3"/>
                                            </p:txEl>
                                          </p:spTgt>
                                        </p:tgtEl>
                                      </p:cBhvr>
                                    </p:animEffect>
                                  </p:childTnLst>
                                </p:cTn>
                              </p:par>
                            </p:childTnLst>
                          </p:cTn>
                        </p:par>
                        <p:par>
                          <p:cTn id="31" fill="hold">
                            <p:stCondLst>
                              <p:cond delay="2000"/>
                            </p:stCondLst>
                            <p:childTnLst>
                              <p:par>
                                <p:cTn id="32" presetID="16" presetClass="entr" presetSubtype="21" fill="hold" grpId="0" nodeType="afterEffect">
                                  <p:stCondLst>
                                    <p:cond delay="0"/>
                                  </p:stCondLst>
                                  <p:childTnLst>
                                    <p:set>
                                      <p:cBhvr>
                                        <p:cTn id="33" dur="1" fill="hold">
                                          <p:stCondLst>
                                            <p:cond delay="0"/>
                                          </p:stCondLst>
                                        </p:cTn>
                                        <p:tgtEl>
                                          <p:spTgt spid="21">
                                            <p:txEl>
                                              <p:pRg st="4" end="4"/>
                                            </p:txEl>
                                          </p:spTgt>
                                        </p:tgtEl>
                                        <p:attrNameLst>
                                          <p:attrName>style.visibility</p:attrName>
                                        </p:attrNameLst>
                                      </p:cBhvr>
                                      <p:to>
                                        <p:strVal val="visible"/>
                                      </p:to>
                                    </p:set>
                                    <p:animEffect transition="in" filter="barn(inVertical)">
                                      <p:cBhvr>
                                        <p:cTn id="34" dur="500"/>
                                        <p:tgtEl>
                                          <p:spTgt spid="2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uild="p"/>
      <p:bldP spid="2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
        <p:cNvGrpSpPr/>
        <p:nvPr/>
      </p:nvGrpSpPr>
      <p:grpSpPr>
        <a:xfrm>
          <a:off x="0" y="0"/>
          <a:ext cx="0" cy="0"/>
          <a:chOff x="0" y="0"/>
          <a:chExt cx="0" cy="0"/>
        </a:xfrm>
      </p:grpSpPr>
      <p:sp>
        <p:nvSpPr>
          <p:cNvPr id="11" name="Freeform 11"/>
          <p:cNvSpPr/>
          <p:nvPr/>
        </p:nvSpPr>
        <p:spPr>
          <a:xfrm>
            <a:off x="8739905" y="7953925"/>
            <a:ext cx="1443853" cy="1351971"/>
          </a:xfrm>
          <a:custGeom>
            <a:avLst/>
            <a:gdLst/>
            <a:ahLst/>
            <a:cxnLst/>
            <a:rect l="l" t="t" r="r" b="b"/>
            <a:pathLst>
              <a:path w="1443853" h="1351971">
                <a:moveTo>
                  <a:pt x="0" y="0"/>
                </a:moveTo>
                <a:lnTo>
                  <a:pt x="1443853" y="0"/>
                </a:lnTo>
                <a:lnTo>
                  <a:pt x="1443853" y="1351971"/>
                </a:lnTo>
                <a:lnTo>
                  <a:pt x="0" y="135197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7" name="Freeform 9">
            <a:extLst>
              <a:ext uri="{FF2B5EF4-FFF2-40B4-BE49-F238E27FC236}">
                <a16:creationId xmlns:a16="http://schemas.microsoft.com/office/drawing/2014/main" id="{783ED05D-2AF3-43AA-763B-24EE3D9A4231}"/>
              </a:ext>
            </a:extLst>
          </p:cNvPr>
          <p:cNvSpPr/>
          <p:nvPr/>
        </p:nvSpPr>
        <p:spPr>
          <a:xfrm>
            <a:off x="347880" y="113873"/>
            <a:ext cx="659049" cy="836888"/>
          </a:xfrm>
          <a:custGeom>
            <a:avLst/>
            <a:gdLst/>
            <a:ahLst/>
            <a:cxnLst/>
            <a:rect l="l" t="t" r="r" b="b"/>
            <a:pathLst>
              <a:path w="659049" h="836888">
                <a:moveTo>
                  <a:pt x="0" y="0"/>
                </a:moveTo>
                <a:lnTo>
                  <a:pt x="659049" y="0"/>
                </a:lnTo>
                <a:lnTo>
                  <a:pt x="659049" y="836888"/>
                </a:lnTo>
                <a:lnTo>
                  <a:pt x="0" y="83688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C8A19279-21B1-1DEB-DED3-51A300DFED09}"/>
              </a:ext>
            </a:extLst>
          </p:cNvPr>
          <p:cNvSpPr txBox="1"/>
          <p:nvPr/>
        </p:nvSpPr>
        <p:spPr>
          <a:xfrm>
            <a:off x="1028700" y="884039"/>
            <a:ext cx="3086100" cy="3230760"/>
          </a:xfrm>
          <a:prstGeom prst="rect">
            <a:avLst/>
          </a:prstGeom>
        </p:spPr>
        <p:txBody>
          <a:bodyPr lIns="50800" tIns="50800" rIns="50800" bIns="50800" rtlCol="0" anchor="ctr"/>
          <a:lstStyle/>
          <a:p>
            <a:pPr algn="ctr">
              <a:lnSpc>
                <a:spcPts val="2659"/>
              </a:lnSpc>
              <a:spcBef>
                <a:spcPct val="0"/>
              </a:spcBef>
            </a:pPr>
            <a:endParaRPr>
              <a:latin typeface="Arial" panose="020B0604020202020204" pitchFamily="34" charset="0"/>
              <a:cs typeface="Arial" panose="020B0604020202020204" pitchFamily="34" charset="0"/>
            </a:endParaRPr>
          </a:p>
        </p:txBody>
      </p:sp>
      <p:sp>
        <p:nvSpPr>
          <p:cNvPr id="19" name="Freeform 5">
            <a:extLst>
              <a:ext uri="{FF2B5EF4-FFF2-40B4-BE49-F238E27FC236}">
                <a16:creationId xmlns:a16="http://schemas.microsoft.com/office/drawing/2014/main" id="{B8C75667-B55C-ECC5-76F6-6C581A809E5F}"/>
              </a:ext>
            </a:extLst>
          </p:cNvPr>
          <p:cNvSpPr/>
          <p:nvPr/>
        </p:nvSpPr>
        <p:spPr>
          <a:xfrm flipH="1" flipV="1">
            <a:off x="11676555" y="8629104"/>
            <a:ext cx="820851" cy="1479010"/>
          </a:xfrm>
          <a:custGeom>
            <a:avLst/>
            <a:gdLst/>
            <a:ahLst/>
            <a:cxnLst/>
            <a:rect l="l" t="t" r="r" b="b"/>
            <a:pathLst>
              <a:path w="820851" h="1479010">
                <a:moveTo>
                  <a:pt x="820850" y="1479010"/>
                </a:moveTo>
                <a:lnTo>
                  <a:pt x="0" y="1479010"/>
                </a:lnTo>
                <a:lnTo>
                  <a:pt x="0" y="0"/>
                </a:lnTo>
                <a:lnTo>
                  <a:pt x="820850" y="0"/>
                </a:lnTo>
                <a:lnTo>
                  <a:pt x="820850" y="147901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0" name="Freeform 5">
            <a:extLst>
              <a:ext uri="{FF2B5EF4-FFF2-40B4-BE49-F238E27FC236}">
                <a16:creationId xmlns:a16="http://schemas.microsoft.com/office/drawing/2014/main" id="{1BEB2831-CF47-16E5-5723-36EAEF25F6B0}"/>
              </a:ext>
            </a:extLst>
          </p:cNvPr>
          <p:cNvSpPr/>
          <p:nvPr/>
        </p:nvSpPr>
        <p:spPr>
          <a:xfrm flipH="1" flipV="1">
            <a:off x="11676555" y="8629104"/>
            <a:ext cx="820851" cy="1479010"/>
          </a:xfrm>
          <a:custGeom>
            <a:avLst/>
            <a:gdLst/>
            <a:ahLst/>
            <a:cxnLst/>
            <a:rect l="l" t="t" r="r" b="b"/>
            <a:pathLst>
              <a:path w="820851" h="1479010">
                <a:moveTo>
                  <a:pt x="820850" y="1479010"/>
                </a:moveTo>
                <a:lnTo>
                  <a:pt x="0" y="1479010"/>
                </a:lnTo>
                <a:lnTo>
                  <a:pt x="0" y="0"/>
                </a:lnTo>
                <a:lnTo>
                  <a:pt x="820850" y="0"/>
                </a:lnTo>
                <a:lnTo>
                  <a:pt x="820850" y="147901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2" name="Freeform 5">
            <a:extLst>
              <a:ext uri="{FF2B5EF4-FFF2-40B4-BE49-F238E27FC236}">
                <a16:creationId xmlns:a16="http://schemas.microsoft.com/office/drawing/2014/main" id="{3B9047FF-A8C2-F7F2-FD07-E70B9C04CDB5}"/>
              </a:ext>
            </a:extLst>
          </p:cNvPr>
          <p:cNvSpPr/>
          <p:nvPr/>
        </p:nvSpPr>
        <p:spPr>
          <a:xfrm rot="10800000">
            <a:off x="6324599" y="892361"/>
            <a:ext cx="11387825" cy="8823138"/>
          </a:xfrm>
          <a:custGeom>
            <a:avLst/>
            <a:gdLst/>
            <a:ahLst/>
            <a:cxnLst/>
            <a:rect l="l" t="t" r="r" b="b"/>
            <a:pathLst>
              <a:path w="2816250" h="2167467">
                <a:moveTo>
                  <a:pt x="36925" y="0"/>
                </a:moveTo>
                <a:lnTo>
                  <a:pt x="2779325" y="0"/>
                </a:lnTo>
                <a:cubicBezTo>
                  <a:pt x="2789118" y="0"/>
                  <a:pt x="2798510" y="3890"/>
                  <a:pt x="2805435" y="10815"/>
                </a:cubicBezTo>
                <a:cubicBezTo>
                  <a:pt x="2812359" y="17740"/>
                  <a:pt x="2816250" y="27132"/>
                  <a:pt x="2816250" y="36925"/>
                </a:cubicBezTo>
                <a:lnTo>
                  <a:pt x="2816250" y="2130542"/>
                </a:lnTo>
                <a:cubicBezTo>
                  <a:pt x="2816250" y="2140335"/>
                  <a:pt x="2812359" y="2149727"/>
                  <a:pt x="2805435" y="2156652"/>
                </a:cubicBezTo>
                <a:cubicBezTo>
                  <a:pt x="2798510" y="2163576"/>
                  <a:pt x="2789118" y="2167467"/>
                  <a:pt x="2779325" y="2167467"/>
                </a:cubicBezTo>
                <a:lnTo>
                  <a:pt x="36925" y="2167467"/>
                </a:lnTo>
                <a:cubicBezTo>
                  <a:pt x="27132" y="2167467"/>
                  <a:pt x="17740" y="2163576"/>
                  <a:pt x="10815" y="2156652"/>
                </a:cubicBezTo>
                <a:cubicBezTo>
                  <a:pt x="3890" y="2149727"/>
                  <a:pt x="0" y="2140335"/>
                  <a:pt x="0" y="2130542"/>
                </a:cubicBezTo>
                <a:lnTo>
                  <a:pt x="0" y="36925"/>
                </a:lnTo>
                <a:cubicBezTo>
                  <a:pt x="0" y="27132"/>
                  <a:pt x="3890" y="17740"/>
                  <a:pt x="10815" y="10815"/>
                </a:cubicBezTo>
                <a:cubicBezTo>
                  <a:pt x="17740" y="3890"/>
                  <a:pt x="27132" y="0"/>
                  <a:pt x="36925" y="0"/>
                </a:cubicBezTo>
                <a:close/>
              </a:path>
            </a:pathLst>
          </a:custGeom>
          <a:solidFill>
            <a:srgbClr val="FFF2C9"/>
          </a:solidFill>
        </p:spPr>
        <p:txBody>
          <a:bodyPr/>
          <a:lstStyle/>
          <a:p>
            <a:endParaRPr lang="en-US">
              <a:latin typeface="Arial" panose="020B0604020202020204" pitchFamily="34" charset="0"/>
              <a:cs typeface="Arial" panose="020B0604020202020204" pitchFamily="34" charset="0"/>
            </a:endParaRPr>
          </a:p>
        </p:txBody>
      </p:sp>
      <p:sp>
        <p:nvSpPr>
          <p:cNvPr id="23" name="Freeform 12">
            <a:extLst>
              <a:ext uri="{FF2B5EF4-FFF2-40B4-BE49-F238E27FC236}">
                <a16:creationId xmlns:a16="http://schemas.microsoft.com/office/drawing/2014/main" id="{C3405DF6-CB27-C9C8-A4E1-418FD3B3D18F}"/>
              </a:ext>
            </a:extLst>
          </p:cNvPr>
          <p:cNvSpPr/>
          <p:nvPr/>
        </p:nvSpPr>
        <p:spPr>
          <a:xfrm rot="10800000">
            <a:off x="845360" y="892361"/>
            <a:ext cx="4945207" cy="8823138"/>
          </a:xfrm>
          <a:custGeom>
            <a:avLst/>
            <a:gdLst/>
            <a:ahLst/>
            <a:cxnLst/>
            <a:rect l="l" t="t" r="r" b="b"/>
            <a:pathLst>
              <a:path w="1302441" h="2167467">
                <a:moveTo>
                  <a:pt x="79843" y="0"/>
                </a:moveTo>
                <a:lnTo>
                  <a:pt x="1222599" y="0"/>
                </a:lnTo>
                <a:cubicBezTo>
                  <a:pt x="1266695" y="0"/>
                  <a:pt x="1302441" y="35747"/>
                  <a:pt x="1302441" y="79843"/>
                </a:cubicBezTo>
                <a:lnTo>
                  <a:pt x="1302441" y="2087624"/>
                </a:lnTo>
                <a:cubicBezTo>
                  <a:pt x="1302441" y="2131720"/>
                  <a:pt x="1266695" y="2167467"/>
                  <a:pt x="1222599" y="2167467"/>
                </a:cubicBezTo>
                <a:lnTo>
                  <a:pt x="79843" y="2167467"/>
                </a:lnTo>
                <a:cubicBezTo>
                  <a:pt x="35747" y="2167467"/>
                  <a:pt x="0" y="2131720"/>
                  <a:pt x="0" y="2087624"/>
                </a:cubicBezTo>
                <a:lnTo>
                  <a:pt x="0" y="79843"/>
                </a:lnTo>
                <a:cubicBezTo>
                  <a:pt x="0" y="35747"/>
                  <a:pt x="35747" y="0"/>
                  <a:pt x="79843" y="0"/>
                </a:cubicBezTo>
                <a:close/>
              </a:path>
            </a:pathLst>
          </a:custGeom>
          <a:solidFill>
            <a:schemeClr val="tx2">
              <a:lumMod val="60000"/>
              <a:lumOff val="40000"/>
            </a:schemeClr>
          </a:solidFill>
        </p:spPr>
        <p:txBody>
          <a:bodyPr/>
          <a:lstStyle/>
          <a:p>
            <a:endParaRPr lang="en-US">
              <a:latin typeface="Arial" panose="020B0604020202020204" pitchFamily="34" charset="0"/>
              <a:cs typeface="Arial" panose="020B0604020202020204" pitchFamily="34" charset="0"/>
            </a:endParaRPr>
          </a:p>
        </p:txBody>
      </p:sp>
      <p:grpSp>
        <p:nvGrpSpPr>
          <p:cNvPr id="24" name="Group 23">
            <a:extLst>
              <a:ext uri="{FF2B5EF4-FFF2-40B4-BE49-F238E27FC236}">
                <a16:creationId xmlns:a16="http://schemas.microsoft.com/office/drawing/2014/main" id="{CE29209F-146D-AA7C-8353-3965305033F1}"/>
              </a:ext>
            </a:extLst>
          </p:cNvPr>
          <p:cNvGrpSpPr/>
          <p:nvPr/>
        </p:nvGrpSpPr>
        <p:grpSpPr>
          <a:xfrm>
            <a:off x="7161480" y="1808767"/>
            <a:ext cx="9922329" cy="1214437"/>
            <a:chOff x="6925564" y="2053540"/>
            <a:chExt cx="9922329" cy="1214437"/>
          </a:xfrm>
        </p:grpSpPr>
        <p:sp>
          <p:nvSpPr>
            <p:cNvPr id="25" name="Freeform 8">
              <a:extLst>
                <a:ext uri="{FF2B5EF4-FFF2-40B4-BE49-F238E27FC236}">
                  <a16:creationId xmlns:a16="http://schemas.microsoft.com/office/drawing/2014/main" id="{8E927267-3ED1-729E-845C-5D317697F497}"/>
                </a:ext>
              </a:extLst>
            </p:cNvPr>
            <p:cNvSpPr/>
            <p:nvPr/>
          </p:nvSpPr>
          <p:spPr>
            <a:xfrm>
              <a:off x="6925564" y="2053540"/>
              <a:ext cx="9922329" cy="1214437"/>
            </a:xfrm>
            <a:custGeom>
              <a:avLst/>
              <a:gdLst/>
              <a:ahLst/>
              <a:cxnLst/>
              <a:rect l="l" t="t" r="r" b="b"/>
              <a:pathLst>
                <a:path w="1838701" h="258118">
                  <a:moveTo>
                    <a:pt x="56556" y="0"/>
                  </a:moveTo>
                  <a:lnTo>
                    <a:pt x="1782144" y="0"/>
                  </a:lnTo>
                  <a:cubicBezTo>
                    <a:pt x="1813380" y="0"/>
                    <a:pt x="1838701" y="25321"/>
                    <a:pt x="1838701" y="56556"/>
                  </a:cubicBezTo>
                  <a:lnTo>
                    <a:pt x="1838701" y="201561"/>
                  </a:lnTo>
                  <a:cubicBezTo>
                    <a:pt x="1838701" y="232797"/>
                    <a:pt x="1813380" y="258118"/>
                    <a:pt x="1782144" y="258118"/>
                  </a:cubicBezTo>
                  <a:lnTo>
                    <a:pt x="56556" y="258118"/>
                  </a:lnTo>
                  <a:cubicBezTo>
                    <a:pt x="25321" y="258118"/>
                    <a:pt x="0" y="232797"/>
                    <a:pt x="0" y="201561"/>
                  </a:cubicBezTo>
                  <a:lnTo>
                    <a:pt x="0" y="56556"/>
                  </a:lnTo>
                  <a:cubicBezTo>
                    <a:pt x="0" y="25321"/>
                    <a:pt x="25321" y="0"/>
                    <a:pt x="56556" y="0"/>
                  </a:cubicBezTo>
                  <a:close/>
                </a:path>
              </a:pathLst>
            </a:custGeom>
            <a:solidFill>
              <a:srgbClr val="F9705A"/>
            </a:solidFill>
          </p:spPr>
          <p:txBody>
            <a:bodyPr/>
            <a:lstStyle/>
            <a:p>
              <a:endParaRPr lang="en-US">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7C1D7E00-BC25-B6EB-6FDB-6AF404D951FE}"/>
                </a:ext>
              </a:extLst>
            </p:cNvPr>
            <p:cNvSpPr txBox="1"/>
            <p:nvPr/>
          </p:nvSpPr>
          <p:spPr>
            <a:xfrm>
              <a:off x="7192970" y="2306815"/>
              <a:ext cx="9209263" cy="738664"/>
            </a:xfrm>
            <a:prstGeom prst="rect">
              <a:avLst/>
            </a:prstGeom>
            <a:noFill/>
          </p:spPr>
          <p:txBody>
            <a:bodyPr wrap="square" rtlCol="0">
              <a:spAutoFit/>
            </a:bodyPr>
            <a:lstStyle/>
            <a:p>
              <a:pPr algn="ctr"/>
              <a:r>
                <a:rPr lang="en-US" sz="4200" b="1">
                  <a:solidFill>
                    <a:schemeClr val="bg1"/>
                  </a:solidFill>
                  <a:latin typeface="Arial" panose="020B0604020202020204" pitchFamily="34" charset="0"/>
                  <a:cs typeface="Arial" panose="020B0604020202020204" pitchFamily="34" charset="0"/>
                </a:rPr>
                <a:t>Các em hoàn thành yêu cầu sau:</a:t>
              </a:r>
            </a:p>
          </p:txBody>
        </p:sp>
      </p:grpSp>
      <p:sp>
        <p:nvSpPr>
          <p:cNvPr id="27" name="TextBox 26">
            <a:extLst>
              <a:ext uri="{FF2B5EF4-FFF2-40B4-BE49-F238E27FC236}">
                <a16:creationId xmlns:a16="http://schemas.microsoft.com/office/drawing/2014/main" id="{C0115666-A8BC-B8A1-6333-D07ED7B674CF}"/>
              </a:ext>
            </a:extLst>
          </p:cNvPr>
          <p:cNvSpPr txBox="1"/>
          <p:nvPr/>
        </p:nvSpPr>
        <p:spPr>
          <a:xfrm>
            <a:off x="6953212" y="3386332"/>
            <a:ext cx="10130597" cy="5518242"/>
          </a:xfrm>
          <a:prstGeom prst="rect">
            <a:avLst/>
          </a:prstGeom>
          <a:noFill/>
        </p:spPr>
        <p:txBody>
          <a:bodyPr wrap="square">
            <a:spAutoFit/>
          </a:bodyPr>
          <a:lstStyle/>
          <a:p>
            <a:pPr marL="571500" indent="-571500" algn="just">
              <a:lnSpc>
                <a:spcPct val="150000"/>
              </a:lnSpc>
              <a:buFont typeface="Courier New" panose="02070309020205020404" pitchFamily="49" charset="0"/>
              <a:buChar char="o"/>
            </a:pPr>
            <a:r>
              <a:rPr lang="en-US" sz="4000" b="1">
                <a:latin typeface="Arial" panose="020B0604020202020204" pitchFamily="34" charset="0"/>
                <a:ea typeface="Calibri" panose="020F0502020204030204" pitchFamily="34" charset="0"/>
                <a:cs typeface="Arial" panose="020B0604020202020204" pitchFamily="34" charset="0"/>
              </a:rPr>
              <a:t>Trả lời </a:t>
            </a:r>
            <a:r>
              <a:rPr lang="vi-VN" sz="4000" b="1">
                <a:latin typeface="Arial" panose="020B0604020202020204" pitchFamily="34" charset="0"/>
                <a:ea typeface="Calibri" panose="020F0502020204030204" pitchFamily="34" charset="0"/>
                <a:cs typeface="Arial" panose="020B0604020202020204" pitchFamily="34" charset="0"/>
              </a:rPr>
              <a:t>câu hỏi: </a:t>
            </a:r>
            <a:r>
              <a:rPr lang="vi-VN" sz="4000">
                <a:latin typeface="Arial" panose="020B0604020202020204" pitchFamily="34" charset="0"/>
                <a:ea typeface="Calibri" panose="020F0502020204030204" pitchFamily="34" charset="0"/>
                <a:cs typeface="Arial" panose="020B0604020202020204" pitchFamily="34" charset="0"/>
              </a:rPr>
              <a:t>Em cảm thấy như thế nào khi tham gia các hoạt động cùng bạn để xây dựng và phát triển nhà trường? </a:t>
            </a:r>
            <a:endParaRPr lang="en-US" sz="400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buFont typeface="Wingdings" panose="05000000000000000000" pitchFamily="2" charset="2"/>
              <a:buChar char="Ø"/>
            </a:pPr>
            <a:r>
              <a:rPr lang="en-US" sz="4000" b="1">
                <a:solidFill>
                  <a:srgbClr val="FF0000"/>
                </a:solidFill>
                <a:latin typeface="Arial" panose="020B0604020202020204" pitchFamily="34" charset="0"/>
                <a:ea typeface="Calibri" panose="020F0502020204030204" pitchFamily="34" charset="0"/>
                <a:cs typeface="Arial" panose="020B0604020202020204" pitchFamily="34" charset="0"/>
              </a:rPr>
              <a:t>Gợi </a:t>
            </a:r>
            <a:r>
              <a:rPr lang="vi-VN" sz="4000" b="1">
                <a:solidFill>
                  <a:srgbClr val="FF0000"/>
                </a:solidFill>
                <a:latin typeface="Arial" panose="020B0604020202020204" pitchFamily="34" charset="0"/>
                <a:ea typeface="Calibri" panose="020F0502020204030204" pitchFamily="34" charset="0"/>
                <a:cs typeface="Arial" panose="020B0604020202020204" pitchFamily="34" charset="0"/>
              </a:rPr>
              <a:t>ý: </a:t>
            </a:r>
            <a:r>
              <a:rPr lang="vi-VN" sz="4000">
                <a:latin typeface="Arial" panose="020B0604020202020204" pitchFamily="34" charset="0"/>
                <a:ea typeface="Calibri" panose="020F0502020204030204" pitchFamily="34" charset="0"/>
                <a:cs typeface="Arial" panose="020B0604020202020204" pitchFamily="34" charset="0"/>
              </a:rPr>
              <a:t>cảm xúc khi bản thân đề xuất ý tưởng hoạt động cùng nhau, hoặc khi phân công nhiệm vụ…)</a:t>
            </a:r>
            <a:endParaRPr lang="en-US" sz="4000" b="1" i="1">
              <a:solidFill>
                <a:srgbClr val="FF0000"/>
              </a:solidFill>
              <a:latin typeface="Arial" panose="020B0604020202020204" pitchFamily="34" charset="0"/>
              <a:ea typeface="Calibri" panose="020F0502020204030204" pitchFamily="34" charset="0"/>
              <a:cs typeface="Arial" panose="020B0604020202020204" pitchFamily="34" charset="0"/>
            </a:endParaRPr>
          </a:p>
        </p:txBody>
      </p:sp>
      <p:pic>
        <p:nvPicPr>
          <p:cNvPr id="28" name="Picture 27" descr="A picture containing toy, doll&#10;&#10;Description automatically generated">
            <a:extLst>
              <a:ext uri="{FF2B5EF4-FFF2-40B4-BE49-F238E27FC236}">
                <a16:creationId xmlns:a16="http://schemas.microsoft.com/office/drawing/2014/main" id="{E259F72A-CA58-3465-7D80-4BC9CB684DE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7880" y="2871727"/>
            <a:ext cx="5556881" cy="6547453"/>
          </a:xfrm>
          <a:prstGeom prst="rect">
            <a:avLst/>
          </a:prstGeom>
        </p:spPr>
      </p:pic>
      <p:sp>
        <p:nvSpPr>
          <p:cNvPr id="15" name="Freeform 15"/>
          <p:cNvSpPr/>
          <p:nvPr/>
        </p:nvSpPr>
        <p:spPr>
          <a:xfrm rot="-1069765">
            <a:off x="17119682" y="112405"/>
            <a:ext cx="925733" cy="1220828"/>
          </a:xfrm>
          <a:custGeom>
            <a:avLst/>
            <a:gdLst/>
            <a:ahLst/>
            <a:cxnLst/>
            <a:rect l="l" t="t" r="r" b="b"/>
            <a:pathLst>
              <a:path w="1134974" h="1956852">
                <a:moveTo>
                  <a:pt x="0" y="0"/>
                </a:moveTo>
                <a:lnTo>
                  <a:pt x="1134974" y="0"/>
                </a:lnTo>
                <a:lnTo>
                  <a:pt x="1134974" y="1956852"/>
                </a:lnTo>
                <a:lnTo>
                  <a:pt x="0" y="195685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randombar(horizontal)">
                                      <p:cBhvr>
                                        <p:cTn id="7" dur="500"/>
                                        <p:tgtEl>
                                          <p:spTgt spid="2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randombar(horizontal)">
                                      <p:cBhvr>
                                        <p:cTn id="10" dur="500"/>
                                        <p:tgtEl>
                                          <p:spTgt spid="23"/>
                                        </p:tgtEl>
                                      </p:cBhvr>
                                    </p:animEffect>
                                  </p:childTnLst>
                                </p:cTn>
                              </p:par>
                              <p:par>
                                <p:cTn id="11" presetID="14" presetClass="entr" presetSubtype="1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randombar(horizontal)">
                                      <p:cBhvr>
                                        <p:cTn id="13" dur="500"/>
                                        <p:tgtEl>
                                          <p:spTgt spid="22"/>
                                        </p:tgtEl>
                                      </p:cBhvr>
                                    </p:animEffect>
                                  </p:childTnLst>
                                </p:cTn>
                              </p:par>
                              <p:par>
                                <p:cTn id="14" presetID="14" presetClass="entr" presetSubtype="10" fill="hold"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randombar(horizontal)">
                                      <p:cBhvr>
                                        <p:cTn id="16" dur="500"/>
                                        <p:tgtEl>
                                          <p:spTgt spid="28"/>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37" fill="hold" grpId="0" nodeType="clickEffect">
                                  <p:stCondLst>
                                    <p:cond delay="0"/>
                                  </p:stCondLst>
                                  <p:childTnLst>
                                    <p:set>
                                      <p:cBhvr>
                                        <p:cTn id="20" dur="1" fill="hold">
                                          <p:stCondLst>
                                            <p:cond delay="0"/>
                                          </p:stCondLst>
                                        </p:cTn>
                                        <p:tgtEl>
                                          <p:spTgt spid="27">
                                            <p:txEl>
                                              <p:pRg st="0" end="0"/>
                                            </p:txEl>
                                          </p:spTgt>
                                        </p:tgtEl>
                                        <p:attrNameLst>
                                          <p:attrName>style.visibility</p:attrName>
                                        </p:attrNameLst>
                                      </p:cBhvr>
                                      <p:to>
                                        <p:strVal val="visible"/>
                                      </p:to>
                                    </p:set>
                                    <p:animEffect transition="in" filter="barn(outVertical)">
                                      <p:cBhvr>
                                        <p:cTn id="21" dur="500"/>
                                        <p:tgtEl>
                                          <p:spTgt spid="27">
                                            <p:txEl>
                                              <p:pRg st="0" end="0"/>
                                            </p:txEl>
                                          </p:spTgt>
                                        </p:tgtEl>
                                      </p:cBhvr>
                                    </p:animEffect>
                                  </p:childTnLst>
                                </p:cTn>
                              </p:par>
                            </p:childTnLst>
                          </p:cTn>
                        </p:par>
                        <p:par>
                          <p:cTn id="22" fill="hold">
                            <p:stCondLst>
                              <p:cond delay="500"/>
                            </p:stCondLst>
                            <p:childTnLst>
                              <p:par>
                                <p:cTn id="23" presetID="16" presetClass="entr" presetSubtype="37" fill="hold" grpId="0" nodeType="afterEffect">
                                  <p:stCondLst>
                                    <p:cond delay="0"/>
                                  </p:stCondLst>
                                  <p:childTnLst>
                                    <p:set>
                                      <p:cBhvr>
                                        <p:cTn id="24" dur="1" fill="hold">
                                          <p:stCondLst>
                                            <p:cond delay="0"/>
                                          </p:stCondLst>
                                        </p:cTn>
                                        <p:tgtEl>
                                          <p:spTgt spid="27">
                                            <p:txEl>
                                              <p:pRg st="1" end="1"/>
                                            </p:txEl>
                                          </p:spTgt>
                                        </p:tgtEl>
                                        <p:attrNameLst>
                                          <p:attrName>style.visibility</p:attrName>
                                        </p:attrNameLst>
                                      </p:cBhvr>
                                      <p:to>
                                        <p:strVal val="visible"/>
                                      </p:to>
                                    </p:set>
                                    <p:animEffect transition="in" filter="barn(outVertical)">
                                      <p:cBhvr>
                                        <p:cTn id="25" dur="500"/>
                                        <p:tgtEl>
                                          <p:spTgt spid="2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7"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73C4D4"/>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A02699B-F359-F9EF-1F83-E34188DC9A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9" name="Picture 2" descr="Giữ gìn truyền thống nhà trường - Hoạt động trải nghiệm hướng nghiệp 10">
            <a:extLst>
              <a:ext uri="{FF2B5EF4-FFF2-40B4-BE49-F238E27FC236}">
                <a16:creationId xmlns:a16="http://schemas.microsoft.com/office/drawing/2014/main" id="{3BBA2B9C-8563-DC94-C421-EBCF22DC4119}"/>
              </a:ext>
            </a:extLst>
          </p:cNvPr>
          <p:cNvPicPr>
            <a:picLocks noChangeAspect="1" noChangeArrowheads="1"/>
          </p:cNvPicPr>
          <p:nvPr/>
        </p:nvPicPr>
        <p:blipFill rotWithShape="1">
          <a:blip r:embed="rId2">
            <a:alphaModFix amt="76000"/>
            <a:extLst>
              <a:ext uri="{28A0092B-C50C-407E-A947-70E740481C1C}">
                <a14:useLocalDpi xmlns:a14="http://schemas.microsoft.com/office/drawing/2010/main" val="0"/>
              </a:ext>
            </a:extLst>
          </a:blip>
          <a:srcRect l="6649" r="1" b="1"/>
          <a:stretch/>
        </p:blipFill>
        <p:spPr bwMode="auto">
          <a:xfrm>
            <a:off x="20" y="1923"/>
            <a:ext cx="18287980" cy="10285077"/>
          </a:xfrm>
          <a:prstGeom prst="rect">
            <a:avLst/>
          </a:prstGeom>
          <a:noFill/>
          <a:extLst>
            <a:ext uri="{909E8E84-426E-40DD-AFC4-6F175D3DCCD1}">
              <a14:hiddenFill xmlns:a14="http://schemas.microsoft.com/office/drawing/2010/main">
                <a:solidFill>
                  <a:srgbClr val="FFFFFF"/>
                </a:solidFill>
              </a14:hiddenFill>
            </a:ext>
          </a:extLst>
        </p:spPr>
      </p:pic>
      <p:grpSp>
        <p:nvGrpSpPr>
          <p:cNvPr id="20" name="Group 19">
            <a:extLst>
              <a:ext uri="{FF2B5EF4-FFF2-40B4-BE49-F238E27FC236}">
                <a16:creationId xmlns:a16="http://schemas.microsoft.com/office/drawing/2014/main" id="{34DFFE90-75CA-CC2C-3BA0-717FB076CD0F}"/>
              </a:ext>
            </a:extLst>
          </p:cNvPr>
          <p:cNvGrpSpPr/>
          <p:nvPr/>
        </p:nvGrpSpPr>
        <p:grpSpPr>
          <a:xfrm>
            <a:off x="7168244" y="419100"/>
            <a:ext cx="11119757" cy="5257800"/>
            <a:chOff x="6096001" y="1943100"/>
            <a:chExt cx="11119757" cy="5257800"/>
          </a:xfrm>
        </p:grpSpPr>
        <p:sp>
          <p:nvSpPr>
            <p:cNvPr id="21" name="Round Same Side Corner Rectangle 3">
              <a:extLst>
                <a:ext uri="{FF2B5EF4-FFF2-40B4-BE49-F238E27FC236}">
                  <a16:creationId xmlns:a16="http://schemas.microsoft.com/office/drawing/2014/main" id="{3F8A8BAF-E04D-7FEA-29F7-566718FDC665}"/>
                </a:ext>
              </a:extLst>
            </p:cNvPr>
            <p:cNvSpPr/>
            <p:nvPr/>
          </p:nvSpPr>
          <p:spPr>
            <a:xfrm rot="16200000">
              <a:off x="9026980" y="-987879"/>
              <a:ext cx="5257800" cy="11119757"/>
            </a:xfrm>
            <a:prstGeom prst="round2SameRect">
              <a:avLst/>
            </a:prstGeom>
            <a:solidFill>
              <a:srgbClr val="FFF2C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E7FDB47C-513E-4C70-42BD-E56A0D3B1074}"/>
                </a:ext>
              </a:extLst>
            </p:cNvPr>
            <p:cNvSpPr txBox="1"/>
            <p:nvPr/>
          </p:nvSpPr>
          <p:spPr>
            <a:xfrm>
              <a:off x="6541635" y="2159126"/>
              <a:ext cx="10228490" cy="4825745"/>
            </a:xfrm>
            <a:prstGeom prst="rect">
              <a:avLst/>
            </a:prstGeom>
            <a:noFill/>
          </p:spPr>
          <p:txBody>
            <a:bodyPr wrap="square" rtlCol="0">
              <a:spAutoFit/>
            </a:bodyPr>
            <a:lstStyle/>
            <a:p>
              <a:pPr algn="ctr">
                <a:lnSpc>
                  <a:spcPct val="150000"/>
                </a:lnSpc>
              </a:pPr>
              <a:r>
                <a:rPr lang="en-US" sz="5000" b="1">
                  <a:solidFill>
                    <a:srgbClr val="FF0000"/>
                  </a:solidFill>
                  <a:latin typeface="Arial" panose="020B0604020202020204" pitchFamily="34" charset="0"/>
                  <a:cs typeface="Arial" panose="020B0604020202020204" pitchFamily="34" charset="0"/>
                </a:rPr>
                <a:t>KẾT LUẬN</a:t>
              </a:r>
              <a:endParaRPr lang="en-US" sz="5000" b="1" dirty="0">
                <a:solidFill>
                  <a:srgbClr val="FF0000"/>
                </a:solidFill>
                <a:latin typeface="Arial" panose="020B0604020202020204" pitchFamily="34" charset="0"/>
                <a:cs typeface="Arial" panose="020B0604020202020204" pitchFamily="34" charset="0"/>
              </a:endParaRPr>
            </a:p>
            <a:p>
              <a:pPr algn="just">
                <a:lnSpc>
                  <a:spcPct val="150000"/>
                </a:lnSpc>
              </a:pPr>
              <a:r>
                <a:rPr lang="vi-VN" sz="4000">
                  <a:latin typeface="Arial" panose="020B0604020202020204" pitchFamily="34" charset="0"/>
                  <a:cs typeface="Arial" panose="020B0604020202020204" pitchFamily="34" charset="0"/>
                </a:rPr>
                <a:t>Có nhiều cách hợp tác với bạn để cùng nhau tham gia các hoạt động xây dựng và phát triển nhà trường, phát triển mối quan hệ tốt đẹp với thầy cô, bạn bè</a:t>
              </a:r>
              <a:r>
                <a:rPr lang="en-US" sz="4000">
                  <a:latin typeface="Arial" panose="020B0604020202020204" pitchFamily="34" charset="0"/>
                  <a:cs typeface="Arial" panose="020B0604020202020204" pitchFamily="34" charset="0"/>
                </a:rPr>
                <a:t>.</a:t>
              </a:r>
              <a:endParaRPr lang="vi-VN" sz="4000" dirty="0">
                <a:latin typeface="Arial" panose="020B0604020202020204" pitchFamily="34" charset="0"/>
                <a:cs typeface="Arial" panose="020B060402020202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
        <p:cNvGrpSpPr/>
        <p:nvPr/>
      </p:nvGrpSpPr>
      <p:grpSpPr>
        <a:xfrm>
          <a:off x="0" y="0"/>
          <a:ext cx="0" cy="0"/>
          <a:chOff x="0" y="0"/>
          <a:chExt cx="0" cy="0"/>
        </a:xfrm>
      </p:grpSpPr>
      <p:sp>
        <p:nvSpPr>
          <p:cNvPr id="2" name="Freeform 2"/>
          <p:cNvSpPr/>
          <p:nvPr/>
        </p:nvSpPr>
        <p:spPr>
          <a:xfrm rot="850390">
            <a:off x="13714995" y="3731226"/>
            <a:ext cx="5523215" cy="7226403"/>
          </a:xfrm>
          <a:custGeom>
            <a:avLst/>
            <a:gdLst/>
            <a:ahLst/>
            <a:cxnLst/>
            <a:rect l="l" t="t" r="r" b="b"/>
            <a:pathLst>
              <a:path w="5523215" h="7226403">
                <a:moveTo>
                  <a:pt x="0" y="0"/>
                </a:moveTo>
                <a:lnTo>
                  <a:pt x="5523214" y="0"/>
                </a:lnTo>
                <a:lnTo>
                  <a:pt x="5523214" y="7226403"/>
                </a:lnTo>
                <a:lnTo>
                  <a:pt x="0" y="7226403"/>
                </a:lnTo>
                <a:lnTo>
                  <a:pt x="0" y="0"/>
                </a:lnTo>
                <a:close/>
              </a:path>
            </a:pathLst>
          </a:custGeom>
          <a:blipFill>
            <a:blip r:embed="rId2">
              <a:extLst>
                <a:ext uri="{96DAC541-7B7A-43D3-8B79-37D633B846F1}">
                  <asvg:svgBlip xmlns:asvg="http://schemas.microsoft.com/office/drawing/2016/SVG/main" r:embed="rId3"/>
                </a:ext>
              </a:extLst>
            </a:blip>
            <a:stretch>
              <a:fillRect t="-7838" r="-57380" b="-7856"/>
            </a:stretch>
          </a:blipFill>
        </p:spPr>
        <p:txBody>
          <a:bodyPr/>
          <a:lstStyle/>
          <a:p>
            <a:endParaRPr lang="en-US"/>
          </a:p>
        </p:txBody>
      </p:sp>
      <p:sp>
        <p:nvSpPr>
          <p:cNvPr id="3" name="Freeform 3"/>
          <p:cNvSpPr/>
          <p:nvPr/>
        </p:nvSpPr>
        <p:spPr>
          <a:xfrm>
            <a:off x="11484338" y="2653201"/>
            <a:ext cx="7018599" cy="7633799"/>
          </a:xfrm>
          <a:custGeom>
            <a:avLst/>
            <a:gdLst/>
            <a:ahLst/>
            <a:cxnLst/>
            <a:rect l="l" t="t" r="r" b="b"/>
            <a:pathLst>
              <a:path w="7018599" h="7633799">
                <a:moveTo>
                  <a:pt x="0" y="0"/>
                </a:moveTo>
                <a:lnTo>
                  <a:pt x="7018599" y="0"/>
                </a:lnTo>
                <a:lnTo>
                  <a:pt x="7018599" y="7633799"/>
                </a:lnTo>
                <a:lnTo>
                  <a:pt x="0" y="7633799"/>
                </a:lnTo>
                <a:lnTo>
                  <a:pt x="0" y="0"/>
                </a:lnTo>
                <a:close/>
              </a:path>
            </a:pathLst>
          </a:custGeom>
          <a:blipFill>
            <a:blip r:embed="rId4">
              <a:extLst>
                <a:ext uri="{96DAC541-7B7A-43D3-8B79-37D633B846F1}">
                  <asvg:svgBlip xmlns:asvg="http://schemas.microsoft.com/office/drawing/2016/SVG/main" r:embed="rId5"/>
                </a:ext>
              </a:extLst>
            </a:blip>
            <a:stretch>
              <a:fillRect r="-19192" b="-10187"/>
            </a:stretch>
          </a:blipFill>
        </p:spPr>
        <p:txBody>
          <a:bodyPr/>
          <a:lstStyle/>
          <a:p>
            <a:endParaRPr lang="en-US"/>
          </a:p>
        </p:txBody>
      </p:sp>
      <p:sp>
        <p:nvSpPr>
          <p:cNvPr id="5" name="Freeform 5"/>
          <p:cNvSpPr/>
          <p:nvPr/>
        </p:nvSpPr>
        <p:spPr>
          <a:xfrm rot="2451557" flipH="1">
            <a:off x="17305818" y="2386439"/>
            <a:ext cx="729079" cy="1045346"/>
          </a:xfrm>
          <a:custGeom>
            <a:avLst/>
            <a:gdLst/>
            <a:ahLst/>
            <a:cxnLst/>
            <a:rect l="l" t="t" r="r" b="b"/>
            <a:pathLst>
              <a:path w="729079" h="1045346">
                <a:moveTo>
                  <a:pt x="729079" y="0"/>
                </a:moveTo>
                <a:lnTo>
                  <a:pt x="0" y="0"/>
                </a:lnTo>
                <a:lnTo>
                  <a:pt x="0" y="1045346"/>
                </a:lnTo>
                <a:lnTo>
                  <a:pt x="729079" y="1045346"/>
                </a:lnTo>
                <a:lnTo>
                  <a:pt x="729079"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Freeform 6"/>
          <p:cNvSpPr/>
          <p:nvPr/>
        </p:nvSpPr>
        <p:spPr>
          <a:xfrm rot="-2977385" flipH="1">
            <a:off x="12277466" y="8886873"/>
            <a:ext cx="729079" cy="1045346"/>
          </a:xfrm>
          <a:custGeom>
            <a:avLst/>
            <a:gdLst/>
            <a:ahLst/>
            <a:cxnLst/>
            <a:rect l="l" t="t" r="r" b="b"/>
            <a:pathLst>
              <a:path w="729079" h="1045346">
                <a:moveTo>
                  <a:pt x="729079" y="0"/>
                </a:moveTo>
                <a:lnTo>
                  <a:pt x="0" y="0"/>
                </a:lnTo>
                <a:lnTo>
                  <a:pt x="0" y="1045345"/>
                </a:lnTo>
                <a:lnTo>
                  <a:pt x="729079" y="1045345"/>
                </a:lnTo>
                <a:lnTo>
                  <a:pt x="729079"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0" name="TextBox 19">
            <a:extLst>
              <a:ext uri="{FF2B5EF4-FFF2-40B4-BE49-F238E27FC236}">
                <a16:creationId xmlns:a16="http://schemas.microsoft.com/office/drawing/2014/main" id="{4AC2969D-838E-EACB-1616-E563D6AE4CEB}"/>
              </a:ext>
            </a:extLst>
          </p:cNvPr>
          <p:cNvSpPr txBox="1"/>
          <p:nvPr/>
        </p:nvSpPr>
        <p:spPr>
          <a:xfrm>
            <a:off x="990600" y="2190640"/>
            <a:ext cx="10134600" cy="5905719"/>
          </a:xfrm>
          <a:prstGeom prst="rect">
            <a:avLst/>
          </a:prstGeom>
        </p:spPr>
        <p:txBody>
          <a:bodyPr wrap="square" lIns="0" tIns="0" rIns="0" bIns="0" rtlCol="0" anchor="t">
            <a:spAutoFit/>
          </a:bodyPr>
          <a:lstStyle/>
          <a:p>
            <a:pPr algn="ctr">
              <a:lnSpc>
                <a:spcPct val="150000"/>
              </a:lnSpc>
            </a:pPr>
            <a:r>
              <a:rPr lang="vi-VN" sz="6600" b="1">
                <a:solidFill>
                  <a:srgbClr val="C00000"/>
                </a:solidFill>
                <a:latin typeface="Arial" panose="020B0604020202020204" pitchFamily="34" charset="0"/>
                <a:ea typeface="Calibri" panose="020F0502020204030204" pitchFamily="34" charset="0"/>
                <a:cs typeface="Arial" panose="020B0604020202020204" pitchFamily="34" charset="0"/>
              </a:rPr>
              <a:t>Hoạt động </a:t>
            </a:r>
            <a:r>
              <a:rPr lang="en-US" sz="6600" b="1">
                <a:solidFill>
                  <a:srgbClr val="C00000"/>
                </a:solidFill>
                <a:latin typeface="Arial" panose="020B0604020202020204" pitchFamily="34" charset="0"/>
                <a:ea typeface="Calibri" panose="020F0502020204030204" pitchFamily="34" charset="0"/>
                <a:cs typeface="Arial" panose="020B0604020202020204" pitchFamily="34" charset="0"/>
              </a:rPr>
              <a:t>2</a:t>
            </a:r>
            <a:r>
              <a:rPr lang="vi-VN" sz="6600" b="1">
                <a:solidFill>
                  <a:srgbClr val="C00000"/>
                </a:solidFill>
                <a:latin typeface="Arial" panose="020B0604020202020204" pitchFamily="34" charset="0"/>
                <a:ea typeface="Calibri" panose="020F0502020204030204" pitchFamily="34" charset="0"/>
                <a:cs typeface="Arial" panose="020B0604020202020204" pitchFamily="34" charset="0"/>
              </a:rPr>
              <a:t>: </a:t>
            </a:r>
            <a:endParaRPr lang="en-US" sz="6600" b="1">
              <a:solidFill>
                <a:srgbClr val="C00000"/>
              </a:solidFill>
              <a:latin typeface="Arial" panose="020B0604020202020204" pitchFamily="34" charset="0"/>
              <a:ea typeface="Calibri" panose="020F0502020204030204" pitchFamily="34" charset="0"/>
              <a:cs typeface="Arial" panose="020B0604020202020204" pitchFamily="34" charset="0"/>
            </a:endParaRPr>
          </a:p>
          <a:p>
            <a:pPr algn="ctr">
              <a:lnSpc>
                <a:spcPct val="150000"/>
              </a:lnSpc>
            </a:pPr>
            <a:r>
              <a:rPr lang="vi-VN" sz="6600" b="1">
                <a:solidFill>
                  <a:srgbClr val="C00000"/>
                </a:solidFill>
                <a:ea typeface="Calibri" panose="020F0502020204030204" pitchFamily="34" charset="0"/>
                <a:cs typeface="Arial" panose="020B0604020202020204" pitchFamily="34" charset="0"/>
              </a:rPr>
              <a:t>Tìm hiểu cách phát triển mối quan hệ tốt đẹp với thầy cô, bạn bè</a:t>
            </a:r>
            <a:endParaRPr lang="vi-VN" sz="6600" b="1" dirty="0">
              <a:solidFill>
                <a:srgbClr val="C00000"/>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131349321"/>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
        <p:cNvGrpSpPr/>
        <p:nvPr/>
      </p:nvGrpSpPr>
      <p:grpSpPr>
        <a:xfrm>
          <a:off x="0" y="0"/>
          <a:ext cx="0" cy="0"/>
          <a:chOff x="0" y="0"/>
          <a:chExt cx="0" cy="0"/>
        </a:xfrm>
      </p:grpSpPr>
      <p:sp>
        <p:nvSpPr>
          <p:cNvPr id="14" name="Freeform 14"/>
          <p:cNvSpPr/>
          <p:nvPr/>
        </p:nvSpPr>
        <p:spPr>
          <a:xfrm rot="-9488968" flipH="1">
            <a:off x="17471194" y="74272"/>
            <a:ext cx="665869" cy="624341"/>
          </a:xfrm>
          <a:custGeom>
            <a:avLst/>
            <a:gdLst/>
            <a:ahLst/>
            <a:cxnLst/>
            <a:rect l="l" t="t" r="r" b="b"/>
            <a:pathLst>
              <a:path w="729079" h="1045346">
                <a:moveTo>
                  <a:pt x="729078" y="0"/>
                </a:moveTo>
                <a:lnTo>
                  <a:pt x="0" y="0"/>
                </a:lnTo>
                <a:lnTo>
                  <a:pt x="0" y="1045345"/>
                </a:lnTo>
                <a:lnTo>
                  <a:pt x="729078" y="1045345"/>
                </a:lnTo>
                <a:lnTo>
                  <a:pt x="729078"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6" name="Freeform 16"/>
          <p:cNvSpPr/>
          <p:nvPr/>
        </p:nvSpPr>
        <p:spPr>
          <a:xfrm rot="-2977385" flipH="1">
            <a:off x="117386" y="9148027"/>
            <a:ext cx="729079" cy="1045346"/>
          </a:xfrm>
          <a:custGeom>
            <a:avLst/>
            <a:gdLst/>
            <a:ahLst/>
            <a:cxnLst/>
            <a:rect l="l" t="t" r="r" b="b"/>
            <a:pathLst>
              <a:path w="729079" h="1045346">
                <a:moveTo>
                  <a:pt x="729079" y="0"/>
                </a:moveTo>
                <a:lnTo>
                  <a:pt x="0" y="0"/>
                </a:lnTo>
                <a:lnTo>
                  <a:pt x="0" y="1045345"/>
                </a:lnTo>
                <a:lnTo>
                  <a:pt x="729079" y="1045345"/>
                </a:lnTo>
                <a:lnTo>
                  <a:pt x="729079"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9" name="Freeform 5">
            <a:extLst>
              <a:ext uri="{FF2B5EF4-FFF2-40B4-BE49-F238E27FC236}">
                <a16:creationId xmlns:a16="http://schemas.microsoft.com/office/drawing/2014/main" id="{A99D9B9E-523F-DBD2-9F1B-5B5E29429BD3}"/>
              </a:ext>
            </a:extLst>
          </p:cNvPr>
          <p:cNvSpPr/>
          <p:nvPr/>
        </p:nvSpPr>
        <p:spPr>
          <a:xfrm flipH="1" flipV="1">
            <a:off x="11676555" y="8629104"/>
            <a:ext cx="820851" cy="1479010"/>
          </a:xfrm>
          <a:custGeom>
            <a:avLst/>
            <a:gdLst/>
            <a:ahLst/>
            <a:cxnLst/>
            <a:rect l="l" t="t" r="r" b="b"/>
            <a:pathLst>
              <a:path w="820851" h="1479010">
                <a:moveTo>
                  <a:pt x="820850" y="1479010"/>
                </a:moveTo>
                <a:lnTo>
                  <a:pt x="0" y="1479010"/>
                </a:lnTo>
                <a:lnTo>
                  <a:pt x="0" y="0"/>
                </a:lnTo>
                <a:lnTo>
                  <a:pt x="820850" y="0"/>
                </a:lnTo>
                <a:lnTo>
                  <a:pt x="820850" y="147901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0" name="Freeform 4">
            <a:extLst>
              <a:ext uri="{FF2B5EF4-FFF2-40B4-BE49-F238E27FC236}">
                <a16:creationId xmlns:a16="http://schemas.microsoft.com/office/drawing/2014/main" id="{31C5BF54-3691-EBE1-CBE8-40340AAE4031}"/>
              </a:ext>
            </a:extLst>
          </p:cNvPr>
          <p:cNvSpPr/>
          <p:nvPr/>
        </p:nvSpPr>
        <p:spPr>
          <a:xfrm>
            <a:off x="1567543" y="3009900"/>
            <a:ext cx="10399574" cy="6400800"/>
          </a:xfrm>
          <a:custGeom>
            <a:avLst/>
            <a:gdLst/>
            <a:ahLst/>
            <a:cxnLst/>
            <a:rect l="l" t="t" r="r" b="b"/>
            <a:pathLst>
              <a:path w="2729626" h="2002089">
                <a:moveTo>
                  <a:pt x="38097" y="0"/>
                </a:moveTo>
                <a:lnTo>
                  <a:pt x="2691530" y="0"/>
                </a:lnTo>
                <a:cubicBezTo>
                  <a:pt x="2712570" y="0"/>
                  <a:pt x="2729626" y="17057"/>
                  <a:pt x="2729626" y="38097"/>
                </a:cubicBezTo>
                <a:lnTo>
                  <a:pt x="2729626" y="1963992"/>
                </a:lnTo>
                <a:cubicBezTo>
                  <a:pt x="2729626" y="1985032"/>
                  <a:pt x="2712570" y="2002089"/>
                  <a:pt x="2691530" y="2002089"/>
                </a:cubicBezTo>
                <a:lnTo>
                  <a:pt x="38097" y="2002089"/>
                </a:lnTo>
                <a:cubicBezTo>
                  <a:pt x="17057" y="2002089"/>
                  <a:pt x="0" y="1985032"/>
                  <a:pt x="0" y="1963992"/>
                </a:cubicBezTo>
                <a:lnTo>
                  <a:pt x="0" y="38097"/>
                </a:lnTo>
                <a:cubicBezTo>
                  <a:pt x="0" y="17057"/>
                  <a:pt x="17057" y="0"/>
                  <a:pt x="38097" y="0"/>
                </a:cubicBezTo>
                <a:close/>
              </a:path>
            </a:pathLst>
          </a:custGeom>
          <a:solidFill>
            <a:srgbClr val="FFEEB9"/>
          </a:solidFill>
        </p:spPr>
        <p:txBody>
          <a:bodyPr/>
          <a:lstStyle/>
          <a:p>
            <a:endParaRPr lang="en-US">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31F12341-A10B-24A3-632B-99467911C8E4}"/>
              </a:ext>
            </a:extLst>
          </p:cNvPr>
          <p:cNvSpPr txBox="1"/>
          <p:nvPr/>
        </p:nvSpPr>
        <p:spPr>
          <a:xfrm>
            <a:off x="2245217" y="3912844"/>
            <a:ext cx="8741249" cy="4594912"/>
          </a:xfrm>
          <a:prstGeom prst="rect">
            <a:avLst/>
          </a:prstGeom>
          <a:noFill/>
        </p:spPr>
        <p:txBody>
          <a:bodyPr wrap="square">
            <a:spAutoFit/>
          </a:bodyPr>
          <a:lstStyle/>
          <a:p>
            <a:pPr marR="0" algn="just">
              <a:lnSpc>
                <a:spcPct val="150000"/>
              </a:lnSpc>
              <a:spcBef>
                <a:spcPts val="0"/>
              </a:spcBef>
              <a:spcAft>
                <a:spcPts val="0"/>
              </a:spcAft>
            </a:pPr>
            <a:r>
              <a:rPr lang="en-US" sz="4000">
                <a:latin typeface="Arial" panose="020B0604020202020204" pitchFamily="34" charset="0"/>
                <a:ea typeface="Calibri" panose="020F0502020204030204" pitchFamily="34" charset="0"/>
                <a:cs typeface="Arial" panose="020B0604020202020204" pitchFamily="34" charset="0"/>
              </a:rPr>
              <a:t>Cả lớp chia thành 4 nhóm và yêu thảo luận về những các thức mà các bạn học sinh đã làm để phát triển mối quan hệ tốt đẹp với thầy cô, bạn bè trong 4 tình huống (</a:t>
            </a:r>
            <a:r>
              <a:rPr lang="en-US" sz="4000" i="1">
                <a:latin typeface="Arial" panose="020B0604020202020204" pitchFamily="34" charset="0"/>
                <a:ea typeface="Calibri" panose="020F0502020204030204" pitchFamily="34" charset="0"/>
                <a:cs typeface="Arial" panose="020B0604020202020204" pitchFamily="34" charset="0"/>
              </a:rPr>
              <a:t>SHS – tr.8)</a:t>
            </a:r>
            <a:endParaRPr lang="vi-VN" sz="4000" b="1" i="1" dirty="0">
              <a:latin typeface="Arial" panose="020B0604020202020204" pitchFamily="34" charset="0"/>
              <a:ea typeface="Calibri" panose="020F0502020204030204" pitchFamily="34" charset="0"/>
              <a:cs typeface="Arial" panose="020B0604020202020204" pitchFamily="34" charset="0"/>
            </a:endParaRPr>
          </a:p>
        </p:txBody>
      </p:sp>
      <p:grpSp>
        <p:nvGrpSpPr>
          <p:cNvPr id="22" name="Group 21">
            <a:extLst>
              <a:ext uri="{FF2B5EF4-FFF2-40B4-BE49-F238E27FC236}">
                <a16:creationId xmlns:a16="http://schemas.microsoft.com/office/drawing/2014/main" id="{0D2F903C-6CF9-8867-801A-023F2E41BAEF}"/>
              </a:ext>
            </a:extLst>
          </p:cNvPr>
          <p:cNvGrpSpPr/>
          <p:nvPr/>
        </p:nvGrpSpPr>
        <p:grpSpPr>
          <a:xfrm>
            <a:off x="11331169" y="3159979"/>
            <a:ext cx="6467176" cy="5988836"/>
            <a:chOff x="11075782" y="3259671"/>
            <a:chExt cx="6467176" cy="5988836"/>
          </a:xfrm>
        </p:grpSpPr>
        <p:sp>
          <p:nvSpPr>
            <p:cNvPr id="23" name="Oval 22">
              <a:extLst>
                <a:ext uri="{FF2B5EF4-FFF2-40B4-BE49-F238E27FC236}">
                  <a16:creationId xmlns:a16="http://schemas.microsoft.com/office/drawing/2014/main" id="{E4B914D8-46FC-D2EF-0416-63637D137705}"/>
                </a:ext>
              </a:extLst>
            </p:cNvPr>
            <p:cNvSpPr/>
            <p:nvPr/>
          </p:nvSpPr>
          <p:spPr>
            <a:xfrm>
              <a:off x="11075782" y="3259671"/>
              <a:ext cx="6467176" cy="5988836"/>
            </a:xfrm>
            <a:prstGeom prst="ellipse">
              <a:avLst/>
            </a:prstGeom>
            <a:solidFill>
              <a:schemeClr val="bg1"/>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50000"/>
                  </a:schemeClr>
                </a:solidFill>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82BDDBF0-9CC8-4691-41F7-CD37CAA7DD8F}"/>
                </a:ext>
              </a:extLst>
            </p:cNvPr>
            <p:cNvSpPr txBox="1"/>
            <p:nvPr/>
          </p:nvSpPr>
          <p:spPr>
            <a:xfrm>
              <a:off x="11261368" y="5095180"/>
              <a:ext cx="6095999" cy="2431371"/>
            </a:xfrm>
            <a:prstGeom prst="rect">
              <a:avLst/>
            </a:prstGeom>
            <a:noFill/>
          </p:spPr>
          <p:txBody>
            <a:bodyPr wrap="square" rtlCol="0">
              <a:spAutoFit/>
            </a:bodyPr>
            <a:lstStyle/>
            <a:p>
              <a:pPr algn="ctr">
                <a:lnSpc>
                  <a:spcPct val="150000"/>
                </a:lnSpc>
              </a:pPr>
              <a:r>
                <a:rPr lang="en-US" sz="5400" b="1" dirty="0">
                  <a:solidFill>
                    <a:schemeClr val="accent1">
                      <a:lumMod val="50000"/>
                    </a:schemeClr>
                  </a:solidFill>
                  <a:latin typeface="Arial" panose="020B0604020202020204" pitchFamily="34" charset="0"/>
                  <a:cs typeface="Arial" panose="020B0604020202020204" pitchFamily="34" charset="0"/>
                </a:rPr>
                <a:t>HOẠT </a:t>
              </a:r>
              <a:r>
                <a:rPr lang="en-US" sz="5400" b="1">
                  <a:solidFill>
                    <a:schemeClr val="accent1">
                      <a:lumMod val="50000"/>
                    </a:schemeClr>
                  </a:solidFill>
                  <a:latin typeface="Arial" panose="020B0604020202020204" pitchFamily="34" charset="0"/>
                  <a:cs typeface="Arial" panose="020B0604020202020204" pitchFamily="34" charset="0"/>
                </a:rPr>
                <a:t>ĐỘNG THEO NHÓM</a:t>
              </a:r>
              <a:endParaRPr lang="en-US" sz="5400" b="1" dirty="0">
                <a:solidFill>
                  <a:schemeClr val="accent1">
                    <a:lumMod val="50000"/>
                  </a:schemeClr>
                </a:solidFill>
                <a:latin typeface="Arial" panose="020B0604020202020204" pitchFamily="34" charset="0"/>
                <a:cs typeface="Arial" panose="020B0604020202020204" pitchFamily="34" charset="0"/>
              </a:endParaRPr>
            </a:p>
          </p:txBody>
        </p:sp>
        <p:pic>
          <p:nvPicPr>
            <p:cNvPr id="25" name="Picture 11">
              <a:extLst>
                <a:ext uri="{FF2B5EF4-FFF2-40B4-BE49-F238E27FC236}">
                  <a16:creationId xmlns:a16="http://schemas.microsoft.com/office/drawing/2014/main" id="{D02F8148-29DA-E841-771B-6878E0DC5B2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2055021" y="3352310"/>
              <a:ext cx="4508695" cy="1073889"/>
            </a:xfrm>
            <a:prstGeom prst="rect">
              <a:avLst/>
            </a:prstGeom>
          </p:spPr>
        </p:pic>
      </p:grpSp>
      <p:pic>
        <p:nvPicPr>
          <p:cNvPr id="26" name="Picture 12">
            <a:extLst>
              <a:ext uri="{FF2B5EF4-FFF2-40B4-BE49-F238E27FC236}">
                <a16:creationId xmlns:a16="http://schemas.microsoft.com/office/drawing/2014/main" id="{010F5501-66CE-4704-44F7-8B3CE596C6A4}"/>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20967" y="2556755"/>
            <a:ext cx="1268652" cy="2349356"/>
          </a:xfrm>
          <a:prstGeom prst="rect">
            <a:avLst/>
          </a:prstGeom>
        </p:spPr>
      </p:pic>
      <p:sp>
        <p:nvSpPr>
          <p:cNvPr id="27" name="TextBox 26">
            <a:extLst>
              <a:ext uri="{FF2B5EF4-FFF2-40B4-BE49-F238E27FC236}">
                <a16:creationId xmlns:a16="http://schemas.microsoft.com/office/drawing/2014/main" id="{82716A20-3F3B-5E6E-9DDE-DD9693E87D23}"/>
              </a:ext>
            </a:extLst>
          </p:cNvPr>
          <p:cNvSpPr txBox="1"/>
          <p:nvPr/>
        </p:nvSpPr>
        <p:spPr>
          <a:xfrm>
            <a:off x="291041" y="509334"/>
            <a:ext cx="17705918" cy="1824923"/>
          </a:xfrm>
          <a:prstGeom prst="rect">
            <a:avLst/>
          </a:prstGeom>
          <a:noFill/>
        </p:spPr>
        <p:txBody>
          <a:bodyPr wrap="square">
            <a:spAutoFit/>
          </a:bodyPr>
          <a:lstStyle/>
          <a:p>
            <a:pPr algn="ctr">
              <a:lnSpc>
                <a:spcPct val="150000"/>
              </a:lnSpc>
              <a:spcAft>
                <a:spcPts val="1000"/>
              </a:spcAft>
            </a:pPr>
            <a:r>
              <a:rPr lang="vi-VN" sz="4000" b="1">
                <a:solidFill>
                  <a:srgbClr val="C00000"/>
                </a:solidFill>
                <a:latin typeface="Arial" panose="020B0604020202020204" pitchFamily="34" charset="0"/>
                <a:ea typeface="Calibri" panose="020F0502020204030204" pitchFamily="34" charset="0"/>
                <a:cs typeface="Arial" panose="020B0604020202020204" pitchFamily="34" charset="0"/>
              </a:rPr>
              <a:t>Nhiệm vụ 1: Chỉ ra những cách thức mà các </a:t>
            </a:r>
            <a:r>
              <a:rPr lang="en-US" sz="4000" b="1">
                <a:solidFill>
                  <a:srgbClr val="C00000"/>
                </a:solidFill>
                <a:latin typeface="Arial" panose="020B0604020202020204" pitchFamily="34" charset="0"/>
                <a:ea typeface="Calibri" panose="020F0502020204030204" pitchFamily="34" charset="0"/>
                <a:cs typeface="Arial" panose="020B0604020202020204" pitchFamily="34" charset="0"/>
              </a:rPr>
              <a:t>bạn </a:t>
            </a:r>
            <a:r>
              <a:rPr lang="vi-VN" sz="4000" b="1">
                <a:solidFill>
                  <a:srgbClr val="C00000"/>
                </a:solidFill>
                <a:latin typeface="Arial" panose="020B0604020202020204" pitchFamily="34" charset="0"/>
                <a:ea typeface="Calibri" panose="020F0502020204030204" pitchFamily="34" charset="0"/>
                <a:cs typeface="Arial" panose="020B0604020202020204" pitchFamily="34" charset="0"/>
              </a:rPr>
              <a:t>trong bốn tình huống đã thực hiện để phát triển mối quan hệ tốt đẹp với thầy cô, bạn bè</a:t>
            </a:r>
            <a:endParaRPr lang="en-US" sz="40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28" name="Picture 6">
            <a:extLst>
              <a:ext uri="{FF2B5EF4-FFF2-40B4-BE49-F238E27FC236}">
                <a16:creationId xmlns:a16="http://schemas.microsoft.com/office/drawing/2014/main" id="{A46B3B83-C6B0-2A4A-3DE9-53612400EC72}"/>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3259138" y="7676744"/>
            <a:ext cx="2961113" cy="2667102"/>
          </a:xfrm>
          <a:prstGeom prst="rect">
            <a:avLst/>
          </a:prstGeom>
        </p:spPr>
      </p:pic>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par>
                                <p:cTn id="8" presetID="14" presetClass="entr" presetSubtype="1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par>
                                <p:cTn id="11" presetID="14" presetClass="entr" presetSubtype="10"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randombar(horizontal)">
                                      <p:cBhvr>
                                        <p:cTn id="13" dur="500"/>
                                        <p:tgtEl>
                                          <p:spTgt spid="2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randombar(horizontal)">
                                      <p:cBhvr>
                                        <p:cTn id="2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7"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
        <p:cNvGrpSpPr/>
        <p:nvPr/>
      </p:nvGrpSpPr>
      <p:grpSpPr>
        <a:xfrm>
          <a:off x="0" y="0"/>
          <a:ext cx="0" cy="0"/>
          <a:chOff x="0" y="0"/>
          <a:chExt cx="0" cy="0"/>
        </a:xfrm>
      </p:grpSpPr>
      <p:sp>
        <p:nvSpPr>
          <p:cNvPr id="12" name="Freeform 12"/>
          <p:cNvSpPr/>
          <p:nvPr/>
        </p:nvSpPr>
        <p:spPr>
          <a:xfrm>
            <a:off x="16840200" y="-27214"/>
            <a:ext cx="1600200" cy="1454861"/>
          </a:xfrm>
          <a:custGeom>
            <a:avLst/>
            <a:gdLst/>
            <a:ahLst/>
            <a:cxnLst/>
            <a:rect l="l" t="t" r="r" b="b"/>
            <a:pathLst>
              <a:path w="4160184" h="4114800">
                <a:moveTo>
                  <a:pt x="0" y="0"/>
                </a:moveTo>
                <a:lnTo>
                  <a:pt x="4160184" y="0"/>
                </a:lnTo>
                <a:lnTo>
                  <a:pt x="4160184"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5" name="Freeform 15"/>
          <p:cNvSpPr/>
          <p:nvPr/>
        </p:nvSpPr>
        <p:spPr>
          <a:xfrm rot="-2977385" flipH="1">
            <a:off x="117385" y="9351929"/>
            <a:ext cx="729079" cy="1045346"/>
          </a:xfrm>
          <a:custGeom>
            <a:avLst/>
            <a:gdLst/>
            <a:ahLst/>
            <a:cxnLst/>
            <a:rect l="l" t="t" r="r" b="b"/>
            <a:pathLst>
              <a:path w="729079" h="1045346">
                <a:moveTo>
                  <a:pt x="729079" y="0"/>
                </a:moveTo>
                <a:lnTo>
                  <a:pt x="0" y="0"/>
                </a:lnTo>
                <a:lnTo>
                  <a:pt x="0" y="1045345"/>
                </a:lnTo>
                <a:lnTo>
                  <a:pt x="729079" y="1045345"/>
                </a:lnTo>
                <a:lnTo>
                  <a:pt x="729079"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6" name="TextBox 15">
            <a:extLst>
              <a:ext uri="{FF2B5EF4-FFF2-40B4-BE49-F238E27FC236}">
                <a16:creationId xmlns:a16="http://schemas.microsoft.com/office/drawing/2014/main" id="{A8815752-E705-AC71-F106-BB8E50DAA41A}"/>
              </a:ext>
            </a:extLst>
          </p:cNvPr>
          <p:cNvSpPr txBox="1"/>
          <p:nvPr/>
        </p:nvSpPr>
        <p:spPr>
          <a:xfrm>
            <a:off x="1298477" y="700216"/>
            <a:ext cx="15691046" cy="830997"/>
          </a:xfrm>
          <a:prstGeom prst="rect">
            <a:avLst/>
          </a:prstGeom>
          <a:noFill/>
        </p:spPr>
        <p:txBody>
          <a:bodyPr wrap="square" rtlCol="0">
            <a:spAutoFit/>
          </a:bodyPr>
          <a:lstStyle/>
          <a:p>
            <a:pPr algn="ctr"/>
            <a:r>
              <a:rPr lang="en-US" sz="4800" b="1">
                <a:solidFill>
                  <a:srgbClr val="C00000"/>
                </a:solidFill>
                <a:latin typeface="Arial" panose="020B0604020202020204" pitchFamily="34" charset="0"/>
                <a:cs typeface="Arial" panose="020B0604020202020204" pitchFamily="34" charset="0"/>
              </a:rPr>
              <a:t>TÌNH HUỐNG ĐƯA RA</a:t>
            </a:r>
            <a:endParaRPr lang="en-US" sz="4800" i="1">
              <a:latin typeface="Arial" panose="020B0604020202020204" pitchFamily="34" charset="0"/>
              <a:cs typeface="Arial" panose="020B0604020202020204" pitchFamily="34" charset="0"/>
            </a:endParaRPr>
          </a:p>
        </p:txBody>
      </p:sp>
      <p:pic>
        <p:nvPicPr>
          <p:cNvPr id="18" name="Picture 17" descr="A page of a book with text and a couple of kids&#10;&#10;Description automatically generated">
            <a:extLst>
              <a:ext uri="{FF2B5EF4-FFF2-40B4-BE49-F238E27FC236}">
                <a16:creationId xmlns:a16="http://schemas.microsoft.com/office/drawing/2014/main" id="{2FB11A0D-AB77-252C-55B3-1B419E044A1A}"/>
              </a:ext>
            </a:extLst>
          </p:cNvPr>
          <p:cNvPicPr>
            <a:picLocks noChangeAspect="1"/>
          </p:cNvPicPr>
          <p:nvPr/>
        </p:nvPicPr>
        <p:blipFill rotWithShape="1">
          <a:blip r:embed="rId6">
            <a:extLst>
              <a:ext uri="{28A0092B-C50C-407E-A947-70E740481C1C}">
                <a14:useLocalDpi xmlns:a14="http://schemas.microsoft.com/office/drawing/2010/main" val="0"/>
              </a:ext>
            </a:extLst>
          </a:blip>
          <a:srcRect l="29966" t="13267" r="29966" b="1023"/>
          <a:stretch/>
        </p:blipFill>
        <p:spPr>
          <a:xfrm>
            <a:off x="2667001" y="1943101"/>
            <a:ext cx="6069677" cy="7826688"/>
          </a:xfrm>
          <a:prstGeom prst="flowChartProcess">
            <a:avLst/>
          </a:prstGeom>
        </p:spPr>
      </p:pic>
      <p:pic>
        <p:nvPicPr>
          <p:cNvPr id="20" name="Picture 19" descr="A group of people in a classroom&#10;&#10;Description automatically generated">
            <a:extLst>
              <a:ext uri="{FF2B5EF4-FFF2-40B4-BE49-F238E27FC236}">
                <a16:creationId xmlns:a16="http://schemas.microsoft.com/office/drawing/2014/main" id="{160FCC69-80DA-BB48-541E-9040B6271B70}"/>
              </a:ext>
            </a:extLst>
          </p:cNvPr>
          <p:cNvPicPr>
            <a:picLocks noChangeAspect="1"/>
          </p:cNvPicPr>
          <p:nvPr/>
        </p:nvPicPr>
        <p:blipFill rotWithShape="1">
          <a:blip r:embed="rId7">
            <a:extLst>
              <a:ext uri="{28A0092B-C50C-407E-A947-70E740481C1C}">
                <a14:useLocalDpi xmlns:a14="http://schemas.microsoft.com/office/drawing/2010/main" val="0"/>
              </a:ext>
            </a:extLst>
          </a:blip>
          <a:srcRect l="28384" t="13267" r="29621" b="681"/>
          <a:stretch/>
        </p:blipFill>
        <p:spPr>
          <a:xfrm>
            <a:off x="9601200" y="1943100"/>
            <a:ext cx="6336249" cy="7826688"/>
          </a:xfrm>
          <a:prstGeom prst="rect">
            <a:avLst/>
          </a:prstGeom>
        </p:spPr>
      </p:pic>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500" fill="hold"/>
                                        <p:tgtEl>
                                          <p:spTgt spid="18"/>
                                        </p:tgtEl>
                                        <p:attrNameLst>
                                          <p:attrName>ppt_x</p:attrName>
                                        </p:attrNameLst>
                                      </p:cBhvr>
                                      <p:tavLst>
                                        <p:tav tm="0">
                                          <p:val>
                                            <p:strVal val="#ppt_x"/>
                                          </p:val>
                                        </p:tav>
                                        <p:tav tm="100000">
                                          <p:val>
                                            <p:strVal val="#ppt_x"/>
                                          </p:val>
                                        </p:tav>
                                      </p:tavLst>
                                    </p:anim>
                                    <p:anim calcmode="lin" valueType="num">
                                      <p:cBhvr additive="base">
                                        <p:cTn id="13" dur="500" fill="hold"/>
                                        <p:tgtEl>
                                          <p:spTgt spid="18"/>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2" presetClass="entr" presetSubtype="4" fill="hold" nodeType="after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500" fill="hold"/>
                                        <p:tgtEl>
                                          <p:spTgt spid="20"/>
                                        </p:tgtEl>
                                        <p:attrNameLst>
                                          <p:attrName>ppt_x</p:attrName>
                                        </p:attrNameLst>
                                      </p:cBhvr>
                                      <p:tavLst>
                                        <p:tav tm="0">
                                          <p:val>
                                            <p:strVal val="#ppt_x"/>
                                          </p:val>
                                        </p:tav>
                                        <p:tav tm="100000">
                                          <p:val>
                                            <p:strVal val="#ppt_x"/>
                                          </p:val>
                                        </p:tav>
                                      </p:tavLst>
                                    </p:anim>
                                    <p:anim calcmode="lin" valueType="num">
                                      <p:cBhvr additive="base">
                                        <p:cTn id="1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
        <p:cNvGrpSpPr/>
        <p:nvPr/>
      </p:nvGrpSpPr>
      <p:grpSpPr>
        <a:xfrm>
          <a:off x="0" y="0"/>
          <a:ext cx="0" cy="0"/>
          <a:chOff x="0" y="0"/>
          <a:chExt cx="0" cy="0"/>
        </a:xfrm>
      </p:grpSpPr>
      <p:sp>
        <p:nvSpPr>
          <p:cNvPr id="12" name="Freeform 12"/>
          <p:cNvSpPr/>
          <p:nvPr/>
        </p:nvSpPr>
        <p:spPr>
          <a:xfrm>
            <a:off x="16840200" y="-27214"/>
            <a:ext cx="1600200" cy="1454861"/>
          </a:xfrm>
          <a:custGeom>
            <a:avLst/>
            <a:gdLst/>
            <a:ahLst/>
            <a:cxnLst/>
            <a:rect l="l" t="t" r="r" b="b"/>
            <a:pathLst>
              <a:path w="4160184" h="4114800">
                <a:moveTo>
                  <a:pt x="0" y="0"/>
                </a:moveTo>
                <a:lnTo>
                  <a:pt x="4160184" y="0"/>
                </a:lnTo>
                <a:lnTo>
                  <a:pt x="4160184"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5" name="Freeform 15"/>
          <p:cNvSpPr/>
          <p:nvPr/>
        </p:nvSpPr>
        <p:spPr>
          <a:xfrm rot="-2977385" flipH="1">
            <a:off x="117385" y="9351929"/>
            <a:ext cx="729079" cy="1045346"/>
          </a:xfrm>
          <a:custGeom>
            <a:avLst/>
            <a:gdLst/>
            <a:ahLst/>
            <a:cxnLst/>
            <a:rect l="l" t="t" r="r" b="b"/>
            <a:pathLst>
              <a:path w="729079" h="1045346">
                <a:moveTo>
                  <a:pt x="729079" y="0"/>
                </a:moveTo>
                <a:lnTo>
                  <a:pt x="0" y="0"/>
                </a:lnTo>
                <a:lnTo>
                  <a:pt x="0" y="1045345"/>
                </a:lnTo>
                <a:lnTo>
                  <a:pt x="729079" y="1045345"/>
                </a:lnTo>
                <a:lnTo>
                  <a:pt x="729079"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6" name="TextBox 15">
            <a:extLst>
              <a:ext uri="{FF2B5EF4-FFF2-40B4-BE49-F238E27FC236}">
                <a16:creationId xmlns:a16="http://schemas.microsoft.com/office/drawing/2014/main" id="{A8815752-E705-AC71-F106-BB8E50DAA41A}"/>
              </a:ext>
            </a:extLst>
          </p:cNvPr>
          <p:cNvSpPr txBox="1"/>
          <p:nvPr/>
        </p:nvSpPr>
        <p:spPr>
          <a:xfrm>
            <a:off x="1298477" y="700216"/>
            <a:ext cx="15691046" cy="830997"/>
          </a:xfrm>
          <a:prstGeom prst="rect">
            <a:avLst/>
          </a:prstGeom>
          <a:noFill/>
        </p:spPr>
        <p:txBody>
          <a:bodyPr wrap="square" rtlCol="0">
            <a:spAutoFit/>
          </a:bodyPr>
          <a:lstStyle/>
          <a:p>
            <a:pPr algn="ctr"/>
            <a:r>
              <a:rPr lang="en-US" sz="4800" b="1">
                <a:solidFill>
                  <a:srgbClr val="C00000"/>
                </a:solidFill>
                <a:latin typeface="Arial" panose="020B0604020202020204" pitchFamily="34" charset="0"/>
                <a:cs typeface="Arial" panose="020B0604020202020204" pitchFamily="34" charset="0"/>
              </a:rPr>
              <a:t>TÌNH HUỐNG ĐƯA RA</a:t>
            </a:r>
            <a:endParaRPr lang="en-US" sz="4800" i="1">
              <a:latin typeface="Arial" panose="020B0604020202020204" pitchFamily="34" charset="0"/>
              <a:cs typeface="Arial" panose="020B0604020202020204" pitchFamily="34" charset="0"/>
            </a:endParaRPr>
          </a:p>
        </p:txBody>
      </p:sp>
      <p:pic>
        <p:nvPicPr>
          <p:cNvPr id="3" name="Picture 2" descr="A group of people sitting at a table&#10;&#10;Description automatically generated">
            <a:extLst>
              <a:ext uri="{FF2B5EF4-FFF2-40B4-BE49-F238E27FC236}">
                <a16:creationId xmlns:a16="http://schemas.microsoft.com/office/drawing/2014/main" id="{19168B3E-5979-FAB3-3231-9F109DC6ABD5}"/>
              </a:ext>
            </a:extLst>
          </p:cNvPr>
          <p:cNvPicPr>
            <a:picLocks noChangeAspect="1"/>
          </p:cNvPicPr>
          <p:nvPr/>
        </p:nvPicPr>
        <p:blipFill rotWithShape="1">
          <a:blip r:embed="rId6">
            <a:extLst>
              <a:ext uri="{28A0092B-C50C-407E-A947-70E740481C1C}">
                <a14:useLocalDpi xmlns:a14="http://schemas.microsoft.com/office/drawing/2010/main" val="0"/>
              </a:ext>
            </a:extLst>
          </a:blip>
          <a:srcRect l="30493" t="12965" r="27857"/>
          <a:stretch/>
        </p:blipFill>
        <p:spPr>
          <a:xfrm>
            <a:off x="2191026" y="1866900"/>
            <a:ext cx="6487797" cy="7719884"/>
          </a:xfrm>
          <a:prstGeom prst="rect">
            <a:avLst/>
          </a:prstGeom>
        </p:spPr>
      </p:pic>
      <p:pic>
        <p:nvPicPr>
          <p:cNvPr id="5" name="Picture 4" descr="A screenshot of a book&#10;&#10;Description automatically generated">
            <a:extLst>
              <a:ext uri="{FF2B5EF4-FFF2-40B4-BE49-F238E27FC236}">
                <a16:creationId xmlns:a16="http://schemas.microsoft.com/office/drawing/2014/main" id="{34FC3C90-F248-8546-DD3D-76F8AC75BB0D}"/>
              </a:ext>
            </a:extLst>
          </p:cNvPr>
          <p:cNvPicPr>
            <a:picLocks noChangeAspect="1"/>
          </p:cNvPicPr>
          <p:nvPr/>
        </p:nvPicPr>
        <p:blipFill rotWithShape="1">
          <a:blip r:embed="rId7">
            <a:extLst>
              <a:ext uri="{28A0092B-C50C-407E-A947-70E740481C1C}">
                <a14:useLocalDpi xmlns:a14="http://schemas.microsoft.com/office/drawing/2010/main" val="0"/>
              </a:ext>
            </a:extLst>
          </a:blip>
          <a:srcRect l="28912" t="13439" r="29439"/>
          <a:stretch/>
        </p:blipFill>
        <p:spPr>
          <a:xfrm>
            <a:off x="9753600" y="1866900"/>
            <a:ext cx="6604903" cy="7719884"/>
          </a:xfrm>
          <a:prstGeom prst="rect">
            <a:avLst/>
          </a:prstGeom>
        </p:spPr>
      </p:pic>
    </p:spTree>
    <p:extLst>
      <p:ext uri="{BB962C8B-B14F-4D97-AF65-F5344CB8AC3E}">
        <p14:creationId xmlns:p14="http://schemas.microsoft.com/office/powerpoint/2010/main" val="859247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
        <p:cNvGrpSpPr/>
        <p:nvPr/>
      </p:nvGrpSpPr>
      <p:grpSpPr>
        <a:xfrm>
          <a:off x="0" y="0"/>
          <a:ext cx="0" cy="0"/>
          <a:chOff x="0" y="0"/>
          <a:chExt cx="0" cy="0"/>
        </a:xfrm>
      </p:grpSpPr>
      <p:sp>
        <p:nvSpPr>
          <p:cNvPr id="13" name="Freeform 13"/>
          <p:cNvSpPr/>
          <p:nvPr/>
        </p:nvSpPr>
        <p:spPr>
          <a:xfrm rot="-1069765">
            <a:off x="17448479" y="100955"/>
            <a:ext cx="714100" cy="931270"/>
          </a:xfrm>
          <a:custGeom>
            <a:avLst/>
            <a:gdLst/>
            <a:ahLst/>
            <a:cxnLst/>
            <a:rect l="l" t="t" r="r" b="b"/>
            <a:pathLst>
              <a:path w="1134974" h="1956852">
                <a:moveTo>
                  <a:pt x="0" y="0"/>
                </a:moveTo>
                <a:lnTo>
                  <a:pt x="1134974" y="0"/>
                </a:lnTo>
                <a:lnTo>
                  <a:pt x="1134974" y="1956852"/>
                </a:lnTo>
                <a:lnTo>
                  <a:pt x="0" y="195685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4" name="Freeform 14"/>
          <p:cNvSpPr/>
          <p:nvPr/>
        </p:nvSpPr>
        <p:spPr>
          <a:xfrm rot="461708">
            <a:off x="40444" y="-39100"/>
            <a:ext cx="1805328" cy="725493"/>
          </a:xfrm>
          <a:custGeom>
            <a:avLst/>
            <a:gdLst/>
            <a:ahLst/>
            <a:cxnLst/>
            <a:rect l="l" t="t" r="r" b="b"/>
            <a:pathLst>
              <a:path w="3237015" h="1022203">
                <a:moveTo>
                  <a:pt x="0" y="0"/>
                </a:moveTo>
                <a:lnTo>
                  <a:pt x="3237015" y="0"/>
                </a:lnTo>
                <a:lnTo>
                  <a:pt x="3237015" y="1022202"/>
                </a:lnTo>
                <a:lnTo>
                  <a:pt x="0" y="1022202"/>
                </a:lnTo>
                <a:lnTo>
                  <a:pt x="0" y="0"/>
                </a:lnTo>
                <a:close/>
              </a:path>
            </a:pathLst>
          </a:custGeom>
          <a:blipFill>
            <a:blip r:embed="rId4">
              <a:extLst>
                <a:ext uri="{96DAC541-7B7A-43D3-8B79-37D633B846F1}">
                  <asvg:svgBlip xmlns:asvg="http://schemas.microsoft.com/office/drawing/2016/SVG/main" r:embed="rId5"/>
                </a:ext>
              </a:extLst>
            </a:blip>
            <a:stretch>
              <a:fillRect l="-2610" b="-39317"/>
            </a:stretch>
          </a:blipFill>
        </p:spPr>
        <p:txBody>
          <a:bodyPr/>
          <a:lstStyle/>
          <a:p>
            <a:endParaRPr lang="en-US">
              <a:latin typeface="Arial" panose="020B0604020202020204" pitchFamily="34" charset="0"/>
              <a:cs typeface="Arial" panose="020B0604020202020204" pitchFamily="34" charset="0"/>
            </a:endParaRPr>
          </a:p>
        </p:txBody>
      </p:sp>
      <p:grpSp>
        <p:nvGrpSpPr>
          <p:cNvPr id="18" name="Group 17">
            <a:extLst>
              <a:ext uri="{FF2B5EF4-FFF2-40B4-BE49-F238E27FC236}">
                <a16:creationId xmlns:a16="http://schemas.microsoft.com/office/drawing/2014/main" id="{83C5F69A-A12A-54D4-D0FF-DA9214EA268E}"/>
              </a:ext>
            </a:extLst>
          </p:cNvPr>
          <p:cNvGrpSpPr/>
          <p:nvPr/>
        </p:nvGrpSpPr>
        <p:grpSpPr>
          <a:xfrm>
            <a:off x="733862" y="2275126"/>
            <a:ext cx="4278769" cy="2892449"/>
            <a:chOff x="-200400" y="2565183"/>
            <a:chExt cx="4278769" cy="2892449"/>
          </a:xfrm>
        </p:grpSpPr>
        <p:sp>
          <p:nvSpPr>
            <p:cNvPr id="19" name="Line Callout 1 (Border and Accent Bar) 3">
              <a:extLst>
                <a:ext uri="{FF2B5EF4-FFF2-40B4-BE49-F238E27FC236}">
                  <a16:creationId xmlns:a16="http://schemas.microsoft.com/office/drawing/2014/main" id="{8E45BBAB-9F68-33E0-BC41-F902858A434D}"/>
                </a:ext>
              </a:extLst>
            </p:cNvPr>
            <p:cNvSpPr/>
            <p:nvPr/>
          </p:nvSpPr>
          <p:spPr>
            <a:xfrm>
              <a:off x="-200400" y="2916010"/>
              <a:ext cx="4278769" cy="2541622"/>
            </a:xfrm>
            <a:prstGeom prst="roundRect">
              <a:avLst/>
            </a:prstGeom>
            <a:solidFill>
              <a:schemeClr val="bg1"/>
            </a:solidFill>
            <a:ln>
              <a:solidFill>
                <a:schemeClr val="accent6">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400" b="1">
                  <a:solidFill>
                    <a:schemeClr val="accent6">
                      <a:lumMod val="50000"/>
                    </a:schemeClr>
                  </a:solidFill>
                  <a:latin typeface="Arial" panose="020B0604020202020204" pitchFamily="34" charset="0"/>
                  <a:cs typeface="Arial" panose="020B0604020202020204" pitchFamily="34" charset="0"/>
                </a:rPr>
                <a:t>Gợi ý các cách thức</a:t>
              </a:r>
              <a:endParaRPr lang="en-US" sz="4400" b="1" dirty="0">
                <a:solidFill>
                  <a:schemeClr val="accent6">
                    <a:lumMod val="50000"/>
                  </a:schemeClr>
                </a:solidFill>
                <a:latin typeface="Arial" panose="020B0604020202020204" pitchFamily="34" charset="0"/>
                <a:cs typeface="Arial" panose="020B0604020202020204" pitchFamily="34" charset="0"/>
              </a:endParaRPr>
            </a:p>
          </p:txBody>
        </p:sp>
        <p:pic>
          <p:nvPicPr>
            <p:cNvPr id="20" name="Picture 2">
              <a:extLst>
                <a:ext uri="{FF2B5EF4-FFF2-40B4-BE49-F238E27FC236}">
                  <a16:creationId xmlns:a16="http://schemas.microsoft.com/office/drawing/2014/main" id="{443188ED-5B10-E3E8-94EC-B2831D77290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53516" y="2565183"/>
              <a:ext cx="570935" cy="586942"/>
            </a:xfrm>
            <a:prstGeom prst="rect">
              <a:avLst/>
            </a:prstGeom>
          </p:spPr>
        </p:pic>
      </p:grpSp>
      <p:sp>
        <p:nvSpPr>
          <p:cNvPr id="21" name="Speech Bubble: Rectangle with Corners Rounded 20">
            <a:extLst>
              <a:ext uri="{FF2B5EF4-FFF2-40B4-BE49-F238E27FC236}">
                <a16:creationId xmlns:a16="http://schemas.microsoft.com/office/drawing/2014/main" id="{26378D73-7B2C-9969-E3EF-D006240BA9F2}"/>
              </a:ext>
            </a:extLst>
          </p:cNvPr>
          <p:cNvSpPr/>
          <p:nvPr/>
        </p:nvSpPr>
        <p:spPr>
          <a:xfrm>
            <a:off x="6181621" y="3216614"/>
            <a:ext cx="11468007" cy="1998176"/>
          </a:xfrm>
          <a:prstGeom prst="wedgeRoundRectCallout">
            <a:avLst>
              <a:gd name="adj1" fmla="val -54607"/>
              <a:gd name="adj2" fmla="val 49670"/>
              <a:gd name="adj3" fmla="val 16667"/>
            </a:avLst>
          </a:prstGeom>
          <a:solidFill>
            <a:schemeClr val="bg1"/>
          </a:solid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b="1">
                <a:solidFill>
                  <a:schemeClr val="tx1"/>
                </a:solidFill>
                <a:latin typeface="Arial" panose="020B0604020202020204" pitchFamily="34" charset="0"/>
                <a:cs typeface="Arial" panose="020B0604020202020204" pitchFamily="34" charset="0"/>
              </a:rPr>
              <a:t>Tình huống 2: </a:t>
            </a:r>
            <a:r>
              <a:rPr lang="vi-VN" sz="3600">
                <a:solidFill>
                  <a:schemeClr val="tx1"/>
                </a:solidFill>
                <a:latin typeface="Arial" panose="020B0604020202020204" pitchFamily="34" charset="0"/>
                <a:cs typeface="Arial" panose="020B0604020202020204" pitchFamily="34" charset="0"/>
              </a:rPr>
              <a:t>Bạn An tích cực hỗ trợ thầy cô trong hoạt động tập thể, động thu hút các bạn cùng tham gia</a:t>
            </a:r>
          </a:p>
        </p:txBody>
      </p:sp>
      <p:sp>
        <p:nvSpPr>
          <p:cNvPr id="22" name="Speech Bubble: Rectangle with Corners Rounded 21">
            <a:extLst>
              <a:ext uri="{FF2B5EF4-FFF2-40B4-BE49-F238E27FC236}">
                <a16:creationId xmlns:a16="http://schemas.microsoft.com/office/drawing/2014/main" id="{18C6D3A2-2FF2-F019-CC3E-54A009A3A46C}"/>
              </a:ext>
            </a:extLst>
          </p:cNvPr>
          <p:cNvSpPr/>
          <p:nvPr/>
        </p:nvSpPr>
        <p:spPr>
          <a:xfrm>
            <a:off x="6181621" y="5512092"/>
            <a:ext cx="11468008" cy="1998176"/>
          </a:xfrm>
          <a:prstGeom prst="wedgeRoundRectCallout">
            <a:avLst>
              <a:gd name="adj1" fmla="val -53708"/>
              <a:gd name="adj2" fmla="val -43883"/>
              <a:gd name="adj3" fmla="val 16667"/>
            </a:avLst>
          </a:prstGeom>
          <a:solidFill>
            <a:schemeClr val="bg1"/>
          </a:solidFill>
          <a:ln w="381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tx1"/>
                </a:solidFill>
                <a:latin typeface="Arial" panose="020B0604020202020204" pitchFamily="34" charset="0"/>
                <a:cs typeface="Arial" panose="020B0604020202020204" pitchFamily="34" charset="0"/>
              </a:rPr>
              <a:t>Tình huống 3: </a:t>
            </a:r>
            <a:r>
              <a:rPr lang="en-US" sz="3600">
                <a:solidFill>
                  <a:schemeClr val="tx1"/>
                </a:solidFill>
                <a:latin typeface="Arial" panose="020B0604020202020204" pitchFamily="34" charset="0"/>
                <a:cs typeface="Arial" panose="020B0604020202020204" pitchFamily="34" charset="0"/>
              </a:rPr>
              <a:t>Bạn Thanh và Hà giúp nhau học tập</a:t>
            </a:r>
          </a:p>
        </p:txBody>
      </p:sp>
      <p:sp>
        <p:nvSpPr>
          <p:cNvPr id="23" name="Speech Bubble: Rectangle with Corners Rounded 22">
            <a:extLst>
              <a:ext uri="{FF2B5EF4-FFF2-40B4-BE49-F238E27FC236}">
                <a16:creationId xmlns:a16="http://schemas.microsoft.com/office/drawing/2014/main" id="{08B19B98-9514-E606-4281-9AF2C7A9FF49}"/>
              </a:ext>
            </a:extLst>
          </p:cNvPr>
          <p:cNvSpPr/>
          <p:nvPr/>
        </p:nvSpPr>
        <p:spPr>
          <a:xfrm>
            <a:off x="6192507" y="7807570"/>
            <a:ext cx="11468009" cy="1998175"/>
          </a:xfrm>
          <a:prstGeom prst="wedgeRoundRectCallout">
            <a:avLst>
              <a:gd name="adj1" fmla="val -52680"/>
              <a:gd name="adj2" fmla="val -50167"/>
              <a:gd name="adj3" fmla="val 16667"/>
            </a:avLst>
          </a:prstGeom>
          <a:solidFill>
            <a:schemeClr val="bg1"/>
          </a:solidFill>
          <a:ln w="3810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600" b="1">
                <a:solidFill>
                  <a:schemeClr val="tx1"/>
                </a:solidFill>
                <a:latin typeface="Arial" panose="020B0604020202020204" pitchFamily="34" charset="0"/>
                <a:cs typeface="Arial" panose="020B0604020202020204" pitchFamily="34" charset="0"/>
              </a:rPr>
              <a:t>Tình huống 4: </a:t>
            </a:r>
            <a:r>
              <a:rPr lang="en-US" sz="3600">
                <a:solidFill>
                  <a:schemeClr val="tx1"/>
                </a:solidFill>
                <a:latin typeface="Arial" panose="020B0604020202020204" pitchFamily="34" charset="0"/>
                <a:cs typeface="Arial" panose="020B0604020202020204" pitchFamily="34" charset="0"/>
              </a:rPr>
              <a:t>Bạn Lan khuyên nhủ bạn điều nên làm, không nên làm. </a:t>
            </a:r>
          </a:p>
        </p:txBody>
      </p:sp>
      <p:sp>
        <p:nvSpPr>
          <p:cNvPr id="25" name="Speech Bubble: Rectangle with Corners Rounded 24">
            <a:extLst>
              <a:ext uri="{FF2B5EF4-FFF2-40B4-BE49-F238E27FC236}">
                <a16:creationId xmlns:a16="http://schemas.microsoft.com/office/drawing/2014/main" id="{E8E86C93-7435-ADE8-EF11-611E860592EA}"/>
              </a:ext>
            </a:extLst>
          </p:cNvPr>
          <p:cNvSpPr/>
          <p:nvPr/>
        </p:nvSpPr>
        <p:spPr>
          <a:xfrm>
            <a:off x="6192507" y="863892"/>
            <a:ext cx="11468007" cy="1998176"/>
          </a:xfrm>
          <a:prstGeom prst="wedgeRoundRectCallout">
            <a:avLst>
              <a:gd name="adj1" fmla="val -54607"/>
              <a:gd name="adj2" fmla="val 49670"/>
              <a:gd name="adj3" fmla="val 16667"/>
            </a:avLst>
          </a:prstGeom>
          <a:solidFill>
            <a:schemeClr val="bg1"/>
          </a:solidFill>
          <a:ln w="381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b="1">
                <a:solidFill>
                  <a:schemeClr val="tx1"/>
                </a:solidFill>
                <a:latin typeface="Arial" panose="020B0604020202020204" pitchFamily="34" charset="0"/>
                <a:cs typeface="Arial" panose="020B0604020202020204" pitchFamily="34" charset="0"/>
              </a:rPr>
              <a:t>Tình huống 1</a:t>
            </a:r>
            <a:r>
              <a:rPr lang="vi-VN" sz="3600">
                <a:solidFill>
                  <a:schemeClr val="tx1"/>
                </a:solidFill>
                <a:latin typeface="Arial" panose="020B0604020202020204" pitchFamily="34" charset="0"/>
                <a:cs typeface="Arial" panose="020B0604020202020204" pitchFamily="34" charset="0"/>
              </a:rPr>
              <a:t>: Bạn Liên tích cực học tập, chủ động trao đổi với thầy cô </a:t>
            </a:r>
          </a:p>
        </p:txBody>
      </p:sp>
      <p:pic>
        <p:nvPicPr>
          <p:cNvPr id="26" name="Picture 10">
            <a:extLst>
              <a:ext uri="{FF2B5EF4-FFF2-40B4-BE49-F238E27FC236}">
                <a16:creationId xmlns:a16="http://schemas.microsoft.com/office/drawing/2014/main" id="{FD597CC9-62B6-513F-63C5-657C1174564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33970" y="6054807"/>
            <a:ext cx="4497111" cy="362017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16" presetClass="entr" presetSubtype="21"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barn(inVertical)">
                                      <p:cBhvr>
                                        <p:cTn id="10" dur="500"/>
                                        <p:tgtEl>
                                          <p:spTgt spid="2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right)">
                                      <p:cBhvr>
                                        <p:cTn id="15" dur="5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wipe(right)">
                                      <p:cBhvr>
                                        <p:cTn id="20" dur="500"/>
                                        <p:tgtEl>
                                          <p:spTgt spid="2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wipe(down)">
                                      <p:cBhvr>
                                        <p:cTn id="25" dur="500"/>
                                        <p:tgtEl>
                                          <p:spTgt spid="2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wipe(down)">
                                      <p:cBhvr>
                                        <p:cTn id="3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
        <p:cNvGrpSpPr/>
        <p:nvPr/>
      </p:nvGrpSpPr>
      <p:grpSpPr>
        <a:xfrm>
          <a:off x="0" y="0"/>
          <a:ext cx="0" cy="0"/>
          <a:chOff x="0" y="0"/>
          <a:chExt cx="0" cy="0"/>
        </a:xfrm>
      </p:grpSpPr>
      <p:sp>
        <p:nvSpPr>
          <p:cNvPr id="17" name="Freeform 17"/>
          <p:cNvSpPr/>
          <p:nvPr/>
        </p:nvSpPr>
        <p:spPr>
          <a:xfrm rot="-2977385" flipH="1">
            <a:off x="17490986" y="-96873"/>
            <a:ext cx="729079" cy="1045346"/>
          </a:xfrm>
          <a:custGeom>
            <a:avLst/>
            <a:gdLst/>
            <a:ahLst/>
            <a:cxnLst/>
            <a:rect l="l" t="t" r="r" b="b"/>
            <a:pathLst>
              <a:path w="729079" h="1045346">
                <a:moveTo>
                  <a:pt x="729078" y="0"/>
                </a:moveTo>
                <a:lnTo>
                  <a:pt x="0" y="0"/>
                </a:lnTo>
                <a:lnTo>
                  <a:pt x="0" y="1045346"/>
                </a:lnTo>
                <a:lnTo>
                  <a:pt x="729078" y="1045346"/>
                </a:lnTo>
                <a:lnTo>
                  <a:pt x="729078"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8" name="Freeform 9">
            <a:extLst>
              <a:ext uri="{FF2B5EF4-FFF2-40B4-BE49-F238E27FC236}">
                <a16:creationId xmlns:a16="http://schemas.microsoft.com/office/drawing/2014/main" id="{5A68CF35-EBEF-E6DC-C051-22821F74AE0D}"/>
              </a:ext>
            </a:extLst>
          </p:cNvPr>
          <p:cNvSpPr/>
          <p:nvPr/>
        </p:nvSpPr>
        <p:spPr>
          <a:xfrm>
            <a:off x="87657" y="196619"/>
            <a:ext cx="582311" cy="739442"/>
          </a:xfrm>
          <a:custGeom>
            <a:avLst/>
            <a:gdLst/>
            <a:ahLst/>
            <a:cxnLst/>
            <a:rect l="l" t="t" r="r" b="b"/>
            <a:pathLst>
              <a:path w="582311" h="739442">
                <a:moveTo>
                  <a:pt x="0" y="0"/>
                </a:moveTo>
                <a:lnTo>
                  <a:pt x="582311" y="0"/>
                </a:lnTo>
                <a:lnTo>
                  <a:pt x="582311" y="739442"/>
                </a:lnTo>
                <a:lnTo>
                  <a:pt x="0" y="73944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08564A90-FF41-A75C-DA66-FB5561C27481}"/>
              </a:ext>
            </a:extLst>
          </p:cNvPr>
          <p:cNvSpPr txBox="1"/>
          <p:nvPr/>
        </p:nvSpPr>
        <p:spPr>
          <a:xfrm>
            <a:off x="1028700" y="884039"/>
            <a:ext cx="3086100" cy="3230760"/>
          </a:xfrm>
          <a:prstGeom prst="rect">
            <a:avLst/>
          </a:prstGeom>
        </p:spPr>
        <p:txBody>
          <a:bodyPr lIns="50800" tIns="50800" rIns="50800" bIns="50800" rtlCol="0" anchor="ctr"/>
          <a:lstStyle/>
          <a:p>
            <a:pPr algn="ctr">
              <a:lnSpc>
                <a:spcPts val="2659"/>
              </a:lnSpc>
              <a:spcBef>
                <a:spcPct val="0"/>
              </a:spcBef>
            </a:pPr>
            <a:endParaRPr>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66ACFDA1-1B4D-E279-5436-7ECF2D01C57A}"/>
              </a:ext>
            </a:extLst>
          </p:cNvPr>
          <p:cNvSpPr txBox="1"/>
          <p:nvPr/>
        </p:nvSpPr>
        <p:spPr>
          <a:xfrm>
            <a:off x="1664520" y="769081"/>
            <a:ext cx="15055832" cy="1911549"/>
          </a:xfrm>
          <a:prstGeom prst="rect">
            <a:avLst/>
          </a:prstGeom>
          <a:noFill/>
        </p:spPr>
        <p:txBody>
          <a:bodyPr wrap="square">
            <a:spAutoFit/>
          </a:bodyPr>
          <a:lstStyle/>
          <a:p>
            <a:pPr algn="ctr">
              <a:lnSpc>
                <a:spcPct val="150000"/>
              </a:lnSpc>
              <a:spcAft>
                <a:spcPts val="1000"/>
              </a:spcAft>
            </a:pPr>
            <a:r>
              <a:rPr lang="vi-VN" sz="4200" b="1">
                <a:solidFill>
                  <a:srgbClr val="C00000"/>
                </a:solidFill>
                <a:latin typeface="Arial" panose="020B0604020202020204" pitchFamily="34" charset="0"/>
                <a:ea typeface="Calibri" panose="020F0502020204030204" pitchFamily="34" charset="0"/>
                <a:cs typeface="Arial" panose="020B0604020202020204" pitchFamily="34" charset="0"/>
              </a:rPr>
              <a:t>Nhiệm vụ 2: Chia sẻ những cách khác mà em thường làm để phát triển mối quan hệ tốt đẹp với thầy cô, bạn bè</a:t>
            </a:r>
            <a:endParaRPr lang="en-US" sz="42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grpSp>
        <p:nvGrpSpPr>
          <p:cNvPr id="32" name="Group 31">
            <a:extLst>
              <a:ext uri="{FF2B5EF4-FFF2-40B4-BE49-F238E27FC236}">
                <a16:creationId xmlns:a16="http://schemas.microsoft.com/office/drawing/2014/main" id="{C417AEB2-EDF1-EC61-4F27-C7CF2CCF59A6}"/>
              </a:ext>
            </a:extLst>
          </p:cNvPr>
          <p:cNvGrpSpPr/>
          <p:nvPr/>
        </p:nvGrpSpPr>
        <p:grpSpPr>
          <a:xfrm>
            <a:off x="7790321" y="3213792"/>
            <a:ext cx="8930031" cy="6098617"/>
            <a:chOff x="7769244" y="3399157"/>
            <a:chExt cx="8930031" cy="6098617"/>
          </a:xfrm>
        </p:grpSpPr>
        <p:sp>
          <p:nvSpPr>
            <p:cNvPr id="23" name="Freeform 4">
              <a:extLst>
                <a:ext uri="{FF2B5EF4-FFF2-40B4-BE49-F238E27FC236}">
                  <a16:creationId xmlns:a16="http://schemas.microsoft.com/office/drawing/2014/main" id="{A4856B60-F4EF-3188-925A-0F6BE0AAECE5}"/>
                </a:ext>
              </a:extLst>
            </p:cNvPr>
            <p:cNvSpPr/>
            <p:nvPr/>
          </p:nvSpPr>
          <p:spPr>
            <a:xfrm>
              <a:off x="7769244" y="3980802"/>
              <a:ext cx="8930031" cy="5516972"/>
            </a:xfrm>
            <a:custGeom>
              <a:avLst/>
              <a:gdLst/>
              <a:ahLst/>
              <a:cxnLst/>
              <a:rect l="l" t="t" r="r" b="b"/>
              <a:pathLst>
                <a:path w="2746884" h="2069539">
                  <a:moveTo>
                    <a:pt x="37858" y="0"/>
                  </a:moveTo>
                  <a:lnTo>
                    <a:pt x="2709026" y="0"/>
                  </a:lnTo>
                  <a:cubicBezTo>
                    <a:pt x="2729934" y="0"/>
                    <a:pt x="2746884" y="16949"/>
                    <a:pt x="2746884" y="37858"/>
                  </a:cubicBezTo>
                  <a:lnTo>
                    <a:pt x="2746884" y="2031682"/>
                  </a:lnTo>
                  <a:cubicBezTo>
                    <a:pt x="2746884" y="2052590"/>
                    <a:pt x="2729934" y="2069539"/>
                    <a:pt x="2709026" y="2069539"/>
                  </a:cubicBezTo>
                  <a:lnTo>
                    <a:pt x="37858" y="2069539"/>
                  </a:lnTo>
                  <a:cubicBezTo>
                    <a:pt x="16949" y="2069539"/>
                    <a:pt x="0" y="2052590"/>
                    <a:pt x="0" y="2031682"/>
                  </a:cubicBezTo>
                  <a:lnTo>
                    <a:pt x="0" y="37858"/>
                  </a:lnTo>
                  <a:cubicBezTo>
                    <a:pt x="0" y="16949"/>
                    <a:pt x="16949" y="0"/>
                    <a:pt x="37858" y="0"/>
                  </a:cubicBezTo>
                  <a:close/>
                </a:path>
              </a:pathLst>
            </a:custGeom>
            <a:solidFill>
              <a:srgbClr val="FFF3CD"/>
            </a:solidFill>
          </p:spPr>
          <p:txBody>
            <a:bodyPr/>
            <a:lstStyle/>
            <a:p>
              <a:endParaRPr lang="en-US">
                <a:latin typeface="Arial" panose="020B0604020202020204" pitchFamily="34" charset="0"/>
                <a:cs typeface="Arial" panose="020B0604020202020204" pitchFamily="34" charset="0"/>
              </a:endParaRPr>
            </a:p>
          </p:txBody>
        </p:sp>
        <p:grpSp>
          <p:nvGrpSpPr>
            <p:cNvPr id="24" name="Group 23">
              <a:extLst>
                <a:ext uri="{FF2B5EF4-FFF2-40B4-BE49-F238E27FC236}">
                  <a16:creationId xmlns:a16="http://schemas.microsoft.com/office/drawing/2014/main" id="{F792974E-01EF-6081-C9D7-E83A6B5C573C}"/>
                </a:ext>
              </a:extLst>
            </p:cNvPr>
            <p:cNvGrpSpPr/>
            <p:nvPr/>
          </p:nvGrpSpPr>
          <p:grpSpPr>
            <a:xfrm>
              <a:off x="8758553" y="3399157"/>
              <a:ext cx="6951410" cy="1142938"/>
              <a:chOff x="2007023" y="2902746"/>
              <a:chExt cx="6951410" cy="1142938"/>
            </a:xfrm>
          </p:grpSpPr>
          <p:pic>
            <p:nvPicPr>
              <p:cNvPr id="26" name="Picture 9">
                <a:extLst>
                  <a:ext uri="{FF2B5EF4-FFF2-40B4-BE49-F238E27FC236}">
                    <a16:creationId xmlns:a16="http://schemas.microsoft.com/office/drawing/2014/main" id="{D3FA7C5B-D6D0-E56C-A36E-13C731B7A0D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007023" y="2902746"/>
                <a:ext cx="6951410" cy="1142938"/>
              </a:xfrm>
              <a:prstGeom prst="rect">
                <a:avLst/>
              </a:prstGeom>
            </p:spPr>
          </p:pic>
          <p:sp>
            <p:nvSpPr>
              <p:cNvPr id="27" name="TextBox 26">
                <a:extLst>
                  <a:ext uri="{FF2B5EF4-FFF2-40B4-BE49-F238E27FC236}">
                    <a16:creationId xmlns:a16="http://schemas.microsoft.com/office/drawing/2014/main" id="{19A25E18-7870-4DB9-D3A9-DC7DAB3DE803}"/>
                  </a:ext>
                </a:extLst>
              </p:cNvPr>
              <p:cNvSpPr txBox="1"/>
              <p:nvPr/>
            </p:nvSpPr>
            <p:spPr>
              <a:xfrm>
                <a:off x="2276916" y="3063380"/>
                <a:ext cx="6411624" cy="769441"/>
              </a:xfrm>
              <a:prstGeom prst="rect">
                <a:avLst/>
              </a:prstGeom>
              <a:noFill/>
            </p:spPr>
            <p:txBody>
              <a:bodyPr wrap="square" rtlCol="0">
                <a:spAutoFit/>
              </a:bodyPr>
              <a:lstStyle/>
              <a:p>
                <a:pPr algn="ctr"/>
                <a:r>
                  <a:rPr lang="en-US" sz="4400" b="1">
                    <a:solidFill>
                      <a:schemeClr val="bg1"/>
                    </a:solidFill>
                    <a:latin typeface="Arial" panose="020B0604020202020204" pitchFamily="34" charset="0"/>
                    <a:cs typeface="Arial" panose="020B0604020202020204" pitchFamily="34" charset="0"/>
                  </a:rPr>
                  <a:t>Hoạt động nhóm đôi</a:t>
                </a:r>
                <a:endParaRPr lang="en-US" sz="4400" b="1" dirty="0">
                  <a:solidFill>
                    <a:schemeClr val="bg1"/>
                  </a:solidFill>
                  <a:latin typeface="Arial" panose="020B0604020202020204" pitchFamily="34" charset="0"/>
                  <a:cs typeface="Arial" panose="020B0604020202020204" pitchFamily="34" charset="0"/>
                </a:endParaRPr>
              </a:p>
            </p:txBody>
          </p:sp>
        </p:grpSp>
        <p:sp>
          <p:nvSpPr>
            <p:cNvPr id="25" name="TextBox 24">
              <a:extLst>
                <a:ext uri="{FF2B5EF4-FFF2-40B4-BE49-F238E27FC236}">
                  <a16:creationId xmlns:a16="http://schemas.microsoft.com/office/drawing/2014/main" id="{8651B04B-B761-DE9D-36D9-552EF8439A67}"/>
                </a:ext>
              </a:extLst>
            </p:cNvPr>
            <p:cNvSpPr txBox="1"/>
            <p:nvPr/>
          </p:nvSpPr>
          <p:spPr>
            <a:xfrm>
              <a:off x="8589992" y="4963106"/>
              <a:ext cx="7288531" cy="3758208"/>
            </a:xfrm>
            <a:prstGeom prst="rect">
              <a:avLst/>
            </a:prstGeom>
          </p:spPr>
          <p:txBody>
            <a:bodyPr wrap="square" lIns="0" tIns="0" rIns="0" bIns="0" rtlCol="0" anchor="t">
              <a:spAutoFit/>
            </a:bodyPr>
            <a:lstStyle/>
            <a:p>
              <a:pPr algn="just">
                <a:lnSpc>
                  <a:spcPct val="150000"/>
                </a:lnSpc>
              </a:pPr>
              <a:r>
                <a:rPr lang="en-US" sz="4200">
                  <a:latin typeface="Arial" panose="020B0604020202020204" pitchFamily="34" charset="0"/>
                  <a:cs typeface="Arial" panose="020B0604020202020204" pitchFamily="34" charset="0"/>
                </a:rPr>
                <a:t>Các em hãy nêu và chia sẻ với bạn những cách khác để phát triển mối quan hệ tốt đẹp với thầy cô, bạn bè.</a:t>
              </a:r>
              <a:endParaRPr lang="vi-VN" sz="4200" dirty="0">
                <a:latin typeface="Arial" panose="020B0604020202020204" pitchFamily="34" charset="0"/>
                <a:cs typeface="Arial" panose="020B0604020202020204" pitchFamily="34" charset="0"/>
              </a:endParaRPr>
            </a:p>
          </p:txBody>
        </p:sp>
      </p:grpSp>
      <p:grpSp>
        <p:nvGrpSpPr>
          <p:cNvPr id="28" name="Group 27">
            <a:extLst>
              <a:ext uri="{FF2B5EF4-FFF2-40B4-BE49-F238E27FC236}">
                <a16:creationId xmlns:a16="http://schemas.microsoft.com/office/drawing/2014/main" id="{D4E69910-D771-E0B9-6A14-089E479AF59A}"/>
              </a:ext>
            </a:extLst>
          </p:cNvPr>
          <p:cNvGrpSpPr/>
          <p:nvPr/>
        </p:nvGrpSpPr>
        <p:grpSpPr>
          <a:xfrm>
            <a:off x="1733400" y="3159358"/>
            <a:ext cx="5703018" cy="6597013"/>
            <a:chOff x="2069466" y="2794472"/>
            <a:chExt cx="5703018" cy="6597013"/>
          </a:xfrm>
        </p:grpSpPr>
        <p:sp>
          <p:nvSpPr>
            <p:cNvPr id="29" name="Freeform 5">
              <a:extLst>
                <a:ext uri="{FF2B5EF4-FFF2-40B4-BE49-F238E27FC236}">
                  <a16:creationId xmlns:a16="http://schemas.microsoft.com/office/drawing/2014/main" id="{D3199957-8FF7-53BD-A54D-A2D24442F43A}"/>
                </a:ext>
              </a:extLst>
            </p:cNvPr>
            <p:cNvSpPr/>
            <p:nvPr/>
          </p:nvSpPr>
          <p:spPr>
            <a:xfrm rot="-78630">
              <a:off x="2069466" y="2794472"/>
              <a:ext cx="5703018" cy="6088631"/>
            </a:xfrm>
            <a:custGeom>
              <a:avLst/>
              <a:gdLst/>
              <a:ahLst/>
              <a:cxnLst/>
              <a:rect l="l" t="t" r="r" b="b"/>
              <a:pathLst>
                <a:path w="5703018" h="6088631">
                  <a:moveTo>
                    <a:pt x="0" y="0"/>
                  </a:moveTo>
                  <a:lnTo>
                    <a:pt x="5703018" y="0"/>
                  </a:lnTo>
                  <a:lnTo>
                    <a:pt x="5703018" y="6088631"/>
                  </a:lnTo>
                  <a:lnTo>
                    <a:pt x="0" y="608863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30" name="Freeform 12">
              <a:extLst>
                <a:ext uri="{FF2B5EF4-FFF2-40B4-BE49-F238E27FC236}">
                  <a16:creationId xmlns:a16="http://schemas.microsoft.com/office/drawing/2014/main" id="{FA3CA4FC-B385-3F05-A9FA-27DE1EEA2226}"/>
                </a:ext>
              </a:extLst>
            </p:cNvPr>
            <p:cNvSpPr/>
            <p:nvPr/>
          </p:nvSpPr>
          <p:spPr>
            <a:xfrm flipH="1">
              <a:off x="2755002" y="7944135"/>
              <a:ext cx="2027811" cy="1447350"/>
            </a:xfrm>
            <a:custGeom>
              <a:avLst/>
              <a:gdLst/>
              <a:ahLst/>
              <a:cxnLst/>
              <a:rect l="l" t="t" r="r" b="b"/>
              <a:pathLst>
                <a:path w="2027811" h="1447350">
                  <a:moveTo>
                    <a:pt x="2027811" y="0"/>
                  </a:moveTo>
                  <a:lnTo>
                    <a:pt x="0" y="0"/>
                  </a:lnTo>
                  <a:lnTo>
                    <a:pt x="0" y="1447350"/>
                  </a:lnTo>
                  <a:lnTo>
                    <a:pt x="2027811" y="1447350"/>
                  </a:lnTo>
                  <a:lnTo>
                    <a:pt x="2027811"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pic>
        <p:nvPicPr>
          <p:cNvPr id="31" name="Picture 14">
            <a:extLst>
              <a:ext uri="{FF2B5EF4-FFF2-40B4-BE49-F238E27FC236}">
                <a16:creationId xmlns:a16="http://schemas.microsoft.com/office/drawing/2014/main" id="{5E4FB449-A61B-AEE1-7F9D-8A0707C7EF37}"/>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2557679" y="4268298"/>
            <a:ext cx="3778135" cy="41148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par>
                                <p:cTn id="13" presetID="10" presetClass="entr" presetSubtype="0"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childTnLst>
                                </p:cTn>
                              </p:par>
                              <p:par>
                                <p:cTn id="16" presetID="10" presetClass="entr" presetSubtype="0" fill="hold"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fade">
                                      <p:cBhvr>
                                        <p:cTn id="18"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
        <p:cNvGrpSpPr/>
        <p:nvPr/>
      </p:nvGrpSpPr>
      <p:grpSpPr>
        <a:xfrm>
          <a:off x="0" y="0"/>
          <a:ext cx="0" cy="0"/>
          <a:chOff x="0" y="0"/>
          <a:chExt cx="0" cy="0"/>
        </a:xfrm>
      </p:grpSpPr>
      <p:sp>
        <p:nvSpPr>
          <p:cNvPr id="10" name="Freeform 10"/>
          <p:cNvSpPr/>
          <p:nvPr/>
        </p:nvSpPr>
        <p:spPr>
          <a:xfrm rot="-2052308">
            <a:off x="-214883" y="9303189"/>
            <a:ext cx="1106217" cy="906536"/>
          </a:xfrm>
          <a:custGeom>
            <a:avLst/>
            <a:gdLst/>
            <a:ahLst/>
            <a:cxnLst/>
            <a:rect l="l" t="t" r="r" b="b"/>
            <a:pathLst>
              <a:path w="1134974" h="1956852">
                <a:moveTo>
                  <a:pt x="0" y="0"/>
                </a:moveTo>
                <a:lnTo>
                  <a:pt x="1134974" y="0"/>
                </a:lnTo>
                <a:lnTo>
                  <a:pt x="1134974" y="1956852"/>
                </a:lnTo>
                <a:lnTo>
                  <a:pt x="0" y="195685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17" name="Group 7">
            <a:extLst>
              <a:ext uri="{FF2B5EF4-FFF2-40B4-BE49-F238E27FC236}">
                <a16:creationId xmlns:a16="http://schemas.microsoft.com/office/drawing/2014/main" id="{88C08C9B-3E52-A49A-396C-292DC492C43F}"/>
              </a:ext>
            </a:extLst>
          </p:cNvPr>
          <p:cNvGrpSpPr>
            <a:grpSpLocks noChangeAspect="1"/>
          </p:cNvGrpSpPr>
          <p:nvPr/>
        </p:nvGrpSpPr>
        <p:grpSpPr>
          <a:xfrm>
            <a:off x="1028700" y="3951146"/>
            <a:ext cx="10078534" cy="5669104"/>
            <a:chOff x="0" y="0"/>
            <a:chExt cx="11289030" cy="6350000"/>
          </a:xfrm>
        </p:grpSpPr>
        <p:sp>
          <p:nvSpPr>
            <p:cNvPr id="18" name="Freeform 8">
              <a:extLst>
                <a:ext uri="{FF2B5EF4-FFF2-40B4-BE49-F238E27FC236}">
                  <a16:creationId xmlns:a16="http://schemas.microsoft.com/office/drawing/2014/main" id="{81E88E82-77EF-28E0-53D6-1F0515731C94}"/>
                </a:ext>
              </a:extLst>
            </p:cNvPr>
            <p:cNvSpPr/>
            <p:nvPr/>
          </p:nvSpPr>
          <p:spPr>
            <a:xfrm>
              <a:off x="0" y="0"/>
              <a:ext cx="11287761" cy="6350000"/>
            </a:xfrm>
            <a:custGeom>
              <a:avLst/>
              <a:gdLst/>
              <a:ahLst/>
              <a:cxnLst/>
              <a:rect l="l" t="t" r="r" b="b"/>
              <a:pathLst>
                <a:path w="11287761" h="6350000">
                  <a:moveTo>
                    <a:pt x="0" y="5824220"/>
                  </a:moveTo>
                  <a:lnTo>
                    <a:pt x="0" y="525780"/>
                  </a:lnTo>
                  <a:cubicBezTo>
                    <a:pt x="0" y="234950"/>
                    <a:pt x="234950" y="0"/>
                    <a:pt x="525780" y="0"/>
                  </a:cubicBezTo>
                  <a:lnTo>
                    <a:pt x="10761980" y="0"/>
                  </a:lnTo>
                  <a:cubicBezTo>
                    <a:pt x="11052811" y="0"/>
                    <a:pt x="11287761" y="234950"/>
                    <a:pt x="11287761" y="525780"/>
                  </a:cubicBezTo>
                  <a:lnTo>
                    <a:pt x="11287761" y="5822950"/>
                  </a:lnTo>
                  <a:cubicBezTo>
                    <a:pt x="11287761" y="6113780"/>
                    <a:pt x="11052811" y="6348730"/>
                    <a:pt x="10761980" y="6348730"/>
                  </a:cubicBezTo>
                  <a:lnTo>
                    <a:pt x="525780" y="6348730"/>
                  </a:lnTo>
                  <a:cubicBezTo>
                    <a:pt x="236220" y="6350000"/>
                    <a:pt x="0" y="6115050"/>
                    <a:pt x="0" y="5824220"/>
                  </a:cubicBezTo>
                  <a:cubicBezTo>
                    <a:pt x="0" y="5824220"/>
                    <a:pt x="0" y="5824220"/>
                    <a:pt x="0" y="5824220"/>
                  </a:cubicBezTo>
                  <a:close/>
                </a:path>
              </a:pathLst>
            </a:custGeom>
          </p:spPr>
          <p:txBody>
            <a:bodyPr/>
            <a:lstStyle/>
            <a:p>
              <a:endParaRPr lang="en-US"/>
            </a:p>
          </p:txBody>
        </p:sp>
      </p:grpSp>
      <p:grpSp>
        <p:nvGrpSpPr>
          <p:cNvPr id="19" name="Group 18">
            <a:extLst>
              <a:ext uri="{FF2B5EF4-FFF2-40B4-BE49-F238E27FC236}">
                <a16:creationId xmlns:a16="http://schemas.microsoft.com/office/drawing/2014/main" id="{42583FC1-09FB-CD1E-2EA4-7EFC1E1818AE}"/>
              </a:ext>
            </a:extLst>
          </p:cNvPr>
          <p:cNvGrpSpPr/>
          <p:nvPr/>
        </p:nvGrpSpPr>
        <p:grpSpPr>
          <a:xfrm>
            <a:off x="5981699" y="-19897"/>
            <a:ext cx="6324600" cy="1590987"/>
            <a:chOff x="5715000" y="-27216"/>
            <a:chExt cx="6324600" cy="1590987"/>
          </a:xfrm>
        </p:grpSpPr>
        <p:sp>
          <p:nvSpPr>
            <p:cNvPr id="20" name="Round Same Side Corner Rectangle 11">
              <a:extLst>
                <a:ext uri="{FF2B5EF4-FFF2-40B4-BE49-F238E27FC236}">
                  <a16:creationId xmlns:a16="http://schemas.microsoft.com/office/drawing/2014/main" id="{4FC0CD25-B05F-072F-DFB5-65C2933881CD}"/>
                </a:ext>
              </a:extLst>
            </p:cNvPr>
            <p:cNvSpPr/>
            <p:nvPr/>
          </p:nvSpPr>
          <p:spPr>
            <a:xfrm flipV="1">
              <a:off x="5715000" y="-27216"/>
              <a:ext cx="6324600" cy="1590987"/>
            </a:xfrm>
            <a:prstGeom prst="round2SameRect">
              <a:avLst>
                <a:gd name="adj1" fmla="val 37720"/>
                <a:gd name="adj2" fmla="val 0"/>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4E21365E-D28B-2204-5F35-C71224D67E0F}"/>
                </a:ext>
              </a:extLst>
            </p:cNvPr>
            <p:cNvSpPr txBox="1"/>
            <p:nvPr/>
          </p:nvSpPr>
          <p:spPr>
            <a:xfrm>
              <a:off x="6515100" y="260445"/>
              <a:ext cx="4724400" cy="1015663"/>
            </a:xfrm>
            <a:prstGeom prst="rect">
              <a:avLst/>
            </a:prstGeom>
            <a:noFill/>
          </p:spPr>
          <p:txBody>
            <a:bodyPr wrap="square" rtlCol="0">
              <a:spAutoFit/>
            </a:bodyPr>
            <a:lstStyle/>
            <a:p>
              <a:pPr algn="ctr"/>
              <a:r>
                <a:rPr lang="en-US" sz="6000" b="1" dirty="0">
                  <a:solidFill>
                    <a:schemeClr val="bg1"/>
                  </a:solidFill>
                  <a:latin typeface="Arial" panose="020B0604020202020204" pitchFamily="34" charset="0"/>
                  <a:cs typeface="Arial" panose="020B0604020202020204" pitchFamily="34" charset="0"/>
                </a:rPr>
                <a:t>KHỞI ĐỘNG</a:t>
              </a:r>
            </a:p>
          </p:txBody>
        </p:sp>
      </p:grpSp>
      <p:pic>
        <p:nvPicPr>
          <p:cNvPr id="22" name="Picture 4" descr="la musique ">
            <a:extLst>
              <a:ext uri="{FF2B5EF4-FFF2-40B4-BE49-F238E27FC236}">
                <a16:creationId xmlns:a16="http://schemas.microsoft.com/office/drawing/2014/main" id="{4E855B43-4BB9-90FB-19CE-4AD76F6E310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992600" y="214579"/>
            <a:ext cx="1068848" cy="1068848"/>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a:extLst>
              <a:ext uri="{FF2B5EF4-FFF2-40B4-BE49-F238E27FC236}">
                <a16:creationId xmlns:a16="http://schemas.microsoft.com/office/drawing/2014/main" id="{105177EA-0DD6-E1E2-E449-634B41DD77C4}"/>
              </a:ext>
            </a:extLst>
          </p:cNvPr>
          <p:cNvPicPr>
            <a:picLocks noChangeAspect="1"/>
          </p:cNvPicPr>
          <p:nvPr/>
        </p:nvPicPr>
        <p:blipFill>
          <a:blip r:embed="rId7"/>
          <a:srcRect/>
          <a:stretch>
            <a:fillRect/>
          </a:stretch>
        </p:blipFill>
        <p:spPr>
          <a:xfrm>
            <a:off x="4572000" y="4325303"/>
            <a:ext cx="8751116" cy="5961697"/>
          </a:xfrm>
          <a:prstGeom prst="rect">
            <a:avLst/>
          </a:prstGeom>
        </p:spPr>
      </p:pic>
      <p:sp>
        <p:nvSpPr>
          <p:cNvPr id="24" name="TextBox 23">
            <a:extLst>
              <a:ext uri="{FF2B5EF4-FFF2-40B4-BE49-F238E27FC236}">
                <a16:creationId xmlns:a16="http://schemas.microsoft.com/office/drawing/2014/main" id="{2D827054-0121-E354-D0F0-61EBF757929B}"/>
              </a:ext>
            </a:extLst>
          </p:cNvPr>
          <p:cNvSpPr txBox="1"/>
          <p:nvPr/>
        </p:nvSpPr>
        <p:spPr>
          <a:xfrm>
            <a:off x="3020438" y="2101790"/>
            <a:ext cx="12247122" cy="1824923"/>
          </a:xfrm>
          <a:prstGeom prst="rect">
            <a:avLst/>
          </a:prstGeom>
          <a:noFill/>
        </p:spPr>
        <p:txBody>
          <a:bodyPr wrap="square" rtlCol="0">
            <a:spAutoFit/>
          </a:bodyPr>
          <a:lstStyle/>
          <a:p>
            <a:pPr algn="ctr">
              <a:lnSpc>
                <a:spcPct val="150000"/>
              </a:lnSpc>
            </a:pPr>
            <a:r>
              <a:rPr lang="en-US" sz="4000" b="1">
                <a:latin typeface="Arial" panose="020B0604020202020204" pitchFamily="34" charset="0"/>
                <a:cs typeface="Arial" panose="020B0604020202020204" pitchFamily="34" charset="0"/>
              </a:rPr>
              <a:t>Các em </a:t>
            </a:r>
            <a:r>
              <a:rPr lang="vi-VN" sz="4000" b="1">
                <a:latin typeface="Arial" panose="020B0604020202020204" pitchFamily="34" charset="0"/>
                <a:cs typeface="Arial" panose="020B0604020202020204" pitchFamily="34" charset="0"/>
              </a:rPr>
              <a:t>lắng nghe và hát theo giai điệu bài hát </a:t>
            </a:r>
            <a:r>
              <a:rPr lang="en-US" sz="4000" b="1">
                <a:latin typeface="Arial" panose="020B0604020202020204" pitchFamily="34" charset="0"/>
                <a:cs typeface="Arial" panose="020B0604020202020204" pitchFamily="34" charset="0"/>
              </a:rPr>
              <a:t>“</a:t>
            </a:r>
            <a:r>
              <a:rPr lang="en-US" sz="4000" b="1" i="1">
                <a:latin typeface="Arial" panose="020B0604020202020204" pitchFamily="34" charset="0"/>
                <a:cs typeface="Arial" panose="020B0604020202020204" pitchFamily="34" charset="0"/>
              </a:rPr>
              <a:t>Ngồi lại bên nhau”</a:t>
            </a:r>
            <a:endParaRPr lang="en-US" sz="4000" b="1">
              <a:latin typeface="Arial" panose="020B0604020202020204" pitchFamily="34" charset="0"/>
              <a:cs typeface="Arial" panose="020B0604020202020204" pitchFamily="34" charset="0"/>
            </a:endParaRPr>
          </a:p>
        </p:txBody>
      </p:sp>
      <p:pic>
        <p:nvPicPr>
          <p:cNvPr id="26" name="Ngồi Lại Bên Nhau - Nhóm Mây Trắng">
            <a:hlinkClick r:id="" action="ppaction://media"/>
            <a:extLst>
              <a:ext uri="{FF2B5EF4-FFF2-40B4-BE49-F238E27FC236}">
                <a16:creationId xmlns:a16="http://schemas.microsoft.com/office/drawing/2014/main" id="{E0070E85-9498-B143-E103-2ADDDF81DA2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 y="1678862"/>
            <a:ext cx="2412273" cy="2412273"/>
          </a:xfrm>
          <a:prstGeom prst="rect">
            <a:avLst/>
          </a:prstGeom>
        </p:spPr>
      </p:pic>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par>
                                <p:cTn id="8" presetID="53" presetClass="entr" presetSubtype="16"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 calcmode="lin" valueType="num">
                                      <p:cBhvr>
                                        <p:cTn id="10" dur="500" fill="hold"/>
                                        <p:tgtEl>
                                          <p:spTgt spid="23"/>
                                        </p:tgtEl>
                                        <p:attrNameLst>
                                          <p:attrName>ppt_w</p:attrName>
                                        </p:attrNameLst>
                                      </p:cBhvr>
                                      <p:tavLst>
                                        <p:tav tm="0">
                                          <p:val>
                                            <p:fltVal val="0"/>
                                          </p:val>
                                        </p:tav>
                                        <p:tav tm="100000">
                                          <p:val>
                                            <p:strVal val="#ppt_w"/>
                                          </p:val>
                                        </p:tav>
                                      </p:tavLst>
                                    </p:anim>
                                    <p:anim calcmode="lin" valueType="num">
                                      <p:cBhvr>
                                        <p:cTn id="11" dur="500" fill="hold"/>
                                        <p:tgtEl>
                                          <p:spTgt spid="23"/>
                                        </p:tgtEl>
                                        <p:attrNameLst>
                                          <p:attrName>ppt_h</p:attrName>
                                        </p:attrNameLst>
                                      </p:cBhvr>
                                      <p:tavLst>
                                        <p:tav tm="0">
                                          <p:val>
                                            <p:fltVal val="0"/>
                                          </p:val>
                                        </p:tav>
                                        <p:tav tm="100000">
                                          <p:val>
                                            <p:strVal val="#ppt_h"/>
                                          </p:val>
                                        </p:tav>
                                      </p:tavLst>
                                    </p:anim>
                                    <p:animEffect transition="in" filter="fade">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278230"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26"/>
                </p:tgtEl>
              </p:cMediaNode>
            </p:audio>
          </p:childTnLst>
        </p:cTn>
      </p:par>
    </p:tnLst>
    <p:bldLst>
      <p:bldP spid="24"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
        <p:cNvGrpSpPr/>
        <p:nvPr/>
      </p:nvGrpSpPr>
      <p:grpSpPr>
        <a:xfrm>
          <a:off x="0" y="0"/>
          <a:ext cx="0" cy="0"/>
          <a:chOff x="0" y="0"/>
          <a:chExt cx="0" cy="0"/>
        </a:xfrm>
      </p:grpSpPr>
      <p:sp>
        <p:nvSpPr>
          <p:cNvPr id="15" name="Freeform 15"/>
          <p:cNvSpPr/>
          <p:nvPr/>
        </p:nvSpPr>
        <p:spPr>
          <a:xfrm rot="-2977385" flipH="1">
            <a:off x="117385" y="9351929"/>
            <a:ext cx="729079" cy="1045346"/>
          </a:xfrm>
          <a:custGeom>
            <a:avLst/>
            <a:gdLst/>
            <a:ahLst/>
            <a:cxnLst/>
            <a:rect l="l" t="t" r="r" b="b"/>
            <a:pathLst>
              <a:path w="729079" h="1045346">
                <a:moveTo>
                  <a:pt x="729079" y="0"/>
                </a:moveTo>
                <a:lnTo>
                  <a:pt x="0" y="0"/>
                </a:lnTo>
                <a:lnTo>
                  <a:pt x="0" y="1045345"/>
                </a:lnTo>
                <a:lnTo>
                  <a:pt x="729079" y="1045345"/>
                </a:lnTo>
                <a:lnTo>
                  <a:pt x="729079"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4" name="Group 3">
            <a:extLst>
              <a:ext uri="{FF2B5EF4-FFF2-40B4-BE49-F238E27FC236}">
                <a16:creationId xmlns:a16="http://schemas.microsoft.com/office/drawing/2014/main" id="{20E2C5BC-AC40-F8B7-3DDD-4FD9C3D235E1}"/>
              </a:ext>
            </a:extLst>
          </p:cNvPr>
          <p:cNvGrpSpPr/>
          <p:nvPr/>
        </p:nvGrpSpPr>
        <p:grpSpPr>
          <a:xfrm>
            <a:off x="501704" y="94876"/>
            <a:ext cx="15757365" cy="2546710"/>
            <a:chOff x="433124" y="-35470"/>
            <a:chExt cx="15757365" cy="2546710"/>
          </a:xfrm>
        </p:grpSpPr>
        <p:sp>
          <p:nvSpPr>
            <p:cNvPr id="6" name="Line Callout 1 (Border and Accent Bar) 3">
              <a:extLst>
                <a:ext uri="{FF2B5EF4-FFF2-40B4-BE49-F238E27FC236}">
                  <a16:creationId xmlns:a16="http://schemas.microsoft.com/office/drawing/2014/main" id="{30631071-6631-207A-7F59-303BB1AAA98A}"/>
                </a:ext>
              </a:extLst>
            </p:cNvPr>
            <p:cNvSpPr/>
            <p:nvPr/>
          </p:nvSpPr>
          <p:spPr>
            <a:xfrm>
              <a:off x="433124" y="415742"/>
              <a:ext cx="15195496" cy="2095498"/>
            </a:xfrm>
            <a:prstGeom prst="accentBorderCallout1">
              <a:avLst>
                <a:gd name="adj1" fmla="val 18750"/>
                <a:gd name="adj2" fmla="val -3127"/>
                <a:gd name="adj3" fmla="val 17954"/>
                <a:gd name="adj4" fmla="val -17509"/>
              </a:avLst>
            </a:prstGeom>
            <a:solidFill>
              <a:schemeClr val="bg1"/>
            </a:solidFill>
            <a:ln>
              <a:solidFill>
                <a:schemeClr val="accent2">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a:solidFill>
                    <a:srgbClr val="C00000"/>
                  </a:solidFill>
                  <a:latin typeface="Arial" panose="020B0604020202020204" pitchFamily="34" charset="0"/>
                  <a:cs typeface="Arial" panose="020B0604020202020204" pitchFamily="34" charset="0"/>
                </a:rPr>
                <a:t>Gợi ý: </a:t>
              </a:r>
              <a:r>
                <a:rPr lang="en-US" sz="4000">
                  <a:solidFill>
                    <a:srgbClr val="C00000"/>
                  </a:solidFill>
                  <a:latin typeface="Arial" panose="020B0604020202020204" pitchFamily="34" charset="0"/>
                  <a:cs typeface="Arial" panose="020B0604020202020204" pitchFamily="34" charset="0"/>
                </a:rPr>
                <a:t>Một số cách khác để phát triển mối quan hệ tốt đẹp với thầy cô, bạn bè</a:t>
              </a:r>
              <a:endParaRPr lang="en-US" sz="4000" dirty="0">
                <a:solidFill>
                  <a:srgbClr val="C00000"/>
                </a:solidFill>
                <a:latin typeface="Arial" panose="020B0604020202020204" pitchFamily="34" charset="0"/>
                <a:cs typeface="Arial" panose="020B0604020202020204" pitchFamily="34" charset="0"/>
              </a:endParaRPr>
            </a:p>
          </p:txBody>
        </p:sp>
        <p:pic>
          <p:nvPicPr>
            <p:cNvPr id="7" name="Picture 6" descr="Icon&#10;&#10;Description automatically generated">
              <a:extLst>
                <a:ext uri="{FF2B5EF4-FFF2-40B4-BE49-F238E27FC236}">
                  <a16:creationId xmlns:a16="http://schemas.microsoft.com/office/drawing/2014/main" id="{1F30FE09-F666-A224-9E50-54C8F368A61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066751" y="-35470"/>
              <a:ext cx="1123738" cy="1123738"/>
            </a:xfrm>
            <a:prstGeom prst="rect">
              <a:avLst/>
            </a:prstGeom>
          </p:spPr>
        </p:pic>
      </p:grpSp>
      <p:sp>
        <p:nvSpPr>
          <p:cNvPr id="8" name="Rectangle: Rounded Corners 7">
            <a:extLst>
              <a:ext uri="{FF2B5EF4-FFF2-40B4-BE49-F238E27FC236}">
                <a16:creationId xmlns:a16="http://schemas.microsoft.com/office/drawing/2014/main" id="{8CB2816C-869F-01D5-312C-10160A9C1F53}"/>
              </a:ext>
            </a:extLst>
          </p:cNvPr>
          <p:cNvSpPr/>
          <p:nvPr/>
        </p:nvSpPr>
        <p:spPr>
          <a:xfrm>
            <a:off x="501704" y="3162299"/>
            <a:ext cx="5641231" cy="2752333"/>
          </a:xfrm>
          <a:prstGeom prst="roundRect">
            <a:avLst/>
          </a:prstGeom>
          <a:solidFill>
            <a:schemeClr val="accent5">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chemeClr val="tx1"/>
                </a:solidFill>
                <a:latin typeface="Arial" panose="020B0604020202020204" pitchFamily="34" charset="0"/>
                <a:cs typeface="Arial" panose="020B0604020202020204" pitchFamily="34" charset="0"/>
              </a:rPr>
              <a:t>Giúp đỡ thầy cô mang đồ dùng dạy học lên lớp</a:t>
            </a:r>
            <a:endParaRPr lang="en-US" sz="3600" dirty="0">
              <a:solidFill>
                <a:schemeClr val="tx1"/>
              </a:solidFill>
              <a:latin typeface="Arial" panose="020B060402020202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id="{A352503C-4D20-B115-E536-860789E738DE}"/>
              </a:ext>
            </a:extLst>
          </p:cNvPr>
          <p:cNvSpPr/>
          <p:nvPr/>
        </p:nvSpPr>
        <p:spPr>
          <a:xfrm>
            <a:off x="6527746" y="3162299"/>
            <a:ext cx="5638799" cy="2752333"/>
          </a:xfrm>
          <a:prstGeom prst="roundRect">
            <a:avLst/>
          </a:prstGeom>
          <a:solidFill>
            <a:schemeClr val="accent5">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chemeClr val="tx1"/>
                </a:solidFill>
                <a:latin typeface="Arial" panose="020B0604020202020204" pitchFamily="34" charset="0"/>
                <a:cs typeface="Arial" panose="020B0604020202020204" pitchFamily="34" charset="0"/>
              </a:rPr>
              <a:t>Gửi lời chúc tốt đẹp đến thầy cô nhân các ngày lễ</a:t>
            </a:r>
            <a:endParaRPr lang="en-US" sz="3600" dirty="0">
              <a:solidFill>
                <a:schemeClr val="tx1"/>
              </a:solidFill>
              <a:latin typeface="Arial" panose="020B0604020202020204" pitchFamily="34" charset="0"/>
              <a:cs typeface="Arial" panose="020B0604020202020204" pitchFamily="34" charset="0"/>
            </a:endParaRPr>
          </a:p>
        </p:txBody>
      </p:sp>
      <p:sp>
        <p:nvSpPr>
          <p:cNvPr id="10" name="Rectangle: Rounded Corners 9">
            <a:extLst>
              <a:ext uri="{FF2B5EF4-FFF2-40B4-BE49-F238E27FC236}">
                <a16:creationId xmlns:a16="http://schemas.microsoft.com/office/drawing/2014/main" id="{C3037B15-3C8F-26AD-BE6A-E0F119B16CCE}"/>
              </a:ext>
            </a:extLst>
          </p:cNvPr>
          <p:cNvSpPr/>
          <p:nvPr/>
        </p:nvSpPr>
        <p:spPr>
          <a:xfrm>
            <a:off x="12551356" y="3162299"/>
            <a:ext cx="5234940" cy="2752333"/>
          </a:xfrm>
          <a:prstGeom prst="roundRect">
            <a:avLst/>
          </a:prstGeom>
          <a:solidFill>
            <a:schemeClr val="accent5">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chemeClr val="tx1"/>
                </a:solidFill>
                <a:latin typeface="Arial" panose="020B0604020202020204" pitchFamily="34" charset="0"/>
                <a:cs typeface="Arial" panose="020B0604020202020204" pitchFamily="34" charset="0"/>
              </a:rPr>
              <a:t>Giúp đỡ bạn, chia sẻ cùng bạn khi bạn gặp khó khăn</a:t>
            </a:r>
            <a:endParaRPr lang="en-US" sz="3600" dirty="0">
              <a:solidFill>
                <a:schemeClr val="tx1"/>
              </a:solidFill>
              <a:latin typeface="Arial" panose="020B0604020202020204" pitchFamily="34" charset="0"/>
              <a:cs typeface="Arial" panose="020B0604020202020204" pitchFamily="34" charset="0"/>
            </a:endParaRPr>
          </a:p>
        </p:txBody>
      </p:sp>
      <p:pic>
        <p:nvPicPr>
          <p:cNvPr id="14" name="Picture 6" descr="Kể kỉ niệm về thầy cô giáo của em (13 mẫu) - Kể chuyện lớp 5">
            <a:extLst>
              <a:ext uri="{FF2B5EF4-FFF2-40B4-BE49-F238E27FC236}">
                <a16:creationId xmlns:a16="http://schemas.microsoft.com/office/drawing/2014/main" id="{2087B22C-DACF-7C48-8D5A-40BCE31ECA6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8857" r="4630"/>
          <a:stretch/>
        </p:blipFill>
        <p:spPr bwMode="auto">
          <a:xfrm>
            <a:off x="730116" y="6486132"/>
            <a:ext cx="5186838" cy="314327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6" name="Picture 2" descr="Tranh vẽ về thầy cô ngày 20-11">
            <a:extLst>
              <a:ext uri="{FF2B5EF4-FFF2-40B4-BE49-F238E27FC236}">
                <a16:creationId xmlns:a16="http://schemas.microsoft.com/office/drawing/2014/main" id="{9F332B99-0C99-4038-2BFC-A05BCCF46E9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89686" y="6486132"/>
            <a:ext cx="4714917" cy="314327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8" name="Picture 4" descr="Liên đội trưởng luôn “bơi ngược dòng” | giaoduc.edu.vn">
            <a:extLst>
              <a:ext uri="{FF2B5EF4-FFF2-40B4-BE49-F238E27FC236}">
                <a16:creationId xmlns:a16="http://schemas.microsoft.com/office/drawing/2014/main" id="{8CE8D747-8727-FB56-5342-C122AEC785E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685163" y="6486132"/>
            <a:ext cx="4900335" cy="314327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56406004"/>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0-#ppt_w/2"/>
                                          </p:val>
                                        </p:tav>
                                        <p:tav tm="100000">
                                          <p:val>
                                            <p:strVal val="#ppt_x"/>
                                          </p:val>
                                        </p:tav>
                                      </p:tavLst>
                                    </p:anim>
                                    <p:anim calcmode="lin" valueType="num">
                                      <p:cBhvr additive="base">
                                        <p:cTn id="13" dur="500" fill="hold"/>
                                        <p:tgtEl>
                                          <p:spTgt spid="8"/>
                                        </p:tgtEl>
                                        <p:attrNameLst>
                                          <p:attrName>ppt_y</p:attrName>
                                        </p:attrNameLst>
                                      </p:cBhvr>
                                      <p:tavLst>
                                        <p:tav tm="0">
                                          <p:val>
                                            <p:strVal val="#ppt_y"/>
                                          </p:val>
                                        </p:tav>
                                        <p:tav tm="100000">
                                          <p:val>
                                            <p:strVal val="#ppt_y"/>
                                          </p:val>
                                        </p:tav>
                                      </p:tavLst>
                                    </p:anim>
                                  </p:childTnLst>
                                </p:cTn>
                              </p:par>
                              <p:par>
                                <p:cTn id="14" presetID="2" presetClass="entr" presetSubtype="8"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500" fill="hold"/>
                                        <p:tgtEl>
                                          <p:spTgt spid="14"/>
                                        </p:tgtEl>
                                        <p:attrNameLst>
                                          <p:attrName>ppt_x</p:attrName>
                                        </p:attrNameLst>
                                      </p:cBhvr>
                                      <p:tavLst>
                                        <p:tav tm="0">
                                          <p:val>
                                            <p:strVal val="0-#ppt_w/2"/>
                                          </p:val>
                                        </p:tav>
                                        <p:tav tm="100000">
                                          <p:val>
                                            <p:strVal val="#ppt_x"/>
                                          </p:val>
                                        </p:tav>
                                      </p:tavLst>
                                    </p:anim>
                                    <p:anim calcmode="lin" valueType="num">
                                      <p:cBhvr additive="base">
                                        <p:cTn id="17"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ppt_x"/>
                                          </p:val>
                                        </p:tav>
                                        <p:tav tm="100000">
                                          <p:val>
                                            <p:strVal val="#ppt_x"/>
                                          </p:val>
                                        </p:tav>
                                      </p:tavLst>
                                    </p:anim>
                                    <p:anim calcmode="lin" valueType="num">
                                      <p:cBhvr additive="base">
                                        <p:cTn id="23" dur="500" fill="hold"/>
                                        <p:tgtEl>
                                          <p:spTgt spid="9"/>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1026"/>
                                        </p:tgtEl>
                                        <p:attrNameLst>
                                          <p:attrName>style.visibility</p:attrName>
                                        </p:attrNameLst>
                                      </p:cBhvr>
                                      <p:to>
                                        <p:strVal val="visible"/>
                                      </p:to>
                                    </p:set>
                                    <p:anim calcmode="lin" valueType="num">
                                      <p:cBhvr additive="base">
                                        <p:cTn id="26" dur="500" fill="hold"/>
                                        <p:tgtEl>
                                          <p:spTgt spid="1026"/>
                                        </p:tgtEl>
                                        <p:attrNameLst>
                                          <p:attrName>ppt_x</p:attrName>
                                        </p:attrNameLst>
                                      </p:cBhvr>
                                      <p:tavLst>
                                        <p:tav tm="0">
                                          <p:val>
                                            <p:strVal val="#ppt_x"/>
                                          </p:val>
                                        </p:tav>
                                        <p:tav tm="100000">
                                          <p:val>
                                            <p:strVal val="#ppt_x"/>
                                          </p:val>
                                        </p:tav>
                                      </p:tavLst>
                                    </p:anim>
                                    <p:anim calcmode="lin" valueType="num">
                                      <p:cBhvr additive="base">
                                        <p:cTn id="27"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2"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additive="base">
                                        <p:cTn id="32" dur="500" fill="hold"/>
                                        <p:tgtEl>
                                          <p:spTgt spid="10"/>
                                        </p:tgtEl>
                                        <p:attrNameLst>
                                          <p:attrName>ppt_x</p:attrName>
                                        </p:attrNameLst>
                                      </p:cBhvr>
                                      <p:tavLst>
                                        <p:tav tm="0">
                                          <p:val>
                                            <p:strVal val="1+#ppt_w/2"/>
                                          </p:val>
                                        </p:tav>
                                        <p:tav tm="100000">
                                          <p:val>
                                            <p:strVal val="#ppt_x"/>
                                          </p:val>
                                        </p:tav>
                                      </p:tavLst>
                                    </p:anim>
                                    <p:anim calcmode="lin" valueType="num">
                                      <p:cBhvr additive="base">
                                        <p:cTn id="33" dur="500" fill="hold"/>
                                        <p:tgtEl>
                                          <p:spTgt spid="10"/>
                                        </p:tgtEl>
                                        <p:attrNameLst>
                                          <p:attrName>ppt_y</p:attrName>
                                        </p:attrNameLst>
                                      </p:cBhvr>
                                      <p:tavLst>
                                        <p:tav tm="0">
                                          <p:val>
                                            <p:strVal val="#ppt_y"/>
                                          </p:val>
                                        </p:tav>
                                        <p:tav tm="100000">
                                          <p:val>
                                            <p:strVal val="#ppt_y"/>
                                          </p:val>
                                        </p:tav>
                                      </p:tavLst>
                                    </p:anim>
                                  </p:childTnLst>
                                </p:cTn>
                              </p:par>
                              <p:par>
                                <p:cTn id="34" presetID="2" presetClass="entr" presetSubtype="2" fill="hold" nodeType="withEffect">
                                  <p:stCondLst>
                                    <p:cond delay="0"/>
                                  </p:stCondLst>
                                  <p:childTnLst>
                                    <p:set>
                                      <p:cBhvr>
                                        <p:cTn id="35" dur="1" fill="hold">
                                          <p:stCondLst>
                                            <p:cond delay="0"/>
                                          </p:stCondLst>
                                        </p:cTn>
                                        <p:tgtEl>
                                          <p:spTgt spid="1028"/>
                                        </p:tgtEl>
                                        <p:attrNameLst>
                                          <p:attrName>style.visibility</p:attrName>
                                        </p:attrNameLst>
                                      </p:cBhvr>
                                      <p:to>
                                        <p:strVal val="visible"/>
                                      </p:to>
                                    </p:set>
                                    <p:anim calcmode="lin" valueType="num">
                                      <p:cBhvr additive="base">
                                        <p:cTn id="36" dur="500" fill="hold"/>
                                        <p:tgtEl>
                                          <p:spTgt spid="1028"/>
                                        </p:tgtEl>
                                        <p:attrNameLst>
                                          <p:attrName>ppt_x</p:attrName>
                                        </p:attrNameLst>
                                      </p:cBhvr>
                                      <p:tavLst>
                                        <p:tav tm="0">
                                          <p:val>
                                            <p:strVal val="1+#ppt_w/2"/>
                                          </p:val>
                                        </p:tav>
                                        <p:tav tm="100000">
                                          <p:val>
                                            <p:strVal val="#ppt_x"/>
                                          </p:val>
                                        </p:tav>
                                      </p:tavLst>
                                    </p:anim>
                                    <p:anim calcmode="lin" valueType="num">
                                      <p:cBhvr additive="base">
                                        <p:cTn id="37" dur="500" fill="hold"/>
                                        <p:tgtEl>
                                          <p:spTgt spid="10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
        <p:cNvGrpSpPr/>
        <p:nvPr/>
      </p:nvGrpSpPr>
      <p:grpSpPr>
        <a:xfrm>
          <a:off x="0" y="0"/>
          <a:ext cx="0" cy="0"/>
          <a:chOff x="0" y="0"/>
          <a:chExt cx="0" cy="0"/>
        </a:xfrm>
      </p:grpSpPr>
      <p:pic>
        <p:nvPicPr>
          <p:cNvPr id="21" name="Picture 15">
            <a:extLst>
              <a:ext uri="{FF2B5EF4-FFF2-40B4-BE49-F238E27FC236}">
                <a16:creationId xmlns:a16="http://schemas.microsoft.com/office/drawing/2014/main" id="{6A25DC0C-2BF7-2802-B138-A6C64BDE010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121932">
            <a:off x="207577" y="348757"/>
            <a:ext cx="1011266" cy="764770"/>
          </a:xfrm>
          <a:prstGeom prst="rect">
            <a:avLst/>
          </a:prstGeom>
        </p:spPr>
      </p:pic>
      <p:sp>
        <p:nvSpPr>
          <p:cNvPr id="22" name="Freeform 6">
            <a:extLst>
              <a:ext uri="{FF2B5EF4-FFF2-40B4-BE49-F238E27FC236}">
                <a16:creationId xmlns:a16="http://schemas.microsoft.com/office/drawing/2014/main" id="{5E27C3A4-4427-A391-2531-0263B6793E5E}"/>
              </a:ext>
            </a:extLst>
          </p:cNvPr>
          <p:cNvSpPr/>
          <p:nvPr/>
        </p:nvSpPr>
        <p:spPr>
          <a:xfrm>
            <a:off x="1269919" y="922162"/>
            <a:ext cx="15748162" cy="9212704"/>
          </a:xfrm>
          <a:custGeom>
            <a:avLst/>
            <a:gdLst/>
            <a:ahLst/>
            <a:cxnLst/>
            <a:rect l="l" t="t" r="r" b="b"/>
            <a:pathLst>
              <a:path w="15596249" h="8188031">
                <a:moveTo>
                  <a:pt x="0" y="0"/>
                </a:moveTo>
                <a:lnTo>
                  <a:pt x="15596250" y="0"/>
                </a:lnTo>
                <a:lnTo>
                  <a:pt x="15596250" y="8188030"/>
                </a:lnTo>
                <a:lnTo>
                  <a:pt x="0" y="8188030"/>
                </a:lnTo>
                <a:lnTo>
                  <a:pt x="0" y="0"/>
                </a:lnTo>
                <a:close/>
              </a:path>
            </a:pathLst>
          </a:custGeom>
          <a:blipFill>
            <a:blip r:embed="rId4">
              <a:duotone>
                <a:schemeClr val="accent6">
                  <a:shade val="45000"/>
                  <a:satMod val="135000"/>
                </a:schemeClr>
                <a:prstClr val="white"/>
              </a:duotone>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3" name="TextBox 22">
            <a:extLst>
              <a:ext uri="{FF2B5EF4-FFF2-40B4-BE49-F238E27FC236}">
                <a16:creationId xmlns:a16="http://schemas.microsoft.com/office/drawing/2014/main" id="{EB2167AD-8F79-194C-09D7-C9ECDEA6E133}"/>
              </a:ext>
            </a:extLst>
          </p:cNvPr>
          <p:cNvSpPr txBox="1"/>
          <p:nvPr/>
        </p:nvSpPr>
        <p:spPr>
          <a:xfrm>
            <a:off x="4038600" y="3682747"/>
            <a:ext cx="10896600" cy="2921505"/>
          </a:xfrm>
          <a:prstGeom prst="rect">
            <a:avLst/>
          </a:prstGeom>
        </p:spPr>
        <p:txBody>
          <a:bodyPr wrap="square" lIns="0" tIns="0" rIns="0" bIns="0" rtlCol="0" anchor="t">
            <a:spAutoFit/>
          </a:bodyPr>
          <a:lstStyle/>
          <a:p>
            <a:pPr algn="ctr">
              <a:lnSpc>
                <a:spcPct val="150000"/>
              </a:lnSpc>
              <a:spcBef>
                <a:spcPct val="0"/>
              </a:spcBef>
            </a:pPr>
            <a:r>
              <a:rPr lang="vi-VN" sz="4400" b="1">
                <a:cs typeface="Arial" panose="020B0604020202020204" pitchFamily="34" charset="0"/>
              </a:rPr>
              <a:t>Em đã rút ra được bài học gì cho bản thân khi tham gia phát triển mối quan hệ tốt đẹp với thầy cô, bạn bè?</a:t>
            </a:r>
            <a:endParaRPr lang="vi-VN" sz="4400" b="1" dirty="0">
              <a:latin typeface="Arial" panose="020B0604020202020204" pitchFamily="34" charset="0"/>
              <a:cs typeface="Arial" panose="020B0604020202020204" pitchFamily="34" charset="0"/>
            </a:endParaRPr>
          </a:p>
        </p:txBody>
      </p:sp>
      <p:pic>
        <p:nvPicPr>
          <p:cNvPr id="25" name="Picture 24" descr="Logo&#10;&#10;Description automatically generated">
            <a:extLst>
              <a:ext uri="{FF2B5EF4-FFF2-40B4-BE49-F238E27FC236}">
                <a16:creationId xmlns:a16="http://schemas.microsoft.com/office/drawing/2014/main" id="{B617F47A-C3C1-8D58-92D0-E350EF53BD7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016548">
            <a:off x="12601401" y="-173043"/>
            <a:ext cx="3855280" cy="4012639"/>
          </a:xfrm>
          <a:prstGeom prst="rect">
            <a:avLst/>
          </a:prstGeom>
        </p:spPr>
      </p:pic>
      <p:pic>
        <p:nvPicPr>
          <p:cNvPr id="26" name="Picture 25">
            <a:extLst>
              <a:ext uri="{FF2B5EF4-FFF2-40B4-BE49-F238E27FC236}">
                <a16:creationId xmlns:a16="http://schemas.microsoft.com/office/drawing/2014/main" id="{311EF507-AD63-0D22-56F7-C265F9AF15E8}"/>
              </a:ext>
            </a:extLst>
          </p:cNvPr>
          <p:cNvPicPr>
            <a:picLocks noChangeAspect="1"/>
          </p:cNvPicPr>
          <p:nvPr/>
        </p:nvPicPr>
        <p:blipFill rotWithShape="1">
          <a:blip r:embed="rId7">
            <a:extLst>
              <a:ext uri="{28A0092B-C50C-407E-A947-70E740481C1C}">
                <a14:useLocalDpi xmlns:a14="http://schemas.microsoft.com/office/drawing/2010/main" val="0"/>
              </a:ext>
            </a:extLst>
          </a:blip>
          <a:srcRect b="11228"/>
          <a:stretch/>
        </p:blipFill>
        <p:spPr>
          <a:xfrm>
            <a:off x="-762000" y="5661466"/>
            <a:ext cx="5957652" cy="46101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
        <p:cNvGrpSpPr/>
        <p:nvPr/>
      </p:nvGrpSpPr>
      <p:grpSpPr>
        <a:xfrm>
          <a:off x="0" y="0"/>
          <a:ext cx="0" cy="0"/>
          <a:chOff x="0" y="0"/>
          <a:chExt cx="0" cy="0"/>
        </a:xfrm>
      </p:grpSpPr>
      <p:sp>
        <p:nvSpPr>
          <p:cNvPr id="3" name="Freeform 3"/>
          <p:cNvSpPr/>
          <p:nvPr/>
        </p:nvSpPr>
        <p:spPr>
          <a:xfrm>
            <a:off x="0" y="15434"/>
            <a:ext cx="1447800" cy="1258697"/>
          </a:xfrm>
          <a:custGeom>
            <a:avLst/>
            <a:gdLst/>
            <a:ahLst/>
            <a:cxnLst/>
            <a:rect l="l" t="t" r="r" b="b"/>
            <a:pathLst>
              <a:path w="4160184" h="4114800">
                <a:moveTo>
                  <a:pt x="0" y="0"/>
                </a:moveTo>
                <a:lnTo>
                  <a:pt x="4160184" y="0"/>
                </a:lnTo>
                <a:lnTo>
                  <a:pt x="4160184"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8" name="Freeform 2">
            <a:extLst>
              <a:ext uri="{FF2B5EF4-FFF2-40B4-BE49-F238E27FC236}">
                <a16:creationId xmlns:a16="http://schemas.microsoft.com/office/drawing/2014/main" id="{142A98A5-7A5B-26F7-7461-3186C50BABCA}"/>
              </a:ext>
            </a:extLst>
          </p:cNvPr>
          <p:cNvSpPr/>
          <p:nvPr/>
        </p:nvSpPr>
        <p:spPr>
          <a:xfrm>
            <a:off x="2060626" y="1669560"/>
            <a:ext cx="14489825" cy="7055340"/>
          </a:xfrm>
          <a:custGeom>
            <a:avLst/>
            <a:gdLst/>
            <a:ahLst/>
            <a:cxnLst/>
            <a:rect l="l" t="t" r="r" b="b"/>
            <a:pathLst>
              <a:path w="14489825" h="5632920">
                <a:moveTo>
                  <a:pt x="0" y="0"/>
                </a:moveTo>
                <a:lnTo>
                  <a:pt x="14489825" y="0"/>
                </a:lnTo>
                <a:lnTo>
                  <a:pt x="14489825" y="5632920"/>
                </a:lnTo>
                <a:lnTo>
                  <a:pt x="0" y="5632920"/>
                </a:lnTo>
                <a:lnTo>
                  <a:pt x="0" y="0"/>
                </a:lnTo>
                <a:close/>
              </a:path>
            </a:pathLst>
          </a:custGeom>
          <a:blipFill>
            <a:blip r:embed="rId4">
              <a:duotone>
                <a:schemeClr val="accent5">
                  <a:shade val="45000"/>
                  <a:satMod val="135000"/>
                </a:schemeClr>
                <a:prstClr val="white"/>
              </a:duotone>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9" name="Freeform 4">
            <a:extLst>
              <a:ext uri="{FF2B5EF4-FFF2-40B4-BE49-F238E27FC236}">
                <a16:creationId xmlns:a16="http://schemas.microsoft.com/office/drawing/2014/main" id="{F87AAD0B-F652-1C0C-44D9-9A68A94D6168}"/>
              </a:ext>
            </a:extLst>
          </p:cNvPr>
          <p:cNvSpPr/>
          <p:nvPr/>
        </p:nvSpPr>
        <p:spPr>
          <a:xfrm>
            <a:off x="2028490" y="2247900"/>
            <a:ext cx="1162004" cy="1162004"/>
          </a:xfrm>
          <a:custGeom>
            <a:avLst/>
            <a:gdLst/>
            <a:ahLst/>
            <a:cxnLst/>
            <a:rect l="l" t="t" r="r" b="b"/>
            <a:pathLst>
              <a:path w="1162004" h="1162004">
                <a:moveTo>
                  <a:pt x="0" y="0"/>
                </a:moveTo>
                <a:lnTo>
                  <a:pt x="1162004" y="0"/>
                </a:lnTo>
                <a:lnTo>
                  <a:pt x="1162004" y="1162004"/>
                </a:lnTo>
                <a:lnTo>
                  <a:pt x="0" y="116200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0" name="Freeform 5">
            <a:extLst>
              <a:ext uri="{FF2B5EF4-FFF2-40B4-BE49-F238E27FC236}">
                <a16:creationId xmlns:a16="http://schemas.microsoft.com/office/drawing/2014/main" id="{4B7EBA64-E7FF-3416-7878-7595AF946BA4}"/>
              </a:ext>
            </a:extLst>
          </p:cNvPr>
          <p:cNvSpPr/>
          <p:nvPr/>
        </p:nvSpPr>
        <p:spPr>
          <a:xfrm>
            <a:off x="15442562" y="6818888"/>
            <a:ext cx="1162004" cy="1162004"/>
          </a:xfrm>
          <a:custGeom>
            <a:avLst/>
            <a:gdLst/>
            <a:ahLst/>
            <a:cxnLst/>
            <a:rect l="l" t="t" r="r" b="b"/>
            <a:pathLst>
              <a:path w="1162004" h="1162004">
                <a:moveTo>
                  <a:pt x="0" y="0"/>
                </a:moveTo>
                <a:lnTo>
                  <a:pt x="1162004" y="0"/>
                </a:lnTo>
                <a:lnTo>
                  <a:pt x="1162004" y="1162004"/>
                </a:lnTo>
                <a:lnTo>
                  <a:pt x="0" y="116200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1" name="Freeform 6">
            <a:extLst>
              <a:ext uri="{FF2B5EF4-FFF2-40B4-BE49-F238E27FC236}">
                <a16:creationId xmlns:a16="http://schemas.microsoft.com/office/drawing/2014/main" id="{F0D395BF-1151-5157-1121-A9E740B5DB90}"/>
              </a:ext>
            </a:extLst>
          </p:cNvPr>
          <p:cNvSpPr/>
          <p:nvPr/>
        </p:nvSpPr>
        <p:spPr>
          <a:xfrm>
            <a:off x="14087682" y="1034686"/>
            <a:ext cx="2139692" cy="2139692"/>
          </a:xfrm>
          <a:custGeom>
            <a:avLst/>
            <a:gdLst/>
            <a:ahLst/>
            <a:cxnLst/>
            <a:rect l="l" t="t" r="r" b="b"/>
            <a:pathLst>
              <a:path w="2139692" h="2139692">
                <a:moveTo>
                  <a:pt x="0" y="0"/>
                </a:moveTo>
                <a:lnTo>
                  <a:pt x="2139692" y="0"/>
                </a:lnTo>
                <a:lnTo>
                  <a:pt x="2139692" y="2139692"/>
                </a:lnTo>
                <a:lnTo>
                  <a:pt x="0" y="213969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3" name="TextBox 11">
            <a:extLst>
              <a:ext uri="{FF2B5EF4-FFF2-40B4-BE49-F238E27FC236}">
                <a16:creationId xmlns:a16="http://schemas.microsoft.com/office/drawing/2014/main" id="{F78584B7-27A8-0A55-DF5D-7628E86723F6}"/>
              </a:ext>
            </a:extLst>
          </p:cNvPr>
          <p:cNvSpPr txBox="1"/>
          <p:nvPr/>
        </p:nvSpPr>
        <p:spPr>
          <a:xfrm>
            <a:off x="4238238" y="2674648"/>
            <a:ext cx="10239762" cy="5045164"/>
          </a:xfrm>
          <a:prstGeom prst="rect">
            <a:avLst/>
          </a:prstGeom>
        </p:spPr>
        <p:txBody>
          <a:bodyPr wrap="square" lIns="0" tIns="0" rIns="0" bIns="0" rtlCol="0" anchor="t">
            <a:spAutoFit/>
          </a:bodyPr>
          <a:lstStyle/>
          <a:p>
            <a:pPr algn="ctr">
              <a:lnSpc>
                <a:spcPct val="150000"/>
              </a:lnSpc>
              <a:spcBef>
                <a:spcPct val="0"/>
              </a:spcBef>
            </a:pPr>
            <a:r>
              <a:rPr lang="en-US" sz="5000" b="1">
                <a:solidFill>
                  <a:srgbClr val="FF0000"/>
                </a:solidFill>
                <a:latin typeface="Arial" panose="020B0604020202020204" pitchFamily="34" charset="0"/>
                <a:cs typeface="Arial" panose="020B0604020202020204" pitchFamily="34" charset="0"/>
              </a:rPr>
              <a:t>KẾT LUẬN</a:t>
            </a:r>
          </a:p>
          <a:p>
            <a:pPr algn="just">
              <a:lnSpc>
                <a:spcPct val="150000"/>
              </a:lnSpc>
              <a:spcBef>
                <a:spcPct val="0"/>
              </a:spcBef>
            </a:pPr>
            <a:r>
              <a:rPr lang="vi-VN" sz="4400">
                <a:latin typeface="Arial" panose="020B0604020202020204" pitchFamily="34" charset="0"/>
                <a:cs typeface="Arial" panose="020B0604020202020204" pitchFamily="34" charset="0"/>
              </a:rPr>
              <a:t>Có nhiều cách để phát triển mối quan hệ tốt đẹp với thầy cô, bạn bè. Mỗi</a:t>
            </a:r>
            <a:r>
              <a:rPr lang="en-US" sz="4400">
                <a:latin typeface="Arial" panose="020B0604020202020204" pitchFamily="34" charset="0"/>
                <a:cs typeface="Arial" panose="020B0604020202020204" pitchFamily="34" charset="0"/>
              </a:rPr>
              <a:t> học sinh </a:t>
            </a:r>
            <a:r>
              <a:rPr lang="vi-VN" sz="4400">
                <a:latin typeface="Arial" panose="020B0604020202020204" pitchFamily="34" charset="0"/>
                <a:cs typeface="Arial" panose="020B0604020202020204" pitchFamily="34" charset="0"/>
              </a:rPr>
              <a:t>cần chủ động tìm cách để mối quan hệ tốt đẹp với thầy cô, bạn bè</a:t>
            </a:r>
            <a:endParaRPr lang="vi-VN" sz="4400" dirty="0">
              <a:latin typeface="Arial" panose="020B0604020202020204" pitchFamily="34" charset="0"/>
              <a:cs typeface="Arial" panose="020B0604020202020204" pitchFamily="34" charset="0"/>
            </a:endParaRPr>
          </a:p>
        </p:txBody>
      </p:sp>
      <p:sp>
        <p:nvSpPr>
          <p:cNvPr id="24" name="Freeform 12">
            <a:extLst>
              <a:ext uri="{FF2B5EF4-FFF2-40B4-BE49-F238E27FC236}">
                <a16:creationId xmlns:a16="http://schemas.microsoft.com/office/drawing/2014/main" id="{5652D98D-64A2-8293-83B5-47830B2E41FD}"/>
              </a:ext>
            </a:extLst>
          </p:cNvPr>
          <p:cNvSpPr/>
          <p:nvPr/>
        </p:nvSpPr>
        <p:spPr>
          <a:xfrm>
            <a:off x="598424" y="5507277"/>
            <a:ext cx="2641689" cy="4812380"/>
          </a:xfrm>
          <a:custGeom>
            <a:avLst/>
            <a:gdLst/>
            <a:ahLst/>
            <a:cxnLst/>
            <a:rect l="l" t="t" r="r" b="b"/>
            <a:pathLst>
              <a:path w="6818953" h="12059241">
                <a:moveTo>
                  <a:pt x="0" y="0"/>
                </a:moveTo>
                <a:lnTo>
                  <a:pt x="6818953" y="0"/>
                </a:lnTo>
                <a:lnTo>
                  <a:pt x="6818953" y="12059241"/>
                </a:lnTo>
                <a:lnTo>
                  <a:pt x="0" y="1205924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
        <p:cNvGrpSpPr/>
        <p:nvPr/>
      </p:nvGrpSpPr>
      <p:grpSpPr>
        <a:xfrm>
          <a:off x="0" y="0"/>
          <a:ext cx="0" cy="0"/>
          <a:chOff x="0" y="0"/>
          <a:chExt cx="0" cy="0"/>
        </a:xfrm>
      </p:grpSpPr>
      <p:sp>
        <p:nvSpPr>
          <p:cNvPr id="2" name="Freeform 2"/>
          <p:cNvSpPr/>
          <p:nvPr/>
        </p:nvSpPr>
        <p:spPr>
          <a:xfrm rot="850390">
            <a:off x="13714995" y="3731226"/>
            <a:ext cx="5523215" cy="7226403"/>
          </a:xfrm>
          <a:custGeom>
            <a:avLst/>
            <a:gdLst/>
            <a:ahLst/>
            <a:cxnLst/>
            <a:rect l="l" t="t" r="r" b="b"/>
            <a:pathLst>
              <a:path w="5523215" h="7226403">
                <a:moveTo>
                  <a:pt x="0" y="0"/>
                </a:moveTo>
                <a:lnTo>
                  <a:pt x="5523214" y="0"/>
                </a:lnTo>
                <a:lnTo>
                  <a:pt x="5523214" y="7226403"/>
                </a:lnTo>
                <a:lnTo>
                  <a:pt x="0" y="7226403"/>
                </a:lnTo>
                <a:lnTo>
                  <a:pt x="0" y="0"/>
                </a:lnTo>
                <a:close/>
              </a:path>
            </a:pathLst>
          </a:custGeom>
          <a:blipFill>
            <a:blip r:embed="rId2">
              <a:extLst>
                <a:ext uri="{96DAC541-7B7A-43D3-8B79-37D633B846F1}">
                  <asvg:svgBlip xmlns:asvg="http://schemas.microsoft.com/office/drawing/2016/SVG/main" r:embed="rId3"/>
                </a:ext>
              </a:extLst>
            </a:blip>
            <a:stretch>
              <a:fillRect t="-7838" r="-57380" b="-7856"/>
            </a:stretch>
          </a:blipFill>
        </p:spPr>
        <p:txBody>
          <a:bodyPr/>
          <a:lstStyle/>
          <a:p>
            <a:endParaRPr lang="en-US"/>
          </a:p>
        </p:txBody>
      </p:sp>
      <p:sp>
        <p:nvSpPr>
          <p:cNvPr id="3" name="Freeform 3"/>
          <p:cNvSpPr/>
          <p:nvPr/>
        </p:nvSpPr>
        <p:spPr>
          <a:xfrm>
            <a:off x="11484338" y="2653201"/>
            <a:ext cx="7018599" cy="7633799"/>
          </a:xfrm>
          <a:custGeom>
            <a:avLst/>
            <a:gdLst/>
            <a:ahLst/>
            <a:cxnLst/>
            <a:rect l="l" t="t" r="r" b="b"/>
            <a:pathLst>
              <a:path w="7018599" h="7633799">
                <a:moveTo>
                  <a:pt x="0" y="0"/>
                </a:moveTo>
                <a:lnTo>
                  <a:pt x="7018599" y="0"/>
                </a:lnTo>
                <a:lnTo>
                  <a:pt x="7018599" y="7633799"/>
                </a:lnTo>
                <a:lnTo>
                  <a:pt x="0" y="7633799"/>
                </a:lnTo>
                <a:lnTo>
                  <a:pt x="0" y="0"/>
                </a:lnTo>
                <a:close/>
              </a:path>
            </a:pathLst>
          </a:custGeom>
          <a:blipFill>
            <a:blip r:embed="rId4">
              <a:extLst>
                <a:ext uri="{96DAC541-7B7A-43D3-8B79-37D633B846F1}">
                  <asvg:svgBlip xmlns:asvg="http://schemas.microsoft.com/office/drawing/2016/SVG/main" r:embed="rId5"/>
                </a:ext>
              </a:extLst>
            </a:blip>
            <a:stretch>
              <a:fillRect r="-19192" b="-10187"/>
            </a:stretch>
          </a:blipFill>
        </p:spPr>
        <p:txBody>
          <a:bodyPr/>
          <a:lstStyle/>
          <a:p>
            <a:endParaRPr lang="en-US"/>
          </a:p>
        </p:txBody>
      </p:sp>
      <p:sp>
        <p:nvSpPr>
          <p:cNvPr id="5" name="Freeform 5"/>
          <p:cNvSpPr/>
          <p:nvPr/>
        </p:nvSpPr>
        <p:spPr>
          <a:xfrm rot="2451557" flipH="1">
            <a:off x="17305818" y="2386439"/>
            <a:ext cx="729079" cy="1045346"/>
          </a:xfrm>
          <a:custGeom>
            <a:avLst/>
            <a:gdLst/>
            <a:ahLst/>
            <a:cxnLst/>
            <a:rect l="l" t="t" r="r" b="b"/>
            <a:pathLst>
              <a:path w="729079" h="1045346">
                <a:moveTo>
                  <a:pt x="729079" y="0"/>
                </a:moveTo>
                <a:lnTo>
                  <a:pt x="0" y="0"/>
                </a:lnTo>
                <a:lnTo>
                  <a:pt x="0" y="1045346"/>
                </a:lnTo>
                <a:lnTo>
                  <a:pt x="729079" y="1045346"/>
                </a:lnTo>
                <a:lnTo>
                  <a:pt x="729079"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Freeform 6"/>
          <p:cNvSpPr/>
          <p:nvPr/>
        </p:nvSpPr>
        <p:spPr>
          <a:xfrm rot="-2977385" flipH="1">
            <a:off x="12277466" y="8886873"/>
            <a:ext cx="729079" cy="1045346"/>
          </a:xfrm>
          <a:custGeom>
            <a:avLst/>
            <a:gdLst/>
            <a:ahLst/>
            <a:cxnLst/>
            <a:rect l="l" t="t" r="r" b="b"/>
            <a:pathLst>
              <a:path w="729079" h="1045346">
                <a:moveTo>
                  <a:pt x="729079" y="0"/>
                </a:moveTo>
                <a:lnTo>
                  <a:pt x="0" y="0"/>
                </a:lnTo>
                <a:lnTo>
                  <a:pt x="0" y="1045345"/>
                </a:lnTo>
                <a:lnTo>
                  <a:pt x="729079" y="1045345"/>
                </a:lnTo>
                <a:lnTo>
                  <a:pt x="729079"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0" name="TextBox 19">
            <a:extLst>
              <a:ext uri="{FF2B5EF4-FFF2-40B4-BE49-F238E27FC236}">
                <a16:creationId xmlns:a16="http://schemas.microsoft.com/office/drawing/2014/main" id="{4AC2969D-838E-EACB-1616-E563D6AE4CEB}"/>
              </a:ext>
            </a:extLst>
          </p:cNvPr>
          <p:cNvSpPr txBox="1"/>
          <p:nvPr/>
        </p:nvSpPr>
        <p:spPr>
          <a:xfrm>
            <a:off x="896402" y="1257300"/>
            <a:ext cx="10134600" cy="7429213"/>
          </a:xfrm>
          <a:prstGeom prst="rect">
            <a:avLst/>
          </a:prstGeom>
        </p:spPr>
        <p:txBody>
          <a:bodyPr wrap="square" lIns="0" tIns="0" rIns="0" bIns="0" rtlCol="0" anchor="t">
            <a:spAutoFit/>
          </a:bodyPr>
          <a:lstStyle/>
          <a:p>
            <a:pPr algn="ctr">
              <a:lnSpc>
                <a:spcPct val="150000"/>
              </a:lnSpc>
            </a:pPr>
            <a:r>
              <a:rPr lang="vi-VN" sz="6400" b="1">
                <a:solidFill>
                  <a:srgbClr val="C00000"/>
                </a:solidFill>
                <a:latin typeface="Arial" panose="020B0604020202020204" pitchFamily="34" charset="0"/>
                <a:ea typeface="Calibri" panose="020F0502020204030204" pitchFamily="34" charset="0"/>
                <a:cs typeface="Arial" panose="020B0604020202020204" pitchFamily="34" charset="0"/>
              </a:rPr>
              <a:t>Hoạt động </a:t>
            </a:r>
            <a:r>
              <a:rPr lang="en-US" sz="6400" b="1">
                <a:solidFill>
                  <a:srgbClr val="C00000"/>
                </a:solidFill>
                <a:latin typeface="Arial" panose="020B0604020202020204" pitchFamily="34" charset="0"/>
                <a:ea typeface="Calibri" panose="020F0502020204030204" pitchFamily="34" charset="0"/>
                <a:cs typeface="Arial" panose="020B0604020202020204" pitchFamily="34" charset="0"/>
              </a:rPr>
              <a:t>3</a:t>
            </a:r>
            <a:r>
              <a:rPr lang="vi-VN" sz="6400" b="1">
                <a:solidFill>
                  <a:srgbClr val="C00000"/>
                </a:solidFill>
                <a:latin typeface="Arial" panose="020B0604020202020204" pitchFamily="34" charset="0"/>
                <a:ea typeface="Calibri" panose="020F0502020204030204" pitchFamily="34" charset="0"/>
                <a:cs typeface="Arial" panose="020B0604020202020204" pitchFamily="34" charset="0"/>
              </a:rPr>
              <a:t>: </a:t>
            </a:r>
            <a:endParaRPr lang="en-US" sz="6400" b="1">
              <a:solidFill>
                <a:srgbClr val="C00000"/>
              </a:solidFill>
              <a:latin typeface="Arial" panose="020B0604020202020204" pitchFamily="34" charset="0"/>
              <a:ea typeface="Calibri" panose="020F0502020204030204" pitchFamily="34" charset="0"/>
              <a:cs typeface="Arial" panose="020B0604020202020204" pitchFamily="34" charset="0"/>
            </a:endParaRPr>
          </a:p>
          <a:p>
            <a:pPr algn="ctr">
              <a:lnSpc>
                <a:spcPct val="150000"/>
              </a:lnSpc>
            </a:pPr>
            <a:r>
              <a:rPr lang="vi-VN" sz="6400" b="1">
                <a:solidFill>
                  <a:srgbClr val="C00000"/>
                </a:solidFill>
                <a:ea typeface="Calibri" panose="020F0502020204030204" pitchFamily="34" charset="0"/>
                <a:cs typeface="Arial" panose="020B0604020202020204" pitchFamily="34" charset="0"/>
              </a:rPr>
              <a:t>Hợp tác với bạn để cùng xây dựng và thực hiện các hoạt động xây dựng, phát triển nhà trường</a:t>
            </a:r>
            <a:endParaRPr lang="vi-VN" sz="6400" b="1" dirty="0">
              <a:solidFill>
                <a:srgbClr val="C00000"/>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873931524"/>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
        <p:cNvGrpSpPr/>
        <p:nvPr/>
      </p:nvGrpSpPr>
      <p:grpSpPr>
        <a:xfrm>
          <a:off x="0" y="0"/>
          <a:ext cx="0" cy="0"/>
          <a:chOff x="0" y="0"/>
          <a:chExt cx="0" cy="0"/>
        </a:xfrm>
      </p:grpSpPr>
      <p:sp>
        <p:nvSpPr>
          <p:cNvPr id="13" name="Freeform 13"/>
          <p:cNvSpPr/>
          <p:nvPr/>
        </p:nvSpPr>
        <p:spPr>
          <a:xfrm rot="-1069765">
            <a:off x="17330293" y="9285099"/>
            <a:ext cx="714100" cy="931270"/>
          </a:xfrm>
          <a:custGeom>
            <a:avLst/>
            <a:gdLst/>
            <a:ahLst/>
            <a:cxnLst/>
            <a:rect l="l" t="t" r="r" b="b"/>
            <a:pathLst>
              <a:path w="1134974" h="1956852">
                <a:moveTo>
                  <a:pt x="0" y="0"/>
                </a:moveTo>
                <a:lnTo>
                  <a:pt x="1134974" y="0"/>
                </a:lnTo>
                <a:lnTo>
                  <a:pt x="1134974" y="1956852"/>
                </a:lnTo>
                <a:lnTo>
                  <a:pt x="0" y="195685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4" name="Freeform 14"/>
          <p:cNvSpPr/>
          <p:nvPr/>
        </p:nvSpPr>
        <p:spPr>
          <a:xfrm rot="461708">
            <a:off x="40444" y="-39100"/>
            <a:ext cx="1805328" cy="725493"/>
          </a:xfrm>
          <a:custGeom>
            <a:avLst/>
            <a:gdLst/>
            <a:ahLst/>
            <a:cxnLst/>
            <a:rect l="l" t="t" r="r" b="b"/>
            <a:pathLst>
              <a:path w="3237015" h="1022203">
                <a:moveTo>
                  <a:pt x="0" y="0"/>
                </a:moveTo>
                <a:lnTo>
                  <a:pt x="3237015" y="0"/>
                </a:lnTo>
                <a:lnTo>
                  <a:pt x="3237015" y="1022202"/>
                </a:lnTo>
                <a:lnTo>
                  <a:pt x="0" y="1022202"/>
                </a:lnTo>
                <a:lnTo>
                  <a:pt x="0" y="0"/>
                </a:lnTo>
                <a:close/>
              </a:path>
            </a:pathLst>
          </a:custGeom>
          <a:blipFill>
            <a:blip r:embed="rId4">
              <a:extLst>
                <a:ext uri="{96DAC541-7B7A-43D3-8B79-37D633B846F1}">
                  <asvg:svgBlip xmlns:asvg="http://schemas.microsoft.com/office/drawing/2016/SVG/main" r:embed="rId5"/>
                </a:ext>
              </a:extLst>
            </a:blip>
            <a:stretch>
              <a:fillRect l="-2610" b="-39317"/>
            </a:stretch>
          </a:blipFill>
        </p:spPr>
        <p:txBody>
          <a:bodyPr/>
          <a:lstStyle/>
          <a:p>
            <a:endParaRPr lang="en-US">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51F106C8-0E34-B407-8842-9A33B6419B52}"/>
              </a:ext>
            </a:extLst>
          </p:cNvPr>
          <p:cNvSpPr txBox="1"/>
          <p:nvPr/>
        </p:nvSpPr>
        <p:spPr>
          <a:xfrm>
            <a:off x="1371600" y="495300"/>
            <a:ext cx="15544799" cy="2881045"/>
          </a:xfrm>
          <a:prstGeom prst="rect">
            <a:avLst/>
          </a:prstGeom>
          <a:noFill/>
        </p:spPr>
        <p:txBody>
          <a:bodyPr wrap="square">
            <a:spAutoFit/>
          </a:bodyPr>
          <a:lstStyle/>
          <a:p>
            <a:pPr algn="ctr">
              <a:lnSpc>
                <a:spcPct val="150000"/>
              </a:lnSpc>
              <a:spcAft>
                <a:spcPts val="1000"/>
              </a:spcAft>
            </a:pPr>
            <a:r>
              <a:rPr lang="vi-VN" sz="4200" b="1">
                <a:solidFill>
                  <a:srgbClr val="C00000"/>
                </a:solidFill>
                <a:latin typeface="Arial" panose="020B0604020202020204" pitchFamily="34" charset="0"/>
                <a:ea typeface="Calibri" panose="020F0502020204030204" pitchFamily="34" charset="0"/>
                <a:cs typeface="Arial" panose="020B0604020202020204" pitchFamily="34" charset="0"/>
              </a:rPr>
              <a:t>Nhiệm vụ 1: Lựa chọn một hoạt động xây dựng và phát triển nhà trường, đề xuất cách thức hợp tác với bạn để cùng thực hiện hoạt động đó</a:t>
            </a:r>
            <a:endParaRPr lang="en-US" sz="42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7" name="Speech Bubble: Rectangle with Corners Rounded 6">
            <a:extLst>
              <a:ext uri="{FF2B5EF4-FFF2-40B4-BE49-F238E27FC236}">
                <a16:creationId xmlns:a16="http://schemas.microsoft.com/office/drawing/2014/main" id="{23C277B0-B7B7-0A1A-B588-8633E80DA95C}"/>
              </a:ext>
            </a:extLst>
          </p:cNvPr>
          <p:cNvSpPr/>
          <p:nvPr/>
        </p:nvSpPr>
        <p:spPr>
          <a:xfrm>
            <a:off x="6934200" y="3848100"/>
            <a:ext cx="10439400" cy="5231514"/>
          </a:xfrm>
          <a:prstGeom prst="wedgeRoundRectCallout">
            <a:avLst>
              <a:gd name="adj1" fmla="val -61789"/>
              <a:gd name="adj2" fmla="val 40892"/>
              <a:gd name="adj3" fmla="val 16667"/>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200" b="1">
                <a:solidFill>
                  <a:srgbClr val="002060"/>
                </a:solidFill>
                <a:latin typeface="Arial" panose="020B0604020202020204" pitchFamily="34" charset="0"/>
                <a:cs typeface="Arial" panose="020B0604020202020204" pitchFamily="34" charset="0"/>
              </a:rPr>
              <a:t>HOẠT ĐỘNG NHÓM</a:t>
            </a:r>
          </a:p>
          <a:p>
            <a:pPr algn="just">
              <a:lnSpc>
                <a:spcPct val="150000"/>
              </a:lnSpc>
            </a:pPr>
            <a:r>
              <a:rPr lang="en-US" sz="4000">
                <a:solidFill>
                  <a:schemeClr val="tx1"/>
                </a:solidFill>
                <a:latin typeface="Arial" panose="020B0604020202020204" pitchFamily="34" charset="0"/>
                <a:cs typeface="Arial" panose="020B0604020202020204" pitchFamily="34" charset="0"/>
              </a:rPr>
              <a:t>Cả lớp chia thành 4 nhóm, m</a:t>
            </a:r>
            <a:r>
              <a:rPr lang="vi-VN" sz="4000">
                <a:solidFill>
                  <a:schemeClr val="tx1"/>
                </a:solidFill>
                <a:latin typeface="Arial" panose="020B0604020202020204" pitchFamily="34" charset="0"/>
                <a:cs typeface="Arial" panose="020B0604020202020204" pitchFamily="34" charset="0"/>
              </a:rPr>
              <a:t>ỗi nhóm chọn 1 hoạt động xây dựng và phát triển</a:t>
            </a:r>
            <a:r>
              <a:rPr lang="en-US" sz="4000">
                <a:solidFill>
                  <a:schemeClr val="tx1"/>
                </a:solidFill>
                <a:latin typeface="Arial" panose="020B0604020202020204" pitchFamily="34" charset="0"/>
                <a:cs typeface="Arial" panose="020B0604020202020204" pitchFamily="34" charset="0"/>
              </a:rPr>
              <a:t> </a:t>
            </a:r>
            <a:r>
              <a:rPr lang="vi-VN" sz="4000">
                <a:solidFill>
                  <a:schemeClr val="tx1"/>
                </a:solidFill>
                <a:latin typeface="Arial" panose="020B0604020202020204" pitchFamily="34" charset="0"/>
                <a:cs typeface="Arial" panose="020B0604020202020204" pitchFamily="34" charset="0"/>
              </a:rPr>
              <a:t>nhà trường và thảo luận theo gợi ý </a:t>
            </a:r>
            <a:r>
              <a:rPr lang="en-US" sz="4000">
                <a:solidFill>
                  <a:schemeClr val="tx1"/>
                </a:solidFill>
                <a:latin typeface="Arial" panose="020B0604020202020204" pitchFamily="34" charset="0"/>
                <a:cs typeface="Arial" panose="020B0604020202020204" pitchFamily="34" charset="0"/>
              </a:rPr>
              <a:t>dưới đây</a:t>
            </a:r>
            <a:endParaRPr lang="vi-VN" sz="4000" dirty="0">
              <a:solidFill>
                <a:schemeClr val="tx1"/>
              </a:solidFill>
              <a:latin typeface="Arial" panose="020B0604020202020204" pitchFamily="34" charset="0"/>
              <a:cs typeface="Arial" panose="020B0604020202020204" pitchFamily="34" charset="0"/>
            </a:endParaRPr>
          </a:p>
        </p:txBody>
      </p:sp>
      <p:pic>
        <p:nvPicPr>
          <p:cNvPr id="9" name="Picture 9">
            <a:extLst>
              <a:ext uri="{FF2B5EF4-FFF2-40B4-BE49-F238E27FC236}">
                <a16:creationId xmlns:a16="http://schemas.microsoft.com/office/drawing/2014/main" id="{77350F40-991C-768D-B0B4-CE403598382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10986" y="5143500"/>
            <a:ext cx="4801172" cy="5394575"/>
          </a:xfrm>
          <a:prstGeom prst="rect">
            <a:avLst/>
          </a:prstGeom>
        </p:spPr>
      </p:pic>
    </p:spTree>
    <p:extLst>
      <p:ext uri="{BB962C8B-B14F-4D97-AF65-F5344CB8AC3E}">
        <p14:creationId xmlns:p14="http://schemas.microsoft.com/office/powerpoint/2010/main" val="1917848129"/>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randombar(horizont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
        <p:cNvGrpSpPr/>
        <p:nvPr/>
      </p:nvGrpSpPr>
      <p:grpSpPr>
        <a:xfrm>
          <a:off x="0" y="0"/>
          <a:ext cx="0" cy="0"/>
          <a:chOff x="0" y="0"/>
          <a:chExt cx="0" cy="0"/>
        </a:xfrm>
      </p:grpSpPr>
      <p:graphicFrame>
        <p:nvGraphicFramePr>
          <p:cNvPr id="25" name="Table 24">
            <a:extLst>
              <a:ext uri="{FF2B5EF4-FFF2-40B4-BE49-F238E27FC236}">
                <a16:creationId xmlns:a16="http://schemas.microsoft.com/office/drawing/2014/main" id="{5D2763B7-4DF1-BC86-DAE0-D4C99B7B44DE}"/>
              </a:ext>
            </a:extLst>
          </p:cNvPr>
          <p:cNvGraphicFramePr>
            <a:graphicFrameLocks noGrp="1"/>
          </p:cNvGraphicFramePr>
          <p:nvPr>
            <p:extLst>
              <p:ext uri="{D42A27DB-BD31-4B8C-83A1-F6EECF244321}">
                <p14:modId xmlns:p14="http://schemas.microsoft.com/office/powerpoint/2010/main" val="3459240016"/>
              </p:ext>
            </p:extLst>
          </p:nvPr>
        </p:nvGraphicFramePr>
        <p:xfrm>
          <a:off x="647700" y="609600"/>
          <a:ext cx="16992600" cy="9067800"/>
        </p:xfrm>
        <a:graphic>
          <a:graphicData uri="http://schemas.openxmlformats.org/drawingml/2006/table">
            <a:tbl>
              <a:tblPr bandRow="1">
                <a:tableStyleId>{00A15C55-8517-42AA-B614-E9B94910E393}</a:tableStyleId>
              </a:tblPr>
              <a:tblGrid>
                <a:gridCol w="3962400">
                  <a:extLst>
                    <a:ext uri="{9D8B030D-6E8A-4147-A177-3AD203B41FA5}">
                      <a16:colId xmlns:a16="http://schemas.microsoft.com/office/drawing/2014/main" val="3673422718"/>
                    </a:ext>
                  </a:extLst>
                </a:gridCol>
                <a:gridCol w="8458200">
                  <a:extLst>
                    <a:ext uri="{9D8B030D-6E8A-4147-A177-3AD203B41FA5}">
                      <a16:colId xmlns:a16="http://schemas.microsoft.com/office/drawing/2014/main" val="3279724790"/>
                    </a:ext>
                  </a:extLst>
                </a:gridCol>
                <a:gridCol w="4572000">
                  <a:extLst>
                    <a:ext uri="{9D8B030D-6E8A-4147-A177-3AD203B41FA5}">
                      <a16:colId xmlns:a16="http://schemas.microsoft.com/office/drawing/2014/main" val="2688445502"/>
                    </a:ext>
                  </a:extLst>
                </a:gridCol>
              </a:tblGrid>
              <a:tr h="1406359">
                <a:tc>
                  <a:txBody>
                    <a:bodyPr/>
                    <a:lstStyle/>
                    <a:p>
                      <a:pPr marL="0" marR="0" algn="ctr">
                        <a:lnSpc>
                          <a:spcPct val="100000"/>
                        </a:lnSpc>
                        <a:spcBef>
                          <a:spcPts val="100"/>
                        </a:spcBef>
                        <a:spcAft>
                          <a:spcPts val="100"/>
                        </a:spcAft>
                      </a:pPr>
                      <a:r>
                        <a:rPr lang="en-US" sz="3400" b="1">
                          <a:effectLst/>
                          <a:latin typeface="Arial" panose="020B0604020202020204" pitchFamily="34" charset="0"/>
                          <a:cs typeface="Arial" panose="020B0604020202020204" pitchFamily="34" charset="0"/>
                        </a:rPr>
                        <a:t>Hoạt động</a:t>
                      </a:r>
                      <a:endParaRPr lang="en-US" sz="3400" b="1">
                        <a:effectLst/>
                        <a:latin typeface="Arial" panose="020B0604020202020204" pitchFamily="34" charset="0"/>
                        <a:ea typeface="Calibri" panose="020F0502020204030204" pitchFamily="34" charset="0"/>
                        <a:cs typeface="Arial" panose="020B0604020202020204" pitchFamily="34" charset="0"/>
                      </a:endParaRPr>
                    </a:p>
                  </a:txBody>
                  <a:tcPr marL="27093" marR="27093" marT="0" marB="0" anchor="ctr"/>
                </a:tc>
                <a:tc>
                  <a:txBody>
                    <a:bodyPr/>
                    <a:lstStyle/>
                    <a:p>
                      <a:pPr marL="0" marR="0" algn="ctr">
                        <a:lnSpc>
                          <a:spcPct val="100000"/>
                        </a:lnSpc>
                        <a:spcBef>
                          <a:spcPts val="100"/>
                        </a:spcBef>
                        <a:spcAft>
                          <a:spcPts val="100"/>
                        </a:spcAft>
                      </a:pPr>
                      <a:r>
                        <a:rPr lang="en-US" sz="3400" b="1">
                          <a:effectLst/>
                          <a:latin typeface="Arial" panose="020B0604020202020204" pitchFamily="34" charset="0"/>
                          <a:cs typeface="Arial" panose="020B0604020202020204" pitchFamily="34" charset="0"/>
                        </a:rPr>
                        <a:t>Cách thức hợp tác</a:t>
                      </a:r>
                      <a:endParaRPr lang="en-US" sz="3400" b="1">
                        <a:effectLst/>
                        <a:latin typeface="Arial" panose="020B0604020202020204" pitchFamily="34" charset="0"/>
                        <a:ea typeface="Calibri" panose="020F0502020204030204" pitchFamily="34" charset="0"/>
                        <a:cs typeface="Arial" panose="020B0604020202020204" pitchFamily="34" charset="0"/>
                      </a:endParaRPr>
                    </a:p>
                  </a:txBody>
                  <a:tcPr marL="27093" marR="27093" marT="0" marB="0" anchor="ctr"/>
                </a:tc>
                <a:tc>
                  <a:txBody>
                    <a:bodyPr/>
                    <a:lstStyle/>
                    <a:p>
                      <a:pPr marL="0" marR="0" algn="ctr">
                        <a:lnSpc>
                          <a:spcPct val="100000"/>
                        </a:lnSpc>
                        <a:spcBef>
                          <a:spcPts val="100"/>
                        </a:spcBef>
                        <a:spcAft>
                          <a:spcPts val="100"/>
                        </a:spcAft>
                      </a:pPr>
                      <a:r>
                        <a:rPr lang="en-US" sz="3400" b="1">
                          <a:effectLst/>
                          <a:latin typeface="Arial" panose="020B0604020202020204" pitchFamily="34" charset="0"/>
                          <a:cs typeface="Arial" panose="020B0604020202020204" pitchFamily="34" charset="0"/>
                        </a:rPr>
                        <a:t>Kết quả dự kiến</a:t>
                      </a:r>
                      <a:endParaRPr lang="en-US" sz="3400" b="1">
                        <a:effectLst/>
                        <a:latin typeface="Arial" panose="020B0604020202020204" pitchFamily="34" charset="0"/>
                        <a:ea typeface="Calibri" panose="020F0502020204030204" pitchFamily="34" charset="0"/>
                        <a:cs typeface="Arial" panose="020B0604020202020204" pitchFamily="34" charset="0"/>
                      </a:endParaRPr>
                    </a:p>
                  </a:txBody>
                  <a:tcPr marL="27093" marR="27093" marT="0" marB="0" anchor="ctr"/>
                </a:tc>
                <a:extLst>
                  <a:ext uri="{0D108BD9-81ED-4DB2-BD59-A6C34878D82A}">
                    <a16:rowId xmlns:a16="http://schemas.microsoft.com/office/drawing/2014/main" val="1438657113"/>
                  </a:ext>
                </a:extLst>
              </a:tr>
              <a:tr h="7661441">
                <a:tc>
                  <a:txBody>
                    <a:bodyPr/>
                    <a:lstStyle/>
                    <a:p>
                      <a:pPr marL="0" marR="0" algn="ctr">
                        <a:lnSpc>
                          <a:spcPct val="150000"/>
                        </a:lnSpc>
                        <a:spcBef>
                          <a:spcPts val="100"/>
                        </a:spcBef>
                        <a:spcAft>
                          <a:spcPts val="100"/>
                        </a:spcAft>
                      </a:pPr>
                      <a:r>
                        <a:rPr lang="en-US" sz="3000">
                          <a:effectLst/>
                          <a:latin typeface="Arial" panose="020B0604020202020204" pitchFamily="34" charset="0"/>
                          <a:cs typeface="Arial" panose="020B0604020202020204" pitchFamily="34" charset="0"/>
                        </a:rPr>
                        <a:t>Vận dụng phương pháp học tập tích cực</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27093" marR="27093" marT="0" marB="0" anchor="ctr"/>
                </a:tc>
                <a:tc>
                  <a:txBody>
                    <a:bodyPr/>
                    <a:lstStyle/>
                    <a:p>
                      <a:pPr marL="457200" marR="0" indent="-457200" algn="just">
                        <a:lnSpc>
                          <a:spcPct val="150000"/>
                        </a:lnSpc>
                        <a:spcBef>
                          <a:spcPts val="100"/>
                        </a:spcBef>
                        <a:spcAft>
                          <a:spcPts val="100"/>
                        </a:spcAft>
                        <a:buFont typeface="Arial" panose="020B0604020202020204" pitchFamily="34" charset="0"/>
                        <a:buChar char="−"/>
                      </a:pPr>
                      <a:r>
                        <a:rPr lang="en-US" sz="3000" dirty="0" err="1">
                          <a:effectLst/>
                          <a:latin typeface="Arial" panose="020B0604020202020204" pitchFamily="34" charset="0"/>
                          <a:cs typeface="Arial" panose="020B0604020202020204" pitchFamily="34" charset="0"/>
                        </a:rPr>
                        <a:t>Lập</a:t>
                      </a:r>
                      <a:r>
                        <a:rPr lang="en-US" sz="3000" dirty="0">
                          <a:effectLst/>
                          <a:latin typeface="Arial" panose="020B0604020202020204" pitchFamily="34" charset="0"/>
                          <a:cs typeface="Arial" panose="020B0604020202020204" pitchFamily="34" charset="0"/>
                        </a:rPr>
                        <a:t> </a:t>
                      </a:r>
                      <a:r>
                        <a:rPr lang="en-US" sz="3000" dirty="0" err="1">
                          <a:effectLst/>
                          <a:latin typeface="Arial" panose="020B0604020202020204" pitchFamily="34" charset="0"/>
                          <a:cs typeface="Arial" panose="020B0604020202020204" pitchFamily="34" charset="0"/>
                        </a:rPr>
                        <a:t>các</a:t>
                      </a:r>
                      <a:r>
                        <a:rPr lang="en-US" sz="3000" dirty="0">
                          <a:effectLst/>
                          <a:latin typeface="Arial" panose="020B0604020202020204" pitchFamily="34" charset="0"/>
                          <a:cs typeface="Arial" panose="020B0604020202020204" pitchFamily="34" charset="0"/>
                        </a:rPr>
                        <a:t> </a:t>
                      </a:r>
                      <a:r>
                        <a:rPr lang="en-US" sz="3000" dirty="0" err="1">
                          <a:effectLst/>
                          <a:latin typeface="Arial" panose="020B0604020202020204" pitchFamily="34" charset="0"/>
                          <a:cs typeface="Arial" panose="020B0604020202020204" pitchFamily="34" charset="0"/>
                        </a:rPr>
                        <a:t>nhóm</a:t>
                      </a:r>
                      <a:r>
                        <a:rPr lang="en-US" sz="3000" dirty="0">
                          <a:effectLst/>
                          <a:latin typeface="Arial" panose="020B0604020202020204" pitchFamily="34" charset="0"/>
                          <a:cs typeface="Arial" panose="020B0604020202020204" pitchFamily="34" charset="0"/>
                        </a:rPr>
                        <a:t> </a:t>
                      </a:r>
                      <a:r>
                        <a:rPr lang="en-US" sz="3000" dirty="0" err="1">
                          <a:effectLst/>
                          <a:latin typeface="Arial" panose="020B0604020202020204" pitchFamily="34" charset="0"/>
                          <a:cs typeface="Arial" panose="020B0604020202020204" pitchFamily="34" charset="0"/>
                        </a:rPr>
                        <a:t>học</a:t>
                      </a:r>
                      <a:r>
                        <a:rPr lang="en-US" sz="3000" dirty="0">
                          <a:effectLst/>
                          <a:latin typeface="Arial" panose="020B0604020202020204" pitchFamily="34" charset="0"/>
                          <a:cs typeface="Arial" panose="020B0604020202020204" pitchFamily="34" charset="0"/>
                        </a:rPr>
                        <a:t> </a:t>
                      </a:r>
                      <a:r>
                        <a:rPr lang="en-US" sz="3000" dirty="0" err="1">
                          <a:effectLst/>
                          <a:latin typeface="Arial" panose="020B0604020202020204" pitchFamily="34" charset="0"/>
                          <a:cs typeface="Arial" panose="020B0604020202020204" pitchFamily="34" charset="0"/>
                        </a:rPr>
                        <a:t>tập</a:t>
                      </a:r>
                      <a:r>
                        <a:rPr lang="en-US" sz="3000" dirty="0">
                          <a:effectLst/>
                          <a:latin typeface="Arial" panose="020B0604020202020204" pitchFamily="34" charset="0"/>
                          <a:cs typeface="Arial" panose="020B0604020202020204" pitchFamily="34" charset="0"/>
                        </a:rPr>
                        <a:t> </a:t>
                      </a:r>
                      <a:r>
                        <a:rPr lang="en-US" sz="3000" dirty="0" err="1">
                          <a:effectLst/>
                          <a:latin typeface="Arial" panose="020B0604020202020204" pitchFamily="34" charset="0"/>
                          <a:cs typeface="Arial" panose="020B0604020202020204" pitchFamily="34" charset="0"/>
                        </a:rPr>
                        <a:t>để</a:t>
                      </a:r>
                      <a:r>
                        <a:rPr lang="en-US" sz="3000" dirty="0">
                          <a:effectLst/>
                          <a:latin typeface="Arial" panose="020B0604020202020204" pitchFamily="34" charset="0"/>
                          <a:cs typeface="Arial" panose="020B0604020202020204" pitchFamily="34" charset="0"/>
                        </a:rPr>
                        <a:t> </a:t>
                      </a:r>
                      <a:r>
                        <a:rPr lang="en-US" sz="3000" dirty="0" err="1">
                          <a:effectLst/>
                          <a:latin typeface="Arial" panose="020B0604020202020204" pitchFamily="34" charset="0"/>
                          <a:cs typeface="Arial" panose="020B0604020202020204" pitchFamily="34" charset="0"/>
                        </a:rPr>
                        <a:t>hỗ</a:t>
                      </a:r>
                      <a:r>
                        <a:rPr lang="en-US" sz="3000" dirty="0">
                          <a:effectLst/>
                          <a:latin typeface="Arial" panose="020B0604020202020204" pitchFamily="34" charset="0"/>
                          <a:cs typeface="Arial" panose="020B0604020202020204" pitchFamily="34" charset="0"/>
                        </a:rPr>
                        <a:t> </a:t>
                      </a:r>
                      <a:r>
                        <a:rPr lang="en-US" sz="3000" dirty="0" err="1">
                          <a:effectLst/>
                          <a:latin typeface="Arial" panose="020B0604020202020204" pitchFamily="34" charset="0"/>
                          <a:cs typeface="Arial" panose="020B0604020202020204" pitchFamily="34" charset="0"/>
                        </a:rPr>
                        <a:t>trợ</a:t>
                      </a:r>
                      <a:r>
                        <a:rPr lang="en-US" sz="3000" dirty="0">
                          <a:effectLst/>
                          <a:latin typeface="Arial" panose="020B0604020202020204" pitchFamily="34" charset="0"/>
                          <a:cs typeface="Arial" panose="020B0604020202020204" pitchFamily="34" charset="0"/>
                        </a:rPr>
                        <a:t> </a:t>
                      </a:r>
                      <a:r>
                        <a:rPr lang="en-US" sz="3000" dirty="0" err="1">
                          <a:effectLst/>
                          <a:latin typeface="Arial" panose="020B0604020202020204" pitchFamily="34" charset="0"/>
                          <a:cs typeface="Arial" panose="020B0604020202020204" pitchFamily="34" charset="0"/>
                        </a:rPr>
                        <a:t>lẫn</a:t>
                      </a:r>
                      <a:r>
                        <a:rPr lang="en-US" sz="3000" dirty="0">
                          <a:effectLst/>
                          <a:latin typeface="Arial" panose="020B0604020202020204" pitchFamily="34" charset="0"/>
                          <a:cs typeface="Arial" panose="020B0604020202020204" pitchFamily="34" charset="0"/>
                        </a:rPr>
                        <a:t> </a:t>
                      </a:r>
                      <a:r>
                        <a:rPr lang="en-US" sz="3000" dirty="0" err="1">
                          <a:effectLst/>
                          <a:latin typeface="Arial" panose="020B0604020202020204" pitchFamily="34" charset="0"/>
                          <a:cs typeface="Arial" panose="020B0604020202020204" pitchFamily="34" charset="0"/>
                        </a:rPr>
                        <a:t>nhau</a:t>
                      </a:r>
                      <a:r>
                        <a:rPr lang="en-US" sz="3000" dirty="0">
                          <a:effectLst/>
                          <a:latin typeface="Arial" panose="020B0604020202020204" pitchFamily="34" charset="0"/>
                          <a:cs typeface="Arial" panose="020B0604020202020204" pitchFamily="34" charset="0"/>
                        </a:rPr>
                        <a:t>.</a:t>
                      </a:r>
                    </a:p>
                    <a:p>
                      <a:pPr marL="457200" marR="0" indent="-457200" algn="just">
                        <a:lnSpc>
                          <a:spcPct val="150000"/>
                        </a:lnSpc>
                        <a:spcBef>
                          <a:spcPts val="100"/>
                        </a:spcBef>
                        <a:spcAft>
                          <a:spcPts val="100"/>
                        </a:spcAft>
                        <a:buFont typeface="Arial" panose="020B0604020202020204" pitchFamily="34" charset="0"/>
                        <a:buChar char="−"/>
                      </a:pPr>
                      <a:r>
                        <a:rPr lang="en-US" sz="3000" dirty="0">
                          <a:effectLst/>
                          <a:latin typeface="Arial" panose="020B0604020202020204" pitchFamily="34" charset="0"/>
                          <a:cs typeface="Arial" panose="020B0604020202020204" pitchFamily="34" charset="0"/>
                        </a:rPr>
                        <a:t>Trao </a:t>
                      </a:r>
                      <a:r>
                        <a:rPr lang="en-US" sz="3000" dirty="0" err="1">
                          <a:effectLst/>
                          <a:latin typeface="Arial" panose="020B0604020202020204" pitchFamily="34" charset="0"/>
                          <a:cs typeface="Arial" panose="020B0604020202020204" pitchFamily="34" charset="0"/>
                        </a:rPr>
                        <a:t>đổi</a:t>
                      </a:r>
                      <a:r>
                        <a:rPr lang="en-US" sz="3000" dirty="0">
                          <a:effectLst/>
                          <a:latin typeface="Arial" panose="020B0604020202020204" pitchFamily="34" charset="0"/>
                          <a:cs typeface="Arial" panose="020B0604020202020204" pitchFamily="34" charset="0"/>
                        </a:rPr>
                        <a:t> </a:t>
                      </a:r>
                      <a:r>
                        <a:rPr lang="en-US" sz="3000" dirty="0" err="1">
                          <a:effectLst/>
                          <a:latin typeface="Arial" panose="020B0604020202020204" pitchFamily="34" charset="0"/>
                          <a:cs typeface="Arial" panose="020B0604020202020204" pitchFamily="34" charset="0"/>
                        </a:rPr>
                        <a:t>về</a:t>
                      </a:r>
                      <a:r>
                        <a:rPr lang="en-US" sz="3000" dirty="0">
                          <a:effectLst/>
                          <a:latin typeface="Arial" panose="020B0604020202020204" pitchFamily="34" charset="0"/>
                          <a:cs typeface="Arial" panose="020B0604020202020204" pitchFamily="34" charset="0"/>
                        </a:rPr>
                        <a:t> </a:t>
                      </a:r>
                      <a:r>
                        <a:rPr lang="en-US" sz="3000" dirty="0" err="1">
                          <a:effectLst/>
                          <a:latin typeface="Arial" panose="020B0604020202020204" pitchFamily="34" charset="0"/>
                          <a:cs typeface="Arial" panose="020B0604020202020204" pitchFamily="34" charset="0"/>
                        </a:rPr>
                        <a:t>các</a:t>
                      </a:r>
                      <a:r>
                        <a:rPr lang="en-US" sz="3000" dirty="0">
                          <a:effectLst/>
                          <a:latin typeface="Arial" panose="020B0604020202020204" pitchFamily="34" charset="0"/>
                          <a:cs typeface="Arial" panose="020B0604020202020204" pitchFamily="34" charset="0"/>
                        </a:rPr>
                        <a:t> </a:t>
                      </a:r>
                      <a:r>
                        <a:rPr lang="en-US" sz="3000" dirty="0" err="1">
                          <a:effectLst/>
                          <a:latin typeface="Arial" panose="020B0604020202020204" pitchFamily="34" charset="0"/>
                          <a:cs typeface="Arial" panose="020B0604020202020204" pitchFamily="34" charset="0"/>
                        </a:rPr>
                        <a:t>phương</a:t>
                      </a:r>
                      <a:r>
                        <a:rPr lang="en-US" sz="3000" dirty="0">
                          <a:effectLst/>
                          <a:latin typeface="Arial" panose="020B0604020202020204" pitchFamily="34" charset="0"/>
                          <a:cs typeface="Arial" panose="020B0604020202020204" pitchFamily="34" charset="0"/>
                        </a:rPr>
                        <a:t> </a:t>
                      </a:r>
                      <a:r>
                        <a:rPr lang="en-US" sz="3000" dirty="0" err="1">
                          <a:effectLst/>
                          <a:latin typeface="Arial" panose="020B0604020202020204" pitchFamily="34" charset="0"/>
                          <a:cs typeface="Arial" panose="020B0604020202020204" pitchFamily="34" charset="0"/>
                        </a:rPr>
                        <a:t>pháp</a:t>
                      </a:r>
                      <a:r>
                        <a:rPr lang="en-US" sz="3000" dirty="0">
                          <a:effectLst/>
                          <a:latin typeface="Arial" panose="020B0604020202020204" pitchFamily="34" charset="0"/>
                          <a:cs typeface="Arial" panose="020B0604020202020204" pitchFamily="34" charset="0"/>
                        </a:rPr>
                        <a:t> </a:t>
                      </a:r>
                      <a:r>
                        <a:rPr lang="en-US" sz="3000" dirty="0" err="1">
                          <a:effectLst/>
                          <a:latin typeface="Arial" panose="020B0604020202020204" pitchFamily="34" charset="0"/>
                          <a:cs typeface="Arial" panose="020B0604020202020204" pitchFamily="34" charset="0"/>
                        </a:rPr>
                        <a:t>học</a:t>
                      </a:r>
                      <a:r>
                        <a:rPr lang="en-US" sz="3000" dirty="0">
                          <a:effectLst/>
                          <a:latin typeface="Arial" panose="020B0604020202020204" pitchFamily="34" charset="0"/>
                          <a:cs typeface="Arial" panose="020B0604020202020204" pitchFamily="34" charset="0"/>
                        </a:rPr>
                        <a:t> </a:t>
                      </a:r>
                      <a:r>
                        <a:rPr lang="en-US" sz="3000" dirty="0" err="1">
                          <a:effectLst/>
                          <a:latin typeface="Arial" panose="020B0604020202020204" pitchFamily="34" charset="0"/>
                          <a:cs typeface="Arial" panose="020B0604020202020204" pitchFamily="34" charset="0"/>
                        </a:rPr>
                        <a:t>tập</a:t>
                      </a:r>
                      <a:r>
                        <a:rPr lang="en-US" sz="3000" dirty="0">
                          <a:effectLst/>
                          <a:latin typeface="Arial" panose="020B0604020202020204" pitchFamily="34" charset="0"/>
                          <a:cs typeface="Arial" panose="020B0604020202020204" pitchFamily="34" charset="0"/>
                        </a:rPr>
                        <a:t> </a:t>
                      </a:r>
                      <a:r>
                        <a:rPr lang="en-US" sz="3000" dirty="0" err="1">
                          <a:effectLst/>
                          <a:latin typeface="Arial" panose="020B0604020202020204" pitchFamily="34" charset="0"/>
                          <a:cs typeface="Arial" panose="020B0604020202020204" pitchFamily="34" charset="0"/>
                        </a:rPr>
                        <a:t>học</a:t>
                      </a:r>
                      <a:r>
                        <a:rPr lang="en-US" sz="3000" dirty="0">
                          <a:effectLst/>
                          <a:latin typeface="Arial" panose="020B0604020202020204" pitchFamily="34" charset="0"/>
                          <a:cs typeface="Arial" panose="020B0604020202020204" pitchFamily="34" charset="0"/>
                        </a:rPr>
                        <a:t> </a:t>
                      </a:r>
                      <a:r>
                        <a:rPr lang="en-US" sz="3000" dirty="0" err="1">
                          <a:effectLst/>
                          <a:latin typeface="Arial" panose="020B0604020202020204" pitchFamily="34" charset="0"/>
                          <a:cs typeface="Arial" panose="020B0604020202020204" pitchFamily="34" charset="0"/>
                        </a:rPr>
                        <a:t>tập</a:t>
                      </a:r>
                      <a:r>
                        <a:rPr lang="en-US" sz="3000" dirty="0">
                          <a:effectLst/>
                          <a:latin typeface="Arial" panose="020B0604020202020204" pitchFamily="34" charset="0"/>
                          <a:cs typeface="Arial" panose="020B0604020202020204" pitchFamily="34" charset="0"/>
                        </a:rPr>
                        <a:t> </a:t>
                      </a:r>
                      <a:r>
                        <a:rPr lang="en-US" sz="3000" dirty="0" err="1">
                          <a:effectLst/>
                          <a:latin typeface="Arial" panose="020B0604020202020204" pitchFamily="34" charset="0"/>
                          <a:cs typeface="Arial" panose="020B0604020202020204" pitchFamily="34" charset="0"/>
                        </a:rPr>
                        <a:t>tích</a:t>
                      </a:r>
                      <a:r>
                        <a:rPr lang="en-US" sz="3000" dirty="0">
                          <a:effectLst/>
                          <a:latin typeface="Arial" panose="020B0604020202020204" pitchFamily="34" charset="0"/>
                          <a:cs typeface="Arial" panose="020B0604020202020204" pitchFamily="34" charset="0"/>
                        </a:rPr>
                        <a:t> </a:t>
                      </a:r>
                      <a:r>
                        <a:rPr lang="en-US" sz="3000" dirty="0" err="1">
                          <a:effectLst/>
                          <a:latin typeface="Arial" panose="020B0604020202020204" pitchFamily="34" charset="0"/>
                          <a:cs typeface="Arial" panose="020B0604020202020204" pitchFamily="34" charset="0"/>
                        </a:rPr>
                        <a:t>tích</a:t>
                      </a:r>
                      <a:r>
                        <a:rPr lang="en-US" sz="3000" dirty="0">
                          <a:effectLst/>
                          <a:latin typeface="Arial" panose="020B0604020202020204" pitchFamily="34" charset="0"/>
                          <a:cs typeface="Arial" panose="020B0604020202020204" pitchFamily="34" charset="0"/>
                        </a:rPr>
                        <a:t> </a:t>
                      </a:r>
                      <a:r>
                        <a:rPr lang="en-US" sz="3000" dirty="0" err="1">
                          <a:effectLst/>
                          <a:latin typeface="Arial" panose="020B0604020202020204" pitchFamily="34" charset="0"/>
                          <a:cs typeface="Arial" panose="020B0604020202020204" pitchFamily="34" charset="0"/>
                        </a:rPr>
                        <a:t>cực</a:t>
                      </a:r>
                      <a:r>
                        <a:rPr lang="en-US" sz="3000" dirty="0">
                          <a:effectLst/>
                          <a:latin typeface="Arial" panose="020B0604020202020204" pitchFamily="34" charset="0"/>
                          <a:cs typeface="Arial" panose="020B0604020202020204" pitchFamily="34" charset="0"/>
                        </a:rPr>
                        <a:t>, </a:t>
                      </a:r>
                      <a:r>
                        <a:rPr lang="en-US" sz="3000" dirty="0" err="1">
                          <a:effectLst/>
                          <a:latin typeface="Arial" panose="020B0604020202020204" pitchFamily="34" charset="0"/>
                          <a:cs typeface="Arial" panose="020B0604020202020204" pitchFamily="34" charset="0"/>
                        </a:rPr>
                        <a:t>chú</a:t>
                      </a:r>
                      <a:r>
                        <a:rPr lang="en-US" sz="3000" dirty="0">
                          <a:effectLst/>
                          <a:latin typeface="Arial" panose="020B0604020202020204" pitchFamily="34" charset="0"/>
                          <a:cs typeface="Arial" panose="020B0604020202020204" pitchFamily="34" charset="0"/>
                        </a:rPr>
                        <a:t> </a:t>
                      </a:r>
                      <a:r>
                        <a:rPr lang="en-US" sz="3000" dirty="0" err="1">
                          <a:effectLst/>
                          <a:latin typeface="Arial" panose="020B0604020202020204" pitchFamily="34" charset="0"/>
                          <a:cs typeface="Arial" panose="020B0604020202020204" pitchFamily="34" charset="0"/>
                        </a:rPr>
                        <a:t>trọng</a:t>
                      </a:r>
                      <a:r>
                        <a:rPr lang="en-US" sz="3000" dirty="0">
                          <a:effectLst/>
                          <a:latin typeface="Arial" panose="020B0604020202020204" pitchFamily="34" charset="0"/>
                          <a:cs typeface="Arial" panose="020B0604020202020204" pitchFamily="34" charset="0"/>
                        </a:rPr>
                        <a:t> </a:t>
                      </a:r>
                      <a:r>
                        <a:rPr lang="en-US" sz="3000" dirty="0" err="1">
                          <a:effectLst/>
                          <a:latin typeface="Arial" panose="020B0604020202020204" pitchFamily="34" charset="0"/>
                          <a:cs typeface="Arial" panose="020B0604020202020204" pitchFamily="34" charset="0"/>
                        </a:rPr>
                        <a:t>làm</a:t>
                      </a:r>
                      <a:r>
                        <a:rPr lang="en-US" sz="3000" dirty="0">
                          <a:effectLst/>
                          <a:latin typeface="Arial" panose="020B0604020202020204" pitchFamily="34" charset="0"/>
                          <a:cs typeface="Arial" panose="020B0604020202020204" pitchFamily="34" charset="0"/>
                        </a:rPr>
                        <a:t> </a:t>
                      </a:r>
                      <a:r>
                        <a:rPr lang="en-US" sz="3000" dirty="0" err="1">
                          <a:effectLst/>
                          <a:latin typeface="Arial" panose="020B0604020202020204" pitchFamily="34" charset="0"/>
                          <a:cs typeface="Arial" panose="020B0604020202020204" pitchFamily="34" charset="0"/>
                        </a:rPr>
                        <a:t>việc</a:t>
                      </a:r>
                      <a:r>
                        <a:rPr lang="en-US" sz="3000" dirty="0">
                          <a:effectLst/>
                          <a:latin typeface="Arial" panose="020B0604020202020204" pitchFamily="34" charset="0"/>
                          <a:cs typeface="Arial" panose="020B0604020202020204" pitchFamily="34" charset="0"/>
                        </a:rPr>
                        <a:t> </a:t>
                      </a:r>
                      <a:r>
                        <a:rPr lang="en-US" sz="3000" dirty="0" err="1">
                          <a:effectLst/>
                          <a:latin typeface="Arial" panose="020B0604020202020204" pitchFamily="34" charset="0"/>
                          <a:cs typeface="Arial" panose="020B0604020202020204" pitchFamily="34" charset="0"/>
                        </a:rPr>
                        <a:t>nhóm</a:t>
                      </a:r>
                      <a:r>
                        <a:rPr lang="en-US" sz="3000" dirty="0">
                          <a:effectLst/>
                          <a:latin typeface="Arial" panose="020B0604020202020204" pitchFamily="34" charset="0"/>
                          <a:cs typeface="Arial" panose="020B0604020202020204" pitchFamily="34" charset="0"/>
                        </a:rPr>
                        <a:t>, </a:t>
                      </a:r>
                      <a:r>
                        <a:rPr lang="en-US" sz="3000" dirty="0" err="1">
                          <a:effectLst/>
                          <a:latin typeface="Arial" panose="020B0604020202020204" pitchFamily="34" charset="0"/>
                          <a:cs typeface="Arial" panose="020B0604020202020204" pitchFamily="34" charset="0"/>
                        </a:rPr>
                        <a:t>thảo</a:t>
                      </a:r>
                      <a:r>
                        <a:rPr lang="en-US" sz="3000" dirty="0">
                          <a:effectLst/>
                          <a:latin typeface="Arial" panose="020B0604020202020204" pitchFamily="34" charset="0"/>
                          <a:cs typeface="Arial" panose="020B0604020202020204" pitchFamily="34" charset="0"/>
                        </a:rPr>
                        <a:t> </a:t>
                      </a:r>
                      <a:r>
                        <a:rPr lang="en-US" sz="3000" dirty="0" err="1">
                          <a:effectLst/>
                          <a:latin typeface="Arial" panose="020B0604020202020204" pitchFamily="34" charset="0"/>
                          <a:cs typeface="Arial" panose="020B0604020202020204" pitchFamily="34" charset="0"/>
                        </a:rPr>
                        <a:t>luận</a:t>
                      </a:r>
                      <a:r>
                        <a:rPr lang="en-US" sz="3000" dirty="0">
                          <a:effectLst/>
                          <a:latin typeface="Arial" panose="020B0604020202020204" pitchFamily="34" charset="0"/>
                          <a:cs typeface="Arial" panose="020B0604020202020204" pitchFamily="34" charset="0"/>
                        </a:rPr>
                        <a:t>, </a:t>
                      </a:r>
                      <a:r>
                        <a:rPr lang="en-US" sz="3000" dirty="0" err="1">
                          <a:effectLst/>
                          <a:latin typeface="Arial" panose="020B0604020202020204" pitchFamily="34" charset="0"/>
                          <a:cs typeface="Arial" panose="020B0604020202020204" pitchFamily="34" charset="0"/>
                        </a:rPr>
                        <a:t>thực</a:t>
                      </a:r>
                      <a:r>
                        <a:rPr lang="en-US" sz="3000" dirty="0">
                          <a:effectLst/>
                          <a:latin typeface="Arial" panose="020B0604020202020204" pitchFamily="34" charset="0"/>
                          <a:cs typeface="Arial" panose="020B0604020202020204" pitchFamily="34" charset="0"/>
                        </a:rPr>
                        <a:t> </a:t>
                      </a:r>
                      <a:r>
                        <a:rPr lang="en-US" sz="3000" dirty="0" err="1">
                          <a:effectLst/>
                          <a:latin typeface="Arial" panose="020B0604020202020204" pitchFamily="34" charset="0"/>
                          <a:cs typeface="Arial" panose="020B0604020202020204" pitchFamily="34" charset="0"/>
                        </a:rPr>
                        <a:t>hiện</a:t>
                      </a:r>
                      <a:r>
                        <a:rPr lang="en-US" sz="3000" dirty="0">
                          <a:effectLst/>
                          <a:latin typeface="Arial" panose="020B0604020202020204" pitchFamily="34" charset="0"/>
                          <a:cs typeface="Arial" panose="020B0604020202020204" pitchFamily="34" charset="0"/>
                        </a:rPr>
                        <a:t> </a:t>
                      </a:r>
                      <a:r>
                        <a:rPr lang="en-US" sz="3000" dirty="0" err="1">
                          <a:effectLst/>
                          <a:latin typeface="Arial" panose="020B0604020202020204" pitchFamily="34" charset="0"/>
                          <a:cs typeface="Arial" panose="020B0604020202020204" pitchFamily="34" charset="0"/>
                        </a:rPr>
                        <a:t>dự</a:t>
                      </a:r>
                      <a:r>
                        <a:rPr lang="en-US" sz="3000" dirty="0">
                          <a:effectLst/>
                          <a:latin typeface="Arial" panose="020B0604020202020204" pitchFamily="34" charset="0"/>
                          <a:cs typeface="Arial" panose="020B0604020202020204" pitchFamily="34" charset="0"/>
                        </a:rPr>
                        <a:t> </a:t>
                      </a:r>
                      <a:r>
                        <a:rPr lang="en-US" sz="3000" dirty="0" err="1">
                          <a:effectLst/>
                          <a:latin typeface="Arial" panose="020B0604020202020204" pitchFamily="34" charset="0"/>
                          <a:cs typeface="Arial" panose="020B0604020202020204" pitchFamily="34" charset="0"/>
                        </a:rPr>
                        <a:t>án</a:t>
                      </a:r>
                      <a:r>
                        <a:rPr lang="en-US" sz="3000" dirty="0">
                          <a:effectLst/>
                          <a:latin typeface="Arial" panose="020B0604020202020204" pitchFamily="34" charset="0"/>
                          <a:cs typeface="Arial" panose="020B0604020202020204" pitchFamily="34" charset="0"/>
                        </a:rPr>
                        <a:t> </a:t>
                      </a:r>
                      <a:r>
                        <a:rPr lang="en-US" sz="3000" dirty="0" err="1">
                          <a:effectLst/>
                          <a:latin typeface="Arial" panose="020B0604020202020204" pitchFamily="34" charset="0"/>
                          <a:cs typeface="Arial" panose="020B0604020202020204" pitchFamily="34" charset="0"/>
                        </a:rPr>
                        <a:t>học</a:t>
                      </a:r>
                      <a:r>
                        <a:rPr lang="en-US" sz="3000" dirty="0">
                          <a:effectLst/>
                          <a:latin typeface="Arial" panose="020B0604020202020204" pitchFamily="34" charset="0"/>
                          <a:cs typeface="Arial" panose="020B0604020202020204" pitchFamily="34" charset="0"/>
                        </a:rPr>
                        <a:t> </a:t>
                      </a:r>
                      <a:r>
                        <a:rPr lang="en-US" sz="3000" dirty="0" err="1">
                          <a:effectLst/>
                          <a:latin typeface="Arial" panose="020B0604020202020204" pitchFamily="34" charset="0"/>
                          <a:cs typeface="Arial" panose="020B0604020202020204" pitchFamily="34" charset="0"/>
                        </a:rPr>
                        <a:t>tập</a:t>
                      </a:r>
                      <a:r>
                        <a:rPr lang="en-US" sz="3000" dirty="0">
                          <a:effectLst/>
                          <a:latin typeface="Arial" panose="020B0604020202020204" pitchFamily="34" charset="0"/>
                          <a:cs typeface="Arial" panose="020B0604020202020204" pitchFamily="34" charset="0"/>
                        </a:rPr>
                        <a:t>,…</a:t>
                      </a:r>
                    </a:p>
                    <a:p>
                      <a:pPr marL="457200" marR="0" indent="-457200" algn="just">
                        <a:lnSpc>
                          <a:spcPct val="150000"/>
                        </a:lnSpc>
                        <a:spcBef>
                          <a:spcPts val="100"/>
                        </a:spcBef>
                        <a:spcAft>
                          <a:spcPts val="100"/>
                        </a:spcAft>
                        <a:buFont typeface="Arial" panose="020B0604020202020204" pitchFamily="34" charset="0"/>
                        <a:buChar char="−"/>
                      </a:pPr>
                      <a:r>
                        <a:rPr lang="en-US" sz="3000" dirty="0" err="1">
                          <a:effectLst/>
                          <a:latin typeface="Arial" panose="020B0604020202020204" pitchFamily="34" charset="0"/>
                          <a:cs typeface="Arial" panose="020B0604020202020204" pitchFamily="34" charset="0"/>
                        </a:rPr>
                        <a:t>Phân</a:t>
                      </a:r>
                      <a:r>
                        <a:rPr lang="en-US" sz="3000" dirty="0">
                          <a:effectLst/>
                          <a:latin typeface="Arial" panose="020B0604020202020204" pitchFamily="34" charset="0"/>
                          <a:cs typeface="Arial" panose="020B0604020202020204" pitchFamily="34" charset="0"/>
                        </a:rPr>
                        <a:t> </a:t>
                      </a:r>
                      <a:r>
                        <a:rPr lang="en-US" sz="3000" dirty="0" err="1">
                          <a:effectLst/>
                          <a:latin typeface="Arial" panose="020B0604020202020204" pitchFamily="34" charset="0"/>
                          <a:cs typeface="Arial" panose="020B0604020202020204" pitchFamily="34" charset="0"/>
                        </a:rPr>
                        <a:t>công</a:t>
                      </a:r>
                      <a:r>
                        <a:rPr lang="en-US" sz="3000" dirty="0">
                          <a:effectLst/>
                          <a:latin typeface="Arial" panose="020B0604020202020204" pitchFamily="34" charset="0"/>
                          <a:cs typeface="Arial" panose="020B0604020202020204" pitchFamily="34" charset="0"/>
                        </a:rPr>
                        <a:t> </a:t>
                      </a:r>
                      <a:r>
                        <a:rPr lang="en-US" sz="3000" dirty="0" err="1">
                          <a:effectLst/>
                          <a:latin typeface="Arial" panose="020B0604020202020204" pitchFamily="34" charset="0"/>
                          <a:cs typeface="Arial" panose="020B0604020202020204" pitchFamily="34" charset="0"/>
                        </a:rPr>
                        <a:t>nhiệm</a:t>
                      </a:r>
                      <a:r>
                        <a:rPr lang="en-US" sz="3000" dirty="0">
                          <a:effectLst/>
                          <a:latin typeface="Arial" panose="020B0604020202020204" pitchFamily="34" charset="0"/>
                          <a:cs typeface="Arial" panose="020B0604020202020204" pitchFamily="34" charset="0"/>
                        </a:rPr>
                        <a:t> </a:t>
                      </a:r>
                      <a:r>
                        <a:rPr lang="en-US" sz="3000" dirty="0" err="1">
                          <a:effectLst/>
                          <a:latin typeface="Arial" panose="020B0604020202020204" pitchFamily="34" charset="0"/>
                          <a:cs typeface="Arial" panose="020B0604020202020204" pitchFamily="34" charset="0"/>
                        </a:rPr>
                        <a:t>vụ</a:t>
                      </a:r>
                      <a:r>
                        <a:rPr lang="en-US" sz="3000" dirty="0">
                          <a:effectLst/>
                          <a:latin typeface="Arial" panose="020B0604020202020204" pitchFamily="34" charset="0"/>
                          <a:cs typeface="Arial" panose="020B0604020202020204" pitchFamily="34" charset="0"/>
                        </a:rPr>
                        <a:t> </a:t>
                      </a:r>
                      <a:r>
                        <a:rPr lang="en-US" sz="3000" dirty="0" err="1">
                          <a:effectLst/>
                          <a:latin typeface="Arial" panose="020B0604020202020204" pitchFamily="34" charset="0"/>
                          <a:cs typeface="Arial" panose="020B0604020202020204" pitchFamily="34" charset="0"/>
                        </a:rPr>
                        <a:t>phù</a:t>
                      </a:r>
                      <a:r>
                        <a:rPr lang="en-US" sz="3000" dirty="0">
                          <a:effectLst/>
                          <a:latin typeface="Arial" panose="020B0604020202020204" pitchFamily="34" charset="0"/>
                          <a:cs typeface="Arial" panose="020B0604020202020204" pitchFamily="34" charset="0"/>
                        </a:rPr>
                        <a:t> </a:t>
                      </a:r>
                      <a:r>
                        <a:rPr lang="en-US" sz="3000" dirty="0" err="1">
                          <a:effectLst/>
                          <a:latin typeface="Arial" panose="020B0604020202020204" pitchFamily="34" charset="0"/>
                          <a:cs typeface="Arial" panose="020B0604020202020204" pitchFamily="34" charset="0"/>
                        </a:rPr>
                        <a:t>hợp</a:t>
                      </a:r>
                      <a:r>
                        <a:rPr lang="en-US" sz="3000" dirty="0">
                          <a:effectLst/>
                          <a:latin typeface="Arial" panose="020B0604020202020204" pitchFamily="34" charset="0"/>
                          <a:cs typeface="Arial" panose="020B0604020202020204" pitchFamily="34" charset="0"/>
                        </a:rPr>
                        <a:t> </a:t>
                      </a:r>
                      <a:r>
                        <a:rPr lang="en-US" sz="3000" dirty="0" err="1">
                          <a:effectLst/>
                          <a:latin typeface="Arial" panose="020B0604020202020204" pitchFamily="34" charset="0"/>
                          <a:cs typeface="Arial" panose="020B0604020202020204" pitchFamily="34" charset="0"/>
                        </a:rPr>
                        <a:t>cho</a:t>
                      </a:r>
                      <a:r>
                        <a:rPr lang="en-US" sz="3000" dirty="0">
                          <a:effectLst/>
                          <a:latin typeface="Arial" panose="020B0604020202020204" pitchFamily="34" charset="0"/>
                          <a:cs typeface="Arial" panose="020B0604020202020204" pitchFamily="34" charset="0"/>
                        </a:rPr>
                        <a:t> </a:t>
                      </a:r>
                      <a:r>
                        <a:rPr lang="en-US" sz="3000" dirty="0" err="1">
                          <a:effectLst/>
                          <a:latin typeface="Arial" panose="020B0604020202020204" pitchFamily="34" charset="0"/>
                          <a:cs typeface="Arial" panose="020B0604020202020204" pitchFamily="34" charset="0"/>
                        </a:rPr>
                        <a:t>từng</a:t>
                      </a:r>
                      <a:r>
                        <a:rPr lang="en-US" sz="3000" dirty="0">
                          <a:effectLst/>
                          <a:latin typeface="Arial" panose="020B0604020202020204" pitchFamily="34" charset="0"/>
                          <a:cs typeface="Arial" panose="020B0604020202020204" pitchFamily="34" charset="0"/>
                        </a:rPr>
                        <a:t> </a:t>
                      </a:r>
                      <a:r>
                        <a:rPr lang="en-US" sz="3000" dirty="0" err="1">
                          <a:effectLst/>
                          <a:latin typeface="Arial" panose="020B0604020202020204" pitchFamily="34" charset="0"/>
                          <a:cs typeface="Arial" panose="020B0604020202020204" pitchFamily="34" charset="0"/>
                        </a:rPr>
                        <a:t>thành</a:t>
                      </a:r>
                      <a:r>
                        <a:rPr lang="en-US" sz="3000" dirty="0">
                          <a:effectLst/>
                          <a:latin typeface="Arial" panose="020B0604020202020204" pitchFamily="34" charset="0"/>
                          <a:cs typeface="Arial" panose="020B0604020202020204" pitchFamily="34" charset="0"/>
                        </a:rPr>
                        <a:t> </a:t>
                      </a:r>
                      <a:r>
                        <a:rPr lang="en-US" sz="3000" dirty="0" err="1">
                          <a:effectLst/>
                          <a:latin typeface="Arial" panose="020B0604020202020204" pitchFamily="34" charset="0"/>
                          <a:cs typeface="Arial" panose="020B0604020202020204" pitchFamily="34" charset="0"/>
                        </a:rPr>
                        <a:t>viên</a:t>
                      </a:r>
                      <a:r>
                        <a:rPr lang="en-US" sz="3000" dirty="0">
                          <a:effectLst/>
                          <a:latin typeface="Arial" panose="020B0604020202020204" pitchFamily="34" charset="0"/>
                          <a:cs typeface="Arial" panose="020B0604020202020204" pitchFamily="34" charset="0"/>
                        </a:rPr>
                        <a:t> </a:t>
                      </a:r>
                      <a:r>
                        <a:rPr lang="en-US" sz="3000" dirty="0" err="1">
                          <a:effectLst/>
                          <a:latin typeface="Arial" panose="020B0604020202020204" pitchFamily="34" charset="0"/>
                          <a:cs typeface="Arial" panose="020B0604020202020204" pitchFamily="34" charset="0"/>
                        </a:rPr>
                        <a:t>khi</a:t>
                      </a:r>
                      <a:r>
                        <a:rPr lang="en-US" sz="3000" dirty="0">
                          <a:effectLst/>
                          <a:latin typeface="Arial" panose="020B0604020202020204" pitchFamily="34" charset="0"/>
                          <a:cs typeface="Arial" panose="020B0604020202020204" pitchFamily="34" charset="0"/>
                        </a:rPr>
                        <a:t> </a:t>
                      </a:r>
                      <a:r>
                        <a:rPr lang="en-US" sz="3000" dirty="0" err="1">
                          <a:effectLst/>
                          <a:latin typeface="Arial" panose="020B0604020202020204" pitchFamily="34" charset="0"/>
                          <a:cs typeface="Arial" panose="020B0604020202020204" pitchFamily="34" charset="0"/>
                        </a:rPr>
                        <a:t>thực</a:t>
                      </a:r>
                      <a:r>
                        <a:rPr lang="en-US" sz="3000" dirty="0">
                          <a:effectLst/>
                          <a:latin typeface="Arial" panose="020B0604020202020204" pitchFamily="34" charset="0"/>
                          <a:cs typeface="Arial" panose="020B0604020202020204" pitchFamily="34" charset="0"/>
                        </a:rPr>
                        <a:t> </a:t>
                      </a:r>
                      <a:r>
                        <a:rPr lang="en-US" sz="3000" dirty="0" err="1">
                          <a:effectLst/>
                          <a:latin typeface="Arial" panose="020B0604020202020204" pitchFamily="34" charset="0"/>
                          <a:cs typeface="Arial" panose="020B0604020202020204" pitchFamily="34" charset="0"/>
                        </a:rPr>
                        <a:t>hiện</a:t>
                      </a:r>
                      <a:r>
                        <a:rPr lang="en-US" sz="3000" dirty="0">
                          <a:effectLst/>
                          <a:latin typeface="Arial" panose="020B0604020202020204" pitchFamily="34" charset="0"/>
                          <a:cs typeface="Arial" panose="020B0604020202020204" pitchFamily="34" charset="0"/>
                        </a:rPr>
                        <a:t> </a:t>
                      </a:r>
                      <a:r>
                        <a:rPr lang="en-US" sz="3000" dirty="0" err="1">
                          <a:effectLst/>
                          <a:latin typeface="Arial" panose="020B0604020202020204" pitchFamily="34" charset="0"/>
                          <a:cs typeface="Arial" panose="020B0604020202020204" pitchFamily="34" charset="0"/>
                        </a:rPr>
                        <a:t>các</a:t>
                      </a:r>
                      <a:r>
                        <a:rPr lang="en-US" sz="3000" dirty="0">
                          <a:effectLst/>
                          <a:latin typeface="Arial" panose="020B0604020202020204" pitchFamily="34" charset="0"/>
                          <a:cs typeface="Arial" panose="020B0604020202020204" pitchFamily="34" charset="0"/>
                        </a:rPr>
                        <a:t> </a:t>
                      </a:r>
                      <a:r>
                        <a:rPr lang="en-US" sz="3000" dirty="0" err="1">
                          <a:effectLst/>
                          <a:latin typeface="Arial" panose="020B0604020202020204" pitchFamily="34" charset="0"/>
                          <a:cs typeface="Arial" panose="020B0604020202020204" pitchFamily="34" charset="0"/>
                        </a:rPr>
                        <a:t>nhiệm</a:t>
                      </a:r>
                      <a:r>
                        <a:rPr lang="en-US" sz="3000" dirty="0">
                          <a:effectLst/>
                          <a:latin typeface="Arial" panose="020B0604020202020204" pitchFamily="34" charset="0"/>
                          <a:cs typeface="Arial" panose="020B0604020202020204" pitchFamily="34" charset="0"/>
                        </a:rPr>
                        <a:t> </a:t>
                      </a:r>
                      <a:r>
                        <a:rPr lang="en-US" sz="3000" dirty="0" err="1">
                          <a:effectLst/>
                          <a:latin typeface="Arial" panose="020B0604020202020204" pitchFamily="34" charset="0"/>
                          <a:cs typeface="Arial" panose="020B0604020202020204" pitchFamily="34" charset="0"/>
                        </a:rPr>
                        <a:t>vụ</a:t>
                      </a:r>
                      <a:r>
                        <a:rPr lang="en-US" sz="3000" dirty="0">
                          <a:effectLst/>
                          <a:latin typeface="Arial" panose="020B0604020202020204" pitchFamily="34" charset="0"/>
                          <a:cs typeface="Arial" panose="020B0604020202020204" pitchFamily="34" charset="0"/>
                        </a:rPr>
                        <a:t> </a:t>
                      </a:r>
                      <a:r>
                        <a:rPr lang="en-US" sz="3000" dirty="0" err="1">
                          <a:effectLst/>
                          <a:latin typeface="Arial" panose="020B0604020202020204" pitchFamily="34" charset="0"/>
                          <a:cs typeface="Arial" panose="020B0604020202020204" pitchFamily="34" charset="0"/>
                        </a:rPr>
                        <a:t>học</a:t>
                      </a:r>
                      <a:r>
                        <a:rPr lang="en-US" sz="3000" dirty="0">
                          <a:effectLst/>
                          <a:latin typeface="Arial" panose="020B0604020202020204" pitchFamily="34" charset="0"/>
                          <a:cs typeface="Arial" panose="020B0604020202020204" pitchFamily="34" charset="0"/>
                        </a:rPr>
                        <a:t> </a:t>
                      </a:r>
                      <a:r>
                        <a:rPr lang="en-US" sz="3000" dirty="0" err="1">
                          <a:effectLst/>
                          <a:latin typeface="Arial" panose="020B0604020202020204" pitchFamily="34" charset="0"/>
                          <a:cs typeface="Arial" panose="020B0604020202020204" pitchFamily="34" charset="0"/>
                        </a:rPr>
                        <a:t>tập</a:t>
                      </a:r>
                      <a:r>
                        <a:rPr lang="en-US" sz="3000" dirty="0">
                          <a:effectLst/>
                          <a:latin typeface="Arial" panose="020B0604020202020204" pitchFamily="34" charset="0"/>
                          <a:cs typeface="Arial" panose="020B0604020202020204" pitchFamily="34" charset="0"/>
                        </a:rPr>
                        <a:t>. </a:t>
                      </a:r>
                    </a:p>
                    <a:p>
                      <a:pPr marL="457200" marR="0" indent="-457200" algn="just">
                        <a:lnSpc>
                          <a:spcPct val="150000"/>
                        </a:lnSpc>
                        <a:spcBef>
                          <a:spcPts val="100"/>
                        </a:spcBef>
                        <a:spcAft>
                          <a:spcPts val="100"/>
                        </a:spcAft>
                        <a:buFont typeface="Arial" panose="020B0604020202020204" pitchFamily="34" charset="0"/>
                        <a:buChar char="−"/>
                      </a:pPr>
                      <a:r>
                        <a:rPr lang="en-US" sz="3000" dirty="0" err="1">
                          <a:effectLst/>
                          <a:latin typeface="Arial" panose="020B0604020202020204" pitchFamily="34" charset="0"/>
                          <a:cs typeface="Arial" panose="020B0604020202020204" pitchFamily="34" charset="0"/>
                        </a:rPr>
                        <a:t>Kết</a:t>
                      </a:r>
                      <a:r>
                        <a:rPr lang="en-US" sz="3000" dirty="0">
                          <a:effectLst/>
                          <a:latin typeface="Arial" panose="020B0604020202020204" pitchFamily="34" charset="0"/>
                          <a:cs typeface="Arial" panose="020B0604020202020204" pitchFamily="34" charset="0"/>
                        </a:rPr>
                        <a:t> </a:t>
                      </a:r>
                      <a:r>
                        <a:rPr lang="en-US" sz="3000" dirty="0" err="1">
                          <a:effectLst/>
                          <a:latin typeface="Arial" panose="020B0604020202020204" pitchFamily="34" charset="0"/>
                          <a:cs typeface="Arial" panose="020B0604020202020204" pitchFamily="34" charset="0"/>
                        </a:rPr>
                        <a:t>nối</a:t>
                      </a:r>
                      <a:r>
                        <a:rPr lang="en-US" sz="3000" dirty="0">
                          <a:effectLst/>
                          <a:latin typeface="Arial" panose="020B0604020202020204" pitchFamily="34" charset="0"/>
                          <a:cs typeface="Arial" panose="020B0604020202020204" pitchFamily="34" charset="0"/>
                        </a:rPr>
                        <a:t> </a:t>
                      </a:r>
                      <a:r>
                        <a:rPr lang="en-US" sz="3000" dirty="0" err="1">
                          <a:effectLst/>
                          <a:latin typeface="Arial" panose="020B0604020202020204" pitchFamily="34" charset="0"/>
                          <a:cs typeface="Arial" panose="020B0604020202020204" pitchFamily="34" charset="0"/>
                        </a:rPr>
                        <a:t>và</a:t>
                      </a:r>
                      <a:r>
                        <a:rPr lang="en-US" sz="3000" dirty="0">
                          <a:effectLst/>
                          <a:latin typeface="Arial" panose="020B0604020202020204" pitchFamily="34" charset="0"/>
                          <a:cs typeface="Arial" panose="020B0604020202020204" pitchFamily="34" charset="0"/>
                        </a:rPr>
                        <a:t> chia </a:t>
                      </a:r>
                      <a:r>
                        <a:rPr lang="en-US" sz="3000" dirty="0" err="1">
                          <a:effectLst/>
                          <a:latin typeface="Arial" panose="020B0604020202020204" pitchFamily="34" charset="0"/>
                          <a:cs typeface="Arial" panose="020B0604020202020204" pitchFamily="34" charset="0"/>
                        </a:rPr>
                        <a:t>sẻ</a:t>
                      </a:r>
                      <a:r>
                        <a:rPr lang="en-US" sz="3000" dirty="0">
                          <a:effectLst/>
                          <a:latin typeface="Arial" panose="020B0604020202020204" pitchFamily="34" charset="0"/>
                          <a:cs typeface="Arial" panose="020B0604020202020204" pitchFamily="34" charset="0"/>
                        </a:rPr>
                        <a:t> </a:t>
                      </a:r>
                      <a:r>
                        <a:rPr lang="en-US" sz="3000" dirty="0" err="1">
                          <a:effectLst/>
                          <a:latin typeface="Arial" panose="020B0604020202020204" pitchFamily="34" charset="0"/>
                          <a:cs typeface="Arial" panose="020B0604020202020204" pitchFamily="34" charset="0"/>
                        </a:rPr>
                        <a:t>thông</a:t>
                      </a:r>
                      <a:r>
                        <a:rPr lang="en-US" sz="3000" dirty="0">
                          <a:effectLst/>
                          <a:latin typeface="Arial" panose="020B0604020202020204" pitchFamily="34" charset="0"/>
                          <a:cs typeface="Arial" panose="020B0604020202020204" pitchFamily="34" charset="0"/>
                        </a:rPr>
                        <a:t> tin, </a:t>
                      </a:r>
                      <a:r>
                        <a:rPr lang="en-US" sz="3000" dirty="0" err="1">
                          <a:effectLst/>
                          <a:latin typeface="Arial" panose="020B0604020202020204" pitchFamily="34" charset="0"/>
                          <a:cs typeface="Arial" panose="020B0604020202020204" pitchFamily="34" charset="0"/>
                        </a:rPr>
                        <a:t>tài</a:t>
                      </a:r>
                      <a:r>
                        <a:rPr lang="en-US" sz="3000" dirty="0">
                          <a:effectLst/>
                          <a:latin typeface="Arial" panose="020B0604020202020204" pitchFamily="34" charset="0"/>
                          <a:cs typeface="Arial" panose="020B0604020202020204" pitchFamily="34" charset="0"/>
                        </a:rPr>
                        <a:t> </a:t>
                      </a:r>
                      <a:r>
                        <a:rPr lang="en-US" sz="3000" dirty="0" err="1">
                          <a:effectLst/>
                          <a:latin typeface="Arial" panose="020B0604020202020204" pitchFamily="34" charset="0"/>
                          <a:cs typeface="Arial" panose="020B0604020202020204" pitchFamily="34" charset="0"/>
                        </a:rPr>
                        <a:t>liệu</a:t>
                      </a:r>
                      <a:r>
                        <a:rPr lang="en-US" sz="3000" dirty="0">
                          <a:effectLst/>
                          <a:latin typeface="Arial" panose="020B0604020202020204" pitchFamily="34" charset="0"/>
                          <a:cs typeface="Arial" panose="020B0604020202020204" pitchFamily="34" charset="0"/>
                        </a:rPr>
                        <a:t> </a:t>
                      </a:r>
                      <a:r>
                        <a:rPr lang="en-US" sz="3000" dirty="0" err="1">
                          <a:effectLst/>
                          <a:latin typeface="Arial" panose="020B0604020202020204" pitchFamily="34" charset="0"/>
                          <a:cs typeface="Arial" panose="020B0604020202020204" pitchFamily="34" charset="0"/>
                        </a:rPr>
                        <a:t>học</a:t>
                      </a:r>
                      <a:r>
                        <a:rPr lang="en-US" sz="3000" dirty="0">
                          <a:effectLst/>
                          <a:latin typeface="Arial" panose="020B0604020202020204" pitchFamily="34" charset="0"/>
                          <a:cs typeface="Arial" panose="020B0604020202020204" pitchFamily="34" charset="0"/>
                        </a:rPr>
                        <a:t> </a:t>
                      </a:r>
                      <a:r>
                        <a:rPr lang="en-US" sz="3000" dirty="0" err="1">
                          <a:effectLst/>
                          <a:latin typeface="Arial" panose="020B0604020202020204" pitchFamily="34" charset="0"/>
                          <a:cs typeface="Arial" panose="020B0604020202020204" pitchFamily="34" charset="0"/>
                        </a:rPr>
                        <a:t>tập</a:t>
                      </a:r>
                      <a:r>
                        <a:rPr lang="en-US" sz="3000" dirty="0">
                          <a:effectLst/>
                          <a:latin typeface="Arial" panose="020B0604020202020204" pitchFamily="34" charset="0"/>
                          <a:cs typeface="Arial" panose="020B0604020202020204" pitchFamily="34" charset="0"/>
                        </a:rPr>
                        <a:t> </a:t>
                      </a:r>
                      <a:r>
                        <a:rPr lang="en-US" sz="3000" dirty="0" err="1">
                          <a:effectLst/>
                          <a:latin typeface="Arial" panose="020B0604020202020204" pitchFamily="34" charset="0"/>
                          <a:cs typeface="Arial" panose="020B0604020202020204" pitchFamily="34" charset="0"/>
                        </a:rPr>
                        <a:t>với</a:t>
                      </a:r>
                      <a:r>
                        <a:rPr lang="en-US" sz="3000" dirty="0">
                          <a:effectLst/>
                          <a:latin typeface="Arial" panose="020B0604020202020204" pitchFamily="34" charset="0"/>
                          <a:cs typeface="Arial" panose="020B0604020202020204" pitchFamily="34" charset="0"/>
                        </a:rPr>
                        <a:t> </a:t>
                      </a:r>
                      <a:r>
                        <a:rPr lang="en-US" sz="3000" dirty="0" err="1">
                          <a:effectLst/>
                          <a:latin typeface="Arial" panose="020B0604020202020204" pitchFamily="34" charset="0"/>
                          <a:cs typeface="Arial" panose="020B0604020202020204" pitchFamily="34" charset="0"/>
                        </a:rPr>
                        <a:t>các</a:t>
                      </a:r>
                      <a:r>
                        <a:rPr lang="en-US" sz="3000" dirty="0">
                          <a:effectLst/>
                          <a:latin typeface="Arial" panose="020B0604020202020204" pitchFamily="34" charset="0"/>
                          <a:cs typeface="Arial" panose="020B0604020202020204" pitchFamily="34" charset="0"/>
                        </a:rPr>
                        <a:t> </a:t>
                      </a:r>
                      <a:r>
                        <a:rPr lang="en-US" sz="3000" dirty="0" err="1">
                          <a:effectLst/>
                          <a:latin typeface="Arial" panose="020B0604020202020204" pitchFamily="34" charset="0"/>
                          <a:cs typeface="Arial" panose="020B0604020202020204" pitchFamily="34" charset="0"/>
                        </a:rPr>
                        <a:t>bạn</a:t>
                      </a:r>
                      <a:r>
                        <a:rPr lang="en-US" sz="3000" dirty="0">
                          <a:effectLst/>
                          <a:latin typeface="Arial" panose="020B0604020202020204" pitchFamily="34" charset="0"/>
                          <a:cs typeface="Arial" panose="020B0604020202020204" pitchFamily="34" charset="0"/>
                        </a:rPr>
                        <a:t>. </a:t>
                      </a:r>
                    </a:p>
                    <a:p>
                      <a:pPr marL="457200" marR="0" indent="-457200" algn="just">
                        <a:lnSpc>
                          <a:spcPct val="150000"/>
                        </a:lnSpc>
                        <a:spcBef>
                          <a:spcPts val="100"/>
                        </a:spcBef>
                        <a:spcAft>
                          <a:spcPts val="100"/>
                        </a:spcAft>
                        <a:buFont typeface="Arial" panose="020B0604020202020204" pitchFamily="34" charset="0"/>
                        <a:buChar char="−"/>
                      </a:pPr>
                      <a:r>
                        <a:rPr lang="en-US" sz="3000" dirty="0" err="1">
                          <a:effectLst/>
                          <a:latin typeface="Arial" panose="020B0604020202020204" pitchFamily="34" charset="0"/>
                          <a:cs typeface="Arial" panose="020B0604020202020204" pitchFamily="34" charset="0"/>
                        </a:rPr>
                        <a:t>Hỗ</a:t>
                      </a:r>
                      <a:r>
                        <a:rPr lang="en-US" sz="3000" dirty="0">
                          <a:effectLst/>
                          <a:latin typeface="Arial" panose="020B0604020202020204" pitchFamily="34" charset="0"/>
                          <a:cs typeface="Arial" panose="020B0604020202020204" pitchFamily="34" charset="0"/>
                        </a:rPr>
                        <a:t> </a:t>
                      </a:r>
                      <a:r>
                        <a:rPr lang="en-US" sz="3000" dirty="0" err="1">
                          <a:effectLst/>
                          <a:latin typeface="Arial" panose="020B0604020202020204" pitchFamily="34" charset="0"/>
                          <a:cs typeface="Arial" panose="020B0604020202020204" pitchFamily="34" charset="0"/>
                        </a:rPr>
                        <a:t>trợ</a:t>
                      </a:r>
                      <a:r>
                        <a:rPr lang="en-US" sz="3000" dirty="0">
                          <a:effectLst/>
                          <a:latin typeface="Arial" panose="020B0604020202020204" pitchFamily="34" charset="0"/>
                          <a:cs typeface="Arial" panose="020B0604020202020204" pitchFamily="34" charset="0"/>
                        </a:rPr>
                        <a:t>, </a:t>
                      </a:r>
                      <a:r>
                        <a:rPr lang="en-US" sz="3000" dirty="0" err="1">
                          <a:effectLst/>
                          <a:latin typeface="Arial" panose="020B0604020202020204" pitchFamily="34" charset="0"/>
                          <a:cs typeface="Arial" panose="020B0604020202020204" pitchFamily="34" charset="0"/>
                        </a:rPr>
                        <a:t>hướng</a:t>
                      </a:r>
                      <a:r>
                        <a:rPr lang="en-US" sz="3000" dirty="0">
                          <a:effectLst/>
                          <a:latin typeface="Arial" panose="020B0604020202020204" pitchFamily="34" charset="0"/>
                          <a:cs typeface="Arial" panose="020B0604020202020204" pitchFamily="34" charset="0"/>
                        </a:rPr>
                        <a:t> </a:t>
                      </a:r>
                      <a:r>
                        <a:rPr lang="en-US" sz="3000" dirty="0" err="1">
                          <a:effectLst/>
                          <a:latin typeface="Arial" panose="020B0604020202020204" pitchFamily="34" charset="0"/>
                          <a:cs typeface="Arial" panose="020B0604020202020204" pitchFamily="34" charset="0"/>
                        </a:rPr>
                        <a:t>dẫn</a:t>
                      </a:r>
                      <a:r>
                        <a:rPr lang="en-US" sz="3000" dirty="0">
                          <a:effectLst/>
                          <a:latin typeface="Arial" panose="020B0604020202020204" pitchFamily="34" charset="0"/>
                          <a:cs typeface="Arial" panose="020B0604020202020204" pitchFamily="34" charset="0"/>
                        </a:rPr>
                        <a:t> </a:t>
                      </a:r>
                      <a:r>
                        <a:rPr lang="en-US" sz="3000" dirty="0" err="1">
                          <a:effectLst/>
                          <a:latin typeface="Arial" panose="020B0604020202020204" pitchFamily="34" charset="0"/>
                          <a:cs typeface="Arial" panose="020B0604020202020204" pitchFamily="34" charset="0"/>
                        </a:rPr>
                        <a:t>các</a:t>
                      </a:r>
                      <a:r>
                        <a:rPr lang="en-US" sz="3000" dirty="0">
                          <a:effectLst/>
                          <a:latin typeface="Arial" panose="020B0604020202020204" pitchFamily="34" charset="0"/>
                          <a:cs typeface="Arial" panose="020B0604020202020204" pitchFamily="34" charset="0"/>
                        </a:rPr>
                        <a:t> </a:t>
                      </a:r>
                      <a:r>
                        <a:rPr lang="en-US" sz="3000" dirty="0" err="1">
                          <a:effectLst/>
                          <a:latin typeface="Arial" panose="020B0604020202020204" pitchFamily="34" charset="0"/>
                          <a:cs typeface="Arial" panose="020B0604020202020204" pitchFamily="34" charset="0"/>
                        </a:rPr>
                        <a:t>bạn</a:t>
                      </a:r>
                      <a:r>
                        <a:rPr lang="en-US" sz="3000" dirty="0">
                          <a:effectLst/>
                          <a:latin typeface="Arial" panose="020B0604020202020204" pitchFamily="34" charset="0"/>
                          <a:cs typeface="Arial" panose="020B0604020202020204" pitchFamily="34" charset="0"/>
                        </a:rPr>
                        <a:t> </a:t>
                      </a:r>
                      <a:r>
                        <a:rPr lang="en-US" sz="3000" dirty="0" err="1">
                          <a:effectLst/>
                          <a:latin typeface="Arial" panose="020B0604020202020204" pitchFamily="34" charset="0"/>
                          <a:cs typeface="Arial" panose="020B0604020202020204" pitchFamily="34" charset="0"/>
                        </a:rPr>
                        <a:t>chưa</a:t>
                      </a:r>
                      <a:r>
                        <a:rPr lang="en-US" sz="3000" dirty="0">
                          <a:effectLst/>
                          <a:latin typeface="Arial" panose="020B0604020202020204" pitchFamily="34" charset="0"/>
                          <a:cs typeface="Arial" panose="020B0604020202020204" pitchFamily="34" charset="0"/>
                        </a:rPr>
                        <a:t> </a:t>
                      </a:r>
                      <a:r>
                        <a:rPr lang="en-US" sz="3000" dirty="0" err="1">
                          <a:effectLst/>
                          <a:latin typeface="Arial" panose="020B0604020202020204" pitchFamily="34" charset="0"/>
                          <a:cs typeface="Arial" panose="020B0604020202020204" pitchFamily="34" charset="0"/>
                        </a:rPr>
                        <a:t>quen</a:t>
                      </a:r>
                      <a:r>
                        <a:rPr lang="en-US" sz="3000" dirty="0">
                          <a:effectLst/>
                          <a:latin typeface="Arial" panose="020B0604020202020204" pitchFamily="34" charset="0"/>
                          <a:cs typeface="Arial" panose="020B0604020202020204" pitchFamily="34" charset="0"/>
                        </a:rPr>
                        <a:t> </a:t>
                      </a:r>
                      <a:r>
                        <a:rPr lang="en-US" sz="3000" dirty="0" err="1">
                          <a:effectLst/>
                          <a:latin typeface="Arial" panose="020B0604020202020204" pitchFamily="34" charset="0"/>
                          <a:cs typeface="Arial" panose="020B0604020202020204" pitchFamily="34" charset="0"/>
                        </a:rPr>
                        <a:t>với</a:t>
                      </a:r>
                      <a:r>
                        <a:rPr lang="en-US" sz="3000" dirty="0">
                          <a:effectLst/>
                          <a:latin typeface="Arial" panose="020B0604020202020204" pitchFamily="34" charset="0"/>
                          <a:cs typeface="Arial" panose="020B0604020202020204" pitchFamily="34" charset="0"/>
                        </a:rPr>
                        <a:t> </a:t>
                      </a:r>
                      <a:r>
                        <a:rPr lang="en-US" sz="3000" dirty="0" err="1">
                          <a:effectLst/>
                          <a:latin typeface="Arial" panose="020B0604020202020204" pitchFamily="34" charset="0"/>
                          <a:cs typeface="Arial" panose="020B0604020202020204" pitchFamily="34" charset="0"/>
                        </a:rPr>
                        <a:t>phương</a:t>
                      </a:r>
                      <a:r>
                        <a:rPr lang="en-US" sz="3000" dirty="0">
                          <a:effectLst/>
                          <a:latin typeface="Arial" panose="020B0604020202020204" pitchFamily="34" charset="0"/>
                          <a:cs typeface="Arial" panose="020B0604020202020204" pitchFamily="34" charset="0"/>
                        </a:rPr>
                        <a:t> </a:t>
                      </a:r>
                      <a:r>
                        <a:rPr lang="en-US" sz="3000" dirty="0" err="1">
                          <a:effectLst/>
                          <a:latin typeface="Arial" panose="020B0604020202020204" pitchFamily="34" charset="0"/>
                          <a:cs typeface="Arial" panose="020B0604020202020204" pitchFamily="34" charset="0"/>
                        </a:rPr>
                        <a:t>pháp</a:t>
                      </a:r>
                      <a:r>
                        <a:rPr lang="en-US" sz="3000" dirty="0">
                          <a:effectLst/>
                          <a:latin typeface="Arial" panose="020B0604020202020204" pitchFamily="34" charset="0"/>
                          <a:cs typeface="Arial" panose="020B0604020202020204" pitchFamily="34" charset="0"/>
                        </a:rPr>
                        <a:t> </a:t>
                      </a:r>
                      <a:r>
                        <a:rPr lang="en-US" sz="3000" dirty="0" err="1">
                          <a:effectLst/>
                          <a:latin typeface="Arial" panose="020B0604020202020204" pitchFamily="34" charset="0"/>
                          <a:cs typeface="Arial" panose="020B0604020202020204" pitchFamily="34" charset="0"/>
                        </a:rPr>
                        <a:t>học</a:t>
                      </a:r>
                      <a:r>
                        <a:rPr lang="en-US" sz="3000" dirty="0">
                          <a:effectLst/>
                          <a:latin typeface="Arial" panose="020B0604020202020204" pitchFamily="34" charset="0"/>
                          <a:cs typeface="Arial" panose="020B0604020202020204" pitchFamily="34" charset="0"/>
                        </a:rPr>
                        <a:t> </a:t>
                      </a:r>
                      <a:r>
                        <a:rPr lang="en-US" sz="3000" dirty="0" err="1">
                          <a:effectLst/>
                          <a:latin typeface="Arial" panose="020B0604020202020204" pitchFamily="34" charset="0"/>
                          <a:cs typeface="Arial" panose="020B0604020202020204" pitchFamily="34" charset="0"/>
                        </a:rPr>
                        <a:t>tập</a:t>
                      </a:r>
                      <a:r>
                        <a:rPr lang="en-US" sz="3000" dirty="0">
                          <a:effectLst/>
                          <a:latin typeface="Arial" panose="020B0604020202020204" pitchFamily="34" charset="0"/>
                          <a:cs typeface="Arial" panose="020B0604020202020204" pitchFamily="34" charset="0"/>
                        </a:rPr>
                        <a:t> </a:t>
                      </a:r>
                      <a:r>
                        <a:rPr lang="en-US" sz="3000" dirty="0" err="1">
                          <a:effectLst/>
                          <a:latin typeface="Arial" panose="020B0604020202020204" pitchFamily="34" charset="0"/>
                          <a:cs typeface="Arial" panose="020B0604020202020204" pitchFamily="34" charset="0"/>
                        </a:rPr>
                        <a:t>tích</a:t>
                      </a:r>
                      <a:r>
                        <a:rPr lang="en-US" sz="3000" dirty="0">
                          <a:effectLst/>
                          <a:latin typeface="Arial" panose="020B0604020202020204" pitchFamily="34" charset="0"/>
                          <a:cs typeface="Arial" panose="020B0604020202020204" pitchFamily="34" charset="0"/>
                        </a:rPr>
                        <a:t> </a:t>
                      </a:r>
                      <a:r>
                        <a:rPr lang="en-US" sz="3000" dirty="0" err="1">
                          <a:effectLst/>
                          <a:latin typeface="Arial" panose="020B0604020202020204" pitchFamily="34" charset="0"/>
                          <a:cs typeface="Arial" panose="020B0604020202020204" pitchFamily="34" charset="0"/>
                        </a:rPr>
                        <a:t>cực</a:t>
                      </a:r>
                      <a:r>
                        <a:rPr lang="en-US" sz="3000" dirty="0">
                          <a:effectLst/>
                          <a:latin typeface="Arial" panose="020B0604020202020204" pitchFamily="34" charset="0"/>
                          <a:cs typeface="Arial" panose="020B0604020202020204" pitchFamily="34" charset="0"/>
                        </a:rPr>
                        <a:t>.</a:t>
                      </a:r>
                      <a:endParaRPr lang="en-US" sz="3000" dirty="0">
                        <a:effectLst/>
                        <a:latin typeface="Arial" panose="020B0604020202020204" pitchFamily="34" charset="0"/>
                        <a:ea typeface="Calibri" panose="020F0502020204030204" pitchFamily="34" charset="0"/>
                        <a:cs typeface="Arial" panose="020B0604020202020204" pitchFamily="34" charset="0"/>
                      </a:endParaRPr>
                    </a:p>
                  </a:txBody>
                  <a:tcPr marL="27093" marR="27093" marT="0" marB="0" anchor="ctr"/>
                </a:tc>
                <a:tc>
                  <a:txBody>
                    <a:bodyPr/>
                    <a:lstStyle/>
                    <a:p>
                      <a:pPr marL="457200" marR="0" indent="-457200" algn="just">
                        <a:lnSpc>
                          <a:spcPct val="150000"/>
                        </a:lnSpc>
                        <a:spcBef>
                          <a:spcPts val="100"/>
                        </a:spcBef>
                        <a:spcAft>
                          <a:spcPts val="100"/>
                        </a:spcAft>
                        <a:buFont typeface="Arial" panose="020B0604020202020204" pitchFamily="34" charset="0"/>
                        <a:buChar char="−"/>
                      </a:pPr>
                      <a:r>
                        <a:rPr lang="en-US" sz="3000" dirty="0">
                          <a:effectLst/>
                          <a:latin typeface="Arial" panose="020B0604020202020204" pitchFamily="34" charset="0"/>
                          <a:cs typeface="Arial" panose="020B0604020202020204" pitchFamily="34" charset="0"/>
                        </a:rPr>
                        <a:t>Sau </a:t>
                      </a:r>
                      <a:r>
                        <a:rPr lang="en-US" sz="3000" dirty="0" err="1">
                          <a:effectLst/>
                          <a:latin typeface="Arial" panose="020B0604020202020204" pitchFamily="34" charset="0"/>
                          <a:cs typeface="Arial" panose="020B0604020202020204" pitchFamily="34" charset="0"/>
                        </a:rPr>
                        <a:t>một</a:t>
                      </a:r>
                      <a:r>
                        <a:rPr lang="en-US" sz="3000" dirty="0">
                          <a:effectLst/>
                          <a:latin typeface="Arial" panose="020B0604020202020204" pitchFamily="34" charset="0"/>
                          <a:cs typeface="Arial" panose="020B0604020202020204" pitchFamily="34" charset="0"/>
                        </a:rPr>
                        <a:t> </a:t>
                      </a:r>
                      <a:r>
                        <a:rPr lang="en-US" sz="3000" dirty="0" err="1">
                          <a:effectLst/>
                          <a:latin typeface="Arial" panose="020B0604020202020204" pitchFamily="34" charset="0"/>
                          <a:cs typeface="Arial" panose="020B0604020202020204" pitchFamily="34" charset="0"/>
                        </a:rPr>
                        <a:t>học</a:t>
                      </a:r>
                      <a:r>
                        <a:rPr lang="en-US" sz="3000" dirty="0">
                          <a:effectLst/>
                          <a:latin typeface="Arial" panose="020B0604020202020204" pitchFamily="34" charset="0"/>
                          <a:cs typeface="Arial" panose="020B0604020202020204" pitchFamily="34" charset="0"/>
                        </a:rPr>
                        <a:t> </a:t>
                      </a:r>
                      <a:r>
                        <a:rPr lang="en-US" sz="3000" dirty="0" err="1">
                          <a:effectLst/>
                          <a:latin typeface="Arial" panose="020B0604020202020204" pitchFamily="34" charset="0"/>
                          <a:cs typeface="Arial" panose="020B0604020202020204" pitchFamily="34" charset="0"/>
                        </a:rPr>
                        <a:t>kì</a:t>
                      </a:r>
                      <a:r>
                        <a:rPr lang="en-US" sz="3000" dirty="0">
                          <a:effectLst/>
                          <a:latin typeface="Arial" panose="020B0604020202020204" pitchFamily="34" charset="0"/>
                          <a:cs typeface="Arial" panose="020B0604020202020204" pitchFamily="34" charset="0"/>
                        </a:rPr>
                        <a:t>, </a:t>
                      </a:r>
                      <a:r>
                        <a:rPr lang="en-US" sz="3000" dirty="0" err="1">
                          <a:effectLst/>
                          <a:latin typeface="Arial" panose="020B0604020202020204" pitchFamily="34" charset="0"/>
                          <a:cs typeface="Arial" panose="020B0604020202020204" pitchFamily="34" charset="0"/>
                        </a:rPr>
                        <a:t>các</a:t>
                      </a:r>
                      <a:r>
                        <a:rPr lang="en-US" sz="3000" dirty="0">
                          <a:effectLst/>
                          <a:latin typeface="Arial" panose="020B0604020202020204" pitchFamily="34" charset="0"/>
                          <a:cs typeface="Arial" panose="020B0604020202020204" pitchFamily="34" charset="0"/>
                        </a:rPr>
                        <a:t> </a:t>
                      </a:r>
                      <a:r>
                        <a:rPr lang="en-US" sz="3000" dirty="0" err="1">
                          <a:effectLst/>
                          <a:latin typeface="Arial" panose="020B0604020202020204" pitchFamily="34" charset="0"/>
                          <a:cs typeface="Arial" panose="020B0604020202020204" pitchFamily="34" charset="0"/>
                        </a:rPr>
                        <a:t>bạn</a:t>
                      </a:r>
                      <a:r>
                        <a:rPr lang="en-US" sz="3000" dirty="0">
                          <a:effectLst/>
                          <a:latin typeface="Arial" panose="020B0604020202020204" pitchFamily="34" charset="0"/>
                          <a:cs typeface="Arial" panose="020B0604020202020204" pitchFamily="34" charset="0"/>
                        </a:rPr>
                        <a:t> </a:t>
                      </a:r>
                      <a:r>
                        <a:rPr lang="en-US" sz="3000" dirty="0" err="1">
                          <a:effectLst/>
                          <a:latin typeface="Arial" panose="020B0604020202020204" pitchFamily="34" charset="0"/>
                          <a:cs typeface="Arial" panose="020B0604020202020204" pitchFamily="34" charset="0"/>
                        </a:rPr>
                        <a:t>trong</a:t>
                      </a:r>
                      <a:r>
                        <a:rPr lang="en-US" sz="3000" dirty="0">
                          <a:effectLst/>
                          <a:latin typeface="Arial" panose="020B0604020202020204" pitchFamily="34" charset="0"/>
                          <a:cs typeface="Arial" panose="020B0604020202020204" pitchFamily="34" charset="0"/>
                        </a:rPr>
                        <a:t> </a:t>
                      </a:r>
                      <a:r>
                        <a:rPr lang="en-US" sz="3000" dirty="0" err="1">
                          <a:effectLst/>
                          <a:latin typeface="Arial" panose="020B0604020202020204" pitchFamily="34" charset="0"/>
                          <a:cs typeface="Arial" panose="020B0604020202020204" pitchFamily="34" charset="0"/>
                        </a:rPr>
                        <a:t>lớp</a:t>
                      </a:r>
                      <a:r>
                        <a:rPr lang="en-US" sz="3000" dirty="0">
                          <a:effectLst/>
                          <a:latin typeface="Arial" panose="020B0604020202020204" pitchFamily="34" charset="0"/>
                          <a:cs typeface="Arial" panose="020B0604020202020204" pitchFamily="34" charset="0"/>
                        </a:rPr>
                        <a:t> </a:t>
                      </a:r>
                      <a:r>
                        <a:rPr lang="en-US" sz="3000" dirty="0" err="1">
                          <a:effectLst/>
                          <a:latin typeface="Arial" panose="020B0604020202020204" pitchFamily="34" charset="0"/>
                          <a:cs typeface="Arial" panose="020B0604020202020204" pitchFamily="34" charset="0"/>
                        </a:rPr>
                        <a:t>chủ</a:t>
                      </a:r>
                      <a:r>
                        <a:rPr lang="en-US" sz="3000" dirty="0">
                          <a:effectLst/>
                          <a:latin typeface="Arial" panose="020B0604020202020204" pitchFamily="34" charset="0"/>
                          <a:cs typeface="Arial" panose="020B0604020202020204" pitchFamily="34" charset="0"/>
                        </a:rPr>
                        <a:t> </a:t>
                      </a:r>
                      <a:r>
                        <a:rPr lang="en-US" sz="3000" dirty="0" err="1">
                          <a:effectLst/>
                          <a:latin typeface="Arial" panose="020B0604020202020204" pitchFamily="34" charset="0"/>
                          <a:cs typeface="Arial" panose="020B0604020202020204" pitchFamily="34" charset="0"/>
                        </a:rPr>
                        <a:t>động</a:t>
                      </a:r>
                      <a:r>
                        <a:rPr lang="en-US" sz="3000" dirty="0">
                          <a:effectLst/>
                          <a:latin typeface="Arial" panose="020B0604020202020204" pitchFamily="34" charset="0"/>
                          <a:cs typeface="Arial" panose="020B0604020202020204" pitchFamily="34" charset="0"/>
                        </a:rPr>
                        <a:t>, </a:t>
                      </a:r>
                      <a:r>
                        <a:rPr lang="en-US" sz="3000" dirty="0" err="1">
                          <a:effectLst/>
                          <a:latin typeface="Arial" panose="020B0604020202020204" pitchFamily="34" charset="0"/>
                          <a:cs typeface="Arial" panose="020B0604020202020204" pitchFamily="34" charset="0"/>
                        </a:rPr>
                        <a:t>tích</a:t>
                      </a:r>
                      <a:r>
                        <a:rPr lang="en-US" sz="3000" dirty="0">
                          <a:effectLst/>
                          <a:latin typeface="Arial" panose="020B0604020202020204" pitchFamily="34" charset="0"/>
                          <a:cs typeface="Arial" panose="020B0604020202020204" pitchFamily="34" charset="0"/>
                        </a:rPr>
                        <a:t> </a:t>
                      </a:r>
                      <a:r>
                        <a:rPr lang="en-US" sz="3000" dirty="0" err="1">
                          <a:effectLst/>
                          <a:latin typeface="Arial" panose="020B0604020202020204" pitchFamily="34" charset="0"/>
                          <a:cs typeface="Arial" panose="020B0604020202020204" pitchFamily="34" charset="0"/>
                        </a:rPr>
                        <a:t>cực</a:t>
                      </a:r>
                      <a:r>
                        <a:rPr lang="en-US" sz="3000" dirty="0">
                          <a:effectLst/>
                          <a:latin typeface="Arial" panose="020B0604020202020204" pitchFamily="34" charset="0"/>
                          <a:cs typeface="Arial" panose="020B0604020202020204" pitchFamily="34" charset="0"/>
                        </a:rPr>
                        <a:t> </a:t>
                      </a:r>
                      <a:r>
                        <a:rPr lang="en-US" sz="3000" dirty="0" err="1">
                          <a:effectLst/>
                          <a:latin typeface="Arial" panose="020B0604020202020204" pitchFamily="34" charset="0"/>
                          <a:cs typeface="Arial" panose="020B0604020202020204" pitchFamily="34" charset="0"/>
                        </a:rPr>
                        <a:t>học</a:t>
                      </a:r>
                      <a:r>
                        <a:rPr lang="en-US" sz="3000" dirty="0">
                          <a:effectLst/>
                          <a:latin typeface="Arial" panose="020B0604020202020204" pitchFamily="34" charset="0"/>
                          <a:cs typeface="Arial" panose="020B0604020202020204" pitchFamily="34" charset="0"/>
                        </a:rPr>
                        <a:t> </a:t>
                      </a:r>
                      <a:r>
                        <a:rPr lang="en-US" sz="3000" dirty="0" err="1">
                          <a:effectLst/>
                          <a:latin typeface="Arial" panose="020B0604020202020204" pitchFamily="34" charset="0"/>
                          <a:cs typeface="Arial" panose="020B0604020202020204" pitchFamily="34" charset="0"/>
                        </a:rPr>
                        <a:t>tập</a:t>
                      </a:r>
                      <a:r>
                        <a:rPr lang="en-US" sz="3000" dirty="0">
                          <a:effectLst/>
                          <a:latin typeface="Arial" panose="020B0604020202020204" pitchFamily="34" charset="0"/>
                          <a:cs typeface="Arial" panose="020B0604020202020204" pitchFamily="34" charset="0"/>
                        </a:rPr>
                        <a:t> </a:t>
                      </a:r>
                      <a:r>
                        <a:rPr lang="en-US" sz="3000" dirty="0" err="1">
                          <a:effectLst/>
                          <a:latin typeface="Arial" panose="020B0604020202020204" pitchFamily="34" charset="0"/>
                          <a:cs typeface="Arial" panose="020B0604020202020204" pitchFamily="34" charset="0"/>
                        </a:rPr>
                        <a:t>hơn</a:t>
                      </a:r>
                      <a:r>
                        <a:rPr lang="en-US" sz="3000" dirty="0">
                          <a:effectLst/>
                          <a:latin typeface="Arial" panose="020B0604020202020204" pitchFamily="34" charset="0"/>
                          <a:cs typeface="Arial" panose="020B0604020202020204" pitchFamily="34" charset="0"/>
                        </a:rPr>
                        <a:t>.</a:t>
                      </a:r>
                    </a:p>
                    <a:p>
                      <a:pPr marL="457200" marR="0" indent="-457200" algn="just">
                        <a:lnSpc>
                          <a:spcPct val="150000"/>
                        </a:lnSpc>
                        <a:spcBef>
                          <a:spcPts val="100"/>
                        </a:spcBef>
                        <a:spcAft>
                          <a:spcPts val="100"/>
                        </a:spcAft>
                        <a:buFont typeface="Arial" panose="020B0604020202020204" pitchFamily="34" charset="0"/>
                        <a:buChar char="−"/>
                      </a:pPr>
                      <a:r>
                        <a:rPr lang="en-US" sz="3000" dirty="0" err="1">
                          <a:effectLst/>
                          <a:latin typeface="Arial" panose="020B0604020202020204" pitchFamily="34" charset="0"/>
                          <a:cs typeface="Arial" panose="020B0604020202020204" pitchFamily="34" charset="0"/>
                        </a:rPr>
                        <a:t>Kết</a:t>
                      </a:r>
                      <a:r>
                        <a:rPr lang="en-US" sz="3000" dirty="0">
                          <a:effectLst/>
                          <a:latin typeface="Arial" panose="020B0604020202020204" pitchFamily="34" charset="0"/>
                          <a:cs typeface="Arial" panose="020B0604020202020204" pitchFamily="34" charset="0"/>
                        </a:rPr>
                        <a:t> </a:t>
                      </a:r>
                      <a:r>
                        <a:rPr lang="en-US" sz="3000" dirty="0" err="1">
                          <a:effectLst/>
                          <a:latin typeface="Arial" panose="020B0604020202020204" pitchFamily="34" charset="0"/>
                          <a:cs typeface="Arial" panose="020B0604020202020204" pitchFamily="34" charset="0"/>
                        </a:rPr>
                        <a:t>quả</a:t>
                      </a:r>
                      <a:r>
                        <a:rPr lang="en-US" sz="3000" dirty="0">
                          <a:effectLst/>
                          <a:latin typeface="Arial" panose="020B0604020202020204" pitchFamily="34" charset="0"/>
                          <a:cs typeface="Arial" panose="020B0604020202020204" pitchFamily="34" charset="0"/>
                        </a:rPr>
                        <a:t> </a:t>
                      </a:r>
                      <a:r>
                        <a:rPr lang="en-US" sz="3000" dirty="0" err="1">
                          <a:effectLst/>
                          <a:latin typeface="Arial" panose="020B0604020202020204" pitchFamily="34" charset="0"/>
                          <a:cs typeface="Arial" panose="020B0604020202020204" pitchFamily="34" charset="0"/>
                        </a:rPr>
                        <a:t>học</a:t>
                      </a:r>
                      <a:r>
                        <a:rPr lang="en-US" sz="3000" dirty="0">
                          <a:effectLst/>
                          <a:latin typeface="Arial" panose="020B0604020202020204" pitchFamily="34" charset="0"/>
                          <a:cs typeface="Arial" panose="020B0604020202020204" pitchFamily="34" charset="0"/>
                        </a:rPr>
                        <a:t> </a:t>
                      </a:r>
                      <a:r>
                        <a:rPr lang="en-US" sz="3000" dirty="0" err="1">
                          <a:effectLst/>
                          <a:latin typeface="Arial" panose="020B0604020202020204" pitchFamily="34" charset="0"/>
                          <a:cs typeface="Arial" panose="020B0604020202020204" pitchFamily="34" charset="0"/>
                        </a:rPr>
                        <a:t>tập</a:t>
                      </a:r>
                      <a:r>
                        <a:rPr lang="en-US" sz="3000" dirty="0">
                          <a:effectLst/>
                          <a:latin typeface="Arial" panose="020B0604020202020204" pitchFamily="34" charset="0"/>
                          <a:cs typeface="Arial" panose="020B0604020202020204" pitchFamily="34" charset="0"/>
                        </a:rPr>
                        <a:t> </a:t>
                      </a:r>
                      <a:r>
                        <a:rPr lang="en-US" sz="3000" dirty="0" err="1">
                          <a:effectLst/>
                          <a:latin typeface="Arial" panose="020B0604020202020204" pitchFamily="34" charset="0"/>
                          <a:cs typeface="Arial" panose="020B0604020202020204" pitchFamily="34" charset="0"/>
                        </a:rPr>
                        <a:t>được</a:t>
                      </a:r>
                      <a:r>
                        <a:rPr lang="en-US" sz="3000" dirty="0">
                          <a:effectLst/>
                          <a:latin typeface="Arial" panose="020B0604020202020204" pitchFamily="34" charset="0"/>
                          <a:cs typeface="Arial" panose="020B0604020202020204" pitchFamily="34" charset="0"/>
                        </a:rPr>
                        <a:t> </a:t>
                      </a:r>
                      <a:r>
                        <a:rPr lang="en-US" sz="3000" dirty="0" err="1">
                          <a:effectLst/>
                          <a:latin typeface="Arial" panose="020B0604020202020204" pitchFamily="34" charset="0"/>
                          <a:cs typeface="Arial" panose="020B0604020202020204" pitchFamily="34" charset="0"/>
                        </a:rPr>
                        <a:t>nâng</a:t>
                      </a:r>
                      <a:r>
                        <a:rPr lang="en-US" sz="3000" dirty="0">
                          <a:effectLst/>
                          <a:latin typeface="Arial" panose="020B0604020202020204" pitchFamily="34" charset="0"/>
                          <a:cs typeface="Arial" panose="020B0604020202020204" pitchFamily="34" charset="0"/>
                        </a:rPr>
                        <a:t> </a:t>
                      </a:r>
                      <a:r>
                        <a:rPr lang="en-US" sz="3000" dirty="0" err="1">
                          <a:effectLst/>
                          <a:latin typeface="Arial" panose="020B0604020202020204" pitchFamily="34" charset="0"/>
                          <a:cs typeface="Arial" panose="020B0604020202020204" pitchFamily="34" charset="0"/>
                        </a:rPr>
                        <a:t>cao</a:t>
                      </a:r>
                      <a:r>
                        <a:rPr lang="en-US" sz="3000" dirty="0">
                          <a:effectLst/>
                          <a:latin typeface="Arial" panose="020B0604020202020204" pitchFamily="34" charset="0"/>
                          <a:cs typeface="Arial" panose="020B0604020202020204" pitchFamily="34" charset="0"/>
                        </a:rPr>
                        <a:t>.</a:t>
                      </a:r>
                      <a:endParaRPr lang="en-US" sz="3000" dirty="0">
                        <a:effectLst/>
                        <a:latin typeface="Arial" panose="020B0604020202020204" pitchFamily="34" charset="0"/>
                        <a:ea typeface="Calibri" panose="020F0502020204030204" pitchFamily="34" charset="0"/>
                        <a:cs typeface="Arial" panose="020B0604020202020204" pitchFamily="34" charset="0"/>
                      </a:endParaRPr>
                    </a:p>
                  </a:txBody>
                  <a:tcPr marL="27093" marR="27093" marT="0" marB="0" anchor="ctr"/>
                </a:tc>
                <a:extLst>
                  <a:ext uri="{0D108BD9-81ED-4DB2-BD59-A6C34878D82A}">
                    <a16:rowId xmlns:a16="http://schemas.microsoft.com/office/drawing/2014/main" val="1508410109"/>
                  </a:ext>
                </a:extLst>
              </a:tr>
            </a:tbl>
          </a:graphicData>
        </a:graphic>
      </p:graphicFrame>
    </p:spTree>
  </p:cSld>
  <p:clrMapOvr>
    <a:masterClrMapping/>
  </p:clrMapOvr>
  <p:transition spd="med">
    <p:wipe/>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
        <p:cNvGrpSpPr/>
        <p:nvPr/>
      </p:nvGrpSpPr>
      <p:grpSpPr>
        <a:xfrm>
          <a:off x="0" y="0"/>
          <a:ext cx="0" cy="0"/>
          <a:chOff x="0" y="0"/>
          <a:chExt cx="0" cy="0"/>
        </a:xfrm>
      </p:grpSpPr>
      <p:sp>
        <p:nvSpPr>
          <p:cNvPr id="17" name="Freeform 17"/>
          <p:cNvSpPr/>
          <p:nvPr/>
        </p:nvSpPr>
        <p:spPr>
          <a:xfrm rot="-2977385" flipH="1">
            <a:off x="17490986" y="-96873"/>
            <a:ext cx="729079" cy="1045346"/>
          </a:xfrm>
          <a:custGeom>
            <a:avLst/>
            <a:gdLst/>
            <a:ahLst/>
            <a:cxnLst/>
            <a:rect l="l" t="t" r="r" b="b"/>
            <a:pathLst>
              <a:path w="729079" h="1045346">
                <a:moveTo>
                  <a:pt x="729078" y="0"/>
                </a:moveTo>
                <a:lnTo>
                  <a:pt x="0" y="0"/>
                </a:lnTo>
                <a:lnTo>
                  <a:pt x="0" y="1045346"/>
                </a:lnTo>
                <a:lnTo>
                  <a:pt x="729078" y="1045346"/>
                </a:lnTo>
                <a:lnTo>
                  <a:pt x="729078"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8" name="Freeform 9">
            <a:extLst>
              <a:ext uri="{FF2B5EF4-FFF2-40B4-BE49-F238E27FC236}">
                <a16:creationId xmlns:a16="http://schemas.microsoft.com/office/drawing/2014/main" id="{5A68CF35-EBEF-E6DC-C051-22821F74AE0D}"/>
              </a:ext>
            </a:extLst>
          </p:cNvPr>
          <p:cNvSpPr/>
          <p:nvPr/>
        </p:nvSpPr>
        <p:spPr>
          <a:xfrm>
            <a:off x="87657" y="196619"/>
            <a:ext cx="582311" cy="739442"/>
          </a:xfrm>
          <a:custGeom>
            <a:avLst/>
            <a:gdLst/>
            <a:ahLst/>
            <a:cxnLst/>
            <a:rect l="l" t="t" r="r" b="b"/>
            <a:pathLst>
              <a:path w="582311" h="739442">
                <a:moveTo>
                  <a:pt x="0" y="0"/>
                </a:moveTo>
                <a:lnTo>
                  <a:pt x="582311" y="0"/>
                </a:lnTo>
                <a:lnTo>
                  <a:pt x="582311" y="739442"/>
                </a:lnTo>
                <a:lnTo>
                  <a:pt x="0" y="73944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FE282EDB-FA05-C12F-2269-462B477C862A}"/>
              </a:ext>
            </a:extLst>
          </p:cNvPr>
          <p:cNvSpPr txBox="1"/>
          <p:nvPr/>
        </p:nvSpPr>
        <p:spPr>
          <a:xfrm>
            <a:off x="1135080" y="396971"/>
            <a:ext cx="16238520" cy="1911549"/>
          </a:xfrm>
          <a:prstGeom prst="rect">
            <a:avLst/>
          </a:prstGeom>
          <a:noFill/>
        </p:spPr>
        <p:txBody>
          <a:bodyPr wrap="square">
            <a:spAutoFit/>
          </a:bodyPr>
          <a:lstStyle/>
          <a:p>
            <a:pPr algn="ctr">
              <a:lnSpc>
                <a:spcPct val="150000"/>
              </a:lnSpc>
              <a:spcAft>
                <a:spcPts val="1000"/>
              </a:spcAft>
            </a:pPr>
            <a:r>
              <a:rPr lang="vi-VN" sz="4200" b="1">
                <a:solidFill>
                  <a:srgbClr val="C00000"/>
                </a:solidFill>
                <a:latin typeface="Arial" panose="020B0604020202020204" pitchFamily="34" charset="0"/>
                <a:ea typeface="Calibri" panose="020F0502020204030204" pitchFamily="34" charset="0"/>
                <a:cs typeface="Arial" panose="020B0604020202020204" pitchFamily="34" charset="0"/>
              </a:rPr>
              <a:t>Nhiệm vụ 2: Cùng các bạn thực hiện hoạt động xây dựng và phát triển nhà trường đã đề xuất và chia sẻ kết quả đạt được</a:t>
            </a:r>
            <a:endParaRPr lang="en-US" sz="42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grpSp>
        <p:nvGrpSpPr>
          <p:cNvPr id="8" name="Group 7">
            <a:extLst>
              <a:ext uri="{FF2B5EF4-FFF2-40B4-BE49-F238E27FC236}">
                <a16:creationId xmlns:a16="http://schemas.microsoft.com/office/drawing/2014/main" id="{D1AA82BA-31A1-E2F7-4EBA-AC95C8A67C66}"/>
              </a:ext>
            </a:extLst>
          </p:cNvPr>
          <p:cNvGrpSpPr/>
          <p:nvPr/>
        </p:nvGrpSpPr>
        <p:grpSpPr>
          <a:xfrm>
            <a:off x="491721" y="2628900"/>
            <a:ext cx="16960769" cy="2019064"/>
            <a:chOff x="516184" y="2645228"/>
            <a:chExt cx="16960769" cy="2019064"/>
          </a:xfrm>
        </p:grpSpPr>
        <p:sp>
          <p:nvSpPr>
            <p:cNvPr id="5" name="TextBox 4">
              <a:extLst>
                <a:ext uri="{FF2B5EF4-FFF2-40B4-BE49-F238E27FC236}">
                  <a16:creationId xmlns:a16="http://schemas.microsoft.com/office/drawing/2014/main" id="{33825E12-0517-7ED3-A745-25C94E0CBE5D}"/>
                </a:ext>
              </a:extLst>
            </p:cNvPr>
            <p:cNvSpPr txBox="1"/>
            <p:nvPr/>
          </p:nvSpPr>
          <p:spPr>
            <a:xfrm>
              <a:off x="1981200" y="2645228"/>
              <a:ext cx="15495753" cy="2019064"/>
            </a:xfrm>
            <a:prstGeom prst="roundRect">
              <a:avLst/>
            </a:prstGeom>
            <a:solidFill>
              <a:schemeClr val="accent3">
                <a:lumMod val="20000"/>
                <a:lumOff val="80000"/>
              </a:schemeClr>
            </a:solidFill>
          </p:spPr>
          <p:txBody>
            <a:bodyPr wrap="square" rtlCol="0">
              <a:spAutoFit/>
            </a:bodyPr>
            <a:lstStyle/>
            <a:p>
              <a:pPr algn="just">
                <a:lnSpc>
                  <a:spcPct val="150000"/>
                </a:lnSpc>
              </a:pPr>
              <a:r>
                <a:rPr lang="en-US" sz="4000" b="1">
                  <a:latin typeface="Arial" panose="020B0604020202020204" pitchFamily="34" charset="0"/>
                  <a:cs typeface="Arial" panose="020B0604020202020204" pitchFamily="34" charset="0"/>
                </a:rPr>
                <a:t>HOẠT ĐỘNG NHÓM: </a:t>
              </a:r>
              <a:r>
                <a:rPr lang="en-US" sz="4000">
                  <a:latin typeface="Arial" panose="020B0604020202020204" pitchFamily="34" charset="0"/>
                  <a:cs typeface="Arial" panose="020B0604020202020204" pitchFamily="34" charset="0"/>
                </a:rPr>
                <a:t>M</a:t>
              </a:r>
              <a:r>
                <a:rPr lang="vi-VN" sz="4000">
                  <a:latin typeface="Arial" panose="020B0604020202020204" pitchFamily="34" charset="0"/>
                  <a:cs typeface="Arial" panose="020B0604020202020204" pitchFamily="34" charset="0"/>
                </a:rPr>
                <a:t>ỗi nhóm trình bày về kết quả thực hiện hoạt động xây dựng và phát triển nhà trường theo gợi ý</a:t>
              </a:r>
              <a:r>
                <a:rPr lang="en-US" sz="4000">
                  <a:latin typeface="Arial" panose="020B0604020202020204" pitchFamily="34" charset="0"/>
                  <a:cs typeface="Arial" panose="020B0604020202020204" pitchFamily="34" charset="0"/>
                </a:rPr>
                <a:t> dưới đây:</a:t>
              </a:r>
              <a:endParaRPr lang="en-US" sz="4000" i="1">
                <a:latin typeface="Arial" panose="020B0604020202020204" pitchFamily="34" charset="0"/>
                <a:cs typeface="Arial" panose="020B0604020202020204" pitchFamily="34" charset="0"/>
              </a:endParaRPr>
            </a:p>
          </p:txBody>
        </p:sp>
        <p:pic>
          <p:nvPicPr>
            <p:cNvPr id="7" name="Picture 6" descr="A group of people wearing clothing&#10;&#10;Description automatically generated with medium confidence">
              <a:extLst>
                <a:ext uri="{FF2B5EF4-FFF2-40B4-BE49-F238E27FC236}">
                  <a16:creationId xmlns:a16="http://schemas.microsoft.com/office/drawing/2014/main" id="{E4DE8766-2BDF-B678-8754-3F4B980DEAD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1469" t="10109" r="9436" b="11156"/>
            <a:stretch/>
          </p:blipFill>
          <p:spPr>
            <a:xfrm>
              <a:off x="516184" y="3038682"/>
              <a:ext cx="1237791" cy="1232155"/>
            </a:xfrm>
            <a:prstGeom prst="rect">
              <a:avLst/>
            </a:prstGeom>
          </p:spPr>
        </p:pic>
      </p:grpSp>
      <p:pic>
        <p:nvPicPr>
          <p:cNvPr id="10" name="Picture 9" descr="A screen shot of a diagram&#10;&#10;Description automatically generated">
            <a:extLst>
              <a:ext uri="{FF2B5EF4-FFF2-40B4-BE49-F238E27FC236}">
                <a16:creationId xmlns:a16="http://schemas.microsoft.com/office/drawing/2014/main" id="{13DCC334-8E17-C413-4E09-E34A961C9E78}"/>
              </a:ext>
            </a:extLst>
          </p:cNvPr>
          <p:cNvPicPr>
            <a:picLocks noChangeAspect="1"/>
          </p:cNvPicPr>
          <p:nvPr/>
        </p:nvPicPr>
        <p:blipFill rotWithShape="1">
          <a:blip r:embed="rId7">
            <a:extLst>
              <a:ext uri="{28A0092B-C50C-407E-A947-70E740481C1C}">
                <a14:useLocalDpi xmlns:a14="http://schemas.microsoft.com/office/drawing/2010/main" val="0"/>
              </a:ext>
            </a:extLst>
          </a:blip>
          <a:srcRect l="7277" t="17663" r="9387"/>
          <a:stretch/>
        </p:blipFill>
        <p:spPr>
          <a:xfrm>
            <a:off x="4152900" y="5295900"/>
            <a:ext cx="9982200" cy="44435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451213095"/>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
        <p:cNvGrpSpPr/>
        <p:nvPr/>
      </p:nvGrpSpPr>
      <p:grpSpPr>
        <a:xfrm>
          <a:off x="0" y="0"/>
          <a:ext cx="0" cy="0"/>
          <a:chOff x="0" y="0"/>
          <a:chExt cx="0" cy="0"/>
        </a:xfrm>
      </p:grpSpPr>
      <p:sp>
        <p:nvSpPr>
          <p:cNvPr id="3" name="Freeform 3"/>
          <p:cNvSpPr/>
          <p:nvPr/>
        </p:nvSpPr>
        <p:spPr>
          <a:xfrm>
            <a:off x="0" y="9028303"/>
            <a:ext cx="1447800" cy="1258697"/>
          </a:xfrm>
          <a:custGeom>
            <a:avLst/>
            <a:gdLst/>
            <a:ahLst/>
            <a:cxnLst/>
            <a:rect l="l" t="t" r="r" b="b"/>
            <a:pathLst>
              <a:path w="4160184" h="4114800">
                <a:moveTo>
                  <a:pt x="0" y="0"/>
                </a:moveTo>
                <a:lnTo>
                  <a:pt x="4160184" y="0"/>
                </a:lnTo>
                <a:lnTo>
                  <a:pt x="4160184"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pic>
        <p:nvPicPr>
          <p:cNvPr id="2" name="Picture 5">
            <a:extLst>
              <a:ext uri="{FF2B5EF4-FFF2-40B4-BE49-F238E27FC236}">
                <a16:creationId xmlns:a16="http://schemas.microsoft.com/office/drawing/2014/main" id="{7398B32D-5528-0416-8646-4B5F3CE964C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8914" t="38319"/>
          <a:stretch>
            <a:fillRect/>
          </a:stretch>
        </p:blipFill>
        <p:spPr>
          <a:xfrm rot="10800000">
            <a:off x="3429000" y="3004457"/>
            <a:ext cx="15030926" cy="7277100"/>
          </a:xfrm>
          <a:prstGeom prst="rect">
            <a:avLst/>
          </a:prstGeom>
        </p:spPr>
      </p:pic>
      <p:grpSp>
        <p:nvGrpSpPr>
          <p:cNvPr id="5" name="Group 4">
            <a:extLst>
              <a:ext uri="{FF2B5EF4-FFF2-40B4-BE49-F238E27FC236}">
                <a16:creationId xmlns:a16="http://schemas.microsoft.com/office/drawing/2014/main" id="{6B80A667-31B7-D60F-68F6-F98B6F4D7505}"/>
              </a:ext>
            </a:extLst>
          </p:cNvPr>
          <p:cNvGrpSpPr/>
          <p:nvPr/>
        </p:nvGrpSpPr>
        <p:grpSpPr>
          <a:xfrm>
            <a:off x="17259300" y="115157"/>
            <a:ext cx="1057989" cy="1158974"/>
            <a:chOff x="15614885" y="8251666"/>
            <a:chExt cx="1057989" cy="1158974"/>
          </a:xfrm>
        </p:grpSpPr>
        <p:sp>
          <p:nvSpPr>
            <p:cNvPr id="6" name="Freeform 11">
              <a:extLst>
                <a:ext uri="{FF2B5EF4-FFF2-40B4-BE49-F238E27FC236}">
                  <a16:creationId xmlns:a16="http://schemas.microsoft.com/office/drawing/2014/main" id="{E62B08DB-3E00-30DA-A8E3-8AC0A9CE6CD8}"/>
                </a:ext>
              </a:extLst>
            </p:cNvPr>
            <p:cNvSpPr/>
            <p:nvPr/>
          </p:nvSpPr>
          <p:spPr>
            <a:xfrm>
              <a:off x="16093387" y="8831153"/>
              <a:ext cx="579487" cy="579487"/>
            </a:xfrm>
            <a:custGeom>
              <a:avLst/>
              <a:gdLst/>
              <a:ahLst/>
              <a:cxnLst/>
              <a:rect l="l" t="t" r="r" b="b"/>
              <a:pathLst>
                <a:path w="579487" h="579487">
                  <a:moveTo>
                    <a:pt x="0" y="0"/>
                  </a:moveTo>
                  <a:lnTo>
                    <a:pt x="579487" y="0"/>
                  </a:lnTo>
                  <a:lnTo>
                    <a:pt x="579487" y="579487"/>
                  </a:lnTo>
                  <a:lnTo>
                    <a:pt x="0" y="57948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7" name="Freeform 12">
              <a:extLst>
                <a:ext uri="{FF2B5EF4-FFF2-40B4-BE49-F238E27FC236}">
                  <a16:creationId xmlns:a16="http://schemas.microsoft.com/office/drawing/2014/main" id="{3394A8C9-7755-72BC-EED7-56A705D45A5B}"/>
                </a:ext>
              </a:extLst>
            </p:cNvPr>
            <p:cNvSpPr/>
            <p:nvPr/>
          </p:nvSpPr>
          <p:spPr>
            <a:xfrm>
              <a:off x="15614885" y="8251666"/>
              <a:ext cx="579487" cy="579487"/>
            </a:xfrm>
            <a:custGeom>
              <a:avLst/>
              <a:gdLst/>
              <a:ahLst/>
              <a:cxnLst/>
              <a:rect l="l" t="t" r="r" b="b"/>
              <a:pathLst>
                <a:path w="579487" h="579487">
                  <a:moveTo>
                    <a:pt x="0" y="0"/>
                  </a:moveTo>
                  <a:lnTo>
                    <a:pt x="579487" y="0"/>
                  </a:lnTo>
                  <a:lnTo>
                    <a:pt x="579487" y="579487"/>
                  </a:lnTo>
                  <a:lnTo>
                    <a:pt x="0" y="57948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sp>
        <p:nvSpPr>
          <p:cNvPr id="10" name="TextBox 9">
            <a:extLst>
              <a:ext uri="{FF2B5EF4-FFF2-40B4-BE49-F238E27FC236}">
                <a16:creationId xmlns:a16="http://schemas.microsoft.com/office/drawing/2014/main" id="{1403C15F-8CCC-AE5D-A87E-95AC4555DCCE}"/>
              </a:ext>
            </a:extLst>
          </p:cNvPr>
          <p:cNvSpPr txBox="1"/>
          <p:nvPr/>
        </p:nvSpPr>
        <p:spPr>
          <a:xfrm>
            <a:off x="6626372" y="5732550"/>
            <a:ext cx="10117912" cy="3279424"/>
          </a:xfrm>
          <a:prstGeom prst="rect">
            <a:avLst/>
          </a:prstGeom>
          <a:noFill/>
        </p:spPr>
        <p:txBody>
          <a:bodyPr wrap="square">
            <a:spAutoFit/>
          </a:bodyPr>
          <a:lstStyle/>
          <a:p>
            <a:pPr lvl="0" algn="ctr">
              <a:lnSpc>
                <a:spcPct val="150000"/>
              </a:lnSpc>
            </a:pPr>
            <a:r>
              <a:rPr lang="en-US" sz="4800" b="1">
                <a:solidFill>
                  <a:srgbClr val="000000"/>
                </a:solidFill>
                <a:latin typeface="Arial" panose="020B0604020202020204" pitchFamily="34" charset="0"/>
                <a:ea typeface="Calibri" panose="020F0502020204030204" pitchFamily="34" charset="0"/>
                <a:cs typeface="Arial" panose="020B0604020202020204" pitchFamily="34" charset="0"/>
              </a:rPr>
              <a:t>Sau khi chia sẻ, các em hãy nêu suy nghĩ của bản thân về những hoạt động đó</a:t>
            </a:r>
            <a:endParaRPr kumimoji="0" lang="vi-VN" sz="4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11" name="Picture 10" descr="A picture containing toy, doll&#10;&#10;Description automatically generated">
            <a:extLst>
              <a:ext uri="{FF2B5EF4-FFF2-40B4-BE49-F238E27FC236}">
                <a16:creationId xmlns:a16="http://schemas.microsoft.com/office/drawing/2014/main" id="{FE238981-8358-2531-2845-D0D78009AC43}"/>
              </a:ext>
            </a:extLst>
          </p:cNvPr>
          <p:cNvPicPr>
            <a:picLocks noChangeAspect="1"/>
          </p:cNvPicPr>
          <p:nvPr/>
        </p:nvPicPr>
        <p:blipFill rotWithShape="1">
          <a:blip r:embed="rId8">
            <a:extLst>
              <a:ext uri="{28A0092B-C50C-407E-A947-70E740481C1C}">
                <a14:useLocalDpi xmlns:a14="http://schemas.microsoft.com/office/drawing/2010/main" val="0"/>
              </a:ext>
            </a:extLst>
          </a:blip>
          <a:srcRect t="26331"/>
          <a:stretch/>
        </p:blipFill>
        <p:spPr>
          <a:xfrm rot="20184090">
            <a:off x="2214212" y="1671347"/>
            <a:ext cx="7268508" cy="3985914"/>
          </a:xfrm>
          <a:prstGeom prst="rect">
            <a:avLst/>
          </a:prstGeom>
        </p:spPr>
      </p:pic>
    </p:spTree>
    <p:extLst>
      <p:ext uri="{BB962C8B-B14F-4D97-AF65-F5344CB8AC3E}">
        <p14:creationId xmlns:p14="http://schemas.microsoft.com/office/powerpoint/2010/main" val="4155976755"/>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
        <p:cNvGrpSpPr/>
        <p:nvPr/>
      </p:nvGrpSpPr>
      <p:grpSpPr>
        <a:xfrm>
          <a:off x="0" y="0"/>
          <a:ext cx="0" cy="0"/>
          <a:chOff x="0" y="0"/>
          <a:chExt cx="0" cy="0"/>
        </a:xfrm>
      </p:grpSpPr>
      <p:sp>
        <p:nvSpPr>
          <p:cNvPr id="12" name="Freeform 12"/>
          <p:cNvSpPr/>
          <p:nvPr/>
        </p:nvSpPr>
        <p:spPr>
          <a:xfrm>
            <a:off x="17043943" y="83761"/>
            <a:ext cx="1295400" cy="1208314"/>
          </a:xfrm>
          <a:custGeom>
            <a:avLst/>
            <a:gdLst/>
            <a:ahLst/>
            <a:cxnLst/>
            <a:rect l="l" t="t" r="r" b="b"/>
            <a:pathLst>
              <a:path w="4160184" h="4114800">
                <a:moveTo>
                  <a:pt x="0" y="0"/>
                </a:moveTo>
                <a:lnTo>
                  <a:pt x="4160184" y="0"/>
                </a:lnTo>
                <a:lnTo>
                  <a:pt x="4160184"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5" name="Freeform 15"/>
          <p:cNvSpPr/>
          <p:nvPr/>
        </p:nvSpPr>
        <p:spPr>
          <a:xfrm rot="-2977385" flipH="1">
            <a:off x="117385" y="9351929"/>
            <a:ext cx="729079" cy="1045346"/>
          </a:xfrm>
          <a:custGeom>
            <a:avLst/>
            <a:gdLst/>
            <a:ahLst/>
            <a:cxnLst/>
            <a:rect l="l" t="t" r="r" b="b"/>
            <a:pathLst>
              <a:path w="729079" h="1045346">
                <a:moveTo>
                  <a:pt x="729079" y="0"/>
                </a:moveTo>
                <a:lnTo>
                  <a:pt x="0" y="0"/>
                </a:lnTo>
                <a:lnTo>
                  <a:pt x="0" y="1045345"/>
                </a:lnTo>
                <a:lnTo>
                  <a:pt x="729079" y="1045345"/>
                </a:lnTo>
                <a:lnTo>
                  <a:pt x="729079"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2" name="Group 1">
            <a:extLst>
              <a:ext uri="{FF2B5EF4-FFF2-40B4-BE49-F238E27FC236}">
                <a16:creationId xmlns:a16="http://schemas.microsoft.com/office/drawing/2014/main" id="{B93930B3-D302-824A-6509-52B82270A30A}"/>
              </a:ext>
            </a:extLst>
          </p:cNvPr>
          <p:cNvGrpSpPr/>
          <p:nvPr/>
        </p:nvGrpSpPr>
        <p:grpSpPr>
          <a:xfrm>
            <a:off x="159469" y="8267700"/>
            <a:ext cx="1158974" cy="1280343"/>
            <a:chOff x="159469" y="8267700"/>
            <a:chExt cx="1158974" cy="1280343"/>
          </a:xfrm>
        </p:grpSpPr>
        <p:sp>
          <p:nvSpPr>
            <p:cNvPr id="4" name="Freeform 5">
              <a:extLst>
                <a:ext uri="{FF2B5EF4-FFF2-40B4-BE49-F238E27FC236}">
                  <a16:creationId xmlns:a16="http://schemas.microsoft.com/office/drawing/2014/main" id="{13456436-3382-4C9E-95A8-7D0F42A0C324}"/>
                </a:ext>
              </a:extLst>
            </p:cNvPr>
            <p:cNvSpPr/>
            <p:nvPr/>
          </p:nvSpPr>
          <p:spPr>
            <a:xfrm>
              <a:off x="738956" y="8968556"/>
              <a:ext cx="579487" cy="579487"/>
            </a:xfrm>
            <a:custGeom>
              <a:avLst/>
              <a:gdLst/>
              <a:ahLst/>
              <a:cxnLst/>
              <a:rect l="l" t="t" r="r" b="b"/>
              <a:pathLst>
                <a:path w="579487" h="579487">
                  <a:moveTo>
                    <a:pt x="0" y="0"/>
                  </a:moveTo>
                  <a:lnTo>
                    <a:pt x="579488" y="0"/>
                  </a:lnTo>
                  <a:lnTo>
                    <a:pt x="579488" y="579488"/>
                  </a:lnTo>
                  <a:lnTo>
                    <a:pt x="0" y="57948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Freeform 7">
              <a:extLst>
                <a:ext uri="{FF2B5EF4-FFF2-40B4-BE49-F238E27FC236}">
                  <a16:creationId xmlns:a16="http://schemas.microsoft.com/office/drawing/2014/main" id="{737894D5-F64A-5158-C81B-A62287D481CD}"/>
                </a:ext>
              </a:extLst>
            </p:cNvPr>
            <p:cNvSpPr/>
            <p:nvPr/>
          </p:nvSpPr>
          <p:spPr>
            <a:xfrm>
              <a:off x="159469" y="8267700"/>
              <a:ext cx="579487" cy="579487"/>
            </a:xfrm>
            <a:custGeom>
              <a:avLst/>
              <a:gdLst/>
              <a:ahLst/>
              <a:cxnLst/>
              <a:rect l="l" t="t" r="r" b="b"/>
              <a:pathLst>
                <a:path w="579487" h="579487">
                  <a:moveTo>
                    <a:pt x="0" y="0"/>
                  </a:moveTo>
                  <a:lnTo>
                    <a:pt x="579488" y="0"/>
                  </a:lnTo>
                  <a:lnTo>
                    <a:pt x="579488" y="579488"/>
                  </a:lnTo>
                  <a:lnTo>
                    <a:pt x="0" y="57948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sp>
        <p:nvSpPr>
          <p:cNvPr id="7" name="Freeform 3">
            <a:extLst>
              <a:ext uri="{FF2B5EF4-FFF2-40B4-BE49-F238E27FC236}">
                <a16:creationId xmlns:a16="http://schemas.microsoft.com/office/drawing/2014/main" id="{6063021F-F8B0-F34E-347F-D78B2B4508CD}"/>
              </a:ext>
            </a:extLst>
          </p:cNvPr>
          <p:cNvSpPr/>
          <p:nvPr/>
        </p:nvSpPr>
        <p:spPr>
          <a:xfrm>
            <a:off x="1291938" y="1795165"/>
            <a:ext cx="12900551" cy="7071241"/>
          </a:xfrm>
          <a:custGeom>
            <a:avLst/>
            <a:gdLst/>
            <a:ahLst/>
            <a:cxnLst/>
            <a:rect l="l" t="t" r="r" b="b"/>
            <a:pathLst>
              <a:path w="3233469" h="2130752">
                <a:moveTo>
                  <a:pt x="32161" y="0"/>
                </a:moveTo>
                <a:lnTo>
                  <a:pt x="3201308" y="0"/>
                </a:lnTo>
                <a:cubicBezTo>
                  <a:pt x="3209838" y="0"/>
                  <a:pt x="3218018" y="3388"/>
                  <a:pt x="3224049" y="9420"/>
                </a:cubicBezTo>
                <a:cubicBezTo>
                  <a:pt x="3230081" y="15451"/>
                  <a:pt x="3233469" y="23631"/>
                  <a:pt x="3233469" y="32161"/>
                </a:cubicBezTo>
                <a:lnTo>
                  <a:pt x="3233469" y="2098591"/>
                </a:lnTo>
                <a:cubicBezTo>
                  <a:pt x="3233469" y="2107120"/>
                  <a:pt x="3230081" y="2115301"/>
                  <a:pt x="3224049" y="2121332"/>
                </a:cubicBezTo>
                <a:cubicBezTo>
                  <a:pt x="3218018" y="2127363"/>
                  <a:pt x="3209838" y="2130752"/>
                  <a:pt x="3201308" y="2130752"/>
                </a:cubicBezTo>
                <a:lnTo>
                  <a:pt x="32161" y="2130752"/>
                </a:lnTo>
                <a:cubicBezTo>
                  <a:pt x="23631" y="2130752"/>
                  <a:pt x="15451" y="2127363"/>
                  <a:pt x="9420" y="2121332"/>
                </a:cubicBezTo>
                <a:cubicBezTo>
                  <a:pt x="3388" y="2115301"/>
                  <a:pt x="0" y="2107120"/>
                  <a:pt x="0" y="2098591"/>
                </a:cubicBezTo>
                <a:lnTo>
                  <a:pt x="0" y="32161"/>
                </a:lnTo>
                <a:cubicBezTo>
                  <a:pt x="0" y="23631"/>
                  <a:pt x="3388" y="15451"/>
                  <a:pt x="9420" y="9420"/>
                </a:cubicBezTo>
                <a:cubicBezTo>
                  <a:pt x="15451" y="3388"/>
                  <a:pt x="23631" y="0"/>
                  <a:pt x="32161" y="0"/>
                </a:cubicBezTo>
                <a:close/>
              </a:path>
            </a:pathLst>
          </a:custGeom>
          <a:solidFill>
            <a:schemeClr val="accent5">
              <a:lumMod val="20000"/>
              <a:lumOff val="80000"/>
            </a:scheme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nvGrpSpPr>
          <p:cNvPr id="8" name="Group 7">
            <a:extLst>
              <a:ext uri="{FF2B5EF4-FFF2-40B4-BE49-F238E27FC236}">
                <a16:creationId xmlns:a16="http://schemas.microsoft.com/office/drawing/2014/main" id="{10A67455-75D0-F7B9-5923-82415A4FDAF7}"/>
              </a:ext>
            </a:extLst>
          </p:cNvPr>
          <p:cNvGrpSpPr/>
          <p:nvPr/>
        </p:nvGrpSpPr>
        <p:grpSpPr>
          <a:xfrm>
            <a:off x="4278488" y="1023949"/>
            <a:ext cx="6829774" cy="1442979"/>
            <a:chOff x="3017951" y="659644"/>
            <a:chExt cx="6829774" cy="1442979"/>
          </a:xfrm>
        </p:grpSpPr>
        <p:pic>
          <p:nvPicPr>
            <p:cNvPr id="9" name="Picture 9">
              <a:extLst>
                <a:ext uri="{FF2B5EF4-FFF2-40B4-BE49-F238E27FC236}">
                  <a16:creationId xmlns:a16="http://schemas.microsoft.com/office/drawing/2014/main" id="{B83DE38E-6B05-4BD3-B9B5-08638A6BF9C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017951" y="659644"/>
              <a:ext cx="6829774" cy="1442979"/>
            </a:xfrm>
            <a:prstGeom prst="rect">
              <a:avLst/>
            </a:prstGeom>
          </p:spPr>
        </p:pic>
        <p:sp>
          <p:nvSpPr>
            <p:cNvPr id="10" name="TextBox 9">
              <a:extLst>
                <a:ext uri="{FF2B5EF4-FFF2-40B4-BE49-F238E27FC236}">
                  <a16:creationId xmlns:a16="http://schemas.microsoft.com/office/drawing/2014/main" id="{C2A683A1-4AEF-16A3-1790-50BBF2F617B3}"/>
                </a:ext>
              </a:extLst>
            </p:cNvPr>
            <p:cNvSpPr txBox="1"/>
            <p:nvPr/>
          </p:nvSpPr>
          <p:spPr>
            <a:xfrm>
              <a:off x="3426403" y="864641"/>
              <a:ext cx="5964121"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KẾT LUẬN</a:t>
              </a:r>
            </a:p>
          </p:txBody>
        </p:sp>
      </p:grpSp>
      <p:sp>
        <p:nvSpPr>
          <p:cNvPr id="11" name="TextBox 10">
            <a:extLst>
              <a:ext uri="{FF2B5EF4-FFF2-40B4-BE49-F238E27FC236}">
                <a16:creationId xmlns:a16="http://schemas.microsoft.com/office/drawing/2014/main" id="{21B12999-689F-1254-1F39-A7908DE23350}"/>
              </a:ext>
            </a:extLst>
          </p:cNvPr>
          <p:cNvSpPr txBox="1"/>
          <p:nvPr/>
        </p:nvSpPr>
        <p:spPr>
          <a:xfrm>
            <a:off x="1679151" y="2757410"/>
            <a:ext cx="12126124" cy="5518242"/>
          </a:xfrm>
          <a:prstGeom prst="rect">
            <a:avLst/>
          </a:prstGeom>
          <a:noFill/>
        </p:spPr>
        <p:txBody>
          <a:bodyPr wrap="square">
            <a:spAutoFit/>
          </a:bodyPr>
          <a:lstStyle/>
          <a:p>
            <a:pPr marL="571500" lvl="0" indent="-571500" algn="just">
              <a:lnSpc>
                <a:spcPct val="150000"/>
              </a:lnSpc>
              <a:buFont typeface="Wingdings" panose="05000000000000000000" pitchFamily="2" charset="2"/>
              <a:buChar char="§"/>
              <a:defRPr/>
            </a:pPr>
            <a:r>
              <a:rPr lang="vi-VN" sz="4000">
                <a:solidFill>
                  <a:srgbClr val="000000"/>
                </a:solidFill>
                <a:ea typeface="Calibri" panose="020F0502020204030204" pitchFamily="34" charset="0"/>
                <a:cs typeface="Arial" panose="020B0604020202020204" pitchFamily="34" charset="0"/>
              </a:rPr>
              <a:t>Biết cách hợp tác với bạn để cùng xây dựng và thực hiện các hoạt động xây dựng và phát triển nhà trường là việc làm thể hiện ý thức trách nhiệm của bản thân với nhà trường. </a:t>
            </a:r>
            <a:endParaRPr lang="en-US" sz="4000">
              <a:solidFill>
                <a:srgbClr val="000000"/>
              </a:solidFill>
              <a:ea typeface="Calibri" panose="020F0502020204030204" pitchFamily="34" charset="0"/>
              <a:cs typeface="Arial" panose="020B0604020202020204" pitchFamily="34" charset="0"/>
            </a:endParaRPr>
          </a:p>
          <a:p>
            <a:pPr marL="571500" lvl="0" indent="-571500" algn="just">
              <a:lnSpc>
                <a:spcPct val="150000"/>
              </a:lnSpc>
              <a:buFont typeface="Wingdings" panose="05000000000000000000" pitchFamily="2" charset="2"/>
              <a:buChar char="§"/>
              <a:defRPr/>
            </a:pPr>
            <a:r>
              <a:rPr lang="vi-VN" sz="4000">
                <a:solidFill>
                  <a:srgbClr val="000000"/>
                </a:solidFill>
                <a:ea typeface="Calibri" panose="020F0502020204030204" pitchFamily="34" charset="0"/>
                <a:cs typeface="Arial" panose="020B0604020202020204" pitchFamily="34" charset="0"/>
              </a:rPr>
              <a:t>Có nhiều cách hợp tác với bạn. Các em nên chọn những cách phù hợp với khả năng của bản thân</a:t>
            </a:r>
            <a:endParaRPr lang="vi-VN" sz="400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pic>
        <p:nvPicPr>
          <p:cNvPr id="13" name="Picture 14">
            <a:extLst>
              <a:ext uri="{FF2B5EF4-FFF2-40B4-BE49-F238E27FC236}">
                <a16:creationId xmlns:a16="http://schemas.microsoft.com/office/drawing/2014/main" id="{035139BA-9655-AF5F-FDFD-0F15EEDC3F03}"/>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13756437" y="1416818"/>
            <a:ext cx="1280559" cy="756694"/>
          </a:xfrm>
          <a:prstGeom prst="rect">
            <a:avLst/>
          </a:prstGeom>
        </p:spPr>
      </p:pic>
      <p:pic>
        <p:nvPicPr>
          <p:cNvPr id="14" name="Picture 10">
            <a:extLst>
              <a:ext uri="{FF2B5EF4-FFF2-40B4-BE49-F238E27FC236}">
                <a16:creationId xmlns:a16="http://schemas.microsoft.com/office/drawing/2014/main" id="{DD82EF71-607F-6D2A-0671-CE484809DDB6}"/>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3307233" y="7760455"/>
            <a:ext cx="4702742" cy="2468939"/>
          </a:xfrm>
          <a:prstGeom prst="rect">
            <a:avLst/>
          </a:prstGeom>
        </p:spPr>
      </p:pic>
    </p:spTree>
    <p:extLst>
      <p:ext uri="{BB962C8B-B14F-4D97-AF65-F5344CB8AC3E}">
        <p14:creationId xmlns:p14="http://schemas.microsoft.com/office/powerpoint/2010/main" val="1320573097"/>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wipe(left)">
                                      <p:cBhvr>
                                        <p:cTn id="7" dur="500"/>
                                        <p:tgtEl>
                                          <p:spTgt spid="11">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animEffect transition="in" filter="wipe(left)">
                                      <p:cBhvr>
                                        <p:cTn id="11"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
        <p:cNvGrpSpPr/>
        <p:nvPr/>
      </p:nvGrpSpPr>
      <p:grpSpPr>
        <a:xfrm>
          <a:off x="0" y="0"/>
          <a:ext cx="0" cy="0"/>
          <a:chOff x="0" y="0"/>
          <a:chExt cx="0" cy="0"/>
        </a:xfrm>
      </p:grpSpPr>
      <p:sp>
        <p:nvSpPr>
          <p:cNvPr id="2" name="Freeform 2"/>
          <p:cNvSpPr/>
          <p:nvPr/>
        </p:nvSpPr>
        <p:spPr>
          <a:xfrm rot="850390">
            <a:off x="13714995" y="3731226"/>
            <a:ext cx="5523215" cy="7226403"/>
          </a:xfrm>
          <a:custGeom>
            <a:avLst/>
            <a:gdLst/>
            <a:ahLst/>
            <a:cxnLst/>
            <a:rect l="l" t="t" r="r" b="b"/>
            <a:pathLst>
              <a:path w="5523215" h="7226403">
                <a:moveTo>
                  <a:pt x="0" y="0"/>
                </a:moveTo>
                <a:lnTo>
                  <a:pt x="5523214" y="0"/>
                </a:lnTo>
                <a:lnTo>
                  <a:pt x="5523214" y="7226403"/>
                </a:lnTo>
                <a:lnTo>
                  <a:pt x="0" y="7226403"/>
                </a:lnTo>
                <a:lnTo>
                  <a:pt x="0" y="0"/>
                </a:lnTo>
                <a:close/>
              </a:path>
            </a:pathLst>
          </a:custGeom>
          <a:blipFill>
            <a:blip r:embed="rId2">
              <a:extLst>
                <a:ext uri="{96DAC541-7B7A-43D3-8B79-37D633B846F1}">
                  <asvg:svgBlip xmlns:asvg="http://schemas.microsoft.com/office/drawing/2016/SVG/main" r:embed="rId3"/>
                </a:ext>
              </a:extLst>
            </a:blip>
            <a:stretch>
              <a:fillRect t="-7838" r="-57380" b="-7856"/>
            </a:stretch>
          </a:blipFill>
        </p:spPr>
        <p:txBody>
          <a:bodyPr/>
          <a:lstStyle/>
          <a:p>
            <a:endParaRPr lang="en-US"/>
          </a:p>
        </p:txBody>
      </p:sp>
      <p:sp>
        <p:nvSpPr>
          <p:cNvPr id="3" name="Freeform 3"/>
          <p:cNvSpPr/>
          <p:nvPr/>
        </p:nvSpPr>
        <p:spPr>
          <a:xfrm>
            <a:off x="11484338" y="2653201"/>
            <a:ext cx="7018599" cy="7633799"/>
          </a:xfrm>
          <a:custGeom>
            <a:avLst/>
            <a:gdLst/>
            <a:ahLst/>
            <a:cxnLst/>
            <a:rect l="l" t="t" r="r" b="b"/>
            <a:pathLst>
              <a:path w="7018599" h="7633799">
                <a:moveTo>
                  <a:pt x="0" y="0"/>
                </a:moveTo>
                <a:lnTo>
                  <a:pt x="7018599" y="0"/>
                </a:lnTo>
                <a:lnTo>
                  <a:pt x="7018599" y="7633799"/>
                </a:lnTo>
                <a:lnTo>
                  <a:pt x="0" y="7633799"/>
                </a:lnTo>
                <a:lnTo>
                  <a:pt x="0" y="0"/>
                </a:lnTo>
                <a:close/>
              </a:path>
            </a:pathLst>
          </a:custGeom>
          <a:blipFill>
            <a:blip r:embed="rId4">
              <a:extLst>
                <a:ext uri="{96DAC541-7B7A-43D3-8B79-37D633B846F1}">
                  <asvg:svgBlip xmlns:asvg="http://schemas.microsoft.com/office/drawing/2016/SVG/main" r:embed="rId5"/>
                </a:ext>
              </a:extLst>
            </a:blip>
            <a:stretch>
              <a:fillRect r="-19192" b="-10187"/>
            </a:stretch>
          </a:blipFill>
        </p:spPr>
        <p:txBody>
          <a:bodyPr/>
          <a:lstStyle/>
          <a:p>
            <a:endParaRPr lang="en-US"/>
          </a:p>
        </p:txBody>
      </p:sp>
      <p:sp>
        <p:nvSpPr>
          <p:cNvPr id="5" name="Freeform 5"/>
          <p:cNvSpPr/>
          <p:nvPr/>
        </p:nvSpPr>
        <p:spPr>
          <a:xfrm rot="2451557" flipH="1">
            <a:off x="17305818" y="2386439"/>
            <a:ext cx="729079" cy="1045346"/>
          </a:xfrm>
          <a:custGeom>
            <a:avLst/>
            <a:gdLst/>
            <a:ahLst/>
            <a:cxnLst/>
            <a:rect l="l" t="t" r="r" b="b"/>
            <a:pathLst>
              <a:path w="729079" h="1045346">
                <a:moveTo>
                  <a:pt x="729079" y="0"/>
                </a:moveTo>
                <a:lnTo>
                  <a:pt x="0" y="0"/>
                </a:lnTo>
                <a:lnTo>
                  <a:pt x="0" y="1045346"/>
                </a:lnTo>
                <a:lnTo>
                  <a:pt x="729079" y="1045346"/>
                </a:lnTo>
                <a:lnTo>
                  <a:pt x="729079"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Freeform 6"/>
          <p:cNvSpPr/>
          <p:nvPr/>
        </p:nvSpPr>
        <p:spPr>
          <a:xfrm rot="-2977385" flipH="1">
            <a:off x="12277466" y="8886873"/>
            <a:ext cx="729079" cy="1045346"/>
          </a:xfrm>
          <a:custGeom>
            <a:avLst/>
            <a:gdLst/>
            <a:ahLst/>
            <a:cxnLst/>
            <a:rect l="l" t="t" r="r" b="b"/>
            <a:pathLst>
              <a:path w="729079" h="1045346">
                <a:moveTo>
                  <a:pt x="729079" y="0"/>
                </a:moveTo>
                <a:lnTo>
                  <a:pt x="0" y="0"/>
                </a:lnTo>
                <a:lnTo>
                  <a:pt x="0" y="1045345"/>
                </a:lnTo>
                <a:lnTo>
                  <a:pt x="729079" y="1045345"/>
                </a:lnTo>
                <a:lnTo>
                  <a:pt x="729079"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0" name="TextBox 19">
            <a:extLst>
              <a:ext uri="{FF2B5EF4-FFF2-40B4-BE49-F238E27FC236}">
                <a16:creationId xmlns:a16="http://schemas.microsoft.com/office/drawing/2014/main" id="{4AC2969D-838E-EACB-1616-E563D6AE4CEB}"/>
              </a:ext>
            </a:extLst>
          </p:cNvPr>
          <p:cNvSpPr txBox="1"/>
          <p:nvPr/>
        </p:nvSpPr>
        <p:spPr>
          <a:xfrm>
            <a:off x="896402" y="2095500"/>
            <a:ext cx="10134600" cy="5726824"/>
          </a:xfrm>
          <a:prstGeom prst="rect">
            <a:avLst/>
          </a:prstGeom>
        </p:spPr>
        <p:txBody>
          <a:bodyPr wrap="square" lIns="0" tIns="0" rIns="0" bIns="0" rtlCol="0" anchor="t">
            <a:spAutoFit/>
          </a:bodyPr>
          <a:lstStyle/>
          <a:p>
            <a:pPr algn="ctr">
              <a:lnSpc>
                <a:spcPct val="150000"/>
              </a:lnSpc>
            </a:pPr>
            <a:r>
              <a:rPr lang="vi-VN" sz="6400" b="1">
                <a:solidFill>
                  <a:srgbClr val="C00000"/>
                </a:solidFill>
                <a:latin typeface="Arial" panose="020B0604020202020204" pitchFamily="34" charset="0"/>
                <a:ea typeface="Calibri" panose="020F0502020204030204" pitchFamily="34" charset="0"/>
                <a:cs typeface="Arial" panose="020B0604020202020204" pitchFamily="34" charset="0"/>
              </a:rPr>
              <a:t>Hoạt động </a:t>
            </a:r>
            <a:r>
              <a:rPr lang="en-US" sz="6400" b="1">
                <a:solidFill>
                  <a:srgbClr val="C00000"/>
                </a:solidFill>
                <a:latin typeface="Arial" panose="020B0604020202020204" pitchFamily="34" charset="0"/>
                <a:ea typeface="Calibri" panose="020F0502020204030204" pitchFamily="34" charset="0"/>
                <a:cs typeface="Arial" panose="020B0604020202020204" pitchFamily="34" charset="0"/>
              </a:rPr>
              <a:t>4</a:t>
            </a:r>
            <a:r>
              <a:rPr lang="vi-VN" sz="6400" b="1">
                <a:solidFill>
                  <a:srgbClr val="C00000"/>
                </a:solidFill>
                <a:latin typeface="Arial" panose="020B0604020202020204" pitchFamily="34" charset="0"/>
                <a:ea typeface="Calibri" panose="020F0502020204030204" pitchFamily="34" charset="0"/>
                <a:cs typeface="Arial" panose="020B0604020202020204" pitchFamily="34" charset="0"/>
              </a:rPr>
              <a:t>: </a:t>
            </a:r>
            <a:endParaRPr lang="en-US" sz="6400" b="1">
              <a:solidFill>
                <a:srgbClr val="C00000"/>
              </a:solidFill>
              <a:latin typeface="Arial" panose="020B0604020202020204" pitchFamily="34" charset="0"/>
              <a:ea typeface="Calibri" panose="020F0502020204030204" pitchFamily="34" charset="0"/>
              <a:cs typeface="Arial" panose="020B0604020202020204" pitchFamily="34" charset="0"/>
            </a:endParaRPr>
          </a:p>
          <a:p>
            <a:pPr algn="ctr">
              <a:lnSpc>
                <a:spcPct val="150000"/>
              </a:lnSpc>
            </a:pPr>
            <a:r>
              <a:rPr lang="vi-VN" sz="6400" b="1">
                <a:solidFill>
                  <a:srgbClr val="C00000"/>
                </a:solidFill>
                <a:ea typeface="Calibri" panose="020F0502020204030204" pitchFamily="34" charset="0"/>
                <a:cs typeface="Arial" panose="020B0604020202020204" pitchFamily="34" charset="0"/>
              </a:rPr>
              <a:t>Thực hành cách phát triển mối quan hệ tốt đẹp với thầy cô, bạn bè</a:t>
            </a:r>
            <a:endParaRPr lang="vi-VN" sz="6400" b="1" dirty="0">
              <a:solidFill>
                <a:srgbClr val="C00000"/>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104410234"/>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73C4D4"/>
        </a:solidFill>
        <a:effectLst/>
      </p:bgPr>
    </p:bg>
    <p:spTree>
      <p:nvGrpSpPr>
        <p:cNvPr id="1" name=""/>
        <p:cNvGrpSpPr/>
        <p:nvPr/>
      </p:nvGrpSpPr>
      <p:grpSpPr>
        <a:xfrm>
          <a:off x="0" y="0"/>
          <a:ext cx="0" cy="0"/>
          <a:chOff x="0" y="0"/>
          <a:chExt cx="0" cy="0"/>
        </a:xfrm>
      </p:grpSpPr>
      <p:pic>
        <p:nvPicPr>
          <p:cNvPr id="10" name="Picture 2" descr="Trường học rất cần cây xanh - Báo Người lao động">
            <a:extLst>
              <a:ext uri="{FF2B5EF4-FFF2-40B4-BE49-F238E27FC236}">
                <a16:creationId xmlns:a16="http://schemas.microsoft.com/office/drawing/2014/main" id="{D3146DA7-3D1F-4936-C88C-2DDBA48DB364}"/>
              </a:ext>
            </a:extLst>
          </p:cNvPr>
          <p:cNvPicPr>
            <a:picLocks noChangeAspect="1" noChangeArrowheads="1"/>
          </p:cNvPicPr>
          <p:nvPr/>
        </p:nvPicPr>
        <p:blipFill rotWithShape="1">
          <a:blip r:embed="rId2">
            <a:alphaModFix amt="78000"/>
            <a:extLst>
              <a:ext uri="{28A0092B-C50C-407E-A947-70E740481C1C}">
                <a14:useLocalDpi xmlns:a14="http://schemas.microsoft.com/office/drawing/2010/main" val="0"/>
              </a:ext>
            </a:extLst>
          </a:blip>
          <a:srcRect t="4745" b="10685"/>
          <a:stretch/>
        </p:blipFill>
        <p:spPr bwMode="auto">
          <a:xfrm>
            <a:off x="20" y="1923"/>
            <a:ext cx="18287980" cy="10285077"/>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A1647804-FB1B-3204-47B0-125B8675B81F}"/>
              </a:ext>
            </a:extLst>
          </p:cNvPr>
          <p:cNvGrpSpPr/>
          <p:nvPr/>
        </p:nvGrpSpPr>
        <p:grpSpPr>
          <a:xfrm>
            <a:off x="0" y="1485900"/>
            <a:ext cx="11353800" cy="5638800"/>
            <a:chOff x="-1" y="3086103"/>
            <a:chExt cx="11353800" cy="5638800"/>
          </a:xfrm>
        </p:grpSpPr>
        <p:sp>
          <p:nvSpPr>
            <p:cNvPr id="12" name="Round Same Side Corner Rectangle 3">
              <a:extLst>
                <a:ext uri="{FF2B5EF4-FFF2-40B4-BE49-F238E27FC236}">
                  <a16:creationId xmlns:a16="http://schemas.microsoft.com/office/drawing/2014/main" id="{7893E1AC-8202-B311-98EC-B8B9D2B1ED65}"/>
                </a:ext>
              </a:extLst>
            </p:cNvPr>
            <p:cNvSpPr/>
            <p:nvPr/>
          </p:nvSpPr>
          <p:spPr>
            <a:xfrm rot="5400000">
              <a:off x="2857499" y="228603"/>
              <a:ext cx="5638800" cy="11353800"/>
            </a:xfrm>
            <a:prstGeom prst="round2SameRect">
              <a:avLst/>
            </a:prstGeom>
            <a:solidFill>
              <a:schemeClr val="accent5">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C085160A-6C79-D486-5304-BEA8590CD1FA}"/>
                </a:ext>
              </a:extLst>
            </p:cNvPr>
            <p:cNvSpPr txBox="1"/>
            <p:nvPr/>
          </p:nvSpPr>
          <p:spPr>
            <a:xfrm>
              <a:off x="866774" y="3426234"/>
              <a:ext cx="9620250" cy="4958537"/>
            </a:xfrm>
            <a:prstGeom prst="rect">
              <a:avLst/>
            </a:prstGeom>
            <a:noFill/>
          </p:spPr>
          <p:txBody>
            <a:bodyPr wrap="square" rtlCol="0">
              <a:spAutoFit/>
            </a:bodyPr>
            <a:lstStyle/>
            <a:p>
              <a:pPr algn="ctr">
                <a:lnSpc>
                  <a:spcPct val="150000"/>
                </a:lnSpc>
              </a:pPr>
              <a:r>
                <a:rPr lang="en-US" sz="4800" b="1">
                  <a:solidFill>
                    <a:srgbClr val="C00000"/>
                  </a:solidFill>
                  <a:latin typeface="Arial" panose="020B0604020202020204" pitchFamily="34" charset="0"/>
                  <a:cs typeface="Arial" panose="020B0604020202020204" pitchFamily="34" charset="0"/>
                </a:rPr>
                <a:t>Các em trả lời câu hỏi sau:</a:t>
              </a:r>
              <a:endParaRPr lang="en-US" sz="4800" b="1" dirty="0">
                <a:solidFill>
                  <a:srgbClr val="C00000"/>
                </a:solidFill>
                <a:latin typeface="Arial" panose="020B0604020202020204" pitchFamily="34" charset="0"/>
                <a:cs typeface="Arial" panose="020B0604020202020204" pitchFamily="34" charset="0"/>
              </a:endParaRPr>
            </a:p>
            <a:p>
              <a:pPr algn="just">
                <a:lnSpc>
                  <a:spcPct val="150000"/>
                </a:lnSpc>
              </a:pPr>
              <a:r>
                <a:rPr lang="vi-VN" sz="4200">
                  <a:latin typeface="Arial" panose="020B0604020202020204" pitchFamily="34" charset="0"/>
                  <a:cs typeface="Arial" panose="020B0604020202020204" pitchFamily="34" charset="0"/>
                </a:rPr>
                <a:t>Sau một thời gian nghỉ ngơi, nay quay lại trường để chuẩn bị cho năm học mới, các em hãy chia sẻ cảm xúc của bản thân ngay lúc này?</a:t>
              </a:r>
              <a:endParaRPr lang="vi-VN" sz="4200" dirty="0">
                <a:latin typeface="Arial" panose="020B0604020202020204" pitchFamily="34" charset="0"/>
                <a:cs typeface="Arial" panose="020B060402020202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
        <p:cNvGrpSpPr/>
        <p:nvPr/>
      </p:nvGrpSpPr>
      <p:grpSpPr>
        <a:xfrm>
          <a:off x="0" y="0"/>
          <a:ext cx="0" cy="0"/>
          <a:chOff x="0" y="0"/>
          <a:chExt cx="0" cy="0"/>
        </a:xfrm>
      </p:grpSpPr>
      <p:sp>
        <p:nvSpPr>
          <p:cNvPr id="13" name="Freeform 13"/>
          <p:cNvSpPr/>
          <p:nvPr/>
        </p:nvSpPr>
        <p:spPr>
          <a:xfrm rot="-1069765">
            <a:off x="17330293" y="9285099"/>
            <a:ext cx="714100" cy="931270"/>
          </a:xfrm>
          <a:custGeom>
            <a:avLst/>
            <a:gdLst/>
            <a:ahLst/>
            <a:cxnLst/>
            <a:rect l="l" t="t" r="r" b="b"/>
            <a:pathLst>
              <a:path w="1134974" h="1956852">
                <a:moveTo>
                  <a:pt x="0" y="0"/>
                </a:moveTo>
                <a:lnTo>
                  <a:pt x="1134974" y="0"/>
                </a:lnTo>
                <a:lnTo>
                  <a:pt x="1134974" y="1956852"/>
                </a:lnTo>
                <a:lnTo>
                  <a:pt x="0" y="195685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4" name="Freeform 14"/>
          <p:cNvSpPr/>
          <p:nvPr/>
        </p:nvSpPr>
        <p:spPr>
          <a:xfrm rot="461708">
            <a:off x="40444" y="-39100"/>
            <a:ext cx="1805328" cy="725493"/>
          </a:xfrm>
          <a:custGeom>
            <a:avLst/>
            <a:gdLst/>
            <a:ahLst/>
            <a:cxnLst/>
            <a:rect l="l" t="t" r="r" b="b"/>
            <a:pathLst>
              <a:path w="3237015" h="1022203">
                <a:moveTo>
                  <a:pt x="0" y="0"/>
                </a:moveTo>
                <a:lnTo>
                  <a:pt x="3237015" y="0"/>
                </a:lnTo>
                <a:lnTo>
                  <a:pt x="3237015" y="1022202"/>
                </a:lnTo>
                <a:lnTo>
                  <a:pt x="0" y="1022202"/>
                </a:lnTo>
                <a:lnTo>
                  <a:pt x="0" y="0"/>
                </a:lnTo>
                <a:close/>
              </a:path>
            </a:pathLst>
          </a:custGeom>
          <a:blipFill>
            <a:blip r:embed="rId4">
              <a:extLst>
                <a:ext uri="{96DAC541-7B7A-43D3-8B79-37D633B846F1}">
                  <asvg:svgBlip xmlns:asvg="http://schemas.microsoft.com/office/drawing/2016/SVG/main" r:embed="rId5"/>
                </a:ext>
              </a:extLst>
            </a:blip>
            <a:stretch>
              <a:fillRect l="-2610" b="-39317"/>
            </a:stretch>
          </a:blipFill>
        </p:spPr>
        <p:txBody>
          <a:bodyPr/>
          <a:lstStyle/>
          <a:p>
            <a:endParaRPr lang="en-US">
              <a:latin typeface="Arial" panose="020B0604020202020204" pitchFamily="34" charset="0"/>
              <a:cs typeface="Arial" panose="020B0604020202020204" pitchFamily="34" charset="0"/>
            </a:endParaRPr>
          </a:p>
        </p:txBody>
      </p:sp>
      <p:sp>
        <p:nvSpPr>
          <p:cNvPr id="10" name="Rounded Rectangular Callout 13">
            <a:extLst>
              <a:ext uri="{FF2B5EF4-FFF2-40B4-BE49-F238E27FC236}">
                <a16:creationId xmlns:a16="http://schemas.microsoft.com/office/drawing/2014/main" id="{9A90EE47-8C48-BFD3-07D3-BF49BAFB0D96}"/>
              </a:ext>
            </a:extLst>
          </p:cNvPr>
          <p:cNvSpPr/>
          <p:nvPr/>
        </p:nvSpPr>
        <p:spPr>
          <a:xfrm>
            <a:off x="862250" y="1562100"/>
            <a:ext cx="6100742" cy="2209800"/>
          </a:xfrm>
          <a:prstGeom prst="wedgeRoundRectCallout">
            <a:avLst>
              <a:gd name="adj1" fmla="val -13492"/>
              <a:gd name="adj2" fmla="val 102774"/>
              <a:gd name="adj3" fmla="val 16667"/>
            </a:avLst>
          </a:prstGeom>
          <a:solidFill>
            <a:srgbClr val="E8F4F8"/>
          </a:solidFill>
          <a:ln w="38100">
            <a:solidFill>
              <a:schemeClr val="accent5">
                <a:lumMod val="75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chemeClr val="tx2">
                    <a:lumMod val="50000"/>
                  </a:schemeClr>
                </a:solidFill>
                <a:latin typeface="Arial" panose="020B0604020202020204" pitchFamily="34" charset="0"/>
                <a:cs typeface="Arial" panose="020B0604020202020204" pitchFamily="34" charset="0"/>
              </a:rPr>
              <a:t>Hoạt động cặp đôi</a:t>
            </a:r>
            <a:endParaRPr lang="en-US" sz="4800" b="1" dirty="0">
              <a:solidFill>
                <a:schemeClr val="tx2">
                  <a:lumMod val="50000"/>
                </a:schemeClr>
              </a:solidFill>
              <a:latin typeface="Arial" panose="020B0604020202020204" pitchFamily="34" charset="0"/>
              <a:cs typeface="Arial" panose="020B0604020202020204" pitchFamily="34" charset="0"/>
            </a:endParaRPr>
          </a:p>
        </p:txBody>
      </p:sp>
      <p:pic>
        <p:nvPicPr>
          <p:cNvPr id="11" name="Picture 4">
            <a:extLst>
              <a:ext uri="{FF2B5EF4-FFF2-40B4-BE49-F238E27FC236}">
                <a16:creationId xmlns:a16="http://schemas.microsoft.com/office/drawing/2014/main" id="{14A397CF-6CAE-09E6-537B-8BD31DB6FFCA}"/>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V="1">
            <a:off x="6309859" y="9029700"/>
            <a:ext cx="1678934" cy="600219"/>
          </a:xfrm>
          <a:prstGeom prst="rect">
            <a:avLst/>
          </a:prstGeom>
        </p:spPr>
      </p:pic>
      <p:grpSp>
        <p:nvGrpSpPr>
          <p:cNvPr id="12" name="Group 11">
            <a:extLst>
              <a:ext uri="{FF2B5EF4-FFF2-40B4-BE49-F238E27FC236}">
                <a16:creationId xmlns:a16="http://schemas.microsoft.com/office/drawing/2014/main" id="{4A3826E5-D969-7C0D-5466-D69BAD18D868}"/>
              </a:ext>
            </a:extLst>
          </p:cNvPr>
          <p:cNvGrpSpPr/>
          <p:nvPr/>
        </p:nvGrpSpPr>
        <p:grpSpPr>
          <a:xfrm>
            <a:off x="8031194" y="800100"/>
            <a:ext cx="9436957" cy="8077200"/>
            <a:chOff x="8305800" y="965944"/>
            <a:chExt cx="9372600" cy="7682757"/>
          </a:xfrm>
        </p:grpSpPr>
        <p:grpSp>
          <p:nvGrpSpPr>
            <p:cNvPr id="15" name="Group 14">
              <a:extLst>
                <a:ext uri="{FF2B5EF4-FFF2-40B4-BE49-F238E27FC236}">
                  <a16:creationId xmlns:a16="http://schemas.microsoft.com/office/drawing/2014/main" id="{868A6411-9863-CAF1-27F6-3D42DC3DF905}"/>
                </a:ext>
              </a:extLst>
            </p:cNvPr>
            <p:cNvGrpSpPr/>
            <p:nvPr/>
          </p:nvGrpSpPr>
          <p:grpSpPr>
            <a:xfrm>
              <a:off x="8305800" y="2035551"/>
              <a:ext cx="9372600" cy="6613150"/>
              <a:chOff x="702894" y="3376974"/>
              <a:chExt cx="16350489" cy="5252191"/>
            </a:xfrm>
          </p:grpSpPr>
          <p:sp>
            <p:nvSpPr>
              <p:cNvPr id="17" name="Rectangle: Rounded Corners 16">
                <a:extLst>
                  <a:ext uri="{FF2B5EF4-FFF2-40B4-BE49-F238E27FC236}">
                    <a16:creationId xmlns:a16="http://schemas.microsoft.com/office/drawing/2014/main" id="{6C3142EC-CE5C-0A69-5B9E-4E66F091B3B0}"/>
                  </a:ext>
                </a:extLst>
              </p:cNvPr>
              <p:cNvSpPr/>
              <p:nvPr/>
            </p:nvSpPr>
            <p:spPr>
              <a:xfrm>
                <a:off x="702894" y="3376974"/>
                <a:ext cx="16350489" cy="5252191"/>
              </a:xfrm>
              <a:prstGeom prst="round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EA362163-23A7-D7CD-AB05-4E4EDFD54F04}"/>
                  </a:ext>
                </a:extLst>
              </p:cNvPr>
              <p:cNvSpPr/>
              <p:nvPr/>
            </p:nvSpPr>
            <p:spPr>
              <a:xfrm>
                <a:off x="1442788" y="3848213"/>
                <a:ext cx="14870700" cy="4465452"/>
              </a:xfrm>
              <a:prstGeom prst="roundRect">
                <a:avLst/>
              </a:prstGeom>
              <a:solidFill>
                <a:schemeClr val="bg1"/>
              </a:solidFill>
              <a:ln w="38100">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a:solidFill>
                      <a:schemeClr val="tx1"/>
                    </a:solidFill>
                    <a:latin typeface="Arial" panose="020B0604020202020204" pitchFamily="34" charset="0"/>
                    <a:cs typeface="Arial" panose="020B0604020202020204" pitchFamily="34" charset="0"/>
                  </a:rPr>
                  <a:t>Các em hãy </a:t>
                </a:r>
                <a:r>
                  <a:rPr lang="vi-VN" sz="4400">
                    <a:solidFill>
                      <a:schemeClr val="tx1"/>
                    </a:solidFill>
                    <a:latin typeface="Arial" panose="020B0604020202020204" pitchFamily="34" charset="0"/>
                    <a:cs typeface="Arial" panose="020B0604020202020204" pitchFamily="34" charset="0"/>
                  </a:rPr>
                  <a:t>lựa chọn cách và thực hành thể hiện những cách phát triển mối quan hệ tốt đẹp với thầy cô, bạn bè.</a:t>
                </a:r>
                <a:endParaRPr lang="en-US" sz="4400" b="1" dirty="0">
                  <a:solidFill>
                    <a:schemeClr val="tx1"/>
                  </a:solidFill>
                  <a:latin typeface="Arial" panose="020B0604020202020204" pitchFamily="34" charset="0"/>
                  <a:cs typeface="Arial" panose="020B0604020202020204" pitchFamily="34" charset="0"/>
                </a:endParaRPr>
              </a:p>
            </p:txBody>
          </p:sp>
        </p:grpSp>
        <p:pic>
          <p:nvPicPr>
            <p:cNvPr id="16" name="Picture 16">
              <a:extLst>
                <a:ext uri="{FF2B5EF4-FFF2-40B4-BE49-F238E27FC236}">
                  <a16:creationId xmlns:a16="http://schemas.microsoft.com/office/drawing/2014/main" id="{743C5684-D0D5-BF96-A18B-E5897E14671A}"/>
                </a:ext>
              </a:extLst>
            </p:cNvPr>
            <p:cNvPicPr>
              <a:picLocks noChangeAspect="1"/>
            </p:cNvPicPr>
            <p:nvPr/>
          </p:nvPicPr>
          <p:blipFill>
            <a:blip r:embed="rId8">
              <a:duotone>
                <a:prstClr val="black"/>
                <a:srgbClr val="D9C3A5">
                  <a:tint val="50000"/>
                  <a:satMod val="180000"/>
                </a:srgbClr>
              </a:duotone>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2115800" y="965944"/>
              <a:ext cx="1406996" cy="1337106"/>
            </a:xfrm>
            <a:prstGeom prst="rect">
              <a:avLst/>
            </a:prstGeom>
          </p:spPr>
        </p:pic>
      </p:grpSp>
      <p:pic>
        <p:nvPicPr>
          <p:cNvPr id="19" name="Picture 18" descr="A picture containing toy, doll&#10;&#10;Description automatically generated">
            <a:extLst>
              <a:ext uri="{FF2B5EF4-FFF2-40B4-BE49-F238E27FC236}">
                <a16:creationId xmlns:a16="http://schemas.microsoft.com/office/drawing/2014/main" id="{5DEF0873-3478-D9AD-AD81-3404A19A3CA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524000" y="5440135"/>
            <a:ext cx="4254467" cy="5012871"/>
          </a:xfrm>
          <a:prstGeom prst="rect">
            <a:avLst/>
          </a:prstGeom>
        </p:spPr>
      </p:pic>
    </p:spTree>
    <p:extLst>
      <p:ext uri="{BB962C8B-B14F-4D97-AF65-F5344CB8AC3E}">
        <p14:creationId xmlns:p14="http://schemas.microsoft.com/office/powerpoint/2010/main" val="4256918617"/>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randombar(horizontal)">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par>
                          <p:cTn id="16" fill="hold">
                            <p:stCondLst>
                              <p:cond delay="500"/>
                            </p:stCondLst>
                            <p:childTnLst>
                              <p:par>
                                <p:cTn id="17" presetID="22" presetClass="entr" presetSubtype="4"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
        <p:cNvGrpSpPr/>
        <p:nvPr/>
      </p:nvGrpSpPr>
      <p:grpSpPr>
        <a:xfrm>
          <a:off x="0" y="0"/>
          <a:ext cx="0" cy="0"/>
          <a:chOff x="0" y="0"/>
          <a:chExt cx="0" cy="0"/>
        </a:xfrm>
      </p:grpSpPr>
      <p:sp>
        <p:nvSpPr>
          <p:cNvPr id="15" name="Freeform 15"/>
          <p:cNvSpPr/>
          <p:nvPr/>
        </p:nvSpPr>
        <p:spPr>
          <a:xfrm rot="-2977385" flipH="1">
            <a:off x="17297530" y="23415"/>
            <a:ext cx="729079" cy="1045346"/>
          </a:xfrm>
          <a:custGeom>
            <a:avLst/>
            <a:gdLst/>
            <a:ahLst/>
            <a:cxnLst/>
            <a:rect l="l" t="t" r="r" b="b"/>
            <a:pathLst>
              <a:path w="729079" h="1045346">
                <a:moveTo>
                  <a:pt x="729079" y="0"/>
                </a:moveTo>
                <a:lnTo>
                  <a:pt x="0" y="0"/>
                </a:lnTo>
                <a:lnTo>
                  <a:pt x="0" y="1045345"/>
                </a:lnTo>
                <a:lnTo>
                  <a:pt x="729079" y="1045345"/>
                </a:lnTo>
                <a:lnTo>
                  <a:pt x="729079"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4" name="Group 3">
            <a:extLst>
              <a:ext uri="{FF2B5EF4-FFF2-40B4-BE49-F238E27FC236}">
                <a16:creationId xmlns:a16="http://schemas.microsoft.com/office/drawing/2014/main" id="{20E2C5BC-AC40-F8B7-3DDD-4FD9C3D235E1}"/>
              </a:ext>
            </a:extLst>
          </p:cNvPr>
          <p:cNvGrpSpPr/>
          <p:nvPr/>
        </p:nvGrpSpPr>
        <p:grpSpPr>
          <a:xfrm>
            <a:off x="457200" y="135694"/>
            <a:ext cx="15420869" cy="2505892"/>
            <a:chOff x="388620" y="5348"/>
            <a:chExt cx="15420869" cy="2505892"/>
          </a:xfrm>
        </p:grpSpPr>
        <p:sp>
          <p:nvSpPr>
            <p:cNvPr id="6" name="Line Callout 1 (Border and Accent Bar) 3">
              <a:extLst>
                <a:ext uri="{FF2B5EF4-FFF2-40B4-BE49-F238E27FC236}">
                  <a16:creationId xmlns:a16="http://schemas.microsoft.com/office/drawing/2014/main" id="{30631071-6631-207A-7F59-303BB1AAA98A}"/>
                </a:ext>
              </a:extLst>
            </p:cNvPr>
            <p:cNvSpPr/>
            <p:nvPr/>
          </p:nvSpPr>
          <p:spPr>
            <a:xfrm>
              <a:off x="388620" y="415742"/>
              <a:ext cx="14859000" cy="2095498"/>
            </a:xfrm>
            <a:prstGeom prst="accentBorderCallout1">
              <a:avLst>
                <a:gd name="adj1" fmla="val 18750"/>
                <a:gd name="adj2" fmla="val -3127"/>
                <a:gd name="adj3" fmla="val 17954"/>
                <a:gd name="adj4" fmla="val -17509"/>
              </a:avLst>
            </a:prstGeom>
            <a:solidFill>
              <a:schemeClr val="bg1"/>
            </a:solidFill>
            <a:ln>
              <a:solidFill>
                <a:schemeClr val="tx2">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a:solidFill>
                    <a:schemeClr val="tx2">
                      <a:lumMod val="50000"/>
                    </a:schemeClr>
                  </a:solidFill>
                  <a:latin typeface="Arial" panose="020B0604020202020204" pitchFamily="34" charset="0"/>
                  <a:cs typeface="Arial" panose="020B0604020202020204" pitchFamily="34" charset="0"/>
                </a:rPr>
                <a:t>Gợi ý: </a:t>
              </a:r>
              <a:r>
                <a:rPr lang="en-US" sz="4000">
                  <a:solidFill>
                    <a:schemeClr val="tx2">
                      <a:lumMod val="50000"/>
                    </a:schemeClr>
                  </a:solidFill>
                  <a:latin typeface="Arial" panose="020B0604020202020204" pitchFamily="34" charset="0"/>
                  <a:cs typeface="Arial" panose="020B0604020202020204" pitchFamily="34" charset="0"/>
                </a:rPr>
                <a:t>Một số cách phát triển mối quan hệ tốt đẹp với thầy cô, bạn bè</a:t>
              </a:r>
              <a:endParaRPr lang="en-US" sz="4000" dirty="0">
                <a:solidFill>
                  <a:schemeClr val="tx2">
                    <a:lumMod val="50000"/>
                  </a:schemeClr>
                </a:solidFill>
                <a:latin typeface="Arial" panose="020B0604020202020204" pitchFamily="34" charset="0"/>
                <a:cs typeface="Arial" panose="020B0604020202020204" pitchFamily="34" charset="0"/>
              </a:endParaRPr>
            </a:p>
          </p:txBody>
        </p:sp>
        <p:pic>
          <p:nvPicPr>
            <p:cNvPr id="7" name="Picture 6" descr="Icon&#10;&#10;Description automatically generated">
              <a:extLst>
                <a:ext uri="{FF2B5EF4-FFF2-40B4-BE49-F238E27FC236}">
                  <a16:creationId xmlns:a16="http://schemas.microsoft.com/office/drawing/2014/main" id="{1F30FE09-F666-A224-9E50-54C8F368A61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685751" y="5348"/>
              <a:ext cx="1123738" cy="1123738"/>
            </a:xfrm>
            <a:prstGeom prst="rect">
              <a:avLst/>
            </a:prstGeom>
          </p:spPr>
        </p:pic>
      </p:grpSp>
      <p:sp>
        <p:nvSpPr>
          <p:cNvPr id="8" name="Rectangle: Rounded Corners 7">
            <a:extLst>
              <a:ext uri="{FF2B5EF4-FFF2-40B4-BE49-F238E27FC236}">
                <a16:creationId xmlns:a16="http://schemas.microsoft.com/office/drawing/2014/main" id="{8CB2816C-869F-01D5-312C-10160A9C1F53}"/>
              </a:ext>
            </a:extLst>
          </p:cNvPr>
          <p:cNvSpPr/>
          <p:nvPr/>
        </p:nvSpPr>
        <p:spPr>
          <a:xfrm>
            <a:off x="685800" y="3162299"/>
            <a:ext cx="5638800" cy="2752333"/>
          </a:xfrm>
          <a:prstGeom prst="roundRect">
            <a:avLst/>
          </a:prstGeom>
          <a:solidFill>
            <a:schemeClr val="accent3">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600">
                <a:solidFill>
                  <a:schemeClr val="tx1"/>
                </a:solidFill>
                <a:latin typeface="Arial" panose="020B0604020202020204" pitchFamily="34" charset="0"/>
                <a:cs typeface="Arial" panose="020B0604020202020204" pitchFamily="34" charset="0"/>
              </a:rPr>
              <a:t>Tích</a:t>
            </a:r>
            <a:r>
              <a:rPr lang="vi-VN" sz="3600">
                <a:solidFill>
                  <a:schemeClr val="tx1"/>
                </a:solidFill>
                <a:latin typeface="Arial" panose="020B0604020202020204" pitchFamily="34" charset="0"/>
                <a:cs typeface="Arial" panose="020B0604020202020204" pitchFamily="34" charset="0"/>
              </a:rPr>
              <a:t> cực giúp đỡ các bạn vượt khó đến trường, học tập tốt</a:t>
            </a:r>
            <a:endParaRPr lang="en-US" sz="3600" dirty="0">
              <a:solidFill>
                <a:schemeClr val="tx1"/>
              </a:solidFill>
              <a:latin typeface="Arial" panose="020B060402020202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id="{A352503C-4D20-B115-E536-860789E738DE}"/>
              </a:ext>
            </a:extLst>
          </p:cNvPr>
          <p:cNvSpPr/>
          <p:nvPr/>
        </p:nvSpPr>
        <p:spPr>
          <a:xfrm>
            <a:off x="6820508" y="3162299"/>
            <a:ext cx="5234940" cy="2752333"/>
          </a:xfrm>
          <a:prstGeom prst="roundRect">
            <a:avLst/>
          </a:prstGeom>
          <a:solidFill>
            <a:schemeClr val="accent3">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chemeClr val="tx1"/>
                </a:solidFill>
                <a:latin typeface="Arial" panose="020B0604020202020204" pitchFamily="34" charset="0"/>
                <a:cs typeface="Arial" panose="020B0604020202020204" pitchFamily="34" charset="0"/>
              </a:rPr>
              <a:t>Tích cực tham gia các hoạt động chung</a:t>
            </a:r>
            <a:endParaRPr lang="en-US" sz="3600" dirty="0">
              <a:solidFill>
                <a:schemeClr val="tx1"/>
              </a:solidFill>
              <a:latin typeface="Arial" panose="020B0604020202020204" pitchFamily="34" charset="0"/>
              <a:cs typeface="Arial" panose="020B0604020202020204" pitchFamily="34" charset="0"/>
            </a:endParaRPr>
          </a:p>
        </p:txBody>
      </p:sp>
      <p:sp>
        <p:nvSpPr>
          <p:cNvPr id="10" name="Rectangle: Rounded Corners 9">
            <a:extLst>
              <a:ext uri="{FF2B5EF4-FFF2-40B4-BE49-F238E27FC236}">
                <a16:creationId xmlns:a16="http://schemas.microsoft.com/office/drawing/2014/main" id="{C3037B15-3C8F-26AD-BE6A-E0F119B16CCE}"/>
              </a:ext>
            </a:extLst>
          </p:cNvPr>
          <p:cNvSpPr/>
          <p:nvPr/>
        </p:nvSpPr>
        <p:spPr>
          <a:xfrm>
            <a:off x="12551356" y="3162299"/>
            <a:ext cx="5050844" cy="2752333"/>
          </a:xfrm>
          <a:prstGeom prst="roundRect">
            <a:avLst/>
          </a:prstGeom>
          <a:solidFill>
            <a:schemeClr val="accent3">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chemeClr val="tx1"/>
                </a:solidFill>
                <a:latin typeface="Arial" panose="020B0604020202020204" pitchFamily="34" charset="0"/>
                <a:cs typeface="Arial" panose="020B0604020202020204" pitchFamily="34" charset="0"/>
              </a:rPr>
              <a:t>Hòa đồng, thân thiện với mọi người</a:t>
            </a:r>
            <a:endParaRPr lang="en-US" sz="3600" dirty="0">
              <a:solidFill>
                <a:schemeClr val="tx1"/>
              </a:solidFill>
              <a:latin typeface="Arial" panose="020B0604020202020204" pitchFamily="34" charset="0"/>
              <a:cs typeface="Arial" panose="020B0604020202020204" pitchFamily="34" charset="0"/>
            </a:endParaRPr>
          </a:p>
        </p:txBody>
      </p:sp>
      <p:pic>
        <p:nvPicPr>
          <p:cNvPr id="2" name="Picture 2" descr="Cảm phục nữ sinh 4 năm cõng bạn khuyết tật đến trường">
            <a:extLst>
              <a:ext uri="{FF2B5EF4-FFF2-40B4-BE49-F238E27FC236}">
                <a16:creationId xmlns:a16="http://schemas.microsoft.com/office/drawing/2014/main" id="{6B0653A1-B201-AC00-A907-86EC2FFE74F2}"/>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4375" b="7746"/>
          <a:stretch/>
        </p:blipFill>
        <p:spPr bwMode="auto">
          <a:xfrm>
            <a:off x="1049342" y="6435345"/>
            <a:ext cx="4911716" cy="31540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4" descr="Những lợi ích khi học sinh tham gia nhiều phong trào hoạt động của trường">
            <a:extLst>
              <a:ext uri="{FF2B5EF4-FFF2-40B4-BE49-F238E27FC236}">
                <a16:creationId xmlns:a16="http://schemas.microsoft.com/office/drawing/2014/main" id="{E835EDDA-9BDB-27F6-89AC-18DE79A6944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67470" y="6440788"/>
            <a:ext cx="4741015" cy="31540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30" name="Picture 6" descr="Sống hòa đồng trong tập thể – KỸ NĂNG SỐNG">
            <a:extLst>
              <a:ext uri="{FF2B5EF4-FFF2-40B4-BE49-F238E27FC236}">
                <a16:creationId xmlns:a16="http://schemas.microsoft.com/office/drawing/2014/main" id="{02BDB9F1-9FA4-4603-8A15-4A570AD7B4F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685049" y="6435345"/>
            <a:ext cx="4783457" cy="31540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98052776"/>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0-#ppt_w/2"/>
                                          </p:val>
                                        </p:tav>
                                        <p:tav tm="100000">
                                          <p:val>
                                            <p:strVal val="#ppt_x"/>
                                          </p:val>
                                        </p:tav>
                                      </p:tavLst>
                                    </p:anim>
                                    <p:anim calcmode="lin" valueType="num">
                                      <p:cBhvr additive="base">
                                        <p:cTn id="13" dur="500" fill="hold"/>
                                        <p:tgtEl>
                                          <p:spTgt spid="8"/>
                                        </p:tgtEl>
                                        <p:attrNameLst>
                                          <p:attrName>ppt_y</p:attrName>
                                        </p:attrNameLst>
                                      </p:cBhvr>
                                      <p:tavLst>
                                        <p:tav tm="0">
                                          <p:val>
                                            <p:strVal val="#ppt_y"/>
                                          </p:val>
                                        </p:tav>
                                        <p:tav tm="100000">
                                          <p:val>
                                            <p:strVal val="#ppt_y"/>
                                          </p:val>
                                        </p:tav>
                                      </p:tavLst>
                                    </p:anim>
                                  </p:childTnLst>
                                </p:cTn>
                              </p:par>
                              <p:par>
                                <p:cTn id="14" presetID="2" presetClass="entr" presetSubtype="8"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fill="hold"/>
                                        <p:tgtEl>
                                          <p:spTgt spid="2"/>
                                        </p:tgtEl>
                                        <p:attrNameLst>
                                          <p:attrName>ppt_x</p:attrName>
                                        </p:attrNameLst>
                                      </p:cBhvr>
                                      <p:tavLst>
                                        <p:tav tm="0">
                                          <p:val>
                                            <p:strVal val="0-#ppt_w/2"/>
                                          </p:val>
                                        </p:tav>
                                        <p:tav tm="100000">
                                          <p:val>
                                            <p:strVal val="#ppt_x"/>
                                          </p:val>
                                        </p:tav>
                                      </p:tavLst>
                                    </p:anim>
                                    <p:anim calcmode="lin" valueType="num">
                                      <p:cBhvr additive="base">
                                        <p:cTn id="17"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ppt_x"/>
                                          </p:val>
                                        </p:tav>
                                        <p:tav tm="100000">
                                          <p:val>
                                            <p:strVal val="#ppt_x"/>
                                          </p:val>
                                        </p:tav>
                                      </p:tavLst>
                                    </p:anim>
                                    <p:anim calcmode="lin" valueType="num">
                                      <p:cBhvr additive="base">
                                        <p:cTn id="23" dur="500" fill="hold"/>
                                        <p:tgtEl>
                                          <p:spTgt spid="9"/>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additive="base">
                                        <p:cTn id="26" dur="500" fill="hold"/>
                                        <p:tgtEl>
                                          <p:spTgt spid="3"/>
                                        </p:tgtEl>
                                        <p:attrNameLst>
                                          <p:attrName>ppt_x</p:attrName>
                                        </p:attrNameLst>
                                      </p:cBhvr>
                                      <p:tavLst>
                                        <p:tav tm="0">
                                          <p:val>
                                            <p:strVal val="#ppt_x"/>
                                          </p:val>
                                        </p:tav>
                                        <p:tav tm="100000">
                                          <p:val>
                                            <p:strVal val="#ppt_x"/>
                                          </p:val>
                                        </p:tav>
                                      </p:tavLst>
                                    </p:anim>
                                    <p:anim calcmode="lin" valueType="num">
                                      <p:cBhvr additive="base">
                                        <p:cTn id="2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2"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additive="base">
                                        <p:cTn id="32" dur="500" fill="hold"/>
                                        <p:tgtEl>
                                          <p:spTgt spid="10"/>
                                        </p:tgtEl>
                                        <p:attrNameLst>
                                          <p:attrName>ppt_x</p:attrName>
                                        </p:attrNameLst>
                                      </p:cBhvr>
                                      <p:tavLst>
                                        <p:tav tm="0">
                                          <p:val>
                                            <p:strVal val="1+#ppt_w/2"/>
                                          </p:val>
                                        </p:tav>
                                        <p:tav tm="100000">
                                          <p:val>
                                            <p:strVal val="#ppt_x"/>
                                          </p:val>
                                        </p:tav>
                                      </p:tavLst>
                                    </p:anim>
                                    <p:anim calcmode="lin" valueType="num">
                                      <p:cBhvr additive="base">
                                        <p:cTn id="33" dur="500" fill="hold"/>
                                        <p:tgtEl>
                                          <p:spTgt spid="10"/>
                                        </p:tgtEl>
                                        <p:attrNameLst>
                                          <p:attrName>ppt_y</p:attrName>
                                        </p:attrNameLst>
                                      </p:cBhvr>
                                      <p:tavLst>
                                        <p:tav tm="0">
                                          <p:val>
                                            <p:strVal val="#ppt_y"/>
                                          </p:val>
                                        </p:tav>
                                        <p:tav tm="100000">
                                          <p:val>
                                            <p:strVal val="#ppt_y"/>
                                          </p:val>
                                        </p:tav>
                                      </p:tavLst>
                                    </p:anim>
                                  </p:childTnLst>
                                </p:cTn>
                              </p:par>
                              <p:par>
                                <p:cTn id="34" presetID="2" presetClass="entr" presetSubtype="2" fill="hold" nodeType="withEffect">
                                  <p:stCondLst>
                                    <p:cond delay="0"/>
                                  </p:stCondLst>
                                  <p:childTnLst>
                                    <p:set>
                                      <p:cBhvr>
                                        <p:cTn id="35" dur="1" fill="hold">
                                          <p:stCondLst>
                                            <p:cond delay="0"/>
                                          </p:stCondLst>
                                        </p:cTn>
                                        <p:tgtEl>
                                          <p:spTgt spid="1030"/>
                                        </p:tgtEl>
                                        <p:attrNameLst>
                                          <p:attrName>style.visibility</p:attrName>
                                        </p:attrNameLst>
                                      </p:cBhvr>
                                      <p:to>
                                        <p:strVal val="visible"/>
                                      </p:to>
                                    </p:set>
                                    <p:anim calcmode="lin" valueType="num">
                                      <p:cBhvr additive="base">
                                        <p:cTn id="36" dur="500" fill="hold"/>
                                        <p:tgtEl>
                                          <p:spTgt spid="1030"/>
                                        </p:tgtEl>
                                        <p:attrNameLst>
                                          <p:attrName>ppt_x</p:attrName>
                                        </p:attrNameLst>
                                      </p:cBhvr>
                                      <p:tavLst>
                                        <p:tav tm="0">
                                          <p:val>
                                            <p:strVal val="1+#ppt_w/2"/>
                                          </p:val>
                                        </p:tav>
                                        <p:tav tm="100000">
                                          <p:val>
                                            <p:strVal val="#ppt_x"/>
                                          </p:val>
                                        </p:tav>
                                      </p:tavLst>
                                    </p:anim>
                                    <p:anim calcmode="lin" valueType="num">
                                      <p:cBhvr additive="base">
                                        <p:cTn id="37" dur="500" fill="hold"/>
                                        <p:tgtEl>
                                          <p:spTgt spid="10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
        <p:cNvGrpSpPr/>
        <p:nvPr/>
      </p:nvGrpSpPr>
      <p:grpSpPr>
        <a:xfrm>
          <a:off x="0" y="0"/>
          <a:ext cx="0" cy="0"/>
          <a:chOff x="0" y="0"/>
          <a:chExt cx="0" cy="0"/>
        </a:xfrm>
      </p:grpSpPr>
      <p:sp>
        <p:nvSpPr>
          <p:cNvPr id="15" name="Freeform 15"/>
          <p:cNvSpPr/>
          <p:nvPr/>
        </p:nvSpPr>
        <p:spPr>
          <a:xfrm rot="-2977385" flipH="1">
            <a:off x="17297530" y="23415"/>
            <a:ext cx="729079" cy="1045346"/>
          </a:xfrm>
          <a:custGeom>
            <a:avLst/>
            <a:gdLst/>
            <a:ahLst/>
            <a:cxnLst/>
            <a:rect l="l" t="t" r="r" b="b"/>
            <a:pathLst>
              <a:path w="729079" h="1045346">
                <a:moveTo>
                  <a:pt x="729079" y="0"/>
                </a:moveTo>
                <a:lnTo>
                  <a:pt x="0" y="0"/>
                </a:lnTo>
                <a:lnTo>
                  <a:pt x="0" y="1045345"/>
                </a:lnTo>
                <a:lnTo>
                  <a:pt x="729079" y="1045345"/>
                </a:lnTo>
                <a:lnTo>
                  <a:pt x="729079"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4" name="Group 3">
            <a:extLst>
              <a:ext uri="{FF2B5EF4-FFF2-40B4-BE49-F238E27FC236}">
                <a16:creationId xmlns:a16="http://schemas.microsoft.com/office/drawing/2014/main" id="{20E2C5BC-AC40-F8B7-3DDD-4FD9C3D235E1}"/>
              </a:ext>
            </a:extLst>
          </p:cNvPr>
          <p:cNvGrpSpPr/>
          <p:nvPr/>
        </p:nvGrpSpPr>
        <p:grpSpPr>
          <a:xfrm>
            <a:off x="457200" y="135694"/>
            <a:ext cx="15420869" cy="2505892"/>
            <a:chOff x="388620" y="5348"/>
            <a:chExt cx="15420869" cy="2505892"/>
          </a:xfrm>
        </p:grpSpPr>
        <p:sp>
          <p:nvSpPr>
            <p:cNvPr id="6" name="Line Callout 1 (Border and Accent Bar) 3">
              <a:extLst>
                <a:ext uri="{FF2B5EF4-FFF2-40B4-BE49-F238E27FC236}">
                  <a16:creationId xmlns:a16="http://schemas.microsoft.com/office/drawing/2014/main" id="{30631071-6631-207A-7F59-303BB1AAA98A}"/>
                </a:ext>
              </a:extLst>
            </p:cNvPr>
            <p:cNvSpPr/>
            <p:nvPr/>
          </p:nvSpPr>
          <p:spPr>
            <a:xfrm>
              <a:off x="388620" y="415742"/>
              <a:ext cx="14859000" cy="2095498"/>
            </a:xfrm>
            <a:prstGeom prst="accentBorderCallout1">
              <a:avLst>
                <a:gd name="adj1" fmla="val 18750"/>
                <a:gd name="adj2" fmla="val -3127"/>
                <a:gd name="adj3" fmla="val 17954"/>
                <a:gd name="adj4" fmla="val -17509"/>
              </a:avLst>
            </a:prstGeom>
            <a:solidFill>
              <a:schemeClr val="bg1"/>
            </a:solidFill>
            <a:ln>
              <a:solidFill>
                <a:schemeClr val="tx2">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a:solidFill>
                    <a:schemeClr val="tx2">
                      <a:lumMod val="50000"/>
                    </a:schemeClr>
                  </a:solidFill>
                  <a:latin typeface="Arial" panose="020B0604020202020204" pitchFamily="34" charset="0"/>
                  <a:cs typeface="Arial" panose="020B0604020202020204" pitchFamily="34" charset="0"/>
                </a:rPr>
                <a:t>Gợi ý: </a:t>
              </a:r>
              <a:r>
                <a:rPr lang="en-US" sz="4000">
                  <a:solidFill>
                    <a:schemeClr val="tx2">
                      <a:lumMod val="50000"/>
                    </a:schemeClr>
                  </a:solidFill>
                  <a:latin typeface="Arial" panose="020B0604020202020204" pitchFamily="34" charset="0"/>
                  <a:cs typeface="Arial" panose="020B0604020202020204" pitchFamily="34" charset="0"/>
                </a:rPr>
                <a:t>Một số cách phát triển mối quan hệ tốt đẹp với thầy cô, bạn bè</a:t>
              </a:r>
              <a:endParaRPr lang="en-US" sz="4000" dirty="0">
                <a:solidFill>
                  <a:schemeClr val="tx2">
                    <a:lumMod val="50000"/>
                  </a:schemeClr>
                </a:solidFill>
                <a:latin typeface="Arial" panose="020B0604020202020204" pitchFamily="34" charset="0"/>
                <a:cs typeface="Arial" panose="020B0604020202020204" pitchFamily="34" charset="0"/>
              </a:endParaRPr>
            </a:p>
          </p:txBody>
        </p:sp>
        <p:pic>
          <p:nvPicPr>
            <p:cNvPr id="7" name="Picture 6" descr="Icon&#10;&#10;Description automatically generated">
              <a:extLst>
                <a:ext uri="{FF2B5EF4-FFF2-40B4-BE49-F238E27FC236}">
                  <a16:creationId xmlns:a16="http://schemas.microsoft.com/office/drawing/2014/main" id="{1F30FE09-F666-A224-9E50-54C8F368A61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685751" y="5348"/>
              <a:ext cx="1123738" cy="1123738"/>
            </a:xfrm>
            <a:prstGeom prst="rect">
              <a:avLst/>
            </a:prstGeom>
          </p:spPr>
        </p:pic>
      </p:grpSp>
      <p:sp>
        <p:nvSpPr>
          <p:cNvPr id="8" name="Rectangle: Rounded Corners 7">
            <a:extLst>
              <a:ext uri="{FF2B5EF4-FFF2-40B4-BE49-F238E27FC236}">
                <a16:creationId xmlns:a16="http://schemas.microsoft.com/office/drawing/2014/main" id="{8CB2816C-869F-01D5-312C-10160A9C1F53}"/>
              </a:ext>
            </a:extLst>
          </p:cNvPr>
          <p:cNvSpPr/>
          <p:nvPr/>
        </p:nvSpPr>
        <p:spPr>
          <a:xfrm>
            <a:off x="1260257" y="3238500"/>
            <a:ext cx="7543800" cy="2514600"/>
          </a:xfrm>
          <a:prstGeom prst="roundRect">
            <a:avLst/>
          </a:prstGeom>
          <a:solidFill>
            <a:schemeClr val="accent3">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chemeClr val="tx1"/>
                </a:solidFill>
                <a:latin typeface="Arial" panose="020B0604020202020204" pitchFamily="34" charset="0"/>
                <a:cs typeface="Arial" panose="020B0604020202020204" pitchFamily="34" charset="0"/>
              </a:rPr>
              <a:t> Động viên, khuyên nhủ bạn bè những điều tích cực</a:t>
            </a:r>
            <a:endParaRPr lang="en-US" sz="3600" dirty="0">
              <a:solidFill>
                <a:schemeClr val="tx1"/>
              </a:solidFill>
              <a:latin typeface="Arial" panose="020B0604020202020204" pitchFamily="34" charset="0"/>
              <a:cs typeface="Arial" panose="020B0604020202020204" pitchFamily="34" charset="0"/>
            </a:endParaRPr>
          </a:p>
        </p:txBody>
      </p:sp>
      <p:sp>
        <p:nvSpPr>
          <p:cNvPr id="10" name="Rectangle: Rounded Corners 9">
            <a:extLst>
              <a:ext uri="{FF2B5EF4-FFF2-40B4-BE49-F238E27FC236}">
                <a16:creationId xmlns:a16="http://schemas.microsoft.com/office/drawing/2014/main" id="{C3037B15-3C8F-26AD-BE6A-E0F119B16CCE}"/>
              </a:ext>
            </a:extLst>
          </p:cNvPr>
          <p:cNvSpPr/>
          <p:nvPr/>
        </p:nvSpPr>
        <p:spPr>
          <a:xfrm>
            <a:off x="9483944" y="3238500"/>
            <a:ext cx="7543800" cy="2514600"/>
          </a:xfrm>
          <a:prstGeom prst="roundRect">
            <a:avLst/>
          </a:prstGeom>
          <a:solidFill>
            <a:schemeClr val="accent3">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chemeClr val="tx1"/>
                </a:solidFill>
                <a:latin typeface="Arial" panose="020B0604020202020204" pitchFamily="34" charset="0"/>
                <a:cs typeface="Arial" panose="020B0604020202020204" pitchFamily="34" charset="0"/>
              </a:rPr>
              <a:t>Thể hiện sự yêu quý, biết ơn với bạn bè, thầy cô</a:t>
            </a:r>
            <a:endParaRPr lang="en-US" sz="3600" dirty="0">
              <a:solidFill>
                <a:schemeClr val="tx1"/>
              </a:solidFill>
              <a:latin typeface="Arial" panose="020B0604020202020204" pitchFamily="34" charset="0"/>
              <a:cs typeface="Arial" panose="020B0604020202020204" pitchFamily="34" charset="0"/>
            </a:endParaRPr>
          </a:p>
        </p:txBody>
      </p:sp>
      <p:pic>
        <p:nvPicPr>
          <p:cNvPr id="2050" name="Picture 2" descr="Cách Nói Chuyện An Ủi Người Trầm Cảm Giúp Họ Vực Dậy Tinh Thần - TÂM LÝ TRỊ  LIỆU NHC">
            <a:extLst>
              <a:ext uri="{FF2B5EF4-FFF2-40B4-BE49-F238E27FC236}">
                <a16:creationId xmlns:a16="http://schemas.microsoft.com/office/drawing/2014/main" id="{C2D8F68D-235D-BDF0-6E6B-DF86C259647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125" r="5208"/>
          <a:stretch/>
        </p:blipFill>
        <p:spPr bwMode="auto">
          <a:xfrm>
            <a:off x="1981200" y="6350014"/>
            <a:ext cx="5767395" cy="330969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4" name="Picture 6" descr="Chùm ảnh: Đến bên thầy cô bằng tấm lòng biết ơn - Báo Người lao động">
            <a:extLst>
              <a:ext uri="{FF2B5EF4-FFF2-40B4-BE49-F238E27FC236}">
                <a16:creationId xmlns:a16="http://schemas.microsoft.com/office/drawing/2014/main" id="{33B00E8E-A43A-6C55-EA20-BEA7BB56B86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775429" y="6350014"/>
            <a:ext cx="4960829" cy="330969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23018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050"/>
                                        </p:tgtEl>
                                        <p:attrNameLst>
                                          <p:attrName>style.visibility</p:attrName>
                                        </p:attrNameLst>
                                      </p:cBhvr>
                                      <p:to>
                                        <p:strVal val="visible"/>
                                      </p:to>
                                    </p:set>
                                    <p:anim calcmode="lin" valueType="num">
                                      <p:cBhvr additive="base">
                                        <p:cTn id="11" dur="500" fill="hold"/>
                                        <p:tgtEl>
                                          <p:spTgt spid="2050"/>
                                        </p:tgtEl>
                                        <p:attrNameLst>
                                          <p:attrName>ppt_x</p:attrName>
                                        </p:attrNameLst>
                                      </p:cBhvr>
                                      <p:tavLst>
                                        <p:tav tm="0">
                                          <p:val>
                                            <p:strVal val="0-#ppt_w/2"/>
                                          </p:val>
                                        </p:tav>
                                        <p:tav tm="100000">
                                          <p:val>
                                            <p:strVal val="#ppt_x"/>
                                          </p:val>
                                        </p:tav>
                                      </p:tavLst>
                                    </p:anim>
                                    <p:anim calcmode="lin" valueType="num">
                                      <p:cBhvr additive="base">
                                        <p:cTn id="12" dur="500" fill="hold"/>
                                        <p:tgtEl>
                                          <p:spTgt spid="2050"/>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1+#ppt_w/2"/>
                                          </p:val>
                                        </p:tav>
                                        <p:tav tm="100000">
                                          <p:val>
                                            <p:strVal val="#ppt_x"/>
                                          </p:val>
                                        </p:tav>
                                      </p:tavLst>
                                    </p:anim>
                                    <p:anim calcmode="lin" valueType="num">
                                      <p:cBhvr additive="base">
                                        <p:cTn id="18" dur="500" fill="hold"/>
                                        <p:tgtEl>
                                          <p:spTgt spid="10"/>
                                        </p:tgtEl>
                                        <p:attrNameLst>
                                          <p:attrName>ppt_y</p:attrName>
                                        </p:attrNameLst>
                                      </p:cBhvr>
                                      <p:tavLst>
                                        <p:tav tm="0">
                                          <p:val>
                                            <p:strVal val="#ppt_y"/>
                                          </p:val>
                                        </p:tav>
                                        <p:tav tm="100000">
                                          <p:val>
                                            <p:strVal val="#ppt_y"/>
                                          </p:val>
                                        </p:tav>
                                      </p:tavLst>
                                    </p:anim>
                                  </p:childTnLst>
                                </p:cTn>
                              </p:par>
                              <p:par>
                                <p:cTn id="19" presetID="2" presetClass="entr" presetSubtype="2" fill="hold" nodeType="withEffect">
                                  <p:stCondLst>
                                    <p:cond delay="0"/>
                                  </p:stCondLst>
                                  <p:childTnLst>
                                    <p:set>
                                      <p:cBhvr>
                                        <p:cTn id="20" dur="1" fill="hold">
                                          <p:stCondLst>
                                            <p:cond delay="0"/>
                                          </p:stCondLst>
                                        </p:cTn>
                                        <p:tgtEl>
                                          <p:spTgt spid="2054"/>
                                        </p:tgtEl>
                                        <p:attrNameLst>
                                          <p:attrName>style.visibility</p:attrName>
                                        </p:attrNameLst>
                                      </p:cBhvr>
                                      <p:to>
                                        <p:strVal val="visible"/>
                                      </p:to>
                                    </p:set>
                                    <p:anim calcmode="lin" valueType="num">
                                      <p:cBhvr additive="base">
                                        <p:cTn id="21" dur="500" fill="hold"/>
                                        <p:tgtEl>
                                          <p:spTgt spid="2054"/>
                                        </p:tgtEl>
                                        <p:attrNameLst>
                                          <p:attrName>ppt_x</p:attrName>
                                        </p:attrNameLst>
                                      </p:cBhvr>
                                      <p:tavLst>
                                        <p:tav tm="0">
                                          <p:val>
                                            <p:strVal val="1+#ppt_w/2"/>
                                          </p:val>
                                        </p:tav>
                                        <p:tav tm="100000">
                                          <p:val>
                                            <p:strVal val="#ppt_x"/>
                                          </p:val>
                                        </p:tav>
                                      </p:tavLst>
                                    </p:anim>
                                    <p:anim calcmode="lin" valueType="num">
                                      <p:cBhvr additive="base">
                                        <p:cTn id="22" dur="500" fill="hold"/>
                                        <p:tgtEl>
                                          <p:spTgt spid="205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
        <p:cNvGrpSpPr/>
        <p:nvPr/>
      </p:nvGrpSpPr>
      <p:grpSpPr>
        <a:xfrm>
          <a:off x="0" y="0"/>
          <a:ext cx="0" cy="0"/>
          <a:chOff x="0" y="0"/>
          <a:chExt cx="0" cy="0"/>
        </a:xfrm>
      </p:grpSpPr>
      <p:sp>
        <p:nvSpPr>
          <p:cNvPr id="12" name="Freeform 12"/>
          <p:cNvSpPr/>
          <p:nvPr/>
        </p:nvSpPr>
        <p:spPr>
          <a:xfrm>
            <a:off x="16901344" y="9004128"/>
            <a:ext cx="1295400" cy="1208314"/>
          </a:xfrm>
          <a:custGeom>
            <a:avLst/>
            <a:gdLst/>
            <a:ahLst/>
            <a:cxnLst/>
            <a:rect l="l" t="t" r="r" b="b"/>
            <a:pathLst>
              <a:path w="4160184" h="4114800">
                <a:moveTo>
                  <a:pt x="0" y="0"/>
                </a:moveTo>
                <a:lnTo>
                  <a:pt x="4160184" y="0"/>
                </a:lnTo>
                <a:lnTo>
                  <a:pt x="4160184"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5" name="Freeform 15"/>
          <p:cNvSpPr/>
          <p:nvPr/>
        </p:nvSpPr>
        <p:spPr>
          <a:xfrm rot="-2977385" flipH="1">
            <a:off x="374416" y="300840"/>
            <a:ext cx="729079" cy="1045346"/>
          </a:xfrm>
          <a:custGeom>
            <a:avLst/>
            <a:gdLst/>
            <a:ahLst/>
            <a:cxnLst/>
            <a:rect l="l" t="t" r="r" b="b"/>
            <a:pathLst>
              <a:path w="729079" h="1045346">
                <a:moveTo>
                  <a:pt x="729079" y="0"/>
                </a:moveTo>
                <a:lnTo>
                  <a:pt x="0" y="0"/>
                </a:lnTo>
                <a:lnTo>
                  <a:pt x="0" y="1045345"/>
                </a:lnTo>
                <a:lnTo>
                  <a:pt x="729079" y="1045345"/>
                </a:lnTo>
                <a:lnTo>
                  <a:pt x="729079"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2" name="Group 1">
            <a:extLst>
              <a:ext uri="{FF2B5EF4-FFF2-40B4-BE49-F238E27FC236}">
                <a16:creationId xmlns:a16="http://schemas.microsoft.com/office/drawing/2014/main" id="{B93930B3-D302-824A-6509-52B82270A30A}"/>
              </a:ext>
            </a:extLst>
          </p:cNvPr>
          <p:cNvGrpSpPr/>
          <p:nvPr/>
        </p:nvGrpSpPr>
        <p:grpSpPr>
          <a:xfrm>
            <a:off x="159469" y="8267700"/>
            <a:ext cx="1158974" cy="1280343"/>
            <a:chOff x="159469" y="8267700"/>
            <a:chExt cx="1158974" cy="1280343"/>
          </a:xfrm>
        </p:grpSpPr>
        <p:sp>
          <p:nvSpPr>
            <p:cNvPr id="4" name="Freeform 5">
              <a:extLst>
                <a:ext uri="{FF2B5EF4-FFF2-40B4-BE49-F238E27FC236}">
                  <a16:creationId xmlns:a16="http://schemas.microsoft.com/office/drawing/2014/main" id="{13456436-3382-4C9E-95A8-7D0F42A0C324}"/>
                </a:ext>
              </a:extLst>
            </p:cNvPr>
            <p:cNvSpPr/>
            <p:nvPr/>
          </p:nvSpPr>
          <p:spPr>
            <a:xfrm>
              <a:off x="738956" y="8968556"/>
              <a:ext cx="579487" cy="579487"/>
            </a:xfrm>
            <a:custGeom>
              <a:avLst/>
              <a:gdLst/>
              <a:ahLst/>
              <a:cxnLst/>
              <a:rect l="l" t="t" r="r" b="b"/>
              <a:pathLst>
                <a:path w="579487" h="579487">
                  <a:moveTo>
                    <a:pt x="0" y="0"/>
                  </a:moveTo>
                  <a:lnTo>
                    <a:pt x="579488" y="0"/>
                  </a:lnTo>
                  <a:lnTo>
                    <a:pt x="579488" y="579488"/>
                  </a:lnTo>
                  <a:lnTo>
                    <a:pt x="0" y="57948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Freeform 7">
              <a:extLst>
                <a:ext uri="{FF2B5EF4-FFF2-40B4-BE49-F238E27FC236}">
                  <a16:creationId xmlns:a16="http://schemas.microsoft.com/office/drawing/2014/main" id="{737894D5-F64A-5158-C81B-A62287D481CD}"/>
                </a:ext>
              </a:extLst>
            </p:cNvPr>
            <p:cNvSpPr/>
            <p:nvPr/>
          </p:nvSpPr>
          <p:spPr>
            <a:xfrm>
              <a:off x="159469" y="8267700"/>
              <a:ext cx="579487" cy="579487"/>
            </a:xfrm>
            <a:custGeom>
              <a:avLst/>
              <a:gdLst/>
              <a:ahLst/>
              <a:cxnLst/>
              <a:rect l="l" t="t" r="r" b="b"/>
              <a:pathLst>
                <a:path w="579487" h="579487">
                  <a:moveTo>
                    <a:pt x="0" y="0"/>
                  </a:moveTo>
                  <a:lnTo>
                    <a:pt x="579488" y="0"/>
                  </a:lnTo>
                  <a:lnTo>
                    <a:pt x="579488" y="579488"/>
                  </a:lnTo>
                  <a:lnTo>
                    <a:pt x="0" y="57948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grpSp>
        <p:nvGrpSpPr>
          <p:cNvPr id="33" name="Group 32">
            <a:extLst>
              <a:ext uri="{FF2B5EF4-FFF2-40B4-BE49-F238E27FC236}">
                <a16:creationId xmlns:a16="http://schemas.microsoft.com/office/drawing/2014/main" id="{00316E0F-7A8E-B7E7-8873-9A8DC8F243B8}"/>
              </a:ext>
            </a:extLst>
          </p:cNvPr>
          <p:cNvGrpSpPr/>
          <p:nvPr/>
        </p:nvGrpSpPr>
        <p:grpSpPr>
          <a:xfrm rot="-348097">
            <a:off x="2871019" y="1574903"/>
            <a:ext cx="12138154" cy="6159331"/>
            <a:chOff x="0" y="0"/>
            <a:chExt cx="3190453" cy="1463594"/>
          </a:xfrm>
        </p:grpSpPr>
        <p:sp>
          <p:nvSpPr>
            <p:cNvPr id="34" name="Freeform 4">
              <a:extLst>
                <a:ext uri="{FF2B5EF4-FFF2-40B4-BE49-F238E27FC236}">
                  <a16:creationId xmlns:a16="http://schemas.microsoft.com/office/drawing/2014/main" id="{FCD04C96-B080-F154-F065-5469569A0E47}"/>
                </a:ext>
              </a:extLst>
            </p:cNvPr>
            <p:cNvSpPr/>
            <p:nvPr/>
          </p:nvSpPr>
          <p:spPr>
            <a:xfrm>
              <a:off x="0" y="0"/>
              <a:ext cx="3190453" cy="1463594"/>
            </a:xfrm>
            <a:custGeom>
              <a:avLst/>
              <a:gdLst/>
              <a:ahLst/>
              <a:cxnLst/>
              <a:rect l="l" t="t" r="r" b="b"/>
              <a:pathLst>
                <a:path w="3190453" h="1463594">
                  <a:moveTo>
                    <a:pt x="66427" y="0"/>
                  </a:moveTo>
                  <a:lnTo>
                    <a:pt x="3124026" y="0"/>
                  </a:lnTo>
                  <a:cubicBezTo>
                    <a:pt x="3141643" y="0"/>
                    <a:pt x="3158539" y="6999"/>
                    <a:pt x="3170997" y="19456"/>
                  </a:cubicBezTo>
                  <a:cubicBezTo>
                    <a:pt x="3183454" y="31913"/>
                    <a:pt x="3190453" y="48809"/>
                    <a:pt x="3190453" y="66427"/>
                  </a:cubicBezTo>
                  <a:lnTo>
                    <a:pt x="3190453" y="1397167"/>
                  </a:lnTo>
                  <a:cubicBezTo>
                    <a:pt x="3190453" y="1433854"/>
                    <a:pt x="3160712" y="1463594"/>
                    <a:pt x="3124026" y="1463594"/>
                  </a:cubicBezTo>
                  <a:lnTo>
                    <a:pt x="66427" y="1463594"/>
                  </a:lnTo>
                  <a:cubicBezTo>
                    <a:pt x="48809" y="1463594"/>
                    <a:pt x="31913" y="1456596"/>
                    <a:pt x="19456" y="1444138"/>
                  </a:cubicBezTo>
                  <a:cubicBezTo>
                    <a:pt x="6999" y="1431681"/>
                    <a:pt x="0" y="1414785"/>
                    <a:pt x="0" y="1397167"/>
                  </a:cubicBezTo>
                  <a:lnTo>
                    <a:pt x="0" y="66427"/>
                  </a:lnTo>
                  <a:cubicBezTo>
                    <a:pt x="0" y="48809"/>
                    <a:pt x="6999" y="31913"/>
                    <a:pt x="19456" y="19456"/>
                  </a:cubicBezTo>
                  <a:cubicBezTo>
                    <a:pt x="31913" y="6999"/>
                    <a:pt x="48809" y="0"/>
                    <a:pt x="66427" y="0"/>
                  </a:cubicBezTo>
                  <a:close/>
                </a:path>
              </a:pathLst>
            </a:custGeom>
            <a:solidFill>
              <a:schemeClr val="bg1"/>
            </a:solidFill>
            <a:ln w="66675">
              <a:solidFill>
                <a:srgbClr val="000000"/>
              </a:solidFill>
            </a:ln>
          </p:spPr>
          <p:txBody>
            <a:bodyPr/>
            <a:lstStyle/>
            <a:p>
              <a:endParaRPr lang="en-US">
                <a:latin typeface="Arial" panose="020B0604020202020204" pitchFamily="34" charset="0"/>
                <a:cs typeface="Arial" panose="020B0604020202020204" pitchFamily="34" charset="0"/>
              </a:endParaRPr>
            </a:p>
          </p:txBody>
        </p:sp>
        <p:sp>
          <p:nvSpPr>
            <p:cNvPr id="35" name="TextBox 5">
              <a:extLst>
                <a:ext uri="{FF2B5EF4-FFF2-40B4-BE49-F238E27FC236}">
                  <a16:creationId xmlns:a16="http://schemas.microsoft.com/office/drawing/2014/main" id="{0557FAE8-A6C5-BD04-3CE6-72C77F2BB82C}"/>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latin typeface="Arial" panose="020B0604020202020204" pitchFamily="34" charset="0"/>
                <a:cs typeface="Arial" panose="020B0604020202020204" pitchFamily="34" charset="0"/>
              </a:endParaRPr>
            </a:p>
          </p:txBody>
        </p:sp>
      </p:grpSp>
      <p:sp>
        <p:nvSpPr>
          <p:cNvPr id="36" name="TextBox 35">
            <a:extLst>
              <a:ext uri="{FF2B5EF4-FFF2-40B4-BE49-F238E27FC236}">
                <a16:creationId xmlns:a16="http://schemas.microsoft.com/office/drawing/2014/main" id="{4BF9D6DA-B1C5-E786-879F-9703621B49C7}"/>
              </a:ext>
            </a:extLst>
          </p:cNvPr>
          <p:cNvSpPr txBox="1"/>
          <p:nvPr/>
        </p:nvSpPr>
        <p:spPr>
          <a:xfrm>
            <a:off x="4612692" y="2639817"/>
            <a:ext cx="8654808" cy="4029501"/>
          </a:xfrm>
          <a:prstGeom prst="rect">
            <a:avLst/>
          </a:prstGeom>
          <a:noFill/>
        </p:spPr>
        <p:txBody>
          <a:bodyPr wrap="square">
            <a:spAutoFit/>
          </a:bodyPr>
          <a:lstStyle/>
          <a:p>
            <a:pPr algn="just">
              <a:lnSpc>
                <a:spcPct val="150000"/>
              </a:lnSpc>
            </a:pPr>
            <a:r>
              <a:rPr lang="en-US" sz="4400">
                <a:latin typeface="Arial" panose="020B0604020202020204" pitchFamily="34" charset="0"/>
                <a:ea typeface="Calibri" panose="020F0502020204030204" pitchFamily="34" charset="0"/>
                <a:cs typeface="Arial" panose="020B0604020202020204" pitchFamily="34" charset="0"/>
              </a:rPr>
              <a:t>Các em hãy </a:t>
            </a:r>
            <a:r>
              <a:rPr lang="vi-VN" sz="4400">
                <a:latin typeface="Arial" panose="020B0604020202020204" pitchFamily="34" charset="0"/>
                <a:ea typeface="Calibri" panose="020F0502020204030204" pitchFamily="34" charset="0"/>
                <a:cs typeface="Arial" panose="020B0604020202020204" pitchFamily="34" charset="0"/>
              </a:rPr>
              <a:t>chia sẻ cảm xúc của mình khi thực hiện được những việc làm phát triển mối quan hệ tốt đẹp với thầy cô, bạn bè</a:t>
            </a:r>
            <a:endParaRPr lang="en-US" sz="4400" dirty="0">
              <a:latin typeface="Arial" panose="020B0604020202020204" pitchFamily="34" charset="0"/>
              <a:cs typeface="Arial" panose="020B0604020202020204" pitchFamily="34" charset="0"/>
            </a:endParaRPr>
          </a:p>
        </p:txBody>
      </p:sp>
      <p:grpSp>
        <p:nvGrpSpPr>
          <p:cNvPr id="37" name="Group 36">
            <a:extLst>
              <a:ext uri="{FF2B5EF4-FFF2-40B4-BE49-F238E27FC236}">
                <a16:creationId xmlns:a16="http://schemas.microsoft.com/office/drawing/2014/main" id="{1F92A33F-7D25-1567-EF44-2B9974311A7F}"/>
              </a:ext>
            </a:extLst>
          </p:cNvPr>
          <p:cNvGrpSpPr/>
          <p:nvPr/>
        </p:nvGrpSpPr>
        <p:grpSpPr>
          <a:xfrm>
            <a:off x="12826846" y="6214587"/>
            <a:ext cx="3986645" cy="2900327"/>
            <a:chOff x="11014456" y="6175718"/>
            <a:chExt cx="3986645" cy="2900327"/>
          </a:xfrm>
        </p:grpSpPr>
        <p:grpSp>
          <p:nvGrpSpPr>
            <p:cNvPr id="38" name="Group 7">
              <a:extLst>
                <a:ext uri="{FF2B5EF4-FFF2-40B4-BE49-F238E27FC236}">
                  <a16:creationId xmlns:a16="http://schemas.microsoft.com/office/drawing/2014/main" id="{E68959EA-1199-657C-8B77-656A3C3E81B2}"/>
                </a:ext>
              </a:extLst>
            </p:cNvPr>
            <p:cNvGrpSpPr/>
            <p:nvPr/>
          </p:nvGrpSpPr>
          <p:grpSpPr>
            <a:xfrm rot="317549">
              <a:off x="11014456" y="6175718"/>
              <a:ext cx="3986645" cy="2900327"/>
              <a:chOff x="1854" y="12984"/>
              <a:chExt cx="797080" cy="660116"/>
            </a:xfrm>
          </p:grpSpPr>
          <p:sp>
            <p:nvSpPr>
              <p:cNvPr id="40" name="Freeform 8">
                <a:extLst>
                  <a:ext uri="{FF2B5EF4-FFF2-40B4-BE49-F238E27FC236}">
                    <a16:creationId xmlns:a16="http://schemas.microsoft.com/office/drawing/2014/main" id="{EAD3BD25-A7B1-CDF6-F7DB-7B6B2E3B5D70}"/>
                  </a:ext>
                </a:extLst>
              </p:cNvPr>
              <p:cNvSpPr/>
              <p:nvPr/>
            </p:nvSpPr>
            <p:spPr>
              <a:xfrm>
                <a:off x="1854" y="12984"/>
                <a:ext cx="797080" cy="586234"/>
              </a:xfrm>
              <a:custGeom>
                <a:avLst/>
                <a:gdLst/>
                <a:ahLst/>
                <a:cxnLst/>
                <a:rect l="l" t="t" r="r" b="b"/>
                <a:pathLst>
                  <a:path w="756200" h="571328">
                    <a:moveTo>
                      <a:pt x="408098" y="13191"/>
                    </a:moveTo>
                    <a:lnTo>
                      <a:pt x="408098" y="13191"/>
                    </a:lnTo>
                    <a:cubicBezTo>
                      <a:pt x="425821" y="32513"/>
                      <a:pt x="454263" y="37625"/>
                      <a:pt x="477605" y="25684"/>
                    </a:cubicBezTo>
                    <a:lnTo>
                      <a:pt x="489470" y="19614"/>
                    </a:lnTo>
                    <a:cubicBezTo>
                      <a:pt x="498447" y="15022"/>
                      <a:pt x="508990" y="14615"/>
                      <a:pt x="518295" y="18502"/>
                    </a:cubicBezTo>
                    <a:cubicBezTo>
                      <a:pt x="527599" y="22388"/>
                      <a:pt x="534720" y="30175"/>
                      <a:pt x="537762" y="39788"/>
                    </a:cubicBezTo>
                    <a:lnTo>
                      <a:pt x="537762" y="39788"/>
                    </a:lnTo>
                    <a:cubicBezTo>
                      <a:pt x="544762" y="61906"/>
                      <a:pt x="567044" y="75433"/>
                      <a:pt x="589896" y="71439"/>
                    </a:cubicBezTo>
                    <a:lnTo>
                      <a:pt x="613675" y="67283"/>
                    </a:lnTo>
                    <a:cubicBezTo>
                      <a:pt x="622650" y="65715"/>
                      <a:pt x="631824" y="68635"/>
                      <a:pt x="638240" y="75103"/>
                    </a:cubicBezTo>
                    <a:cubicBezTo>
                      <a:pt x="644657" y="81571"/>
                      <a:pt x="647503" y="90769"/>
                      <a:pt x="645863" y="99730"/>
                    </a:cubicBezTo>
                    <a:lnTo>
                      <a:pt x="645863" y="99730"/>
                    </a:lnTo>
                    <a:cubicBezTo>
                      <a:pt x="644005" y="109882"/>
                      <a:pt x="646460" y="120348"/>
                      <a:pt x="652639" y="128613"/>
                    </a:cubicBezTo>
                    <a:cubicBezTo>
                      <a:pt x="658818" y="136879"/>
                      <a:pt x="668162" y="142196"/>
                      <a:pt x="678424" y="143287"/>
                    </a:cubicBezTo>
                    <a:lnTo>
                      <a:pt x="700523" y="145635"/>
                    </a:lnTo>
                    <a:cubicBezTo>
                      <a:pt x="709339" y="146572"/>
                      <a:pt x="716978" y="152156"/>
                      <a:pt x="720547" y="160271"/>
                    </a:cubicBezTo>
                    <a:cubicBezTo>
                      <a:pt x="724116" y="168386"/>
                      <a:pt x="723068" y="177790"/>
                      <a:pt x="717800" y="184920"/>
                    </a:cubicBezTo>
                    <a:lnTo>
                      <a:pt x="717800" y="184920"/>
                    </a:lnTo>
                    <a:cubicBezTo>
                      <a:pt x="711615" y="193293"/>
                      <a:pt x="709616" y="204042"/>
                      <a:pt x="712377" y="214078"/>
                    </a:cubicBezTo>
                    <a:cubicBezTo>
                      <a:pt x="715138" y="224115"/>
                      <a:pt x="722354" y="232328"/>
                      <a:pt x="731952" y="236359"/>
                    </a:cubicBezTo>
                    <a:lnTo>
                      <a:pt x="740300" y="239865"/>
                    </a:lnTo>
                    <a:cubicBezTo>
                      <a:pt x="748860" y="243459"/>
                      <a:pt x="754702" y="251524"/>
                      <a:pt x="755451" y="260777"/>
                    </a:cubicBezTo>
                    <a:cubicBezTo>
                      <a:pt x="756200" y="270030"/>
                      <a:pt x="751730" y="278929"/>
                      <a:pt x="743860" y="283853"/>
                    </a:cubicBezTo>
                    <a:lnTo>
                      <a:pt x="741820" y="285130"/>
                    </a:lnTo>
                    <a:cubicBezTo>
                      <a:pt x="732669" y="290855"/>
                      <a:pt x="726728" y="300538"/>
                      <a:pt x="725770" y="311290"/>
                    </a:cubicBezTo>
                    <a:cubicBezTo>
                      <a:pt x="724811" y="322042"/>
                      <a:pt x="728946" y="332623"/>
                      <a:pt x="736940" y="339876"/>
                    </a:cubicBezTo>
                    <a:lnTo>
                      <a:pt x="736940" y="339876"/>
                    </a:lnTo>
                    <a:cubicBezTo>
                      <a:pt x="743606" y="345924"/>
                      <a:pt x="746406" y="355147"/>
                      <a:pt x="744228" y="363880"/>
                    </a:cubicBezTo>
                    <a:cubicBezTo>
                      <a:pt x="742050" y="372612"/>
                      <a:pt x="735246" y="379440"/>
                      <a:pt x="726522" y="381649"/>
                    </a:cubicBezTo>
                    <a:lnTo>
                      <a:pt x="710330" y="385749"/>
                    </a:lnTo>
                    <a:cubicBezTo>
                      <a:pt x="700400" y="388264"/>
                      <a:pt x="692086" y="395030"/>
                      <a:pt x="687607" y="404241"/>
                    </a:cubicBezTo>
                    <a:cubicBezTo>
                      <a:pt x="683127" y="413452"/>
                      <a:pt x="682939" y="424170"/>
                      <a:pt x="687093" y="433533"/>
                    </a:cubicBezTo>
                    <a:lnTo>
                      <a:pt x="687093" y="433533"/>
                    </a:lnTo>
                    <a:cubicBezTo>
                      <a:pt x="690700" y="441665"/>
                      <a:pt x="689872" y="451080"/>
                      <a:pt x="684899" y="458457"/>
                    </a:cubicBezTo>
                    <a:cubicBezTo>
                      <a:pt x="679926" y="465833"/>
                      <a:pt x="671509" y="470133"/>
                      <a:pt x="662618" y="469838"/>
                    </a:cubicBezTo>
                    <a:lnTo>
                      <a:pt x="637784" y="469016"/>
                    </a:lnTo>
                    <a:cubicBezTo>
                      <a:pt x="615653" y="468284"/>
                      <a:pt x="596939" y="485257"/>
                      <a:pt x="595514" y="507355"/>
                    </a:cubicBezTo>
                    <a:lnTo>
                      <a:pt x="595514" y="507355"/>
                    </a:lnTo>
                    <a:cubicBezTo>
                      <a:pt x="594902" y="516850"/>
                      <a:pt x="589929" y="525527"/>
                      <a:pt x="582044" y="530853"/>
                    </a:cubicBezTo>
                    <a:cubicBezTo>
                      <a:pt x="574160" y="536179"/>
                      <a:pt x="564254" y="537555"/>
                      <a:pt x="555217" y="534579"/>
                    </a:cubicBezTo>
                    <a:lnTo>
                      <a:pt x="536097" y="528281"/>
                    </a:lnTo>
                    <a:cubicBezTo>
                      <a:pt x="512711" y="520579"/>
                      <a:pt x="487115" y="530186"/>
                      <a:pt x="474573" y="551375"/>
                    </a:cubicBezTo>
                    <a:lnTo>
                      <a:pt x="474573" y="551375"/>
                    </a:lnTo>
                    <a:cubicBezTo>
                      <a:pt x="469098" y="560625"/>
                      <a:pt x="459949" y="567112"/>
                      <a:pt x="449409" y="569220"/>
                    </a:cubicBezTo>
                    <a:cubicBezTo>
                      <a:pt x="438869" y="571328"/>
                      <a:pt x="427929" y="568857"/>
                      <a:pt x="419318" y="562424"/>
                    </a:cubicBezTo>
                    <a:lnTo>
                      <a:pt x="415598" y="559646"/>
                    </a:lnTo>
                    <a:cubicBezTo>
                      <a:pt x="393359" y="543033"/>
                      <a:pt x="362841" y="543033"/>
                      <a:pt x="340602" y="559646"/>
                    </a:cubicBezTo>
                    <a:lnTo>
                      <a:pt x="336883" y="562424"/>
                    </a:lnTo>
                    <a:cubicBezTo>
                      <a:pt x="328271" y="568857"/>
                      <a:pt x="317331" y="571328"/>
                      <a:pt x="306791" y="569220"/>
                    </a:cubicBezTo>
                    <a:cubicBezTo>
                      <a:pt x="296251" y="567112"/>
                      <a:pt x="287102" y="560625"/>
                      <a:pt x="281627" y="551375"/>
                    </a:cubicBezTo>
                    <a:lnTo>
                      <a:pt x="281627" y="551375"/>
                    </a:lnTo>
                    <a:cubicBezTo>
                      <a:pt x="269085" y="530186"/>
                      <a:pt x="243489" y="520579"/>
                      <a:pt x="220103" y="528281"/>
                    </a:cubicBezTo>
                    <a:lnTo>
                      <a:pt x="200983" y="534579"/>
                    </a:lnTo>
                    <a:cubicBezTo>
                      <a:pt x="191946" y="537555"/>
                      <a:pt x="182040" y="536179"/>
                      <a:pt x="174156" y="530853"/>
                    </a:cubicBezTo>
                    <a:cubicBezTo>
                      <a:pt x="166271" y="525527"/>
                      <a:pt x="161298" y="516850"/>
                      <a:pt x="160686" y="507355"/>
                    </a:cubicBezTo>
                    <a:lnTo>
                      <a:pt x="160686" y="507355"/>
                    </a:lnTo>
                    <a:cubicBezTo>
                      <a:pt x="159261" y="485257"/>
                      <a:pt x="140547" y="468284"/>
                      <a:pt x="118416" y="469016"/>
                    </a:cubicBezTo>
                    <a:lnTo>
                      <a:pt x="93583" y="469838"/>
                    </a:lnTo>
                    <a:cubicBezTo>
                      <a:pt x="84691" y="470133"/>
                      <a:pt x="76274" y="465833"/>
                      <a:pt x="71301" y="458457"/>
                    </a:cubicBezTo>
                    <a:cubicBezTo>
                      <a:pt x="66329" y="451080"/>
                      <a:pt x="65500" y="441665"/>
                      <a:pt x="69107" y="433533"/>
                    </a:cubicBezTo>
                    <a:lnTo>
                      <a:pt x="69107" y="433533"/>
                    </a:lnTo>
                    <a:cubicBezTo>
                      <a:pt x="73261" y="424170"/>
                      <a:pt x="73072" y="413452"/>
                      <a:pt x="68593" y="404241"/>
                    </a:cubicBezTo>
                    <a:cubicBezTo>
                      <a:pt x="64114" y="395030"/>
                      <a:pt x="55799" y="388264"/>
                      <a:pt x="45870" y="385749"/>
                    </a:cubicBezTo>
                    <a:lnTo>
                      <a:pt x="29679" y="381649"/>
                    </a:lnTo>
                    <a:cubicBezTo>
                      <a:pt x="20954" y="379440"/>
                      <a:pt x="14150" y="372612"/>
                      <a:pt x="11972" y="363880"/>
                    </a:cubicBezTo>
                    <a:cubicBezTo>
                      <a:pt x="9794" y="355147"/>
                      <a:pt x="12594" y="345924"/>
                      <a:pt x="19260" y="339876"/>
                    </a:cubicBezTo>
                    <a:lnTo>
                      <a:pt x="19260" y="339876"/>
                    </a:lnTo>
                    <a:cubicBezTo>
                      <a:pt x="27254" y="332623"/>
                      <a:pt x="31389" y="322042"/>
                      <a:pt x="30430" y="311290"/>
                    </a:cubicBezTo>
                    <a:cubicBezTo>
                      <a:pt x="29472" y="300538"/>
                      <a:pt x="23531" y="290855"/>
                      <a:pt x="14380" y="285130"/>
                    </a:cubicBezTo>
                    <a:lnTo>
                      <a:pt x="12340" y="283853"/>
                    </a:lnTo>
                    <a:cubicBezTo>
                      <a:pt x="4470" y="278929"/>
                      <a:pt x="0" y="270030"/>
                      <a:pt x="749" y="260777"/>
                    </a:cubicBezTo>
                    <a:cubicBezTo>
                      <a:pt x="1497" y="251524"/>
                      <a:pt x="7340" y="243459"/>
                      <a:pt x="15900" y="239865"/>
                    </a:cubicBezTo>
                    <a:lnTo>
                      <a:pt x="24248" y="236359"/>
                    </a:lnTo>
                    <a:cubicBezTo>
                      <a:pt x="33846" y="232329"/>
                      <a:pt x="41062" y="224115"/>
                      <a:pt x="43823" y="214078"/>
                    </a:cubicBezTo>
                    <a:cubicBezTo>
                      <a:pt x="46584" y="204042"/>
                      <a:pt x="44585" y="193293"/>
                      <a:pt x="38399" y="184920"/>
                    </a:cubicBezTo>
                    <a:lnTo>
                      <a:pt x="38399" y="184920"/>
                    </a:lnTo>
                    <a:cubicBezTo>
                      <a:pt x="33132" y="177790"/>
                      <a:pt x="32084" y="168386"/>
                      <a:pt x="35653" y="160271"/>
                    </a:cubicBezTo>
                    <a:cubicBezTo>
                      <a:pt x="39221" y="152156"/>
                      <a:pt x="46861" y="146572"/>
                      <a:pt x="55676" y="145635"/>
                    </a:cubicBezTo>
                    <a:lnTo>
                      <a:pt x="77776" y="143287"/>
                    </a:lnTo>
                    <a:cubicBezTo>
                      <a:pt x="88038" y="142196"/>
                      <a:pt x="97382" y="136879"/>
                      <a:pt x="103561" y="128613"/>
                    </a:cubicBezTo>
                    <a:cubicBezTo>
                      <a:pt x="109740" y="120348"/>
                      <a:pt x="112195" y="109882"/>
                      <a:pt x="110337" y="99730"/>
                    </a:cubicBezTo>
                    <a:lnTo>
                      <a:pt x="110337" y="99730"/>
                    </a:lnTo>
                    <a:cubicBezTo>
                      <a:pt x="108697" y="90769"/>
                      <a:pt x="111543" y="81571"/>
                      <a:pt x="117960" y="75103"/>
                    </a:cubicBezTo>
                    <a:cubicBezTo>
                      <a:pt x="124376" y="68635"/>
                      <a:pt x="133550" y="65715"/>
                      <a:pt x="142525" y="67283"/>
                    </a:cubicBezTo>
                    <a:lnTo>
                      <a:pt x="166304" y="71439"/>
                    </a:lnTo>
                    <a:cubicBezTo>
                      <a:pt x="189156" y="75433"/>
                      <a:pt x="211438" y="61906"/>
                      <a:pt x="218438" y="39788"/>
                    </a:cubicBezTo>
                    <a:lnTo>
                      <a:pt x="218438" y="39788"/>
                    </a:lnTo>
                    <a:cubicBezTo>
                      <a:pt x="221480" y="30175"/>
                      <a:pt x="228601" y="22388"/>
                      <a:pt x="237905" y="18502"/>
                    </a:cubicBezTo>
                    <a:cubicBezTo>
                      <a:pt x="247210" y="14615"/>
                      <a:pt x="257753" y="15022"/>
                      <a:pt x="266730" y="19614"/>
                    </a:cubicBezTo>
                    <a:lnTo>
                      <a:pt x="278595" y="25684"/>
                    </a:lnTo>
                    <a:cubicBezTo>
                      <a:pt x="301937" y="37625"/>
                      <a:pt x="330379" y="32513"/>
                      <a:pt x="348102" y="13191"/>
                    </a:cubicBezTo>
                    <a:lnTo>
                      <a:pt x="348102" y="13191"/>
                    </a:lnTo>
                    <a:cubicBezTo>
                      <a:pt x="355812" y="4785"/>
                      <a:pt x="366694" y="0"/>
                      <a:pt x="378100" y="0"/>
                    </a:cubicBezTo>
                    <a:cubicBezTo>
                      <a:pt x="389506" y="0"/>
                      <a:pt x="400388" y="4785"/>
                      <a:pt x="408098" y="13191"/>
                    </a:cubicBezTo>
                    <a:close/>
                  </a:path>
                </a:pathLst>
              </a:custGeom>
              <a:solidFill>
                <a:srgbClr val="4E7F1C"/>
              </a:solidFill>
              <a:ln w="57150">
                <a:solidFill>
                  <a:srgbClr val="000000"/>
                </a:solidFill>
              </a:ln>
            </p:spPr>
            <p:txBody>
              <a:bodyPr/>
              <a:lstStyle/>
              <a:p>
                <a:endParaRPr lang="en-US">
                  <a:latin typeface="Arial" panose="020B0604020202020204" pitchFamily="34" charset="0"/>
                  <a:cs typeface="Arial" panose="020B0604020202020204" pitchFamily="34" charset="0"/>
                </a:endParaRPr>
              </a:p>
            </p:txBody>
          </p:sp>
          <p:sp>
            <p:nvSpPr>
              <p:cNvPr id="41" name="TextBox 9">
                <a:extLst>
                  <a:ext uri="{FF2B5EF4-FFF2-40B4-BE49-F238E27FC236}">
                    <a16:creationId xmlns:a16="http://schemas.microsoft.com/office/drawing/2014/main" id="{D189C461-0517-3F46-185B-C418E3ED056F}"/>
                  </a:ext>
                </a:extLst>
              </p:cNvPr>
              <p:cNvSpPr txBox="1"/>
              <p:nvPr/>
            </p:nvSpPr>
            <p:spPr>
              <a:xfrm>
                <a:off x="139700" y="101600"/>
                <a:ext cx="533400" cy="571500"/>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sp>
          <p:nvSpPr>
            <p:cNvPr id="39" name="TextBox 38">
              <a:extLst>
                <a:ext uri="{FF2B5EF4-FFF2-40B4-BE49-F238E27FC236}">
                  <a16:creationId xmlns:a16="http://schemas.microsoft.com/office/drawing/2014/main" id="{2FFD1FFC-14DC-676A-E5CF-B9B533FBF5AC}"/>
                </a:ext>
              </a:extLst>
            </p:cNvPr>
            <p:cNvSpPr txBox="1"/>
            <p:nvPr/>
          </p:nvSpPr>
          <p:spPr>
            <a:xfrm>
              <a:off x="11219522" y="7035540"/>
              <a:ext cx="3600419" cy="861774"/>
            </a:xfrm>
            <a:prstGeom prst="rect">
              <a:avLst/>
            </a:prstGeom>
            <a:noFill/>
          </p:spPr>
          <p:txBody>
            <a:bodyPr wrap="square">
              <a:spAutoFit/>
            </a:bodyPr>
            <a:lstStyle/>
            <a:p>
              <a:pPr algn="ctr"/>
              <a:r>
                <a:rPr lang="en-US" sz="5000" b="1">
                  <a:solidFill>
                    <a:schemeClr val="bg1"/>
                  </a:solidFill>
                  <a:effectLst/>
                  <a:latin typeface="Arial" panose="020B0604020202020204" pitchFamily="34" charset="0"/>
                  <a:ea typeface="Calibri" panose="020F0502020204030204" pitchFamily="34" charset="0"/>
                  <a:cs typeface="Arial" panose="020B0604020202020204" pitchFamily="34" charset="0"/>
                </a:rPr>
                <a:t>Yêu cầu</a:t>
              </a:r>
              <a:endParaRPr lang="en-US" sz="5000" dirty="0">
                <a:solidFill>
                  <a:schemeClr val="bg1"/>
                </a:solidFill>
                <a:latin typeface="Arial" panose="020B0604020202020204" pitchFamily="34" charset="0"/>
                <a:cs typeface="Arial" panose="020B0604020202020204" pitchFamily="34" charset="0"/>
              </a:endParaRPr>
            </a:p>
          </p:txBody>
        </p:sp>
      </p:grpSp>
      <p:pic>
        <p:nvPicPr>
          <p:cNvPr id="42" name="Picture 41" descr="A cartoon of a child reading a book&#10;&#10;Description automatically generated">
            <a:extLst>
              <a:ext uri="{FF2B5EF4-FFF2-40B4-BE49-F238E27FC236}">
                <a16:creationId xmlns:a16="http://schemas.microsoft.com/office/drawing/2014/main" id="{C6F7E6C6-B74D-D2A1-9DCF-EAA433401F4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8703" y="5979455"/>
            <a:ext cx="4547537" cy="4704987"/>
          </a:xfrm>
          <a:prstGeom prst="rect">
            <a:avLst/>
          </a:prstGeom>
        </p:spPr>
      </p:pic>
      <p:sp>
        <p:nvSpPr>
          <p:cNvPr id="43" name="Freeform 14">
            <a:extLst>
              <a:ext uri="{FF2B5EF4-FFF2-40B4-BE49-F238E27FC236}">
                <a16:creationId xmlns:a16="http://schemas.microsoft.com/office/drawing/2014/main" id="{9CDCE1BA-DCB6-365F-A649-1B507B30622B}"/>
              </a:ext>
            </a:extLst>
          </p:cNvPr>
          <p:cNvSpPr/>
          <p:nvPr/>
        </p:nvSpPr>
        <p:spPr>
          <a:xfrm>
            <a:off x="13918841" y="637317"/>
            <a:ext cx="1283265" cy="1355834"/>
          </a:xfrm>
          <a:custGeom>
            <a:avLst/>
            <a:gdLst/>
            <a:ahLst/>
            <a:cxnLst/>
            <a:rect l="l" t="t" r="r" b="b"/>
            <a:pathLst>
              <a:path w="2481450" h="2377680">
                <a:moveTo>
                  <a:pt x="0" y="0"/>
                </a:moveTo>
                <a:lnTo>
                  <a:pt x="2481450" y="0"/>
                </a:lnTo>
                <a:lnTo>
                  <a:pt x="2481450" y="2377681"/>
                </a:lnTo>
                <a:lnTo>
                  <a:pt x="0" y="237768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65165836"/>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9" name="Rectangle 307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074" name="Picture 2" descr="Cảm xúc về mái trường, thầy cô, bè bạn | VOV2.VN">
            <a:extLst>
              <a:ext uri="{FF2B5EF4-FFF2-40B4-BE49-F238E27FC236}">
                <a16:creationId xmlns:a16="http://schemas.microsoft.com/office/drawing/2014/main" id="{2DEF366D-6154-1FEF-95FC-D070F55D8439}"/>
              </a:ext>
            </a:extLst>
          </p:cNvPr>
          <p:cNvPicPr>
            <a:picLocks noChangeAspect="1" noChangeArrowheads="1"/>
          </p:cNvPicPr>
          <p:nvPr/>
        </p:nvPicPr>
        <p:blipFill rotWithShape="1">
          <a:blip r:embed="rId2">
            <a:alphaModFix amt="85000"/>
            <a:extLst>
              <a:ext uri="{28A0092B-C50C-407E-A947-70E740481C1C}">
                <a14:useLocalDpi xmlns:a14="http://schemas.microsoft.com/office/drawing/2010/main" val="0"/>
              </a:ext>
            </a:extLst>
          </a:blip>
          <a:srcRect b="22428"/>
          <a:stretch/>
        </p:blipFill>
        <p:spPr bwMode="auto">
          <a:xfrm>
            <a:off x="20" y="1923"/>
            <a:ext cx="18287980" cy="10285077"/>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158EB5B1-47B4-105F-3105-586CE399A04B}"/>
              </a:ext>
            </a:extLst>
          </p:cNvPr>
          <p:cNvGrpSpPr/>
          <p:nvPr/>
        </p:nvGrpSpPr>
        <p:grpSpPr>
          <a:xfrm>
            <a:off x="0" y="1028700"/>
            <a:ext cx="11353800" cy="5486400"/>
            <a:chOff x="-97972" y="3168452"/>
            <a:chExt cx="11353800" cy="5486400"/>
          </a:xfrm>
        </p:grpSpPr>
        <p:sp>
          <p:nvSpPr>
            <p:cNvPr id="3" name="Round Same Side Corner Rectangle 3">
              <a:extLst>
                <a:ext uri="{FF2B5EF4-FFF2-40B4-BE49-F238E27FC236}">
                  <a16:creationId xmlns:a16="http://schemas.microsoft.com/office/drawing/2014/main" id="{E4C8351C-61C1-C52A-A6EE-34272D8FD008}"/>
                </a:ext>
              </a:extLst>
            </p:cNvPr>
            <p:cNvSpPr/>
            <p:nvPr/>
          </p:nvSpPr>
          <p:spPr>
            <a:xfrm rot="5400000">
              <a:off x="2835728" y="234752"/>
              <a:ext cx="5486400" cy="11353800"/>
            </a:xfrm>
            <a:prstGeom prst="round2SameRect">
              <a:avLst/>
            </a:prstGeom>
            <a:solidFill>
              <a:schemeClr val="accent5">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id="{5F0A72D5-244D-2856-322D-03E8247F47AE}"/>
                </a:ext>
              </a:extLst>
            </p:cNvPr>
            <p:cNvSpPr txBox="1"/>
            <p:nvPr/>
          </p:nvSpPr>
          <p:spPr>
            <a:xfrm>
              <a:off x="435428" y="3452613"/>
              <a:ext cx="10286999" cy="4918078"/>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54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KẾT LUẬN</a:t>
              </a:r>
              <a:endParaRPr kumimoji="0" lang="en-US" sz="5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Có nhiều cách phát triển mối quan hệ tốt đẹp với thầy cô, bạn bè. Mỗi người hãy tự lựa chọn cho bản thân những cách làm phù hợp với khả năng và điều kiện của mình.</a:t>
              </a:r>
              <a:endParaRPr kumimoji="0" lang="vi-VN"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2412751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
        <p:cNvGrpSpPr/>
        <p:nvPr/>
      </p:nvGrpSpPr>
      <p:grpSpPr>
        <a:xfrm>
          <a:off x="0" y="0"/>
          <a:ext cx="0" cy="0"/>
          <a:chOff x="0" y="0"/>
          <a:chExt cx="0" cy="0"/>
        </a:xfrm>
      </p:grpSpPr>
      <p:sp>
        <p:nvSpPr>
          <p:cNvPr id="2" name="Freeform 2"/>
          <p:cNvSpPr/>
          <p:nvPr/>
        </p:nvSpPr>
        <p:spPr>
          <a:xfrm rot="850390">
            <a:off x="13714995" y="3731226"/>
            <a:ext cx="5523215" cy="7226403"/>
          </a:xfrm>
          <a:custGeom>
            <a:avLst/>
            <a:gdLst/>
            <a:ahLst/>
            <a:cxnLst/>
            <a:rect l="l" t="t" r="r" b="b"/>
            <a:pathLst>
              <a:path w="5523215" h="7226403">
                <a:moveTo>
                  <a:pt x="0" y="0"/>
                </a:moveTo>
                <a:lnTo>
                  <a:pt x="5523214" y="0"/>
                </a:lnTo>
                <a:lnTo>
                  <a:pt x="5523214" y="7226403"/>
                </a:lnTo>
                <a:lnTo>
                  <a:pt x="0" y="7226403"/>
                </a:lnTo>
                <a:lnTo>
                  <a:pt x="0" y="0"/>
                </a:lnTo>
                <a:close/>
              </a:path>
            </a:pathLst>
          </a:custGeom>
          <a:blipFill>
            <a:blip r:embed="rId2">
              <a:extLst>
                <a:ext uri="{96DAC541-7B7A-43D3-8B79-37D633B846F1}">
                  <asvg:svgBlip xmlns:asvg="http://schemas.microsoft.com/office/drawing/2016/SVG/main" r:embed="rId3"/>
                </a:ext>
              </a:extLst>
            </a:blip>
            <a:stretch>
              <a:fillRect t="-7838" r="-57380" b="-7856"/>
            </a:stretch>
          </a:blipFill>
        </p:spPr>
        <p:txBody>
          <a:bodyPr/>
          <a:lstStyle/>
          <a:p>
            <a:endParaRPr lang="en-US"/>
          </a:p>
        </p:txBody>
      </p:sp>
      <p:sp>
        <p:nvSpPr>
          <p:cNvPr id="3" name="Freeform 3"/>
          <p:cNvSpPr/>
          <p:nvPr/>
        </p:nvSpPr>
        <p:spPr>
          <a:xfrm>
            <a:off x="11484338" y="2653201"/>
            <a:ext cx="7018599" cy="7633799"/>
          </a:xfrm>
          <a:custGeom>
            <a:avLst/>
            <a:gdLst/>
            <a:ahLst/>
            <a:cxnLst/>
            <a:rect l="l" t="t" r="r" b="b"/>
            <a:pathLst>
              <a:path w="7018599" h="7633799">
                <a:moveTo>
                  <a:pt x="0" y="0"/>
                </a:moveTo>
                <a:lnTo>
                  <a:pt x="7018599" y="0"/>
                </a:lnTo>
                <a:lnTo>
                  <a:pt x="7018599" y="7633799"/>
                </a:lnTo>
                <a:lnTo>
                  <a:pt x="0" y="7633799"/>
                </a:lnTo>
                <a:lnTo>
                  <a:pt x="0" y="0"/>
                </a:lnTo>
                <a:close/>
              </a:path>
            </a:pathLst>
          </a:custGeom>
          <a:blipFill>
            <a:blip r:embed="rId4">
              <a:extLst>
                <a:ext uri="{96DAC541-7B7A-43D3-8B79-37D633B846F1}">
                  <asvg:svgBlip xmlns:asvg="http://schemas.microsoft.com/office/drawing/2016/SVG/main" r:embed="rId5"/>
                </a:ext>
              </a:extLst>
            </a:blip>
            <a:stretch>
              <a:fillRect r="-19192" b="-10187"/>
            </a:stretch>
          </a:blipFill>
        </p:spPr>
        <p:txBody>
          <a:bodyPr/>
          <a:lstStyle/>
          <a:p>
            <a:endParaRPr lang="en-US"/>
          </a:p>
        </p:txBody>
      </p:sp>
      <p:sp>
        <p:nvSpPr>
          <p:cNvPr id="5" name="Freeform 5"/>
          <p:cNvSpPr/>
          <p:nvPr/>
        </p:nvSpPr>
        <p:spPr>
          <a:xfrm rot="2451557" flipH="1">
            <a:off x="17305818" y="2386439"/>
            <a:ext cx="729079" cy="1045346"/>
          </a:xfrm>
          <a:custGeom>
            <a:avLst/>
            <a:gdLst/>
            <a:ahLst/>
            <a:cxnLst/>
            <a:rect l="l" t="t" r="r" b="b"/>
            <a:pathLst>
              <a:path w="729079" h="1045346">
                <a:moveTo>
                  <a:pt x="729079" y="0"/>
                </a:moveTo>
                <a:lnTo>
                  <a:pt x="0" y="0"/>
                </a:lnTo>
                <a:lnTo>
                  <a:pt x="0" y="1045346"/>
                </a:lnTo>
                <a:lnTo>
                  <a:pt x="729079" y="1045346"/>
                </a:lnTo>
                <a:lnTo>
                  <a:pt x="729079"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Freeform 6"/>
          <p:cNvSpPr/>
          <p:nvPr/>
        </p:nvSpPr>
        <p:spPr>
          <a:xfrm rot="-2977385" flipH="1">
            <a:off x="12277466" y="8886873"/>
            <a:ext cx="729079" cy="1045346"/>
          </a:xfrm>
          <a:custGeom>
            <a:avLst/>
            <a:gdLst/>
            <a:ahLst/>
            <a:cxnLst/>
            <a:rect l="l" t="t" r="r" b="b"/>
            <a:pathLst>
              <a:path w="729079" h="1045346">
                <a:moveTo>
                  <a:pt x="729079" y="0"/>
                </a:moveTo>
                <a:lnTo>
                  <a:pt x="0" y="0"/>
                </a:lnTo>
                <a:lnTo>
                  <a:pt x="0" y="1045345"/>
                </a:lnTo>
                <a:lnTo>
                  <a:pt x="729079" y="1045345"/>
                </a:lnTo>
                <a:lnTo>
                  <a:pt x="729079"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0" name="TextBox 19">
            <a:extLst>
              <a:ext uri="{FF2B5EF4-FFF2-40B4-BE49-F238E27FC236}">
                <a16:creationId xmlns:a16="http://schemas.microsoft.com/office/drawing/2014/main" id="{4AC2969D-838E-EACB-1616-E563D6AE4CEB}"/>
              </a:ext>
            </a:extLst>
          </p:cNvPr>
          <p:cNvSpPr txBox="1"/>
          <p:nvPr/>
        </p:nvSpPr>
        <p:spPr>
          <a:xfrm>
            <a:off x="896402" y="2095500"/>
            <a:ext cx="10134600" cy="5726824"/>
          </a:xfrm>
          <a:prstGeom prst="rect">
            <a:avLst/>
          </a:prstGeom>
        </p:spPr>
        <p:txBody>
          <a:bodyPr wrap="square" lIns="0" tIns="0" rIns="0" bIns="0" rtlCol="0" anchor="t">
            <a:spAutoFit/>
          </a:bodyPr>
          <a:lstStyle/>
          <a:p>
            <a:pPr algn="ctr">
              <a:lnSpc>
                <a:spcPct val="150000"/>
              </a:lnSpc>
            </a:pPr>
            <a:r>
              <a:rPr lang="vi-VN" sz="6400" b="1">
                <a:solidFill>
                  <a:srgbClr val="C00000"/>
                </a:solidFill>
                <a:latin typeface="Arial" panose="020B0604020202020204" pitchFamily="34" charset="0"/>
                <a:ea typeface="Calibri" panose="020F0502020204030204" pitchFamily="34" charset="0"/>
                <a:cs typeface="Arial" panose="020B0604020202020204" pitchFamily="34" charset="0"/>
              </a:rPr>
              <a:t>Hoạt động </a:t>
            </a:r>
            <a:r>
              <a:rPr lang="en-US" sz="6400" b="1">
                <a:solidFill>
                  <a:srgbClr val="C00000"/>
                </a:solidFill>
                <a:latin typeface="Arial" panose="020B0604020202020204" pitchFamily="34" charset="0"/>
                <a:ea typeface="Calibri" panose="020F0502020204030204" pitchFamily="34" charset="0"/>
                <a:cs typeface="Arial" panose="020B0604020202020204" pitchFamily="34" charset="0"/>
              </a:rPr>
              <a:t>5</a:t>
            </a:r>
            <a:r>
              <a:rPr lang="vi-VN" sz="6400" b="1">
                <a:solidFill>
                  <a:srgbClr val="C00000"/>
                </a:solidFill>
                <a:latin typeface="Arial" panose="020B0604020202020204" pitchFamily="34" charset="0"/>
                <a:ea typeface="Calibri" panose="020F0502020204030204" pitchFamily="34" charset="0"/>
                <a:cs typeface="Arial" panose="020B0604020202020204" pitchFamily="34" charset="0"/>
              </a:rPr>
              <a:t>: </a:t>
            </a:r>
            <a:endParaRPr lang="en-US" sz="6400" b="1">
              <a:solidFill>
                <a:srgbClr val="C00000"/>
              </a:solidFill>
              <a:latin typeface="Arial" panose="020B0604020202020204" pitchFamily="34" charset="0"/>
              <a:ea typeface="Calibri" panose="020F0502020204030204" pitchFamily="34" charset="0"/>
              <a:cs typeface="Arial" panose="020B0604020202020204" pitchFamily="34" charset="0"/>
            </a:endParaRPr>
          </a:p>
          <a:p>
            <a:pPr algn="ctr">
              <a:lnSpc>
                <a:spcPct val="150000"/>
              </a:lnSpc>
            </a:pPr>
            <a:r>
              <a:rPr lang="vi-VN" sz="6400" b="1">
                <a:solidFill>
                  <a:srgbClr val="C00000"/>
                </a:solidFill>
                <a:ea typeface="Calibri" panose="020F0502020204030204" pitchFamily="34" charset="0"/>
                <a:cs typeface="Arial" panose="020B0604020202020204" pitchFamily="34" charset="0"/>
              </a:rPr>
              <a:t>Tuân thủ kỉ luật, quy định của nhóm, lớp, trường, cộng đồng</a:t>
            </a:r>
            <a:endParaRPr lang="vi-VN" sz="6400" b="1" dirty="0">
              <a:solidFill>
                <a:srgbClr val="C00000"/>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513857232"/>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
        <p:cNvGrpSpPr/>
        <p:nvPr/>
      </p:nvGrpSpPr>
      <p:grpSpPr>
        <a:xfrm>
          <a:off x="0" y="0"/>
          <a:ext cx="0" cy="0"/>
          <a:chOff x="0" y="0"/>
          <a:chExt cx="0" cy="0"/>
        </a:xfrm>
      </p:grpSpPr>
      <p:sp>
        <p:nvSpPr>
          <p:cNvPr id="3" name="Freeform 3"/>
          <p:cNvSpPr/>
          <p:nvPr/>
        </p:nvSpPr>
        <p:spPr>
          <a:xfrm>
            <a:off x="-76200" y="0"/>
            <a:ext cx="1447800" cy="1258697"/>
          </a:xfrm>
          <a:custGeom>
            <a:avLst/>
            <a:gdLst/>
            <a:ahLst/>
            <a:cxnLst/>
            <a:rect l="l" t="t" r="r" b="b"/>
            <a:pathLst>
              <a:path w="4160184" h="4114800">
                <a:moveTo>
                  <a:pt x="0" y="0"/>
                </a:moveTo>
                <a:lnTo>
                  <a:pt x="4160184" y="0"/>
                </a:lnTo>
                <a:lnTo>
                  <a:pt x="4160184"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5" name="Group 4">
            <a:extLst>
              <a:ext uri="{FF2B5EF4-FFF2-40B4-BE49-F238E27FC236}">
                <a16:creationId xmlns:a16="http://schemas.microsoft.com/office/drawing/2014/main" id="{6B80A667-31B7-D60F-68F6-F98B6F4D7505}"/>
              </a:ext>
            </a:extLst>
          </p:cNvPr>
          <p:cNvGrpSpPr/>
          <p:nvPr/>
        </p:nvGrpSpPr>
        <p:grpSpPr>
          <a:xfrm>
            <a:off x="17259300" y="115157"/>
            <a:ext cx="1057989" cy="1158974"/>
            <a:chOff x="15614885" y="8251666"/>
            <a:chExt cx="1057989" cy="1158974"/>
          </a:xfrm>
        </p:grpSpPr>
        <p:sp>
          <p:nvSpPr>
            <p:cNvPr id="6" name="Freeform 11">
              <a:extLst>
                <a:ext uri="{FF2B5EF4-FFF2-40B4-BE49-F238E27FC236}">
                  <a16:creationId xmlns:a16="http://schemas.microsoft.com/office/drawing/2014/main" id="{E62B08DB-3E00-30DA-A8E3-8AC0A9CE6CD8}"/>
                </a:ext>
              </a:extLst>
            </p:cNvPr>
            <p:cNvSpPr/>
            <p:nvPr/>
          </p:nvSpPr>
          <p:spPr>
            <a:xfrm>
              <a:off x="16093387" y="8831153"/>
              <a:ext cx="579487" cy="579487"/>
            </a:xfrm>
            <a:custGeom>
              <a:avLst/>
              <a:gdLst/>
              <a:ahLst/>
              <a:cxnLst/>
              <a:rect l="l" t="t" r="r" b="b"/>
              <a:pathLst>
                <a:path w="579487" h="579487">
                  <a:moveTo>
                    <a:pt x="0" y="0"/>
                  </a:moveTo>
                  <a:lnTo>
                    <a:pt x="579487" y="0"/>
                  </a:lnTo>
                  <a:lnTo>
                    <a:pt x="579487" y="579487"/>
                  </a:lnTo>
                  <a:lnTo>
                    <a:pt x="0" y="5794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7" name="Freeform 12">
              <a:extLst>
                <a:ext uri="{FF2B5EF4-FFF2-40B4-BE49-F238E27FC236}">
                  <a16:creationId xmlns:a16="http://schemas.microsoft.com/office/drawing/2014/main" id="{3394A8C9-7755-72BC-EED7-56A705D45A5B}"/>
                </a:ext>
              </a:extLst>
            </p:cNvPr>
            <p:cNvSpPr/>
            <p:nvPr/>
          </p:nvSpPr>
          <p:spPr>
            <a:xfrm>
              <a:off x="15614885" y="8251666"/>
              <a:ext cx="579487" cy="579487"/>
            </a:xfrm>
            <a:custGeom>
              <a:avLst/>
              <a:gdLst/>
              <a:ahLst/>
              <a:cxnLst/>
              <a:rect l="l" t="t" r="r" b="b"/>
              <a:pathLst>
                <a:path w="579487" h="579487">
                  <a:moveTo>
                    <a:pt x="0" y="0"/>
                  </a:moveTo>
                  <a:lnTo>
                    <a:pt x="579487" y="0"/>
                  </a:lnTo>
                  <a:lnTo>
                    <a:pt x="579487" y="579487"/>
                  </a:lnTo>
                  <a:lnTo>
                    <a:pt x="0" y="5794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sp>
        <p:nvSpPr>
          <p:cNvPr id="8" name="Line Callout 1 (Border and Accent Bar) 3">
            <a:extLst>
              <a:ext uri="{FF2B5EF4-FFF2-40B4-BE49-F238E27FC236}">
                <a16:creationId xmlns:a16="http://schemas.microsoft.com/office/drawing/2014/main" id="{04DEED75-A0D2-6E1C-5E8B-2DD2E4339BA1}"/>
              </a:ext>
            </a:extLst>
          </p:cNvPr>
          <p:cNvSpPr/>
          <p:nvPr/>
        </p:nvSpPr>
        <p:spPr>
          <a:xfrm>
            <a:off x="212273" y="2909918"/>
            <a:ext cx="7307340" cy="2995582"/>
          </a:xfrm>
          <a:prstGeom prst="accentBorderCallout1">
            <a:avLst>
              <a:gd name="adj1" fmla="val 18750"/>
              <a:gd name="adj2" fmla="val -3127"/>
              <a:gd name="adj3" fmla="val 17954"/>
              <a:gd name="adj4" fmla="val -17509"/>
            </a:avLst>
          </a:prstGeom>
          <a:solidFill>
            <a:schemeClr val="bg1"/>
          </a:solidFill>
          <a:ln>
            <a:solidFill>
              <a:schemeClr val="tx2">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800" b="1">
                <a:solidFill>
                  <a:schemeClr val="tx2">
                    <a:lumMod val="50000"/>
                  </a:schemeClr>
                </a:solidFill>
                <a:latin typeface="Arial" panose="020B0604020202020204" pitchFamily="34" charset="0"/>
                <a:cs typeface="Arial" panose="020B0604020202020204" pitchFamily="34" charset="0"/>
              </a:rPr>
              <a:t>Các em làm việc cá nhân và thực hiện việc chia sẻ theo các gợi ý sau:</a:t>
            </a:r>
            <a:endParaRPr lang="en-US" sz="3800" b="1" dirty="0">
              <a:solidFill>
                <a:schemeClr val="tx2">
                  <a:lumMod val="50000"/>
                </a:schemeClr>
              </a:solidFill>
              <a:latin typeface="Arial" panose="020B0604020202020204" pitchFamily="34" charset="0"/>
              <a:cs typeface="Arial" panose="020B0604020202020204" pitchFamily="34" charset="0"/>
            </a:endParaRPr>
          </a:p>
        </p:txBody>
      </p:sp>
      <p:sp>
        <p:nvSpPr>
          <p:cNvPr id="9" name="Rounded Rectangle 19">
            <a:extLst>
              <a:ext uri="{FF2B5EF4-FFF2-40B4-BE49-F238E27FC236}">
                <a16:creationId xmlns:a16="http://schemas.microsoft.com/office/drawing/2014/main" id="{9AB15CA4-3915-B055-8478-1607D24746D8}"/>
              </a:ext>
            </a:extLst>
          </p:cNvPr>
          <p:cNvSpPr/>
          <p:nvPr/>
        </p:nvSpPr>
        <p:spPr>
          <a:xfrm>
            <a:off x="8839197" y="4879088"/>
            <a:ext cx="8686153" cy="1560026"/>
          </a:xfrm>
          <a:prstGeom prst="roundRect">
            <a:avLst/>
          </a:prstGeom>
          <a:solidFill>
            <a:schemeClr val="bg1"/>
          </a:solidFill>
          <a:ln w="57150">
            <a:solidFill>
              <a:schemeClr val="accent6">
                <a:lumMod val="50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vi-VN" sz="3600">
                <a:latin typeface="Arial" panose="020B0604020202020204" pitchFamily="34" charset="0"/>
                <a:cs typeface="Arial" panose="020B0604020202020204" pitchFamily="34" charset="0"/>
              </a:rPr>
              <a:t>Những việc thực hiện chưa tốt</a:t>
            </a:r>
            <a:endParaRPr lang="en-US" sz="3600" dirty="0">
              <a:solidFill>
                <a:schemeClr val="tx1"/>
              </a:solidFill>
              <a:latin typeface="Arial" panose="020B0604020202020204" pitchFamily="34" charset="0"/>
              <a:cs typeface="Arial" panose="020B0604020202020204" pitchFamily="34" charset="0"/>
            </a:endParaRPr>
          </a:p>
        </p:txBody>
      </p:sp>
      <p:sp>
        <p:nvSpPr>
          <p:cNvPr id="12" name="Rounded Rectangle 23">
            <a:extLst>
              <a:ext uri="{FF2B5EF4-FFF2-40B4-BE49-F238E27FC236}">
                <a16:creationId xmlns:a16="http://schemas.microsoft.com/office/drawing/2014/main" id="{DC4880B8-E6B8-8100-E31F-A970DCA44CD9}"/>
              </a:ext>
            </a:extLst>
          </p:cNvPr>
          <p:cNvSpPr/>
          <p:nvPr/>
        </p:nvSpPr>
        <p:spPr>
          <a:xfrm>
            <a:off x="8839197" y="6877481"/>
            <a:ext cx="8686152" cy="2855525"/>
          </a:xfrm>
          <a:prstGeom prst="roundRect">
            <a:avLst/>
          </a:prstGeom>
          <a:solidFill>
            <a:schemeClr val="bg1"/>
          </a:solidFill>
          <a:ln w="57150">
            <a:solidFill>
              <a:schemeClr val="accent6">
                <a:lumMod val="50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r>
              <a:rPr lang="vi-VN" sz="3600">
                <a:latin typeface="Arial" panose="020B0604020202020204" pitchFamily="34" charset="0"/>
                <a:cs typeface="Arial" panose="020B0604020202020204" pitchFamily="34" charset="0"/>
              </a:rPr>
              <a:t>Những thuận lợi và khó khăn khi thực hiện kỉ luật, quy định của nhóm, lớp, trường, cộng đồng</a:t>
            </a:r>
            <a:endParaRPr lang="en-US" sz="3600" dirty="0">
              <a:solidFill>
                <a:schemeClr val="tx1"/>
              </a:solidFill>
              <a:latin typeface="Arial" panose="020B0604020202020204" pitchFamily="34" charset="0"/>
              <a:cs typeface="Arial" panose="020B0604020202020204" pitchFamily="34" charset="0"/>
            </a:endParaRPr>
          </a:p>
        </p:txBody>
      </p:sp>
      <p:sp>
        <p:nvSpPr>
          <p:cNvPr id="13" name="Rounded Rectangle 19">
            <a:extLst>
              <a:ext uri="{FF2B5EF4-FFF2-40B4-BE49-F238E27FC236}">
                <a16:creationId xmlns:a16="http://schemas.microsoft.com/office/drawing/2014/main" id="{10DE71B3-DC91-F4F0-2878-A7A96B29ED6F}"/>
              </a:ext>
            </a:extLst>
          </p:cNvPr>
          <p:cNvSpPr/>
          <p:nvPr/>
        </p:nvSpPr>
        <p:spPr>
          <a:xfrm>
            <a:off x="8839200" y="2880693"/>
            <a:ext cx="8686153" cy="1560028"/>
          </a:xfrm>
          <a:prstGeom prst="roundRect">
            <a:avLst/>
          </a:prstGeom>
          <a:solidFill>
            <a:schemeClr val="bg1"/>
          </a:solidFill>
          <a:ln w="57150">
            <a:solidFill>
              <a:schemeClr val="accent6">
                <a:lumMod val="50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vi-VN" sz="3600">
                <a:latin typeface="Arial" panose="020B0604020202020204" pitchFamily="34" charset="0"/>
                <a:cs typeface="Arial" panose="020B0604020202020204" pitchFamily="34" charset="0"/>
              </a:rPr>
              <a:t>Những việc thực hiện tốt</a:t>
            </a:r>
            <a:endParaRPr lang="en-US" sz="3600" dirty="0">
              <a:solidFill>
                <a:schemeClr val="tx1"/>
              </a:solidFill>
              <a:latin typeface="Arial" panose="020B0604020202020204" pitchFamily="34" charset="0"/>
              <a:cs typeface="Arial" panose="020B0604020202020204" pitchFamily="34" charset="0"/>
            </a:endParaRPr>
          </a:p>
        </p:txBody>
      </p:sp>
      <p:grpSp>
        <p:nvGrpSpPr>
          <p:cNvPr id="14" name="Group 13">
            <a:extLst>
              <a:ext uri="{FF2B5EF4-FFF2-40B4-BE49-F238E27FC236}">
                <a16:creationId xmlns:a16="http://schemas.microsoft.com/office/drawing/2014/main" id="{652F504A-D6D8-04C8-F811-FA9394615CF6}"/>
              </a:ext>
            </a:extLst>
          </p:cNvPr>
          <p:cNvGrpSpPr/>
          <p:nvPr/>
        </p:nvGrpSpPr>
        <p:grpSpPr>
          <a:xfrm rot="16200000">
            <a:off x="7477369" y="4306630"/>
            <a:ext cx="2063868" cy="659791"/>
            <a:chOff x="6498137" y="3625822"/>
            <a:chExt cx="558104" cy="973671"/>
          </a:xfrm>
        </p:grpSpPr>
        <p:cxnSp>
          <p:nvCxnSpPr>
            <p:cNvPr id="15" name="Straight Connector 14">
              <a:extLst>
                <a:ext uri="{FF2B5EF4-FFF2-40B4-BE49-F238E27FC236}">
                  <a16:creationId xmlns:a16="http://schemas.microsoft.com/office/drawing/2014/main" id="{64613994-177B-2463-DE15-0D628373CF2E}"/>
                </a:ext>
              </a:extLst>
            </p:cNvPr>
            <p:cNvCxnSpPr>
              <a:cxnSpLocks/>
            </p:cNvCxnSpPr>
            <p:nvPr/>
          </p:nvCxnSpPr>
          <p:spPr>
            <a:xfrm flipH="1">
              <a:off x="6498137" y="3625823"/>
              <a:ext cx="558104" cy="0"/>
            </a:xfrm>
            <a:prstGeom prst="lin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8612C16B-D883-5D59-89B6-B6785ADB2FAB}"/>
                </a:ext>
              </a:extLst>
            </p:cNvPr>
            <p:cNvCxnSpPr>
              <a:cxnSpLocks/>
            </p:cNvCxnSpPr>
            <p:nvPr/>
          </p:nvCxnSpPr>
          <p:spPr>
            <a:xfrm>
              <a:off x="6498137" y="3625822"/>
              <a:ext cx="0" cy="973671"/>
            </a:xfrm>
            <a:prstGeom prst="line">
              <a:avLst/>
            </a:prstGeom>
            <a:ln w="28575">
              <a:solidFill>
                <a:schemeClr val="accent6">
                  <a:lumMod val="50000"/>
                </a:schemeClr>
              </a:solidFill>
              <a:tailEnd type="diamond" w="lg" len="lg"/>
            </a:ln>
          </p:spPr>
          <p:style>
            <a:lnRef idx="1">
              <a:schemeClr val="accent1"/>
            </a:lnRef>
            <a:fillRef idx="0">
              <a:schemeClr val="accent1"/>
            </a:fillRef>
            <a:effectRef idx="0">
              <a:schemeClr val="accent1"/>
            </a:effectRef>
            <a:fontRef idx="minor">
              <a:schemeClr val="tx1"/>
            </a:fontRef>
          </p:style>
        </p:cxnSp>
      </p:grpSp>
      <p:grpSp>
        <p:nvGrpSpPr>
          <p:cNvPr id="17" name="Group 16">
            <a:extLst>
              <a:ext uri="{FF2B5EF4-FFF2-40B4-BE49-F238E27FC236}">
                <a16:creationId xmlns:a16="http://schemas.microsoft.com/office/drawing/2014/main" id="{5B2EEE30-EA18-D17C-CA03-21B8352B2E7E}"/>
              </a:ext>
            </a:extLst>
          </p:cNvPr>
          <p:cNvGrpSpPr/>
          <p:nvPr/>
        </p:nvGrpSpPr>
        <p:grpSpPr>
          <a:xfrm rot="16200000" flipH="1">
            <a:off x="5871823" y="5880625"/>
            <a:ext cx="5242341" cy="627175"/>
            <a:chOff x="6498137" y="3625822"/>
            <a:chExt cx="558104" cy="973671"/>
          </a:xfrm>
        </p:grpSpPr>
        <p:cxnSp>
          <p:nvCxnSpPr>
            <p:cNvPr id="18" name="Straight Connector 17">
              <a:extLst>
                <a:ext uri="{FF2B5EF4-FFF2-40B4-BE49-F238E27FC236}">
                  <a16:creationId xmlns:a16="http://schemas.microsoft.com/office/drawing/2014/main" id="{BB430CB9-317A-5A81-ECBD-09E46E9CFD59}"/>
                </a:ext>
              </a:extLst>
            </p:cNvPr>
            <p:cNvCxnSpPr>
              <a:cxnSpLocks/>
            </p:cNvCxnSpPr>
            <p:nvPr/>
          </p:nvCxnSpPr>
          <p:spPr>
            <a:xfrm flipH="1">
              <a:off x="6498137" y="3625823"/>
              <a:ext cx="558104" cy="0"/>
            </a:xfrm>
            <a:prstGeom prst="lin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38CD6B5-19EE-2702-A882-22D232C9296A}"/>
                </a:ext>
              </a:extLst>
            </p:cNvPr>
            <p:cNvCxnSpPr>
              <a:cxnSpLocks/>
            </p:cNvCxnSpPr>
            <p:nvPr/>
          </p:nvCxnSpPr>
          <p:spPr>
            <a:xfrm>
              <a:off x="6498137" y="3625822"/>
              <a:ext cx="0" cy="973671"/>
            </a:xfrm>
            <a:prstGeom prst="line">
              <a:avLst/>
            </a:prstGeom>
            <a:ln w="28575">
              <a:solidFill>
                <a:schemeClr val="accent6">
                  <a:lumMod val="50000"/>
                </a:schemeClr>
              </a:solidFill>
              <a:tailEnd type="diamond" w="lg" len="lg"/>
            </a:ln>
          </p:spPr>
          <p:style>
            <a:lnRef idx="1">
              <a:schemeClr val="accent1"/>
            </a:lnRef>
            <a:fillRef idx="0">
              <a:schemeClr val="accent1"/>
            </a:fillRef>
            <a:effectRef idx="0">
              <a:schemeClr val="accent1"/>
            </a:effectRef>
            <a:fontRef idx="minor">
              <a:schemeClr val="tx1"/>
            </a:fontRef>
          </p:style>
        </p:cxnSp>
      </p:grpSp>
      <p:grpSp>
        <p:nvGrpSpPr>
          <p:cNvPr id="20" name="Group 19">
            <a:extLst>
              <a:ext uri="{FF2B5EF4-FFF2-40B4-BE49-F238E27FC236}">
                <a16:creationId xmlns:a16="http://schemas.microsoft.com/office/drawing/2014/main" id="{B472AEC4-193F-B050-3CA6-E5BA6E1C7C54}"/>
              </a:ext>
            </a:extLst>
          </p:cNvPr>
          <p:cNvGrpSpPr/>
          <p:nvPr/>
        </p:nvGrpSpPr>
        <p:grpSpPr>
          <a:xfrm rot="16200000">
            <a:off x="7277749" y="7253932"/>
            <a:ext cx="2463108" cy="659793"/>
            <a:chOff x="6498137" y="3625822"/>
            <a:chExt cx="558104" cy="973671"/>
          </a:xfrm>
        </p:grpSpPr>
        <p:cxnSp>
          <p:nvCxnSpPr>
            <p:cNvPr id="21" name="Straight Connector 20">
              <a:extLst>
                <a:ext uri="{FF2B5EF4-FFF2-40B4-BE49-F238E27FC236}">
                  <a16:creationId xmlns:a16="http://schemas.microsoft.com/office/drawing/2014/main" id="{EAB35015-0F8E-C469-A95A-9707D779A66F}"/>
                </a:ext>
              </a:extLst>
            </p:cNvPr>
            <p:cNvCxnSpPr>
              <a:cxnSpLocks/>
            </p:cNvCxnSpPr>
            <p:nvPr/>
          </p:nvCxnSpPr>
          <p:spPr>
            <a:xfrm flipH="1">
              <a:off x="6498137" y="3625823"/>
              <a:ext cx="558104" cy="0"/>
            </a:xfrm>
            <a:prstGeom prst="lin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F03986D9-8338-C4A9-2403-0BFB009E11D2}"/>
                </a:ext>
              </a:extLst>
            </p:cNvPr>
            <p:cNvCxnSpPr>
              <a:cxnSpLocks/>
            </p:cNvCxnSpPr>
            <p:nvPr/>
          </p:nvCxnSpPr>
          <p:spPr>
            <a:xfrm>
              <a:off x="6498137" y="3625822"/>
              <a:ext cx="0" cy="973671"/>
            </a:xfrm>
            <a:prstGeom prst="line">
              <a:avLst/>
            </a:prstGeom>
            <a:ln w="28575">
              <a:solidFill>
                <a:schemeClr val="accent6">
                  <a:lumMod val="50000"/>
                </a:schemeClr>
              </a:solidFill>
              <a:tailEnd type="diamond" w="lg" len="lg"/>
            </a:ln>
          </p:spPr>
          <p:style>
            <a:lnRef idx="1">
              <a:schemeClr val="accent1"/>
            </a:lnRef>
            <a:fillRef idx="0">
              <a:schemeClr val="accent1"/>
            </a:fillRef>
            <a:effectRef idx="0">
              <a:schemeClr val="accent1"/>
            </a:effectRef>
            <a:fontRef idx="minor">
              <a:schemeClr val="tx1"/>
            </a:fontRef>
          </p:style>
        </p:cxnSp>
      </p:grpSp>
      <p:sp>
        <p:nvSpPr>
          <p:cNvPr id="23" name="TextBox 22">
            <a:extLst>
              <a:ext uri="{FF2B5EF4-FFF2-40B4-BE49-F238E27FC236}">
                <a16:creationId xmlns:a16="http://schemas.microsoft.com/office/drawing/2014/main" id="{2C7A3E57-A3A9-429F-2E27-4BB1CC3DF17C}"/>
              </a:ext>
            </a:extLst>
          </p:cNvPr>
          <p:cNvSpPr txBox="1"/>
          <p:nvPr/>
        </p:nvSpPr>
        <p:spPr>
          <a:xfrm>
            <a:off x="1238250" y="463017"/>
            <a:ext cx="15811499" cy="1911549"/>
          </a:xfrm>
          <a:prstGeom prst="rect">
            <a:avLst/>
          </a:prstGeom>
          <a:noFill/>
        </p:spPr>
        <p:txBody>
          <a:bodyPr wrap="square">
            <a:spAutoFit/>
          </a:bodyPr>
          <a:lstStyle/>
          <a:p>
            <a:pPr algn="ctr">
              <a:lnSpc>
                <a:spcPct val="150000"/>
              </a:lnSpc>
              <a:spcAft>
                <a:spcPts val="1000"/>
              </a:spcAft>
            </a:pPr>
            <a:r>
              <a:rPr lang="en-US" sz="4200" b="1">
                <a:solidFill>
                  <a:srgbClr val="C00000"/>
                </a:solidFill>
                <a:latin typeface="Arial" panose="020B0604020202020204" pitchFamily="34" charset="0"/>
                <a:ea typeface="Calibri" panose="020F0502020204030204" pitchFamily="34" charset="0"/>
                <a:cs typeface="Arial" panose="020B0604020202020204" pitchFamily="34" charset="0"/>
              </a:rPr>
              <a:t>Nhiệm vụ 1: </a:t>
            </a:r>
            <a:r>
              <a:rPr lang="vi-VN" sz="4200" b="1">
                <a:solidFill>
                  <a:srgbClr val="C00000"/>
                </a:solidFill>
                <a:latin typeface="Arial" panose="020B0604020202020204" pitchFamily="34" charset="0"/>
                <a:ea typeface="Calibri" panose="020F0502020204030204" pitchFamily="34" charset="0"/>
                <a:cs typeface="Arial" panose="020B0604020202020204" pitchFamily="34" charset="0"/>
              </a:rPr>
              <a:t>Chia sẻ việc thực hiện kỷ luật, quy định của nhóm, lớp, trường, cộng đồng của bản thân em</a:t>
            </a:r>
          </a:p>
        </p:txBody>
      </p:sp>
      <p:pic>
        <p:nvPicPr>
          <p:cNvPr id="25" name="Picture 24" descr="A picture containing vector graphics&#10;&#10;Description automatically generated">
            <a:extLst>
              <a:ext uri="{FF2B5EF4-FFF2-40B4-BE49-F238E27FC236}">
                <a16:creationId xmlns:a16="http://schemas.microsoft.com/office/drawing/2014/main" id="{33ECFD76-30FB-DDFC-1E83-1DD8DE8C8466}"/>
              </a:ext>
            </a:extLst>
          </p:cNvPr>
          <p:cNvPicPr>
            <a:picLocks noChangeAspect="1"/>
          </p:cNvPicPr>
          <p:nvPr/>
        </p:nvPicPr>
        <p:blipFill rotWithShape="1">
          <a:blip r:embed="rId6">
            <a:extLst>
              <a:ext uri="{28A0092B-C50C-407E-A947-70E740481C1C}">
                <a14:useLocalDpi xmlns:a14="http://schemas.microsoft.com/office/drawing/2010/main" val="0"/>
              </a:ext>
            </a:extLst>
          </a:blip>
          <a:srcRect l="5596" r="11864"/>
          <a:stretch/>
        </p:blipFill>
        <p:spPr>
          <a:xfrm>
            <a:off x="1245015" y="6255384"/>
            <a:ext cx="3479386" cy="4215439"/>
          </a:xfrm>
          <a:prstGeom prst="rect">
            <a:avLst/>
          </a:prstGeom>
        </p:spPr>
      </p:pic>
    </p:spTree>
    <p:extLst>
      <p:ext uri="{BB962C8B-B14F-4D97-AF65-F5344CB8AC3E}">
        <p14:creationId xmlns:p14="http://schemas.microsoft.com/office/powerpoint/2010/main" val="4266625571"/>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barn(inVertical)">
                                      <p:cBhvr>
                                        <p:cTn id="15" dur="5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left)">
                                      <p:cBhvr>
                                        <p:cTn id="20" dur="500"/>
                                        <p:tgtEl>
                                          <p:spTgt spid="17"/>
                                        </p:tgtEl>
                                      </p:cBhvr>
                                    </p:animEffect>
                                  </p:childTnLst>
                                </p:cTn>
                              </p:par>
                            </p:childTnLst>
                          </p:cTn>
                        </p:par>
                        <p:par>
                          <p:cTn id="21" fill="hold">
                            <p:stCondLst>
                              <p:cond delay="500"/>
                            </p:stCondLst>
                            <p:childTnLst>
                              <p:par>
                                <p:cTn id="22" presetID="14" presetClass="entr" presetSubtype="10" fill="hold" grpId="0" nodeType="after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randombar(horizontal)">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left)">
                                      <p:cBhvr>
                                        <p:cTn id="29" dur="500"/>
                                        <p:tgtEl>
                                          <p:spTgt spid="14"/>
                                        </p:tgtEl>
                                      </p:cBhvr>
                                    </p:animEffect>
                                  </p:childTnLst>
                                </p:cTn>
                              </p:par>
                            </p:childTnLst>
                          </p:cTn>
                        </p:par>
                        <p:par>
                          <p:cTn id="30" fill="hold">
                            <p:stCondLst>
                              <p:cond delay="500"/>
                            </p:stCondLst>
                            <p:childTnLst>
                              <p:par>
                                <p:cTn id="31" presetID="14" presetClass="entr" presetSubtype="10" fill="hold" grpId="0" nodeType="after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randombar(horizontal)">
                                      <p:cBhvr>
                                        <p:cTn id="33" dur="5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wipe(left)">
                                      <p:cBhvr>
                                        <p:cTn id="38" dur="500"/>
                                        <p:tgtEl>
                                          <p:spTgt spid="20"/>
                                        </p:tgtEl>
                                      </p:cBhvr>
                                    </p:animEffect>
                                  </p:childTnLst>
                                </p:cTn>
                              </p:par>
                            </p:childTnLst>
                          </p:cTn>
                        </p:par>
                        <p:par>
                          <p:cTn id="39" fill="hold">
                            <p:stCondLst>
                              <p:cond delay="500"/>
                            </p:stCondLst>
                            <p:childTnLst>
                              <p:par>
                                <p:cTn id="40" presetID="14" presetClass="entr" presetSubtype="10" fill="hold" grpId="0" nodeType="after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randombar(horizontal)">
                                      <p:cBhvr>
                                        <p:cTn id="4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2" grpId="0" animBg="1"/>
      <p:bldP spid="13" grpId="0" animBg="1"/>
      <p:bldP spid="23"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
        <p:cNvGrpSpPr/>
        <p:nvPr/>
      </p:nvGrpSpPr>
      <p:grpSpPr>
        <a:xfrm>
          <a:off x="0" y="0"/>
          <a:ext cx="0" cy="0"/>
          <a:chOff x="0" y="0"/>
          <a:chExt cx="0" cy="0"/>
        </a:xfrm>
      </p:grpSpPr>
      <p:sp>
        <p:nvSpPr>
          <p:cNvPr id="13" name="Freeform 13"/>
          <p:cNvSpPr/>
          <p:nvPr/>
        </p:nvSpPr>
        <p:spPr>
          <a:xfrm rot="-1069765">
            <a:off x="17448479" y="86959"/>
            <a:ext cx="714100" cy="931270"/>
          </a:xfrm>
          <a:custGeom>
            <a:avLst/>
            <a:gdLst/>
            <a:ahLst/>
            <a:cxnLst/>
            <a:rect l="l" t="t" r="r" b="b"/>
            <a:pathLst>
              <a:path w="1134974" h="1956852">
                <a:moveTo>
                  <a:pt x="0" y="0"/>
                </a:moveTo>
                <a:lnTo>
                  <a:pt x="1134974" y="0"/>
                </a:lnTo>
                <a:lnTo>
                  <a:pt x="1134974" y="1956852"/>
                </a:lnTo>
                <a:lnTo>
                  <a:pt x="0" y="195685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4" name="Freeform 14"/>
          <p:cNvSpPr/>
          <p:nvPr/>
        </p:nvSpPr>
        <p:spPr>
          <a:xfrm rot="461708">
            <a:off x="126035" y="9443904"/>
            <a:ext cx="1805328" cy="725493"/>
          </a:xfrm>
          <a:custGeom>
            <a:avLst/>
            <a:gdLst/>
            <a:ahLst/>
            <a:cxnLst/>
            <a:rect l="l" t="t" r="r" b="b"/>
            <a:pathLst>
              <a:path w="3237015" h="1022203">
                <a:moveTo>
                  <a:pt x="0" y="0"/>
                </a:moveTo>
                <a:lnTo>
                  <a:pt x="3237015" y="0"/>
                </a:lnTo>
                <a:lnTo>
                  <a:pt x="3237015" y="1022202"/>
                </a:lnTo>
                <a:lnTo>
                  <a:pt x="0" y="1022202"/>
                </a:lnTo>
                <a:lnTo>
                  <a:pt x="0" y="0"/>
                </a:lnTo>
                <a:close/>
              </a:path>
            </a:pathLst>
          </a:custGeom>
          <a:blipFill>
            <a:blip r:embed="rId4">
              <a:extLst>
                <a:ext uri="{96DAC541-7B7A-43D3-8B79-37D633B846F1}">
                  <asvg:svgBlip xmlns:asvg="http://schemas.microsoft.com/office/drawing/2016/SVG/main" r:embed="rId5"/>
                </a:ext>
              </a:extLst>
            </a:blip>
            <a:stretch>
              <a:fillRect l="-2610" b="-39317"/>
            </a:stretch>
          </a:blipFill>
        </p:spPr>
        <p:txBody>
          <a:bodyPr/>
          <a:lstStyle/>
          <a:p>
            <a:endParaRPr lang="en-US">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id="{C8A0756C-225B-0161-79C4-BC57AE0B3CCE}"/>
              </a:ext>
            </a:extLst>
          </p:cNvPr>
          <p:cNvSpPr txBox="1"/>
          <p:nvPr/>
        </p:nvSpPr>
        <p:spPr>
          <a:xfrm>
            <a:off x="1028700" y="884039"/>
            <a:ext cx="3086100" cy="323076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4E0B715E-31A3-98CD-EBD8-2473807A01B2}"/>
              </a:ext>
            </a:extLst>
          </p:cNvPr>
          <p:cNvSpPr txBox="1"/>
          <p:nvPr/>
        </p:nvSpPr>
        <p:spPr>
          <a:xfrm>
            <a:off x="1902607" y="631894"/>
            <a:ext cx="15351250" cy="1911549"/>
          </a:xfrm>
          <a:prstGeom prst="rect">
            <a:avLst/>
          </a:prstGeom>
          <a:noFill/>
        </p:spPr>
        <p:txBody>
          <a:bodyPr wrap="square">
            <a:spAutoFit/>
          </a:bodyPr>
          <a:lstStyle/>
          <a:p>
            <a:pPr lvl="0" algn="ctr">
              <a:lnSpc>
                <a:spcPct val="150000"/>
              </a:lnSpc>
              <a:spcAft>
                <a:spcPts val="1000"/>
              </a:spcAft>
              <a:defRPr/>
            </a:pPr>
            <a:r>
              <a:rPr lang="vi-VN" sz="4200" b="1">
                <a:solidFill>
                  <a:srgbClr val="C00000"/>
                </a:solidFill>
                <a:latin typeface="Arial" panose="020B0604020202020204" pitchFamily="34" charset="0"/>
                <a:ea typeface="Calibri" panose="020F0502020204030204" pitchFamily="34" charset="0"/>
                <a:cs typeface="Arial" panose="020B0604020202020204" pitchFamily="34" charset="0"/>
              </a:rPr>
              <a:t>Nhiệm vụ </a:t>
            </a:r>
            <a:r>
              <a:rPr lang="en-US" sz="4200" b="1">
                <a:solidFill>
                  <a:srgbClr val="C00000"/>
                </a:solidFill>
                <a:latin typeface="Arial" panose="020B0604020202020204" pitchFamily="34" charset="0"/>
                <a:ea typeface="Calibri" panose="020F0502020204030204" pitchFamily="34" charset="0"/>
                <a:cs typeface="Arial" panose="020B0604020202020204" pitchFamily="34" charset="0"/>
              </a:rPr>
              <a:t>2</a:t>
            </a:r>
            <a:r>
              <a:rPr lang="vi-VN" sz="4200" b="1">
                <a:solidFill>
                  <a:srgbClr val="C00000"/>
                </a:solidFill>
                <a:latin typeface="Arial" panose="020B0604020202020204" pitchFamily="34" charset="0"/>
                <a:ea typeface="Calibri" panose="020F0502020204030204" pitchFamily="34" charset="0"/>
                <a:cs typeface="Arial" panose="020B0604020202020204" pitchFamily="34" charset="0"/>
              </a:rPr>
              <a:t>: Đề xuất biện pháp rèn luyện để có thể thực hiện tốt kỉ luật, quy định của nhóm, lớp, trường, cộng đồng</a:t>
            </a:r>
            <a:endParaRPr kumimoji="0" lang="en-US" sz="4200" b="0" i="0" u="none" strike="noStrike" kern="1200" cap="none" spc="0" normalizeH="0" baseline="0" noProof="0" dirty="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nvGrpSpPr>
          <p:cNvPr id="30" name="Group 29">
            <a:extLst>
              <a:ext uri="{FF2B5EF4-FFF2-40B4-BE49-F238E27FC236}">
                <a16:creationId xmlns:a16="http://schemas.microsoft.com/office/drawing/2014/main" id="{A8D987D6-0D1E-9DD0-9972-335672E8EC48}"/>
              </a:ext>
            </a:extLst>
          </p:cNvPr>
          <p:cNvGrpSpPr/>
          <p:nvPr/>
        </p:nvGrpSpPr>
        <p:grpSpPr>
          <a:xfrm>
            <a:off x="776461" y="2408055"/>
            <a:ext cx="9564580" cy="5859645"/>
            <a:chOff x="493986" y="2068783"/>
            <a:chExt cx="9564580" cy="5859645"/>
          </a:xfrm>
        </p:grpSpPr>
        <p:grpSp>
          <p:nvGrpSpPr>
            <p:cNvPr id="31" name="Group 30">
              <a:extLst>
                <a:ext uri="{FF2B5EF4-FFF2-40B4-BE49-F238E27FC236}">
                  <a16:creationId xmlns:a16="http://schemas.microsoft.com/office/drawing/2014/main" id="{108F5BE2-6BA2-DF8F-9CF1-B59A127DCE09}"/>
                </a:ext>
              </a:extLst>
            </p:cNvPr>
            <p:cNvGrpSpPr/>
            <p:nvPr/>
          </p:nvGrpSpPr>
          <p:grpSpPr>
            <a:xfrm>
              <a:off x="1089125" y="3070222"/>
              <a:ext cx="8969441" cy="4858206"/>
              <a:chOff x="1089125" y="3070222"/>
              <a:chExt cx="8969441" cy="4858206"/>
            </a:xfrm>
          </p:grpSpPr>
          <p:sp>
            <p:nvSpPr>
              <p:cNvPr id="33" name="Freeform 3">
                <a:extLst>
                  <a:ext uri="{FF2B5EF4-FFF2-40B4-BE49-F238E27FC236}">
                    <a16:creationId xmlns:a16="http://schemas.microsoft.com/office/drawing/2014/main" id="{A46745A0-751E-2BE4-66DC-7EF1CEC9ED86}"/>
                  </a:ext>
                </a:extLst>
              </p:cNvPr>
              <p:cNvSpPr/>
              <p:nvPr/>
            </p:nvSpPr>
            <p:spPr>
              <a:xfrm>
                <a:off x="1089125" y="3070222"/>
                <a:ext cx="8969441" cy="4858206"/>
              </a:xfrm>
              <a:prstGeom prst="wedgeRectCallout">
                <a:avLst>
                  <a:gd name="adj1" fmla="val 62793"/>
                  <a:gd name="adj2" fmla="val 41325"/>
                </a:avLst>
              </a:prstGeom>
              <a:solidFill>
                <a:srgbClr val="FFF6D9"/>
              </a:solidFill>
              <a:ln>
                <a:solidFill>
                  <a:srgbClr val="FFC000"/>
                </a:solidFill>
              </a:ln>
            </p:spPr>
            <p:txBody>
              <a:bodyPr/>
              <a:lstStyle/>
              <a:p>
                <a:endParaRPr lang="en-US" dirty="0">
                  <a:latin typeface="Arial" panose="020B0604020202020204" pitchFamily="34" charset="0"/>
                  <a:cs typeface="Arial" panose="020B0604020202020204" pitchFamily="34" charset="0"/>
                </a:endParaRPr>
              </a:p>
            </p:txBody>
          </p:sp>
          <p:sp>
            <p:nvSpPr>
              <p:cNvPr id="34" name="TextBox 33">
                <a:extLst>
                  <a:ext uri="{FF2B5EF4-FFF2-40B4-BE49-F238E27FC236}">
                    <a16:creationId xmlns:a16="http://schemas.microsoft.com/office/drawing/2014/main" id="{97C17FD2-9845-39E7-F5E9-D5A7E6683661}"/>
                  </a:ext>
                </a:extLst>
              </p:cNvPr>
              <p:cNvSpPr txBox="1"/>
              <p:nvPr/>
            </p:nvSpPr>
            <p:spPr>
              <a:xfrm>
                <a:off x="1416249" y="3178785"/>
                <a:ext cx="8315192" cy="4641079"/>
              </a:xfrm>
              <a:prstGeom prst="rect">
                <a:avLst/>
              </a:prstGeom>
              <a:noFill/>
            </p:spPr>
            <p:txBody>
              <a:bodyPr wrap="square">
                <a:spAutoFit/>
              </a:bodyPr>
              <a:lstStyle/>
              <a:p>
                <a:pPr algn="ctr">
                  <a:lnSpc>
                    <a:spcPct val="150000"/>
                  </a:lnSpc>
                </a:pPr>
                <a:r>
                  <a:rPr lang="en-US" sz="4200" b="1">
                    <a:solidFill>
                      <a:srgbClr val="FF0000"/>
                    </a:solidFill>
                    <a:latin typeface="Arial" panose="020B0604020202020204" pitchFamily="34" charset="0"/>
                    <a:ea typeface="Calibri" panose="020F0502020204030204" pitchFamily="34" charset="0"/>
                    <a:cs typeface="Arial" panose="020B0604020202020204" pitchFamily="34" charset="0"/>
                  </a:rPr>
                  <a:t>HOẠT ĐỘNG NHÓM: </a:t>
                </a:r>
              </a:p>
              <a:p>
                <a:pPr algn="just">
                  <a:lnSpc>
                    <a:spcPct val="150000"/>
                  </a:lnSpc>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Các em thảo luận và </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tìm ra các biện pháp rèn luyện để có thể thực hiện tốt quy định, kỉ luật nhóm, lớp, trường, cộng đồng</a:t>
                </a:r>
                <a:endParaRPr lang="en-US" sz="4000" i="1" dirty="0">
                  <a:latin typeface="Arial" panose="020B0604020202020204" pitchFamily="34" charset="0"/>
                  <a:cs typeface="Arial" panose="020B0604020202020204" pitchFamily="34" charset="0"/>
                </a:endParaRPr>
              </a:p>
            </p:txBody>
          </p:sp>
        </p:grpSp>
        <p:pic>
          <p:nvPicPr>
            <p:cNvPr id="32" name="Picture 31">
              <a:extLst>
                <a:ext uri="{FF2B5EF4-FFF2-40B4-BE49-F238E27FC236}">
                  <a16:creationId xmlns:a16="http://schemas.microsoft.com/office/drawing/2014/main" id="{B06364DF-4D7A-A1F6-1755-6456BF0D4E91}"/>
                </a:ext>
              </a:extLst>
            </p:cNvPr>
            <p:cNvPicPr>
              <a:picLocks noChangeAspect="1"/>
            </p:cNvPicPr>
            <p:nvPr/>
          </p:nvPicPr>
          <p:blipFill rotWithShape="1">
            <a:blip r:embed="rId6">
              <a:extLst>
                <a:ext uri="{28A0092B-C50C-407E-A947-70E740481C1C}">
                  <a14:useLocalDpi xmlns:a14="http://schemas.microsoft.com/office/drawing/2010/main" val="0"/>
                </a:ext>
              </a:extLst>
            </a:blip>
            <a:srcRect t="5850" r="65971" b="41170"/>
            <a:stretch/>
          </p:blipFill>
          <p:spPr>
            <a:xfrm rot="20608254">
              <a:off x="493986" y="2068783"/>
              <a:ext cx="1337957" cy="1712585"/>
            </a:xfrm>
            <a:prstGeom prst="rect">
              <a:avLst/>
            </a:prstGeom>
          </p:spPr>
        </p:pic>
      </p:grpSp>
      <p:pic>
        <p:nvPicPr>
          <p:cNvPr id="35" name="Picture 34" descr="A group of kids sitting around a table&#10;&#10;Description automatically generated with low confidence">
            <a:extLst>
              <a:ext uri="{FF2B5EF4-FFF2-40B4-BE49-F238E27FC236}">
                <a16:creationId xmlns:a16="http://schemas.microsoft.com/office/drawing/2014/main" id="{71AB0528-9F50-A727-AABE-77ACFEE081C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370330" y="6504817"/>
            <a:ext cx="7147883" cy="3750049"/>
          </a:xfrm>
          <a:prstGeom prst="rect">
            <a:avLst/>
          </a:prstGeom>
        </p:spPr>
      </p:pic>
    </p:spTree>
    <p:extLst>
      <p:ext uri="{BB962C8B-B14F-4D97-AF65-F5344CB8AC3E}">
        <p14:creationId xmlns:p14="http://schemas.microsoft.com/office/powerpoint/2010/main" val="245506385"/>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wipe(up)">
                                      <p:cBhvr>
                                        <p:cTn id="12" dur="500"/>
                                        <p:tgtEl>
                                          <p:spTgt spid="30"/>
                                        </p:tgtEl>
                                      </p:cBhvr>
                                    </p:animEffect>
                                  </p:childTnLst>
                                </p:cTn>
                              </p:par>
                              <p:par>
                                <p:cTn id="13" presetID="22" presetClass="entr" presetSubtype="4" fill="hold" nodeType="with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wipe(down)">
                                      <p:cBhvr>
                                        <p:cTn id="15"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
        <p:cNvGrpSpPr/>
        <p:nvPr/>
      </p:nvGrpSpPr>
      <p:grpSpPr>
        <a:xfrm>
          <a:off x="0" y="0"/>
          <a:ext cx="0" cy="0"/>
          <a:chOff x="0" y="0"/>
          <a:chExt cx="0" cy="0"/>
        </a:xfrm>
      </p:grpSpPr>
      <p:sp>
        <p:nvSpPr>
          <p:cNvPr id="15" name="Freeform 15"/>
          <p:cNvSpPr/>
          <p:nvPr/>
        </p:nvSpPr>
        <p:spPr>
          <a:xfrm rot="-2977385" flipH="1">
            <a:off x="17297530" y="23415"/>
            <a:ext cx="729079" cy="1045346"/>
          </a:xfrm>
          <a:custGeom>
            <a:avLst/>
            <a:gdLst/>
            <a:ahLst/>
            <a:cxnLst/>
            <a:rect l="l" t="t" r="r" b="b"/>
            <a:pathLst>
              <a:path w="729079" h="1045346">
                <a:moveTo>
                  <a:pt x="729079" y="0"/>
                </a:moveTo>
                <a:lnTo>
                  <a:pt x="0" y="0"/>
                </a:lnTo>
                <a:lnTo>
                  <a:pt x="0" y="1045345"/>
                </a:lnTo>
                <a:lnTo>
                  <a:pt x="729079" y="1045345"/>
                </a:lnTo>
                <a:lnTo>
                  <a:pt x="729079"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9" name="Freeform 3">
            <a:extLst>
              <a:ext uri="{FF2B5EF4-FFF2-40B4-BE49-F238E27FC236}">
                <a16:creationId xmlns:a16="http://schemas.microsoft.com/office/drawing/2014/main" id="{8F46C5EB-D6B0-4364-54CC-D5FC1932ABCB}"/>
              </a:ext>
            </a:extLst>
          </p:cNvPr>
          <p:cNvSpPr/>
          <p:nvPr/>
        </p:nvSpPr>
        <p:spPr>
          <a:xfrm>
            <a:off x="1066798" y="1808236"/>
            <a:ext cx="16383001" cy="7939116"/>
          </a:xfrm>
          <a:custGeom>
            <a:avLst/>
            <a:gdLst/>
            <a:ahLst/>
            <a:cxnLst/>
            <a:rect l="l" t="t" r="r" b="b"/>
            <a:pathLst>
              <a:path w="4137329" h="2167467">
                <a:moveTo>
                  <a:pt x="0" y="0"/>
                </a:moveTo>
                <a:lnTo>
                  <a:pt x="4137329" y="0"/>
                </a:lnTo>
                <a:lnTo>
                  <a:pt x="4137329" y="2167467"/>
                </a:lnTo>
                <a:lnTo>
                  <a:pt x="0" y="2167467"/>
                </a:lnTo>
                <a:close/>
              </a:path>
            </a:pathLst>
          </a:custGeom>
          <a:solidFill>
            <a:schemeClr val="accent5">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sp>
        <p:nvSpPr>
          <p:cNvPr id="11" name="Line Callout 1 (Border and Accent Bar) 3">
            <a:extLst>
              <a:ext uri="{FF2B5EF4-FFF2-40B4-BE49-F238E27FC236}">
                <a16:creationId xmlns:a16="http://schemas.microsoft.com/office/drawing/2014/main" id="{FE6E1FA2-5F52-3A8D-29FD-08086DF9A651}"/>
              </a:ext>
            </a:extLst>
          </p:cNvPr>
          <p:cNvSpPr/>
          <p:nvPr/>
        </p:nvSpPr>
        <p:spPr>
          <a:xfrm>
            <a:off x="457200" y="539648"/>
            <a:ext cx="14858999" cy="2034299"/>
          </a:xfrm>
          <a:prstGeom prst="accentBorderCallout1">
            <a:avLst>
              <a:gd name="adj1" fmla="val 18750"/>
              <a:gd name="adj2" fmla="val -3127"/>
              <a:gd name="adj3" fmla="val 17954"/>
              <a:gd name="adj4" fmla="val -17509"/>
            </a:avLst>
          </a:prstGeom>
          <a:solidFill>
            <a:schemeClr val="bg1"/>
          </a:solidFill>
          <a:ln>
            <a:solidFill>
              <a:schemeClr val="accent6">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Bef>
                <a:spcPts val="300"/>
              </a:spcBef>
              <a:spcAft>
                <a:spcPts val="300"/>
              </a:spcAft>
            </a:pPr>
            <a:r>
              <a:rPr lang="en-US" sz="3800" b="1">
                <a:solidFill>
                  <a:srgbClr val="C00000"/>
                </a:solidFill>
                <a:latin typeface="Arial" panose="020B0604020202020204" pitchFamily="34" charset="0"/>
                <a:ea typeface="Calibri" panose="020F0502020204030204" pitchFamily="34" charset="0"/>
                <a:cs typeface="Arial" panose="020B0604020202020204" pitchFamily="34" charset="0"/>
              </a:rPr>
              <a:t>Gợi ý trả lời: </a:t>
            </a:r>
            <a:r>
              <a:rPr lang="en-US" sz="3800">
                <a:solidFill>
                  <a:srgbClr val="C00000"/>
                </a:solidFill>
                <a:latin typeface="Arial" panose="020B0604020202020204" pitchFamily="34" charset="0"/>
                <a:ea typeface="Calibri" panose="020F0502020204030204" pitchFamily="34" charset="0"/>
                <a:cs typeface="Arial" panose="020B0604020202020204" pitchFamily="34" charset="0"/>
              </a:rPr>
              <a:t>Một số </a:t>
            </a:r>
            <a:r>
              <a:rPr lang="vi-VN" sz="3800">
                <a:solidFill>
                  <a:srgbClr val="C00000"/>
                </a:solidFill>
                <a:latin typeface="Arial" panose="020B0604020202020204" pitchFamily="34" charset="0"/>
                <a:ea typeface="Calibri" panose="020F0502020204030204" pitchFamily="34" charset="0"/>
                <a:cs typeface="Arial" panose="020B0604020202020204" pitchFamily="34" charset="0"/>
              </a:rPr>
              <a:t>biện pháp rèn luyện để có thể thực hiện tốt quy định, kỉ luật nhóm, lớp, trường, cộng đồng</a:t>
            </a:r>
          </a:p>
        </p:txBody>
      </p:sp>
      <p:sp>
        <p:nvSpPr>
          <p:cNvPr id="18" name="TextBox 17">
            <a:extLst>
              <a:ext uri="{FF2B5EF4-FFF2-40B4-BE49-F238E27FC236}">
                <a16:creationId xmlns:a16="http://schemas.microsoft.com/office/drawing/2014/main" id="{C9600EC2-EBDD-ECB3-3D02-EEDEFFA4CF63}"/>
              </a:ext>
            </a:extLst>
          </p:cNvPr>
          <p:cNvSpPr txBox="1"/>
          <p:nvPr/>
        </p:nvSpPr>
        <p:spPr>
          <a:xfrm>
            <a:off x="1420874" y="2776138"/>
            <a:ext cx="9011622" cy="6714595"/>
          </a:xfrm>
          <a:prstGeom prst="rect">
            <a:avLst/>
          </a:prstGeom>
          <a:noFill/>
        </p:spPr>
        <p:txBody>
          <a:bodyPr wrap="square">
            <a:spAutoFit/>
          </a:bodyPr>
          <a:lstStyle/>
          <a:p>
            <a:pPr marL="571500" marR="0" lvl="0" indent="-571500" algn="just">
              <a:lnSpc>
                <a:spcPct val="150000"/>
              </a:lnSpc>
              <a:spcBef>
                <a:spcPts val="100"/>
              </a:spcBef>
              <a:spcAft>
                <a:spcPts val="100"/>
              </a:spcAft>
              <a:buFont typeface="Courier New" panose="02070309020205020404" pitchFamily="49" charset="0"/>
              <a:buChar char="o"/>
            </a:pPr>
            <a:r>
              <a:rPr lang="vi-VN" sz="3600">
                <a:latin typeface="Arial" panose="020B0604020202020204" pitchFamily="34" charset="0"/>
                <a:ea typeface="Calibri" panose="020F0502020204030204" pitchFamily="34" charset="0"/>
                <a:cs typeface="Arial" panose="020B0604020202020204" pitchFamily="34" charset="0"/>
              </a:rPr>
              <a:t>Tự khuyến khích, động viên bản thân vượt qua khó khăn</a:t>
            </a:r>
            <a:r>
              <a:rPr lang="en-US" sz="3600">
                <a:latin typeface="Arial" panose="020B0604020202020204" pitchFamily="34" charset="0"/>
                <a:ea typeface="Calibri" panose="020F0502020204030204" pitchFamily="34" charset="0"/>
                <a:cs typeface="Arial" panose="020B0604020202020204" pitchFamily="34" charset="0"/>
              </a:rPr>
              <a:t>.</a:t>
            </a:r>
            <a:endParaRPr lang="vi-VN" sz="3600">
              <a:latin typeface="Arial" panose="020B0604020202020204" pitchFamily="34" charset="0"/>
              <a:ea typeface="Calibri" panose="020F0502020204030204" pitchFamily="34" charset="0"/>
              <a:cs typeface="Arial" panose="020B0604020202020204" pitchFamily="34" charset="0"/>
            </a:endParaRPr>
          </a:p>
          <a:p>
            <a:pPr marL="571500" marR="0" lvl="0" indent="-571500" algn="just">
              <a:lnSpc>
                <a:spcPct val="150000"/>
              </a:lnSpc>
              <a:spcBef>
                <a:spcPts val="100"/>
              </a:spcBef>
              <a:spcAft>
                <a:spcPts val="100"/>
              </a:spcAft>
              <a:buFont typeface="Courier New" panose="02070309020205020404" pitchFamily="49" charset="0"/>
              <a:buChar char="o"/>
            </a:pPr>
            <a:r>
              <a:rPr lang="vi-VN" sz="3600">
                <a:latin typeface="Arial" panose="020B0604020202020204" pitchFamily="34" charset="0"/>
                <a:ea typeface="Calibri" panose="020F0502020204030204" pitchFamily="34" charset="0"/>
                <a:cs typeface="Arial" panose="020B0604020202020204" pitchFamily="34" charset="0"/>
              </a:rPr>
              <a:t>Thực hiện nghiêm túc kỉ luật, quy định của nhóm, lớp, trường, cộng đồng.</a:t>
            </a:r>
          </a:p>
          <a:p>
            <a:pPr marL="571500" marR="0" lvl="0" indent="-571500" algn="just">
              <a:lnSpc>
                <a:spcPct val="150000"/>
              </a:lnSpc>
              <a:spcBef>
                <a:spcPts val="100"/>
              </a:spcBef>
              <a:spcAft>
                <a:spcPts val="100"/>
              </a:spcAft>
              <a:buFont typeface="Courier New" panose="02070309020205020404" pitchFamily="49" charset="0"/>
              <a:buChar char="o"/>
            </a:pPr>
            <a:r>
              <a:rPr lang="vi-VN" sz="3600">
                <a:latin typeface="Arial" panose="020B0604020202020204" pitchFamily="34" charset="0"/>
                <a:ea typeface="Calibri" panose="020F0502020204030204" pitchFamily="34" charset="0"/>
                <a:cs typeface="Arial" panose="020B0604020202020204" pitchFamily="34" charset="0"/>
              </a:rPr>
              <a:t>Nhờ sự giúp đỡ, nhắc nhở của thầy cô, bạn bè, người thân.</a:t>
            </a:r>
          </a:p>
          <a:p>
            <a:pPr marL="571500" marR="0" lvl="0" indent="-571500" algn="just">
              <a:lnSpc>
                <a:spcPct val="150000"/>
              </a:lnSpc>
              <a:spcBef>
                <a:spcPts val="100"/>
              </a:spcBef>
              <a:spcAft>
                <a:spcPts val="100"/>
              </a:spcAft>
              <a:buFont typeface="Courier New" panose="02070309020205020404" pitchFamily="49" charset="0"/>
              <a:buChar char="o"/>
            </a:pPr>
            <a:r>
              <a:rPr lang="vi-VN" sz="3600">
                <a:latin typeface="Arial" panose="020B0604020202020204" pitchFamily="34" charset="0"/>
                <a:ea typeface="Calibri" panose="020F0502020204030204" pitchFamily="34" charset="0"/>
                <a:cs typeface="Arial" panose="020B0604020202020204" pitchFamily="34" charset="0"/>
              </a:rPr>
              <a:t>Tự khắc phục hậu quả khi bản thân có những vi phạm</a:t>
            </a:r>
            <a:r>
              <a:rPr lang="en-US" sz="3600">
                <a:latin typeface="Arial" panose="020B0604020202020204" pitchFamily="34" charset="0"/>
                <a:ea typeface="Calibri" panose="020F0502020204030204" pitchFamily="34" charset="0"/>
                <a:cs typeface="Arial" panose="020B0604020202020204" pitchFamily="34" charset="0"/>
              </a:rPr>
              <a:t>.</a:t>
            </a:r>
            <a:endParaRPr lang="vi-VN" sz="3600">
              <a:latin typeface="Arial" panose="020B0604020202020204" pitchFamily="34" charset="0"/>
              <a:ea typeface="Calibri" panose="020F0502020204030204" pitchFamily="34" charset="0"/>
              <a:cs typeface="Arial" panose="020B0604020202020204" pitchFamily="34" charset="0"/>
            </a:endParaRPr>
          </a:p>
        </p:txBody>
      </p:sp>
      <p:grpSp>
        <p:nvGrpSpPr>
          <p:cNvPr id="22" name="Group 21">
            <a:extLst>
              <a:ext uri="{FF2B5EF4-FFF2-40B4-BE49-F238E27FC236}">
                <a16:creationId xmlns:a16="http://schemas.microsoft.com/office/drawing/2014/main" id="{6D005536-757A-A513-FA25-482C8680AB74}"/>
              </a:ext>
            </a:extLst>
          </p:cNvPr>
          <p:cNvGrpSpPr/>
          <p:nvPr/>
        </p:nvGrpSpPr>
        <p:grpSpPr>
          <a:xfrm>
            <a:off x="11201400" y="3470467"/>
            <a:ext cx="5696734" cy="4337348"/>
            <a:chOff x="11201400" y="3470467"/>
            <a:chExt cx="5696734" cy="4337348"/>
          </a:xfrm>
        </p:grpSpPr>
        <p:pic>
          <p:nvPicPr>
            <p:cNvPr id="20" name="Picture 2" descr="Vai trò của nội quy trường học đến ý thức và hành vi của mỗi học sinh, sinh  viên">
              <a:extLst>
                <a:ext uri="{FF2B5EF4-FFF2-40B4-BE49-F238E27FC236}">
                  <a16:creationId xmlns:a16="http://schemas.microsoft.com/office/drawing/2014/main" id="{032B9FFB-2E1A-8B3B-4586-29510CBC8E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01400" y="4154819"/>
              <a:ext cx="5479495" cy="365299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1" name="Picture 2" descr="Pin ">
              <a:extLst>
                <a:ext uri="{FF2B5EF4-FFF2-40B4-BE49-F238E27FC236}">
                  <a16:creationId xmlns:a16="http://schemas.microsoft.com/office/drawing/2014/main" id="{2C032B4A-1CBB-DBC1-EB47-D8048A3F28B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313053">
              <a:off x="16113304" y="3470467"/>
              <a:ext cx="784830" cy="78483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992201179"/>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right)">
                                      <p:cBhvr>
                                        <p:cTn id="10" dur="500"/>
                                        <p:tgtEl>
                                          <p:spTgt spid="9"/>
                                        </p:tgtEl>
                                      </p:cBhvr>
                                    </p:animEffect>
                                  </p:childTnLst>
                                </p:cTn>
                              </p:par>
                              <p:par>
                                <p:cTn id="11" presetID="22" presetClass="entr" presetSubtype="2"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right)">
                                      <p:cBhvr>
                                        <p:cTn id="13" dur="500"/>
                                        <p:tgtEl>
                                          <p:spTgt spid="2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8">
                                            <p:txEl>
                                              <p:pRg st="0" end="0"/>
                                            </p:txEl>
                                          </p:spTgt>
                                        </p:tgtEl>
                                        <p:attrNameLst>
                                          <p:attrName>style.visibility</p:attrName>
                                        </p:attrNameLst>
                                      </p:cBhvr>
                                      <p:to>
                                        <p:strVal val="visible"/>
                                      </p:to>
                                    </p:set>
                                    <p:animEffect transition="in" filter="barn(inVertical)">
                                      <p:cBhvr>
                                        <p:cTn id="18" dur="500"/>
                                        <p:tgtEl>
                                          <p:spTgt spid="18">
                                            <p:txEl>
                                              <p:pRg st="0" end="0"/>
                                            </p:txEl>
                                          </p:spTgt>
                                        </p:tgtEl>
                                      </p:cBhvr>
                                    </p:animEffect>
                                  </p:childTnLst>
                                </p:cTn>
                              </p:par>
                            </p:childTnLst>
                          </p:cTn>
                        </p:par>
                        <p:par>
                          <p:cTn id="19" fill="hold">
                            <p:stCondLst>
                              <p:cond delay="500"/>
                            </p:stCondLst>
                            <p:childTnLst>
                              <p:par>
                                <p:cTn id="20" presetID="16" presetClass="entr" presetSubtype="21" fill="hold" nodeType="afterEffect">
                                  <p:stCondLst>
                                    <p:cond delay="0"/>
                                  </p:stCondLst>
                                  <p:childTnLst>
                                    <p:set>
                                      <p:cBhvr>
                                        <p:cTn id="21" dur="1" fill="hold">
                                          <p:stCondLst>
                                            <p:cond delay="0"/>
                                          </p:stCondLst>
                                        </p:cTn>
                                        <p:tgtEl>
                                          <p:spTgt spid="18">
                                            <p:txEl>
                                              <p:pRg st="1" end="1"/>
                                            </p:txEl>
                                          </p:spTgt>
                                        </p:tgtEl>
                                        <p:attrNameLst>
                                          <p:attrName>style.visibility</p:attrName>
                                        </p:attrNameLst>
                                      </p:cBhvr>
                                      <p:to>
                                        <p:strVal val="visible"/>
                                      </p:to>
                                    </p:set>
                                    <p:animEffect transition="in" filter="barn(inVertical)">
                                      <p:cBhvr>
                                        <p:cTn id="22" dur="500"/>
                                        <p:tgtEl>
                                          <p:spTgt spid="18">
                                            <p:txEl>
                                              <p:pRg st="1" end="1"/>
                                            </p:txEl>
                                          </p:spTgt>
                                        </p:tgtEl>
                                      </p:cBhvr>
                                    </p:animEffect>
                                  </p:childTnLst>
                                </p:cTn>
                              </p:par>
                            </p:childTnLst>
                          </p:cTn>
                        </p:par>
                        <p:par>
                          <p:cTn id="23" fill="hold">
                            <p:stCondLst>
                              <p:cond delay="1000"/>
                            </p:stCondLst>
                            <p:childTnLst>
                              <p:par>
                                <p:cTn id="24" presetID="16" presetClass="entr" presetSubtype="21" fill="hold" nodeType="afterEffect">
                                  <p:stCondLst>
                                    <p:cond delay="0"/>
                                  </p:stCondLst>
                                  <p:childTnLst>
                                    <p:set>
                                      <p:cBhvr>
                                        <p:cTn id="25" dur="1" fill="hold">
                                          <p:stCondLst>
                                            <p:cond delay="0"/>
                                          </p:stCondLst>
                                        </p:cTn>
                                        <p:tgtEl>
                                          <p:spTgt spid="18">
                                            <p:txEl>
                                              <p:pRg st="2" end="2"/>
                                            </p:txEl>
                                          </p:spTgt>
                                        </p:tgtEl>
                                        <p:attrNameLst>
                                          <p:attrName>style.visibility</p:attrName>
                                        </p:attrNameLst>
                                      </p:cBhvr>
                                      <p:to>
                                        <p:strVal val="visible"/>
                                      </p:to>
                                    </p:set>
                                    <p:animEffect transition="in" filter="barn(inVertical)">
                                      <p:cBhvr>
                                        <p:cTn id="26" dur="500"/>
                                        <p:tgtEl>
                                          <p:spTgt spid="18">
                                            <p:txEl>
                                              <p:pRg st="2" end="2"/>
                                            </p:txEl>
                                          </p:spTgt>
                                        </p:tgtEl>
                                      </p:cBhvr>
                                    </p:animEffect>
                                  </p:childTnLst>
                                </p:cTn>
                              </p:par>
                            </p:childTnLst>
                          </p:cTn>
                        </p:par>
                        <p:par>
                          <p:cTn id="27" fill="hold">
                            <p:stCondLst>
                              <p:cond delay="1500"/>
                            </p:stCondLst>
                            <p:childTnLst>
                              <p:par>
                                <p:cTn id="28" presetID="16" presetClass="entr" presetSubtype="21" fill="hold" nodeType="afterEffect">
                                  <p:stCondLst>
                                    <p:cond delay="0"/>
                                  </p:stCondLst>
                                  <p:childTnLst>
                                    <p:set>
                                      <p:cBhvr>
                                        <p:cTn id="29" dur="1" fill="hold">
                                          <p:stCondLst>
                                            <p:cond delay="0"/>
                                          </p:stCondLst>
                                        </p:cTn>
                                        <p:tgtEl>
                                          <p:spTgt spid="18">
                                            <p:txEl>
                                              <p:pRg st="3" end="3"/>
                                            </p:txEl>
                                          </p:spTgt>
                                        </p:tgtEl>
                                        <p:attrNameLst>
                                          <p:attrName>style.visibility</p:attrName>
                                        </p:attrNameLst>
                                      </p:cBhvr>
                                      <p:to>
                                        <p:strVal val="visible"/>
                                      </p:to>
                                    </p:set>
                                    <p:animEffect transition="in" filter="barn(inVertical)">
                                      <p:cBhvr>
                                        <p:cTn id="30" dur="500"/>
                                        <p:tgtEl>
                                          <p:spTgt spid="1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
        <p:cNvGrpSpPr/>
        <p:nvPr/>
      </p:nvGrpSpPr>
      <p:grpSpPr>
        <a:xfrm>
          <a:off x="0" y="0"/>
          <a:ext cx="0" cy="0"/>
          <a:chOff x="0" y="0"/>
          <a:chExt cx="0" cy="0"/>
        </a:xfrm>
      </p:grpSpPr>
      <p:sp>
        <p:nvSpPr>
          <p:cNvPr id="13" name="Freeform 13"/>
          <p:cNvSpPr/>
          <p:nvPr/>
        </p:nvSpPr>
        <p:spPr>
          <a:xfrm rot="-1069765">
            <a:off x="17517292" y="-21393"/>
            <a:ext cx="714100" cy="931270"/>
          </a:xfrm>
          <a:custGeom>
            <a:avLst/>
            <a:gdLst/>
            <a:ahLst/>
            <a:cxnLst/>
            <a:rect l="l" t="t" r="r" b="b"/>
            <a:pathLst>
              <a:path w="1134974" h="1956852">
                <a:moveTo>
                  <a:pt x="0" y="0"/>
                </a:moveTo>
                <a:lnTo>
                  <a:pt x="1134974" y="0"/>
                </a:lnTo>
                <a:lnTo>
                  <a:pt x="1134974" y="1956852"/>
                </a:lnTo>
                <a:lnTo>
                  <a:pt x="0" y="195685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4" name="Freeform 14"/>
          <p:cNvSpPr/>
          <p:nvPr/>
        </p:nvSpPr>
        <p:spPr>
          <a:xfrm rot="461708">
            <a:off x="40444" y="-39100"/>
            <a:ext cx="1805328" cy="725493"/>
          </a:xfrm>
          <a:custGeom>
            <a:avLst/>
            <a:gdLst/>
            <a:ahLst/>
            <a:cxnLst/>
            <a:rect l="l" t="t" r="r" b="b"/>
            <a:pathLst>
              <a:path w="3237015" h="1022203">
                <a:moveTo>
                  <a:pt x="0" y="0"/>
                </a:moveTo>
                <a:lnTo>
                  <a:pt x="3237015" y="0"/>
                </a:lnTo>
                <a:lnTo>
                  <a:pt x="3237015" y="1022202"/>
                </a:lnTo>
                <a:lnTo>
                  <a:pt x="0" y="1022202"/>
                </a:lnTo>
                <a:lnTo>
                  <a:pt x="0" y="0"/>
                </a:lnTo>
                <a:close/>
              </a:path>
            </a:pathLst>
          </a:custGeom>
          <a:blipFill>
            <a:blip r:embed="rId4">
              <a:extLst>
                <a:ext uri="{96DAC541-7B7A-43D3-8B79-37D633B846F1}">
                  <asvg:svgBlip xmlns:asvg="http://schemas.microsoft.com/office/drawing/2016/SVG/main" r:embed="rId5"/>
                </a:ext>
              </a:extLst>
            </a:blip>
            <a:stretch>
              <a:fillRect l="-2610" b="-39317"/>
            </a:stretch>
          </a:blipFill>
        </p:spPr>
        <p:txBody>
          <a:bodyPr/>
          <a:lstStyle/>
          <a:p>
            <a:endParaRPr lang="en-US">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DF0DBE6D-6AB8-9435-E5E3-1A92897F5820}"/>
              </a:ext>
            </a:extLst>
          </p:cNvPr>
          <p:cNvSpPr txBox="1"/>
          <p:nvPr/>
        </p:nvSpPr>
        <p:spPr>
          <a:xfrm>
            <a:off x="1143000" y="426720"/>
            <a:ext cx="15621000" cy="1998176"/>
          </a:xfrm>
          <a:prstGeom prst="rect">
            <a:avLst/>
          </a:prstGeom>
          <a:noFill/>
        </p:spPr>
        <p:txBody>
          <a:bodyPr wrap="square">
            <a:spAutoFit/>
          </a:bodyPr>
          <a:lstStyle/>
          <a:p>
            <a:pPr algn="ctr">
              <a:lnSpc>
                <a:spcPct val="150000"/>
              </a:lnSpc>
              <a:spcAft>
                <a:spcPts val="1000"/>
              </a:spcAft>
            </a:pPr>
            <a:r>
              <a:rPr lang="vi-VN" sz="4400" b="1">
                <a:solidFill>
                  <a:srgbClr val="C00000"/>
                </a:solidFill>
                <a:latin typeface="Arial" panose="020B0604020202020204" pitchFamily="34" charset="0"/>
                <a:ea typeface="Calibri" panose="020F0502020204030204" pitchFamily="34" charset="0"/>
                <a:cs typeface="Arial" panose="020B0604020202020204" pitchFamily="34" charset="0"/>
              </a:rPr>
              <a:t>Nhiệm vụ </a:t>
            </a:r>
            <a:r>
              <a:rPr lang="en-US" sz="4400" b="1">
                <a:solidFill>
                  <a:srgbClr val="C00000"/>
                </a:solidFill>
                <a:latin typeface="Arial" panose="020B0604020202020204" pitchFamily="34" charset="0"/>
                <a:ea typeface="Calibri" panose="020F0502020204030204" pitchFamily="34" charset="0"/>
                <a:cs typeface="Arial" panose="020B0604020202020204" pitchFamily="34" charset="0"/>
              </a:rPr>
              <a:t>3</a:t>
            </a:r>
            <a:r>
              <a:rPr lang="vi-VN" sz="4400" b="1">
                <a:solidFill>
                  <a:srgbClr val="C00000"/>
                </a:solidFill>
                <a:latin typeface="Arial" panose="020B0604020202020204" pitchFamily="34" charset="0"/>
                <a:ea typeface="Calibri" panose="020F0502020204030204" pitchFamily="34" charset="0"/>
                <a:cs typeface="Arial" panose="020B0604020202020204" pitchFamily="34" charset="0"/>
              </a:rPr>
              <a:t>: Thảo luận chủ đề “Những nội quy, quy định và kỉ luật tích cực trong nhà trường”</a:t>
            </a:r>
            <a:endParaRPr lang="en-US" sz="44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grpSp>
        <p:nvGrpSpPr>
          <p:cNvPr id="5" name="Group 4">
            <a:extLst>
              <a:ext uri="{FF2B5EF4-FFF2-40B4-BE49-F238E27FC236}">
                <a16:creationId xmlns:a16="http://schemas.microsoft.com/office/drawing/2014/main" id="{47747CAE-8564-A152-C46A-5E93A34ADD1B}"/>
              </a:ext>
            </a:extLst>
          </p:cNvPr>
          <p:cNvGrpSpPr/>
          <p:nvPr/>
        </p:nvGrpSpPr>
        <p:grpSpPr>
          <a:xfrm>
            <a:off x="719771" y="2678907"/>
            <a:ext cx="7162800" cy="3920905"/>
            <a:chOff x="-518538" y="2391889"/>
            <a:chExt cx="7162800" cy="3920905"/>
          </a:xfrm>
        </p:grpSpPr>
        <p:sp>
          <p:nvSpPr>
            <p:cNvPr id="6" name="Line Callout 1 (Border and Accent Bar) 3">
              <a:extLst>
                <a:ext uri="{FF2B5EF4-FFF2-40B4-BE49-F238E27FC236}">
                  <a16:creationId xmlns:a16="http://schemas.microsoft.com/office/drawing/2014/main" id="{DC2E581D-88E4-B35C-63D4-617E7D2FECBD}"/>
                </a:ext>
              </a:extLst>
            </p:cNvPr>
            <p:cNvSpPr/>
            <p:nvPr/>
          </p:nvSpPr>
          <p:spPr>
            <a:xfrm>
              <a:off x="-518538" y="2975311"/>
              <a:ext cx="7162800" cy="3337483"/>
            </a:xfrm>
            <a:prstGeom prst="roundRect">
              <a:avLst/>
            </a:prstGeom>
            <a:solidFill>
              <a:schemeClr val="bg1"/>
            </a:solidFill>
            <a:ln>
              <a:solidFill>
                <a:schemeClr val="accent6">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a:solidFill>
                    <a:schemeClr val="accent6">
                      <a:lumMod val="50000"/>
                    </a:schemeClr>
                  </a:solidFill>
                  <a:latin typeface="Arial" panose="020B0604020202020204" pitchFamily="34" charset="0"/>
                  <a:cs typeface="Arial" panose="020B0604020202020204" pitchFamily="34" charset="0"/>
                </a:rPr>
                <a:t>Các em làm việc theo nhóm (4 – 6 HS) và thảo luận xây dựng chủ đề theo gợi ý</a:t>
              </a:r>
              <a:endParaRPr lang="en-US" sz="4000" dirty="0">
                <a:solidFill>
                  <a:schemeClr val="accent6">
                    <a:lumMod val="50000"/>
                  </a:schemeClr>
                </a:solidFill>
                <a:latin typeface="Arial" panose="020B0604020202020204" pitchFamily="34" charset="0"/>
                <a:cs typeface="Arial" panose="020B0604020202020204" pitchFamily="34" charset="0"/>
              </a:endParaRPr>
            </a:p>
          </p:txBody>
        </p:sp>
        <p:pic>
          <p:nvPicPr>
            <p:cNvPr id="7" name="Picture 2">
              <a:extLst>
                <a:ext uri="{FF2B5EF4-FFF2-40B4-BE49-F238E27FC236}">
                  <a16:creationId xmlns:a16="http://schemas.microsoft.com/office/drawing/2014/main" id="{8141AF45-C6E5-A30B-E37B-9F0F3F6CC1A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719962" y="2391889"/>
              <a:ext cx="685800" cy="705026"/>
            </a:xfrm>
            <a:prstGeom prst="rect">
              <a:avLst/>
            </a:prstGeom>
          </p:spPr>
        </p:pic>
      </p:grpSp>
      <p:sp>
        <p:nvSpPr>
          <p:cNvPr id="8" name="Speech Bubble: Rectangle with Corners Rounded 7">
            <a:extLst>
              <a:ext uri="{FF2B5EF4-FFF2-40B4-BE49-F238E27FC236}">
                <a16:creationId xmlns:a16="http://schemas.microsoft.com/office/drawing/2014/main" id="{9E12279B-B8AE-53B0-4238-DC265126C315}"/>
              </a:ext>
            </a:extLst>
          </p:cNvPr>
          <p:cNvSpPr/>
          <p:nvPr/>
        </p:nvSpPr>
        <p:spPr>
          <a:xfrm>
            <a:off x="9144000" y="3008318"/>
            <a:ext cx="8593699" cy="2111107"/>
          </a:xfrm>
          <a:prstGeom prst="wedgeRoundRectCallout">
            <a:avLst>
              <a:gd name="adj1" fmla="val -54607"/>
              <a:gd name="adj2" fmla="val 49670"/>
              <a:gd name="adj3" fmla="val 16667"/>
            </a:avLst>
          </a:prstGeom>
          <a:solidFill>
            <a:srgbClr val="E2F1F6"/>
          </a:solid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chemeClr val="tx1"/>
                </a:solidFill>
                <a:latin typeface="Arial" panose="020B0604020202020204" pitchFamily="34" charset="0"/>
                <a:cs typeface="Arial" panose="020B0604020202020204" pitchFamily="34" charset="0"/>
              </a:rPr>
              <a:t>Thực trạng việc tuân thủ kỉ luật, quy định trong nhà trường</a:t>
            </a:r>
          </a:p>
        </p:txBody>
      </p:sp>
      <p:sp>
        <p:nvSpPr>
          <p:cNvPr id="9" name="Speech Bubble: Rectangle with Corners Rounded 8">
            <a:extLst>
              <a:ext uri="{FF2B5EF4-FFF2-40B4-BE49-F238E27FC236}">
                <a16:creationId xmlns:a16="http://schemas.microsoft.com/office/drawing/2014/main" id="{3CDC8AD1-A292-6486-7F5F-D1A00A47EED9}"/>
              </a:ext>
            </a:extLst>
          </p:cNvPr>
          <p:cNvSpPr/>
          <p:nvPr/>
        </p:nvSpPr>
        <p:spPr>
          <a:xfrm>
            <a:off x="9143999" y="5500665"/>
            <a:ext cx="8593700" cy="1716684"/>
          </a:xfrm>
          <a:prstGeom prst="wedgeRoundRectCallout">
            <a:avLst>
              <a:gd name="adj1" fmla="val -53708"/>
              <a:gd name="adj2" fmla="val -43883"/>
              <a:gd name="adj3" fmla="val 16667"/>
            </a:avLst>
          </a:prstGeom>
          <a:solidFill>
            <a:schemeClr val="accent4">
              <a:lumMod val="20000"/>
              <a:lumOff val="80000"/>
            </a:schemeClr>
          </a:solidFill>
          <a:ln w="381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a:solidFill>
                  <a:schemeClr val="tx1"/>
                </a:solidFill>
                <a:latin typeface="Arial" panose="020B0604020202020204" pitchFamily="34" charset="0"/>
                <a:cs typeface="Arial" panose="020B0604020202020204" pitchFamily="34" charset="0"/>
              </a:rPr>
              <a:t>Nguyên nhân của thực trạng</a:t>
            </a:r>
            <a:endParaRPr lang="en-US" sz="3600">
              <a:solidFill>
                <a:schemeClr val="tx1"/>
              </a:solidFill>
              <a:latin typeface="Arial" panose="020B0604020202020204" pitchFamily="34" charset="0"/>
              <a:cs typeface="Arial" panose="020B0604020202020204" pitchFamily="34" charset="0"/>
            </a:endParaRPr>
          </a:p>
        </p:txBody>
      </p:sp>
      <p:sp>
        <p:nvSpPr>
          <p:cNvPr id="20" name="Speech Bubble: Rectangle with Corners Rounded 19">
            <a:extLst>
              <a:ext uri="{FF2B5EF4-FFF2-40B4-BE49-F238E27FC236}">
                <a16:creationId xmlns:a16="http://schemas.microsoft.com/office/drawing/2014/main" id="{502D9EC0-FBC8-B6B4-A8B9-C6DB32F97679}"/>
              </a:ext>
            </a:extLst>
          </p:cNvPr>
          <p:cNvSpPr/>
          <p:nvPr/>
        </p:nvSpPr>
        <p:spPr>
          <a:xfrm>
            <a:off x="9144000" y="7598589"/>
            <a:ext cx="8593701" cy="2111107"/>
          </a:xfrm>
          <a:prstGeom prst="wedgeRoundRectCallout">
            <a:avLst>
              <a:gd name="adj1" fmla="val -52680"/>
              <a:gd name="adj2" fmla="val -50167"/>
              <a:gd name="adj3" fmla="val 16667"/>
            </a:avLst>
          </a:prstGeom>
          <a:solidFill>
            <a:schemeClr val="accent3">
              <a:lumMod val="20000"/>
              <a:lumOff val="80000"/>
            </a:schemeClr>
          </a:solidFill>
          <a:ln w="3810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600">
                <a:solidFill>
                  <a:schemeClr val="tx1"/>
                </a:solidFill>
                <a:latin typeface="Arial" panose="020B0604020202020204" pitchFamily="34" charset="0"/>
                <a:cs typeface="Arial" panose="020B0604020202020204" pitchFamily="34" charset="0"/>
              </a:rPr>
              <a:t>Những quy định mà em muốn bổ sung hoặc điều chỉnh</a:t>
            </a:r>
          </a:p>
        </p:txBody>
      </p:sp>
      <p:pic>
        <p:nvPicPr>
          <p:cNvPr id="23" name="Picture 22" descr="A picture containing toy, doll&#10;&#10;Description automatically generated">
            <a:extLst>
              <a:ext uri="{FF2B5EF4-FFF2-40B4-BE49-F238E27FC236}">
                <a16:creationId xmlns:a16="http://schemas.microsoft.com/office/drawing/2014/main" id="{ACCF0437-36FD-030D-3CEB-D0C59A82097B}"/>
              </a:ext>
            </a:extLst>
          </p:cNvPr>
          <p:cNvPicPr>
            <a:picLocks noChangeAspect="1"/>
          </p:cNvPicPr>
          <p:nvPr/>
        </p:nvPicPr>
        <p:blipFill rotWithShape="1">
          <a:blip r:embed="rId8">
            <a:extLst>
              <a:ext uri="{28A0092B-C50C-407E-A947-70E740481C1C}">
                <a14:useLocalDpi xmlns:a14="http://schemas.microsoft.com/office/drawing/2010/main" val="0"/>
              </a:ext>
            </a:extLst>
          </a:blip>
          <a:srcRect t="26331"/>
          <a:stretch/>
        </p:blipFill>
        <p:spPr>
          <a:xfrm>
            <a:off x="990600" y="6712554"/>
            <a:ext cx="6518175" cy="3574446"/>
          </a:xfrm>
          <a:prstGeom prst="rect">
            <a:avLst/>
          </a:prstGeom>
        </p:spPr>
      </p:pic>
    </p:spTree>
    <p:extLst>
      <p:ext uri="{BB962C8B-B14F-4D97-AF65-F5344CB8AC3E}">
        <p14:creationId xmlns:p14="http://schemas.microsoft.com/office/powerpoint/2010/main" val="2049148873"/>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barn(inVertical)">
                                      <p:cBhvr>
                                        <p:cTn id="15" dur="500"/>
                                        <p:tgtEl>
                                          <p:spTgt spid="2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right)">
                                      <p:cBhvr>
                                        <p:cTn id="20" dur="500"/>
                                        <p:tgtEl>
                                          <p:spTgt spid="8"/>
                                        </p:tgtEl>
                                      </p:cBhvr>
                                    </p:animEffect>
                                  </p:childTnLst>
                                </p:cTn>
                              </p:par>
                            </p:childTnLst>
                          </p:cTn>
                        </p:par>
                        <p:par>
                          <p:cTn id="21" fill="hold">
                            <p:stCondLst>
                              <p:cond delay="500"/>
                            </p:stCondLst>
                            <p:childTnLst>
                              <p:par>
                                <p:cTn id="22" presetID="22" presetClass="entr" presetSubtype="4"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00"/>
                                        <p:tgtEl>
                                          <p:spTgt spid="9"/>
                                        </p:tgtEl>
                                      </p:cBhvr>
                                    </p:animEffect>
                                  </p:childTnLst>
                                </p:cTn>
                              </p:par>
                            </p:childTnLst>
                          </p:cTn>
                        </p:par>
                        <p:par>
                          <p:cTn id="25" fill="hold">
                            <p:stCondLst>
                              <p:cond delay="1000"/>
                            </p:stCondLst>
                            <p:childTnLst>
                              <p:par>
                                <p:cTn id="26" presetID="22" presetClass="entr" presetSubtype="4" fill="hold" grpId="0" nodeType="after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wipe(down)">
                                      <p:cBhvr>
                                        <p:cTn id="2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animBg="1"/>
      <p:bldP spid="9" grpId="0" animBg="1"/>
      <p:bldP spid="2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
        <p:cNvGrpSpPr/>
        <p:nvPr/>
      </p:nvGrpSpPr>
      <p:grpSpPr>
        <a:xfrm>
          <a:off x="0" y="0"/>
          <a:ext cx="0" cy="0"/>
          <a:chOff x="0" y="0"/>
          <a:chExt cx="0" cy="0"/>
        </a:xfrm>
      </p:grpSpPr>
      <p:sp>
        <p:nvSpPr>
          <p:cNvPr id="6" name="Freeform 6"/>
          <p:cNvSpPr/>
          <p:nvPr/>
        </p:nvSpPr>
        <p:spPr>
          <a:xfrm rot="738560">
            <a:off x="146558" y="8365598"/>
            <a:ext cx="1134974" cy="1956852"/>
          </a:xfrm>
          <a:custGeom>
            <a:avLst/>
            <a:gdLst/>
            <a:ahLst/>
            <a:cxnLst/>
            <a:rect l="l" t="t" r="r" b="b"/>
            <a:pathLst>
              <a:path w="1134974" h="1956852">
                <a:moveTo>
                  <a:pt x="0" y="0"/>
                </a:moveTo>
                <a:lnTo>
                  <a:pt x="1134974" y="0"/>
                </a:lnTo>
                <a:lnTo>
                  <a:pt x="1134974" y="1956852"/>
                </a:lnTo>
                <a:lnTo>
                  <a:pt x="0" y="195685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 name="Freeform 8"/>
          <p:cNvSpPr/>
          <p:nvPr/>
        </p:nvSpPr>
        <p:spPr>
          <a:xfrm rot="-5638647">
            <a:off x="16024539" y="249910"/>
            <a:ext cx="2657779" cy="2066282"/>
          </a:xfrm>
          <a:custGeom>
            <a:avLst/>
            <a:gdLst/>
            <a:ahLst/>
            <a:cxnLst/>
            <a:rect l="l" t="t" r="r" b="b"/>
            <a:pathLst>
              <a:path w="6380959" h="3878037">
                <a:moveTo>
                  <a:pt x="0" y="0"/>
                </a:moveTo>
                <a:lnTo>
                  <a:pt x="6380958" y="0"/>
                </a:lnTo>
                <a:lnTo>
                  <a:pt x="6380958" y="3878037"/>
                </a:lnTo>
                <a:lnTo>
                  <a:pt x="0" y="3878037"/>
                </a:lnTo>
                <a:lnTo>
                  <a:pt x="0" y="0"/>
                </a:lnTo>
                <a:close/>
              </a:path>
            </a:pathLst>
          </a:custGeom>
          <a:blipFill>
            <a:blip r:embed="rId4">
              <a:extLst>
                <a:ext uri="{96DAC541-7B7A-43D3-8B79-37D633B846F1}">
                  <asvg:svgBlip xmlns:asvg="http://schemas.microsoft.com/office/drawing/2016/SVG/main" r:embed="rId5"/>
                </a:ext>
              </a:extLst>
            </a:blip>
            <a:stretch>
              <a:fillRect b="-45394"/>
            </a:stretch>
          </a:blipFill>
        </p:spPr>
        <p:txBody>
          <a:bodyPr/>
          <a:lstStyle/>
          <a:p>
            <a:endParaRPr lang="en-US"/>
          </a:p>
        </p:txBody>
      </p:sp>
      <p:sp>
        <p:nvSpPr>
          <p:cNvPr id="16" name="Freeform 4">
            <a:extLst>
              <a:ext uri="{FF2B5EF4-FFF2-40B4-BE49-F238E27FC236}">
                <a16:creationId xmlns:a16="http://schemas.microsoft.com/office/drawing/2014/main" id="{A9C2C6EC-0DF3-994F-6019-2C5FE9496035}"/>
              </a:ext>
            </a:extLst>
          </p:cNvPr>
          <p:cNvSpPr/>
          <p:nvPr/>
        </p:nvSpPr>
        <p:spPr>
          <a:xfrm>
            <a:off x="228600" y="190500"/>
            <a:ext cx="907367" cy="907367"/>
          </a:xfrm>
          <a:custGeom>
            <a:avLst/>
            <a:gdLst/>
            <a:ahLst/>
            <a:cxnLst/>
            <a:rect l="l" t="t" r="r" b="b"/>
            <a:pathLst>
              <a:path w="907367" h="907367">
                <a:moveTo>
                  <a:pt x="0" y="0"/>
                </a:moveTo>
                <a:lnTo>
                  <a:pt x="907366" y="0"/>
                </a:lnTo>
                <a:lnTo>
                  <a:pt x="907366" y="907367"/>
                </a:lnTo>
                <a:lnTo>
                  <a:pt x="0" y="90736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7" name="Freeform 5">
            <a:extLst>
              <a:ext uri="{FF2B5EF4-FFF2-40B4-BE49-F238E27FC236}">
                <a16:creationId xmlns:a16="http://schemas.microsoft.com/office/drawing/2014/main" id="{FB1B4995-3732-6A6D-960B-365F1434E5FA}"/>
              </a:ext>
            </a:extLst>
          </p:cNvPr>
          <p:cNvSpPr/>
          <p:nvPr/>
        </p:nvSpPr>
        <p:spPr>
          <a:xfrm>
            <a:off x="16969417" y="8889368"/>
            <a:ext cx="907367" cy="907367"/>
          </a:xfrm>
          <a:custGeom>
            <a:avLst/>
            <a:gdLst/>
            <a:ahLst/>
            <a:cxnLst/>
            <a:rect l="l" t="t" r="r" b="b"/>
            <a:pathLst>
              <a:path w="907367" h="907367">
                <a:moveTo>
                  <a:pt x="0" y="0"/>
                </a:moveTo>
                <a:lnTo>
                  <a:pt x="907367" y="0"/>
                </a:lnTo>
                <a:lnTo>
                  <a:pt x="907367" y="907367"/>
                </a:lnTo>
                <a:lnTo>
                  <a:pt x="0" y="90736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pic>
        <p:nvPicPr>
          <p:cNvPr id="20" name="Picture 2">
            <a:extLst>
              <a:ext uri="{FF2B5EF4-FFF2-40B4-BE49-F238E27FC236}">
                <a16:creationId xmlns:a16="http://schemas.microsoft.com/office/drawing/2014/main" id="{AFC9CA75-0BE7-DCA1-5373-C963B9F7405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5326155">
            <a:off x="5173129" y="-3188753"/>
            <a:ext cx="8076231" cy="16860166"/>
          </a:xfrm>
          <a:prstGeom prst="rect">
            <a:avLst/>
          </a:prstGeom>
        </p:spPr>
      </p:pic>
      <p:sp>
        <p:nvSpPr>
          <p:cNvPr id="21" name="TextBox 9">
            <a:extLst>
              <a:ext uri="{FF2B5EF4-FFF2-40B4-BE49-F238E27FC236}">
                <a16:creationId xmlns:a16="http://schemas.microsoft.com/office/drawing/2014/main" id="{6E2EBE20-C26E-CBF1-7B93-0C9F7B31F2CF}"/>
              </a:ext>
            </a:extLst>
          </p:cNvPr>
          <p:cNvSpPr txBox="1"/>
          <p:nvPr/>
        </p:nvSpPr>
        <p:spPr>
          <a:xfrm>
            <a:off x="1663755" y="2166548"/>
            <a:ext cx="14960485" cy="4994381"/>
          </a:xfrm>
          <a:prstGeom prst="rect">
            <a:avLst/>
          </a:prstGeom>
        </p:spPr>
        <p:txBody>
          <a:bodyPr wrap="square" lIns="0" tIns="0" rIns="0" bIns="0" rtlCol="0" anchor="t">
            <a:spAutoFit/>
          </a:bodyPr>
          <a:lstStyle/>
          <a:p>
            <a:pPr algn="ctr">
              <a:lnSpc>
                <a:spcPct val="150000"/>
              </a:lnSpc>
            </a:pPr>
            <a:r>
              <a:rPr lang="en-US" sz="7000" b="1">
                <a:latin typeface="Arial" panose="020B0604020202020204" pitchFamily="34" charset="0"/>
                <a:cs typeface="Arial" panose="020B0604020202020204" pitchFamily="34" charset="0"/>
              </a:rPr>
              <a:t>Hoạt động giáo dục theo chủ đề</a:t>
            </a:r>
          </a:p>
          <a:p>
            <a:pPr algn="ctr">
              <a:lnSpc>
                <a:spcPct val="150000"/>
              </a:lnSpc>
            </a:pPr>
            <a:r>
              <a:rPr lang="en-US" sz="7800" b="1">
                <a:solidFill>
                  <a:srgbClr val="C00000"/>
                </a:solidFill>
                <a:latin typeface="Arial" panose="020B0604020202020204" pitchFamily="34" charset="0"/>
                <a:cs typeface="Arial" panose="020B0604020202020204" pitchFamily="34" charset="0"/>
              </a:rPr>
              <a:t>CHỦ ĐỀ 1: </a:t>
            </a:r>
            <a:r>
              <a:rPr lang="vi-VN" sz="7800" b="1">
                <a:solidFill>
                  <a:srgbClr val="C00000"/>
                </a:solidFill>
                <a:cs typeface="Arial" panose="020B0604020202020204" pitchFamily="34" charset="0"/>
              </a:rPr>
              <a:t>XÂY DỰNG VÀ PHÁT TRIỂN NHÀ TRƯỜNG</a:t>
            </a:r>
            <a:endParaRPr lang="vi-VN" sz="7800" b="1">
              <a:solidFill>
                <a:srgbClr val="C00000"/>
              </a:solidFill>
              <a:latin typeface="Arial" panose="020B0604020202020204" pitchFamily="34" charset="0"/>
              <a:cs typeface="Arial" panose="020B0604020202020204" pitchFamily="34" charset="0"/>
            </a:endParaRPr>
          </a:p>
        </p:txBody>
      </p:sp>
      <p:pic>
        <p:nvPicPr>
          <p:cNvPr id="22" name="Picture 6">
            <a:extLst>
              <a:ext uri="{FF2B5EF4-FFF2-40B4-BE49-F238E27FC236}">
                <a16:creationId xmlns:a16="http://schemas.microsoft.com/office/drawing/2014/main" id="{04B0FA5B-DF9A-6097-F2A0-501239FA0EF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5486398" y="7498080"/>
            <a:ext cx="7315200" cy="278892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barn(inVertical)">
                                      <p:cBhvr>
                                        <p:cTn id="7" dur="500"/>
                                        <p:tgtEl>
                                          <p:spTgt spid="2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1">
                                            <p:txEl>
                                              <p:pRg st="1" end="1"/>
                                            </p:txEl>
                                          </p:spTgt>
                                        </p:tgtEl>
                                        <p:attrNameLst>
                                          <p:attrName>style.visibility</p:attrName>
                                        </p:attrNameLst>
                                      </p:cBhvr>
                                      <p:to>
                                        <p:strVal val="visible"/>
                                      </p:to>
                                    </p:set>
                                    <p:animEffect transition="in" filter="randombar(horizontal)">
                                      <p:cBhvr>
                                        <p:cTn id="12" dur="500"/>
                                        <p:tgtEl>
                                          <p:spTgt spid="2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B467668-87B8-90BC-5A38-99E7B61B5512}"/>
              </a:ext>
            </a:extLst>
          </p:cNvPr>
          <p:cNvSpPr txBox="1"/>
          <p:nvPr/>
        </p:nvSpPr>
        <p:spPr>
          <a:xfrm>
            <a:off x="1028700" y="884039"/>
            <a:ext cx="3086100" cy="323076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5" name="Freeform 3">
            <a:extLst>
              <a:ext uri="{FF2B5EF4-FFF2-40B4-BE49-F238E27FC236}">
                <a16:creationId xmlns:a16="http://schemas.microsoft.com/office/drawing/2014/main" id="{169F6ED2-6AFD-3ABD-A292-B69C817143CC}"/>
              </a:ext>
            </a:extLst>
          </p:cNvPr>
          <p:cNvSpPr/>
          <p:nvPr/>
        </p:nvSpPr>
        <p:spPr>
          <a:xfrm>
            <a:off x="1143000" y="1687612"/>
            <a:ext cx="16001999" cy="7527164"/>
          </a:xfrm>
          <a:custGeom>
            <a:avLst/>
            <a:gdLst/>
            <a:ahLst/>
            <a:cxnLst/>
            <a:rect l="l" t="t" r="r" b="b"/>
            <a:pathLst>
              <a:path w="14949872" h="6335005">
                <a:moveTo>
                  <a:pt x="0" y="0"/>
                </a:moveTo>
                <a:lnTo>
                  <a:pt x="14949872" y="0"/>
                </a:lnTo>
                <a:lnTo>
                  <a:pt x="14949872" y="6335005"/>
                </a:lnTo>
                <a:lnTo>
                  <a:pt x="0" y="6335005"/>
                </a:lnTo>
                <a:lnTo>
                  <a:pt x="0" y="0"/>
                </a:lnTo>
                <a:close/>
              </a:path>
            </a:pathLst>
          </a:custGeom>
          <a:solidFill>
            <a:srgbClr val="E2F1F6"/>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7" name="Freeform 4">
            <a:extLst>
              <a:ext uri="{FF2B5EF4-FFF2-40B4-BE49-F238E27FC236}">
                <a16:creationId xmlns:a16="http://schemas.microsoft.com/office/drawing/2014/main" id="{55CF33CE-5D6A-A361-FF4F-52F38B1D0DC8}"/>
              </a:ext>
            </a:extLst>
          </p:cNvPr>
          <p:cNvSpPr/>
          <p:nvPr/>
        </p:nvSpPr>
        <p:spPr>
          <a:xfrm>
            <a:off x="546543" y="777482"/>
            <a:ext cx="1627230" cy="1721937"/>
          </a:xfrm>
          <a:custGeom>
            <a:avLst/>
            <a:gdLst/>
            <a:ahLst/>
            <a:cxnLst/>
            <a:rect l="l" t="t" r="r" b="b"/>
            <a:pathLst>
              <a:path w="1627230" h="1721937">
                <a:moveTo>
                  <a:pt x="0" y="0"/>
                </a:moveTo>
                <a:lnTo>
                  <a:pt x="1627231" y="0"/>
                </a:lnTo>
                <a:lnTo>
                  <a:pt x="1627231" y="1721937"/>
                </a:lnTo>
                <a:lnTo>
                  <a:pt x="0" y="172193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8" name="Freeform 5">
            <a:extLst>
              <a:ext uri="{FF2B5EF4-FFF2-40B4-BE49-F238E27FC236}">
                <a16:creationId xmlns:a16="http://schemas.microsoft.com/office/drawing/2014/main" id="{904590C9-B2F5-A57E-8460-2608A6266484}"/>
              </a:ext>
            </a:extLst>
          </p:cNvPr>
          <p:cNvSpPr/>
          <p:nvPr/>
        </p:nvSpPr>
        <p:spPr>
          <a:xfrm>
            <a:off x="16088204" y="1072224"/>
            <a:ext cx="1328304" cy="1378266"/>
          </a:xfrm>
          <a:custGeom>
            <a:avLst/>
            <a:gdLst/>
            <a:ahLst/>
            <a:cxnLst/>
            <a:rect l="l" t="t" r="r" b="b"/>
            <a:pathLst>
              <a:path w="1328304" h="1378266">
                <a:moveTo>
                  <a:pt x="0" y="0"/>
                </a:moveTo>
                <a:lnTo>
                  <a:pt x="1328304" y="0"/>
                </a:lnTo>
                <a:lnTo>
                  <a:pt x="1328304" y="1378266"/>
                </a:lnTo>
                <a:lnTo>
                  <a:pt x="0" y="1378266"/>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nvGrpSpPr>
          <p:cNvPr id="9" name="Group 8">
            <a:extLst>
              <a:ext uri="{FF2B5EF4-FFF2-40B4-BE49-F238E27FC236}">
                <a16:creationId xmlns:a16="http://schemas.microsoft.com/office/drawing/2014/main" id="{F9F7CB37-0BAC-0968-FA20-0D750C7AEC1C}"/>
              </a:ext>
            </a:extLst>
          </p:cNvPr>
          <p:cNvGrpSpPr/>
          <p:nvPr/>
        </p:nvGrpSpPr>
        <p:grpSpPr>
          <a:xfrm>
            <a:off x="5867400" y="1092405"/>
            <a:ext cx="7276528" cy="1244189"/>
            <a:chOff x="5844711" y="1270945"/>
            <a:chExt cx="7276528" cy="1244189"/>
          </a:xfrm>
        </p:grpSpPr>
        <p:pic>
          <p:nvPicPr>
            <p:cNvPr id="10" name="Picture 9">
              <a:extLst>
                <a:ext uri="{FF2B5EF4-FFF2-40B4-BE49-F238E27FC236}">
                  <a16:creationId xmlns:a16="http://schemas.microsoft.com/office/drawing/2014/main" id="{EA364EE7-6945-E27D-8F48-F824623FE50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883946" y="1270945"/>
              <a:ext cx="6951410" cy="1244189"/>
            </a:xfrm>
            <a:prstGeom prst="rect">
              <a:avLst/>
            </a:prstGeom>
          </p:spPr>
        </p:pic>
        <p:sp>
          <p:nvSpPr>
            <p:cNvPr id="11" name="TextBox 10">
              <a:extLst>
                <a:ext uri="{FF2B5EF4-FFF2-40B4-BE49-F238E27FC236}">
                  <a16:creationId xmlns:a16="http://schemas.microsoft.com/office/drawing/2014/main" id="{6F00EFA7-1A83-D8E0-3C59-444216DF45A5}"/>
                </a:ext>
              </a:extLst>
            </p:cNvPr>
            <p:cNvSpPr txBox="1"/>
            <p:nvPr/>
          </p:nvSpPr>
          <p:spPr>
            <a:xfrm>
              <a:off x="5844711" y="1385207"/>
              <a:ext cx="727652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KẾT LUẬN</a:t>
              </a:r>
            </a:p>
          </p:txBody>
        </p:sp>
      </p:grpSp>
      <p:sp>
        <p:nvSpPr>
          <p:cNvPr id="13" name="TextBox 12">
            <a:extLst>
              <a:ext uri="{FF2B5EF4-FFF2-40B4-BE49-F238E27FC236}">
                <a16:creationId xmlns:a16="http://schemas.microsoft.com/office/drawing/2014/main" id="{B9C4ABB6-0BFA-469E-78EA-5A33BB710FA4}"/>
              </a:ext>
            </a:extLst>
          </p:cNvPr>
          <p:cNvSpPr txBox="1"/>
          <p:nvPr/>
        </p:nvSpPr>
        <p:spPr>
          <a:xfrm>
            <a:off x="6914873" y="2498971"/>
            <a:ext cx="9788497" cy="6441572"/>
          </a:xfrm>
          <a:prstGeom prst="rect">
            <a:avLst/>
          </a:prstGeom>
          <a:noFill/>
        </p:spPr>
        <p:txBody>
          <a:bodyPr wrap="square">
            <a:spAutoFit/>
          </a:bodyPr>
          <a:lstStyle/>
          <a:p>
            <a:pPr marL="571500" lvl="0" indent="-571500" algn="just">
              <a:lnSpc>
                <a:spcPct val="150000"/>
              </a:lnSpc>
              <a:buFont typeface="Wingdings" panose="05000000000000000000" pitchFamily="2" charset="2"/>
              <a:buChar char="Ø"/>
              <a:defRPr/>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Tuân thủ kỉ luật, quy định của nhóm, lớp, trường, cộng đồng là nhiệm vụ của mỗi </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học sinh</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 </a:t>
            </a:r>
            <a:endParaRPr lang="en-US" sz="40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571500" lvl="0" indent="-571500" algn="just">
              <a:lnSpc>
                <a:spcPct val="150000"/>
              </a:lnSpc>
              <a:buFont typeface="Wingdings" panose="05000000000000000000" pitchFamily="2" charset="2"/>
              <a:buChar char="Ø"/>
              <a:defRPr/>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Muốn vậy,</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 học sinh </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phải làm rõ ý nghĩa của tuân thủ kỉ luật và chủ động tự giác thực hiện tốt quy định của nhóm, lớp, trường, cộng đồng</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vi-VN" sz="400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grpSp>
        <p:nvGrpSpPr>
          <p:cNvPr id="17" name="Group 16">
            <a:extLst>
              <a:ext uri="{FF2B5EF4-FFF2-40B4-BE49-F238E27FC236}">
                <a16:creationId xmlns:a16="http://schemas.microsoft.com/office/drawing/2014/main" id="{7C6CFBE9-97D9-CA72-FD32-C14432C7A875}"/>
              </a:ext>
            </a:extLst>
          </p:cNvPr>
          <p:cNvGrpSpPr/>
          <p:nvPr/>
        </p:nvGrpSpPr>
        <p:grpSpPr>
          <a:xfrm>
            <a:off x="1861272" y="3699926"/>
            <a:ext cx="4658507" cy="3853963"/>
            <a:chOff x="1793423" y="3764645"/>
            <a:chExt cx="4658507" cy="3853963"/>
          </a:xfrm>
        </p:grpSpPr>
        <p:grpSp>
          <p:nvGrpSpPr>
            <p:cNvPr id="18" name="Group 8">
              <a:extLst>
                <a:ext uri="{FF2B5EF4-FFF2-40B4-BE49-F238E27FC236}">
                  <a16:creationId xmlns:a16="http://schemas.microsoft.com/office/drawing/2014/main" id="{726D937D-52C6-D961-3C21-8909A393DBEE}"/>
                </a:ext>
              </a:extLst>
            </p:cNvPr>
            <p:cNvGrpSpPr/>
            <p:nvPr/>
          </p:nvGrpSpPr>
          <p:grpSpPr>
            <a:xfrm>
              <a:off x="1793423" y="3764645"/>
              <a:ext cx="4658507" cy="3853963"/>
              <a:chOff x="0" y="0"/>
              <a:chExt cx="1100661" cy="893945"/>
            </a:xfrm>
          </p:grpSpPr>
          <p:sp>
            <p:nvSpPr>
              <p:cNvPr id="20" name="Freeform 9">
                <a:extLst>
                  <a:ext uri="{FF2B5EF4-FFF2-40B4-BE49-F238E27FC236}">
                    <a16:creationId xmlns:a16="http://schemas.microsoft.com/office/drawing/2014/main" id="{FD33C6C6-8CFE-AADF-55F3-EAA428389DC1}"/>
                  </a:ext>
                </a:extLst>
              </p:cNvPr>
              <p:cNvSpPr/>
              <p:nvPr/>
            </p:nvSpPr>
            <p:spPr>
              <a:xfrm>
                <a:off x="0" y="0"/>
                <a:ext cx="1100661" cy="893945"/>
              </a:xfrm>
              <a:custGeom>
                <a:avLst/>
                <a:gdLst/>
                <a:ahLst/>
                <a:cxnLst/>
                <a:rect l="l" t="t" r="r" b="b"/>
                <a:pathLst>
                  <a:path w="1100661" h="893945">
                    <a:moveTo>
                      <a:pt x="94480" y="0"/>
                    </a:moveTo>
                    <a:lnTo>
                      <a:pt x="1006181" y="0"/>
                    </a:lnTo>
                    <a:cubicBezTo>
                      <a:pt x="1031239" y="0"/>
                      <a:pt x="1055270" y="9954"/>
                      <a:pt x="1072988" y="27673"/>
                    </a:cubicBezTo>
                    <a:cubicBezTo>
                      <a:pt x="1090707" y="45391"/>
                      <a:pt x="1100661" y="69422"/>
                      <a:pt x="1100661" y="94480"/>
                    </a:cubicBezTo>
                    <a:lnTo>
                      <a:pt x="1100661" y="799465"/>
                    </a:lnTo>
                    <a:cubicBezTo>
                      <a:pt x="1100661" y="824523"/>
                      <a:pt x="1090707" y="848554"/>
                      <a:pt x="1072988" y="866273"/>
                    </a:cubicBezTo>
                    <a:cubicBezTo>
                      <a:pt x="1055270" y="883991"/>
                      <a:pt x="1031239" y="893945"/>
                      <a:pt x="1006181" y="893945"/>
                    </a:cubicBezTo>
                    <a:lnTo>
                      <a:pt x="94480" y="893945"/>
                    </a:lnTo>
                    <a:cubicBezTo>
                      <a:pt x="42300" y="893945"/>
                      <a:pt x="0" y="851645"/>
                      <a:pt x="0" y="799465"/>
                    </a:cubicBezTo>
                    <a:lnTo>
                      <a:pt x="0" y="94480"/>
                    </a:lnTo>
                    <a:cubicBezTo>
                      <a:pt x="0" y="69422"/>
                      <a:pt x="9954" y="45391"/>
                      <a:pt x="27673" y="27673"/>
                    </a:cubicBezTo>
                    <a:cubicBezTo>
                      <a:pt x="45391" y="9954"/>
                      <a:pt x="69422" y="0"/>
                      <a:pt x="94480" y="0"/>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1" name="TextBox 10">
                <a:extLst>
                  <a:ext uri="{FF2B5EF4-FFF2-40B4-BE49-F238E27FC236}">
                    <a16:creationId xmlns:a16="http://schemas.microsoft.com/office/drawing/2014/main" id="{600E47F5-D7F4-19E1-0B12-97B9C42BA40F}"/>
                  </a:ext>
                </a:extLst>
              </p:cNvPr>
              <p:cNvSpPr txBox="1"/>
              <p:nvPr/>
            </p:nvSpPr>
            <p:spPr>
              <a:xfrm>
                <a:off x="0" y="0"/>
                <a:ext cx="812800" cy="812800"/>
              </a:xfrm>
              <a:prstGeom prst="rect">
                <a:avLst/>
              </a:prstGeom>
            </p:spPr>
            <p:txBody>
              <a:bodyPr lIns="50800" tIns="50800" rIns="50800" bIns="50800" rtlCol="0" anchor="ctr"/>
              <a:lstStyle/>
              <a:p>
                <a:pPr marL="0" marR="0" lvl="0" indent="0" algn="ctr" defTabSz="914400" rtl="0" eaLnBrk="1" fontAlgn="auto" latinLnBrk="0" hangingPunct="1">
                  <a:lnSpc>
                    <a:spcPts val="308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pic>
          <p:nvPicPr>
            <p:cNvPr id="19" name="Picture 14">
              <a:extLst>
                <a:ext uri="{FF2B5EF4-FFF2-40B4-BE49-F238E27FC236}">
                  <a16:creationId xmlns:a16="http://schemas.microsoft.com/office/drawing/2014/main" id="{971DD773-05B7-4D89-A074-F6F863A4D42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770230" y="4123857"/>
              <a:ext cx="3064810" cy="3337912"/>
            </a:xfrm>
            <a:prstGeom prst="rect">
              <a:avLst/>
            </a:prstGeom>
          </p:spPr>
        </p:pic>
      </p:grpSp>
      <p:sp>
        <p:nvSpPr>
          <p:cNvPr id="15" name="Freeform 15"/>
          <p:cNvSpPr/>
          <p:nvPr/>
        </p:nvSpPr>
        <p:spPr>
          <a:xfrm rot="-2977385" flipH="1">
            <a:off x="816329" y="8476032"/>
            <a:ext cx="729079" cy="1045346"/>
          </a:xfrm>
          <a:custGeom>
            <a:avLst/>
            <a:gdLst/>
            <a:ahLst/>
            <a:cxnLst/>
            <a:rect l="l" t="t" r="r" b="b"/>
            <a:pathLst>
              <a:path w="729079" h="1045346">
                <a:moveTo>
                  <a:pt x="729079" y="0"/>
                </a:moveTo>
                <a:lnTo>
                  <a:pt x="0" y="0"/>
                </a:lnTo>
                <a:lnTo>
                  <a:pt x="0" y="1045345"/>
                </a:lnTo>
                <a:lnTo>
                  <a:pt x="729079" y="1045345"/>
                </a:lnTo>
                <a:lnTo>
                  <a:pt x="729079"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2" name="Freeform 12"/>
          <p:cNvSpPr/>
          <p:nvPr/>
        </p:nvSpPr>
        <p:spPr>
          <a:xfrm>
            <a:off x="16472806" y="8261860"/>
            <a:ext cx="1295400" cy="1208314"/>
          </a:xfrm>
          <a:custGeom>
            <a:avLst/>
            <a:gdLst/>
            <a:ahLst/>
            <a:cxnLst/>
            <a:rect l="l" t="t" r="r" b="b"/>
            <a:pathLst>
              <a:path w="4160184" h="4114800">
                <a:moveTo>
                  <a:pt x="0" y="0"/>
                </a:moveTo>
                <a:lnTo>
                  <a:pt x="4160184" y="0"/>
                </a:lnTo>
                <a:lnTo>
                  <a:pt x="4160184"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54327170"/>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up)">
                                      <p:cBhvr>
                                        <p:cTn id="10" dur="500"/>
                                        <p:tgtEl>
                                          <p:spTgt spid="9"/>
                                        </p:tgtEl>
                                      </p:cBhvr>
                                    </p:animEffect>
                                  </p:childTnLst>
                                </p:cTn>
                              </p:par>
                              <p:par>
                                <p:cTn id="11" presetID="22" presetClass="entr" presetSubtype="4"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down)">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3">
                                            <p:txEl>
                                              <p:pRg st="0" end="0"/>
                                            </p:txEl>
                                          </p:spTgt>
                                        </p:tgtEl>
                                        <p:attrNameLst>
                                          <p:attrName>style.visibility</p:attrName>
                                        </p:attrNameLst>
                                      </p:cBhvr>
                                      <p:to>
                                        <p:strVal val="visible"/>
                                      </p:to>
                                    </p:set>
                                    <p:animEffect transition="in" filter="wipe(left)">
                                      <p:cBhvr>
                                        <p:cTn id="18" dur="500"/>
                                        <p:tgtEl>
                                          <p:spTgt spid="13">
                                            <p:txEl>
                                              <p:pRg st="0" end="0"/>
                                            </p:txEl>
                                          </p:spTgt>
                                        </p:tgtEl>
                                      </p:cBhvr>
                                    </p:animEffect>
                                  </p:childTnLst>
                                </p:cTn>
                              </p:par>
                            </p:childTnLst>
                          </p:cTn>
                        </p:par>
                        <p:par>
                          <p:cTn id="19" fill="hold">
                            <p:stCondLst>
                              <p:cond delay="500"/>
                            </p:stCondLst>
                            <p:childTnLst>
                              <p:par>
                                <p:cTn id="20" presetID="22" presetClass="entr" presetSubtype="8" fill="hold" grpId="0" nodeType="afterEffect">
                                  <p:stCondLst>
                                    <p:cond delay="0"/>
                                  </p:stCondLst>
                                  <p:childTnLst>
                                    <p:set>
                                      <p:cBhvr>
                                        <p:cTn id="21" dur="1" fill="hold">
                                          <p:stCondLst>
                                            <p:cond delay="0"/>
                                          </p:stCondLst>
                                        </p:cTn>
                                        <p:tgtEl>
                                          <p:spTgt spid="13">
                                            <p:txEl>
                                              <p:pRg st="1" end="1"/>
                                            </p:txEl>
                                          </p:spTgt>
                                        </p:tgtEl>
                                        <p:attrNameLst>
                                          <p:attrName>style.visibility</p:attrName>
                                        </p:attrNameLst>
                                      </p:cBhvr>
                                      <p:to>
                                        <p:strVal val="visible"/>
                                      </p:to>
                                    </p:set>
                                    <p:animEffect transition="in" filter="wipe(left)">
                                      <p:cBhvr>
                                        <p:cTn id="22" dur="500"/>
                                        <p:tgtEl>
                                          <p:spTgt spid="1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3"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
        <p:cNvGrpSpPr/>
        <p:nvPr/>
      </p:nvGrpSpPr>
      <p:grpSpPr>
        <a:xfrm>
          <a:off x="0" y="0"/>
          <a:ext cx="0" cy="0"/>
          <a:chOff x="0" y="0"/>
          <a:chExt cx="0" cy="0"/>
        </a:xfrm>
      </p:grpSpPr>
      <p:sp>
        <p:nvSpPr>
          <p:cNvPr id="3" name="Freeform 3"/>
          <p:cNvSpPr/>
          <p:nvPr/>
        </p:nvSpPr>
        <p:spPr>
          <a:xfrm flipH="1">
            <a:off x="-32657" y="7200899"/>
            <a:ext cx="2166257" cy="3156857"/>
          </a:xfrm>
          <a:custGeom>
            <a:avLst/>
            <a:gdLst/>
            <a:ahLst/>
            <a:cxnLst/>
            <a:rect l="l" t="t" r="r" b="b"/>
            <a:pathLst>
              <a:path w="3897302" h="6239610">
                <a:moveTo>
                  <a:pt x="3897302" y="0"/>
                </a:moveTo>
                <a:lnTo>
                  <a:pt x="0" y="0"/>
                </a:lnTo>
                <a:lnTo>
                  <a:pt x="0" y="6239610"/>
                </a:lnTo>
                <a:lnTo>
                  <a:pt x="3897302" y="6239610"/>
                </a:lnTo>
                <a:lnTo>
                  <a:pt x="3897302" y="0"/>
                </a:lnTo>
                <a:close/>
              </a:path>
            </a:pathLst>
          </a:custGeom>
          <a:blipFill>
            <a:blip r:embed="rId2">
              <a:extLst>
                <a:ext uri="{96DAC541-7B7A-43D3-8B79-37D633B846F1}">
                  <asvg:svgBlip xmlns:asvg="http://schemas.microsoft.com/office/drawing/2016/SVG/main" r:embed="rId3"/>
                </a:ext>
              </a:extLst>
            </a:blip>
            <a:stretch>
              <a:fillRect r="-15330" b="-50"/>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rot="835495" flipH="1">
            <a:off x="17256809" y="8950908"/>
            <a:ext cx="914131" cy="1310672"/>
          </a:xfrm>
          <a:custGeom>
            <a:avLst/>
            <a:gdLst/>
            <a:ahLst/>
            <a:cxnLst/>
            <a:rect l="l" t="t" r="r" b="b"/>
            <a:pathLst>
              <a:path w="914131" h="1310672">
                <a:moveTo>
                  <a:pt x="914131" y="0"/>
                </a:moveTo>
                <a:lnTo>
                  <a:pt x="0" y="0"/>
                </a:lnTo>
                <a:lnTo>
                  <a:pt x="0" y="1310672"/>
                </a:lnTo>
                <a:lnTo>
                  <a:pt x="914131" y="1310672"/>
                </a:lnTo>
                <a:lnTo>
                  <a:pt x="914131"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rot="-232028">
            <a:off x="-75137" y="26108"/>
            <a:ext cx="813261" cy="1156099"/>
          </a:xfrm>
          <a:custGeom>
            <a:avLst/>
            <a:gdLst/>
            <a:ahLst/>
            <a:cxnLst/>
            <a:rect l="l" t="t" r="r" b="b"/>
            <a:pathLst>
              <a:path w="1134974" h="1956852">
                <a:moveTo>
                  <a:pt x="0" y="0"/>
                </a:moveTo>
                <a:lnTo>
                  <a:pt x="1134974" y="0"/>
                </a:lnTo>
                <a:lnTo>
                  <a:pt x="1134974" y="1956851"/>
                </a:lnTo>
                <a:lnTo>
                  <a:pt x="0" y="195685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B065F45A-8BB7-BEA7-8A72-F81460192D0B}"/>
              </a:ext>
            </a:extLst>
          </p:cNvPr>
          <p:cNvSpPr txBox="1"/>
          <p:nvPr/>
        </p:nvSpPr>
        <p:spPr>
          <a:xfrm>
            <a:off x="1536535" y="3497536"/>
            <a:ext cx="15214929" cy="3291927"/>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7600" b="1" i="0" u="none" strike="noStrike" kern="1200" cap="none" spc="0" normalizeH="0" baseline="0" noProof="0">
                <a:ln>
                  <a:noFill/>
                </a:ln>
                <a:solidFill>
                  <a:srgbClr val="C0504D">
                    <a:lumMod val="50000"/>
                  </a:srgbClr>
                </a:solidFill>
                <a:effectLst/>
                <a:uLnTx/>
                <a:uFillTx/>
                <a:latin typeface="Arial" panose="020B0604020202020204" pitchFamily="34" charset="0"/>
                <a:ea typeface="+mn-ea"/>
                <a:cs typeface="Arial" panose="020B0604020202020204" pitchFamily="34" charset="0"/>
              </a:rPr>
              <a:t>CẢM</a:t>
            </a:r>
            <a:r>
              <a:rPr kumimoji="0" lang="en-US" sz="7600" b="1" i="0" u="none" strike="noStrike" kern="1200" cap="none" spc="0" normalizeH="0" noProof="0">
                <a:ln>
                  <a:noFill/>
                </a:ln>
                <a:solidFill>
                  <a:srgbClr val="C0504D">
                    <a:lumMod val="50000"/>
                  </a:srgbClr>
                </a:solidFill>
                <a:effectLst/>
                <a:uLnTx/>
                <a:uFillTx/>
                <a:latin typeface="Arial" panose="020B0604020202020204" pitchFamily="34" charset="0"/>
                <a:ea typeface="+mn-ea"/>
                <a:cs typeface="Arial" panose="020B0604020202020204" pitchFamily="34" charset="0"/>
              </a:rPr>
              <a:t> ƠN TẤT CẢ CÁC EM ĐÃ CHÚ Ý LẮNG NGHE BÀI HỌC</a:t>
            </a:r>
            <a:r>
              <a:rPr kumimoji="0" lang="en-US" sz="7600" b="1" i="0" u="none" strike="noStrike" kern="1200" cap="none" spc="0" normalizeH="0" baseline="0" noProof="0">
                <a:ln>
                  <a:noFill/>
                </a:ln>
                <a:solidFill>
                  <a:srgbClr val="C0504D">
                    <a:lumMod val="50000"/>
                  </a:srgbClr>
                </a:solidFill>
                <a:effectLst/>
                <a:uLnTx/>
                <a:uFillTx/>
                <a:latin typeface="Arial" panose="020B0604020202020204" pitchFamily="34" charset="0"/>
                <a:ea typeface="+mn-ea"/>
                <a:cs typeface="Arial" panose="020B0604020202020204" pitchFamily="34" charset="0"/>
              </a:rPr>
              <a:t>!</a:t>
            </a:r>
            <a:endParaRPr kumimoji="0" lang="en-US" sz="7600" b="1" i="0" u="none" strike="noStrike" kern="1200" cap="none" spc="0" normalizeH="0" baseline="0" noProof="0" dirty="0">
              <a:ln>
                <a:noFill/>
              </a:ln>
              <a:solidFill>
                <a:srgbClr val="C0504D">
                  <a:lumMod val="50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733066349"/>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
        <p:cNvGrpSpPr/>
        <p:nvPr/>
      </p:nvGrpSpPr>
      <p:grpSpPr>
        <a:xfrm>
          <a:off x="0" y="0"/>
          <a:ext cx="0" cy="0"/>
          <a:chOff x="0" y="0"/>
          <a:chExt cx="0" cy="0"/>
        </a:xfrm>
      </p:grpSpPr>
      <p:sp>
        <p:nvSpPr>
          <p:cNvPr id="13" name="Freeform 13"/>
          <p:cNvSpPr/>
          <p:nvPr/>
        </p:nvSpPr>
        <p:spPr>
          <a:xfrm rot="859085">
            <a:off x="17001945" y="-168568"/>
            <a:ext cx="1134974" cy="1956852"/>
          </a:xfrm>
          <a:custGeom>
            <a:avLst/>
            <a:gdLst/>
            <a:ahLst/>
            <a:cxnLst/>
            <a:rect l="l" t="t" r="r" b="b"/>
            <a:pathLst>
              <a:path w="1134974" h="1956852">
                <a:moveTo>
                  <a:pt x="0" y="0"/>
                </a:moveTo>
                <a:lnTo>
                  <a:pt x="1134974" y="0"/>
                </a:lnTo>
                <a:lnTo>
                  <a:pt x="1134974" y="1956852"/>
                </a:lnTo>
                <a:lnTo>
                  <a:pt x="0" y="195685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4" name="Freeform 14"/>
          <p:cNvSpPr/>
          <p:nvPr/>
        </p:nvSpPr>
        <p:spPr>
          <a:xfrm rot="-2202112">
            <a:off x="349291" y="63368"/>
            <a:ext cx="1388845" cy="2394560"/>
          </a:xfrm>
          <a:custGeom>
            <a:avLst/>
            <a:gdLst/>
            <a:ahLst/>
            <a:cxnLst/>
            <a:rect l="l" t="t" r="r" b="b"/>
            <a:pathLst>
              <a:path w="1388845" h="2394560">
                <a:moveTo>
                  <a:pt x="0" y="0"/>
                </a:moveTo>
                <a:lnTo>
                  <a:pt x="1388844" y="0"/>
                </a:lnTo>
                <a:lnTo>
                  <a:pt x="1388844" y="2394560"/>
                </a:lnTo>
                <a:lnTo>
                  <a:pt x="0" y="239456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40" name="Group 39">
            <a:extLst>
              <a:ext uri="{FF2B5EF4-FFF2-40B4-BE49-F238E27FC236}">
                <a16:creationId xmlns:a16="http://schemas.microsoft.com/office/drawing/2014/main" id="{142CA119-F7FA-75AC-994B-EEA49A9B78B3}"/>
              </a:ext>
            </a:extLst>
          </p:cNvPr>
          <p:cNvGrpSpPr/>
          <p:nvPr/>
        </p:nvGrpSpPr>
        <p:grpSpPr>
          <a:xfrm>
            <a:off x="838200" y="2212119"/>
            <a:ext cx="7817834" cy="3411801"/>
            <a:chOff x="833823" y="1889099"/>
            <a:chExt cx="7817834" cy="3411801"/>
          </a:xfrm>
        </p:grpSpPr>
        <p:sp>
          <p:nvSpPr>
            <p:cNvPr id="41" name="Freeform 7">
              <a:extLst>
                <a:ext uri="{FF2B5EF4-FFF2-40B4-BE49-F238E27FC236}">
                  <a16:creationId xmlns:a16="http://schemas.microsoft.com/office/drawing/2014/main" id="{1D4F91B0-FD7A-ECEF-CC39-1E7E27C7EA12}"/>
                </a:ext>
              </a:extLst>
            </p:cNvPr>
            <p:cNvSpPr/>
            <p:nvPr/>
          </p:nvSpPr>
          <p:spPr>
            <a:xfrm>
              <a:off x="833823" y="1889099"/>
              <a:ext cx="7817834" cy="3411801"/>
            </a:xfrm>
            <a:custGeom>
              <a:avLst/>
              <a:gdLst/>
              <a:ahLst/>
              <a:cxnLst/>
              <a:rect l="l" t="t" r="r" b="b"/>
              <a:pathLst>
                <a:path w="1855339" h="610988">
                  <a:moveTo>
                    <a:pt x="57964" y="0"/>
                  </a:moveTo>
                  <a:lnTo>
                    <a:pt x="1797375" y="0"/>
                  </a:lnTo>
                  <a:cubicBezTo>
                    <a:pt x="1829388" y="0"/>
                    <a:pt x="1855339" y="25952"/>
                    <a:pt x="1855339" y="57964"/>
                  </a:cubicBezTo>
                  <a:lnTo>
                    <a:pt x="1855339" y="553024"/>
                  </a:lnTo>
                  <a:cubicBezTo>
                    <a:pt x="1855339" y="585037"/>
                    <a:pt x="1829388" y="610988"/>
                    <a:pt x="1797375" y="610988"/>
                  </a:cubicBezTo>
                  <a:lnTo>
                    <a:pt x="57964" y="610988"/>
                  </a:lnTo>
                  <a:cubicBezTo>
                    <a:pt x="25952" y="610988"/>
                    <a:pt x="0" y="585037"/>
                    <a:pt x="0" y="553024"/>
                  </a:cubicBezTo>
                  <a:lnTo>
                    <a:pt x="0" y="57964"/>
                  </a:lnTo>
                  <a:cubicBezTo>
                    <a:pt x="0" y="25952"/>
                    <a:pt x="25952" y="0"/>
                    <a:pt x="57964" y="0"/>
                  </a:cubicBezTo>
                  <a:close/>
                </a:path>
              </a:pathLst>
            </a:custGeom>
            <a:solidFill>
              <a:schemeClr val="accent5">
                <a:lumMod val="20000"/>
                <a:lumOff val="80000"/>
              </a:schemeClr>
            </a:solidFill>
          </p:spPr>
          <p:txBody>
            <a:bodyPr/>
            <a:lstStyle/>
            <a:p>
              <a:endParaRPr lang="en-US"/>
            </a:p>
          </p:txBody>
        </p:sp>
        <p:sp>
          <p:nvSpPr>
            <p:cNvPr id="42" name="TextBox 41">
              <a:extLst>
                <a:ext uri="{FF2B5EF4-FFF2-40B4-BE49-F238E27FC236}">
                  <a16:creationId xmlns:a16="http://schemas.microsoft.com/office/drawing/2014/main" id="{77D22C3F-8831-14DC-1DDE-D7329407B2C5}"/>
                </a:ext>
              </a:extLst>
            </p:cNvPr>
            <p:cNvSpPr txBox="1"/>
            <p:nvPr/>
          </p:nvSpPr>
          <p:spPr>
            <a:xfrm>
              <a:off x="982447" y="2243616"/>
              <a:ext cx="7410556" cy="2748253"/>
            </a:xfrm>
            <a:prstGeom prst="rect">
              <a:avLst/>
            </a:prstGeom>
            <a:noFill/>
          </p:spPr>
          <p:txBody>
            <a:bodyPr wrap="square">
              <a:spAutoFit/>
            </a:bodyPr>
            <a:lstStyle/>
            <a:p>
              <a:pPr algn="ctr">
                <a:lnSpc>
                  <a:spcPct val="150000"/>
                </a:lnSpc>
              </a:pPr>
              <a:r>
                <a:rPr lang="en-US" sz="4000" b="1">
                  <a:latin typeface="Arial" panose="020B0604020202020204" pitchFamily="34" charset="0"/>
                  <a:ea typeface="Calibri" panose="020F0502020204030204" pitchFamily="34" charset="0"/>
                  <a:cs typeface="Arial" panose="020B0604020202020204" pitchFamily="34" charset="0"/>
                </a:rPr>
                <a:t>Hoạt động 1: </a:t>
              </a:r>
              <a:r>
                <a:rPr lang="vi-VN" sz="4000">
                  <a:effectLst/>
                  <a:latin typeface="Arial" panose="020B0604020202020204" pitchFamily="34" charset="0"/>
                  <a:ea typeface="Calibri" panose="020F0502020204030204" pitchFamily="34" charset="0"/>
                  <a:cs typeface="Arial" panose="020B0604020202020204" pitchFamily="34" charset="0"/>
                </a:rPr>
                <a:t>Tìm hiểu các hoạt động xây dựng và phát triển nhà trường</a:t>
              </a:r>
              <a:endParaRPr lang="fr-FR" sz="4000" dirty="0">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43" name="Group 42">
            <a:extLst>
              <a:ext uri="{FF2B5EF4-FFF2-40B4-BE49-F238E27FC236}">
                <a16:creationId xmlns:a16="http://schemas.microsoft.com/office/drawing/2014/main" id="{E98FAF05-3405-5232-2B9A-C4C6BBE5C549}"/>
              </a:ext>
            </a:extLst>
          </p:cNvPr>
          <p:cNvGrpSpPr/>
          <p:nvPr/>
        </p:nvGrpSpPr>
        <p:grpSpPr>
          <a:xfrm>
            <a:off x="9235831" y="2212120"/>
            <a:ext cx="8397631" cy="3411800"/>
            <a:chOff x="8935861" y="2543079"/>
            <a:chExt cx="8397631" cy="3411800"/>
          </a:xfrm>
        </p:grpSpPr>
        <p:sp>
          <p:nvSpPr>
            <p:cNvPr id="44" name="Freeform 7">
              <a:extLst>
                <a:ext uri="{FF2B5EF4-FFF2-40B4-BE49-F238E27FC236}">
                  <a16:creationId xmlns:a16="http://schemas.microsoft.com/office/drawing/2014/main" id="{BD37E774-FE9B-9A0D-9A41-92BFF1786940}"/>
                </a:ext>
              </a:extLst>
            </p:cNvPr>
            <p:cNvSpPr/>
            <p:nvPr/>
          </p:nvSpPr>
          <p:spPr>
            <a:xfrm>
              <a:off x="8935861" y="2543079"/>
              <a:ext cx="8397631" cy="3411800"/>
            </a:xfrm>
            <a:custGeom>
              <a:avLst/>
              <a:gdLst/>
              <a:ahLst/>
              <a:cxnLst/>
              <a:rect l="l" t="t" r="r" b="b"/>
              <a:pathLst>
                <a:path w="1855339" h="610988">
                  <a:moveTo>
                    <a:pt x="57964" y="0"/>
                  </a:moveTo>
                  <a:lnTo>
                    <a:pt x="1797375" y="0"/>
                  </a:lnTo>
                  <a:cubicBezTo>
                    <a:pt x="1829388" y="0"/>
                    <a:pt x="1855339" y="25952"/>
                    <a:pt x="1855339" y="57964"/>
                  </a:cubicBezTo>
                  <a:lnTo>
                    <a:pt x="1855339" y="553024"/>
                  </a:lnTo>
                  <a:cubicBezTo>
                    <a:pt x="1855339" y="585037"/>
                    <a:pt x="1829388" y="610988"/>
                    <a:pt x="1797375" y="610988"/>
                  </a:cubicBezTo>
                  <a:lnTo>
                    <a:pt x="57964" y="610988"/>
                  </a:lnTo>
                  <a:cubicBezTo>
                    <a:pt x="25952" y="610988"/>
                    <a:pt x="0" y="585037"/>
                    <a:pt x="0" y="553024"/>
                  </a:cubicBezTo>
                  <a:lnTo>
                    <a:pt x="0" y="57964"/>
                  </a:lnTo>
                  <a:cubicBezTo>
                    <a:pt x="0" y="25952"/>
                    <a:pt x="25952" y="0"/>
                    <a:pt x="57964" y="0"/>
                  </a:cubicBezTo>
                  <a:close/>
                </a:path>
              </a:pathLst>
            </a:custGeom>
            <a:solidFill>
              <a:schemeClr val="accent5">
                <a:lumMod val="20000"/>
                <a:lumOff val="80000"/>
              </a:schemeClr>
            </a:solidFill>
          </p:spPr>
          <p:txBody>
            <a:bodyPr/>
            <a:lstStyle/>
            <a:p>
              <a:endParaRPr lang="en-US"/>
            </a:p>
          </p:txBody>
        </p:sp>
        <p:sp>
          <p:nvSpPr>
            <p:cNvPr id="45" name="TextBox 11">
              <a:extLst>
                <a:ext uri="{FF2B5EF4-FFF2-40B4-BE49-F238E27FC236}">
                  <a16:creationId xmlns:a16="http://schemas.microsoft.com/office/drawing/2014/main" id="{A90568BF-E6F2-B54D-3BBE-B5ED7176AB57}"/>
                </a:ext>
              </a:extLst>
            </p:cNvPr>
            <p:cNvSpPr txBox="1"/>
            <p:nvPr/>
          </p:nvSpPr>
          <p:spPr>
            <a:xfrm>
              <a:off x="9470038" y="3776408"/>
              <a:ext cx="1427885" cy="1427885"/>
            </a:xfrm>
            <a:prstGeom prst="rect">
              <a:avLst/>
            </a:prstGeom>
          </p:spPr>
          <p:txBody>
            <a:bodyPr lIns="50800" tIns="50800" rIns="50800" bIns="50800" rtlCol="0" anchor="ctr"/>
            <a:lstStyle/>
            <a:p>
              <a:pPr algn="ctr">
                <a:lnSpc>
                  <a:spcPts val="3089"/>
                </a:lnSpc>
              </a:pPr>
              <a:endParaRPr/>
            </a:p>
          </p:txBody>
        </p:sp>
        <p:sp>
          <p:nvSpPr>
            <p:cNvPr id="46" name="TextBox 45">
              <a:extLst>
                <a:ext uri="{FF2B5EF4-FFF2-40B4-BE49-F238E27FC236}">
                  <a16:creationId xmlns:a16="http://schemas.microsoft.com/office/drawing/2014/main" id="{3D70E912-5A85-84AA-7125-C00F6CCB6CF9}"/>
                </a:ext>
              </a:extLst>
            </p:cNvPr>
            <p:cNvSpPr txBox="1"/>
            <p:nvPr/>
          </p:nvSpPr>
          <p:spPr>
            <a:xfrm>
              <a:off x="9607994" y="2900194"/>
              <a:ext cx="7073072" cy="2748253"/>
            </a:xfrm>
            <a:prstGeom prst="rect">
              <a:avLst/>
            </a:prstGeom>
            <a:noFill/>
          </p:spPr>
          <p:txBody>
            <a:bodyPr wrap="square">
              <a:spAutoFit/>
            </a:bodyPr>
            <a:lstStyle/>
            <a:p>
              <a:pPr algn="ctr">
                <a:lnSpc>
                  <a:spcPct val="150000"/>
                </a:lnSpc>
              </a:pPr>
              <a:r>
                <a:rPr lang="en-US" sz="4000" b="1">
                  <a:latin typeface="Arial" panose="020B0604020202020204" pitchFamily="34" charset="0"/>
                  <a:ea typeface="Calibri" panose="020F0502020204030204" pitchFamily="34" charset="0"/>
                  <a:cs typeface="Arial" panose="020B0604020202020204" pitchFamily="34" charset="0"/>
                </a:rPr>
                <a:t>Hoạt động 2: </a:t>
              </a:r>
              <a:r>
                <a:rPr lang="vi-VN" sz="4000">
                  <a:effectLst/>
                  <a:latin typeface="Arial" panose="020B0604020202020204" pitchFamily="34" charset="0"/>
                  <a:ea typeface="Calibri" panose="020F0502020204030204" pitchFamily="34" charset="0"/>
                  <a:cs typeface="Arial" panose="020B0604020202020204" pitchFamily="34" charset="0"/>
                </a:rPr>
                <a:t>Tìm hiểu cách phát triển mối quan hệ tốt đẹp với thầy cô, bạn bè</a:t>
              </a:r>
              <a:endParaRPr lang="fr-FR" sz="4000" dirty="0">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47" name="Group 46">
            <a:extLst>
              <a:ext uri="{FF2B5EF4-FFF2-40B4-BE49-F238E27FC236}">
                <a16:creationId xmlns:a16="http://schemas.microsoft.com/office/drawing/2014/main" id="{A750B983-6A78-FF19-1B45-53D3A99B7334}"/>
              </a:ext>
            </a:extLst>
          </p:cNvPr>
          <p:cNvGrpSpPr/>
          <p:nvPr/>
        </p:nvGrpSpPr>
        <p:grpSpPr>
          <a:xfrm>
            <a:off x="3764530" y="0"/>
            <a:ext cx="10758940" cy="1735078"/>
            <a:chOff x="3677277" y="831974"/>
            <a:chExt cx="10758940" cy="1735078"/>
          </a:xfrm>
        </p:grpSpPr>
        <p:sp>
          <p:nvSpPr>
            <p:cNvPr id="48" name="Freeform 3">
              <a:extLst>
                <a:ext uri="{FF2B5EF4-FFF2-40B4-BE49-F238E27FC236}">
                  <a16:creationId xmlns:a16="http://schemas.microsoft.com/office/drawing/2014/main" id="{125BC32B-2CC1-474A-20D5-FBD5590524A9}"/>
                </a:ext>
              </a:extLst>
            </p:cNvPr>
            <p:cNvSpPr/>
            <p:nvPr/>
          </p:nvSpPr>
          <p:spPr>
            <a:xfrm>
              <a:off x="3677277" y="831974"/>
              <a:ext cx="10758940" cy="1735078"/>
            </a:xfrm>
            <a:custGeom>
              <a:avLst/>
              <a:gdLst/>
              <a:ahLst/>
              <a:cxnLst/>
              <a:rect l="l" t="t" r="r" b="b"/>
              <a:pathLst>
                <a:path w="7315200" h="1991047">
                  <a:moveTo>
                    <a:pt x="0" y="0"/>
                  </a:moveTo>
                  <a:lnTo>
                    <a:pt x="7315200" y="0"/>
                  </a:lnTo>
                  <a:lnTo>
                    <a:pt x="7315200" y="1991046"/>
                  </a:lnTo>
                  <a:lnTo>
                    <a:pt x="0" y="1991046"/>
                  </a:lnTo>
                  <a:lnTo>
                    <a:pt x="0" y="0"/>
                  </a:lnTo>
                  <a:close/>
                </a:path>
              </a:pathLst>
            </a:custGeom>
            <a:blipFill>
              <a:blip r:embed="rId6">
                <a:extLst>
                  <a:ext uri="{96DAC541-7B7A-43D3-8B79-37D633B846F1}">
                    <asvg:svgBlip xmlns:asvg="http://schemas.microsoft.com/office/drawing/2016/SVG/main" r:embed="rId7"/>
                  </a:ext>
                </a:extLst>
              </a:blip>
              <a:stretch>
                <a:fillRect t="-34305" b="-32863"/>
              </a:stretch>
            </a:blipFill>
          </p:spPr>
          <p:txBody>
            <a:bodyPr/>
            <a:lstStyle/>
            <a:p>
              <a:endParaRPr lang="en-US"/>
            </a:p>
          </p:txBody>
        </p:sp>
        <p:sp>
          <p:nvSpPr>
            <p:cNvPr id="49" name="TextBox 48">
              <a:extLst>
                <a:ext uri="{FF2B5EF4-FFF2-40B4-BE49-F238E27FC236}">
                  <a16:creationId xmlns:a16="http://schemas.microsoft.com/office/drawing/2014/main" id="{68AEE97D-04F3-2B7B-EC04-878AFBE989BD}"/>
                </a:ext>
              </a:extLst>
            </p:cNvPr>
            <p:cNvSpPr txBox="1"/>
            <p:nvPr/>
          </p:nvSpPr>
          <p:spPr>
            <a:xfrm>
              <a:off x="4820277" y="1188146"/>
              <a:ext cx="8472940" cy="1015663"/>
            </a:xfrm>
            <a:prstGeom prst="rect">
              <a:avLst/>
            </a:prstGeom>
            <a:noFill/>
          </p:spPr>
          <p:txBody>
            <a:bodyPr wrap="square" rtlCol="0">
              <a:spAutoFit/>
            </a:bodyPr>
            <a:lstStyle/>
            <a:p>
              <a:pPr algn="ctr"/>
              <a:r>
                <a:rPr lang="en-US" sz="6000" b="1">
                  <a:solidFill>
                    <a:srgbClr val="C00000"/>
                  </a:solidFill>
                  <a:latin typeface="Arial" panose="020B0604020202020204" pitchFamily="34" charset="0"/>
                  <a:ea typeface="Calibri" panose="020F0502020204030204" pitchFamily="34" charset="0"/>
                  <a:cs typeface="Arial" panose="020B0604020202020204" pitchFamily="34" charset="0"/>
                </a:rPr>
                <a:t>NỘI DUNG BÀI HỌC</a:t>
              </a:r>
              <a:endParaRPr lang="en-US" sz="6000" b="1" dirty="0">
                <a:solidFill>
                  <a:srgbClr val="C00000"/>
                </a:solidFill>
                <a:latin typeface="Arial" panose="020B0604020202020204" pitchFamily="34" charset="0"/>
                <a:ea typeface="Calibri" panose="020F0502020204030204" pitchFamily="34" charset="0"/>
                <a:cs typeface="Arial" panose="020B0604020202020204" pitchFamily="34" charset="0"/>
              </a:endParaRPr>
            </a:p>
          </p:txBody>
        </p:sp>
      </p:grpSp>
      <p:grpSp>
        <p:nvGrpSpPr>
          <p:cNvPr id="50" name="Group 49">
            <a:extLst>
              <a:ext uri="{FF2B5EF4-FFF2-40B4-BE49-F238E27FC236}">
                <a16:creationId xmlns:a16="http://schemas.microsoft.com/office/drawing/2014/main" id="{E35AB49F-B175-F75B-D579-AC8014FD4B75}"/>
              </a:ext>
            </a:extLst>
          </p:cNvPr>
          <p:cNvGrpSpPr/>
          <p:nvPr/>
        </p:nvGrpSpPr>
        <p:grpSpPr>
          <a:xfrm>
            <a:off x="810399" y="6015278"/>
            <a:ext cx="7817834" cy="3761564"/>
            <a:chOff x="833823" y="2244226"/>
            <a:chExt cx="7817834" cy="3761564"/>
          </a:xfrm>
        </p:grpSpPr>
        <p:sp>
          <p:nvSpPr>
            <p:cNvPr id="51" name="Freeform 7">
              <a:extLst>
                <a:ext uri="{FF2B5EF4-FFF2-40B4-BE49-F238E27FC236}">
                  <a16:creationId xmlns:a16="http://schemas.microsoft.com/office/drawing/2014/main" id="{980B3D4A-A57C-2C12-6CEC-2451AB488149}"/>
                </a:ext>
              </a:extLst>
            </p:cNvPr>
            <p:cNvSpPr/>
            <p:nvPr/>
          </p:nvSpPr>
          <p:spPr>
            <a:xfrm>
              <a:off x="833823" y="2244226"/>
              <a:ext cx="7817834" cy="3761564"/>
            </a:xfrm>
            <a:custGeom>
              <a:avLst/>
              <a:gdLst/>
              <a:ahLst/>
              <a:cxnLst/>
              <a:rect l="l" t="t" r="r" b="b"/>
              <a:pathLst>
                <a:path w="1855339" h="610988">
                  <a:moveTo>
                    <a:pt x="57964" y="0"/>
                  </a:moveTo>
                  <a:lnTo>
                    <a:pt x="1797375" y="0"/>
                  </a:lnTo>
                  <a:cubicBezTo>
                    <a:pt x="1829388" y="0"/>
                    <a:pt x="1855339" y="25952"/>
                    <a:pt x="1855339" y="57964"/>
                  </a:cubicBezTo>
                  <a:lnTo>
                    <a:pt x="1855339" y="553024"/>
                  </a:lnTo>
                  <a:cubicBezTo>
                    <a:pt x="1855339" y="585037"/>
                    <a:pt x="1829388" y="610988"/>
                    <a:pt x="1797375" y="610988"/>
                  </a:cubicBezTo>
                  <a:lnTo>
                    <a:pt x="57964" y="610988"/>
                  </a:lnTo>
                  <a:cubicBezTo>
                    <a:pt x="25952" y="610988"/>
                    <a:pt x="0" y="585037"/>
                    <a:pt x="0" y="553024"/>
                  </a:cubicBezTo>
                  <a:lnTo>
                    <a:pt x="0" y="57964"/>
                  </a:lnTo>
                  <a:cubicBezTo>
                    <a:pt x="0" y="25952"/>
                    <a:pt x="25952" y="0"/>
                    <a:pt x="57964" y="0"/>
                  </a:cubicBezTo>
                  <a:close/>
                </a:path>
              </a:pathLst>
            </a:custGeom>
            <a:solidFill>
              <a:schemeClr val="accent5">
                <a:lumMod val="20000"/>
                <a:lumOff val="80000"/>
              </a:schemeClr>
            </a:solidFill>
          </p:spPr>
          <p:txBody>
            <a:bodyPr/>
            <a:lstStyle/>
            <a:p>
              <a:endParaRPr lang="en-US"/>
            </a:p>
          </p:txBody>
        </p:sp>
        <p:sp>
          <p:nvSpPr>
            <p:cNvPr id="52" name="TextBox 51">
              <a:extLst>
                <a:ext uri="{FF2B5EF4-FFF2-40B4-BE49-F238E27FC236}">
                  <a16:creationId xmlns:a16="http://schemas.microsoft.com/office/drawing/2014/main" id="{71E03960-0C1B-C230-500F-8827F7F26D4B}"/>
                </a:ext>
              </a:extLst>
            </p:cNvPr>
            <p:cNvSpPr txBox="1"/>
            <p:nvPr/>
          </p:nvSpPr>
          <p:spPr>
            <a:xfrm>
              <a:off x="1037462" y="2289214"/>
              <a:ext cx="7614195" cy="3671583"/>
            </a:xfrm>
            <a:prstGeom prst="rect">
              <a:avLst/>
            </a:prstGeom>
            <a:noFill/>
          </p:spPr>
          <p:txBody>
            <a:bodyPr wrap="square">
              <a:spAutoFit/>
            </a:bodyPr>
            <a:lstStyle/>
            <a:p>
              <a:pPr algn="ctr">
                <a:lnSpc>
                  <a:spcPct val="150000"/>
                </a:lnSpc>
              </a:pPr>
              <a:r>
                <a:rPr lang="en-US" sz="4000" b="1">
                  <a:latin typeface="Arial" panose="020B0604020202020204" pitchFamily="34" charset="0"/>
                  <a:ea typeface="Calibri" panose="020F0502020204030204" pitchFamily="34" charset="0"/>
                  <a:cs typeface="Arial" panose="020B0604020202020204" pitchFamily="34" charset="0"/>
                </a:rPr>
                <a:t>Hoạt động 3: </a:t>
              </a:r>
              <a:r>
                <a:rPr lang="vi-VN" sz="4000">
                  <a:effectLst/>
                  <a:latin typeface="Arial" panose="020B0604020202020204" pitchFamily="34" charset="0"/>
                  <a:ea typeface="Calibri" panose="020F0502020204030204" pitchFamily="34" charset="0"/>
                  <a:cs typeface="Arial" panose="020B0604020202020204" pitchFamily="34" charset="0"/>
                </a:rPr>
                <a:t>Hợp tác với bạn để cùng xây dựng và thực hiện các hoạt động xây dựng, phát triển nhà trường</a:t>
              </a:r>
              <a:endParaRPr lang="fr-FR" sz="4000" dirty="0">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53" name="Group 52">
            <a:extLst>
              <a:ext uri="{FF2B5EF4-FFF2-40B4-BE49-F238E27FC236}">
                <a16:creationId xmlns:a16="http://schemas.microsoft.com/office/drawing/2014/main" id="{37F8A1E0-A8A8-037B-23BC-AEE64B030D27}"/>
              </a:ext>
            </a:extLst>
          </p:cNvPr>
          <p:cNvGrpSpPr/>
          <p:nvPr/>
        </p:nvGrpSpPr>
        <p:grpSpPr>
          <a:xfrm>
            <a:off x="9208030" y="6015276"/>
            <a:ext cx="8397631" cy="3761564"/>
            <a:chOff x="8935861" y="2898203"/>
            <a:chExt cx="8397631" cy="3761564"/>
          </a:xfrm>
        </p:grpSpPr>
        <p:sp>
          <p:nvSpPr>
            <p:cNvPr id="54" name="Freeform 7">
              <a:extLst>
                <a:ext uri="{FF2B5EF4-FFF2-40B4-BE49-F238E27FC236}">
                  <a16:creationId xmlns:a16="http://schemas.microsoft.com/office/drawing/2014/main" id="{62E0F751-B202-D917-8877-B6134392E032}"/>
                </a:ext>
              </a:extLst>
            </p:cNvPr>
            <p:cNvSpPr/>
            <p:nvPr/>
          </p:nvSpPr>
          <p:spPr>
            <a:xfrm>
              <a:off x="8935861" y="2898203"/>
              <a:ext cx="8397631" cy="3761564"/>
            </a:xfrm>
            <a:custGeom>
              <a:avLst/>
              <a:gdLst/>
              <a:ahLst/>
              <a:cxnLst/>
              <a:rect l="l" t="t" r="r" b="b"/>
              <a:pathLst>
                <a:path w="1855339" h="610988">
                  <a:moveTo>
                    <a:pt x="57964" y="0"/>
                  </a:moveTo>
                  <a:lnTo>
                    <a:pt x="1797375" y="0"/>
                  </a:lnTo>
                  <a:cubicBezTo>
                    <a:pt x="1829388" y="0"/>
                    <a:pt x="1855339" y="25952"/>
                    <a:pt x="1855339" y="57964"/>
                  </a:cubicBezTo>
                  <a:lnTo>
                    <a:pt x="1855339" y="553024"/>
                  </a:lnTo>
                  <a:cubicBezTo>
                    <a:pt x="1855339" y="585037"/>
                    <a:pt x="1829388" y="610988"/>
                    <a:pt x="1797375" y="610988"/>
                  </a:cubicBezTo>
                  <a:lnTo>
                    <a:pt x="57964" y="610988"/>
                  </a:lnTo>
                  <a:cubicBezTo>
                    <a:pt x="25952" y="610988"/>
                    <a:pt x="0" y="585037"/>
                    <a:pt x="0" y="553024"/>
                  </a:cubicBezTo>
                  <a:lnTo>
                    <a:pt x="0" y="57964"/>
                  </a:lnTo>
                  <a:cubicBezTo>
                    <a:pt x="0" y="25952"/>
                    <a:pt x="25952" y="0"/>
                    <a:pt x="57964" y="0"/>
                  </a:cubicBezTo>
                  <a:close/>
                </a:path>
              </a:pathLst>
            </a:custGeom>
            <a:solidFill>
              <a:schemeClr val="accent5">
                <a:lumMod val="20000"/>
                <a:lumOff val="80000"/>
              </a:schemeClr>
            </a:solidFill>
          </p:spPr>
          <p:txBody>
            <a:bodyPr/>
            <a:lstStyle/>
            <a:p>
              <a:endParaRPr lang="en-US"/>
            </a:p>
          </p:txBody>
        </p:sp>
        <p:sp>
          <p:nvSpPr>
            <p:cNvPr id="55" name="TextBox 11">
              <a:extLst>
                <a:ext uri="{FF2B5EF4-FFF2-40B4-BE49-F238E27FC236}">
                  <a16:creationId xmlns:a16="http://schemas.microsoft.com/office/drawing/2014/main" id="{FE50083E-9277-15AE-0A81-8B8C05D1FBEC}"/>
                </a:ext>
              </a:extLst>
            </p:cNvPr>
            <p:cNvSpPr txBox="1"/>
            <p:nvPr/>
          </p:nvSpPr>
          <p:spPr>
            <a:xfrm>
              <a:off x="9470038" y="3776408"/>
              <a:ext cx="1427885" cy="1427885"/>
            </a:xfrm>
            <a:prstGeom prst="rect">
              <a:avLst/>
            </a:prstGeom>
          </p:spPr>
          <p:txBody>
            <a:bodyPr lIns="50800" tIns="50800" rIns="50800" bIns="50800" rtlCol="0" anchor="ctr"/>
            <a:lstStyle/>
            <a:p>
              <a:pPr algn="ctr">
                <a:lnSpc>
                  <a:spcPts val="3089"/>
                </a:lnSpc>
              </a:pPr>
              <a:endParaRPr/>
            </a:p>
          </p:txBody>
        </p:sp>
        <p:sp>
          <p:nvSpPr>
            <p:cNvPr id="56" name="TextBox 55">
              <a:extLst>
                <a:ext uri="{FF2B5EF4-FFF2-40B4-BE49-F238E27FC236}">
                  <a16:creationId xmlns:a16="http://schemas.microsoft.com/office/drawing/2014/main" id="{28D389B5-45FB-D81A-269F-7CB273205214}"/>
                </a:ext>
              </a:extLst>
            </p:cNvPr>
            <p:cNvSpPr txBox="1"/>
            <p:nvPr/>
          </p:nvSpPr>
          <p:spPr>
            <a:xfrm>
              <a:off x="9225759" y="3433744"/>
              <a:ext cx="7817834" cy="2748253"/>
            </a:xfrm>
            <a:prstGeom prst="rect">
              <a:avLst/>
            </a:prstGeom>
            <a:noFill/>
          </p:spPr>
          <p:txBody>
            <a:bodyPr wrap="square">
              <a:spAutoFit/>
            </a:bodyPr>
            <a:lstStyle/>
            <a:p>
              <a:pPr algn="ctr">
                <a:lnSpc>
                  <a:spcPct val="150000"/>
                </a:lnSpc>
              </a:pPr>
              <a:r>
                <a:rPr lang="en-US" sz="4000" b="1">
                  <a:latin typeface="Arial" panose="020B0604020202020204" pitchFamily="34" charset="0"/>
                  <a:ea typeface="Calibri" panose="020F0502020204030204" pitchFamily="34" charset="0"/>
                  <a:cs typeface="Arial" panose="020B0604020202020204" pitchFamily="34" charset="0"/>
                </a:rPr>
                <a:t>Hoạt động 4: </a:t>
              </a:r>
              <a:r>
                <a:rPr lang="vi-VN" sz="4000">
                  <a:effectLst/>
                  <a:latin typeface="Arial" panose="020B0604020202020204" pitchFamily="34" charset="0"/>
                  <a:ea typeface="Calibri" panose="020F0502020204030204" pitchFamily="34" charset="0"/>
                  <a:cs typeface="Arial" panose="020B0604020202020204" pitchFamily="34" charset="0"/>
                </a:rPr>
                <a:t>Thực hành cách phát triển mối quan hệ tốt đẹp với thầy cô, bạn bè</a:t>
              </a:r>
              <a:endParaRPr lang="fr-FR" sz="4000" dirty="0">
                <a:effectLst/>
                <a:latin typeface="Arial" panose="020B0604020202020204" pitchFamily="34" charset="0"/>
                <a:ea typeface="Calibri" panose="020F0502020204030204" pitchFamily="34" charset="0"/>
                <a:cs typeface="Arial" panose="020B0604020202020204" pitchFamily="34" charset="0"/>
              </a:endParaRPr>
            </a:p>
          </p:txBody>
        </p:sp>
      </p:gr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0-#ppt_w/2"/>
                                          </p:val>
                                        </p:tav>
                                        <p:tav tm="100000">
                                          <p:val>
                                            <p:strVal val="#ppt_x"/>
                                          </p:val>
                                        </p:tav>
                                      </p:tavLst>
                                    </p:anim>
                                    <p:anim calcmode="lin" valueType="num">
                                      <p:cBhvr additive="base">
                                        <p:cTn id="8" dur="500" fill="hold"/>
                                        <p:tgtEl>
                                          <p:spTgt spid="4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43"/>
                                        </p:tgtEl>
                                        <p:attrNameLst>
                                          <p:attrName>style.visibility</p:attrName>
                                        </p:attrNameLst>
                                      </p:cBhvr>
                                      <p:to>
                                        <p:strVal val="visible"/>
                                      </p:to>
                                    </p:set>
                                    <p:anim calcmode="lin" valueType="num">
                                      <p:cBhvr additive="base">
                                        <p:cTn id="13" dur="500" fill="hold"/>
                                        <p:tgtEl>
                                          <p:spTgt spid="43"/>
                                        </p:tgtEl>
                                        <p:attrNameLst>
                                          <p:attrName>ppt_x</p:attrName>
                                        </p:attrNameLst>
                                      </p:cBhvr>
                                      <p:tavLst>
                                        <p:tav tm="0">
                                          <p:val>
                                            <p:strVal val="1+#ppt_w/2"/>
                                          </p:val>
                                        </p:tav>
                                        <p:tav tm="100000">
                                          <p:val>
                                            <p:strVal val="#ppt_x"/>
                                          </p:val>
                                        </p:tav>
                                      </p:tavLst>
                                    </p:anim>
                                    <p:anim calcmode="lin" valueType="num">
                                      <p:cBhvr additive="base">
                                        <p:cTn id="14" dur="500" fill="hold"/>
                                        <p:tgtEl>
                                          <p:spTgt spid="43"/>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50"/>
                                        </p:tgtEl>
                                        <p:attrNameLst>
                                          <p:attrName>style.visibility</p:attrName>
                                        </p:attrNameLst>
                                      </p:cBhvr>
                                      <p:to>
                                        <p:strVal val="visible"/>
                                      </p:to>
                                    </p:set>
                                    <p:anim calcmode="lin" valueType="num">
                                      <p:cBhvr additive="base">
                                        <p:cTn id="19" dur="500" fill="hold"/>
                                        <p:tgtEl>
                                          <p:spTgt spid="50"/>
                                        </p:tgtEl>
                                        <p:attrNameLst>
                                          <p:attrName>ppt_x</p:attrName>
                                        </p:attrNameLst>
                                      </p:cBhvr>
                                      <p:tavLst>
                                        <p:tav tm="0">
                                          <p:val>
                                            <p:strVal val="0-#ppt_w/2"/>
                                          </p:val>
                                        </p:tav>
                                        <p:tav tm="100000">
                                          <p:val>
                                            <p:strVal val="#ppt_x"/>
                                          </p:val>
                                        </p:tav>
                                      </p:tavLst>
                                    </p:anim>
                                    <p:anim calcmode="lin" valueType="num">
                                      <p:cBhvr additive="base">
                                        <p:cTn id="20" dur="500" fill="hold"/>
                                        <p:tgtEl>
                                          <p:spTgt spid="50"/>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53"/>
                                        </p:tgtEl>
                                        <p:attrNameLst>
                                          <p:attrName>style.visibility</p:attrName>
                                        </p:attrNameLst>
                                      </p:cBhvr>
                                      <p:to>
                                        <p:strVal val="visible"/>
                                      </p:to>
                                    </p:set>
                                    <p:anim calcmode="lin" valueType="num">
                                      <p:cBhvr additive="base">
                                        <p:cTn id="25" dur="500" fill="hold"/>
                                        <p:tgtEl>
                                          <p:spTgt spid="53"/>
                                        </p:tgtEl>
                                        <p:attrNameLst>
                                          <p:attrName>ppt_x</p:attrName>
                                        </p:attrNameLst>
                                      </p:cBhvr>
                                      <p:tavLst>
                                        <p:tav tm="0">
                                          <p:val>
                                            <p:strVal val="1+#ppt_w/2"/>
                                          </p:val>
                                        </p:tav>
                                        <p:tav tm="100000">
                                          <p:val>
                                            <p:strVal val="#ppt_x"/>
                                          </p:val>
                                        </p:tav>
                                      </p:tavLst>
                                    </p:anim>
                                    <p:anim calcmode="lin" valueType="num">
                                      <p:cBhvr additive="base">
                                        <p:cTn id="26" dur="500" fill="hold"/>
                                        <p:tgtEl>
                                          <p:spTgt spid="5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
        <p:cNvGrpSpPr/>
        <p:nvPr/>
      </p:nvGrpSpPr>
      <p:grpSpPr>
        <a:xfrm>
          <a:off x="0" y="0"/>
          <a:ext cx="0" cy="0"/>
          <a:chOff x="0" y="0"/>
          <a:chExt cx="0" cy="0"/>
        </a:xfrm>
      </p:grpSpPr>
      <p:sp>
        <p:nvSpPr>
          <p:cNvPr id="13" name="Freeform 13"/>
          <p:cNvSpPr/>
          <p:nvPr/>
        </p:nvSpPr>
        <p:spPr>
          <a:xfrm rot="859085">
            <a:off x="17001945" y="-168568"/>
            <a:ext cx="1134974" cy="1956852"/>
          </a:xfrm>
          <a:custGeom>
            <a:avLst/>
            <a:gdLst/>
            <a:ahLst/>
            <a:cxnLst/>
            <a:rect l="l" t="t" r="r" b="b"/>
            <a:pathLst>
              <a:path w="1134974" h="1956852">
                <a:moveTo>
                  <a:pt x="0" y="0"/>
                </a:moveTo>
                <a:lnTo>
                  <a:pt x="1134974" y="0"/>
                </a:lnTo>
                <a:lnTo>
                  <a:pt x="1134974" y="1956852"/>
                </a:lnTo>
                <a:lnTo>
                  <a:pt x="0" y="195685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4" name="Freeform 14"/>
          <p:cNvSpPr/>
          <p:nvPr/>
        </p:nvSpPr>
        <p:spPr>
          <a:xfrm rot="-2202112">
            <a:off x="349291" y="63368"/>
            <a:ext cx="1388845" cy="2394560"/>
          </a:xfrm>
          <a:custGeom>
            <a:avLst/>
            <a:gdLst/>
            <a:ahLst/>
            <a:cxnLst/>
            <a:rect l="l" t="t" r="r" b="b"/>
            <a:pathLst>
              <a:path w="1388845" h="2394560">
                <a:moveTo>
                  <a:pt x="0" y="0"/>
                </a:moveTo>
                <a:lnTo>
                  <a:pt x="1388844" y="0"/>
                </a:lnTo>
                <a:lnTo>
                  <a:pt x="1388844" y="2394560"/>
                </a:lnTo>
                <a:lnTo>
                  <a:pt x="0" y="239456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40" name="Group 39">
            <a:extLst>
              <a:ext uri="{FF2B5EF4-FFF2-40B4-BE49-F238E27FC236}">
                <a16:creationId xmlns:a16="http://schemas.microsoft.com/office/drawing/2014/main" id="{142CA119-F7FA-75AC-994B-EEA49A9B78B3}"/>
              </a:ext>
            </a:extLst>
          </p:cNvPr>
          <p:cNvGrpSpPr/>
          <p:nvPr/>
        </p:nvGrpSpPr>
        <p:grpSpPr>
          <a:xfrm>
            <a:off x="838200" y="2212119"/>
            <a:ext cx="7817834" cy="3411801"/>
            <a:chOff x="833823" y="1889099"/>
            <a:chExt cx="7817834" cy="3411801"/>
          </a:xfrm>
        </p:grpSpPr>
        <p:sp>
          <p:nvSpPr>
            <p:cNvPr id="41" name="Freeform 7">
              <a:extLst>
                <a:ext uri="{FF2B5EF4-FFF2-40B4-BE49-F238E27FC236}">
                  <a16:creationId xmlns:a16="http://schemas.microsoft.com/office/drawing/2014/main" id="{1D4F91B0-FD7A-ECEF-CC39-1E7E27C7EA12}"/>
                </a:ext>
              </a:extLst>
            </p:cNvPr>
            <p:cNvSpPr/>
            <p:nvPr/>
          </p:nvSpPr>
          <p:spPr>
            <a:xfrm>
              <a:off x="833823" y="1889099"/>
              <a:ext cx="7817834" cy="3411801"/>
            </a:xfrm>
            <a:custGeom>
              <a:avLst/>
              <a:gdLst/>
              <a:ahLst/>
              <a:cxnLst/>
              <a:rect l="l" t="t" r="r" b="b"/>
              <a:pathLst>
                <a:path w="1855339" h="610988">
                  <a:moveTo>
                    <a:pt x="57964" y="0"/>
                  </a:moveTo>
                  <a:lnTo>
                    <a:pt x="1797375" y="0"/>
                  </a:lnTo>
                  <a:cubicBezTo>
                    <a:pt x="1829388" y="0"/>
                    <a:pt x="1855339" y="25952"/>
                    <a:pt x="1855339" y="57964"/>
                  </a:cubicBezTo>
                  <a:lnTo>
                    <a:pt x="1855339" y="553024"/>
                  </a:lnTo>
                  <a:cubicBezTo>
                    <a:pt x="1855339" y="585037"/>
                    <a:pt x="1829388" y="610988"/>
                    <a:pt x="1797375" y="610988"/>
                  </a:cubicBezTo>
                  <a:lnTo>
                    <a:pt x="57964" y="610988"/>
                  </a:lnTo>
                  <a:cubicBezTo>
                    <a:pt x="25952" y="610988"/>
                    <a:pt x="0" y="585037"/>
                    <a:pt x="0" y="553024"/>
                  </a:cubicBezTo>
                  <a:lnTo>
                    <a:pt x="0" y="57964"/>
                  </a:lnTo>
                  <a:cubicBezTo>
                    <a:pt x="0" y="25952"/>
                    <a:pt x="25952" y="0"/>
                    <a:pt x="57964" y="0"/>
                  </a:cubicBezTo>
                  <a:close/>
                </a:path>
              </a:pathLst>
            </a:custGeom>
            <a:solidFill>
              <a:schemeClr val="accent5">
                <a:lumMod val="20000"/>
                <a:lumOff val="80000"/>
              </a:schemeClr>
            </a:solidFill>
          </p:spPr>
          <p:txBody>
            <a:bodyPr/>
            <a:lstStyle/>
            <a:p>
              <a:endParaRPr lang="en-US"/>
            </a:p>
          </p:txBody>
        </p:sp>
        <p:sp>
          <p:nvSpPr>
            <p:cNvPr id="42" name="TextBox 41">
              <a:extLst>
                <a:ext uri="{FF2B5EF4-FFF2-40B4-BE49-F238E27FC236}">
                  <a16:creationId xmlns:a16="http://schemas.microsoft.com/office/drawing/2014/main" id="{77D22C3F-8831-14DC-1DDE-D7329407B2C5}"/>
                </a:ext>
              </a:extLst>
            </p:cNvPr>
            <p:cNvSpPr txBox="1"/>
            <p:nvPr/>
          </p:nvSpPr>
          <p:spPr>
            <a:xfrm>
              <a:off x="982447" y="2243616"/>
              <a:ext cx="7410556" cy="2748253"/>
            </a:xfrm>
            <a:prstGeom prst="rect">
              <a:avLst/>
            </a:prstGeom>
            <a:noFill/>
          </p:spPr>
          <p:txBody>
            <a:bodyPr wrap="square">
              <a:spAutoFit/>
            </a:bodyPr>
            <a:lstStyle/>
            <a:p>
              <a:pPr algn="ctr">
                <a:lnSpc>
                  <a:spcPct val="150000"/>
                </a:lnSpc>
              </a:pPr>
              <a:r>
                <a:rPr lang="en-US" sz="4000" b="1">
                  <a:latin typeface="Arial" panose="020B0604020202020204" pitchFamily="34" charset="0"/>
                  <a:ea typeface="Calibri" panose="020F0502020204030204" pitchFamily="34" charset="0"/>
                  <a:cs typeface="Arial" panose="020B0604020202020204" pitchFamily="34" charset="0"/>
                </a:rPr>
                <a:t>Hoạt động 5: </a:t>
              </a:r>
              <a:r>
                <a:rPr lang="vi-VN" sz="4000">
                  <a:effectLst/>
                  <a:latin typeface="Arial" panose="020B0604020202020204" pitchFamily="34" charset="0"/>
                  <a:ea typeface="Calibri" panose="020F0502020204030204" pitchFamily="34" charset="0"/>
                  <a:cs typeface="Arial" panose="020B0604020202020204" pitchFamily="34" charset="0"/>
                </a:rPr>
                <a:t>Tuân thủ kỉ luật, quy định của nhóm, lớp, trường, cộng đồng</a:t>
              </a:r>
              <a:endParaRPr lang="fr-FR" sz="4000" dirty="0">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43" name="Group 42">
            <a:extLst>
              <a:ext uri="{FF2B5EF4-FFF2-40B4-BE49-F238E27FC236}">
                <a16:creationId xmlns:a16="http://schemas.microsoft.com/office/drawing/2014/main" id="{E98FAF05-3405-5232-2B9A-C4C6BBE5C549}"/>
              </a:ext>
            </a:extLst>
          </p:cNvPr>
          <p:cNvGrpSpPr/>
          <p:nvPr/>
        </p:nvGrpSpPr>
        <p:grpSpPr>
          <a:xfrm>
            <a:off x="9208031" y="2212120"/>
            <a:ext cx="8425431" cy="3411800"/>
            <a:chOff x="8908061" y="2543079"/>
            <a:chExt cx="8425431" cy="3411800"/>
          </a:xfrm>
        </p:grpSpPr>
        <p:sp>
          <p:nvSpPr>
            <p:cNvPr id="44" name="Freeform 7">
              <a:extLst>
                <a:ext uri="{FF2B5EF4-FFF2-40B4-BE49-F238E27FC236}">
                  <a16:creationId xmlns:a16="http://schemas.microsoft.com/office/drawing/2014/main" id="{BD37E774-FE9B-9A0D-9A41-92BFF1786940}"/>
                </a:ext>
              </a:extLst>
            </p:cNvPr>
            <p:cNvSpPr/>
            <p:nvPr/>
          </p:nvSpPr>
          <p:spPr>
            <a:xfrm>
              <a:off x="8935861" y="2543079"/>
              <a:ext cx="8397631" cy="3411800"/>
            </a:xfrm>
            <a:custGeom>
              <a:avLst/>
              <a:gdLst/>
              <a:ahLst/>
              <a:cxnLst/>
              <a:rect l="l" t="t" r="r" b="b"/>
              <a:pathLst>
                <a:path w="1855339" h="610988">
                  <a:moveTo>
                    <a:pt x="57964" y="0"/>
                  </a:moveTo>
                  <a:lnTo>
                    <a:pt x="1797375" y="0"/>
                  </a:lnTo>
                  <a:cubicBezTo>
                    <a:pt x="1829388" y="0"/>
                    <a:pt x="1855339" y="25952"/>
                    <a:pt x="1855339" y="57964"/>
                  </a:cubicBezTo>
                  <a:lnTo>
                    <a:pt x="1855339" y="553024"/>
                  </a:lnTo>
                  <a:cubicBezTo>
                    <a:pt x="1855339" y="585037"/>
                    <a:pt x="1829388" y="610988"/>
                    <a:pt x="1797375" y="610988"/>
                  </a:cubicBezTo>
                  <a:lnTo>
                    <a:pt x="57964" y="610988"/>
                  </a:lnTo>
                  <a:cubicBezTo>
                    <a:pt x="25952" y="610988"/>
                    <a:pt x="0" y="585037"/>
                    <a:pt x="0" y="553024"/>
                  </a:cubicBezTo>
                  <a:lnTo>
                    <a:pt x="0" y="57964"/>
                  </a:lnTo>
                  <a:cubicBezTo>
                    <a:pt x="0" y="25952"/>
                    <a:pt x="25952" y="0"/>
                    <a:pt x="57964" y="0"/>
                  </a:cubicBezTo>
                  <a:close/>
                </a:path>
              </a:pathLst>
            </a:custGeom>
            <a:solidFill>
              <a:schemeClr val="accent5">
                <a:lumMod val="20000"/>
                <a:lumOff val="80000"/>
              </a:schemeClr>
            </a:solidFill>
          </p:spPr>
          <p:txBody>
            <a:bodyPr/>
            <a:lstStyle/>
            <a:p>
              <a:endParaRPr lang="en-US"/>
            </a:p>
          </p:txBody>
        </p:sp>
        <p:sp>
          <p:nvSpPr>
            <p:cNvPr id="45" name="TextBox 11">
              <a:extLst>
                <a:ext uri="{FF2B5EF4-FFF2-40B4-BE49-F238E27FC236}">
                  <a16:creationId xmlns:a16="http://schemas.microsoft.com/office/drawing/2014/main" id="{A90568BF-E6F2-B54D-3BBE-B5ED7176AB57}"/>
                </a:ext>
              </a:extLst>
            </p:cNvPr>
            <p:cNvSpPr txBox="1"/>
            <p:nvPr/>
          </p:nvSpPr>
          <p:spPr>
            <a:xfrm>
              <a:off x="9470038" y="3776408"/>
              <a:ext cx="1427885" cy="1427885"/>
            </a:xfrm>
            <a:prstGeom prst="rect">
              <a:avLst/>
            </a:prstGeom>
          </p:spPr>
          <p:txBody>
            <a:bodyPr lIns="50800" tIns="50800" rIns="50800" bIns="50800" rtlCol="0" anchor="ctr"/>
            <a:lstStyle/>
            <a:p>
              <a:pPr algn="ctr">
                <a:lnSpc>
                  <a:spcPts val="3089"/>
                </a:lnSpc>
              </a:pPr>
              <a:endParaRPr/>
            </a:p>
          </p:txBody>
        </p:sp>
        <p:sp>
          <p:nvSpPr>
            <p:cNvPr id="46" name="TextBox 45">
              <a:extLst>
                <a:ext uri="{FF2B5EF4-FFF2-40B4-BE49-F238E27FC236}">
                  <a16:creationId xmlns:a16="http://schemas.microsoft.com/office/drawing/2014/main" id="{3D70E912-5A85-84AA-7125-C00F6CCB6CF9}"/>
                </a:ext>
              </a:extLst>
            </p:cNvPr>
            <p:cNvSpPr txBox="1"/>
            <p:nvPr/>
          </p:nvSpPr>
          <p:spPr>
            <a:xfrm>
              <a:off x="8908061" y="2874851"/>
              <a:ext cx="8397630" cy="2748253"/>
            </a:xfrm>
            <a:prstGeom prst="rect">
              <a:avLst/>
            </a:prstGeom>
            <a:noFill/>
          </p:spPr>
          <p:txBody>
            <a:bodyPr wrap="square">
              <a:spAutoFit/>
            </a:bodyPr>
            <a:lstStyle/>
            <a:p>
              <a:pPr algn="ctr">
                <a:lnSpc>
                  <a:spcPct val="150000"/>
                </a:lnSpc>
              </a:pPr>
              <a:r>
                <a:rPr lang="en-US" sz="4000" b="1">
                  <a:latin typeface="Arial" panose="020B0604020202020204" pitchFamily="34" charset="0"/>
                  <a:ea typeface="Calibri" panose="020F0502020204030204" pitchFamily="34" charset="0"/>
                  <a:cs typeface="Arial" panose="020B0604020202020204" pitchFamily="34" charset="0"/>
                </a:rPr>
                <a:t>Hoạt động 6: </a:t>
              </a:r>
              <a:r>
                <a:rPr lang="vi-VN" sz="4000">
                  <a:effectLst/>
                  <a:latin typeface="Arial" panose="020B0604020202020204" pitchFamily="34" charset="0"/>
                  <a:ea typeface="Calibri" panose="020F0502020204030204" pitchFamily="34" charset="0"/>
                  <a:cs typeface="Arial" panose="020B0604020202020204" pitchFamily="34" charset="0"/>
                </a:rPr>
                <a:t>Thực hiện các hoạt động theo chủ đề của Đoàn Thanh niên Cộng sản Hồ Chí Minh</a:t>
              </a:r>
              <a:endParaRPr lang="fr-FR" sz="4000" dirty="0">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47" name="Group 46">
            <a:extLst>
              <a:ext uri="{FF2B5EF4-FFF2-40B4-BE49-F238E27FC236}">
                <a16:creationId xmlns:a16="http://schemas.microsoft.com/office/drawing/2014/main" id="{A750B983-6A78-FF19-1B45-53D3A99B7334}"/>
              </a:ext>
            </a:extLst>
          </p:cNvPr>
          <p:cNvGrpSpPr/>
          <p:nvPr/>
        </p:nvGrpSpPr>
        <p:grpSpPr>
          <a:xfrm>
            <a:off x="3764530" y="0"/>
            <a:ext cx="10758940" cy="1735078"/>
            <a:chOff x="3677277" y="831974"/>
            <a:chExt cx="10758940" cy="1735078"/>
          </a:xfrm>
        </p:grpSpPr>
        <p:sp>
          <p:nvSpPr>
            <p:cNvPr id="48" name="Freeform 3">
              <a:extLst>
                <a:ext uri="{FF2B5EF4-FFF2-40B4-BE49-F238E27FC236}">
                  <a16:creationId xmlns:a16="http://schemas.microsoft.com/office/drawing/2014/main" id="{125BC32B-2CC1-474A-20D5-FBD5590524A9}"/>
                </a:ext>
              </a:extLst>
            </p:cNvPr>
            <p:cNvSpPr/>
            <p:nvPr/>
          </p:nvSpPr>
          <p:spPr>
            <a:xfrm>
              <a:off x="3677277" y="831974"/>
              <a:ext cx="10758940" cy="1735078"/>
            </a:xfrm>
            <a:custGeom>
              <a:avLst/>
              <a:gdLst/>
              <a:ahLst/>
              <a:cxnLst/>
              <a:rect l="l" t="t" r="r" b="b"/>
              <a:pathLst>
                <a:path w="7315200" h="1991047">
                  <a:moveTo>
                    <a:pt x="0" y="0"/>
                  </a:moveTo>
                  <a:lnTo>
                    <a:pt x="7315200" y="0"/>
                  </a:lnTo>
                  <a:lnTo>
                    <a:pt x="7315200" y="1991046"/>
                  </a:lnTo>
                  <a:lnTo>
                    <a:pt x="0" y="1991046"/>
                  </a:lnTo>
                  <a:lnTo>
                    <a:pt x="0" y="0"/>
                  </a:lnTo>
                  <a:close/>
                </a:path>
              </a:pathLst>
            </a:custGeom>
            <a:blipFill>
              <a:blip r:embed="rId6">
                <a:extLst>
                  <a:ext uri="{96DAC541-7B7A-43D3-8B79-37D633B846F1}">
                    <asvg:svgBlip xmlns:asvg="http://schemas.microsoft.com/office/drawing/2016/SVG/main" r:embed="rId7"/>
                  </a:ext>
                </a:extLst>
              </a:blip>
              <a:stretch>
                <a:fillRect t="-34305" b="-32863"/>
              </a:stretch>
            </a:blipFill>
          </p:spPr>
          <p:txBody>
            <a:bodyPr/>
            <a:lstStyle/>
            <a:p>
              <a:endParaRPr lang="en-US"/>
            </a:p>
          </p:txBody>
        </p:sp>
        <p:sp>
          <p:nvSpPr>
            <p:cNvPr id="49" name="TextBox 48">
              <a:extLst>
                <a:ext uri="{FF2B5EF4-FFF2-40B4-BE49-F238E27FC236}">
                  <a16:creationId xmlns:a16="http://schemas.microsoft.com/office/drawing/2014/main" id="{68AEE97D-04F3-2B7B-EC04-878AFBE989BD}"/>
                </a:ext>
              </a:extLst>
            </p:cNvPr>
            <p:cNvSpPr txBox="1"/>
            <p:nvPr/>
          </p:nvSpPr>
          <p:spPr>
            <a:xfrm>
              <a:off x="4820277" y="1188146"/>
              <a:ext cx="8472940" cy="1015663"/>
            </a:xfrm>
            <a:prstGeom prst="rect">
              <a:avLst/>
            </a:prstGeom>
            <a:noFill/>
          </p:spPr>
          <p:txBody>
            <a:bodyPr wrap="square" rtlCol="0">
              <a:spAutoFit/>
            </a:bodyPr>
            <a:lstStyle/>
            <a:p>
              <a:pPr algn="ctr"/>
              <a:r>
                <a:rPr lang="en-US" sz="6000" b="1">
                  <a:solidFill>
                    <a:srgbClr val="C00000"/>
                  </a:solidFill>
                  <a:latin typeface="Arial" panose="020B0604020202020204" pitchFamily="34" charset="0"/>
                  <a:ea typeface="Calibri" panose="020F0502020204030204" pitchFamily="34" charset="0"/>
                  <a:cs typeface="Arial" panose="020B0604020202020204" pitchFamily="34" charset="0"/>
                </a:rPr>
                <a:t>NỘI DUNG BÀI HỌC</a:t>
              </a:r>
              <a:endParaRPr lang="en-US" sz="6000" b="1" dirty="0">
                <a:solidFill>
                  <a:srgbClr val="C00000"/>
                </a:solidFill>
                <a:latin typeface="Arial" panose="020B0604020202020204" pitchFamily="34" charset="0"/>
                <a:ea typeface="Calibri" panose="020F0502020204030204" pitchFamily="34" charset="0"/>
                <a:cs typeface="Arial" panose="020B0604020202020204" pitchFamily="34" charset="0"/>
              </a:endParaRPr>
            </a:p>
          </p:txBody>
        </p:sp>
      </p:grpSp>
      <p:grpSp>
        <p:nvGrpSpPr>
          <p:cNvPr id="50" name="Group 49">
            <a:extLst>
              <a:ext uri="{FF2B5EF4-FFF2-40B4-BE49-F238E27FC236}">
                <a16:creationId xmlns:a16="http://schemas.microsoft.com/office/drawing/2014/main" id="{E35AB49F-B175-F75B-D579-AC8014FD4B75}"/>
              </a:ext>
            </a:extLst>
          </p:cNvPr>
          <p:cNvGrpSpPr/>
          <p:nvPr/>
        </p:nvGrpSpPr>
        <p:grpSpPr>
          <a:xfrm>
            <a:off x="810399" y="6015278"/>
            <a:ext cx="7817834" cy="3761564"/>
            <a:chOff x="833823" y="2244226"/>
            <a:chExt cx="7817834" cy="3761564"/>
          </a:xfrm>
        </p:grpSpPr>
        <p:sp>
          <p:nvSpPr>
            <p:cNvPr id="51" name="Freeform 7">
              <a:extLst>
                <a:ext uri="{FF2B5EF4-FFF2-40B4-BE49-F238E27FC236}">
                  <a16:creationId xmlns:a16="http://schemas.microsoft.com/office/drawing/2014/main" id="{980B3D4A-A57C-2C12-6CEC-2451AB488149}"/>
                </a:ext>
              </a:extLst>
            </p:cNvPr>
            <p:cNvSpPr/>
            <p:nvPr/>
          </p:nvSpPr>
          <p:spPr>
            <a:xfrm>
              <a:off x="833823" y="2244226"/>
              <a:ext cx="7817834" cy="3761564"/>
            </a:xfrm>
            <a:custGeom>
              <a:avLst/>
              <a:gdLst/>
              <a:ahLst/>
              <a:cxnLst/>
              <a:rect l="l" t="t" r="r" b="b"/>
              <a:pathLst>
                <a:path w="1855339" h="610988">
                  <a:moveTo>
                    <a:pt x="57964" y="0"/>
                  </a:moveTo>
                  <a:lnTo>
                    <a:pt x="1797375" y="0"/>
                  </a:lnTo>
                  <a:cubicBezTo>
                    <a:pt x="1829388" y="0"/>
                    <a:pt x="1855339" y="25952"/>
                    <a:pt x="1855339" y="57964"/>
                  </a:cubicBezTo>
                  <a:lnTo>
                    <a:pt x="1855339" y="553024"/>
                  </a:lnTo>
                  <a:cubicBezTo>
                    <a:pt x="1855339" y="585037"/>
                    <a:pt x="1829388" y="610988"/>
                    <a:pt x="1797375" y="610988"/>
                  </a:cubicBezTo>
                  <a:lnTo>
                    <a:pt x="57964" y="610988"/>
                  </a:lnTo>
                  <a:cubicBezTo>
                    <a:pt x="25952" y="610988"/>
                    <a:pt x="0" y="585037"/>
                    <a:pt x="0" y="553024"/>
                  </a:cubicBezTo>
                  <a:lnTo>
                    <a:pt x="0" y="57964"/>
                  </a:lnTo>
                  <a:cubicBezTo>
                    <a:pt x="0" y="25952"/>
                    <a:pt x="25952" y="0"/>
                    <a:pt x="57964" y="0"/>
                  </a:cubicBezTo>
                  <a:close/>
                </a:path>
              </a:pathLst>
            </a:custGeom>
            <a:solidFill>
              <a:schemeClr val="accent5">
                <a:lumMod val="20000"/>
                <a:lumOff val="80000"/>
              </a:schemeClr>
            </a:solidFill>
          </p:spPr>
          <p:txBody>
            <a:bodyPr/>
            <a:lstStyle/>
            <a:p>
              <a:endParaRPr lang="en-US"/>
            </a:p>
          </p:txBody>
        </p:sp>
        <p:sp>
          <p:nvSpPr>
            <p:cNvPr id="52" name="TextBox 51">
              <a:extLst>
                <a:ext uri="{FF2B5EF4-FFF2-40B4-BE49-F238E27FC236}">
                  <a16:creationId xmlns:a16="http://schemas.microsoft.com/office/drawing/2014/main" id="{71E03960-0C1B-C230-500F-8827F7F26D4B}"/>
                </a:ext>
              </a:extLst>
            </p:cNvPr>
            <p:cNvSpPr txBox="1"/>
            <p:nvPr/>
          </p:nvSpPr>
          <p:spPr>
            <a:xfrm>
              <a:off x="1244049" y="2779764"/>
              <a:ext cx="6986962" cy="2748253"/>
            </a:xfrm>
            <a:prstGeom prst="rect">
              <a:avLst/>
            </a:prstGeom>
            <a:noFill/>
          </p:spPr>
          <p:txBody>
            <a:bodyPr wrap="square">
              <a:spAutoFit/>
            </a:bodyPr>
            <a:lstStyle/>
            <a:p>
              <a:pPr algn="ctr">
                <a:lnSpc>
                  <a:spcPct val="150000"/>
                </a:lnSpc>
              </a:pPr>
              <a:r>
                <a:rPr lang="en-US" sz="4000" b="1">
                  <a:latin typeface="Arial" panose="020B0604020202020204" pitchFamily="34" charset="0"/>
                  <a:ea typeface="Calibri" panose="020F0502020204030204" pitchFamily="34" charset="0"/>
                  <a:cs typeface="Arial" panose="020B0604020202020204" pitchFamily="34" charset="0"/>
                </a:rPr>
                <a:t>Hoạt động 7: </a:t>
              </a:r>
              <a:r>
                <a:rPr lang="vi-VN" sz="4000">
                  <a:effectLst/>
                  <a:latin typeface="Arial" panose="020B0604020202020204" pitchFamily="34" charset="0"/>
                  <a:ea typeface="Calibri" panose="020F0502020204030204" pitchFamily="34" charset="0"/>
                  <a:cs typeface="Arial" panose="020B0604020202020204" pitchFamily="34" charset="0"/>
                </a:rPr>
                <a:t>Tham gia hoạt động phát huy truyền thống nhà trường</a:t>
              </a:r>
              <a:endParaRPr lang="fr-FR" sz="4000" dirty="0">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53" name="Group 52">
            <a:extLst>
              <a:ext uri="{FF2B5EF4-FFF2-40B4-BE49-F238E27FC236}">
                <a16:creationId xmlns:a16="http://schemas.microsoft.com/office/drawing/2014/main" id="{37F8A1E0-A8A8-037B-23BC-AEE64B030D27}"/>
              </a:ext>
            </a:extLst>
          </p:cNvPr>
          <p:cNvGrpSpPr/>
          <p:nvPr/>
        </p:nvGrpSpPr>
        <p:grpSpPr>
          <a:xfrm>
            <a:off x="9208030" y="6015276"/>
            <a:ext cx="8397631" cy="3761564"/>
            <a:chOff x="8935861" y="2898203"/>
            <a:chExt cx="8397631" cy="3761564"/>
          </a:xfrm>
        </p:grpSpPr>
        <p:sp>
          <p:nvSpPr>
            <p:cNvPr id="54" name="Freeform 7">
              <a:extLst>
                <a:ext uri="{FF2B5EF4-FFF2-40B4-BE49-F238E27FC236}">
                  <a16:creationId xmlns:a16="http://schemas.microsoft.com/office/drawing/2014/main" id="{62E0F751-B202-D917-8877-B6134392E032}"/>
                </a:ext>
              </a:extLst>
            </p:cNvPr>
            <p:cNvSpPr/>
            <p:nvPr/>
          </p:nvSpPr>
          <p:spPr>
            <a:xfrm>
              <a:off x="8935861" y="2898203"/>
              <a:ext cx="8397631" cy="3761564"/>
            </a:xfrm>
            <a:custGeom>
              <a:avLst/>
              <a:gdLst/>
              <a:ahLst/>
              <a:cxnLst/>
              <a:rect l="l" t="t" r="r" b="b"/>
              <a:pathLst>
                <a:path w="1855339" h="610988">
                  <a:moveTo>
                    <a:pt x="57964" y="0"/>
                  </a:moveTo>
                  <a:lnTo>
                    <a:pt x="1797375" y="0"/>
                  </a:lnTo>
                  <a:cubicBezTo>
                    <a:pt x="1829388" y="0"/>
                    <a:pt x="1855339" y="25952"/>
                    <a:pt x="1855339" y="57964"/>
                  </a:cubicBezTo>
                  <a:lnTo>
                    <a:pt x="1855339" y="553024"/>
                  </a:lnTo>
                  <a:cubicBezTo>
                    <a:pt x="1855339" y="585037"/>
                    <a:pt x="1829388" y="610988"/>
                    <a:pt x="1797375" y="610988"/>
                  </a:cubicBezTo>
                  <a:lnTo>
                    <a:pt x="57964" y="610988"/>
                  </a:lnTo>
                  <a:cubicBezTo>
                    <a:pt x="25952" y="610988"/>
                    <a:pt x="0" y="585037"/>
                    <a:pt x="0" y="553024"/>
                  </a:cubicBezTo>
                  <a:lnTo>
                    <a:pt x="0" y="57964"/>
                  </a:lnTo>
                  <a:cubicBezTo>
                    <a:pt x="0" y="25952"/>
                    <a:pt x="25952" y="0"/>
                    <a:pt x="57964" y="0"/>
                  </a:cubicBezTo>
                  <a:close/>
                </a:path>
              </a:pathLst>
            </a:custGeom>
            <a:solidFill>
              <a:schemeClr val="accent5">
                <a:lumMod val="20000"/>
                <a:lumOff val="80000"/>
              </a:schemeClr>
            </a:solidFill>
          </p:spPr>
          <p:txBody>
            <a:bodyPr/>
            <a:lstStyle/>
            <a:p>
              <a:endParaRPr lang="en-US"/>
            </a:p>
          </p:txBody>
        </p:sp>
        <p:sp>
          <p:nvSpPr>
            <p:cNvPr id="55" name="TextBox 11">
              <a:extLst>
                <a:ext uri="{FF2B5EF4-FFF2-40B4-BE49-F238E27FC236}">
                  <a16:creationId xmlns:a16="http://schemas.microsoft.com/office/drawing/2014/main" id="{FE50083E-9277-15AE-0A81-8B8C05D1FBEC}"/>
                </a:ext>
              </a:extLst>
            </p:cNvPr>
            <p:cNvSpPr txBox="1"/>
            <p:nvPr/>
          </p:nvSpPr>
          <p:spPr>
            <a:xfrm>
              <a:off x="9470038" y="3776408"/>
              <a:ext cx="1427885" cy="1427885"/>
            </a:xfrm>
            <a:prstGeom prst="rect">
              <a:avLst/>
            </a:prstGeom>
          </p:spPr>
          <p:txBody>
            <a:bodyPr lIns="50800" tIns="50800" rIns="50800" bIns="50800" rtlCol="0" anchor="ctr"/>
            <a:lstStyle/>
            <a:p>
              <a:pPr algn="ctr">
                <a:lnSpc>
                  <a:spcPts val="3089"/>
                </a:lnSpc>
              </a:pPr>
              <a:endParaRPr/>
            </a:p>
          </p:txBody>
        </p:sp>
        <p:sp>
          <p:nvSpPr>
            <p:cNvPr id="56" name="TextBox 55">
              <a:extLst>
                <a:ext uri="{FF2B5EF4-FFF2-40B4-BE49-F238E27FC236}">
                  <a16:creationId xmlns:a16="http://schemas.microsoft.com/office/drawing/2014/main" id="{28D389B5-45FB-D81A-269F-7CB273205214}"/>
                </a:ext>
              </a:extLst>
            </p:cNvPr>
            <p:cNvSpPr txBox="1"/>
            <p:nvPr/>
          </p:nvSpPr>
          <p:spPr>
            <a:xfrm>
              <a:off x="9398505" y="3408404"/>
              <a:ext cx="7418472" cy="2748253"/>
            </a:xfrm>
            <a:prstGeom prst="rect">
              <a:avLst/>
            </a:prstGeom>
            <a:noFill/>
          </p:spPr>
          <p:txBody>
            <a:bodyPr wrap="square">
              <a:spAutoFit/>
            </a:bodyPr>
            <a:lstStyle/>
            <a:p>
              <a:pPr algn="ctr">
                <a:lnSpc>
                  <a:spcPct val="150000"/>
                </a:lnSpc>
              </a:pPr>
              <a:r>
                <a:rPr lang="en-US" sz="4000" b="1">
                  <a:latin typeface="Arial" panose="020B0604020202020204" pitchFamily="34" charset="0"/>
                  <a:ea typeface="Calibri" panose="020F0502020204030204" pitchFamily="34" charset="0"/>
                  <a:cs typeface="Arial" panose="020B0604020202020204" pitchFamily="34" charset="0"/>
                </a:rPr>
                <a:t>Hoạt động 8: </a:t>
              </a:r>
              <a:r>
                <a:rPr lang="vi-VN" sz="4000">
                  <a:effectLst/>
                  <a:latin typeface="Arial" panose="020B0604020202020204" pitchFamily="34" charset="0"/>
                  <a:ea typeface="Calibri" panose="020F0502020204030204" pitchFamily="34" charset="0"/>
                  <a:cs typeface="Arial" panose="020B0604020202020204" pitchFamily="34" charset="0"/>
                </a:rPr>
                <a:t>Đánh giá hiệu quả của hoạt động phát huy truyền thống nhà trường</a:t>
              </a:r>
              <a:endParaRPr lang="fr-FR" sz="4000" dirty="0">
                <a:effectLst/>
                <a:latin typeface="Arial" panose="020B0604020202020204" pitchFamily="34" charset="0"/>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508121361"/>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0-#ppt_w/2"/>
                                          </p:val>
                                        </p:tav>
                                        <p:tav tm="100000">
                                          <p:val>
                                            <p:strVal val="#ppt_x"/>
                                          </p:val>
                                        </p:tav>
                                      </p:tavLst>
                                    </p:anim>
                                    <p:anim calcmode="lin" valueType="num">
                                      <p:cBhvr additive="base">
                                        <p:cTn id="8" dur="500" fill="hold"/>
                                        <p:tgtEl>
                                          <p:spTgt spid="4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43"/>
                                        </p:tgtEl>
                                        <p:attrNameLst>
                                          <p:attrName>style.visibility</p:attrName>
                                        </p:attrNameLst>
                                      </p:cBhvr>
                                      <p:to>
                                        <p:strVal val="visible"/>
                                      </p:to>
                                    </p:set>
                                    <p:anim calcmode="lin" valueType="num">
                                      <p:cBhvr additive="base">
                                        <p:cTn id="13" dur="500" fill="hold"/>
                                        <p:tgtEl>
                                          <p:spTgt spid="43"/>
                                        </p:tgtEl>
                                        <p:attrNameLst>
                                          <p:attrName>ppt_x</p:attrName>
                                        </p:attrNameLst>
                                      </p:cBhvr>
                                      <p:tavLst>
                                        <p:tav tm="0">
                                          <p:val>
                                            <p:strVal val="1+#ppt_w/2"/>
                                          </p:val>
                                        </p:tav>
                                        <p:tav tm="100000">
                                          <p:val>
                                            <p:strVal val="#ppt_x"/>
                                          </p:val>
                                        </p:tav>
                                      </p:tavLst>
                                    </p:anim>
                                    <p:anim calcmode="lin" valueType="num">
                                      <p:cBhvr additive="base">
                                        <p:cTn id="14" dur="500" fill="hold"/>
                                        <p:tgtEl>
                                          <p:spTgt spid="43"/>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50"/>
                                        </p:tgtEl>
                                        <p:attrNameLst>
                                          <p:attrName>style.visibility</p:attrName>
                                        </p:attrNameLst>
                                      </p:cBhvr>
                                      <p:to>
                                        <p:strVal val="visible"/>
                                      </p:to>
                                    </p:set>
                                    <p:anim calcmode="lin" valueType="num">
                                      <p:cBhvr additive="base">
                                        <p:cTn id="19" dur="500" fill="hold"/>
                                        <p:tgtEl>
                                          <p:spTgt spid="50"/>
                                        </p:tgtEl>
                                        <p:attrNameLst>
                                          <p:attrName>ppt_x</p:attrName>
                                        </p:attrNameLst>
                                      </p:cBhvr>
                                      <p:tavLst>
                                        <p:tav tm="0">
                                          <p:val>
                                            <p:strVal val="0-#ppt_w/2"/>
                                          </p:val>
                                        </p:tav>
                                        <p:tav tm="100000">
                                          <p:val>
                                            <p:strVal val="#ppt_x"/>
                                          </p:val>
                                        </p:tav>
                                      </p:tavLst>
                                    </p:anim>
                                    <p:anim calcmode="lin" valueType="num">
                                      <p:cBhvr additive="base">
                                        <p:cTn id="20" dur="500" fill="hold"/>
                                        <p:tgtEl>
                                          <p:spTgt spid="50"/>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53"/>
                                        </p:tgtEl>
                                        <p:attrNameLst>
                                          <p:attrName>style.visibility</p:attrName>
                                        </p:attrNameLst>
                                      </p:cBhvr>
                                      <p:to>
                                        <p:strVal val="visible"/>
                                      </p:to>
                                    </p:set>
                                    <p:anim calcmode="lin" valueType="num">
                                      <p:cBhvr additive="base">
                                        <p:cTn id="25" dur="500" fill="hold"/>
                                        <p:tgtEl>
                                          <p:spTgt spid="53"/>
                                        </p:tgtEl>
                                        <p:attrNameLst>
                                          <p:attrName>ppt_x</p:attrName>
                                        </p:attrNameLst>
                                      </p:cBhvr>
                                      <p:tavLst>
                                        <p:tav tm="0">
                                          <p:val>
                                            <p:strVal val="1+#ppt_w/2"/>
                                          </p:val>
                                        </p:tav>
                                        <p:tav tm="100000">
                                          <p:val>
                                            <p:strVal val="#ppt_x"/>
                                          </p:val>
                                        </p:tav>
                                      </p:tavLst>
                                    </p:anim>
                                    <p:anim calcmode="lin" valueType="num">
                                      <p:cBhvr additive="base">
                                        <p:cTn id="26" dur="500" fill="hold"/>
                                        <p:tgtEl>
                                          <p:spTgt spid="5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
        <p:cNvGrpSpPr/>
        <p:nvPr/>
      </p:nvGrpSpPr>
      <p:grpSpPr>
        <a:xfrm>
          <a:off x="0" y="0"/>
          <a:ext cx="0" cy="0"/>
          <a:chOff x="0" y="0"/>
          <a:chExt cx="0" cy="0"/>
        </a:xfrm>
      </p:grpSpPr>
      <p:sp>
        <p:nvSpPr>
          <p:cNvPr id="2" name="Freeform 2"/>
          <p:cNvSpPr/>
          <p:nvPr/>
        </p:nvSpPr>
        <p:spPr>
          <a:xfrm rot="850390">
            <a:off x="13714995" y="3731226"/>
            <a:ext cx="5523215" cy="7226403"/>
          </a:xfrm>
          <a:custGeom>
            <a:avLst/>
            <a:gdLst/>
            <a:ahLst/>
            <a:cxnLst/>
            <a:rect l="l" t="t" r="r" b="b"/>
            <a:pathLst>
              <a:path w="5523215" h="7226403">
                <a:moveTo>
                  <a:pt x="0" y="0"/>
                </a:moveTo>
                <a:lnTo>
                  <a:pt x="5523214" y="0"/>
                </a:lnTo>
                <a:lnTo>
                  <a:pt x="5523214" y="7226403"/>
                </a:lnTo>
                <a:lnTo>
                  <a:pt x="0" y="7226403"/>
                </a:lnTo>
                <a:lnTo>
                  <a:pt x="0" y="0"/>
                </a:lnTo>
                <a:close/>
              </a:path>
            </a:pathLst>
          </a:custGeom>
          <a:blipFill>
            <a:blip r:embed="rId2">
              <a:extLst>
                <a:ext uri="{96DAC541-7B7A-43D3-8B79-37D633B846F1}">
                  <asvg:svgBlip xmlns:asvg="http://schemas.microsoft.com/office/drawing/2016/SVG/main" r:embed="rId3"/>
                </a:ext>
              </a:extLst>
            </a:blip>
            <a:stretch>
              <a:fillRect t="-7838" r="-57380" b="-7856"/>
            </a:stretch>
          </a:blipFill>
        </p:spPr>
        <p:txBody>
          <a:bodyPr/>
          <a:lstStyle/>
          <a:p>
            <a:endParaRPr lang="en-US"/>
          </a:p>
        </p:txBody>
      </p:sp>
      <p:sp>
        <p:nvSpPr>
          <p:cNvPr id="3" name="Freeform 3"/>
          <p:cNvSpPr/>
          <p:nvPr/>
        </p:nvSpPr>
        <p:spPr>
          <a:xfrm>
            <a:off x="11484338" y="2653201"/>
            <a:ext cx="7018599" cy="7633799"/>
          </a:xfrm>
          <a:custGeom>
            <a:avLst/>
            <a:gdLst/>
            <a:ahLst/>
            <a:cxnLst/>
            <a:rect l="l" t="t" r="r" b="b"/>
            <a:pathLst>
              <a:path w="7018599" h="7633799">
                <a:moveTo>
                  <a:pt x="0" y="0"/>
                </a:moveTo>
                <a:lnTo>
                  <a:pt x="7018599" y="0"/>
                </a:lnTo>
                <a:lnTo>
                  <a:pt x="7018599" y="7633799"/>
                </a:lnTo>
                <a:lnTo>
                  <a:pt x="0" y="7633799"/>
                </a:lnTo>
                <a:lnTo>
                  <a:pt x="0" y="0"/>
                </a:lnTo>
                <a:close/>
              </a:path>
            </a:pathLst>
          </a:custGeom>
          <a:blipFill>
            <a:blip r:embed="rId4">
              <a:extLst>
                <a:ext uri="{96DAC541-7B7A-43D3-8B79-37D633B846F1}">
                  <asvg:svgBlip xmlns:asvg="http://schemas.microsoft.com/office/drawing/2016/SVG/main" r:embed="rId5"/>
                </a:ext>
              </a:extLst>
            </a:blip>
            <a:stretch>
              <a:fillRect r="-19192" b="-10187"/>
            </a:stretch>
          </a:blipFill>
        </p:spPr>
        <p:txBody>
          <a:bodyPr/>
          <a:lstStyle/>
          <a:p>
            <a:endParaRPr lang="en-US"/>
          </a:p>
        </p:txBody>
      </p:sp>
      <p:sp>
        <p:nvSpPr>
          <p:cNvPr id="5" name="Freeform 5"/>
          <p:cNvSpPr/>
          <p:nvPr/>
        </p:nvSpPr>
        <p:spPr>
          <a:xfrm rot="2451557" flipH="1">
            <a:off x="17305818" y="2386439"/>
            <a:ext cx="729079" cy="1045346"/>
          </a:xfrm>
          <a:custGeom>
            <a:avLst/>
            <a:gdLst/>
            <a:ahLst/>
            <a:cxnLst/>
            <a:rect l="l" t="t" r="r" b="b"/>
            <a:pathLst>
              <a:path w="729079" h="1045346">
                <a:moveTo>
                  <a:pt x="729079" y="0"/>
                </a:moveTo>
                <a:lnTo>
                  <a:pt x="0" y="0"/>
                </a:lnTo>
                <a:lnTo>
                  <a:pt x="0" y="1045346"/>
                </a:lnTo>
                <a:lnTo>
                  <a:pt x="729079" y="1045346"/>
                </a:lnTo>
                <a:lnTo>
                  <a:pt x="729079"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Freeform 6"/>
          <p:cNvSpPr/>
          <p:nvPr/>
        </p:nvSpPr>
        <p:spPr>
          <a:xfrm rot="-2977385" flipH="1">
            <a:off x="12277466" y="8886873"/>
            <a:ext cx="729079" cy="1045346"/>
          </a:xfrm>
          <a:custGeom>
            <a:avLst/>
            <a:gdLst/>
            <a:ahLst/>
            <a:cxnLst/>
            <a:rect l="l" t="t" r="r" b="b"/>
            <a:pathLst>
              <a:path w="729079" h="1045346">
                <a:moveTo>
                  <a:pt x="729079" y="0"/>
                </a:moveTo>
                <a:lnTo>
                  <a:pt x="0" y="0"/>
                </a:lnTo>
                <a:lnTo>
                  <a:pt x="0" y="1045345"/>
                </a:lnTo>
                <a:lnTo>
                  <a:pt x="729079" y="1045345"/>
                </a:lnTo>
                <a:lnTo>
                  <a:pt x="729079"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0" name="TextBox 19">
            <a:extLst>
              <a:ext uri="{FF2B5EF4-FFF2-40B4-BE49-F238E27FC236}">
                <a16:creationId xmlns:a16="http://schemas.microsoft.com/office/drawing/2014/main" id="{4AC2969D-838E-EACB-1616-E563D6AE4CEB}"/>
              </a:ext>
            </a:extLst>
          </p:cNvPr>
          <p:cNvSpPr txBox="1"/>
          <p:nvPr/>
        </p:nvSpPr>
        <p:spPr>
          <a:xfrm>
            <a:off x="990600" y="2190640"/>
            <a:ext cx="9624214" cy="5905719"/>
          </a:xfrm>
          <a:prstGeom prst="rect">
            <a:avLst/>
          </a:prstGeom>
        </p:spPr>
        <p:txBody>
          <a:bodyPr wrap="square" lIns="0" tIns="0" rIns="0" bIns="0" rtlCol="0" anchor="t">
            <a:spAutoFit/>
          </a:bodyPr>
          <a:lstStyle/>
          <a:p>
            <a:pPr algn="ctr">
              <a:lnSpc>
                <a:spcPct val="150000"/>
              </a:lnSpc>
            </a:pPr>
            <a:r>
              <a:rPr lang="vi-VN" sz="6600" b="1">
                <a:solidFill>
                  <a:srgbClr val="C00000"/>
                </a:solidFill>
                <a:latin typeface="Arial" panose="020B0604020202020204" pitchFamily="34" charset="0"/>
                <a:ea typeface="Calibri" panose="020F0502020204030204" pitchFamily="34" charset="0"/>
                <a:cs typeface="Arial" panose="020B0604020202020204" pitchFamily="34" charset="0"/>
              </a:rPr>
              <a:t>Hoạt động </a:t>
            </a:r>
            <a:r>
              <a:rPr lang="en-US" sz="6600" b="1">
                <a:solidFill>
                  <a:srgbClr val="C00000"/>
                </a:solidFill>
                <a:latin typeface="Arial" panose="020B0604020202020204" pitchFamily="34" charset="0"/>
                <a:ea typeface="Calibri" panose="020F0502020204030204" pitchFamily="34" charset="0"/>
                <a:cs typeface="Arial" panose="020B0604020202020204" pitchFamily="34" charset="0"/>
              </a:rPr>
              <a:t>1</a:t>
            </a:r>
            <a:r>
              <a:rPr lang="vi-VN" sz="6600" b="1">
                <a:solidFill>
                  <a:srgbClr val="C00000"/>
                </a:solidFill>
                <a:latin typeface="Arial" panose="020B0604020202020204" pitchFamily="34" charset="0"/>
                <a:ea typeface="Calibri" panose="020F0502020204030204" pitchFamily="34" charset="0"/>
                <a:cs typeface="Arial" panose="020B0604020202020204" pitchFamily="34" charset="0"/>
              </a:rPr>
              <a:t>: </a:t>
            </a:r>
            <a:endParaRPr lang="en-US" sz="6600" b="1">
              <a:solidFill>
                <a:srgbClr val="C00000"/>
              </a:solidFill>
              <a:latin typeface="Arial" panose="020B0604020202020204" pitchFamily="34" charset="0"/>
              <a:ea typeface="Calibri" panose="020F0502020204030204" pitchFamily="34" charset="0"/>
              <a:cs typeface="Arial" panose="020B0604020202020204" pitchFamily="34" charset="0"/>
            </a:endParaRPr>
          </a:p>
          <a:p>
            <a:pPr algn="ctr">
              <a:lnSpc>
                <a:spcPct val="150000"/>
              </a:lnSpc>
            </a:pPr>
            <a:r>
              <a:rPr lang="vi-VN" sz="6600" b="1">
                <a:solidFill>
                  <a:srgbClr val="C00000"/>
                </a:solidFill>
                <a:ea typeface="Calibri" panose="020F0502020204030204" pitchFamily="34" charset="0"/>
                <a:cs typeface="Arial" panose="020B0604020202020204" pitchFamily="34" charset="0"/>
              </a:rPr>
              <a:t>Tìm hiểu các hoạt động xây dựng và phát triển nhà trường</a:t>
            </a:r>
            <a:endParaRPr lang="vi-VN" sz="6600" b="1" dirty="0">
              <a:solidFill>
                <a:srgbClr val="C00000"/>
              </a:solidFill>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
        <p:cNvGrpSpPr/>
        <p:nvPr/>
      </p:nvGrpSpPr>
      <p:grpSpPr>
        <a:xfrm>
          <a:off x="0" y="0"/>
          <a:ext cx="0" cy="0"/>
          <a:chOff x="0" y="0"/>
          <a:chExt cx="0" cy="0"/>
        </a:xfrm>
      </p:grpSpPr>
      <p:sp>
        <p:nvSpPr>
          <p:cNvPr id="18" name="Freeform 18"/>
          <p:cNvSpPr/>
          <p:nvPr/>
        </p:nvSpPr>
        <p:spPr>
          <a:xfrm rot="7917651" flipH="1">
            <a:off x="267860" y="41412"/>
            <a:ext cx="729079" cy="1045346"/>
          </a:xfrm>
          <a:custGeom>
            <a:avLst/>
            <a:gdLst/>
            <a:ahLst/>
            <a:cxnLst/>
            <a:rect l="l" t="t" r="r" b="b"/>
            <a:pathLst>
              <a:path w="729079" h="1045346">
                <a:moveTo>
                  <a:pt x="729078" y="0"/>
                </a:moveTo>
                <a:lnTo>
                  <a:pt x="0" y="0"/>
                </a:lnTo>
                <a:lnTo>
                  <a:pt x="0" y="1045346"/>
                </a:lnTo>
                <a:lnTo>
                  <a:pt x="729078" y="1045346"/>
                </a:lnTo>
                <a:lnTo>
                  <a:pt x="729078"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0" name="Freeform 20"/>
          <p:cNvSpPr/>
          <p:nvPr/>
        </p:nvSpPr>
        <p:spPr>
          <a:xfrm rot="-1380719">
            <a:off x="17455365" y="31643"/>
            <a:ext cx="648746" cy="1072852"/>
          </a:xfrm>
          <a:custGeom>
            <a:avLst/>
            <a:gdLst/>
            <a:ahLst/>
            <a:cxnLst/>
            <a:rect l="l" t="t" r="r" b="b"/>
            <a:pathLst>
              <a:path w="1134974" h="1956852">
                <a:moveTo>
                  <a:pt x="0" y="0"/>
                </a:moveTo>
                <a:lnTo>
                  <a:pt x="1134974" y="0"/>
                </a:lnTo>
                <a:lnTo>
                  <a:pt x="1134974" y="1956851"/>
                </a:lnTo>
                <a:lnTo>
                  <a:pt x="0" y="195685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6EF23E0E-D360-ABE4-2433-3C42629508E9}"/>
              </a:ext>
            </a:extLst>
          </p:cNvPr>
          <p:cNvSpPr txBox="1"/>
          <p:nvPr/>
        </p:nvSpPr>
        <p:spPr>
          <a:xfrm>
            <a:off x="1736473" y="404217"/>
            <a:ext cx="14815054" cy="1998176"/>
          </a:xfrm>
          <a:prstGeom prst="rect">
            <a:avLst/>
          </a:prstGeom>
          <a:noFill/>
        </p:spPr>
        <p:txBody>
          <a:bodyPr wrap="square">
            <a:spAutoFit/>
          </a:bodyPr>
          <a:lstStyle/>
          <a:p>
            <a:pPr algn="ctr">
              <a:lnSpc>
                <a:spcPct val="150000"/>
              </a:lnSpc>
              <a:spcAft>
                <a:spcPts val="1000"/>
              </a:spcAft>
            </a:pPr>
            <a:r>
              <a:rPr lang="vi-VN" sz="4400" b="1">
                <a:solidFill>
                  <a:srgbClr val="C00000"/>
                </a:solidFill>
                <a:latin typeface="Arial" panose="020B0604020202020204" pitchFamily="34" charset="0"/>
                <a:ea typeface="Calibri" panose="020F0502020204030204" pitchFamily="34" charset="0"/>
                <a:cs typeface="Arial" panose="020B0604020202020204" pitchFamily="34" charset="0"/>
              </a:rPr>
              <a:t>Nhiệm vụ 1: </a:t>
            </a:r>
            <a:r>
              <a:rPr lang="en-US" sz="4400" b="1">
                <a:solidFill>
                  <a:srgbClr val="C00000"/>
                </a:solidFill>
                <a:latin typeface="Arial" panose="020B0604020202020204" pitchFamily="34" charset="0"/>
                <a:ea typeface="Calibri" panose="020F0502020204030204" pitchFamily="34" charset="0"/>
                <a:cs typeface="Arial" panose="020B0604020202020204" pitchFamily="34" charset="0"/>
              </a:rPr>
              <a:t>Chia</a:t>
            </a:r>
            <a:r>
              <a:rPr lang="vi-VN" sz="4400" b="1">
                <a:solidFill>
                  <a:srgbClr val="C00000"/>
                </a:solidFill>
                <a:latin typeface="Arial" panose="020B0604020202020204" pitchFamily="34" charset="0"/>
                <a:ea typeface="Calibri" panose="020F0502020204030204" pitchFamily="34" charset="0"/>
                <a:cs typeface="Arial" panose="020B0604020202020204" pitchFamily="34" charset="0"/>
              </a:rPr>
              <a:t> sẻ về một số hoạt động xây dựng và phát triển nhà trường</a:t>
            </a:r>
            <a:endParaRPr lang="en-US" sz="44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26" name="Freeform 5">
            <a:extLst>
              <a:ext uri="{FF2B5EF4-FFF2-40B4-BE49-F238E27FC236}">
                <a16:creationId xmlns:a16="http://schemas.microsoft.com/office/drawing/2014/main" id="{90DE6584-57AE-B0E9-65AC-9EEC5FDD5D08}"/>
              </a:ext>
            </a:extLst>
          </p:cNvPr>
          <p:cNvSpPr/>
          <p:nvPr/>
        </p:nvSpPr>
        <p:spPr>
          <a:xfrm flipH="1" flipV="1">
            <a:off x="11551486" y="8303552"/>
            <a:ext cx="820851" cy="1479010"/>
          </a:xfrm>
          <a:custGeom>
            <a:avLst/>
            <a:gdLst/>
            <a:ahLst/>
            <a:cxnLst/>
            <a:rect l="l" t="t" r="r" b="b"/>
            <a:pathLst>
              <a:path w="820851" h="1479010">
                <a:moveTo>
                  <a:pt x="820850" y="1479010"/>
                </a:moveTo>
                <a:lnTo>
                  <a:pt x="0" y="1479010"/>
                </a:lnTo>
                <a:lnTo>
                  <a:pt x="0" y="0"/>
                </a:lnTo>
                <a:lnTo>
                  <a:pt x="820850" y="0"/>
                </a:lnTo>
                <a:lnTo>
                  <a:pt x="820850" y="147901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10" name="Group 9">
            <a:extLst>
              <a:ext uri="{FF2B5EF4-FFF2-40B4-BE49-F238E27FC236}">
                <a16:creationId xmlns:a16="http://schemas.microsoft.com/office/drawing/2014/main" id="{5492C8CF-122D-4841-8E98-696EC01BECC7}"/>
              </a:ext>
            </a:extLst>
          </p:cNvPr>
          <p:cNvGrpSpPr/>
          <p:nvPr/>
        </p:nvGrpSpPr>
        <p:grpSpPr>
          <a:xfrm>
            <a:off x="769279" y="2729130"/>
            <a:ext cx="8670882" cy="6821617"/>
            <a:chOff x="769279" y="2729130"/>
            <a:chExt cx="8670882" cy="6821617"/>
          </a:xfrm>
        </p:grpSpPr>
        <p:sp>
          <p:nvSpPr>
            <p:cNvPr id="3" name="Freeform 4">
              <a:extLst>
                <a:ext uri="{FF2B5EF4-FFF2-40B4-BE49-F238E27FC236}">
                  <a16:creationId xmlns:a16="http://schemas.microsoft.com/office/drawing/2014/main" id="{C11107FE-F19B-ECDF-C781-8CD6B12703FA}"/>
                </a:ext>
              </a:extLst>
            </p:cNvPr>
            <p:cNvSpPr/>
            <p:nvPr/>
          </p:nvSpPr>
          <p:spPr>
            <a:xfrm>
              <a:off x="769279" y="3300599"/>
              <a:ext cx="8670882" cy="6250148"/>
            </a:xfrm>
            <a:custGeom>
              <a:avLst/>
              <a:gdLst/>
              <a:ahLst/>
              <a:cxnLst/>
              <a:rect l="l" t="t" r="r" b="b"/>
              <a:pathLst>
                <a:path w="2746884" h="2069539">
                  <a:moveTo>
                    <a:pt x="37858" y="0"/>
                  </a:moveTo>
                  <a:lnTo>
                    <a:pt x="2709026" y="0"/>
                  </a:lnTo>
                  <a:cubicBezTo>
                    <a:pt x="2729934" y="0"/>
                    <a:pt x="2746884" y="16949"/>
                    <a:pt x="2746884" y="37858"/>
                  </a:cubicBezTo>
                  <a:lnTo>
                    <a:pt x="2746884" y="2031682"/>
                  </a:lnTo>
                  <a:cubicBezTo>
                    <a:pt x="2746884" y="2052590"/>
                    <a:pt x="2729934" y="2069539"/>
                    <a:pt x="2709026" y="2069539"/>
                  </a:cubicBezTo>
                  <a:lnTo>
                    <a:pt x="37858" y="2069539"/>
                  </a:lnTo>
                  <a:cubicBezTo>
                    <a:pt x="16949" y="2069539"/>
                    <a:pt x="0" y="2052590"/>
                    <a:pt x="0" y="2031682"/>
                  </a:cubicBezTo>
                  <a:lnTo>
                    <a:pt x="0" y="37858"/>
                  </a:lnTo>
                  <a:cubicBezTo>
                    <a:pt x="0" y="16949"/>
                    <a:pt x="16949" y="0"/>
                    <a:pt x="37858" y="0"/>
                  </a:cubicBezTo>
                  <a:close/>
                </a:path>
              </a:pathLst>
            </a:custGeom>
            <a:solidFill>
              <a:schemeClr val="accent5">
                <a:lumMod val="20000"/>
                <a:lumOff val="80000"/>
              </a:scheme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nvGrpSpPr>
            <p:cNvPr id="4" name="Group 3">
              <a:extLst>
                <a:ext uri="{FF2B5EF4-FFF2-40B4-BE49-F238E27FC236}">
                  <a16:creationId xmlns:a16="http://schemas.microsoft.com/office/drawing/2014/main" id="{139CFEAD-8F7B-DF0E-11D5-2B3B885AE700}"/>
                </a:ext>
              </a:extLst>
            </p:cNvPr>
            <p:cNvGrpSpPr/>
            <p:nvPr/>
          </p:nvGrpSpPr>
          <p:grpSpPr>
            <a:xfrm>
              <a:off x="1574106" y="2729130"/>
              <a:ext cx="6951410" cy="1142938"/>
              <a:chOff x="2024641" y="2922632"/>
              <a:chExt cx="6951410" cy="1142938"/>
            </a:xfrm>
          </p:grpSpPr>
          <p:pic>
            <p:nvPicPr>
              <p:cNvPr id="6" name="Picture 9">
                <a:extLst>
                  <a:ext uri="{FF2B5EF4-FFF2-40B4-BE49-F238E27FC236}">
                    <a16:creationId xmlns:a16="http://schemas.microsoft.com/office/drawing/2014/main" id="{00DF75E5-BBCD-E495-F3C6-AA633111BC3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024641" y="2922632"/>
                <a:ext cx="6951410" cy="1142938"/>
              </a:xfrm>
              <a:prstGeom prst="rect">
                <a:avLst/>
              </a:prstGeom>
            </p:spPr>
          </p:pic>
          <p:sp>
            <p:nvSpPr>
              <p:cNvPr id="7" name="TextBox 6">
                <a:extLst>
                  <a:ext uri="{FF2B5EF4-FFF2-40B4-BE49-F238E27FC236}">
                    <a16:creationId xmlns:a16="http://schemas.microsoft.com/office/drawing/2014/main" id="{DA624605-E94D-BCA8-6738-FD251FB62BBA}"/>
                  </a:ext>
                </a:extLst>
              </p:cNvPr>
              <p:cNvSpPr txBox="1"/>
              <p:nvPr/>
            </p:nvSpPr>
            <p:spPr>
              <a:xfrm>
                <a:off x="2294534" y="3109380"/>
                <a:ext cx="6411624"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HOẠT ĐỘNG NHÓM</a:t>
                </a:r>
                <a:endParaRPr kumimoji="0" lang="en-US" sz="4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grpSp>
        <p:sp>
          <p:nvSpPr>
            <p:cNvPr id="5" name="TextBox 9">
              <a:extLst>
                <a:ext uri="{FF2B5EF4-FFF2-40B4-BE49-F238E27FC236}">
                  <a16:creationId xmlns:a16="http://schemas.microsoft.com/office/drawing/2014/main" id="{D0335A97-B602-D493-2B0D-8C84154D7F6C}"/>
                </a:ext>
              </a:extLst>
            </p:cNvPr>
            <p:cNvSpPr txBox="1"/>
            <p:nvPr/>
          </p:nvSpPr>
          <p:spPr>
            <a:xfrm>
              <a:off x="1574106" y="4044056"/>
              <a:ext cx="7061227" cy="5154616"/>
            </a:xfrm>
            <a:prstGeom prst="rect">
              <a:avLst/>
            </a:prstGeom>
          </p:spPr>
          <p:txBody>
            <a:bodyPr wrap="square" lIns="0" tIns="0" rIns="0" bIns="0" rtlCol="0" anchor="t">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Các em thảo luận với bạn về một số hoạt động xây dựng và phát triển nhà trường đã  biết được qua nhiều kênh tìm hiểu khác nhau (thầy cô, trang web nhà trường, học sinh cũ…)</a:t>
              </a:r>
              <a:endParaRPr kumimoji="0" lang="vi-VN" sz="3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grpSp>
      <p:pic>
        <p:nvPicPr>
          <p:cNvPr id="8" name="Picture 4">
            <a:extLst>
              <a:ext uri="{FF2B5EF4-FFF2-40B4-BE49-F238E27FC236}">
                <a16:creationId xmlns:a16="http://schemas.microsoft.com/office/drawing/2014/main" id="{B48E0F4B-B2DD-5D5D-3C4D-285FAF8345E0}"/>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V="1">
            <a:off x="9705664" y="9277632"/>
            <a:ext cx="1326006" cy="474047"/>
          </a:xfrm>
          <a:prstGeom prst="rect">
            <a:avLst/>
          </a:prstGeom>
        </p:spPr>
      </p:pic>
      <p:pic>
        <p:nvPicPr>
          <p:cNvPr id="9" name="Picture 8" descr="A screenshot of a computer&#10;&#10;Description automatically generated">
            <a:extLst>
              <a:ext uri="{FF2B5EF4-FFF2-40B4-BE49-F238E27FC236}">
                <a16:creationId xmlns:a16="http://schemas.microsoft.com/office/drawing/2014/main" id="{A3C6642C-1628-F623-0FAA-0494FBA41ABB}"/>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7453" t="22633" r="3274"/>
          <a:stretch/>
        </p:blipFill>
        <p:spPr>
          <a:xfrm>
            <a:off x="10511854" y="3654230"/>
            <a:ext cx="7006867" cy="515461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604409530"/>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out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par>
                          <p:cTn id="18" fill="hold">
                            <p:stCondLst>
                              <p:cond delay="500"/>
                            </p:stCondLst>
                            <p:childTnLst>
                              <p:par>
                                <p:cTn id="19" presetID="22" presetClass="entr" presetSubtype="4" fill="hold"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73C4D4"/>
        </a:solidFill>
        <a:effectLst/>
      </p:bgPr>
    </p:bg>
    <p:spTree>
      <p:nvGrpSpPr>
        <p:cNvPr id="1" name=""/>
        <p:cNvGrpSpPr/>
        <p:nvPr/>
      </p:nvGrpSpPr>
      <p:grpSpPr>
        <a:xfrm>
          <a:off x="0" y="0"/>
          <a:ext cx="0" cy="0"/>
          <a:chOff x="0" y="0"/>
          <a:chExt cx="0" cy="0"/>
        </a:xfrm>
      </p:grpSpPr>
      <p:sp>
        <p:nvSpPr>
          <p:cNvPr id="2" name="Freeform 2"/>
          <p:cNvSpPr/>
          <p:nvPr/>
        </p:nvSpPr>
        <p:spPr>
          <a:xfrm rot="461708">
            <a:off x="15926870" y="147759"/>
            <a:ext cx="2266727" cy="888401"/>
          </a:xfrm>
          <a:custGeom>
            <a:avLst/>
            <a:gdLst/>
            <a:ahLst/>
            <a:cxnLst/>
            <a:rect l="l" t="t" r="r" b="b"/>
            <a:pathLst>
              <a:path w="3237015" h="1022203">
                <a:moveTo>
                  <a:pt x="0" y="0"/>
                </a:moveTo>
                <a:lnTo>
                  <a:pt x="3237016" y="0"/>
                </a:lnTo>
                <a:lnTo>
                  <a:pt x="3237016" y="1022202"/>
                </a:lnTo>
                <a:lnTo>
                  <a:pt x="0" y="1022202"/>
                </a:lnTo>
                <a:lnTo>
                  <a:pt x="0" y="0"/>
                </a:lnTo>
                <a:close/>
              </a:path>
            </a:pathLst>
          </a:custGeom>
          <a:blipFill>
            <a:blip r:embed="rId2">
              <a:extLst>
                <a:ext uri="{96DAC541-7B7A-43D3-8B79-37D633B846F1}">
                  <asvg:svgBlip xmlns:asvg="http://schemas.microsoft.com/office/drawing/2016/SVG/main" r:embed="rId3"/>
                </a:ext>
              </a:extLst>
            </a:blip>
            <a:stretch>
              <a:fillRect l="-2610" b="-39317"/>
            </a:stretch>
          </a:blipFill>
        </p:spPr>
        <p:txBody>
          <a:bodyPr/>
          <a:lstStyle/>
          <a:p>
            <a:endParaRPr lang="en-US"/>
          </a:p>
        </p:txBody>
      </p:sp>
      <p:sp>
        <p:nvSpPr>
          <p:cNvPr id="10" name="Freeform 10"/>
          <p:cNvSpPr/>
          <p:nvPr/>
        </p:nvSpPr>
        <p:spPr>
          <a:xfrm rot="7917651" flipH="1">
            <a:off x="390217" y="125459"/>
            <a:ext cx="729079" cy="1045346"/>
          </a:xfrm>
          <a:custGeom>
            <a:avLst/>
            <a:gdLst/>
            <a:ahLst/>
            <a:cxnLst/>
            <a:rect l="l" t="t" r="r" b="b"/>
            <a:pathLst>
              <a:path w="729079" h="1045346">
                <a:moveTo>
                  <a:pt x="729079" y="0"/>
                </a:moveTo>
                <a:lnTo>
                  <a:pt x="0" y="0"/>
                </a:lnTo>
                <a:lnTo>
                  <a:pt x="0" y="1045345"/>
                </a:lnTo>
                <a:lnTo>
                  <a:pt x="729079" y="1045345"/>
                </a:lnTo>
                <a:lnTo>
                  <a:pt x="729079"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1" name="Freeform 11"/>
          <p:cNvSpPr/>
          <p:nvPr/>
        </p:nvSpPr>
        <p:spPr>
          <a:xfrm rot="-10010137" flipH="1">
            <a:off x="17404334" y="9172367"/>
            <a:ext cx="729079" cy="1045346"/>
          </a:xfrm>
          <a:custGeom>
            <a:avLst/>
            <a:gdLst/>
            <a:ahLst/>
            <a:cxnLst/>
            <a:rect l="l" t="t" r="r" b="b"/>
            <a:pathLst>
              <a:path w="729079" h="1045346">
                <a:moveTo>
                  <a:pt x="729078" y="0"/>
                </a:moveTo>
                <a:lnTo>
                  <a:pt x="0" y="0"/>
                </a:lnTo>
                <a:lnTo>
                  <a:pt x="0" y="1045346"/>
                </a:lnTo>
                <a:lnTo>
                  <a:pt x="729078" y="1045346"/>
                </a:lnTo>
                <a:lnTo>
                  <a:pt x="729078"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6" name="Freeform 2">
            <a:extLst>
              <a:ext uri="{FF2B5EF4-FFF2-40B4-BE49-F238E27FC236}">
                <a16:creationId xmlns:a16="http://schemas.microsoft.com/office/drawing/2014/main" id="{E460E313-5C37-A156-4D9B-B57D730A2C40}"/>
              </a:ext>
            </a:extLst>
          </p:cNvPr>
          <p:cNvSpPr/>
          <p:nvPr/>
        </p:nvSpPr>
        <p:spPr>
          <a:xfrm>
            <a:off x="2326118" y="5295900"/>
            <a:ext cx="4171718" cy="5562167"/>
          </a:xfrm>
          <a:custGeom>
            <a:avLst/>
            <a:gdLst/>
            <a:ahLst/>
            <a:cxnLst/>
            <a:rect l="l" t="t" r="r" b="b"/>
            <a:pathLst>
              <a:path w="5147810" h="6789677">
                <a:moveTo>
                  <a:pt x="0" y="0"/>
                </a:moveTo>
                <a:lnTo>
                  <a:pt x="5147810" y="0"/>
                </a:lnTo>
                <a:lnTo>
                  <a:pt x="5147810" y="6789677"/>
                </a:lnTo>
                <a:lnTo>
                  <a:pt x="0" y="678967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8" name="Thought Bubble: Cloud 17">
            <a:extLst>
              <a:ext uri="{FF2B5EF4-FFF2-40B4-BE49-F238E27FC236}">
                <a16:creationId xmlns:a16="http://schemas.microsoft.com/office/drawing/2014/main" id="{8FD6CA09-FEAD-D567-5BBD-C6C0BFAEFB98}"/>
              </a:ext>
            </a:extLst>
          </p:cNvPr>
          <p:cNvSpPr/>
          <p:nvPr/>
        </p:nvSpPr>
        <p:spPr>
          <a:xfrm>
            <a:off x="7086600" y="648132"/>
            <a:ext cx="9829800" cy="6019368"/>
          </a:xfrm>
          <a:prstGeom prst="cloudCallout">
            <a:avLst>
              <a:gd name="adj1" fmla="val -50008"/>
              <a:gd name="adj2" fmla="val 64471"/>
            </a:avLst>
          </a:prstGeom>
          <a:solidFill>
            <a:schemeClr val="bg1"/>
          </a:solidFill>
          <a:ln w="381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800">
                <a:solidFill>
                  <a:schemeClr val="tx1"/>
                </a:solidFill>
                <a:latin typeface="Arial" panose="020B0604020202020204" pitchFamily="34" charset="0"/>
                <a:cs typeface="Arial" panose="020B0604020202020204" pitchFamily="34" charset="0"/>
              </a:rPr>
              <a:t>Từ các hoạt động được nêu ra, các em hãy nêu hoạt động em tâm đắc nhất và giải thích vì sao?</a:t>
            </a:r>
          </a:p>
        </p:txBody>
      </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right)">
                                      <p:cBhvr>
                                        <p:cTn id="7" dur="500"/>
                                        <p:tgtEl>
                                          <p:spTgt spid="1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left)">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357</TotalTime>
  <Words>1935</Words>
  <Application>Microsoft Office PowerPoint</Application>
  <PresentationFormat>Custom</PresentationFormat>
  <Paragraphs>119</Paragraphs>
  <Slides>41</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41</vt:i4>
      </vt:variant>
    </vt:vector>
  </HeadingPairs>
  <TitlesOfParts>
    <vt:vector size="46" baseType="lpstr">
      <vt:lpstr>Courier New</vt:lpstr>
      <vt:lpstr>Arial</vt:lpstr>
      <vt:lpstr>Calibri</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ADMIN</dc:creator>
  <cp:lastModifiedBy>Administrator</cp:lastModifiedBy>
  <cp:revision>1</cp:revision>
  <dcterms:created xsi:type="dcterms:W3CDTF">2006-08-16T00:00:00Z</dcterms:created>
  <dcterms:modified xsi:type="dcterms:W3CDTF">2024-12-20T08:02:13Z</dcterms:modified>
  <dc:identifier>DAFsnz6BAxQ</dc:identifier>
</cp:coreProperties>
</file>