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352" r:id="rId4"/>
    <p:sldId id="407" r:id="rId5"/>
    <p:sldId id="408" r:id="rId6"/>
    <p:sldId id="409" r:id="rId7"/>
    <p:sldId id="406" r:id="rId8"/>
    <p:sldId id="270" r:id="rId9"/>
    <p:sldId id="410" r:id="rId10"/>
    <p:sldId id="358" r:id="rId11"/>
    <p:sldId id="411" r:id="rId12"/>
    <p:sldId id="412" r:id="rId13"/>
    <p:sldId id="413" r:id="rId14"/>
    <p:sldId id="414" r:id="rId15"/>
    <p:sldId id="415" r:id="rId16"/>
    <p:sldId id="416" r:id="rId17"/>
    <p:sldId id="373" r:id="rId18"/>
    <p:sldId id="417" r:id="rId19"/>
    <p:sldId id="3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CC00"/>
    <a:srgbClr val="000000"/>
    <a:srgbClr val="FFFF00"/>
    <a:srgbClr val="FFFF66"/>
    <a:srgbClr val="FF66FF"/>
    <a:srgbClr val="00FFFF"/>
    <a:srgbClr val="6699FF"/>
    <a:srgbClr val="00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2" d="100"/>
          <a:sy n="72" d="100"/>
        </p:scale>
        <p:origin x="660" y="54"/>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3F236AC-FAE7-F0EB-DD77-DE597F35B888}"/>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BE9B563B-47D5-7931-A633-6B3AD60BD8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5EA878D1-2CD6-BD69-D5EE-1A917C6CDAB0}"/>
              </a:ext>
            </a:extLst>
          </p:cNvPr>
          <p:cNvSpPr>
            <a:spLocks noGrp="1"/>
          </p:cNvSpPr>
          <p:nvPr>
            <p:ph type="dt" sz="half" idx="10"/>
          </p:nvPr>
        </p:nvSpPr>
        <p:spPr/>
        <p:txBody>
          <a:bodyPr/>
          <a:lstStyle/>
          <a:p>
            <a:fld id="{901BAD30-0348-44F4-A432-CEA2433C38E4}" type="datetimeFigureOut">
              <a:rPr lang="en-US" smtClean="0"/>
              <a:t>12/4/2024</a:t>
            </a:fld>
            <a:endParaRPr lang="en-US"/>
          </a:p>
        </p:txBody>
      </p:sp>
      <p:sp>
        <p:nvSpPr>
          <p:cNvPr id="5" name="Chỗ dành sẵn cho Chân trang 4">
            <a:extLst>
              <a:ext uri="{FF2B5EF4-FFF2-40B4-BE49-F238E27FC236}">
                <a16:creationId xmlns:a16="http://schemas.microsoft.com/office/drawing/2014/main" id="{51343473-70A5-33B5-0075-CD4816B5FD4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D9FE987-CD26-B91F-EF4C-BE18F25A51E0}"/>
              </a:ext>
            </a:extLst>
          </p:cNvPr>
          <p:cNvSpPr>
            <a:spLocks noGrp="1"/>
          </p:cNvSpPr>
          <p:nvPr>
            <p:ph type="sldNum" sz="quarter" idx="12"/>
          </p:nvPr>
        </p:nvSpPr>
        <p:spPr/>
        <p:txBody>
          <a:bodyPr/>
          <a:lstStyle/>
          <a:p>
            <a:fld id="{748C9394-B5B4-4384-BFF0-9DAD0B444A98}" type="slidenum">
              <a:rPr lang="en-US" smtClean="0"/>
              <a:t>‹#›</a:t>
            </a:fld>
            <a:endParaRPr lang="en-US"/>
          </a:p>
        </p:txBody>
      </p:sp>
    </p:spTree>
    <p:extLst>
      <p:ext uri="{BB962C8B-B14F-4D97-AF65-F5344CB8AC3E}">
        <p14:creationId xmlns:p14="http://schemas.microsoft.com/office/powerpoint/2010/main" val="305554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97E2A99-98A4-76FC-FB83-41143594C326}"/>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1C1A56B-5DA6-9A30-401C-2EF732AC0E4D}"/>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5220F1B-67E6-E424-A283-AFEA996D64AB}"/>
              </a:ext>
            </a:extLst>
          </p:cNvPr>
          <p:cNvSpPr>
            <a:spLocks noGrp="1"/>
          </p:cNvSpPr>
          <p:nvPr>
            <p:ph type="dt" sz="half" idx="10"/>
          </p:nvPr>
        </p:nvSpPr>
        <p:spPr/>
        <p:txBody>
          <a:bodyPr/>
          <a:lstStyle/>
          <a:p>
            <a:fld id="{901BAD30-0348-44F4-A432-CEA2433C38E4}" type="datetimeFigureOut">
              <a:rPr lang="en-US" smtClean="0"/>
              <a:t>12/4/2024</a:t>
            </a:fld>
            <a:endParaRPr lang="en-US"/>
          </a:p>
        </p:txBody>
      </p:sp>
      <p:sp>
        <p:nvSpPr>
          <p:cNvPr id="5" name="Chỗ dành sẵn cho Chân trang 4">
            <a:extLst>
              <a:ext uri="{FF2B5EF4-FFF2-40B4-BE49-F238E27FC236}">
                <a16:creationId xmlns:a16="http://schemas.microsoft.com/office/drawing/2014/main" id="{4D0318A4-2CAE-3E37-2B66-157DA1522C1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9F64ACE-37B4-7EF6-8EAE-DECE12C1C8FA}"/>
              </a:ext>
            </a:extLst>
          </p:cNvPr>
          <p:cNvSpPr>
            <a:spLocks noGrp="1"/>
          </p:cNvSpPr>
          <p:nvPr>
            <p:ph type="sldNum" sz="quarter" idx="12"/>
          </p:nvPr>
        </p:nvSpPr>
        <p:spPr/>
        <p:txBody>
          <a:bodyPr/>
          <a:lstStyle/>
          <a:p>
            <a:fld id="{748C9394-B5B4-4384-BFF0-9DAD0B444A98}" type="slidenum">
              <a:rPr lang="en-US" smtClean="0"/>
              <a:t>‹#›</a:t>
            </a:fld>
            <a:endParaRPr lang="en-US"/>
          </a:p>
        </p:txBody>
      </p:sp>
    </p:spTree>
    <p:extLst>
      <p:ext uri="{BB962C8B-B14F-4D97-AF65-F5344CB8AC3E}">
        <p14:creationId xmlns:p14="http://schemas.microsoft.com/office/powerpoint/2010/main" val="2003880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76F58DC7-56F3-5453-1341-65E2A96D7437}"/>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203A7DB-68D9-2BEB-2AE4-4943149298D1}"/>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F1416B3-3F5F-015A-5F26-FAA1ACC30F57}"/>
              </a:ext>
            </a:extLst>
          </p:cNvPr>
          <p:cNvSpPr>
            <a:spLocks noGrp="1"/>
          </p:cNvSpPr>
          <p:nvPr>
            <p:ph type="dt" sz="half" idx="10"/>
          </p:nvPr>
        </p:nvSpPr>
        <p:spPr/>
        <p:txBody>
          <a:bodyPr/>
          <a:lstStyle/>
          <a:p>
            <a:fld id="{901BAD30-0348-44F4-A432-CEA2433C38E4}" type="datetimeFigureOut">
              <a:rPr lang="en-US" smtClean="0"/>
              <a:t>12/4/2024</a:t>
            </a:fld>
            <a:endParaRPr lang="en-US"/>
          </a:p>
        </p:txBody>
      </p:sp>
      <p:sp>
        <p:nvSpPr>
          <p:cNvPr id="5" name="Chỗ dành sẵn cho Chân trang 4">
            <a:extLst>
              <a:ext uri="{FF2B5EF4-FFF2-40B4-BE49-F238E27FC236}">
                <a16:creationId xmlns:a16="http://schemas.microsoft.com/office/drawing/2014/main" id="{CFD471C6-AD4A-0130-618F-D2532476707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7586653-5B4D-30A2-421A-047E7823EC4E}"/>
              </a:ext>
            </a:extLst>
          </p:cNvPr>
          <p:cNvSpPr>
            <a:spLocks noGrp="1"/>
          </p:cNvSpPr>
          <p:nvPr>
            <p:ph type="sldNum" sz="quarter" idx="12"/>
          </p:nvPr>
        </p:nvSpPr>
        <p:spPr/>
        <p:txBody>
          <a:bodyPr/>
          <a:lstStyle/>
          <a:p>
            <a:fld id="{748C9394-B5B4-4384-BFF0-9DAD0B444A98}" type="slidenum">
              <a:rPr lang="en-US" smtClean="0"/>
              <a:t>‹#›</a:t>
            </a:fld>
            <a:endParaRPr lang="en-US"/>
          </a:p>
        </p:txBody>
      </p:sp>
    </p:spTree>
    <p:extLst>
      <p:ext uri="{BB962C8B-B14F-4D97-AF65-F5344CB8AC3E}">
        <p14:creationId xmlns:p14="http://schemas.microsoft.com/office/powerpoint/2010/main" val="4256690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812953E-77FD-73E5-3C87-61BD7B0C0A47}"/>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4C8C3CB2-BF13-4D3F-EA7E-878EF629D66A}"/>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02BDA2C-3835-78B7-A8D5-3FF3E768C8B9}"/>
              </a:ext>
            </a:extLst>
          </p:cNvPr>
          <p:cNvSpPr>
            <a:spLocks noGrp="1"/>
          </p:cNvSpPr>
          <p:nvPr>
            <p:ph type="dt" sz="half" idx="10"/>
          </p:nvPr>
        </p:nvSpPr>
        <p:spPr/>
        <p:txBody>
          <a:bodyPr/>
          <a:lstStyle/>
          <a:p>
            <a:fld id="{901BAD30-0348-44F4-A432-CEA2433C38E4}" type="datetimeFigureOut">
              <a:rPr lang="en-US" smtClean="0"/>
              <a:t>12/4/2024</a:t>
            </a:fld>
            <a:endParaRPr lang="en-US"/>
          </a:p>
        </p:txBody>
      </p:sp>
      <p:sp>
        <p:nvSpPr>
          <p:cNvPr id="5" name="Chỗ dành sẵn cho Chân trang 4">
            <a:extLst>
              <a:ext uri="{FF2B5EF4-FFF2-40B4-BE49-F238E27FC236}">
                <a16:creationId xmlns:a16="http://schemas.microsoft.com/office/drawing/2014/main" id="{F414EE1C-5CFB-220D-F971-FCDAAC0EFCB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FD154DB-3D07-1035-6197-31090F1670BD}"/>
              </a:ext>
            </a:extLst>
          </p:cNvPr>
          <p:cNvSpPr>
            <a:spLocks noGrp="1"/>
          </p:cNvSpPr>
          <p:nvPr>
            <p:ph type="sldNum" sz="quarter" idx="12"/>
          </p:nvPr>
        </p:nvSpPr>
        <p:spPr/>
        <p:txBody>
          <a:bodyPr/>
          <a:lstStyle/>
          <a:p>
            <a:fld id="{748C9394-B5B4-4384-BFF0-9DAD0B444A98}" type="slidenum">
              <a:rPr lang="en-US" smtClean="0"/>
              <a:t>‹#›</a:t>
            </a:fld>
            <a:endParaRPr lang="en-US"/>
          </a:p>
        </p:txBody>
      </p:sp>
    </p:spTree>
    <p:extLst>
      <p:ext uri="{BB962C8B-B14F-4D97-AF65-F5344CB8AC3E}">
        <p14:creationId xmlns:p14="http://schemas.microsoft.com/office/powerpoint/2010/main" val="2263951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305FEFD-10C5-E6C4-B58F-89B0F3270EAF}"/>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706B5F32-7C6E-A5A2-72CB-2ED9DF6BDC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9D1ECD2E-857D-BB50-BB9A-0D06D62794D6}"/>
              </a:ext>
            </a:extLst>
          </p:cNvPr>
          <p:cNvSpPr>
            <a:spLocks noGrp="1"/>
          </p:cNvSpPr>
          <p:nvPr>
            <p:ph type="dt" sz="half" idx="10"/>
          </p:nvPr>
        </p:nvSpPr>
        <p:spPr/>
        <p:txBody>
          <a:bodyPr/>
          <a:lstStyle/>
          <a:p>
            <a:fld id="{901BAD30-0348-44F4-A432-CEA2433C38E4}" type="datetimeFigureOut">
              <a:rPr lang="en-US" smtClean="0"/>
              <a:t>12/4/2024</a:t>
            </a:fld>
            <a:endParaRPr lang="en-US"/>
          </a:p>
        </p:txBody>
      </p:sp>
      <p:sp>
        <p:nvSpPr>
          <p:cNvPr id="5" name="Chỗ dành sẵn cho Chân trang 4">
            <a:extLst>
              <a:ext uri="{FF2B5EF4-FFF2-40B4-BE49-F238E27FC236}">
                <a16:creationId xmlns:a16="http://schemas.microsoft.com/office/drawing/2014/main" id="{61BBA316-4F0E-3E68-DE3B-C478F2062F4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588879F2-5367-EBEF-27B2-B26F5A8C544E}"/>
              </a:ext>
            </a:extLst>
          </p:cNvPr>
          <p:cNvSpPr>
            <a:spLocks noGrp="1"/>
          </p:cNvSpPr>
          <p:nvPr>
            <p:ph type="sldNum" sz="quarter" idx="12"/>
          </p:nvPr>
        </p:nvSpPr>
        <p:spPr/>
        <p:txBody>
          <a:bodyPr/>
          <a:lstStyle/>
          <a:p>
            <a:fld id="{748C9394-B5B4-4384-BFF0-9DAD0B444A98}" type="slidenum">
              <a:rPr lang="en-US" smtClean="0"/>
              <a:t>‹#›</a:t>
            </a:fld>
            <a:endParaRPr lang="en-US"/>
          </a:p>
        </p:txBody>
      </p:sp>
    </p:spTree>
    <p:extLst>
      <p:ext uri="{BB962C8B-B14F-4D97-AF65-F5344CB8AC3E}">
        <p14:creationId xmlns:p14="http://schemas.microsoft.com/office/powerpoint/2010/main" val="3707840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7772D6D-9E2D-48B3-9ADE-B9519B0DB7B1}"/>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99596105-3BFC-AA25-EBCD-3C6262D2189D}"/>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2AA07AA3-F925-94BE-89D4-CD7425DD6618}"/>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F7F2633F-427F-168D-1914-F8D48B62FB4C}"/>
              </a:ext>
            </a:extLst>
          </p:cNvPr>
          <p:cNvSpPr>
            <a:spLocks noGrp="1"/>
          </p:cNvSpPr>
          <p:nvPr>
            <p:ph type="dt" sz="half" idx="10"/>
          </p:nvPr>
        </p:nvSpPr>
        <p:spPr/>
        <p:txBody>
          <a:bodyPr/>
          <a:lstStyle/>
          <a:p>
            <a:fld id="{901BAD30-0348-44F4-A432-CEA2433C38E4}" type="datetimeFigureOut">
              <a:rPr lang="en-US" smtClean="0"/>
              <a:t>12/4/2024</a:t>
            </a:fld>
            <a:endParaRPr lang="en-US"/>
          </a:p>
        </p:txBody>
      </p:sp>
      <p:sp>
        <p:nvSpPr>
          <p:cNvPr id="6" name="Chỗ dành sẵn cho Chân trang 5">
            <a:extLst>
              <a:ext uri="{FF2B5EF4-FFF2-40B4-BE49-F238E27FC236}">
                <a16:creationId xmlns:a16="http://schemas.microsoft.com/office/drawing/2014/main" id="{8D10C2BD-85D2-053E-DD6C-620878EA0E23}"/>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76F0AB91-D37B-63C8-5CF9-C194B99264DC}"/>
              </a:ext>
            </a:extLst>
          </p:cNvPr>
          <p:cNvSpPr>
            <a:spLocks noGrp="1"/>
          </p:cNvSpPr>
          <p:nvPr>
            <p:ph type="sldNum" sz="quarter" idx="12"/>
          </p:nvPr>
        </p:nvSpPr>
        <p:spPr/>
        <p:txBody>
          <a:bodyPr/>
          <a:lstStyle/>
          <a:p>
            <a:fld id="{748C9394-B5B4-4384-BFF0-9DAD0B444A98}" type="slidenum">
              <a:rPr lang="en-US" smtClean="0"/>
              <a:t>‹#›</a:t>
            </a:fld>
            <a:endParaRPr lang="en-US"/>
          </a:p>
        </p:txBody>
      </p:sp>
    </p:spTree>
    <p:extLst>
      <p:ext uri="{BB962C8B-B14F-4D97-AF65-F5344CB8AC3E}">
        <p14:creationId xmlns:p14="http://schemas.microsoft.com/office/powerpoint/2010/main" val="74908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2652D82-BEF1-9B7E-A389-3CC44152566F}"/>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6C9B56B8-913E-C9CE-D71C-7ECF9242FE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2BA3F12F-6C2E-9DB6-CA7E-FFF1BF001A0E}"/>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BB4B2B76-7F11-43F2-876F-625B65A593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DDAB6F40-B9A6-EEE1-60DD-CC217BF8427C}"/>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807BDA8C-AC41-CEFE-6237-CE7D5229EFEB}"/>
              </a:ext>
            </a:extLst>
          </p:cNvPr>
          <p:cNvSpPr>
            <a:spLocks noGrp="1"/>
          </p:cNvSpPr>
          <p:nvPr>
            <p:ph type="dt" sz="half" idx="10"/>
          </p:nvPr>
        </p:nvSpPr>
        <p:spPr/>
        <p:txBody>
          <a:bodyPr/>
          <a:lstStyle/>
          <a:p>
            <a:fld id="{901BAD30-0348-44F4-A432-CEA2433C38E4}" type="datetimeFigureOut">
              <a:rPr lang="en-US" smtClean="0"/>
              <a:t>12/4/2024</a:t>
            </a:fld>
            <a:endParaRPr lang="en-US"/>
          </a:p>
        </p:txBody>
      </p:sp>
      <p:sp>
        <p:nvSpPr>
          <p:cNvPr id="8" name="Chỗ dành sẵn cho Chân trang 7">
            <a:extLst>
              <a:ext uri="{FF2B5EF4-FFF2-40B4-BE49-F238E27FC236}">
                <a16:creationId xmlns:a16="http://schemas.microsoft.com/office/drawing/2014/main" id="{A96A61E7-0247-A6AC-6047-9329D9104AA3}"/>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0DA3F9F6-03A8-CD9E-4706-474C5D312387}"/>
              </a:ext>
            </a:extLst>
          </p:cNvPr>
          <p:cNvSpPr>
            <a:spLocks noGrp="1"/>
          </p:cNvSpPr>
          <p:nvPr>
            <p:ph type="sldNum" sz="quarter" idx="12"/>
          </p:nvPr>
        </p:nvSpPr>
        <p:spPr/>
        <p:txBody>
          <a:bodyPr/>
          <a:lstStyle/>
          <a:p>
            <a:fld id="{748C9394-B5B4-4384-BFF0-9DAD0B444A98}" type="slidenum">
              <a:rPr lang="en-US" smtClean="0"/>
              <a:t>‹#›</a:t>
            </a:fld>
            <a:endParaRPr lang="en-US"/>
          </a:p>
        </p:txBody>
      </p:sp>
    </p:spTree>
    <p:extLst>
      <p:ext uri="{BB962C8B-B14F-4D97-AF65-F5344CB8AC3E}">
        <p14:creationId xmlns:p14="http://schemas.microsoft.com/office/powerpoint/2010/main" val="2547133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7188E05-E139-7BD6-AA99-C8166467A12B}"/>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2D647BFF-9F5C-CE98-5C76-A95E43F23CBA}"/>
              </a:ext>
            </a:extLst>
          </p:cNvPr>
          <p:cNvSpPr>
            <a:spLocks noGrp="1"/>
          </p:cNvSpPr>
          <p:nvPr>
            <p:ph type="dt" sz="half" idx="10"/>
          </p:nvPr>
        </p:nvSpPr>
        <p:spPr/>
        <p:txBody>
          <a:bodyPr/>
          <a:lstStyle/>
          <a:p>
            <a:fld id="{901BAD30-0348-44F4-A432-CEA2433C38E4}" type="datetimeFigureOut">
              <a:rPr lang="en-US" smtClean="0"/>
              <a:t>12/4/2024</a:t>
            </a:fld>
            <a:endParaRPr lang="en-US"/>
          </a:p>
        </p:txBody>
      </p:sp>
      <p:sp>
        <p:nvSpPr>
          <p:cNvPr id="4" name="Chỗ dành sẵn cho Chân trang 3">
            <a:extLst>
              <a:ext uri="{FF2B5EF4-FFF2-40B4-BE49-F238E27FC236}">
                <a16:creationId xmlns:a16="http://schemas.microsoft.com/office/drawing/2014/main" id="{81E036BE-B2EF-A03C-EB0B-8ABA8E8F3C75}"/>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BBB0B159-E187-00E7-4997-978C86D82E89}"/>
              </a:ext>
            </a:extLst>
          </p:cNvPr>
          <p:cNvSpPr>
            <a:spLocks noGrp="1"/>
          </p:cNvSpPr>
          <p:nvPr>
            <p:ph type="sldNum" sz="quarter" idx="12"/>
          </p:nvPr>
        </p:nvSpPr>
        <p:spPr/>
        <p:txBody>
          <a:bodyPr/>
          <a:lstStyle/>
          <a:p>
            <a:fld id="{748C9394-B5B4-4384-BFF0-9DAD0B444A98}" type="slidenum">
              <a:rPr lang="en-US" smtClean="0"/>
              <a:t>‹#›</a:t>
            </a:fld>
            <a:endParaRPr lang="en-US"/>
          </a:p>
        </p:txBody>
      </p:sp>
    </p:spTree>
    <p:extLst>
      <p:ext uri="{BB962C8B-B14F-4D97-AF65-F5344CB8AC3E}">
        <p14:creationId xmlns:p14="http://schemas.microsoft.com/office/powerpoint/2010/main" val="2144337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AE11947C-E313-36FF-CC81-E63A82D3E989}"/>
              </a:ext>
            </a:extLst>
          </p:cNvPr>
          <p:cNvSpPr>
            <a:spLocks noGrp="1"/>
          </p:cNvSpPr>
          <p:nvPr>
            <p:ph type="dt" sz="half" idx="10"/>
          </p:nvPr>
        </p:nvSpPr>
        <p:spPr/>
        <p:txBody>
          <a:bodyPr/>
          <a:lstStyle/>
          <a:p>
            <a:fld id="{901BAD30-0348-44F4-A432-CEA2433C38E4}" type="datetimeFigureOut">
              <a:rPr lang="en-US" smtClean="0"/>
              <a:t>12/4/2024</a:t>
            </a:fld>
            <a:endParaRPr lang="en-US"/>
          </a:p>
        </p:txBody>
      </p:sp>
      <p:sp>
        <p:nvSpPr>
          <p:cNvPr id="3" name="Chỗ dành sẵn cho Chân trang 2">
            <a:extLst>
              <a:ext uri="{FF2B5EF4-FFF2-40B4-BE49-F238E27FC236}">
                <a16:creationId xmlns:a16="http://schemas.microsoft.com/office/drawing/2014/main" id="{B95BC4EE-35E9-2814-A418-3CC31F73A4F8}"/>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9EDA28D7-8449-FCE5-5C03-BFD5794D6D8C}"/>
              </a:ext>
            </a:extLst>
          </p:cNvPr>
          <p:cNvSpPr>
            <a:spLocks noGrp="1"/>
          </p:cNvSpPr>
          <p:nvPr>
            <p:ph type="sldNum" sz="quarter" idx="12"/>
          </p:nvPr>
        </p:nvSpPr>
        <p:spPr/>
        <p:txBody>
          <a:bodyPr/>
          <a:lstStyle/>
          <a:p>
            <a:fld id="{748C9394-B5B4-4384-BFF0-9DAD0B444A98}" type="slidenum">
              <a:rPr lang="en-US" smtClean="0"/>
              <a:t>‹#›</a:t>
            </a:fld>
            <a:endParaRPr lang="en-US"/>
          </a:p>
        </p:txBody>
      </p:sp>
    </p:spTree>
    <p:extLst>
      <p:ext uri="{BB962C8B-B14F-4D97-AF65-F5344CB8AC3E}">
        <p14:creationId xmlns:p14="http://schemas.microsoft.com/office/powerpoint/2010/main" val="300684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E85BEC7-F8E8-A9CA-3154-39AE0D011BD4}"/>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2C9BEE7-1CA1-7D1D-2D35-9378E08492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21CDC47-DAED-28DC-A7C5-1487644C7B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324012B-27B5-3381-A98E-CF2B9CE8DC3C}"/>
              </a:ext>
            </a:extLst>
          </p:cNvPr>
          <p:cNvSpPr>
            <a:spLocks noGrp="1"/>
          </p:cNvSpPr>
          <p:nvPr>
            <p:ph type="dt" sz="half" idx="10"/>
          </p:nvPr>
        </p:nvSpPr>
        <p:spPr/>
        <p:txBody>
          <a:bodyPr/>
          <a:lstStyle/>
          <a:p>
            <a:fld id="{901BAD30-0348-44F4-A432-CEA2433C38E4}" type="datetimeFigureOut">
              <a:rPr lang="en-US" smtClean="0"/>
              <a:t>12/4/2024</a:t>
            </a:fld>
            <a:endParaRPr lang="en-US"/>
          </a:p>
        </p:txBody>
      </p:sp>
      <p:sp>
        <p:nvSpPr>
          <p:cNvPr id="6" name="Chỗ dành sẵn cho Chân trang 5">
            <a:extLst>
              <a:ext uri="{FF2B5EF4-FFF2-40B4-BE49-F238E27FC236}">
                <a16:creationId xmlns:a16="http://schemas.microsoft.com/office/drawing/2014/main" id="{B7DFE136-0E1F-BEF6-5F5A-029136644DB5}"/>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5BFE1553-4352-370A-9843-B3D63F7D4D7F}"/>
              </a:ext>
            </a:extLst>
          </p:cNvPr>
          <p:cNvSpPr>
            <a:spLocks noGrp="1"/>
          </p:cNvSpPr>
          <p:nvPr>
            <p:ph type="sldNum" sz="quarter" idx="12"/>
          </p:nvPr>
        </p:nvSpPr>
        <p:spPr/>
        <p:txBody>
          <a:bodyPr/>
          <a:lstStyle/>
          <a:p>
            <a:fld id="{748C9394-B5B4-4384-BFF0-9DAD0B444A98}" type="slidenum">
              <a:rPr lang="en-US" smtClean="0"/>
              <a:t>‹#›</a:t>
            </a:fld>
            <a:endParaRPr lang="en-US"/>
          </a:p>
        </p:txBody>
      </p:sp>
    </p:spTree>
    <p:extLst>
      <p:ext uri="{BB962C8B-B14F-4D97-AF65-F5344CB8AC3E}">
        <p14:creationId xmlns:p14="http://schemas.microsoft.com/office/powerpoint/2010/main" val="2835920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2E61CB0-316B-404A-E757-B7A83C5C221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492B7674-C567-4CFD-9E46-4B8562D60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FA01EBFE-AF22-63C2-FF53-48A0E4208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912396B-9C63-01C6-E57E-06430ADEF5C7}"/>
              </a:ext>
            </a:extLst>
          </p:cNvPr>
          <p:cNvSpPr>
            <a:spLocks noGrp="1"/>
          </p:cNvSpPr>
          <p:nvPr>
            <p:ph type="dt" sz="half" idx="10"/>
          </p:nvPr>
        </p:nvSpPr>
        <p:spPr/>
        <p:txBody>
          <a:bodyPr/>
          <a:lstStyle/>
          <a:p>
            <a:fld id="{901BAD30-0348-44F4-A432-CEA2433C38E4}" type="datetimeFigureOut">
              <a:rPr lang="en-US" smtClean="0"/>
              <a:t>12/4/2024</a:t>
            </a:fld>
            <a:endParaRPr lang="en-US"/>
          </a:p>
        </p:txBody>
      </p:sp>
      <p:sp>
        <p:nvSpPr>
          <p:cNvPr id="6" name="Chỗ dành sẵn cho Chân trang 5">
            <a:extLst>
              <a:ext uri="{FF2B5EF4-FFF2-40B4-BE49-F238E27FC236}">
                <a16:creationId xmlns:a16="http://schemas.microsoft.com/office/drawing/2014/main" id="{7FFC3F33-7AD4-349C-AF35-F59DB334E868}"/>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9E908623-D848-D640-8CFC-D9557104E15E}"/>
              </a:ext>
            </a:extLst>
          </p:cNvPr>
          <p:cNvSpPr>
            <a:spLocks noGrp="1"/>
          </p:cNvSpPr>
          <p:nvPr>
            <p:ph type="sldNum" sz="quarter" idx="12"/>
          </p:nvPr>
        </p:nvSpPr>
        <p:spPr/>
        <p:txBody>
          <a:bodyPr/>
          <a:lstStyle/>
          <a:p>
            <a:fld id="{748C9394-B5B4-4384-BFF0-9DAD0B444A98}" type="slidenum">
              <a:rPr lang="en-US" smtClean="0"/>
              <a:t>‹#›</a:t>
            </a:fld>
            <a:endParaRPr lang="en-US"/>
          </a:p>
        </p:txBody>
      </p:sp>
    </p:spTree>
    <p:extLst>
      <p:ext uri="{BB962C8B-B14F-4D97-AF65-F5344CB8AC3E}">
        <p14:creationId xmlns:p14="http://schemas.microsoft.com/office/powerpoint/2010/main" val="1674021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0449E18E-D95E-5140-0271-95905F578D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BE829CAE-F2FE-DB0A-BA39-BF1152EAF8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06593E2-49F6-A25E-0760-24CB5787BA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BAD30-0348-44F4-A432-CEA2433C38E4}" type="datetimeFigureOut">
              <a:rPr lang="en-US" smtClean="0"/>
              <a:t>12/4/2024</a:t>
            </a:fld>
            <a:endParaRPr lang="en-US"/>
          </a:p>
        </p:txBody>
      </p:sp>
      <p:sp>
        <p:nvSpPr>
          <p:cNvPr id="5" name="Chỗ dành sẵn cho Chân trang 4">
            <a:extLst>
              <a:ext uri="{FF2B5EF4-FFF2-40B4-BE49-F238E27FC236}">
                <a16:creationId xmlns:a16="http://schemas.microsoft.com/office/drawing/2014/main" id="{53BCAFEF-A35E-35F8-945C-95818FFCF8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445D1F43-D450-5B5C-651F-2B3997732F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C9394-B5B4-4384-BFF0-9DAD0B444A98}" type="slidenum">
              <a:rPr lang="en-US" smtClean="0"/>
              <a:t>‹#›</a:t>
            </a:fld>
            <a:endParaRPr lang="en-US"/>
          </a:p>
        </p:txBody>
      </p:sp>
    </p:spTree>
    <p:extLst>
      <p:ext uri="{BB962C8B-B14F-4D97-AF65-F5344CB8AC3E}">
        <p14:creationId xmlns:p14="http://schemas.microsoft.com/office/powerpoint/2010/main" val="4021553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8873BD93-4FBC-E804-3D3A-51E553D6FF74}"/>
              </a:ext>
            </a:extLst>
          </p:cNvPr>
          <p:cNvSpPr txBox="1"/>
          <p:nvPr/>
        </p:nvSpPr>
        <p:spPr>
          <a:xfrm>
            <a:off x="541538" y="1043874"/>
            <a:ext cx="10972800" cy="1976182"/>
          </a:xfrm>
          <a:prstGeom prst="rect">
            <a:avLst/>
          </a:prstGeom>
          <a:noFill/>
        </p:spPr>
        <p:txBody>
          <a:bodyPr wrap="square">
            <a:spAutoFit/>
          </a:bodyPr>
          <a:lstStyle/>
          <a:p>
            <a:pPr marL="0" marR="0" algn="ctr">
              <a:lnSpc>
                <a:spcPct val="115000"/>
              </a:lnSpc>
              <a:spcBef>
                <a:spcPts val="600"/>
              </a:spcBef>
              <a:spcAft>
                <a:spcPts val="600"/>
              </a:spcAft>
            </a:pPr>
            <a:r>
              <a:rPr lang="en-US" sz="4400" b="1" dirty="0">
                <a:effectLst/>
                <a:latin typeface="Times New Roman" panose="02020603050405020304" pitchFamily="18" charset="0"/>
                <a:ea typeface="Calibri" panose="020F0502020204030204" pitchFamily="34" charset="0"/>
                <a:cs typeface="Times New Roman" panose="02020603050405020304" pitchFamily="18" charset="0"/>
              </a:rPr>
              <a:t>VĂN BẢN: </a:t>
            </a:r>
          </a:p>
          <a:p>
            <a:pPr algn="ctr">
              <a:lnSpc>
                <a:spcPct val="115000"/>
              </a:lnSpc>
              <a:spcBef>
                <a:spcPts val="600"/>
              </a:spcBef>
              <a:spcAft>
                <a:spcPts val="600"/>
              </a:spcAft>
            </a:pPr>
            <a:r>
              <a:rPr lang="pt-BR" sz="2800" b="1" dirty="0">
                <a:latin typeface="Times New Roman" panose="02020603050405020304" pitchFamily="18" charset="0"/>
                <a:cs typeface="Times New Roman" panose="02020603050405020304" pitchFamily="18" charset="0"/>
              </a:rPr>
              <a:t>VĂN HỌC VÀ TÁC DỤNG CHIỀU SÂU TRONG VIỆC XÂY DỰNG NHÂN CÁCH VĂN HÓA CON NGƯỜI</a:t>
            </a:r>
            <a:endParaRPr lang="en-US" sz="2800" dirty="0">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17A13061-DF7A-3B84-C4B4-DB8E0A3BE4A7}"/>
              </a:ext>
            </a:extLst>
          </p:cNvPr>
          <p:cNvSpPr txBox="1"/>
          <p:nvPr/>
        </p:nvSpPr>
        <p:spPr>
          <a:xfrm>
            <a:off x="4191333" y="4211431"/>
            <a:ext cx="6097554" cy="548099"/>
          </a:xfrm>
          <a:prstGeom prst="rect">
            <a:avLst/>
          </a:prstGeom>
          <a:noFill/>
        </p:spPr>
        <p:txBody>
          <a:bodyPr wrap="square">
            <a:spAutoFit/>
          </a:bodyPr>
          <a:lstStyle/>
          <a:p>
            <a:pPr marL="0" marR="0" algn="ctr">
              <a:lnSpc>
                <a:spcPct val="115000"/>
              </a:lnSpc>
              <a:spcBef>
                <a:spcPts val="600"/>
              </a:spcBef>
              <a:spcAft>
                <a:spcPts val="600"/>
              </a:spcAft>
            </a:pP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Hoàng</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Ngọc</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Hiến</a:t>
            </a:r>
            <a:r>
              <a:rPr lang="en-US" sz="28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Hình ảnh 2">
            <a:extLst>
              <a:ext uri="{FF2B5EF4-FFF2-40B4-BE49-F238E27FC236}">
                <a16:creationId xmlns:a16="http://schemas.microsoft.com/office/drawing/2014/main" id="{FE6748F7-7CC6-C191-5E29-053A59A8E1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8" y="3020056"/>
            <a:ext cx="4191333" cy="4284662"/>
          </a:xfrm>
          <a:prstGeom prst="rect">
            <a:avLst/>
          </a:prstGeom>
        </p:spPr>
      </p:pic>
      <p:sp>
        <p:nvSpPr>
          <p:cNvPr id="2" name="TextBox 1">
            <a:extLst>
              <a:ext uri="{FF2B5EF4-FFF2-40B4-BE49-F238E27FC236}">
                <a16:creationId xmlns:a16="http://schemas.microsoft.com/office/drawing/2014/main" id="{C86F97E0-87CF-4253-A800-84209EDA7204}"/>
              </a:ext>
            </a:extLst>
          </p:cNvPr>
          <p:cNvSpPr txBox="1"/>
          <p:nvPr/>
        </p:nvSpPr>
        <p:spPr>
          <a:xfrm>
            <a:off x="6930887" y="6321287"/>
            <a:ext cx="3150478" cy="369332"/>
          </a:xfrm>
          <a:prstGeom prst="rect">
            <a:avLst/>
          </a:prstGeom>
          <a:noFill/>
        </p:spPr>
        <p:txBody>
          <a:bodyPr wrap="none" rtlCol="0">
            <a:spAutoFit/>
          </a:bodyPr>
          <a:lstStyle/>
          <a:p>
            <a:r>
              <a:rPr lang="en-US">
                <a:latin typeface="MercuriusScript" panose="01010101010101010101" pitchFamily="2" charset="0"/>
              </a:rPr>
              <a:t>Giáo viên: Trương Thị Thúy</a:t>
            </a:r>
            <a:endParaRPr lang="vi-VN">
              <a:latin typeface="MercuriusScript" panose="01010101010101010101" pitchFamily="2" charset="0"/>
            </a:endParaRPr>
          </a:p>
        </p:txBody>
      </p:sp>
    </p:spTree>
    <p:extLst>
      <p:ext uri="{BB962C8B-B14F-4D97-AF65-F5344CB8AC3E}">
        <p14:creationId xmlns:p14="http://schemas.microsoft.com/office/powerpoint/2010/main" val="2875577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24C2CEF-45B9-DB47-277D-C0DA78B81A92}"/>
              </a:ext>
            </a:extLst>
          </p:cNvPr>
          <p:cNvSpPr txBox="1"/>
          <p:nvPr/>
        </p:nvSpPr>
        <p:spPr>
          <a:xfrm>
            <a:off x="1295400" y="401963"/>
            <a:ext cx="7035800" cy="646331"/>
          </a:xfrm>
          <a:prstGeom prst="rect">
            <a:avLst/>
          </a:prstGeom>
          <a:noFill/>
        </p:spPr>
        <p:txBody>
          <a:bodyPr wrap="square">
            <a:spAutoFit/>
          </a:bodyPr>
          <a:lstStyle/>
          <a:p>
            <a:pPr marL="0" marR="0" algn="just">
              <a:spcBef>
                <a:spcPts val="0"/>
              </a:spcBef>
              <a:spcAft>
                <a:spcPts val="0"/>
              </a:spcAft>
            </a:pPr>
            <a:r>
              <a:rPr lang="de-DE" sz="3600" b="1" dirty="0">
                <a:solidFill>
                  <a:schemeClr val="bg1"/>
                </a:solidFill>
                <a:effectLst/>
                <a:highlight>
                  <a:srgbClr val="339933"/>
                </a:highlight>
                <a:latin typeface="Times New Roman" panose="02020603050405020304" pitchFamily="18" charset="0"/>
                <a:ea typeface="Times New Roman" panose="02020603050405020304" pitchFamily="18" charset="0"/>
                <a:cs typeface="Times New Roman" panose="02020603050405020304" pitchFamily="18" charset="0"/>
              </a:rPr>
              <a:t>I</a:t>
            </a:r>
            <a:r>
              <a:rPr lang="de-DE" sz="3600" b="1" dirty="0">
                <a:solidFill>
                  <a:schemeClr val="bg1"/>
                </a:solidFill>
                <a:highlight>
                  <a:srgbClr val="339933"/>
                </a:highlight>
                <a:latin typeface="Times New Roman" panose="02020603050405020304" pitchFamily="18" charset="0"/>
                <a:ea typeface="Times New Roman" panose="02020603050405020304" pitchFamily="18" charset="0"/>
                <a:cs typeface="Times New Roman" panose="02020603050405020304" pitchFamily="18" charset="0"/>
              </a:rPr>
              <a:t>I</a:t>
            </a:r>
            <a:r>
              <a:rPr lang="de-DE" sz="3600" b="1">
                <a:solidFill>
                  <a:schemeClr val="bg1"/>
                </a:solidFill>
                <a:highlight>
                  <a:srgbClr val="339933"/>
                </a:highlight>
                <a:latin typeface="Times New Roman" panose="02020603050405020304" pitchFamily="18" charset="0"/>
                <a:ea typeface="Times New Roman" panose="02020603050405020304" pitchFamily="18" charset="0"/>
                <a:cs typeface="Times New Roman" panose="02020603050405020304" pitchFamily="18" charset="0"/>
              </a:rPr>
              <a:t>. Đọc hiểu văn bản</a:t>
            </a:r>
            <a:endParaRPr lang="en-US" sz="3600" dirty="0">
              <a:solidFill>
                <a:schemeClr val="bg1"/>
              </a:solidFill>
              <a:effectLst/>
              <a:highlight>
                <a:srgbClr val="339933"/>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F8157803-084F-5F2A-624A-6D92DAEA6453}"/>
              </a:ext>
            </a:extLst>
          </p:cNvPr>
          <p:cNvSpPr txBox="1"/>
          <p:nvPr/>
        </p:nvSpPr>
        <p:spPr>
          <a:xfrm>
            <a:off x="1136650" y="1378494"/>
            <a:ext cx="9918700" cy="584775"/>
          </a:xfrm>
          <a:prstGeom prst="rect">
            <a:avLst/>
          </a:prstGeom>
          <a:noFill/>
        </p:spPr>
        <p:txBody>
          <a:bodyPr wrap="square">
            <a:spAutoFit/>
          </a:bodyPr>
          <a:lstStyle/>
          <a:p>
            <a:r>
              <a:rPr lang="en-US" sz="3200" b="1" dirty="0">
                <a:solidFill>
                  <a:srgbClr val="339933"/>
                </a:solidFill>
                <a:latin typeface="Times New Roman" panose="02020603050405020304" pitchFamily="18" charset="0"/>
                <a:cs typeface="Times New Roman" panose="02020603050405020304" pitchFamily="18" charset="0"/>
              </a:rPr>
              <a:t>1</a:t>
            </a:r>
            <a:r>
              <a:rPr lang="en-US" sz="3200" b="1">
                <a:solidFill>
                  <a:srgbClr val="339933"/>
                </a:solidFill>
                <a:latin typeface="Times New Roman" panose="02020603050405020304" pitchFamily="18" charset="0"/>
                <a:cs typeface="Times New Roman" panose="02020603050405020304" pitchFamily="18" charset="0"/>
              </a:rPr>
              <a:t>. </a:t>
            </a:r>
            <a:r>
              <a:rPr lang="en-US" sz="3200" b="1">
                <a:solidFill>
                  <a:srgbClr val="000000"/>
                </a:solidFill>
                <a:effectLst/>
                <a:latin typeface="Times New Roman" panose="02020603050405020304" pitchFamily="18" charset="0"/>
                <a:ea typeface="Calibri" panose="020F0502020204030204" pitchFamily="34" charset="0"/>
              </a:rPr>
              <a:t>Mục đích và nội dung chính của văn bản</a:t>
            </a:r>
            <a:endParaRPr lang="en-US" sz="3200" dirty="0">
              <a:solidFill>
                <a:srgbClr val="339933"/>
              </a:solidFill>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03996680-9896-F4D0-55DF-998A9967DD29}"/>
              </a:ext>
            </a:extLst>
          </p:cNvPr>
          <p:cNvSpPr txBox="1"/>
          <p:nvPr/>
        </p:nvSpPr>
        <p:spPr>
          <a:xfrm>
            <a:off x="1295400" y="2634199"/>
            <a:ext cx="9918700" cy="2826306"/>
          </a:xfrm>
          <a:prstGeom prst="roundRect">
            <a:avLst/>
          </a:prstGeom>
          <a:noFill/>
          <a:ln w="38100">
            <a:solidFill>
              <a:srgbClr val="00CC00"/>
            </a:solidFill>
          </a:ln>
        </p:spPr>
        <p:txBody>
          <a:bodyPr wrap="square">
            <a:spAutoFit/>
          </a:bodyPr>
          <a:lstStyle/>
          <a:p>
            <a:pPr algn="just">
              <a:spcBef>
                <a:spcPts val="600"/>
              </a:spcBef>
              <a:spcAft>
                <a:spcPts val="600"/>
              </a:spcAft>
            </a:pPr>
            <a:r>
              <a:rPr lang="en-US" sz="3200">
                <a:latin typeface="Times New Roman" panose="02020603050405020304" pitchFamily="18" charset="0"/>
                <a:cs typeface="Times New Roman" panose="02020603050405020304" pitchFamily="18" charset="0"/>
              </a:rPr>
              <a:t>-</a:t>
            </a:r>
            <a:r>
              <a:rPr lang="en-US" sz="3200">
                <a:solidFill>
                  <a:srgbClr val="000000"/>
                </a:solidFill>
                <a:latin typeface="Times New Roman" panose="02020603050405020304" pitchFamily="18" charset="0"/>
                <a:ea typeface="Calibri" panose="020F0502020204030204" pitchFamily="34" charset="0"/>
              </a:rPr>
              <a:t> Nhan đề </a:t>
            </a:r>
            <a:r>
              <a:rPr lang="en-US" sz="3200" i="1">
                <a:solidFill>
                  <a:srgbClr val="000000"/>
                </a:solidFill>
                <a:latin typeface="Times New Roman" panose="02020603050405020304" pitchFamily="18" charset="0"/>
                <a:ea typeface="Calibri" panose="020F0502020204030204" pitchFamily="34" charset="0"/>
              </a:rPr>
              <a:t>Văn học và tác dụng chiều sâu trong việc xây dựng nhân cách văn hóa con người </a:t>
            </a:r>
            <a:r>
              <a:rPr lang="en-US" sz="3200">
                <a:solidFill>
                  <a:srgbClr val="000000"/>
                </a:solidFill>
                <a:latin typeface="Times New Roman" panose="02020603050405020304" pitchFamily="18" charset="0"/>
                <a:ea typeface="Calibri" panose="020F0502020204030204" pitchFamily="34" charset="0"/>
              </a:rPr>
              <a:t>cho biết mục đích và nội dung chính của văn bản này là: tác dụng to lớn và sâu sắc của văn học đối với việc phát triển nhân cách văn hóa của con người. </a:t>
            </a:r>
            <a:endParaRPr lang="vi-VN" sz="320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45267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24C2CEF-45B9-DB47-277D-C0DA78B81A92}"/>
              </a:ext>
            </a:extLst>
          </p:cNvPr>
          <p:cNvSpPr txBox="1"/>
          <p:nvPr/>
        </p:nvSpPr>
        <p:spPr>
          <a:xfrm>
            <a:off x="990600" y="327713"/>
            <a:ext cx="7035800"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white"/>
                </a:solidFill>
                <a:effectLst/>
                <a:highlight>
                  <a:srgbClr val="339933"/>
                </a:highlight>
                <a:uLnTx/>
                <a:uFillTx/>
                <a:latin typeface="Times New Roman" panose="02020603050405020304" pitchFamily="18" charset="0"/>
                <a:ea typeface="Times New Roman" panose="02020603050405020304" pitchFamily="18" charset="0"/>
                <a:cs typeface="Times New Roman" panose="02020603050405020304" pitchFamily="18" charset="0"/>
              </a:rPr>
              <a:t>II</a:t>
            </a:r>
            <a:r>
              <a:rPr kumimoji="0" lang="de-DE" sz="3600" b="1" i="0" u="none" strike="noStrike" kern="1200" cap="none" spc="0" normalizeH="0" baseline="0" noProof="0">
                <a:ln>
                  <a:noFill/>
                </a:ln>
                <a:solidFill>
                  <a:prstClr val="white"/>
                </a:solidFill>
                <a:effectLst/>
                <a:highlight>
                  <a:srgbClr val="339933"/>
                </a:highlight>
                <a:uLnTx/>
                <a:uFillTx/>
                <a:latin typeface="Times New Roman" panose="02020603050405020304" pitchFamily="18" charset="0"/>
                <a:ea typeface="Times New Roman" panose="02020603050405020304" pitchFamily="18" charset="0"/>
                <a:cs typeface="Times New Roman" panose="02020603050405020304" pitchFamily="18" charset="0"/>
              </a:rPr>
              <a:t>. Đọc hiểu văn bản</a:t>
            </a:r>
            <a:endParaRPr kumimoji="0" lang="en-US" sz="3600" b="0" i="0" u="none" strike="noStrike" kern="1200" cap="none" spc="0" normalizeH="0" baseline="0" noProof="0" dirty="0">
              <a:ln>
                <a:noFill/>
              </a:ln>
              <a:solidFill>
                <a:prstClr val="white"/>
              </a:solidFill>
              <a:effectLst/>
              <a:highlight>
                <a:srgbClr val="339933"/>
              </a:highligh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F8157803-084F-5F2A-624A-6D92DAEA6453}"/>
              </a:ext>
            </a:extLst>
          </p:cNvPr>
          <p:cNvSpPr txBox="1"/>
          <p:nvPr/>
        </p:nvSpPr>
        <p:spPr>
          <a:xfrm>
            <a:off x="1101727" y="876291"/>
            <a:ext cx="99187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39933"/>
                </a:solidFill>
                <a:effectLst/>
                <a:uLnTx/>
                <a:uFillTx/>
                <a:latin typeface="Times New Roman" panose="02020603050405020304" pitchFamily="18" charset="0"/>
                <a:ea typeface="+mn-ea"/>
                <a:cs typeface="Times New Roman" panose="02020603050405020304" pitchFamily="18" charset="0"/>
              </a:rPr>
              <a:t>1</a:t>
            </a:r>
            <a:r>
              <a:rPr kumimoji="0" lang="en-US" sz="3200" b="1" i="0" u="none" strike="noStrike" kern="1200" cap="none" spc="0" normalizeH="0" baseline="0" noProof="0">
                <a:ln>
                  <a:noFill/>
                </a:ln>
                <a:solidFill>
                  <a:srgbClr val="339933"/>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Mục đích và nội dung chính của văn bản</a:t>
            </a:r>
            <a:endParaRPr kumimoji="0" lang="en-US" sz="3200" b="0" i="0" u="none" strike="noStrike" kern="1200" cap="none" spc="0" normalizeH="0" baseline="0" noProof="0" dirty="0">
              <a:ln>
                <a:noFill/>
              </a:ln>
              <a:solidFill>
                <a:srgbClr val="339933"/>
              </a:solidFill>
              <a:effectLst/>
              <a:uLnTx/>
              <a:uFillTx/>
              <a:latin typeface="Times New Roman" panose="02020603050405020304" pitchFamily="18" charset="0"/>
              <a:ea typeface="+mn-ea"/>
              <a:cs typeface="Times New Roman" panose="02020603050405020304" pitchFamily="18" charset="0"/>
            </a:endParaRPr>
          </a:p>
        </p:txBody>
      </p:sp>
      <p:sp>
        <p:nvSpPr>
          <p:cNvPr id="9" name="Hộp Văn bản 8">
            <a:extLst>
              <a:ext uri="{FF2B5EF4-FFF2-40B4-BE49-F238E27FC236}">
                <a16:creationId xmlns:a16="http://schemas.microsoft.com/office/drawing/2014/main" id="{FA30E6A5-4C76-3276-C79E-92A6AE70AE15}"/>
              </a:ext>
            </a:extLst>
          </p:cNvPr>
          <p:cNvSpPr txBox="1"/>
          <p:nvPr/>
        </p:nvSpPr>
        <p:spPr>
          <a:xfrm>
            <a:off x="1440902" y="1461066"/>
            <a:ext cx="10535478" cy="5822871"/>
          </a:xfrm>
          <a:prstGeom prst="roundRect">
            <a:avLst/>
          </a:prstGeom>
          <a:noFill/>
          <a:ln w="38100">
            <a:solidFill>
              <a:srgbClr val="00CC00"/>
            </a:solidFill>
          </a:ln>
        </p:spPr>
        <p:txBody>
          <a:bodyPr wrap="square">
            <a:spAutoFit/>
          </a:bodyPr>
          <a:lstStyle/>
          <a:p>
            <a:pPr marL="0" marR="0" lvl="0" indent="0" algn="just" defTabSz="914400" rtl="0" eaLnBrk="1" fontAlgn="base" latinLnBrk="0" hangingPunct="1">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mn-cs"/>
              </a:rPr>
              <a:t>- Văn bản có 3 phần:</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base" latinLnBrk="0" hangingPunct="1">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mn-cs"/>
              </a:rPr>
              <a:t>+ Phần (1): Tác giả nêu lên “Mấy suy nghĩ về vị thế của văn học đương có nguy cơ bị nghiêng ngả và có chiều sút kém trong đời sống văn hóa hiện đại” và ba kiến nghị.</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base" latinLnBrk="0" hangingPunct="1">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mn-cs"/>
              </a:rPr>
              <a:t>+ Phần (2): Phân tích và làm sáng tỏ: Văn học có tác dụng to lớn và sâu sắc giúp cho con người hiểu được chính mình.</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base" latinLnBrk="0" hangingPunct="1">
              <a:buClrTx/>
              <a:buSzTx/>
              <a:buFontTx/>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Arial" panose="020B0604020202020204" pitchFamily="34" charset="0"/>
                <a:cs typeface="+mn-cs"/>
              </a:rPr>
              <a:t>(Điều mà khoa học không làm được).</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mn-cs"/>
              </a:rPr>
              <a:t>+ Phần (3): Phân tích và làm sáng tỏ: Nghệ thuật, cùng với sự khẳng định sự thật, nhất thiết phải có những phát hiện nghệ thuật. Trước hết, đó là sự phát hiện những điều bí ẩn và huyền diệu; phải giúp con người năng lực cảm nhận sự thật, năng lực cảm nhận nỗi đau nhân tình, cảm nhận cái đẹp,....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5523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781"/>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24C2CEF-45B9-DB47-277D-C0DA78B81A92}"/>
              </a:ext>
            </a:extLst>
          </p:cNvPr>
          <p:cNvSpPr txBox="1"/>
          <p:nvPr/>
        </p:nvSpPr>
        <p:spPr>
          <a:xfrm>
            <a:off x="1295400" y="401963"/>
            <a:ext cx="7035800"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white"/>
                </a:solidFill>
                <a:effectLst/>
                <a:highlight>
                  <a:srgbClr val="339933"/>
                </a:highlight>
                <a:uLnTx/>
                <a:uFillTx/>
                <a:latin typeface="Times New Roman" panose="02020603050405020304" pitchFamily="18" charset="0"/>
                <a:ea typeface="Times New Roman" panose="02020603050405020304" pitchFamily="18" charset="0"/>
                <a:cs typeface="Times New Roman" panose="02020603050405020304" pitchFamily="18" charset="0"/>
              </a:rPr>
              <a:t>II</a:t>
            </a:r>
            <a:r>
              <a:rPr kumimoji="0" lang="de-DE" sz="3600" b="1" i="0" u="none" strike="noStrike" kern="1200" cap="none" spc="0" normalizeH="0" baseline="0" noProof="0">
                <a:ln>
                  <a:noFill/>
                </a:ln>
                <a:solidFill>
                  <a:prstClr val="white"/>
                </a:solidFill>
                <a:effectLst/>
                <a:highlight>
                  <a:srgbClr val="339933"/>
                </a:highlight>
                <a:uLnTx/>
                <a:uFillTx/>
                <a:latin typeface="Times New Roman" panose="02020603050405020304" pitchFamily="18" charset="0"/>
                <a:ea typeface="Times New Roman" panose="02020603050405020304" pitchFamily="18" charset="0"/>
                <a:cs typeface="Times New Roman" panose="02020603050405020304" pitchFamily="18" charset="0"/>
              </a:rPr>
              <a:t>. Đọc hiểu văn bản</a:t>
            </a:r>
            <a:endParaRPr kumimoji="0" lang="en-US" sz="3600" b="0" i="0" u="none" strike="noStrike" kern="1200" cap="none" spc="0" normalizeH="0" baseline="0" noProof="0" dirty="0">
              <a:ln>
                <a:noFill/>
              </a:ln>
              <a:solidFill>
                <a:prstClr val="white"/>
              </a:solidFill>
              <a:effectLst/>
              <a:highlight>
                <a:srgbClr val="339933"/>
              </a:highligh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F8157803-084F-5F2A-624A-6D92DAEA6453}"/>
              </a:ext>
            </a:extLst>
          </p:cNvPr>
          <p:cNvSpPr txBox="1"/>
          <p:nvPr/>
        </p:nvSpPr>
        <p:spPr>
          <a:xfrm>
            <a:off x="1136650" y="1278696"/>
            <a:ext cx="9918700" cy="342401"/>
          </a:xfrm>
          <a:prstGeom prst="rect">
            <a:avLst/>
          </a:prstGeom>
          <a:noFill/>
        </p:spPr>
        <p:txBody>
          <a:bodyPr wrap="square">
            <a:spAutoFit/>
          </a:bodyPr>
          <a:lstStyle/>
          <a:p>
            <a:pPr algn="just">
              <a:lnSpc>
                <a:spcPts val="1600"/>
              </a:lnSpc>
              <a:spcBef>
                <a:spcPts val="600"/>
              </a:spcBef>
              <a:spcAft>
                <a:spcPts val="600"/>
              </a:spcAft>
            </a:pPr>
            <a:r>
              <a:rPr lang="en-US" sz="3200" b="1">
                <a:solidFill>
                  <a:srgbClr val="000000"/>
                </a:solidFill>
                <a:effectLst/>
                <a:latin typeface="Times New Roman" panose="02020603050405020304" pitchFamily="18" charset="0"/>
                <a:ea typeface="Calibri" panose="020F0502020204030204" pitchFamily="34" charset="0"/>
              </a:rPr>
              <a:t>2. Luận đề, luận điểm, lí lẽ, dẫn chứng</a:t>
            </a:r>
            <a:endParaRPr lang="vi-VN" sz="3200">
              <a:solidFill>
                <a:srgbClr val="000000"/>
              </a:solidFill>
              <a:effectLst/>
              <a:latin typeface="Times New Roman" panose="02020603050405020304" pitchFamily="18" charset="0"/>
              <a:ea typeface="Calibri" panose="020F0502020204030204" pitchFamily="34" charset="0"/>
            </a:endParaRPr>
          </a:p>
        </p:txBody>
      </p:sp>
      <p:sp>
        <p:nvSpPr>
          <p:cNvPr id="7" name="Hộp Văn bản 6">
            <a:extLst>
              <a:ext uri="{FF2B5EF4-FFF2-40B4-BE49-F238E27FC236}">
                <a16:creationId xmlns:a16="http://schemas.microsoft.com/office/drawing/2014/main" id="{03996680-9896-F4D0-55DF-998A9967DD29}"/>
              </a:ext>
            </a:extLst>
          </p:cNvPr>
          <p:cNvSpPr txBox="1"/>
          <p:nvPr/>
        </p:nvSpPr>
        <p:spPr>
          <a:xfrm>
            <a:off x="1295400" y="1621097"/>
            <a:ext cx="10026926" cy="1191816"/>
          </a:xfrm>
          <a:prstGeom prst="roundRect">
            <a:avLst/>
          </a:prstGeom>
          <a:noFill/>
          <a:ln w="38100">
            <a:solidFill>
              <a:srgbClr val="00CC00"/>
            </a:solidFill>
          </a:ln>
        </p:spPr>
        <p:txBody>
          <a:bodyPr wrap="square">
            <a:spAutoFit/>
          </a:bodyPr>
          <a:lstStyle/>
          <a:p>
            <a:pPr lvl="0" algn="just">
              <a:spcBef>
                <a:spcPts val="600"/>
              </a:spcBef>
              <a:spcAft>
                <a:spcPts val="600"/>
              </a:spcAft>
            </a:pPr>
            <a:r>
              <a:rPr lang="en-US" sz="3200">
                <a:solidFill>
                  <a:srgbClr val="000000"/>
                </a:solidFill>
                <a:latin typeface="Times New Roman" panose="02020603050405020304" pitchFamily="18" charset="0"/>
                <a:ea typeface="Calibri" panose="020F0502020204030204" pitchFamily="34" charset="0"/>
              </a:rPr>
              <a:t>Luận đề: tác dụng to lớn và sâu sắc của văn học với việc xây dựng nhân cách văn hóa con người. </a:t>
            </a:r>
            <a:endPar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
        <p:nvSpPr>
          <p:cNvPr id="15" name="Hộp Văn bản 6">
            <a:extLst>
              <a:ext uri="{FF2B5EF4-FFF2-40B4-BE49-F238E27FC236}">
                <a16:creationId xmlns:a16="http://schemas.microsoft.com/office/drawing/2014/main" id="{CD590B9A-6992-4B11-918D-2599448FE850}"/>
              </a:ext>
            </a:extLst>
          </p:cNvPr>
          <p:cNvSpPr txBox="1"/>
          <p:nvPr/>
        </p:nvSpPr>
        <p:spPr>
          <a:xfrm>
            <a:off x="1295400" y="2807709"/>
            <a:ext cx="10379764" cy="4392692"/>
          </a:xfrm>
          <a:prstGeom prst="roundRect">
            <a:avLst/>
          </a:prstGeom>
          <a:noFill/>
          <a:ln w="38100">
            <a:solidFill>
              <a:srgbClr val="00CC00"/>
            </a:solidFill>
          </a:ln>
        </p:spPr>
        <p:txBody>
          <a:bodyPr wrap="square">
            <a:spAutoFit/>
          </a:bodyPr>
          <a:lstStyle/>
          <a:p>
            <a:pPr algn="just"/>
            <a:r>
              <a:rPr lang="en-US" sz="2800">
                <a:solidFill>
                  <a:srgbClr val="000000"/>
                </a:solidFill>
                <a:latin typeface="Times New Roman" panose="02020603050405020304" pitchFamily="18" charset="0"/>
                <a:ea typeface="Calibri" panose="020F0502020204030204" pitchFamily="34" charset="0"/>
              </a:rPr>
              <a:t>+ Luận điểm 1 - phần (1): Tác giả nêu lên nguy cơ văn hóa đọc đang bị xói mòn bởi văn hóa nghe nhìn. </a:t>
            </a:r>
            <a:endParaRPr lang="vi-VN" sz="2800">
              <a:solidFill>
                <a:srgbClr val="000000"/>
              </a:solidFill>
              <a:latin typeface="Times New Roman" panose="02020603050405020304" pitchFamily="18" charset="0"/>
              <a:ea typeface="Calibri" panose="020F0502020204030204" pitchFamily="34" charset="0"/>
            </a:endParaRPr>
          </a:p>
          <a:p>
            <a:pPr algn="just"/>
            <a:r>
              <a:rPr lang="en-US" sz="2800">
                <a:solidFill>
                  <a:srgbClr val="000000"/>
                </a:solidFill>
                <a:latin typeface="Times New Roman" panose="02020603050405020304" pitchFamily="18" charset="0"/>
                <a:ea typeface="Calibri" panose="020F0502020204030204" pitchFamily="34" charset="0"/>
              </a:rPr>
              <a:t>• Lí lẽ 1: Phương tiện của truyền hình là hình ảnh nghe nhìn, ưu thế của hình ảnh nghe nhìn là hấp dẫn và dễ tiếp nhận, không đòi hỏi nỗ lực tích cực của trí tuệ để tiếp nhận.</a:t>
            </a:r>
            <a:endParaRPr lang="vi-VN" sz="2800">
              <a:solidFill>
                <a:srgbClr val="000000"/>
              </a:solidFill>
              <a:latin typeface="Times New Roman" panose="02020603050405020304" pitchFamily="18" charset="0"/>
              <a:ea typeface="Calibri" panose="020F0502020204030204" pitchFamily="34" charset="0"/>
            </a:endParaRPr>
          </a:p>
          <a:p>
            <a:pPr algn="just"/>
            <a:r>
              <a:rPr lang="en-US" sz="2800">
                <a:solidFill>
                  <a:srgbClr val="000000"/>
                </a:solidFill>
                <a:latin typeface="Times New Roman" panose="02020603050405020304" pitchFamily="18" charset="0"/>
                <a:ea typeface="Calibri" panose="020F0502020204030204" pitchFamily="34" charset="0"/>
              </a:rPr>
              <a:t>• Lí lẽ 2: Buồn ngủ rũ ra vẫn có thể ngồi em ti vi. Đọc sách thì rất khác. Phải có nỗ lực của trí tuệ.</a:t>
            </a:r>
            <a:endParaRPr lang="vi-VN" sz="2800">
              <a:solidFill>
                <a:srgbClr val="000000"/>
              </a:solidFill>
              <a:latin typeface="Times New Roman" panose="02020603050405020304" pitchFamily="18" charset="0"/>
              <a:ea typeface="Calibri" panose="020F0502020204030204" pitchFamily="34" charset="0"/>
            </a:endParaRPr>
          </a:p>
          <a:p>
            <a:pPr algn="just"/>
            <a:r>
              <a:rPr lang="en-US" sz="2800">
                <a:solidFill>
                  <a:srgbClr val="000000"/>
                </a:solidFill>
                <a:latin typeface="Times New Roman" panose="02020603050405020304" pitchFamily="18" charset="0"/>
                <a:ea typeface="Calibri" panose="020F0502020204030204" pitchFamily="34" charset="0"/>
              </a:rPr>
              <a:t>• Bằng chứng: Tác giả xem phim Tây Sương kí chẳng nhớ được gì nhưng đọc Truyện Kiều thì nhớ mãi.</a:t>
            </a:r>
            <a:endParaRPr lang="vi-VN" sz="280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48497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 calcmode="lin" valueType="num">
                                      <p:cBhvr additive="base">
                                        <p:cTn id="2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 calcmode="lin" valueType="num">
                                      <p:cBhvr additive="base">
                                        <p:cTn id="31"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781"/>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10" name="Hộp Văn bản 9">
            <a:extLst>
              <a:ext uri="{FF2B5EF4-FFF2-40B4-BE49-F238E27FC236}">
                <a16:creationId xmlns:a16="http://schemas.microsoft.com/office/drawing/2014/main" id="{F8157803-084F-5F2A-624A-6D92DAEA6453}"/>
              </a:ext>
            </a:extLst>
          </p:cNvPr>
          <p:cNvSpPr txBox="1"/>
          <p:nvPr/>
        </p:nvSpPr>
        <p:spPr>
          <a:xfrm>
            <a:off x="1136650" y="637458"/>
            <a:ext cx="9918700" cy="342401"/>
          </a:xfrm>
          <a:prstGeom prst="rect">
            <a:avLst/>
          </a:prstGeom>
          <a:noFill/>
        </p:spPr>
        <p:txBody>
          <a:bodyPr wrap="square">
            <a:spAutoFit/>
          </a:bodyPr>
          <a:lstStyle/>
          <a:p>
            <a:pPr marL="0" marR="0" lvl="0" indent="0" algn="just" defTabSz="914400" rtl="0" eaLnBrk="1" fontAlgn="auto" latinLnBrk="0" hangingPunct="1">
              <a:lnSpc>
                <a:spcPts val="1600"/>
              </a:lnSpc>
              <a:spcBef>
                <a:spcPts val="600"/>
              </a:spcBef>
              <a:spcAft>
                <a:spcPts val="600"/>
              </a:spcAft>
              <a:buClrTx/>
              <a:buSzTx/>
              <a:buFontTx/>
              <a:buNone/>
              <a:tabLst/>
              <a:defRPr/>
            </a:pPr>
            <a:r>
              <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2. Luận đề, luận điểm, lí lẽ, dẫn chứng</a:t>
            </a:r>
            <a:endPar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
        <p:nvSpPr>
          <p:cNvPr id="8" name="TextBox 7">
            <a:extLst>
              <a:ext uri="{FF2B5EF4-FFF2-40B4-BE49-F238E27FC236}">
                <a16:creationId xmlns:a16="http://schemas.microsoft.com/office/drawing/2014/main" id="{B3D87831-FBD0-4401-AE76-0BA59E3501CE}"/>
              </a:ext>
            </a:extLst>
          </p:cNvPr>
          <p:cNvSpPr txBox="1"/>
          <p:nvPr/>
        </p:nvSpPr>
        <p:spPr>
          <a:xfrm>
            <a:off x="1269172" y="979859"/>
            <a:ext cx="10548730" cy="569386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Luận điểm 2 - phần (2): Văn học có tác dụng to lớn và sâu sắc giúp cho con người hiểu được chính mình.</a:t>
            </a:r>
            <a:endParaRPr kumimoji="0" lang="vi-VN" sz="2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Lí lẽ 1: Đời sống tâm hồn và tâm lí của con người ngày càng trở nên phức tạp, có những mảng, những lớp chiều sâu, những uẩn khúc chỉ có văn học và nghệ thuật mới soi thấu.</a:t>
            </a:r>
            <a:endParaRPr kumimoji="0" lang="vi-VN" sz="2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Bằng chứng: Có những tác phẩm đọc xong ta thấy bàng hoàng:… (Bi-ê-lin-xki). </a:t>
            </a:r>
            <a:endParaRPr kumimoji="0" lang="vi-VN" sz="2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Lí lẽ 2: Văn học giúp cho con người tự biết mình, cả những mặt yếu lẫn mặt mạnh, những tiềm lực lớn lao ta không ngờ đến.</a:t>
            </a:r>
            <a:endParaRPr kumimoji="0" lang="vi-VN" sz="2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Bằng chứng: Quan niệm của triết gia Se-ne-ca.</a:t>
            </a:r>
            <a:endParaRPr kumimoji="0" lang="vi-VN" sz="2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Lí lẽ 3: Những tác phẩm tốt soi đường cho cá nhân bằng ánh sáng của lẽ phải… những kinh nghiệm làm người xứng đáng. </a:t>
            </a:r>
            <a:endParaRPr kumimoji="0" lang="vi-VN" sz="2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Lí lẽ 4: Văn học và nghệ thuật có một vai trò đặc biệt quan trọng: quản lí sự cải hóa, sự hình thành nhân cách bên trong con người, ở mỗi con người.</a:t>
            </a:r>
            <a:endParaRPr kumimoji="0" lang="vi-VN" sz="26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3700103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 calcmode="lin" valueType="num">
                                      <p:cBhvr additive="base">
                                        <p:cTn id="32"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 calcmode="lin" valueType="num">
                                      <p:cBhvr additive="base">
                                        <p:cTn id="38"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781"/>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10" name="Hộp Văn bản 9">
            <a:extLst>
              <a:ext uri="{FF2B5EF4-FFF2-40B4-BE49-F238E27FC236}">
                <a16:creationId xmlns:a16="http://schemas.microsoft.com/office/drawing/2014/main" id="{F8157803-084F-5F2A-624A-6D92DAEA6453}"/>
              </a:ext>
            </a:extLst>
          </p:cNvPr>
          <p:cNvSpPr txBox="1"/>
          <p:nvPr/>
        </p:nvSpPr>
        <p:spPr>
          <a:xfrm>
            <a:off x="1136650" y="466257"/>
            <a:ext cx="9918700" cy="342401"/>
          </a:xfrm>
          <a:prstGeom prst="rect">
            <a:avLst/>
          </a:prstGeom>
          <a:noFill/>
        </p:spPr>
        <p:txBody>
          <a:bodyPr wrap="square">
            <a:spAutoFit/>
          </a:bodyPr>
          <a:lstStyle/>
          <a:p>
            <a:pPr marL="0" marR="0" lvl="0" indent="0" algn="just" defTabSz="914400" rtl="0" eaLnBrk="1" fontAlgn="auto" latinLnBrk="0" hangingPunct="1">
              <a:lnSpc>
                <a:spcPts val="1600"/>
              </a:lnSpc>
              <a:spcBef>
                <a:spcPts val="600"/>
              </a:spcBef>
              <a:spcAft>
                <a:spcPts val="600"/>
              </a:spcAft>
              <a:buClrTx/>
              <a:buSzTx/>
              <a:buFontTx/>
              <a:buNone/>
              <a:tabLst/>
              <a:defRPr/>
            </a:pPr>
            <a:r>
              <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2. Luận đề, luận điểm, lí lẽ, dẫn chứng</a:t>
            </a:r>
            <a:endPar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
        <p:nvSpPr>
          <p:cNvPr id="15" name="Hộp Văn bản 6">
            <a:extLst>
              <a:ext uri="{FF2B5EF4-FFF2-40B4-BE49-F238E27FC236}">
                <a16:creationId xmlns:a16="http://schemas.microsoft.com/office/drawing/2014/main" id="{CD590B9A-6992-4B11-918D-2599448FE850}"/>
              </a:ext>
            </a:extLst>
          </p:cNvPr>
          <p:cNvSpPr txBox="1"/>
          <p:nvPr/>
        </p:nvSpPr>
        <p:spPr>
          <a:xfrm>
            <a:off x="1136650" y="1455987"/>
            <a:ext cx="10379764" cy="4869418"/>
          </a:xfrm>
          <a:prstGeom prst="roundRect">
            <a:avLst/>
          </a:prstGeom>
          <a:noFill/>
          <a:ln w="38100">
            <a:solidFill>
              <a:srgbClr val="00CC00"/>
            </a:solidFill>
          </a:ln>
        </p:spPr>
        <p:txBody>
          <a:bodyPr wrap="square">
            <a:spAutoFit/>
          </a:bodyPr>
          <a:lstStyle/>
          <a:p>
            <a:pPr algn="just"/>
            <a:r>
              <a:rPr lang="en-US" sz="2800">
                <a:solidFill>
                  <a:srgbClr val="000000"/>
                </a:solidFill>
                <a:latin typeface="Times New Roman" panose="02020603050405020304" pitchFamily="18" charset="0"/>
                <a:ea typeface="Calibri" panose="020F0502020204030204" pitchFamily="34" charset="0"/>
              </a:rPr>
              <a:t>+ Luận điểm 3 - phần (3): Trong sáng tác nghệ thuật, cùng với sự khẳng định sự thật, nhất thiết phải có những phát hiện nghệ thuật.</a:t>
            </a:r>
            <a:endParaRPr lang="vi-VN" sz="2800">
              <a:solidFill>
                <a:srgbClr val="000000"/>
              </a:solidFill>
              <a:latin typeface="Times New Roman" panose="02020603050405020304" pitchFamily="18" charset="0"/>
              <a:ea typeface="Calibri" panose="020F0502020204030204" pitchFamily="34" charset="0"/>
            </a:endParaRPr>
          </a:p>
          <a:p>
            <a:pPr algn="just"/>
            <a:r>
              <a:rPr lang="en-US" sz="2800">
                <a:solidFill>
                  <a:srgbClr val="000000"/>
                </a:solidFill>
                <a:latin typeface="Times New Roman" panose="02020603050405020304" pitchFamily="18" charset="0"/>
                <a:ea typeface="Calibri" panose="020F0502020204030204" pitchFamily="34" charset="0"/>
              </a:rPr>
              <a:t>• Lí lẽ 1: Trước hết, đó là sự phát hiện những điều bí ẩn và huyền diệu trong tâm hồn con người.</a:t>
            </a:r>
            <a:endParaRPr lang="vi-VN" sz="2800">
              <a:solidFill>
                <a:srgbClr val="000000"/>
              </a:solidFill>
              <a:latin typeface="Times New Roman" panose="02020603050405020304" pitchFamily="18" charset="0"/>
              <a:ea typeface="Calibri" panose="020F0502020204030204" pitchFamily="34" charset="0"/>
            </a:endParaRPr>
          </a:p>
          <a:p>
            <a:pPr algn="just"/>
            <a:r>
              <a:rPr lang="en-US" sz="2800">
                <a:solidFill>
                  <a:srgbClr val="000000"/>
                </a:solidFill>
                <a:latin typeface="Times New Roman" panose="02020603050405020304" pitchFamily="18" charset="0"/>
                <a:ea typeface="Calibri" panose="020F0502020204030204" pitchFamily="34" charset="0"/>
              </a:rPr>
              <a:t>• Lí lẽ 2: Trong văn học nghệ thuật, có thể tìm thấy ở đây một sự khác biệt với báo chí còn quan trọng hơn sự công bố sự thật là việc giáo dục năng lực cảm nhận sự thật.</a:t>
            </a:r>
            <a:endParaRPr lang="vi-VN" sz="2800">
              <a:solidFill>
                <a:srgbClr val="000000"/>
              </a:solidFill>
              <a:latin typeface="Times New Roman" panose="02020603050405020304" pitchFamily="18" charset="0"/>
              <a:ea typeface="Calibri" panose="020F0502020204030204" pitchFamily="34" charset="0"/>
            </a:endParaRPr>
          </a:p>
          <a:p>
            <a:r>
              <a:rPr lang="en-US" sz="2800">
                <a:solidFill>
                  <a:srgbClr val="000000"/>
                </a:solidFill>
                <a:latin typeface="Times New Roman" panose="02020603050405020304" pitchFamily="18" charset="0"/>
                <a:ea typeface="Calibri" panose="020F0502020204030204" pitchFamily="34" charset="0"/>
              </a:rPr>
              <a:t>• Lí lẽ 3: Sứ mệnh vĩnh cửu, bao trùm của văn học nghệ thuật là giáo dục năng lực cảm nhận sự thật, cảm nhận nỗi đau nhân tình, cảm nhận cái đẹp.</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3034962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781"/>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10" name="Hộp Văn bản 9">
            <a:extLst>
              <a:ext uri="{FF2B5EF4-FFF2-40B4-BE49-F238E27FC236}">
                <a16:creationId xmlns:a16="http://schemas.microsoft.com/office/drawing/2014/main" id="{F8157803-084F-5F2A-624A-6D92DAEA6453}"/>
              </a:ext>
            </a:extLst>
          </p:cNvPr>
          <p:cNvSpPr txBox="1"/>
          <p:nvPr/>
        </p:nvSpPr>
        <p:spPr>
          <a:xfrm>
            <a:off x="1136649" y="280726"/>
            <a:ext cx="10379764" cy="1077218"/>
          </a:xfrm>
          <a:prstGeom prst="rect">
            <a:avLst/>
          </a:prstGeom>
          <a:noFill/>
        </p:spPr>
        <p:txBody>
          <a:bodyPr wrap="square">
            <a:spAutoFit/>
          </a:bodyPr>
          <a:lstStyle/>
          <a:p>
            <a:pPr algn="just" fontAlgn="base">
              <a:spcBef>
                <a:spcPts val="600"/>
              </a:spcBef>
              <a:spcAft>
                <a:spcPts val="600"/>
              </a:spcAft>
            </a:pPr>
            <a:r>
              <a:rPr lang="en-US" sz="3200" b="1">
                <a:solidFill>
                  <a:srgbClr val="000000"/>
                </a:solidFill>
                <a:latin typeface="Times New Roman" panose="02020603050405020304" pitchFamily="18" charset="0"/>
                <a:ea typeface="Arial" panose="020B0604020202020204" pitchFamily="34" charset="0"/>
              </a:rPr>
              <a:t>3. Một số biện pháp làm tăng tính khẳng định và phủ định trong văn bản.</a:t>
            </a:r>
            <a:endParaRPr lang="vi-VN" sz="3200">
              <a:solidFill>
                <a:srgbClr val="000000"/>
              </a:solidFill>
              <a:latin typeface="Times New Roman" panose="02020603050405020304" pitchFamily="18" charset="0"/>
              <a:ea typeface="Calibri" panose="020F0502020204030204" pitchFamily="34" charset="0"/>
            </a:endParaRPr>
          </a:p>
        </p:txBody>
      </p:sp>
      <p:sp>
        <p:nvSpPr>
          <p:cNvPr id="15" name="Hộp Văn bản 6">
            <a:extLst>
              <a:ext uri="{FF2B5EF4-FFF2-40B4-BE49-F238E27FC236}">
                <a16:creationId xmlns:a16="http://schemas.microsoft.com/office/drawing/2014/main" id="{CD590B9A-6992-4B11-918D-2599448FE850}"/>
              </a:ext>
            </a:extLst>
          </p:cNvPr>
          <p:cNvSpPr txBox="1"/>
          <p:nvPr/>
        </p:nvSpPr>
        <p:spPr>
          <a:xfrm>
            <a:off x="1136649" y="1357944"/>
            <a:ext cx="10657785" cy="5822871"/>
          </a:xfrm>
          <a:prstGeom prst="roundRect">
            <a:avLst/>
          </a:prstGeom>
          <a:noFill/>
          <a:ln w="38100">
            <a:solidFill>
              <a:srgbClr val="00CC00"/>
            </a:solidFill>
          </a:ln>
        </p:spPr>
        <p:txBody>
          <a:bodyPr wrap="square">
            <a:spAutoFit/>
          </a:bodyPr>
          <a:lstStyle/>
          <a:p>
            <a:pPr algn="just" fontAlgn="base"/>
            <a:r>
              <a:rPr lang="en-US" sz="2800">
                <a:solidFill>
                  <a:srgbClr val="000000"/>
                </a:solidFill>
                <a:latin typeface="Times New Roman" panose="02020603050405020304" pitchFamily="18" charset="0"/>
                <a:ea typeface="Calibri" panose="020F0502020204030204" pitchFamily="34" charset="0"/>
              </a:rPr>
              <a:t>-Để tăng tính khẳng định và phủ định trong văn bản, người viết chủ yếu dùng các loại từ ngữ, câu văn khẳng định và phủ định nhằm tạo cho bài văn một âm hưởng, giọng điệu mạnh mẽ, kiên quyết.</a:t>
            </a:r>
          </a:p>
          <a:p>
            <a:pPr algn="just" fontAlgn="base"/>
            <a:r>
              <a:rPr lang="en-US" sz="2800">
                <a:solidFill>
                  <a:srgbClr val="000000"/>
                </a:solidFill>
                <a:latin typeface="Times New Roman" panose="02020603050405020304" pitchFamily="18" charset="0"/>
                <a:ea typeface="Calibri" panose="020F0502020204030204" pitchFamily="34" charset="0"/>
              </a:rPr>
              <a:t>- Ví dụ:</a:t>
            </a:r>
            <a:endParaRPr lang="vi-VN" sz="2800">
              <a:solidFill>
                <a:srgbClr val="000000"/>
              </a:solidFill>
              <a:latin typeface="Times New Roman" panose="02020603050405020304" pitchFamily="18" charset="0"/>
              <a:ea typeface="Calibri" panose="020F0502020204030204" pitchFamily="34" charset="0"/>
            </a:endParaRPr>
          </a:p>
          <a:p>
            <a:pPr algn="just"/>
            <a:r>
              <a:rPr lang="en-US" sz="2800">
                <a:solidFill>
                  <a:srgbClr val="000000"/>
                </a:solidFill>
                <a:latin typeface="Times New Roman" panose="02020603050405020304" pitchFamily="18" charset="0"/>
                <a:ea typeface="Calibri" panose="020F0502020204030204" pitchFamily="34" charset="0"/>
              </a:rPr>
              <a:t>+ "Chỉ tham gia vào thực tiễn xã hội con người mới được rèn luyện và thực sự trưởng thành. Nhưng sự cải hóa và sự tiền bộ của con người không thể là kết quả tự phát của sự tham gia công tác thực tiễn, nhất là phải có sự chuẩn bị, sự trang bị.". </a:t>
            </a:r>
            <a:endParaRPr lang="vi-VN" sz="2800">
              <a:solidFill>
                <a:srgbClr val="000000"/>
              </a:solidFill>
              <a:latin typeface="Times New Roman" panose="02020603050405020304" pitchFamily="18" charset="0"/>
              <a:ea typeface="Calibri" panose="020F0502020204030204" pitchFamily="34" charset="0"/>
            </a:endParaRPr>
          </a:p>
          <a:p>
            <a:r>
              <a:rPr lang="en-US" sz="2800">
                <a:solidFill>
                  <a:srgbClr val="000000"/>
                </a:solidFill>
                <a:latin typeface="Times New Roman" panose="02020603050405020304" pitchFamily="18" charset="0"/>
                <a:ea typeface="Calibri" panose="020F0502020204030204" pitchFamily="34" charset="0"/>
              </a:rPr>
              <a:t>+ "Chính những cuộc hành trình bên trong này mới có ý nghĩa quyết định đối với sự cải tạo bản thân con người. Chính những thể hiện và kinh nghiệm của những chuyển hành trình tinh thần này mới tạo thành nhân cách của cá nhân."</a:t>
            </a:r>
            <a:endParaRPr lang="vi-VN" sz="280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27229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 calcmode="lin" valueType="num">
                                      <p:cBhvr additive="base">
                                        <p:cTn id="1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 calcmode="lin" valueType="num">
                                      <p:cBhvr additive="base">
                                        <p:cTn id="2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781"/>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10" name="Hộp Văn bản 9">
            <a:extLst>
              <a:ext uri="{FF2B5EF4-FFF2-40B4-BE49-F238E27FC236}">
                <a16:creationId xmlns:a16="http://schemas.microsoft.com/office/drawing/2014/main" id="{F8157803-084F-5F2A-624A-6D92DAEA6453}"/>
              </a:ext>
            </a:extLst>
          </p:cNvPr>
          <p:cNvSpPr txBox="1"/>
          <p:nvPr/>
        </p:nvSpPr>
        <p:spPr>
          <a:xfrm>
            <a:off x="1414670" y="505881"/>
            <a:ext cx="10379764" cy="342401"/>
          </a:xfrm>
          <a:prstGeom prst="rect">
            <a:avLst/>
          </a:prstGeom>
          <a:noFill/>
        </p:spPr>
        <p:txBody>
          <a:bodyPr wrap="square">
            <a:spAutoFit/>
          </a:bodyPr>
          <a:lstStyle/>
          <a:p>
            <a:pPr algn="just">
              <a:lnSpc>
                <a:spcPts val="1600"/>
              </a:lnSpc>
              <a:spcBef>
                <a:spcPts val="600"/>
              </a:spcBef>
              <a:spcAft>
                <a:spcPts val="600"/>
              </a:spcAft>
            </a:pPr>
            <a:r>
              <a:rPr lang="en-US" sz="3200" b="1">
                <a:solidFill>
                  <a:srgbClr val="000000"/>
                </a:solidFill>
                <a:latin typeface="Times New Roman" panose="02020603050405020304" pitchFamily="18" charset="0"/>
                <a:ea typeface="Arial" panose="020B0604020202020204" pitchFamily="34" charset="0"/>
              </a:rPr>
              <a:t>4. </a:t>
            </a:r>
            <a:r>
              <a:rPr lang="en-US" sz="3200" b="1">
                <a:solidFill>
                  <a:srgbClr val="000000"/>
                </a:solidFill>
                <a:latin typeface="Times New Roman" panose="02020603050405020304" pitchFamily="18" charset="0"/>
                <a:ea typeface="Calibri" panose="020F0502020204030204" pitchFamily="34" charset="0"/>
              </a:rPr>
              <a:t>Cách lập luận và ngôn ngữ biểu cảm trong văn bản.</a:t>
            </a:r>
            <a:endParaRPr lang="vi-VN" sz="3200">
              <a:solidFill>
                <a:srgbClr val="000000"/>
              </a:solidFill>
              <a:latin typeface="Times New Roman" panose="02020603050405020304" pitchFamily="18" charset="0"/>
              <a:ea typeface="Calibri" panose="020F0502020204030204" pitchFamily="34" charset="0"/>
            </a:endParaRPr>
          </a:p>
        </p:txBody>
      </p:sp>
      <p:sp>
        <p:nvSpPr>
          <p:cNvPr id="15" name="Hộp Văn bản 6">
            <a:extLst>
              <a:ext uri="{FF2B5EF4-FFF2-40B4-BE49-F238E27FC236}">
                <a16:creationId xmlns:a16="http://schemas.microsoft.com/office/drawing/2014/main" id="{CD590B9A-6992-4B11-918D-2599448FE850}"/>
              </a:ext>
            </a:extLst>
          </p:cNvPr>
          <p:cNvSpPr txBox="1"/>
          <p:nvPr/>
        </p:nvSpPr>
        <p:spPr>
          <a:xfrm>
            <a:off x="1136649" y="984554"/>
            <a:ext cx="10657785" cy="5737173"/>
          </a:xfrm>
          <a:prstGeom prst="roundRect">
            <a:avLst/>
          </a:prstGeom>
          <a:noFill/>
          <a:ln w="38100">
            <a:solidFill>
              <a:srgbClr val="00CC00"/>
            </a:solidFill>
          </a:ln>
        </p:spPr>
        <p:txBody>
          <a:bodyPr wrap="square">
            <a:spAutoFit/>
          </a:bodyPr>
          <a:lstStyle/>
          <a:p>
            <a:pPr algn="just">
              <a:lnSpc>
                <a:spcPct val="150000"/>
              </a:lnSpc>
            </a:pPr>
            <a:r>
              <a:rPr lang="en-US" sz="2800">
                <a:solidFill>
                  <a:srgbClr val="000000"/>
                </a:solidFill>
                <a:latin typeface="Times New Roman" panose="02020603050405020304" pitchFamily="18" charset="0"/>
                <a:ea typeface="Times New Roman" panose="02020603050405020304" pitchFamily="18" charset="0"/>
              </a:rPr>
              <a:t>- Cách lập luận: Văn bản có cách lập luận chặt chẽ, được biểu hiện qua các luận điểm rõ ràng;lí lẽ, dẫn chứng thuyết phục. Đằng sau mỗi luận điểm, tác giả đều đưa ra dẫn chứng thiết thực, hợp lý. Kết hợp với việc dùng các từ, các câu khẳng định, phủ đinh. Dựa vào các từ ngữ đó đã thể hiện rõ ràng lập luận của tác giả.</a:t>
            </a:r>
            <a:endParaRPr lang="vi-VN" sz="2800">
              <a:latin typeface="Times New Roman" panose="02020603050405020304" pitchFamily="18" charset="0"/>
              <a:ea typeface="Times New Roman" panose="02020603050405020304" pitchFamily="18" charset="0"/>
            </a:endParaRPr>
          </a:p>
          <a:p>
            <a:pPr>
              <a:lnSpc>
                <a:spcPct val="150000"/>
              </a:lnSpc>
            </a:pPr>
            <a:r>
              <a:rPr lang="en-US" sz="2800">
                <a:solidFill>
                  <a:srgbClr val="000000"/>
                </a:solidFill>
                <a:latin typeface="Times New Roman" panose="02020603050405020304" pitchFamily="18" charset="0"/>
                <a:ea typeface="Calibri" panose="020F0502020204030204" pitchFamily="34" charset="0"/>
              </a:rPr>
              <a:t>- Ngôn ngữ biểu cảm: Giàu màu sắc biểu cảm. Thể hiện qua việc tác giả kết hợp nhiều từ ngữ, như kết từ và tình thái từ: Vả chăng, đành rằng, thậm chí, lúc nào cũng, hơn lúc nào hết, quá,…</a:t>
            </a:r>
            <a:endParaRPr kumimoji="0" lang="vi-VN" sz="28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63873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additive="base">
                                        <p:cTn id="1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 calcmode="lin" valueType="num">
                                      <p:cBhvr additive="base">
                                        <p:cTn id="1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24C2CEF-45B9-DB47-277D-C0DA78B81A92}"/>
              </a:ext>
            </a:extLst>
          </p:cNvPr>
          <p:cNvSpPr txBox="1"/>
          <p:nvPr/>
        </p:nvSpPr>
        <p:spPr>
          <a:xfrm>
            <a:off x="984089" y="271067"/>
            <a:ext cx="7035800" cy="646331"/>
          </a:xfrm>
          <a:prstGeom prst="rect">
            <a:avLst/>
          </a:prstGeom>
          <a:noFill/>
        </p:spPr>
        <p:txBody>
          <a:bodyPr wrap="square">
            <a:spAutoFit/>
          </a:bodyPr>
          <a:lstStyle/>
          <a:p>
            <a:pPr marL="0" marR="0" algn="just">
              <a:spcBef>
                <a:spcPts val="0"/>
              </a:spcBef>
              <a:spcAft>
                <a:spcPts val="0"/>
              </a:spcAft>
            </a:pPr>
            <a:r>
              <a:rPr lang="de-DE" sz="3600" b="1" dirty="0">
                <a:solidFill>
                  <a:schemeClr val="bg1"/>
                </a:solidFill>
                <a:highlight>
                  <a:srgbClr val="339933"/>
                </a:highlight>
                <a:latin typeface="Times New Roman" panose="02020603050405020304" pitchFamily="18" charset="0"/>
                <a:ea typeface="Calibri" panose="020F0502020204030204" pitchFamily="34" charset="0"/>
                <a:cs typeface="Times New Roman" panose="02020603050405020304" pitchFamily="18" charset="0"/>
              </a:rPr>
              <a:t>III. Tổng kết</a:t>
            </a:r>
            <a:endParaRPr lang="en-US" sz="3600" dirty="0">
              <a:solidFill>
                <a:schemeClr val="bg1"/>
              </a:solidFill>
              <a:effectLst/>
              <a:highlight>
                <a:srgbClr val="339933"/>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9" name="Hình ảnh 8">
            <a:extLst>
              <a:ext uri="{FF2B5EF4-FFF2-40B4-BE49-F238E27FC236}">
                <a16:creationId xmlns:a16="http://schemas.microsoft.com/office/drawing/2014/main" id="{D204803A-D9F6-7DE0-5DD5-BDA2D80C0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5288787"/>
            <a:ext cx="1679894" cy="1679894"/>
          </a:xfrm>
          <a:prstGeom prst="rect">
            <a:avLst/>
          </a:prstGeom>
        </p:spPr>
      </p:pic>
      <p:sp>
        <p:nvSpPr>
          <p:cNvPr id="12" name="Hộp Văn bản 11">
            <a:extLst>
              <a:ext uri="{FF2B5EF4-FFF2-40B4-BE49-F238E27FC236}">
                <a16:creationId xmlns:a16="http://schemas.microsoft.com/office/drawing/2014/main" id="{1931ABFA-85B8-BC6E-13EC-57154E7AD43C}"/>
              </a:ext>
            </a:extLst>
          </p:cNvPr>
          <p:cNvSpPr txBox="1"/>
          <p:nvPr/>
        </p:nvSpPr>
        <p:spPr>
          <a:xfrm>
            <a:off x="1128643" y="1188465"/>
            <a:ext cx="10639287" cy="5312093"/>
          </a:xfrm>
          <a:prstGeom prst="roundRect">
            <a:avLst/>
          </a:prstGeom>
          <a:noFill/>
          <a:ln w="38100">
            <a:solidFill>
              <a:srgbClr val="00CC00"/>
            </a:solidFill>
          </a:ln>
        </p:spPr>
        <p:txBody>
          <a:bodyPr wrap="square">
            <a:spAutoFit/>
          </a:bodyPr>
          <a:lstStyle/>
          <a:p>
            <a:pPr algn="just">
              <a:spcBef>
                <a:spcPts val="600"/>
              </a:spcBef>
              <a:spcAft>
                <a:spcPts val="600"/>
              </a:spcAft>
            </a:pPr>
            <a:r>
              <a:rPr lang="vi-VN" sz="3200" b="1">
                <a:solidFill>
                  <a:srgbClr val="000000"/>
                </a:solidFill>
                <a:latin typeface="Times New Roman" panose="02020603050405020304" pitchFamily="18" charset="0"/>
                <a:ea typeface="Calibri" panose="020F0502020204030204" pitchFamily="34" charset="0"/>
              </a:rPr>
              <a:t>1. </a:t>
            </a:r>
            <a:r>
              <a:rPr lang="en-US" sz="3200" b="1">
                <a:solidFill>
                  <a:srgbClr val="000000"/>
                </a:solidFill>
                <a:latin typeface="Times New Roman" panose="02020603050405020304" pitchFamily="18" charset="0"/>
                <a:ea typeface="Calibri" panose="020F0502020204030204" pitchFamily="34" charset="0"/>
              </a:rPr>
              <a:t>Nội dung</a:t>
            </a:r>
            <a:endParaRPr lang="vi-VN" sz="3200">
              <a:solidFill>
                <a:srgbClr val="000000"/>
              </a:solidFill>
              <a:latin typeface="Times New Roman" panose="02020603050405020304" pitchFamily="18" charset="0"/>
              <a:ea typeface="Calibri" panose="020F0502020204030204" pitchFamily="34" charset="0"/>
            </a:endParaRPr>
          </a:p>
          <a:p>
            <a:pPr algn="just">
              <a:spcBef>
                <a:spcPts val="600"/>
              </a:spcBef>
              <a:spcAft>
                <a:spcPts val="600"/>
              </a:spcAft>
            </a:pPr>
            <a:r>
              <a:rPr lang="en-US" sz="3200">
                <a:solidFill>
                  <a:srgbClr val="000000"/>
                </a:solidFill>
                <a:latin typeface="Times New Roman" panose="02020603050405020304" pitchFamily="18" charset="0"/>
                <a:ea typeface="Calibri" panose="020F0502020204030204" pitchFamily="34" charset="0"/>
              </a:rPr>
              <a:t>Văn bản nói lên vai trò và tác dụng to lớn của văn học đối với tâm hồn con người.</a:t>
            </a:r>
            <a:endParaRPr lang="vi-VN" sz="3200">
              <a:solidFill>
                <a:srgbClr val="000000"/>
              </a:solidFill>
              <a:latin typeface="Times New Roman" panose="02020603050405020304" pitchFamily="18" charset="0"/>
              <a:ea typeface="Calibri" panose="020F0502020204030204" pitchFamily="34" charset="0"/>
            </a:endParaRPr>
          </a:p>
          <a:p>
            <a:pPr algn="just">
              <a:spcBef>
                <a:spcPts val="600"/>
              </a:spcBef>
              <a:spcAft>
                <a:spcPts val="600"/>
              </a:spcAft>
            </a:pPr>
            <a:r>
              <a:rPr lang="vi-VN" sz="3200" b="1">
                <a:solidFill>
                  <a:srgbClr val="000000"/>
                </a:solidFill>
                <a:latin typeface="Times New Roman" panose="02020603050405020304" pitchFamily="18" charset="0"/>
                <a:ea typeface="Calibri" panose="020F0502020204030204" pitchFamily="34" charset="0"/>
              </a:rPr>
              <a:t>2. </a:t>
            </a:r>
            <a:r>
              <a:rPr lang="en-US" sz="3200" b="1">
                <a:solidFill>
                  <a:srgbClr val="000000"/>
                </a:solidFill>
                <a:latin typeface="Times New Roman" panose="02020603050405020304" pitchFamily="18" charset="0"/>
                <a:ea typeface="Calibri" panose="020F0502020204030204" pitchFamily="34" charset="0"/>
              </a:rPr>
              <a:t>Nghệ thuật</a:t>
            </a:r>
            <a:endParaRPr lang="vi-VN" sz="3200">
              <a:solidFill>
                <a:srgbClr val="000000"/>
              </a:solidFill>
              <a:latin typeface="Times New Roman" panose="02020603050405020304" pitchFamily="18" charset="0"/>
              <a:ea typeface="Calibri" panose="020F0502020204030204" pitchFamily="34" charset="0"/>
            </a:endParaRPr>
          </a:p>
          <a:p>
            <a:pPr algn="just">
              <a:spcBef>
                <a:spcPts val="600"/>
              </a:spcBef>
              <a:spcAft>
                <a:spcPts val="600"/>
              </a:spcAft>
            </a:pPr>
            <a:r>
              <a:rPr lang="en-US" sz="3200">
                <a:solidFill>
                  <a:srgbClr val="000000"/>
                </a:solidFill>
                <a:latin typeface="Times New Roman" panose="02020603050405020304" pitchFamily="18" charset="0"/>
                <a:ea typeface="Arial" panose="020B0604020202020204" pitchFamily="34" charset="0"/>
              </a:rPr>
              <a:t>- Ngôn ngữ giàu cảm xúc.</a:t>
            </a:r>
            <a:endParaRPr lang="vi-VN" sz="3200">
              <a:solidFill>
                <a:srgbClr val="000000"/>
              </a:solidFill>
              <a:latin typeface="Times New Roman" panose="02020603050405020304" pitchFamily="18" charset="0"/>
              <a:ea typeface="Calibri" panose="020F0502020204030204" pitchFamily="34" charset="0"/>
            </a:endParaRPr>
          </a:p>
          <a:p>
            <a:pPr algn="just">
              <a:spcBef>
                <a:spcPts val="600"/>
              </a:spcBef>
              <a:spcAft>
                <a:spcPts val="600"/>
              </a:spcAft>
            </a:pPr>
            <a:r>
              <a:rPr lang="en-US" sz="3200">
                <a:solidFill>
                  <a:srgbClr val="000000"/>
                </a:solidFill>
                <a:latin typeface="Times New Roman" panose="02020603050405020304" pitchFamily="18" charset="0"/>
                <a:ea typeface="Arial" panose="020B0604020202020204" pitchFamily="34" charset="0"/>
              </a:rPr>
              <a:t>- Trình bày loogic, mạch lạc thống luận điểm, lí lẽ, bằng chứng để làm rõ vấn đề.</a:t>
            </a:r>
            <a:endParaRPr lang="vi-VN" sz="3200">
              <a:solidFill>
                <a:srgbClr val="000000"/>
              </a:solidFill>
              <a:latin typeface="Times New Roman" panose="02020603050405020304" pitchFamily="18" charset="0"/>
              <a:ea typeface="Calibri" panose="020F0502020204030204" pitchFamily="34" charset="0"/>
            </a:endParaRPr>
          </a:p>
          <a:p>
            <a:pPr algn="just">
              <a:spcBef>
                <a:spcPts val="600"/>
              </a:spcBef>
              <a:spcAft>
                <a:spcPts val="600"/>
              </a:spcAft>
            </a:pPr>
            <a:r>
              <a:rPr lang="en-US" sz="3200">
                <a:solidFill>
                  <a:srgbClr val="000000"/>
                </a:solidFill>
                <a:latin typeface="Times New Roman" panose="02020603050405020304" pitchFamily="18" charset="0"/>
                <a:ea typeface="Arial" panose="020B0604020202020204" pitchFamily="34" charset="0"/>
              </a:rPr>
              <a:t>  - Sử dụng khéo léo cách nói khẳng định và phủ định.</a:t>
            </a:r>
            <a:endParaRPr lang="vi-VN" sz="320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0378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 calcmode="lin" valueType="num">
                                      <p:cBhvr additive="base">
                                        <p:cTn id="16"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 calcmode="lin" valueType="num">
                                      <p:cBhvr additive="base">
                                        <p:cTn id="26"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 calcmode="lin" valueType="num">
                                      <p:cBhvr additive="base">
                                        <p:cTn id="32"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2">
                                            <p:txEl>
                                              <p:pRg st="5" end="5"/>
                                            </p:txEl>
                                          </p:spTgt>
                                        </p:tgtEl>
                                        <p:attrNameLst>
                                          <p:attrName>style.visibility</p:attrName>
                                        </p:attrNameLst>
                                      </p:cBhvr>
                                      <p:to>
                                        <p:strVal val="visible"/>
                                      </p:to>
                                    </p:set>
                                    <p:anim calcmode="lin" valueType="num">
                                      <p:cBhvr additive="base">
                                        <p:cTn id="38"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24C2CEF-45B9-DB47-277D-C0DA78B81A92}"/>
              </a:ext>
            </a:extLst>
          </p:cNvPr>
          <p:cNvSpPr txBox="1"/>
          <p:nvPr/>
        </p:nvSpPr>
        <p:spPr>
          <a:xfrm>
            <a:off x="984089" y="271067"/>
            <a:ext cx="7035800"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white"/>
                </a:solidFill>
                <a:effectLst/>
                <a:highlight>
                  <a:srgbClr val="339933"/>
                </a:highlight>
                <a:uLnTx/>
                <a:uFillTx/>
                <a:latin typeface="Times New Roman" panose="02020603050405020304" pitchFamily="18" charset="0"/>
                <a:ea typeface="Calibri" panose="020F0502020204030204" pitchFamily="34" charset="0"/>
                <a:cs typeface="Times New Roman" panose="02020603050405020304" pitchFamily="18" charset="0"/>
              </a:rPr>
              <a:t>III. Tổng kết</a:t>
            </a:r>
            <a:endParaRPr kumimoji="0" lang="en-US" sz="3600" b="0" i="0" u="none" strike="noStrike" kern="1200" cap="none" spc="0" normalizeH="0" baseline="0" noProof="0" dirty="0">
              <a:ln>
                <a:noFill/>
              </a:ln>
              <a:solidFill>
                <a:prstClr val="white"/>
              </a:solidFill>
              <a:effectLst/>
              <a:highlight>
                <a:srgbClr val="339933"/>
              </a:highligh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9" name="Hình ảnh 8">
            <a:extLst>
              <a:ext uri="{FF2B5EF4-FFF2-40B4-BE49-F238E27FC236}">
                <a16:creationId xmlns:a16="http://schemas.microsoft.com/office/drawing/2014/main" id="{D204803A-D9F6-7DE0-5DD5-BDA2D80C05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5288787"/>
            <a:ext cx="1679894" cy="1679894"/>
          </a:xfrm>
          <a:prstGeom prst="rect">
            <a:avLst/>
          </a:prstGeom>
        </p:spPr>
      </p:pic>
      <p:sp>
        <p:nvSpPr>
          <p:cNvPr id="12" name="Hộp Văn bản 11">
            <a:extLst>
              <a:ext uri="{FF2B5EF4-FFF2-40B4-BE49-F238E27FC236}">
                <a16:creationId xmlns:a16="http://schemas.microsoft.com/office/drawing/2014/main" id="{1931ABFA-85B8-BC6E-13EC-57154E7AD43C}"/>
              </a:ext>
            </a:extLst>
          </p:cNvPr>
          <p:cNvSpPr txBox="1"/>
          <p:nvPr/>
        </p:nvSpPr>
        <p:spPr>
          <a:xfrm>
            <a:off x="1417983" y="1188465"/>
            <a:ext cx="10349947" cy="4511873"/>
          </a:xfrm>
          <a:prstGeom prst="roundRect">
            <a:avLst/>
          </a:prstGeom>
          <a:noFill/>
          <a:ln w="38100">
            <a:solidFill>
              <a:srgbClr val="00CC00"/>
            </a:solidFill>
          </a:ln>
        </p:spPr>
        <p:txBody>
          <a:bodyPr wrap="square">
            <a:spAutoFit/>
          </a:bodyPr>
          <a:lstStyle/>
          <a:p>
            <a:pPr algn="just">
              <a:spcBef>
                <a:spcPts val="600"/>
              </a:spcBef>
              <a:spcAft>
                <a:spcPts val="600"/>
              </a:spcAft>
            </a:pPr>
            <a:r>
              <a:rPr lang="en-US" sz="3200" b="1">
                <a:solidFill>
                  <a:srgbClr val="000000"/>
                </a:solidFill>
                <a:latin typeface="Times New Roman" panose="02020603050405020304" pitchFamily="18" charset="0"/>
                <a:ea typeface="Arial" panose="020B0604020202020204" pitchFamily="34" charset="0"/>
              </a:rPr>
              <a:t>3. Định hướng khi đọc một văn bản nghị luận</a:t>
            </a:r>
            <a:endParaRPr lang="vi-VN" sz="3200">
              <a:solidFill>
                <a:srgbClr val="000000"/>
              </a:solidFill>
              <a:latin typeface="Times New Roman" panose="02020603050405020304" pitchFamily="18" charset="0"/>
              <a:ea typeface="Calibri" panose="020F0502020204030204" pitchFamily="34" charset="0"/>
            </a:endParaRPr>
          </a:p>
          <a:p>
            <a:pPr algn="just">
              <a:spcBef>
                <a:spcPts val="600"/>
              </a:spcBef>
              <a:spcAft>
                <a:spcPts val="600"/>
              </a:spcAft>
            </a:pPr>
            <a:r>
              <a:rPr lang="en-US" sz="3200">
                <a:solidFill>
                  <a:srgbClr val="000000"/>
                </a:solidFill>
                <a:latin typeface="Times New Roman" panose="02020603050405020304" pitchFamily="18" charset="0"/>
                <a:ea typeface="Arial" panose="020B0604020202020204" pitchFamily="34" charset="0"/>
              </a:rPr>
              <a:t>- Đọc kĩ nhan đề để xác định vấn đề nghị luận.</a:t>
            </a:r>
            <a:endParaRPr lang="vi-VN" sz="3200">
              <a:solidFill>
                <a:srgbClr val="000000"/>
              </a:solidFill>
              <a:latin typeface="Times New Roman" panose="02020603050405020304" pitchFamily="18" charset="0"/>
              <a:ea typeface="Calibri" panose="020F0502020204030204" pitchFamily="34" charset="0"/>
            </a:endParaRPr>
          </a:p>
          <a:p>
            <a:pPr algn="just">
              <a:spcBef>
                <a:spcPts val="600"/>
              </a:spcBef>
              <a:spcAft>
                <a:spcPts val="600"/>
              </a:spcAft>
            </a:pPr>
            <a:r>
              <a:rPr lang="en-US" sz="3200">
                <a:solidFill>
                  <a:srgbClr val="000000"/>
                </a:solidFill>
                <a:latin typeface="Times New Roman" panose="02020603050405020304" pitchFamily="18" charset="0"/>
                <a:ea typeface="Arial" panose="020B0604020202020204" pitchFamily="34" charset="0"/>
              </a:rPr>
              <a:t>- Xác định hệ thống luận điểm, lí lẽ, dẫn chứng.</a:t>
            </a:r>
            <a:endParaRPr lang="vi-VN" sz="3200">
              <a:solidFill>
                <a:srgbClr val="000000"/>
              </a:solidFill>
              <a:latin typeface="Times New Roman" panose="02020603050405020304" pitchFamily="18" charset="0"/>
              <a:ea typeface="Calibri" panose="020F0502020204030204" pitchFamily="34" charset="0"/>
            </a:endParaRPr>
          </a:p>
          <a:p>
            <a:pPr algn="just">
              <a:spcBef>
                <a:spcPts val="600"/>
              </a:spcBef>
              <a:spcAft>
                <a:spcPts val="600"/>
              </a:spcAft>
            </a:pPr>
            <a:r>
              <a:rPr lang="en-US" sz="3200">
                <a:solidFill>
                  <a:srgbClr val="000000"/>
                </a:solidFill>
                <a:latin typeface="Times New Roman" panose="02020603050405020304" pitchFamily="18" charset="0"/>
                <a:ea typeface="Arial" panose="020B0604020202020204" pitchFamily="34" charset="0"/>
              </a:rPr>
              <a:t>- Xác định mục đích viết văn bản.</a:t>
            </a:r>
            <a:endParaRPr lang="vi-VN" sz="3200">
              <a:solidFill>
                <a:srgbClr val="000000"/>
              </a:solidFill>
              <a:latin typeface="Times New Roman" panose="02020603050405020304" pitchFamily="18" charset="0"/>
              <a:ea typeface="Calibri" panose="020F0502020204030204" pitchFamily="34" charset="0"/>
            </a:endParaRPr>
          </a:p>
          <a:p>
            <a:r>
              <a:rPr lang="en-US" sz="3200">
                <a:latin typeface="Times New Roman" panose="02020603050405020304" pitchFamily="18" charset="0"/>
                <a:ea typeface="Arial" panose="020B0604020202020204" pitchFamily="34" charset="0"/>
              </a:rPr>
              <a:t>- Xác định cách thức người viết sử dụng để làm tăng tính thuyết phục cho văn bản (bố cục, các phép tu từ, hình ảnh, từ ngữ, kiểu câu,…)</a:t>
            </a:r>
            <a:endPar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856411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tebook Powerpoint Template | Notebook paper template, Notebook paper,  Powerpoint template free">
            <a:extLst>
              <a:ext uri="{FF2B5EF4-FFF2-40B4-BE49-F238E27FC236}">
                <a16:creationId xmlns:a16="http://schemas.microsoft.com/office/drawing/2014/main" id="{A5B50F30-39BC-A9D4-56DE-A5EE4B2C15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E21B94C3-3306-4E48-D70D-3A75B8B0EBAB}"/>
              </a:ext>
            </a:extLst>
          </p:cNvPr>
          <p:cNvSpPr txBox="1"/>
          <p:nvPr/>
        </p:nvSpPr>
        <p:spPr>
          <a:xfrm>
            <a:off x="2173357" y="599682"/>
            <a:ext cx="8713626" cy="919401"/>
          </a:xfrm>
          <a:prstGeom prst="roundRect">
            <a:avLst/>
          </a:prstGeom>
          <a:gradFill>
            <a:gsLst>
              <a:gs pos="36000">
                <a:srgbClr val="00FF00"/>
              </a:gs>
              <a:gs pos="100000">
                <a:srgbClr val="00CC00"/>
              </a:gs>
            </a:gsLst>
            <a:lin ang="5400000" scaled="1"/>
          </a:gradFill>
          <a:ln w="57150">
            <a:noFill/>
          </a:ln>
        </p:spPr>
        <p:txBody>
          <a:bodyPr wrap="square" rtlCol="0">
            <a:spAutoFit/>
          </a:bodyPr>
          <a:lstStyle/>
          <a:p>
            <a:pPr algn="ctr"/>
            <a:r>
              <a:rPr lang="en-US" sz="4800" b="1">
                <a:solidFill>
                  <a:schemeClr val="bg1"/>
                </a:solidFill>
                <a:latin typeface="Forte" panose="03060902040502070203" pitchFamily="66" charset="0"/>
                <a:cs typeface="Times New Roman" panose="02020603050405020304" pitchFamily="18" charset="0"/>
              </a:rPr>
              <a:t>LUYỆN TẬP,  VẬN DỤNG</a:t>
            </a:r>
            <a:endParaRPr lang="en-US" sz="4800" b="1" dirty="0">
              <a:solidFill>
                <a:schemeClr val="bg1"/>
              </a:solidFill>
              <a:latin typeface="Forte" panose="03060902040502070203" pitchFamily="66" charset="0"/>
              <a:cs typeface="Times New Roman" panose="02020603050405020304" pitchFamily="18" charset="0"/>
            </a:endParaRPr>
          </a:p>
        </p:txBody>
      </p:sp>
      <p:pic>
        <p:nvPicPr>
          <p:cNvPr id="3" name="Hình ảnh 2">
            <a:extLst>
              <a:ext uri="{FF2B5EF4-FFF2-40B4-BE49-F238E27FC236}">
                <a16:creationId xmlns:a16="http://schemas.microsoft.com/office/drawing/2014/main" id="{5F2DFF67-5C0B-1165-7F6E-A01521150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733" y="3221594"/>
            <a:ext cx="3316084" cy="3389925"/>
          </a:xfrm>
          <a:prstGeom prst="rect">
            <a:avLst/>
          </a:prstGeom>
        </p:spPr>
      </p:pic>
      <p:sp>
        <p:nvSpPr>
          <p:cNvPr id="6" name="TextBox 5">
            <a:extLst>
              <a:ext uri="{FF2B5EF4-FFF2-40B4-BE49-F238E27FC236}">
                <a16:creationId xmlns:a16="http://schemas.microsoft.com/office/drawing/2014/main" id="{927ECC92-0AD3-4005-A3A3-CD0C309A562F}"/>
              </a:ext>
            </a:extLst>
          </p:cNvPr>
          <p:cNvSpPr txBox="1"/>
          <p:nvPr/>
        </p:nvSpPr>
        <p:spPr>
          <a:xfrm>
            <a:off x="1305017" y="2018383"/>
            <a:ext cx="9747682" cy="907749"/>
          </a:xfrm>
          <a:prstGeom prst="rect">
            <a:avLst/>
          </a:prstGeom>
          <a:noFill/>
        </p:spPr>
        <p:txBody>
          <a:bodyPr wrap="square">
            <a:spAutoFit/>
          </a:bodyPr>
          <a:lstStyle/>
          <a:p>
            <a:pPr algn="just">
              <a:lnSpc>
                <a:spcPct val="115000"/>
              </a:lnSpc>
              <a:spcAft>
                <a:spcPts val="80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10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dòng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đau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kiếp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76022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tebook Powerpoint Template | Notebook paper template, Notebook paper,  Powerpoint template free">
            <a:extLst>
              <a:ext uri="{FF2B5EF4-FFF2-40B4-BE49-F238E27FC236}">
                <a16:creationId xmlns:a16="http://schemas.microsoft.com/office/drawing/2014/main" id="{A5B50F30-39BC-A9D4-56DE-A5EE4B2C15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3562"/>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E21B94C3-3306-4E48-D70D-3A75B8B0EBAB}"/>
              </a:ext>
            </a:extLst>
          </p:cNvPr>
          <p:cNvSpPr txBox="1"/>
          <p:nvPr/>
        </p:nvSpPr>
        <p:spPr>
          <a:xfrm>
            <a:off x="3968527" y="463707"/>
            <a:ext cx="4254946" cy="919401"/>
          </a:xfrm>
          <a:prstGeom prst="roundRect">
            <a:avLst/>
          </a:prstGeom>
          <a:gradFill>
            <a:gsLst>
              <a:gs pos="36000">
                <a:srgbClr val="00FF00"/>
              </a:gs>
              <a:gs pos="100000">
                <a:srgbClr val="00CC00"/>
              </a:gs>
            </a:gsLst>
            <a:lin ang="5400000" scaled="1"/>
          </a:gradFill>
          <a:ln w="57150">
            <a:noFill/>
          </a:ln>
        </p:spPr>
        <p:txBody>
          <a:bodyPr wrap="square" rtlCol="0">
            <a:spAutoFit/>
          </a:bodyPr>
          <a:lstStyle/>
          <a:p>
            <a:pPr algn="ctr"/>
            <a:r>
              <a:rPr lang="en-US" sz="48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KHỞI ĐỘNG</a:t>
            </a:r>
          </a:p>
        </p:txBody>
      </p:sp>
      <p:pic>
        <p:nvPicPr>
          <p:cNvPr id="8" name="Hình ảnh 7">
            <a:extLst>
              <a:ext uri="{FF2B5EF4-FFF2-40B4-BE49-F238E27FC236}">
                <a16:creationId xmlns:a16="http://schemas.microsoft.com/office/drawing/2014/main" id="{0A4A3B11-EA48-E019-A6B2-744BF2098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5" y="3539612"/>
            <a:ext cx="3161071" cy="3161071"/>
          </a:xfrm>
          <a:prstGeom prst="rect">
            <a:avLst/>
          </a:prstGeom>
        </p:spPr>
      </p:pic>
      <p:sp>
        <p:nvSpPr>
          <p:cNvPr id="10" name="Bong bóng Lời nói: Hình chữ nhật với Góc Tròn 9">
            <a:extLst>
              <a:ext uri="{FF2B5EF4-FFF2-40B4-BE49-F238E27FC236}">
                <a16:creationId xmlns:a16="http://schemas.microsoft.com/office/drawing/2014/main" id="{AB1B6A3D-23D9-5C33-D0A0-88EA3285FA18}"/>
              </a:ext>
            </a:extLst>
          </p:cNvPr>
          <p:cNvSpPr/>
          <p:nvPr/>
        </p:nvSpPr>
        <p:spPr>
          <a:xfrm>
            <a:off x="3095076" y="2060183"/>
            <a:ext cx="7903123" cy="2644224"/>
          </a:xfrm>
          <a:prstGeom prst="wedgeRoundRectCallout">
            <a:avLst>
              <a:gd name="adj1" fmla="val -51080"/>
              <a:gd name="adj2" fmla="val 72168"/>
              <a:gd name="adj3" fmla="val 16667"/>
            </a:avLst>
          </a:prstGeom>
          <a:noFill/>
          <a:ln w="5715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pPr>
            <a:r>
              <a:rPr lang="pt-BR"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 nêu một số biểu hiện về tác dụng của văn học đối với cá nhân em?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9439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tebook Powerpoint Template | Notebook paper template, Notebook paper,  Powerpoint template free">
            <a:extLst>
              <a:ext uri="{FF2B5EF4-FFF2-40B4-BE49-F238E27FC236}">
                <a16:creationId xmlns:a16="http://schemas.microsoft.com/office/drawing/2014/main" id="{A5B50F30-39BC-A9D4-56DE-A5EE4B2C15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2997" y="-3010"/>
            <a:ext cx="12257994" cy="689156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E21B94C3-3306-4E48-D70D-3A75B8B0EBAB}"/>
              </a:ext>
            </a:extLst>
          </p:cNvPr>
          <p:cNvSpPr txBox="1"/>
          <p:nvPr/>
        </p:nvSpPr>
        <p:spPr>
          <a:xfrm>
            <a:off x="2118434" y="1350407"/>
            <a:ext cx="8242300" cy="919401"/>
          </a:xfrm>
          <a:prstGeom prst="roundRect">
            <a:avLst/>
          </a:prstGeom>
          <a:gradFill>
            <a:gsLst>
              <a:gs pos="36000">
                <a:srgbClr val="00FF00"/>
              </a:gs>
              <a:gs pos="100000">
                <a:srgbClr val="00CC00"/>
              </a:gs>
            </a:gsLst>
            <a:lin ang="5400000" scaled="1"/>
          </a:gradFill>
          <a:ln w="57150">
            <a:noFill/>
          </a:ln>
        </p:spPr>
        <p:txBody>
          <a:bodyPr wrap="square" rtlCol="0">
            <a:spAutoFit/>
          </a:bodyPr>
          <a:lstStyle/>
          <a:p>
            <a:pPr algn="ctr"/>
            <a:r>
              <a:rPr lang="en-US" sz="48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HÌNH THÀNH KIẾN THỨC</a:t>
            </a:r>
          </a:p>
        </p:txBody>
      </p:sp>
      <p:pic>
        <p:nvPicPr>
          <p:cNvPr id="2" name="Hình ảnh 1">
            <a:extLst>
              <a:ext uri="{FF2B5EF4-FFF2-40B4-BE49-F238E27FC236}">
                <a16:creationId xmlns:a16="http://schemas.microsoft.com/office/drawing/2014/main" id="{2BF14B4D-EC47-9D4A-56EE-0F148E7B7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325" y="2216551"/>
            <a:ext cx="4705350" cy="4810125"/>
          </a:xfrm>
          <a:prstGeom prst="rect">
            <a:avLst/>
          </a:prstGeom>
        </p:spPr>
      </p:pic>
    </p:spTree>
    <p:extLst>
      <p:ext uri="{BB962C8B-B14F-4D97-AF65-F5344CB8AC3E}">
        <p14:creationId xmlns:p14="http://schemas.microsoft.com/office/powerpoint/2010/main" val="3805029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782"/>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24C2CEF-45B9-DB47-277D-C0DA78B81A92}"/>
              </a:ext>
            </a:extLst>
          </p:cNvPr>
          <p:cNvSpPr txBox="1"/>
          <p:nvPr/>
        </p:nvSpPr>
        <p:spPr>
          <a:xfrm>
            <a:off x="1041400" y="246943"/>
            <a:ext cx="7035800"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white"/>
                </a:solidFill>
                <a:effectLst/>
                <a:highlight>
                  <a:srgbClr val="339933"/>
                </a:highlight>
                <a:uLnTx/>
                <a:uFillTx/>
                <a:latin typeface="Times New Roman" panose="02020603050405020304" pitchFamily="18" charset="0"/>
                <a:ea typeface="Times New Roman" panose="02020603050405020304" pitchFamily="18" charset="0"/>
                <a:cs typeface="Times New Roman" panose="02020603050405020304" pitchFamily="18" charset="0"/>
              </a:rPr>
              <a:t>I. Tìm hiểu chung</a:t>
            </a:r>
            <a:endParaRPr kumimoji="0" lang="en-US" sz="3600" b="0" i="0" u="none" strike="noStrike" kern="1200" cap="none" spc="0" normalizeH="0" baseline="0" noProof="0" dirty="0">
              <a:ln>
                <a:noFill/>
              </a:ln>
              <a:solidFill>
                <a:prstClr val="white"/>
              </a:solidFill>
              <a:effectLst/>
              <a:highlight>
                <a:srgbClr val="339933"/>
              </a:highligh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5" name="Hộp Văn bản 14">
            <a:extLst>
              <a:ext uri="{FF2B5EF4-FFF2-40B4-BE49-F238E27FC236}">
                <a16:creationId xmlns:a16="http://schemas.microsoft.com/office/drawing/2014/main" id="{60281DD8-67BF-D2FC-4207-CB653ED44556}"/>
              </a:ext>
            </a:extLst>
          </p:cNvPr>
          <p:cNvSpPr txBox="1"/>
          <p:nvPr/>
        </p:nvSpPr>
        <p:spPr>
          <a:xfrm>
            <a:off x="3098800" y="1697624"/>
            <a:ext cx="7832035" cy="4849088"/>
          </a:xfrm>
          <a:prstGeom prst="cloudCallout">
            <a:avLst>
              <a:gd name="adj1" fmla="val -42382"/>
              <a:gd name="adj2" fmla="val 44305"/>
            </a:avLst>
          </a:prstGeom>
          <a:noFill/>
          <a:ln w="38100">
            <a:solidFill>
              <a:srgbClr val="00CC00"/>
            </a:solidFill>
          </a:ln>
        </p:spPr>
        <p:txBody>
          <a:bodyPr wrap="square">
            <a:spAutoFit/>
          </a:bodyPr>
          <a:lstStyle/>
          <a:p>
            <a:pPr algn="just"/>
            <a:r>
              <a:rPr lang="en-US" sz="2800">
                <a:solidFill>
                  <a:srgbClr val="000000"/>
                </a:solidFill>
                <a:latin typeface="Times New Roman" panose="02020603050405020304" pitchFamily="18" charset="0"/>
                <a:ea typeface="Times New Roman" panose="02020603050405020304" pitchFamily="18" charset="0"/>
              </a:rPr>
              <a:t>Dựa vào phần Kiến thức Ngữ văn đã tìm hiểu trước ở nhà, em hãy trình bày:</a:t>
            </a:r>
            <a:endParaRPr lang="vi-VN" sz="2800">
              <a:solidFill>
                <a:srgbClr val="000000"/>
              </a:solidFill>
              <a:latin typeface="Times New Roman" panose="02020603050405020304" pitchFamily="18" charset="0"/>
              <a:ea typeface="Calibri" panose="020F0502020204030204" pitchFamily="34" charset="0"/>
            </a:endParaRPr>
          </a:p>
          <a:p>
            <a:pPr algn="just"/>
            <a:r>
              <a:rPr lang="en-US" sz="2800">
                <a:solidFill>
                  <a:srgbClr val="000000"/>
                </a:solidFill>
                <a:latin typeface="Times New Roman" panose="02020603050405020304" pitchFamily="18" charset="0"/>
                <a:ea typeface="Times New Roman" panose="02020603050405020304" pitchFamily="18" charset="0"/>
              </a:rPr>
              <a:t>- Tính khẳng định, phủ định trong văn nghị luận.</a:t>
            </a:r>
          </a:p>
          <a:p>
            <a:pPr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rPr>
              <a:t>- Lập luận và ngôn ngữ biểu cảm trong văn nghị luận.</a:t>
            </a:r>
            <a:endParaRPr lang="vi-VN" sz="2800">
              <a:solidFill>
                <a:srgbClr val="000000"/>
              </a:solidFill>
              <a:latin typeface="Times New Roman" panose="02020603050405020304" pitchFamily="18" charset="0"/>
              <a:ea typeface="Calibri" panose="020F0502020204030204" pitchFamily="34" charset="0"/>
            </a:endParaRPr>
          </a:p>
        </p:txBody>
      </p:sp>
      <p:pic>
        <p:nvPicPr>
          <p:cNvPr id="11" name="Hình ảnh 10">
            <a:extLst>
              <a:ext uri="{FF2B5EF4-FFF2-40B4-BE49-F238E27FC236}">
                <a16:creationId xmlns:a16="http://schemas.microsoft.com/office/drawing/2014/main" id="{BDABCECC-6908-BB3B-2F3E-4C257BDE7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41300" y="3850700"/>
            <a:ext cx="3149600" cy="3149600"/>
          </a:xfrm>
          <a:prstGeom prst="rect">
            <a:avLst/>
          </a:prstGeom>
        </p:spPr>
      </p:pic>
    </p:spTree>
    <p:extLst>
      <p:ext uri="{BB962C8B-B14F-4D97-AF65-F5344CB8AC3E}">
        <p14:creationId xmlns:p14="http://schemas.microsoft.com/office/powerpoint/2010/main" val="555127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781"/>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24C2CEF-45B9-DB47-277D-C0DA78B81A92}"/>
              </a:ext>
            </a:extLst>
          </p:cNvPr>
          <p:cNvSpPr txBox="1"/>
          <p:nvPr/>
        </p:nvSpPr>
        <p:spPr>
          <a:xfrm>
            <a:off x="1041400" y="246943"/>
            <a:ext cx="7035800"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white"/>
                </a:solidFill>
                <a:effectLst/>
                <a:highlight>
                  <a:srgbClr val="339933"/>
                </a:highlight>
                <a:uLnTx/>
                <a:uFillTx/>
                <a:latin typeface="Times New Roman" panose="02020603050405020304" pitchFamily="18" charset="0"/>
                <a:ea typeface="Times New Roman" panose="02020603050405020304" pitchFamily="18" charset="0"/>
                <a:cs typeface="Times New Roman" panose="02020603050405020304" pitchFamily="18" charset="0"/>
              </a:rPr>
              <a:t>I. Tìm hiểu chung</a:t>
            </a:r>
            <a:endParaRPr kumimoji="0" lang="en-US" sz="3600" b="0" i="0" u="none" strike="noStrike" kern="1200" cap="none" spc="0" normalizeH="0" baseline="0" noProof="0" dirty="0">
              <a:ln>
                <a:noFill/>
              </a:ln>
              <a:solidFill>
                <a:prstClr val="white"/>
              </a:solidFill>
              <a:effectLst/>
              <a:highlight>
                <a:srgbClr val="339933"/>
              </a:highligh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F8157803-084F-5F2A-624A-6D92DAEA6453}"/>
              </a:ext>
            </a:extLst>
          </p:cNvPr>
          <p:cNvSpPr txBox="1"/>
          <p:nvPr/>
        </p:nvSpPr>
        <p:spPr>
          <a:xfrm>
            <a:off x="1168400" y="1143999"/>
            <a:ext cx="9017000" cy="342401"/>
          </a:xfrm>
          <a:prstGeom prst="rect">
            <a:avLst/>
          </a:prstGeom>
          <a:noFill/>
        </p:spPr>
        <p:txBody>
          <a:bodyPr wrap="square">
            <a:spAutoFit/>
          </a:bodyPr>
          <a:lstStyle/>
          <a:p>
            <a:pPr marL="67945" marR="0" lvl="0" indent="0" algn="just" defTabSz="914400" rtl="0" eaLnBrk="1" fontAlgn="auto" latinLnBrk="0" hangingPunct="1">
              <a:lnSpc>
                <a:spcPts val="16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1. Tính khẳng định, phủ định trong văn nghị luận.</a:t>
            </a:r>
            <a:endPar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1" name="Hình ảnh 10">
            <a:extLst>
              <a:ext uri="{FF2B5EF4-FFF2-40B4-BE49-F238E27FC236}">
                <a16:creationId xmlns:a16="http://schemas.microsoft.com/office/drawing/2014/main" id="{BDABCECC-6908-BB3B-2F3E-4C257BDE7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06400" y="3959124"/>
            <a:ext cx="3149600" cy="3149600"/>
          </a:xfrm>
          <a:prstGeom prst="rect">
            <a:avLst/>
          </a:prstGeom>
        </p:spPr>
      </p:pic>
      <p:sp>
        <p:nvSpPr>
          <p:cNvPr id="8" name="TextBox 7">
            <a:extLst>
              <a:ext uri="{FF2B5EF4-FFF2-40B4-BE49-F238E27FC236}">
                <a16:creationId xmlns:a16="http://schemas.microsoft.com/office/drawing/2014/main" id="{5F2D177A-5F22-4CDA-9414-C9FAE0F690B3}"/>
              </a:ext>
            </a:extLst>
          </p:cNvPr>
          <p:cNvSpPr txBox="1"/>
          <p:nvPr/>
        </p:nvSpPr>
        <p:spPr>
          <a:xfrm>
            <a:off x="2584174" y="1961657"/>
            <a:ext cx="8852452" cy="4339650"/>
          </a:xfrm>
          <a:prstGeom prst="rect">
            <a:avLst/>
          </a:prstGeom>
          <a:noFill/>
        </p:spPr>
        <p:txBody>
          <a:bodyPr wrap="square">
            <a:spAutoFit/>
          </a:bodyPr>
          <a:lstStyle/>
          <a:p>
            <a:pPr algn="just">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rPr>
              <a:t>- Văn nghị luận thể hiện rất rõ thái độ, nhận thức, lập trường và quan điểm của người viết.</a:t>
            </a:r>
            <a:endParaRPr lang="vi-VN" sz="3200">
              <a:solidFill>
                <a:srgbClr val="000000"/>
              </a:solidFill>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rPr>
              <a:t>- Trước vấn đề nêu lên để bàn luận, người viết cần bày tỏ ý kiến, khẳng định cái đúng, cái tốt; bác bỏ, phê phán cái sai, cái xấu,…</a:t>
            </a:r>
            <a:endParaRPr lang="vi-VN" sz="3200">
              <a:solidFill>
                <a:srgbClr val="000000"/>
              </a:solidFill>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rPr>
              <a:t>- Ngôn ngữ văn nghị luận thường dùng các từ, các câu khẳng định, phủ định nhằm tạo cho bài văn âm hưởng, giọng điệu mạnh mẽ, kiên quyết, hào sảng,…</a:t>
            </a:r>
            <a:endParaRPr lang="vi-VN" sz="320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29103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781"/>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24C2CEF-45B9-DB47-277D-C0DA78B81A92}"/>
              </a:ext>
            </a:extLst>
          </p:cNvPr>
          <p:cNvSpPr txBox="1"/>
          <p:nvPr/>
        </p:nvSpPr>
        <p:spPr>
          <a:xfrm>
            <a:off x="1041400" y="246943"/>
            <a:ext cx="7035800"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white"/>
                </a:solidFill>
                <a:effectLst/>
                <a:highlight>
                  <a:srgbClr val="339933"/>
                </a:highlight>
                <a:uLnTx/>
                <a:uFillTx/>
                <a:latin typeface="Times New Roman" panose="02020603050405020304" pitchFamily="18" charset="0"/>
                <a:ea typeface="Times New Roman" panose="02020603050405020304" pitchFamily="18" charset="0"/>
                <a:cs typeface="Times New Roman" panose="02020603050405020304" pitchFamily="18" charset="0"/>
              </a:rPr>
              <a:t>I. Tìm hiểu chung</a:t>
            </a:r>
            <a:endParaRPr kumimoji="0" lang="en-US" sz="3600" b="0" i="0" u="none" strike="noStrike" kern="1200" cap="none" spc="0" normalizeH="0" baseline="0" noProof="0" dirty="0">
              <a:ln>
                <a:noFill/>
              </a:ln>
              <a:solidFill>
                <a:prstClr val="white"/>
              </a:solidFill>
              <a:effectLst/>
              <a:highlight>
                <a:srgbClr val="339933"/>
              </a:highligh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F8157803-084F-5F2A-624A-6D92DAEA6453}"/>
              </a:ext>
            </a:extLst>
          </p:cNvPr>
          <p:cNvSpPr txBox="1"/>
          <p:nvPr/>
        </p:nvSpPr>
        <p:spPr>
          <a:xfrm>
            <a:off x="1168399" y="1085064"/>
            <a:ext cx="10016435" cy="342401"/>
          </a:xfrm>
          <a:prstGeom prst="rect">
            <a:avLst/>
          </a:prstGeom>
          <a:noFill/>
        </p:spPr>
        <p:txBody>
          <a:bodyPr wrap="square">
            <a:spAutoFit/>
          </a:bodyPr>
          <a:lstStyle/>
          <a:p>
            <a:pPr algn="just">
              <a:lnSpc>
                <a:spcPts val="1600"/>
              </a:lnSpc>
              <a:spcBef>
                <a:spcPts val="600"/>
              </a:spcBef>
              <a:spcAft>
                <a:spcPts val="600"/>
              </a:spcAft>
            </a:pPr>
            <a:r>
              <a:rPr lang="en-US" sz="3200" b="1">
                <a:solidFill>
                  <a:srgbClr val="000000"/>
                </a:solidFill>
                <a:latin typeface="Times New Roman" panose="02020603050405020304" pitchFamily="18" charset="0"/>
                <a:ea typeface="Calibri" panose="020F0502020204030204" pitchFamily="34" charset="0"/>
              </a:rPr>
              <a:t>2. Lập luận và ngôn ngữ biểu cảm trong văn nghị luận</a:t>
            </a:r>
            <a:endParaRPr lang="vi-VN" sz="3200">
              <a:solidFill>
                <a:srgbClr val="000000"/>
              </a:solidFill>
              <a:latin typeface="Times New Roman" panose="02020603050405020304" pitchFamily="18" charset="0"/>
              <a:ea typeface="Calibri" panose="020F0502020204030204" pitchFamily="34" charset="0"/>
            </a:endParaRPr>
          </a:p>
        </p:txBody>
      </p:sp>
      <p:pic>
        <p:nvPicPr>
          <p:cNvPr id="11" name="Hình ảnh 10">
            <a:extLst>
              <a:ext uri="{FF2B5EF4-FFF2-40B4-BE49-F238E27FC236}">
                <a16:creationId xmlns:a16="http://schemas.microsoft.com/office/drawing/2014/main" id="{BDABCECC-6908-BB3B-2F3E-4C257BDE7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06400" y="3959124"/>
            <a:ext cx="3149600" cy="3149600"/>
          </a:xfrm>
          <a:prstGeom prst="rect">
            <a:avLst/>
          </a:prstGeom>
        </p:spPr>
      </p:pic>
      <p:sp>
        <p:nvSpPr>
          <p:cNvPr id="8" name="TextBox 7">
            <a:extLst>
              <a:ext uri="{FF2B5EF4-FFF2-40B4-BE49-F238E27FC236}">
                <a16:creationId xmlns:a16="http://schemas.microsoft.com/office/drawing/2014/main" id="{5F2D177A-5F22-4CDA-9414-C9FAE0F690B3}"/>
              </a:ext>
            </a:extLst>
          </p:cNvPr>
          <p:cNvSpPr txBox="1"/>
          <p:nvPr/>
        </p:nvSpPr>
        <p:spPr>
          <a:xfrm>
            <a:off x="2584174" y="1961657"/>
            <a:ext cx="8852452" cy="4601260"/>
          </a:xfrm>
          <a:prstGeom prst="rect">
            <a:avLst/>
          </a:prstGeom>
          <a:noFill/>
        </p:spPr>
        <p:txBody>
          <a:bodyPr wrap="square">
            <a:spAutoFit/>
          </a:bodyPr>
          <a:lstStyle/>
          <a:p>
            <a:pPr algn="just">
              <a:spcBef>
                <a:spcPts val="600"/>
              </a:spcBef>
              <a:spcAft>
                <a:spcPts val="600"/>
              </a:spcAft>
            </a:pPr>
            <a:r>
              <a:rPr lang="en-US" sz="3200">
                <a:solidFill>
                  <a:srgbClr val="000000"/>
                </a:solidFill>
                <a:latin typeface="Times New Roman" panose="02020603050405020304" pitchFamily="18" charset="0"/>
                <a:ea typeface="Calibri" panose="020F0502020204030204" pitchFamily="34" charset="0"/>
              </a:rPr>
              <a:t>- Lập luận là cách thức trình bày và triển khai các luận điểm; cách nêu vấn đề và giải quyết vấn đề; cách sử dụng các thao tác như phân tích, giải thích, chứng minh, so sánh, đối chiếu,… để làm sáng tỏ điều tác giả muốn nói, để người đọc hiểu, tin và đồng tình với người viết. </a:t>
            </a:r>
            <a:endParaRPr lang="vi-VN" sz="3200">
              <a:solidFill>
                <a:srgbClr val="000000"/>
              </a:solidFill>
              <a:latin typeface="Times New Roman" panose="02020603050405020304" pitchFamily="18" charset="0"/>
              <a:ea typeface="Calibri" panose="020F0502020204030204" pitchFamily="34" charset="0"/>
            </a:endParaRPr>
          </a:p>
          <a:p>
            <a:r>
              <a:rPr lang="en-US" sz="3200">
                <a:latin typeface="Times New Roman" panose="02020603050405020304" pitchFamily="18" charset="0"/>
                <a:ea typeface="Calibri" panose="020F0502020204030204" pitchFamily="34" charset="0"/>
              </a:rPr>
              <a:t>- Trong lập luận, người viết thường sử dụng nhiều từ ngữ nhằm nhấn mạnh, tạo nên giọng văn giàu màu sắc biểu cảm. </a:t>
            </a:r>
            <a:endPar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2148358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782"/>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24C2CEF-45B9-DB47-277D-C0DA78B81A92}"/>
              </a:ext>
            </a:extLst>
          </p:cNvPr>
          <p:cNvSpPr txBox="1"/>
          <p:nvPr/>
        </p:nvSpPr>
        <p:spPr>
          <a:xfrm>
            <a:off x="1041400" y="246943"/>
            <a:ext cx="7035800"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white"/>
                </a:solidFill>
                <a:effectLst/>
                <a:highlight>
                  <a:srgbClr val="339933"/>
                </a:highlight>
                <a:uLnTx/>
                <a:uFillTx/>
                <a:latin typeface="Times New Roman" panose="02020603050405020304" pitchFamily="18" charset="0"/>
                <a:ea typeface="Times New Roman" panose="02020603050405020304" pitchFamily="18" charset="0"/>
                <a:cs typeface="Times New Roman" panose="02020603050405020304" pitchFamily="18" charset="0"/>
              </a:rPr>
              <a:t>I. Tìm hiểu chung</a:t>
            </a:r>
            <a:endParaRPr kumimoji="0" lang="en-US" sz="3600" b="0" i="0" u="none" strike="noStrike" kern="1200" cap="none" spc="0" normalizeH="0" baseline="0" noProof="0" dirty="0">
              <a:ln>
                <a:noFill/>
              </a:ln>
              <a:solidFill>
                <a:prstClr val="white"/>
              </a:solidFill>
              <a:effectLst/>
              <a:highlight>
                <a:srgbClr val="339933"/>
              </a:highligh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F8157803-084F-5F2A-624A-6D92DAEA6453}"/>
              </a:ext>
            </a:extLst>
          </p:cNvPr>
          <p:cNvSpPr txBox="1"/>
          <p:nvPr/>
        </p:nvSpPr>
        <p:spPr>
          <a:xfrm>
            <a:off x="1117600" y="839326"/>
            <a:ext cx="901700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339933"/>
                </a:solidFill>
                <a:latin typeface="Times New Roman" panose="02020603050405020304" pitchFamily="18" charset="0"/>
                <a:ea typeface="Calibri" panose="020F0502020204030204" pitchFamily="34" charset="0"/>
                <a:cs typeface="Times New Roman" panose="02020603050405020304" pitchFamily="18" charset="0"/>
              </a:rPr>
              <a:t>3</a:t>
            </a:r>
            <a:r>
              <a:rPr kumimoji="0" lang="en-US" sz="3200" b="1" i="0" u="none" strike="noStrike" kern="1200" cap="none" spc="0" normalizeH="0" baseline="0" noProof="0">
                <a:ln>
                  <a:noFill/>
                </a:ln>
                <a:solidFill>
                  <a:srgbClr val="339933"/>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err="1">
                <a:ln>
                  <a:noFill/>
                </a:ln>
                <a:solidFill>
                  <a:srgbClr val="339933"/>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3200" b="1" i="0" u="none" strike="noStrike" kern="1200" cap="none" spc="0" normalizeH="0" baseline="0" noProof="0">
                <a:ln>
                  <a:noFill/>
                </a:ln>
                <a:solidFill>
                  <a:srgbClr val="339933"/>
                </a:solidFill>
                <a:effectLst/>
                <a:uLnTx/>
                <a:uFillTx/>
                <a:latin typeface="Times New Roman" panose="02020603050405020304" pitchFamily="18" charset="0"/>
                <a:ea typeface="Calibri" panose="020F0502020204030204" pitchFamily="34" charset="0"/>
                <a:cs typeface="Times New Roman" panose="02020603050405020304" pitchFamily="18" charset="0"/>
              </a:rPr>
              <a:t> giả, tác</a:t>
            </a:r>
            <a:r>
              <a:rPr kumimoji="0" lang="en-US" sz="3200" b="1" i="0" u="none" strike="noStrike" kern="1200" cap="none" spc="0" normalizeH="0" noProof="0">
                <a:ln>
                  <a:noFill/>
                </a:ln>
                <a:solidFill>
                  <a:srgbClr val="339933"/>
                </a:solidFill>
                <a:effectLst/>
                <a:uLnTx/>
                <a:uFillTx/>
                <a:latin typeface="Times New Roman" panose="02020603050405020304" pitchFamily="18" charset="0"/>
                <a:ea typeface="Calibri" panose="020F0502020204030204" pitchFamily="34" charset="0"/>
                <a:cs typeface="Times New Roman" panose="02020603050405020304" pitchFamily="18" charset="0"/>
              </a:rPr>
              <a:t> phẩm</a:t>
            </a:r>
            <a:endParaRPr kumimoji="0" lang="en-US" sz="3200" b="0" i="0" u="none" strike="noStrike" kern="1200" cap="none" spc="0" normalizeH="0" baseline="0" noProof="0" dirty="0">
              <a:ln>
                <a:noFill/>
              </a:ln>
              <a:solidFill>
                <a:srgbClr val="33993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5" name="Hộp Văn bản 14">
            <a:extLst>
              <a:ext uri="{FF2B5EF4-FFF2-40B4-BE49-F238E27FC236}">
                <a16:creationId xmlns:a16="http://schemas.microsoft.com/office/drawing/2014/main" id="{60281DD8-67BF-D2FC-4207-CB653ED44556}"/>
              </a:ext>
            </a:extLst>
          </p:cNvPr>
          <p:cNvSpPr txBox="1"/>
          <p:nvPr/>
        </p:nvSpPr>
        <p:spPr>
          <a:xfrm>
            <a:off x="2006600" y="1485657"/>
            <a:ext cx="9429750" cy="2764215"/>
          </a:xfrm>
          <a:prstGeom prst="cloudCallout">
            <a:avLst>
              <a:gd name="adj1" fmla="val -42382"/>
              <a:gd name="adj2" fmla="val 44305"/>
            </a:avLst>
          </a:prstGeom>
          <a:noFill/>
          <a:ln w="38100">
            <a:solidFill>
              <a:srgbClr val="00CC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rPr>
              <a:t>Dựa vào SGK và phần bài chuẩn bị sẵn, giới thiệu khái quát những thông tin chính về tác giả, tác phẩm?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1" name="Hình ảnh 10">
            <a:extLst>
              <a:ext uri="{FF2B5EF4-FFF2-40B4-BE49-F238E27FC236}">
                <a16:creationId xmlns:a16="http://schemas.microsoft.com/office/drawing/2014/main" id="{BDABCECC-6908-BB3B-2F3E-4C257BDE7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41300" y="3850700"/>
            <a:ext cx="3149600" cy="3149600"/>
          </a:xfrm>
          <a:prstGeom prst="rect">
            <a:avLst/>
          </a:prstGeom>
        </p:spPr>
      </p:pic>
    </p:spTree>
    <p:extLst>
      <p:ext uri="{BB962C8B-B14F-4D97-AF65-F5344CB8AC3E}">
        <p14:creationId xmlns:p14="http://schemas.microsoft.com/office/powerpoint/2010/main" val="3123266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par>
                                <p:cTn id="15" presetID="16" presetClass="entr" presetSubtype="2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782"/>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24C2CEF-45B9-DB47-277D-C0DA78B81A92}"/>
              </a:ext>
            </a:extLst>
          </p:cNvPr>
          <p:cNvSpPr txBox="1"/>
          <p:nvPr/>
        </p:nvSpPr>
        <p:spPr>
          <a:xfrm>
            <a:off x="1041400" y="246943"/>
            <a:ext cx="7035800" cy="646331"/>
          </a:xfrm>
          <a:prstGeom prst="rect">
            <a:avLst/>
          </a:prstGeom>
          <a:noFill/>
        </p:spPr>
        <p:txBody>
          <a:bodyPr wrap="square">
            <a:spAutoFit/>
          </a:bodyPr>
          <a:lstStyle/>
          <a:p>
            <a:pPr marL="0" marR="0" algn="just">
              <a:spcBef>
                <a:spcPts val="0"/>
              </a:spcBef>
              <a:spcAft>
                <a:spcPts val="0"/>
              </a:spcAft>
            </a:pPr>
            <a:r>
              <a:rPr lang="de-DE" sz="3600" b="1" dirty="0">
                <a:solidFill>
                  <a:schemeClr val="bg1"/>
                </a:solidFill>
                <a:effectLst/>
                <a:highlight>
                  <a:srgbClr val="339933"/>
                </a:highlight>
                <a:latin typeface="Times New Roman" panose="02020603050405020304" pitchFamily="18" charset="0"/>
                <a:ea typeface="Times New Roman" panose="02020603050405020304" pitchFamily="18" charset="0"/>
                <a:cs typeface="Times New Roman" panose="02020603050405020304" pitchFamily="18" charset="0"/>
              </a:rPr>
              <a:t>I. Tìm hiểu chung</a:t>
            </a:r>
            <a:endParaRPr lang="en-US" sz="3600" dirty="0">
              <a:solidFill>
                <a:schemeClr val="bg1"/>
              </a:solidFill>
              <a:effectLst/>
              <a:highlight>
                <a:srgbClr val="339933"/>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F8157803-084F-5F2A-624A-6D92DAEA6453}"/>
              </a:ext>
            </a:extLst>
          </p:cNvPr>
          <p:cNvSpPr txBox="1"/>
          <p:nvPr/>
        </p:nvSpPr>
        <p:spPr>
          <a:xfrm>
            <a:off x="1117600" y="839326"/>
            <a:ext cx="9017000" cy="584775"/>
          </a:xfrm>
          <a:prstGeom prst="rect">
            <a:avLst/>
          </a:prstGeom>
          <a:noFill/>
        </p:spPr>
        <p:txBody>
          <a:bodyPr wrap="square">
            <a:spAutoFit/>
          </a:bodyPr>
          <a:lstStyle/>
          <a:p>
            <a:pPr marL="0" marR="0" algn="just">
              <a:spcBef>
                <a:spcPts val="0"/>
              </a:spcBef>
              <a:spcAft>
                <a:spcPts val="0"/>
              </a:spcAft>
            </a:pPr>
            <a:r>
              <a:rPr lang="en-US" sz="3200" b="1" dirty="0">
                <a:solidFill>
                  <a:srgbClr val="339933"/>
                </a:solidFill>
                <a:latin typeface="Times New Roman" panose="02020603050405020304" pitchFamily="18" charset="0"/>
                <a:ea typeface="Calibri" panose="020F0502020204030204" pitchFamily="34" charset="0"/>
                <a:cs typeface="Times New Roman" panose="02020603050405020304" pitchFamily="18" charset="0"/>
              </a:rPr>
              <a:t>3</a:t>
            </a:r>
            <a:r>
              <a:rPr lang="en-US" sz="3200" b="1">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err="1">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b="1">
                <a:solidFill>
                  <a:srgbClr val="339933"/>
                </a:solidFill>
                <a:effectLst/>
                <a:latin typeface="Times New Roman" panose="02020603050405020304" pitchFamily="18" charset="0"/>
                <a:ea typeface="Calibri" panose="020F0502020204030204" pitchFamily="34" charset="0"/>
                <a:cs typeface="Times New Roman" panose="02020603050405020304" pitchFamily="18" charset="0"/>
              </a:rPr>
              <a:t> giả, tác phẩm</a:t>
            </a:r>
            <a:endParaRPr lang="en-US" sz="3200" dirty="0">
              <a:solidFill>
                <a:srgbClr val="339933"/>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Hình ảnh 10">
            <a:extLst>
              <a:ext uri="{FF2B5EF4-FFF2-40B4-BE49-F238E27FC236}">
                <a16:creationId xmlns:a16="http://schemas.microsoft.com/office/drawing/2014/main" id="{BDABCECC-6908-BB3B-2F3E-4C257BDE7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7200" y="3950342"/>
            <a:ext cx="3149600" cy="3149600"/>
          </a:xfrm>
          <a:prstGeom prst="rect">
            <a:avLst/>
          </a:prstGeom>
        </p:spPr>
      </p:pic>
      <p:sp>
        <p:nvSpPr>
          <p:cNvPr id="8" name="TextBox 7">
            <a:extLst>
              <a:ext uri="{FF2B5EF4-FFF2-40B4-BE49-F238E27FC236}">
                <a16:creationId xmlns:a16="http://schemas.microsoft.com/office/drawing/2014/main" id="{FD089F87-7515-4493-AA4F-226DC3E97A19}"/>
              </a:ext>
            </a:extLst>
          </p:cNvPr>
          <p:cNvSpPr txBox="1"/>
          <p:nvPr/>
        </p:nvSpPr>
        <p:spPr>
          <a:xfrm>
            <a:off x="2692399" y="2267209"/>
            <a:ext cx="8598453" cy="39241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67945" algn="just"/>
            <a:r>
              <a:rPr lang="en-US" sz="3200" b="1">
                <a:effectLst/>
                <a:latin typeface="Times New Roman" panose="02020603050405020304" pitchFamily="18" charset="0"/>
                <a:ea typeface="Times New Roman" panose="02020603050405020304" pitchFamily="18" charset="0"/>
              </a:rPr>
              <a:t>a. Tác giả</a:t>
            </a:r>
            <a:endParaRPr lang="vi-VN" sz="3200">
              <a:effectLst/>
              <a:latin typeface="Times New Roman" panose="02020603050405020304" pitchFamily="18" charset="0"/>
              <a:ea typeface="Times New Roman" panose="02020603050405020304" pitchFamily="18" charset="0"/>
            </a:endParaRPr>
          </a:p>
          <a:p>
            <a:pPr algn="just">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rPr>
              <a:t>- Hoàng Ngọc Hiến (1930 – 2011), quê ở Hà Tĩnh. </a:t>
            </a:r>
            <a:endParaRPr lang="vi-VN" sz="3200">
              <a:solidFill>
                <a:srgbClr val="000000"/>
              </a:solidFill>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rPr>
              <a:t>- Năm 1959, ông làm nghiên cứu sinh và bảo vệ thành công luận án Tiến sĩ Văn học, chuyên ngành lí luận, phê bình tại Đại học Tổng hợp Mát-xcơ-va, Liên Xô (cũ). </a:t>
            </a:r>
            <a:endParaRPr lang="vi-VN" sz="3200">
              <a:solidFill>
                <a:srgbClr val="000000"/>
              </a:solidFill>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3200">
                <a:solidFill>
                  <a:srgbClr val="000000"/>
                </a:solidFill>
                <a:effectLst/>
                <a:latin typeface="Times New Roman" panose="02020603050405020304" pitchFamily="18" charset="0"/>
                <a:ea typeface="Calibri" panose="020F0502020204030204" pitchFamily="34" charset="0"/>
              </a:rPr>
              <a:t>- Năm 1987,ông là hội viên Hội nhà văn Việt Nam.</a:t>
            </a:r>
            <a:endParaRPr lang="vi-VN" sz="320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46758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otebook Powerpoint Template | Notebook paper template, Notebook paper,  Powerpoint template free">
            <a:extLst>
              <a:ext uri="{FF2B5EF4-FFF2-40B4-BE49-F238E27FC236}">
                <a16:creationId xmlns:a16="http://schemas.microsoft.com/office/drawing/2014/main" id="{FC9F4253-6A35-3325-9E75-32374E943E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782"/>
            <a:ext cx="12192000" cy="6861781"/>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D24C2CEF-45B9-DB47-277D-C0DA78B81A92}"/>
              </a:ext>
            </a:extLst>
          </p:cNvPr>
          <p:cNvSpPr txBox="1"/>
          <p:nvPr/>
        </p:nvSpPr>
        <p:spPr>
          <a:xfrm>
            <a:off x="1041400" y="246943"/>
            <a:ext cx="7035800"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prstClr val="white"/>
                </a:solidFill>
                <a:effectLst/>
                <a:highlight>
                  <a:srgbClr val="339933"/>
                </a:highlight>
                <a:uLnTx/>
                <a:uFillTx/>
                <a:latin typeface="Times New Roman" panose="02020603050405020304" pitchFamily="18" charset="0"/>
                <a:ea typeface="Times New Roman" panose="02020603050405020304" pitchFamily="18" charset="0"/>
                <a:cs typeface="Times New Roman" panose="02020603050405020304" pitchFamily="18" charset="0"/>
              </a:rPr>
              <a:t>I. Tìm hiểu chung</a:t>
            </a:r>
            <a:endParaRPr kumimoji="0" lang="en-US" sz="3600" b="0" i="0" u="none" strike="noStrike" kern="1200" cap="none" spc="0" normalizeH="0" baseline="0" noProof="0" dirty="0">
              <a:ln>
                <a:noFill/>
              </a:ln>
              <a:solidFill>
                <a:prstClr val="white"/>
              </a:solidFill>
              <a:effectLst/>
              <a:highlight>
                <a:srgbClr val="339933"/>
              </a:highligh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Hộp Văn bản 9">
            <a:extLst>
              <a:ext uri="{FF2B5EF4-FFF2-40B4-BE49-F238E27FC236}">
                <a16:creationId xmlns:a16="http://schemas.microsoft.com/office/drawing/2014/main" id="{F8157803-084F-5F2A-624A-6D92DAEA6453}"/>
              </a:ext>
            </a:extLst>
          </p:cNvPr>
          <p:cNvSpPr txBox="1"/>
          <p:nvPr/>
        </p:nvSpPr>
        <p:spPr>
          <a:xfrm>
            <a:off x="1117600" y="839326"/>
            <a:ext cx="901700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39933"/>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r>
              <a:rPr kumimoji="0" lang="en-US" sz="3200" b="1" i="0" u="none" strike="noStrike" kern="1200" cap="none" spc="0" normalizeH="0" baseline="0" noProof="0">
                <a:ln>
                  <a:noFill/>
                </a:ln>
                <a:solidFill>
                  <a:srgbClr val="339933"/>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err="1">
                <a:ln>
                  <a:noFill/>
                </a:ln>
                <a:solidFill>
                  <a:srgbClr val="339933"/>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3200" b="1" i="0" u="none" strike="noStrike" kern="1200" cap="none" spc="0" normalizeH="0" baseline="0" noProof="0">
                <a:ln>
                  <a:noFill/>
                </a:ln>
                <a:solidFill>
                  <a:srgbClr val="339933"/>
                </a:solidFill>
                <a:effectLst/>
                <a:uLnTx/>
                <a:uFillTx/>
                <a:latin typeface="Times New Roman" panose="02020603050405020304" pitchFamily="18" charset="0"/>
                <a:ea typeface="Calibri" panose="020F0502020204030204" pitchFamily="34" charset="0"/>
                <a:cs typeface="Times New Roman" panose="02020603050405020304" pitchFamily="18" charset="0"/>
              </a:rPr>
              <a:t> giả, tác phẩm</a:t>
            </a:r>
            <a:endParaRPr kumimoji="0" lang="en-US" sz="3200" b="0" i="0" u="none" strike="noStrike" kern="1200" cap="none" spc="0" normalizeH="0" baseline="0" noProof="0" dirty="0">
              <a:ln>
                <a:noFill/>
              </a:ln>
              <a:solidFill>
                <a:srgbClr val="339933"/>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1" name="Hình ảnh 10">
            <a:extLst>
              <a:ext uri="{FF2B5EF4-FFF2-40B4-BE49-F238E27FC236}">
                <a16:creationId xmlns:a16="http://schemas.microsoft.com/office/drawing/2014/main" id="{BDABCECC-6908-BB3B-2F3E-4C257BDE7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7200" y="3950342"/>
            <a:ext cx="3149600" cy="3149600"/>
          </a:xfrm>
          <a:prstGeom prst="rect">
            <a:avLst/>
          </a:prstGeom>
        </p:spPr>
      </p:pic>
      <p:sp>
        <p:nvSpPr>
          <p:cNvPr id="8" name="TextBox 7">
            <a:extLst>
              <a:ext uri="{FF2B5EF4-FFF2-40B4-BE49-F238E27FC236}">
                <a16:creationId xmlns:a16="http://schemas.microsoft.com/office/drawing/2014/main" id="{FD089F87-7515-4493-AA4F-226DC3E97A19}"/>
              </a:ext>
            </a:extLst>
          </p:cNvPr>
          <p:cNvSpPr txBox="1"/>
          <p:nvPr/>
        </p:nvSpPr>
        <p:spPr>
          <a:xfrm>
            <a:off x="2692399" y="2267209"/>
            <a:ext cx="8598453" cy="263149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67945"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a. Tác </a:t>
            </a:r>
            <a:r>
              <a:rPr lang="en-US" sz="3200" b="1">
                <a:solidFill>
                  <a:prstClr val="black"/>
                </a:solidFill>
                <a:latin typeface="Times New Roman" panose="02020603050405020304" pitchFamily="18" charset="0"/>
                <a:ea typeface="Times New Roman" panose="02020603050405020304" pitchFamily="18" charset="0"/>
              </a:rPr>
              <a:t>phẩm</a:t>
            </a:r>
            <a:endPar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Văn</a:t>
            </a:r>
            <a:r>
              <a:rPr kumimoji="0" lang="en-US" sz="3200" b="0" i="0" u="none" strike="noStrike" kern="1200" cap="none" spc="0" normalizeH="0" noProof="0">
                <a:ln>
                  <a:noFill/>
                </a:ln>
                <a:solidFill>
                  <a:srgbClr val="000000"/>
                </a:solidFill>
                <a:effectLst/>
                <a:uLnTx/>
                <a:uFillTx/>
                <a:latin typeface="Times New Roman" panose="02020603050405020304" pitchFamily="18" charset="0"/>
                <a:ea typeface="Calibri" panose="020F0502020204030204" pitchFamily="34" charset="0"/>
                <a:cs typeface="+mn-cs"/>
              </a:rPr>
              <a:t> bản Văn học và tác dụng chiều sâu trong việc xây dựng nhân cách văn hóa con người được in trong Triết lí văn hóa và triết luận văn chương, NXB Giáo dục 2006.</a:t>
            </a:r>
            <a:endPar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192320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1830</Words>
  <Application>Microsoft Office PowerPoint</Application>
  <PresentationFormat>Widescreen</PresentationFormat>
  <Paragraphs>86</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Cambria</vt:lpstr>
      <vt:lpstr>Forte</vt:lpstr>
      <vt:lpstr>MercuriusScript</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2023-01-06T02:41:13Z</dcterms:created>
  <dcterms:modified xsi:type="dcterms:W3CDTF">2024-12-04T01:00:24Z</dcterms:modified>
</cp:coreProperties>
</file>