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7" r:id="rId3"/>
    <p:sldId id="266" r:id="rId4"/>
    <p:sldId id="289" r:id="rId5"/>
    <p:sldId id="270" r:id="rId6"/>
    <p:sldId id="269" r:id="rId7"/>
    <p:sldId id="271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9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42D0B"/>
    <a:srgbClr val="76280B"/>
    <a:srgbClr val="F6BF73"/>
    <a:srgbClr val="F9D4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655" autoAdjust="0"/>
  </p:normalViewPr>
  <p:slideViewPr>
    <p:cSldViewPr snapToGrid="0">
      <p:cViewPr varScale="1">
        <p:scale>
          <a:sx n="52" d="100"/>
          <a:sy n="52" d="100"/>
        </p:scale>
        <p:origin x="3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805758-D2E5-47F1-BDC8-64F96AB83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4D7A7-60FE-4B51-8D3B-098FB2A1B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6161-D383-45DC-9645-1D21647A8641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8030B-DA71-4B18-AA7C-F991BCB51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65FCA-070F-4A6D-A2E0-D5EBEAABC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2B8-7AFA-4F86-9DF3-A6BBE4E23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4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steps will you be taking as a result of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Did you learn from any failed experiences?  How will you do things differently?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advice will you give to others so they can learn from your experiences?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can you share what you learned with a real-world audience?  </a:t>
            </a:r>
          </a:p>
          <a:p>
            <a:endParaRPr lang="en-US" dirty="0"/>
          </a:p>
          <a:p>
            <a:r>
              <a:rPr lang="en-US" b="1" dirty="0"/>
              <a:t>Some examples of next steps might be: </a:t>
            </a:r>
          </a:p>
          <a:p>
            <a:pPr marL="228600" indent="-228600">
              <a:buAutoNum type="arabicPeriod"/>
            </a:pPr>
            <a:r>
              <a:rPr lang="en-US" dirty="0"/>
              <a:t>After</a:t>
            </a:r>
            <a:r>
              <a:rPr lang="en-US" baseline="0" dirty="0"/>
              <a:t> delivering my first persuasive presentation, I am thinking about joining the debate team.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making my first film, I’m considering entering it in our school film festival or local film festival.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connecting with this career expert, I’d like to do some research on that career field because it sounds interesting to 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share your next steps.  It also helps to add some video content to explain your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1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85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90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3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8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7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 noProof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11/18/2022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82" r:id="rId9"/>
    <p:sldLayoutId id="2147483667" r:id="rId10"/>
    <p:sldLayoutId id="2147483668" r:id="rId11"/>
    <p:sldLayoutId id="2147483681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BÀI 2: BIẾN, PHÉP GÁN VÀ BIỂU THỨC SỐ 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8" descr="Book icon">
            <a:extLst>
              <a:ext uri="{FF2B5EF4-FFF2-40B4-BE49-F238E27FC236}">
                <a16:creationId xmlns:a16="http://schemas.microsoft.com/office/drawing/2014/main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C33-DB27-4E08-93B0-4855DFA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739373"/>
            <a:ext cx="9019564" cy="1080938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giá trị lần lượt của 2 biểu thức sau trong Python: (3 + 5) * 2 + 1 và 3 + 5 * 2 + 1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9E0D-7801-4410-9EFC-7787E2DF3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2138362"/>
            <a:ext cx="8396362" cy="3100387"/>
          </a:xfrm>
        </p:spPr>
        <p:txBody>
          <a:bodyPr>
            <a:normAutofit/>
          </a:bodyPr>
          <a:lstStyle/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1855147" y="2524707"/>
            <a:ext cx="554181" cy="55418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0F8FD6-BE56-4E02-AA83-570B1814A7FB}"/>
              </a:ext>
            </a:extLst>
          </p:cNvPr>
          <p:cNvSpPr/>
          <p:nvPr/>
        </p:nvSpPr>
        <p:spPr>
          <a:xfrm>
            <a:off x="1855146" y="4197146"/>
            <a:ext cx="554181" cy="55418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Bộ sưu tập những hình ảnh dấu chấm hỏi đẹp, sáng tạo nhất">
            <a:extLst>
              <a:ext uri="{FF2B5EF4-FFF2-40B4-BE49-F238E27FC236}">
                <a16:creationId xmlns:a16="http://schemas.microsoft.com/office/drawing/2014/main" id="{E19D1D97-D982-42BC-A182-530DBA95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74"/>
            <a:ext cx="1202224" cy="137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C33-DB27-4E08-93B0-4855DFA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39373"/>
            <a:ext cx="9613861" cy="1080938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9E0D-7801-4410-9EFC-7787E2DF3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0" y="2138362"/>
            <a:ext cx="10841119" cy="4340815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phép toán được thực hiện theo thứ tự như trong toán học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biểu thức chỉ sử dụng các cặp ngoặc tròn để xác định thứ tự thực hiện các phép tính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và sau mỗi tên biến, mỗi số hoặc dấu phép tính có thể có số lượng tùy ý các dấu cách (dấu trắng)</a:t>
            </a:r>
          </a:p>
        </p:txBody>
      </p:sp>
    </p:spTree>
    <p:extLst>
      <p:ext uri="{BB962C8B-B14F-4D97-AF65-F5344CB8AC3E}">
        <p14:creationId xmlns:p14="http://schemas.microsoft.com/office/powerpoint/2010/main" val="406846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C33-DB27-4E08-93B0-4855DFA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739373"/>
            <a:ext cx="9019564" cy="1080938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chuyển biểu thức toán học sang Python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FF7DE9D-A878-4DD4-8322-5CE7E998D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3021"/>
              </p:ext>
            </p:extLst>
          </p:nvPr>
        </p:nvGraphicFramePr>
        <p:xfrm>
          <a:off x="2032000" y="2273671"/>
          <a:ext cx="8137236" cy="4362655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4068618">
                  <a:extLst>
                    <a:ext uri="{9D8B030D-6E8A-4147-A177-3AD203B41FA5}">
                      <a16:colId xmlns:a16="http://schemas.microsoft.com/office/drawing/2014/main" val="4223096874"/>
                    </a:ext>
                  </a:extLst>
                </a:gridCol>
                <a:gridCol w="4068618">
                  <a:extLst>
                    <a:ext uri="{9D8B030D-6E8A-4147-A177-3AD203B41FA5}">
                      <a16:colId xmlns:a16="http://schemas.microsoft.com/office/drawing/2014/main" val="1402124131"/>
                    </a:ext>
                  </a:extLst>
                </a:gridCol>
              </a:tblGrid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 học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Python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902609"/>
                  </a:ext>
                </a:extLst>
              </a:tr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2a + 3b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36630"/>
                  </a:ext>
                </a:extLst>
              </a:tr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xy :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719366"/>
                  </a:ext>
                </a:extLst>
              </a:tr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4ac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355925"/>
                  </a:ext>
                </a:extLst>
              </a:tr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: b)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913152"/>
                  </a:ext>
                </a:extLst>
              </a:tr>
            </a:tbl>
          </a:graphicData>
        </a:graphic>
      </p:graphicFrame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7034989" y="3276601"/>
            <a:ext cx="2109012" cy="554181"/>
          </a:xfrm>
          <a:prstGeom prst="flowChartProcess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2*a + 3*b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2F591022-2848-4DCA-9B88-E8E2E919916F}"/>
              </a:ext>
            </a:extLst>
          </p:cNvPr>
          <p:cNvSpPr/>
          <p:nvPr/>
        </p:nvSpPr>
        <p:spPr>
          <a:xfrm>
            <a:off x="7034989" y="4177907"/>
            <a:ext cx="2109012" cy="554181"/>
          </a:xfrm>
          <a:prstGeom prst="flowChartProcess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x*y / z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D6F2DCC6-E980-4927-B152-1C169D2B21CF}"/>
              </a:ext>
            </a:extLst>
          </p:cNvPr>
          <p:cNvSpPr/>
          <p:nvPr/>
        </p:nvSpPr>
        <p:spPr>
          <a:xfrm>
            <a:off x="7034989" y="5079213"/>
            <a:ext cx="2109012" cy="554181"/>
          </a:xfrm>
          <a:prstGeom prst="flowChartProcess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b*b – 4*a*c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E04C2998-10E7-49A9-AAD8-280D297EDA75}"/>
              </a:ext>
            </a:extLst>
          </p:cNvPr>
          <p:cNvSpPr/>
          <p:nvPr/>
        </p:nvSpPr>
        <p:spPr>
          <a:xfrm>
            <a:off x="7034989" y="5841536"/>
            <a:ext cx="2109012" cy="554181"/>
          </a:xfrm>
          <a:prstGeom prst="flowChartProcess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(a/b)*c</a:t>
            </a:r>
          </a:p>
        </p:txBody>
      </p:sp>
      <p:pic>
        <p:nvPicPr>
          <p:cNvPr id="13" name="Picture 2" descr="Tổng hợp tất cả những hình ảnh dấu chấm hỏi đẹp, sáng tạo nhất - Happy Home">
            <a:extLst>
              <a:ext uri="{FF2B5EF4-FFF2-40B4-BE49-F238E27FC236}">
                <a16:creationId xmlns:a16="http://schemas.microsoft.com/office/drawing/2014/main" id="{C7947269-3009-4812-A5FC-500BD6BA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2884"/>
            <a:ext cx="969818" cy="137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3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Soạn thảo chương trình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464" y="2538109"/>
            <a:ext cx="11031071" cy="226600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Shell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code)</a:t>
            </a:r>
          </a:p>
        </p:txBody>
      </p:sp>
    </p:spTree>
    <p:extLst>
      <p:ext uri="{BB962C8B-B14F-4D97-AF65-F5344CB8AC3E}">
        <p14:creationId xmlns:p14="http://schemas.microsoft.com/office/powerpoint/2010/main" val="37367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E493E5-84A4-4C81-BB50-FACE236CD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11" r="76215" b="-24"/>
          <a:stretch/>
        </p:blipFill>
        <p:spPr>
          <a:xfrm>
            <a:off x="936171" y="708661"/>
            <a:ext cx="2899954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3127AF-C207-475E-BE2E-5BDC1F72E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43" t="4549" r="20500" b="50000"/>
          <a:stretch/>
        </p:blipFill>
        <p:spPr>
          <a:xfrm>
            <a:off x="936171" y="3505570"/>
            <a:ext cx="6747164" cy="311549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636671-65E1-49BA-B57B-FF77EDB88082}"/>
              </a:ext>
            </a:extLst>
          </p:cNvPr>
          <p:cNvSpPr txBox="1">
            <a:spLocks/>
          </p:cNvSpPr>
          <p:nvPr/>
        </p:nvSpPr>
        <p:spPr>
          <a:xfrm>
            <a:off x="802137" y="90081"/>
            <a:ext cx="11031071" cy="67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IDLE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624643D-5685-456A-93AA-CA05A7351654}"/>
              </a:ext>
            </a:extLst>
          </p:cNvPr>
          <p:cNvSpPr txBox="1">
            <a:spLocks/>
          </p:cNvSpPr>
          <p:nvPr/>
        </p:nvSpPr>
        <p:spPr>
          <a:xfrm>
            <a:off x="802137" y="2883849"/>
            <a:ext cx="8580161" cy="67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tệp mới để soạn thảo chương trình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0A59B-EB11-43C6-8B22-467C83CE8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1" t="12553" r="21143" b="60386"/>
          <a:stretch/>
        </p:blipFill>
        <p:spPr>
          <a:xfrm>
            <a:off x="590083" y="862149"/>
            <a:ext cx="7289074" cy="1854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265798-AA00-4206-A0F5-5FCF7855D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71" t="12553" r="21143" b="43616"/>
          <a:stretch/>
        </p:blipFill>
        <p:spPr>
          <a:xfrm>
            <a:off x="590083" y="3429000"/>
            <a:ext cx="7289074" cy="300445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B550AB-E337-46BE-8333-30A72EE99DF2}"/>
              </a:ext>
            </a:extLst>
          </p:cNvPr>
          <p:cNvSpPr txBox="1">
            <a:spLocks/>
          </p:cNvSpPr>
          <p:nvPr/>
        </p:nvSpPr>
        <p:spPr>
          <a:xfrm>
            <a:off x="590083" y="188473"/>
            <a:ext cx="8093274" cy="67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thảo chương trình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0239C3-662B-4138-9305-614CBA968A3F}"/>
              </a:ext>
            </a:extLst>
          </p:cNvPr>
          <p:cNvSpPr txBox="1">
            <a:spLocks/>
          </p:cNvSpPr>
          <p:nvPr/>
        </p:nvSpPr>
        <p:spPr>
          <a:xfrm>
            <a:off x="590083" y="2717074"/>
            <a:ext cx="8093274" cy="67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chương trình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0F51E-1127-427C-8450-7E4541716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4" t="4422" r="20341" b="64048"/>
          <a:stretch/>
        </p:blipFill>
        <p:spPr>
          <a:xfrm>
            <a:off x="1253045" y="4140189"/>
            <a:ext cx="7412182" cy="2161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B19C48-AB1C-4380-9E88-A1101A313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71" t="12553" r="21143" b="60387"/>
          <a:stretch/>
        </p:blipFill>
        <p:spPr>
          <a:xfrm>
            <a:off x="1253045" y="1069968"/>
            <a:ext cx="7289074" cy="18549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112ECA-C360-4D86-A9A0-BFCD75A1BA77}"/>
              </a:ext>
            </a:extLst>
          </p:cNvPr>
          <p:cNvSpPr txBox="1">
            <a:spLocks/>
          </p:cNvSpPr>
          <p:nvPr/>
        </p:nvSpPr>
        <p:spPr>
          <a:xfrm>
            <a:off x="1116556" y="245052"/>
            <a:ext cx="8093274" cy="67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5: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chương trình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73EAAB-6942-409A-B163-D55AAB8B2549}"/>
              </a:ext>
            </a:extLst>
          </p:cNvPr>
          <p:cNvSpPr txBox="1">
            <a:spLocks/>
          </p:cNvSpPr>
          <p:nvPr/>
        </p:nvSpPr>
        <p:spPr>
          <a:xfrm>
            <a:off x="1116556" y="3076133"/>
            <a:ext cx="8093274" cy="67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sổ Shell hiển thị kết quả chạy chương trình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A14C32E-6523-4C1E-B9BC-AF8A98168BC4}"/>
              </a:ext>
            </a:extLst>
          </p:cNvPr>
          <p:cNvSpPr/>
          <p:nvPr/>
        </p:nvSpPr>
        <p:spPr>
          <a:xfrm>
            <a:off x="4225636" y="3588327"/>
            <a:ext cx="554182" cy="540328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257" y="2122847"/>
            <a:ext cx="7692125" cy="45130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 hãy nêu 3 tên biến đúng, 3 tên biến sai. Với tên biến sai, em hãy giải thích tại sao đó không phải là tên biến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cửa sổ Code, em hãy soạn thảo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trong hình bên, chạy chương trình và cho biết kết quả hiển thị trên màn hình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từng lệnh trong hình bên ở cửa sổ shell. Sau đó hãy thay phép nhân bằng một phép toán khác và xem kết quả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AD83F-D6A1-483E-BF56-D52BE838B5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91" t="17289" r="67954" b="66942"/>
          <a:stretch/>
        </p:blipFill>
        <p:spPr>
          <a:xfrm>
            <a:off x="8145695" y="4185320"/>
            <a:ext cx="3869048" cy="16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073" y="2122847"/>
            <a:ext cx="11377434" cy="22660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 hãy hoàn thiện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hình bên dưới bằng cách viết biểu thức gán cho biến pound để nhận được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đổi đơn vị đo khối lượng từ đơn vị ki-lô-gam sang pound, biết rằng 1 kg bằng 2,205 pound. Em hãy thay đổi giá trị gán cho biến kilo để chạy thử ngghiệm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C62B1-1CEA-45D8-AC5B-BFA404C53E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05" t="16145" r="65909" b="70061"/>
          <a:stretch/>
        </p:blipFill>
        <p:spPr>
          <a:xfrm>
            <a:off x="2908630" y="4388850"/>
            <a:ext cx="5916715" cy="20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283" y="2399938"/>
            <a:ext cx="11377434" cy="22660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vườn trồng cúc đại đóa có chiều rộng m mét, chiều dài n mét. Mỗi mét vuông trồng được một khóm hoa. Mỗi khóm hoa bán được a nghìn đồng. Em hãy viết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đưa ra màn hình tổng số tiền thu được khi bán hết hoa trong vườn. Hãy chạy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bộ dữ liệu đầu vào m = 5, n = 18, a = 30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A3DE0E-6020-4CF4-9F10-D4737C7D9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46867" r="3523" b="35751"/>
          <a:stretch/>
        </p:blipFill>
        <p:spPr>
          <a:xfrm>
            <a:off x="457200" y="2092037"/>
            <a:ext cx="11006634" cy="26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35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073" y="2553407"/>
            <a:ext cx="5721927" cy="11330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Xét đoạn chương trình ở hình bên. Em hãy cho biết c hay d nhận giá trị lớn hơn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76BFA0-C510-43C6-928A-B33F05862C08}"/>
              </a:ext>
            </a:extLst>
          </p:cNvPr>
          <p:cNvSpPr txBox="1">
            <a:spLocks/>
          </p:cNvSpPr>
          <p:nvPr/>
        </p:nvSpPr>
        <p:spPr>
          <a:xfrm>
            <a:off x="374073" y="4671105"/>
            <a:ext cx="11377434" cy="705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thể lưu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Python dưới dạng tệp hay không?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A23A-3F89-490F-B71F-7992B5A1B2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78" t="16751" r="65908" b="70061"/>
          <a:stretch/>
        </p:blipFill>
        <p:spPr>
          <a:xfrm>
            <a:off x="6732352" y="2327880"/>
            <a:ext cx="4143467" cy="13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B685-DDFA-425F-BE88-C9287ADA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Tóm tắt bài học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E0E71-F4FA-4E71-8FB9-DD12AA34F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77" t="23623" r="3613" b="48080"/>
          <a:stretch/>
        </p:blipFill>
        <p:spPr>
          <a:xfrm>
            <a:off x="1612627" y="2459181"/>
            <a:ext cx="9362479" cy="35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2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Biến và phép gán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589" y="2671757"/>
            <a:ext cx="11054821" cy="2550366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trong chương trình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là tên một vùng nhớ, trong quá trình thực hiện chương trình, giá trị của biến có thể thay đổi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B6466E-088A-4E15-AFF7-695A125D57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240" r="82467" b="62292"/>
          <a:stretch/>
        </p:blipFill>
        <p:spPr>
          <a:xfrm>
            <a:off x="2535359" y="2053889"/>
            <a:ext cx="4539645" cy="1814945"/>
          </a:xfrm>
          <a:prstGeom prst="rect">
            <a:avLst/>
          </a:prstGeom>
        </p:spPr>
      </p:pic>
      <p:sp>
        <p:nvSpPr>
          <p:cNvPr id="10" name="Callout: Line 9">
            <a:extLst>
              <a:ext uri="{FF2B5EF4-FFF2-40B4-BE49-F238E27FC236}">
                <a16:creationId xmlns:a16="http://schemas.microsoft.com/office/drawing/2014/main" id="{946258F0-6042-44EF-9C41-89B82B5EC439}"/>
              </a:ext>
            </a:extLst>
          </p:cNvPr>
          <p:cNvSpPr/>
          <p:nvPr/>
        </p:nvSpPr>
        <p:spPr>
          <a:xfrm>
            <a:off x="1038497" y="2453782"/>
            <a:ext cx="1295971" cy="560626"/>
          </a:xfrm>
          <a:prstGeom prst="borderCallout1">
            <a:avLst>
              <a:gd name="adj1" fmla="val 45934"/>
              <a:gd name="adj2" fmla="val 100710"/>
              <a:gd name="adj3" fmla="val -26094"/>
              <a:gd name="adj4" fmla="val 19174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BEFB2EA5-2B69-4DCD-98FA-4622826FA6F7}"/>
              </a:ext>
            </a:extLst>
          </p:cNvPr>
          <p:cNvSpPr/>
          <p:nvPr/>
        </p:nvSpPr>
        <p:spPr>
          <a:xfrm>
            <a:off x="796042" y="4288414"/>
            <a:ext cx="1846991" cy="854426"/>
          </a:xfrm>
          <a:prstGeom prst="borderCallout1">
            <a:avLst>
              <a:gd name="adj1" fmla="val 45934"/>
              <a:gd name="adj2" fmla="val 100710"/>
              <a:gd name="adj3" fmla="val -148721"/>
              <a:gd name="adj4" fmla="val 12128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biến a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5877DCEE-E47D-42D7-A94A-1B7F7FA1B265}"/>
              </a:ext>
            </a:extLst>
          </p:cNvPr>
          <p:cNvSpPr/>
          <p:nvPr/>
        </p:nvSpPr>
        <p:spPr>
          <a:xfrm>
            <a:off x="2535359" y="773263"/>
            <a:ext cx="4778335" cy="560626"/>
          </a:xfrm>
          <a:prstGeom prst="borderCallout1">
            <a:avLst>
              <a:gd name="adj1" fmla="val 105244"/>
              <a:gd name="adj2" fmla="val 60118"/>
              <a:gd name="adj3" fmla="val 236001"/>
              <a:gd name="adj4" fmla="val 4714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12 được lưu trong biến a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902ECADB-6446-4C89-9FA3-5FC2B08A0F1B}"/>
              </a:ext>
            </a:extLst>
          </p:cNvPr>
          <p:cNvSpPr/>
          <p:nvPr/>
        </p:nvSpPr>
        <p:spPr>
          <a:xfrm>
            <a:off x="3372988" y="4172866"/>
            <a:ext cx="3777933" cy="1684380"/>
          </a:xfrm>
          <a:prstGeom prst="borderCallout1">
            <a:avLst>
              <a:gd name="adj1" fmla="val -8433"/>
              <a:gd name="adj2" fmla="val 37935"/>
              <a:gd name="adj3" fmla="val -85658"/>
              <a:gd name="adj4" fmla="val 2731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lệnh print() in ra giá trị của biến đặt trong ngoặc đơn</a:t>
            </a:r>
          </a:p>
        </p:txBody>
      </p:sp>
    </p:spTree>
    <p:extLst>
      <p:ext uri="{BB962C8B-B14F-4D97-AF65-F5344CB8AC3E}">
        <p14:creationId xmlns:p14="http://schemas.microsoft.com/office/powerpoint/2010/main" val="326736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Python:</a:t>
            </a:r>
          </a:p>
        </p:txBody>
      </p:sp>
      <p:pic>
        <p:nvPicPr>
          <p:cNvPr id="7" name="Graphic 6" descr="Steps icon">
            <a:extLst>
              <a:ext uri="{FF2B5EF4-FFF2-40B4-BE49-F238E27FC236}">
                <a16:creationId xmlns:a16="http://schemas.microsoft.com/office/drawing/2014/main" id="{CFAFD888-408F-42CB-B314-5A856047E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4505" y="817447"/>
            <a:ext cx="952500" cy="952500"/>
          </a:xfrm>
          <a:prstGeom prst="rect">
            <a:avLst/>
          </a:prstGeom>
        </p:spPr>
      </p:pic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6CA236DF-5114-4CA5-8620-41B943649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2314374"/>
            <a:ext cx="8433633" cy="8239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DB5B3156-755F-47BB-AFCD-9C4855B037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321" y="3257148"/>
            <a:ext cx="8433633" cy="8239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 bằng chữ cái hoặc dấu “_”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20A0CD05-0AE4-492D-8051-9773BFFA7A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0321" y="4199922"/>
            <a:ext cx="8433633" cy="8239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chứa chữ cái, chữ số và dấu “_”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1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từ khóa thường dùng trong Python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0F0DF3C-547E-4753-9FB5-8604399E4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534414"/>
              </p:ext>
            </p:extLst>
          </p:nvPr>
        </p:nvGraphicFramePr>
        <p:xfrm>
          <a:off x="1358537" y="2090057"/>
          <a:ext cx="8935645" cy="45458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87129">
                  <a:extLst>
                    <a:ext uri="{9D8B030D-6E8A-4147-A177-3AD203B41FA5}">
                      <a16:colId xmlns:a16="http://schemas.microsoft.com/office/drawing/2014/main" val="2007905166"/>
                    </a:ext>
                  </a:extLst>
                </a:gridCol>
                <a:gridCol w="1787129">
                  <a:extLst>
                    <a:ext uri="{9D8B030D-6E8A-4147-A177-3AD203B41FA5}">
                      <a16:colId xmlns:a16="http://schemas.microsoft.com/office/drawing/2014/main" val="3443008992"/>
                    </a:ext>
                  </a:extLst>
                </a:gridCol>
                <a:gridCol w="1787129">
                  <a:extLst>
                    <a:ext uri="{9D8B030D-6E8A-4147-A177-3AD203B41FA5}">
                      <a16:colId xmlns:a16="http://schemas.microsoft.com/office/drawing/2014/main" val="3279044352"/>
                    </a:ext>
                  </a:extLst>
                </a:gridCol>
                <a:gridCol w="1787129">
                  <a:extLst>
                    <a:ext uri="{9D8B030D-6E8A-4147-A177-3AD203B41FA5}">
                      <a16:colId xmlns:a16="http://schemas.microsoft.com/office/drawing/2014/main" val="2787110376"/>
                    </a:ext>
                  </a:extLst>
                </a:gridCol>
                <a:gridCol w="1787129">
                  <a:extLst>
                    <a:ext uri="{9D8B030D-6E8A-4147-A177-3AD203B41FA5}">
                      <a16:colId xmlns:a16="http://schemas.microsoft.com/office/drawing/2014/main" val="4124528353"/>
                    </a:ext>
                  </a:extLst>
                </a:gridCol>
              </a:tblGrid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return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007872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lambda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36484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nonlocal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849720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288922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yield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5508811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85080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56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C33-DB27-4E08-93B0-4855DFA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739373"/>
            <a:ext cx="9019564" cy="1080938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hãy điền đúng/sai cho các tên biến sau?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9E0D-7801-4410-9EFC-7787E2DF3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2138362"/>
            <a:ext cx="8396362" cy="3100387"/>
          </a:xfrm>
        </p:spPr>
        <p:txBody>
          <a:bodyPr>
            <a:normAutofit/>
          </a:bodyPr>
          <a:lstStyle/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delta, x1, t12, Trường_sa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12t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6594764" y="2313709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6ABB57-2DF6-45D4-AB66-B05534135F2D}"/>
              </a:ext>
            </a:extLst>
          </p:cNvPr>
          <p:cNvSpPr/>
          <p:nvPr/>
        </p:nvSpPr>
        <p:spPr>
          <a:xfrm>
            <a:off x="2632364" y="3962400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3BF840-F1AC-403B-8298-C697598172C8}"/>
              </a:ext>
            </a:extLst>
          </p:cNvPr>
          <p:cNvSpPr/>
          <p:nvPr/>
        </p:nvSpPr>
        <p:spPr>
          <a:xfrm>
            <a:off x="2618509" y="4600574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0F8FD6-BE56-4E02-AA83-570B1814A7FB}"/>
              </a:ext>
            </a:extLst>
          </p:cNvPr>
          <p:cNvSpPr/>
          <p:nvPr/>
        </p:nvSpPr>
        <p:spPr>
          <a:xfrm>
            <a:off x="2640012" y="2759436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449DC9-AF22-4073-A34E-E36895BE19CA}"/>
              </a:ext>
            </a:extLst>
          </p:cNvPr>
          <p:cNvSpPr/>
          <p:nvPr/>
        </p:nvSpPr>
        <p:spPr>
          <a:xfrm>
            <a:off x="2632364" y="3324225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2052" name="Picture 4" descr="Bộ sưu tập những hình ảnh dấu chấm hỏi đẹp, sáng tạo nhất">
            <a:extLst>
              <a:ext uri="{FF2B5EF4-FFF2-40B4-BE49-F238E27FC236}">
                <a16:creationId xmlns:a16="http://schemas.microsoft.com/office/drawing/2014/main" id="{E19D1D97-D982-42BC-A182-530DBA95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74"/>
            <a:ext cx="1202224" cy="137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C33-DB27-4E08-93B0-4855DFA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39373"/>
            <a:ext cx="9613861" cy="1080938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Phép gán trong chương trình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9E0D-7801-4410-9EFC-7787E2DF3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0" y="2138362"/>
            <a:ext cx="10841119" cy="434081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7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kí hiệu các phép toán số học trong Python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0F0DF3C-547E-4753-9FB5-8604399E4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406929"/>
              </p:ext>
            </p:extLst>
          </p:nvPr>
        </p:nvGraphicFramePr>
        <p:xfrm>
          <a:off x="507670" y="2312918"/>
          <a:ext cx="11176659" cy="4145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25553">
                  <a:extLst>
                    <a:ext uri="{9D8B030D-6E8A-4147-A177-3AD203B41FA5}">
                      <a16:colId xmlns:a16="http://schemas.microsoft.com/office/drawing/2014/main" val="2007905166"/>
                    </a:ext>
                  </a:extLst>
                </a:gridCol>
                <a:gridCol w="3725553">
                  <a:extLst>
                    <a:ext uri="{9D8B030D-6E8A-4147-A177-3AD203B41FA5}">
                      <a16:colId xmlns:a16="http://schemas.microsoft.com/office/drawing/2014/main" val="3443008992"/>
                    </a:ext>
                  </a:extLst>
                </a:gridCol>
                <a:gridCol w="3725553">
                  <a:extLst>
                    <a:ext uri="{9D8B030D-6E8A-4147-A177-3AD203B41FA5}">
                      <a16:colId xmlns:a16="http://schemas.microsoft.com/office/drawing/2014/main" val="3279044352"/>
                    </a:ext>
                  </a:extLst>
                </a:gridCol>
              </a:tblGrid>
              <a:tr h="51376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 toán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 trong Python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007872"/>
                  </a:ext>
                </a:extLst>
              </a:tr>
              <a:tr h="513767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+ 12 = 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36484"/>
                  </a:ext>
                </a:extLst>
              </a:tr>
              <a:tr h="513767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– 3 = 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849720"/>
                  </a:ext>
                </a:extLst>
              </a:tr>
              <a:tr h="513767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* 5 = 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288922"/>
                  </a:ext>
                </a:extLst>
              </a:tr>
              <a:tr h="513767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/ 5 = 3.2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5508811"/>
                  </a:ext>
                </a:extLst>
              </a:tr>
              <a:tr h="513767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lấy phần nguyên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// 5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85080"/>
                  </a:ext>
                </a:extLst>
              </a:tr>
              <a:tr h="513767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lấy phần dư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16 % 5 =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564889"/>
                  </a:ext>
                </a:extLst>
              </a:tr>
              <a:tr h="513767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 thừa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** 3 = 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304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7689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421116_win32_fixed.potx" id="{FA6E73D7-AB4D-470A-BC20-4A5DAA7F1483}" vid="{121C5919-B768-4EE0-B81A-4F293224EA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Reflection on learning </Template>
  <TotalTime>339</TotalTime>
  <Words>1831</Words>
  <Application>Microsoft Office PowerPoint</Application>
  <PresentationFormat>Widescreen</PresentationFormat>
  <Paragraphs>210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Segoe UI</vt:lpstr>
      <vt:lpstr>Times New Roman</vt:lpstr>
      <vt:lpstr>Trebuchet MS</vt:lpstr>
      <vt:lpstr>Berlin</vt:lpstr>
      <vt:lpstr>BÀI 2: BIẾN, PHÉP GÁN VÀ BIỂU THỨC SỐ HỌC</vt:lpstr>
      <vt:lpstr>PowerPoint Presentation</vt:lpstr>
      <vt:lpstr>1. Biến và phép gán</vt:lpstr>
      <vt:lpstr>PowerPoint Presentation</vt:lpstr>
      <vt:lpstr>Lưu ý: Quy tắc đặt tên biến trong Python:</vt:lpstr>
      <vt:lpstr>Một số từ khóa thường dùng trong Python</vt:lpstr>
      <vt:lpstr>Em hãy điền đúng/sai cho các tên biến sau?</vt:lpstr>
      <vt:lpstr>b) Phép gán trong chương trình</vt:lpstr>
      <vt:lpstr>Bảng kí hiệu các phép toán số học trong Python</vt:lpstr>
      <vt:lpstr>Hãy cho biết giá trị lần lượt của 2 biểu thức sau trong Python: (3 + 5) * 2 + 1 và 3 + 5 * 2 + 1</vt:lpstr>
      <vt:lpstr>Lưu ý:</vt:lpstr>
      <vt:lpstr>Hãy chuyển biểu thức toán học sang Python</vt:lpstr>
      <vt:lpstr>2. Soạn thảo chương trình</vt:lpstr>
      <vt:lpstr>PowerPoint Presentation</vt:lpstr>
      <vt:lpstr>PowerPoint Presentation</vt:lpstr>
      <vt:lpstr>PowerPoint Presentation</vt:lpstr>
      <vt:lpstr>BÀI TẬP</vt:lpstr>
      <vt:lpstr>BÀI TẬP</vt:lpstr>
      <vt:lpstr>BÀI TẬP</vt:lpstr>
      <vt:lpstr>BÀI TẬP</vt:lpstr>
      <vt:lpstr>Tóm tắt bài học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BIẾN, PHÉP GÁN VÀ BIỂU THỨC SỐ HỌC</dc:title>
  <dc:creator>HoangThanh Tam</dc:creator>
  <cp:lastModifiedBy>phamthikimhuong1009@gmail.com</cp:lastModifiedBy>
  <cp:revision>10</cp:revision>
  <dcterms:created xsi:type="dcterms:W3CDTF">2022-01-13T12:56:48Z</dcterms:created>
  <dcterms:modified xsi:type="dcterms:W3CDTF">2022-11-18T03:23:19Z</dcterms:modified>
</cp:coreProperties>
</file>