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9"/>
  </p:notesMasterIdLst>
  <p:sldIdLst>
    <p:sldId id="258" r:id="rId3"/>
    <p:sldId id="310" r:id="rId4"/>
    <p:sldId id="266" r:id="rId5"/>
    <p:sldId id="301" r:id="rId6"/>
    <p:sldId id="290" r:id="rId7"/>
    <p:sldId id="302" r:id="rId8"/>
    <p:sldId id="303" r:id="rId9"/>
    <p:sldId id="289" r:id="rId10"/>
    <p:sldId id="304" r:id="rId11"/>
    <p:sldId id="305" r:id="rId12"/>
    <p:sldId id="294" r:id="rId13"/>
    <p:sldId id="306" r:id="rId14"/>
    <p:sldId id="309" r:id="rId15"/>
    <p:sldId id="308" r:id="rId16"/>
    <p:sldId id="307"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5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1128C-16AA-4655-BA2E-4B8CFEEECD53}"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70525-C35B-4EFC-8438-02802B6AB5D7}" type="slidenum">
              <a:rPr lang="en-US" smtClean="0"/>
              <a:t>‹#›</a:t>
            </a:fld>
            <a:endParaRPr lang="en-US"/>
          </a:p>
        </p:txBody>
      </p:sp>
    </p:spTree>
    <p:extLst>
      <p:ext uri="{BB962C8B-B14F-4D97-AF65-F5344CB8AC3E}">
        <p14:creationId xmlns:p14="http://schemas.microsoft.com/office/powerpoint/2010/main" val="178199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18369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359245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8785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4229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26638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43853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68287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845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19809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623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887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50579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9469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24091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91697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35144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0908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2038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9738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1058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9629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2004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0263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8/1/2023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567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nk background with white leaves and black text&#10;&#10;Description automatically generated">
            <a:extLst>
              <a:ext uri="{FF2B5EF4-FFF2-40B4-BE49-F238E27FC236}">
                <a16:creationId xmlns:a16="http://schemas.microsoft.com/office/drawing/2014/main" id="{8A2BFDD1-F9C6-C682-05D0-41084A3CA55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52650" y="333373"/>
            <a:ext cx="1533526" cy="1533526"/>
          </a:xfrm>
          <a:prstGeom prst="rect">
            <a:avLst/>
          </a:prstGeom>
        </p:spPr>
      </p:pic>
    </p:spTree>
    <p:extLst>
      <p:ext uri="{BB962C8B-B14F-4D97-AF65-F5344CB8AC3E}">
        <p14:creationId xmlns:p14="http://schemas.microsoft.com/office/powerpoint/2010/main" val="35140867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885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sv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0.png"/><Relationship Id="rId11" Type="http://schemas.microsoft.com/office/2007/relationships/hdphoto" Target="../media/hdphoto2.wdp"/><Relationship Id="rId5" Type="http://schemas.openxmlformats.org/officeDocument/2006/relationships/image" Target="../media/image19.svg"/><Relationship Id="rId10" Type="http://schemas.openxmlformats.org/officeDocument/2006/relationships/image" Target="../media/image42.png"/><Relationship Id="rId4" Type="http://schemas.openxmlformats.org/officeDocument/2006/relationships/image" Target="../media/image18.png"/><Relationship Id="rId9" Type="http://schemas.openxmlformats.org/officeDocument/2006/relationships/image" Target="../media/image23.svg"/></Relationships>
</file>

<file path=ppt/slides/_rels/slide15.xml.rels><?xml version="1.0" encoding="UTF-8" standalone="yes"?>
<Relationships xmlns="http://schemas.openxmlformats.org/package/2006/relationships"><Relationship Id="rId8" Type="http://schemas.openxmlformats.org/officeDocument/2006/relationships/image" Target="../media/image21.svg"/><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20.png"/><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9.svg"/><Relationship Id="rId11" Type="http://schemas.openxmlformats.org/officeDocument/2006/relationships/image" Target="../media/image36.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2.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9.svg"/><Relationship Id="rId3" Type="http://schemas.openxmlformats.org/officeDocument/2006/relationships/image" Target="../media/image2.png"/><Relationship Id="rId7" Type="http://schemas.openxmlformats.org/officeDocument/2006/relationships/image" Target="../media/image46.png"/><Relationship Id="rId12" Type="http://schemas.openxmlformats.org/officeDocument/2006/relationships/image" Target="../media/image48.png"/><Relationship Id="rId2" Type="http://schemas.openxmlformats.org/officeDocument/2006/relationships/slideLayout" Target="../slideLayouts/slideLayout7.xml"/><Relationship Id="rId16" Type="http://schemas.openxmlformats.org/officeDocument/2006/relationships/image" Target="../media/image52.png"/><Relationship Id="rId1" Type="http://schemas.openxmlformats.org/officeDocument/2006/relationships/tags" Target="../tags/tag14.xml"/><Relationship Id="rId6" Type="http://schemas.openxmlformats.org/officeDocument/2006/relationships/image" Target="../media/image45.png"/><Relationship Id="rId11" Type="http://schemas.openxmlformats.org/officeDocument/2006/relationships/image" Target="../media/image47.jpeg"/><Relationship Id="rId5" Type="http://schemas.openxmlformats.org/officeDocument/2006/relationships/image" Target="../media/image44.svg"/><Relationship Id="rId15" Type="http://schemas.openxmlformats.org/officeDocument/2006/relationships/image" Target="../media/image51.svg"/><Relationship Id="rId10" Type="http://schemas.openxmlformats.org/officeDocument/2006/relationships/image" Target="../media/image33.png"/><Relationship Id="rId4" Type="http://schemas.openxmlformats.org/officeDocument/2006/relationships/image" Target="../media/image43.png"/><Relationship Id="rId9" Type="http://schemas.openxmlformats.org/officeDocument/2006/relationships/image" Target="../media/image32.svg"/><Relationship Id="rId1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tags" Target="../tags/tag4.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8.xml"/><Relationship Id="rId11" Type="http://schemas.openxmlformats.org/officeDocument/2006/relationships/image" Target="../media/image6.svg"/><Relationship Id="rId5" Type="http://schemas.openxmlformats.org/officeDocument/2006/relationships/tags" Target="../tags/tag6.xml"/><Relationship Id="rId15" Type="http://schemas.openxmlformats.org/officeDocument/2006/relationships/image" Target="../media/image13.png"/><Relationship Id="rId10" Type="http://schemas.openxmlformats.org/officeDocument/2006/relationships/image" Target="../media/image5.png"/><Relationship Id="rId4" Type="http://schemas.openxmlformats.org/officeDocument/2006/relationships/tags" Target="../tags/tag5.xml"/><Relationship Id="rId9" Type="http://schemas.openxmlformats.org/officeDocument/2006/relationships/image" Target="../media/image4.sv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2.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20.png"/><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9.svg"/><Relationship Id="rId11" Type="http://schemas.openxmlformats.org/officeDocument/2006/relationships/image" Target="../media/image36.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2.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 name="Rectangle 8"/>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28668" y="-1559904"/>
            <a:ext cx="4107972" cy="39552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2368">
            <a:off x="-91619" y="-144195"/>
            <a:ext cx="1061673" cy="80687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888436" flipV="1">
            <a:off x="1031192" y="3778048"/>
            <a:ext cx="2251165" cy="6159905"/>
          </a:xfrm>
          <a:prstGeom prst="rect">
            <a:avLst/>
          </a:prstGeom>
        </p:spPr>
      </p:pic>
      <p:pic>
        <p:nvPicPr>
          <p:cNvPr id="8" name="Picture 7">
            <a:extLst>
              <a:ext uri="{FF2B5EF4-FFF2-40B4-BE49-F238E27FC236}">
                <a16:creationId xmlns:a16="http://schemas.microsoft.com/office/drawing/2014/main" id="{88546F78-5AD1-2698-1E0A-27663967B3E6}"/>
              </a:ext>
            </a:extLst>
          </p:cNvPr>
          <p:cNvPicPr>
            <a:picLocks noChangeAspect="1"/>
          </p:cNvPicPr>
          <p:nvPr/>
        </p:nvPicPr>
        <p:blipFill>
          <a:blip r:embed="rId10"/>
          <a:stretch>
            <a:fillRect/>
          </a:stretch>
        </p:blipFill>
        <p:spPr>
          <a:xfrm>
            <a:off x="4322670" y="698333"/>
            <a:ext cx="3584759" cy="908383"/>
          </a:xfrm>
          <a:prstGeom prst="rect">
            <a:avLst/>
          </a:prstGeom>
        </p:spPr>
      </p:pic>
      <p:pic>
        <p:nvPicPr>
          <p:cNvPr id="13" name="Picture 12">
            <a:extLst>
              <a:ext uri="{FF2B5EF4-FFF2-40B4-BE49-F238E27FC236}">
                <a16:creationId xmlns:a16="http://schemas.microsoft.com/office/drawing/2014/main" id="{73005B1B-5536-3865-88ED-98AE88481B46}"/>
              </a:ext>
            </a:extLst>
          </p:cNvPr>
          <p:cNvPicPr>
            <a:picLocks noChangeAspect="1"/>
          </p:cNvPicPr>
          <p:nvPr/>
        </p:nvPicPr>
        <p:blipFill>
          <a:blip r:embed="rId11"/>
          <a:stretch>
            <a:fillRect/>
          </a:stretch>
        </p:blipFill>
        <p:spPr>
          <a:xfrm>
            <a:off x="230425" y="2145326"/>
            <a:ext cx="11734682" cy="2140923"/>
          </a:xfrm>
          <a:prstGeom prst="rect">
            <a:avLst/>
          </a:prstGeom>
        </p:spPr>
      </p:pic>
      <p:pic>
        <p:nvPicPr>
          <p:cNvPr id="15" name="Picture 14">
            <a:extLst>
              <a:ext uri="{FF2B5EF4-FFF2-40B4-BE49-F238E27FC236}">
                <a16:creationId xmlns:a16="http://schemas.microsoft.com/office/drawing/2014/main" id="{64A072EA-F485-37A3-0BDE-365AAB571C49}"/>
              </a:ext>
            </a:extLst>
          </p:cNvPr>
          <p:cNvPicPr>
            <a:picLocks noChangeAspect="1"/>
          </p:cNvPicPr>
          <p:nvPr/>
        </p:nvPicPr>
        <p:blipFill>
          <a:blip r:embed="rId12"/>
          <a:stretch>
            <a:fillRect/>
          </a:stretch>
        </p:blipFill>
        <p:spPr>
          <a:xfrm>
            <a:off x="0" y="1082762"/>
            <a:ext cx="1554615" cy="920576"/>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22"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2" name="Double Wave 1">
            <a:extLst>
              <a:ext uri="{FF2B5EF4-FFF2-40B4-BE49-F238E27FC236}">
                <a16:creationId xmlns:a16="http://schemas.microsoft.com/office/drawing/2014/main" id="{6D05FDF5-5ACB-E352-8F4F-07F61E7335D1}"/>
              </a:ext>
            </a:extLst>
          </p:cNvPr>
          <p:cNvSpPr/>
          <p:nvPr/>
        </p:nvSpPr>
        <p:spPr>
          <a:xfrm>
            <a:off x="159026" y="2166730"/>
            <a:ext cx="3508513" cy="2226365"/>
          </a:xfrm>
          <a:prstGeom prst="double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rPr>
              <a:t>Kết</a:t>
            </a:r>
            <a:r>
              <a:rPr kumimoji="0" lang="en-US" sz="2800" b="1" i="0" u="none" strike="noStrike" kern="1200" cap="none" spc="0" normalizeH="0" baseline="0" noProof="0" dirty="0">
                <a:ln>
                  <a:noFill/>
                </a:ln>
                <a:solidFill>
                  <a:srgbClr val="FF0000"/>
                </a:solidFill>
                <a:effectLst/>
                <a:uLnTx/>
                <a:uFillTx/>
              </a:rPr>
              <a:t> </a:t>
            </a:r>
            <a:r>
              <a:rPr kumimoji="0" lang="en-US" sz="2800" b="1" i="0" u="none" strike="noStrike" kern="1200" cap="none" spc="0" normalizeH="0" baseline="0" noProof="0" dirty="0" err="1">
                <a:ln>
                  <a:noFill/>
                </a:ln>
                <a:solidFill>
                  <a:srgbClr val="FF0000"/>
                </a:solidFill>
                <a:effectLst/>
                <a:uLnTx/>
                <a:uFillTx/>
              </a:rPr>
              <a:t>bài</a:t>
            </a:r>
            <a:endParaRPr kumimoji="0" lang="en-US" sz="2800" b="1" i="0" u="none" strike="noStrike" kern="1200" cap="none" spc="0" normalizeH="0" baseline="0" noProof="0" dirty="0">
              <a:ln>
                <a:noFill/>
              </a:ln>
              <a:solidFill>
                <a:srgbClr val="FF0000"/>
              </a:solidFill>
              <a:effectLst/>
              <a:uLnTx/>
              <a:uFillTx/>
            </a:endParaRPr>
          </a:p>
          <a:p>
            <a:r>
              <a:rPr lang="en-US" sz="2800" b="1" dirty="0">
                <a:solidFill>
                  <a:srgbClr val="002060"/>
                </a:solidFill>
              </a:rPr>
              <a:t>Chia </a:t>
            </a:r>
            <a:r>
              <a:rPr lang="en-US" sz="2800" b="1" dirty="0" err="1">
                <a:solidFill>
                  <a:srgbClr val="002060"/>
                </a:solidFill>
              </a:rPr>
              <a:t>sẻ</a:t>
            </a:r>
            <a:r>
              <a:rPr lang="en-US" sz="2800" b="1" dirty="0">
                <a:solidFill>
                  <a:srgbClr val="002060"/>
                </a:solidFill>
              </a:rPr>
              <a:t> </a:t>
            </a:r>
            <a:r>
              <a:rPr lang="en-US" sz="2800" b="1" dirty="0" err="1">
                <a:solidFill>
                  <a:srgbClr val="002060"/>
                </a:solidFill>
              </a:rPr>
              <a:t>suy</a:t>
            </a:r>
            <a:r>
              <a:rPr lang="en-US" sz="2800" b="1" dirty="0">
                <a:solidFill>
                  <a:srgbClr val="002060"/>
                </a:solidFill>
              </a:rPr>
              <a:t> </a:t>
            </a:r>
            <a:r>
              <a:rPr lang="en-US" sz="2800" b="1" dirty="0" err="1">
                <a:solidFill>
                  <a:srgbClr val="002060"/>
                </a:solidFill>
              </a:rPr>
              <a:t>nghĩ</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cảm</a:t>
            </a:r>
            <a:r>
              <a:rPr lang="en-US" sz="2800" b="1" dirty="0">
                <a:solidFill>
                  <a:srgbClr val="002060"/>
                </a:solidFill>
              </a:rPr>
              <a:t> </a:t>
            </a:r>
            <a:r>
              <a:rPr lang="en-US" sz="2800" b="1" dirty="0" err="1">
                <a:solidFill>
                  <a:srgbClr val="002060"/>
                </a:solidFill>
              </a:rPr>
              <a:t>xúc</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trải</a:t>
            </a:r>
            <a:r>
              <a:rPr lang="en-US" sz="2800" b="1" dirty="0">
                <a:solidFill>
                  <a:srgbClr val="002060"/>
                </a:solidFill>
              </a:rPr>
              <a:t> </a:t>
            </a:r>
            <a:r>
              <a:rPr lang="en-US" sz="2800" b="1" dirty="0" err="1">
                <a:solidFill>
                  <a:srgbClr val="002060"/>
                </a:solidFill>
              </a:rPr>
              <a:t>nghiệm</a:t>
            </a:r>
            <a:r>
              <a:rPr lang="en-US" sz="2800" b="1" dirty="0">
                <a:solidFill>
                  <a:srgbClr val="002060"/>
                </a:solidFill>
              </a:rPr>
              <a:t>.</a:t>
            </a:r>
            <a:endParaRPr lang="en-US" sz="4000" b="1" dirty="0">
              <a:solidFill>
                <a:srgbClr val="002060"/>
              </a:solidFill>
            </a:endParaRPr>
          </a:p>
        </p:txBody>
      </p:sp>
      <p:cxnSp>
        <p:nvCxnSpPr>
          <p:cNvPr id="3" name="Straight Arrow Connector 2">
            <a:extLst>
              <a:ext uri="{FF2B5EF4-FFF2-40B4-BE49-F238E27FC236}">
                <a16:creationId xmlns:a16="http://schemas.microsoft.com/office/drawing/2014/main" id="{390591E5-07D3-8F3D-C630-4FB1B3DDC361}"/>
              </a:ext>
            </a:extLst>
          </p:cNvPr>
          <p:cNvCxnSpPr>
            <a:cxnSpLocks/>
          </p:cNvCxnSpPr>
          <p:nvPr/>
        </p:nvCxnSpPr>
        <p:spPr>
          <a:xfrm flipV="1">
            <a:off x="3697357" y="3304763"/>
            <a:ext cx="1133062" cy="4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8ADBECF-792B-7909-7332-DD9B8CD255FF}"/>
              </a:ext>
            </a:extLst>
          </p:cNvPr>
          <p:cNvSpPr/>
          <p:nvPr/>
        </p:nvSpPr>
        <p:spPr>
          <a:xfrm>
            <a:off x="4800601" y="2087219"/>
            <a:ext cx="7096539" cy="23754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002060"/>
                </a:solidFill>
                <a:latin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cs typeface="Calibri" panose="020F0502020204030204" pitchFamily="34" charset="0"/>
              </a:rPr>
              <a:t> Nêu kết quả của hoạt động (hiểu thêm về di tích, làng nghề,...).</a:t>
            </a:r>
          </a:p>
          <a:p>
            <a:pPr lvl="0" algn="just"/>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Bày tỏ suy nghĩ, cảm xúc đối với hoạt động (yêu thích, thú vị, tự hào,...).</a:t>
            </a:r>
          </a:p>
        </p:txBody>
      </p:sp>
    </p:spTree>
    <p:extLst>
      <p:ext uri="{BB962C8B-B14F-4D97-AF65-F5344CB8AC3E}">
        <p14:creationId xmlns:p14="http://schemas.microsoft.com/office/powerpoint/2010/main" val="2441989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64866" name="Text Box 2"/>
          <p:cNvSpPr txBox="1"/>
          <p:nvPr/>
        </p:nvSpPr>
        <p:spPr>
          <a:xfrm>
            <a:off x="338969" y="1010245"/>
            <a:ext cx="11853031" cy="5847755"/>
          </a:xfrm>
          <a:prstGeom prst="rect">
            <a:avLst/>
          </a:prstGeom>
          <a:noFill/>
          <a:ln w="9525">
            <a:noFill/>
          </a:ln>
        </p:spPr>
        <p:txBody>
          <a:bodyPr wrap="square">
            <a:spAutoFit/>
          </a:bodyPr>
          <a:lstStyle/>
          <a:p>
            <a:pPr algn="just"/>
            <a:r>
              <a:rPr lang="vi-VN" sz="2200" b="1" dirty="0">
                <a:latin typeface="Calibri" panose="020F0502020204030204" pitchFamily="34" charset="0"/>
                <a:cs typeface="Calibri" panose="020F0502020204030204" pitchFamily="34" charset="0"/>
              </a:rPr>
              <a:t>- Mở bài: </a:t>
            </a:r>
            <a:r>
              <a:rPr lang="vi-VN" sz="2200" dirty="0">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 </a:t>
            </a:r>
          </a:p>
          <a:p>
            <a:pPr algn="just"/>
            <a:r>
              <a:rPr lang="vi-VN" sz="2200" b="1" dirty="0">
                <a:latin typeface="Calibri" panose="020F0502020204030204" pitchFamily="34" charset="0"/>
                <a:cs typeface="Calibri" panose="020F0502020204030204" pitchFamily="34" charset="0"/>
              </a:rPr>
              <a:t>- Thân bài: </a:t>
            </a:r>
          </a:p>
          <a:p>
            <a:pPr algn="just"/>
            <a:r>
              <a:rPr lang="vi-VN" sz="2200" dirty="0">
                <a:latin typeface="Calibri" panose="020F0502020204030204" pitchFamily="34" charset="0"/>
                <a:cs typeface="Calibri" panose="020F0502020204030204" pitchFamily="34" charset="0"/>
              </a:rPr>
              <a:t>+ Chuyến xe khởi hành từ sáng sớm. </a:t>
            </a:r>
          </a:p>
          <a:p>
            <a:pPr algn="just"/>
            <a:r>
              <a:rPr lang="vi-VN" sz="2200" dirty="0">
                <a:latin typeface="Calibri" panose="020F0502020204030204" pitchFamily="34" charset="0"/>
                <a:cs typeface="Calibri" panose="020F0502020204030204" pitchFamily="34" charset="0"/>
              </a:rPr>
              <a:t>+ Đến nơi, mọi người đều đã mệt nên quyết định đến khách sạn nhận phòng. Sau khi thu dọn đồ đạc sẽ cùng nhau đi ăn uống rồi nghỉ ngơi. </a:t>
            </a:r>
          </a:p>
          <a:p>
            <a:pPr algn="just"/>
            <a:r>
              <a:rPr lang="vi-VN" sz="2200" dirty="0">
                <a:latin typeface="Calibri" panose="020F0502020204030204" pitchFamily="34" charset="0"/>
                <a:cs typeface="Calibri" panose="020F0502020204030204" pitchFamily="34" charset="0"/>
              </a:rPr>
              <a:t>+ Chúng em phân thành các nhóm với từng công việc cụ thể: Một nhóm được giao cho công việc nhặt rác ở trên bờ biển, một nhóm phụ trách ra xa hơn để thu nhặt rác trên mặt nước, đặc biệt là các đồ nhựa. </a:t>
            </a:r>
          </a:p>
          <a:p>
            <a:pPr algn="just"/>
            <a:r>
              <a:rPr lang="vi-VN" sz="2200" dirty="0">
                <a:latin typeface="Calibri" panose="020F0502020204030204" pitchFamily="34" charset="0"/>
                <a:cs typeface="Calibri" panose="020F0502020204030204" pitchFamily="34" charset="0"/>
              </a:rPr>
              <a:t>+ Em được giao nhiệm vụ nhặt rác trên bờ biển cùng với 9 bạn nữa. </a:t>
            </a:r>
          </a:p>
          <a:p>
            <a:pPr algn="just"/>
            <a:r>
              <a:rPr lang="vi-VN" sz="2200" dirty="0">
                <a:latin typeface="Calibri" panose="020F0502020204030204" pitchFamily="34" charset="0"/>
                <a:cs typeface="Calibri" panose="020F0502020204030204" pitchFamily="34" charset="0"/>
              </a:rPr>
              <a:t>+ Đầu tiên, bọn em nhặt rác trên bãi cỏ gần bờ biển. Rác ở đây chủ yếu là cành cây, lá cây và một số vỏ bánh kẹo.... </a:t>
            </a:r>
          </a:p>
          <a:p>
            <a:pPr algn="just"/>
            <a:r>
              <a:rPr lang="vi-VN" sz="2200" dirty="0">
                <a:latin typeface="Calibri" panose="020F0502020204030204" pitchFamily="34" charset="0"/>
                <a:cs typeface="Calibri" panose="020F0502020204030204" pitchFamily="34" charset="0"/>
              </a:rPr>
              <a:t>+ Sau đó, di chuyển đến bãi cát trắng. Ở đây có nhiều cành cây khô và các loại xác sinh vật biển. </a:t>
            </a:r>
          </a:p>
          <a:p>
            <a:pPr algn="just"/>
            <a:r>
              <a:rPr lang="vi-VN" sz="2200" dirty="0">
                <a:latin typeface="Calibri" panose="020F0502020204030204" pitchFamily="34" charset="0"/>
                <a:cs typeface="Calibri" panose="020F0502020204030204" pitchFamily="34" charset="0"/>
              </a:rPr>
              <a:t>+ Cuối cùng là nhặt chai nước, lọ thủy tinh,....trôi nổi trên mặt nước gần bờ. </a:t>
            </a:r>
          </a:p>
          <a:p>
            <a:pPr algn="just"/>
            <a:r>
              <a:rPr lang="vi-VN" sz="2200" b="1" dirty="0">
                <a:latin typeface="Calibri" panose="020F0502020204030204" pitchFamily="34" charset="0"/>
                <a:cs typeface="Calibri" panose="020F0502020204030204" pitchFamily="34" charset="0"/>
              </a:rPr>
              <a:t>- Kết bài: </a:t>
            </a:r>
            <a:r>
              <a:rPr lang="vi-VN" sz="2200" dirty="0">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chuyến đi thú vị và bổ ích như vậy.</a:t>
            </a:r>
          </a:p>
        </p:txBody>
      </p:sp>
      <p:pic>
        <p:nvPicPr>
          <p:cNvPr id="21"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4600" y="-163407"/>
            <a:ext cx="1120775" cy="1120775"/>
          </a:xfrm>
          <a:prstGeom prst="rect">
            <a:avLst/>
          </a:prstGeom>
        </p:spPr>
      </p:pic>
      <p:pic>
        <p:nvPicPr>
          <p:cNvPr id="22"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0000">
            <a:off x="4635922" y="514986"/>
            <a:ext cx="3097107" cy="546523"/>
          </a:xfrm>
          <a:prstGeom prst="rect">
            <a:avLst/>
          </a:prstGeom>
        </p:spPr>
      </p:pic>
      <p:sp>
        <p:nvSpPr>
          <p:cNvPr id="2" name="TextBox 1">
            <a:extLst>
              <a:ext uri="{FF2B5EF4-FFF2-40B4-BE49-F238E27FC236}">
                <a16:creationId xmlns:a16="http://schemas.microsoft.com/office/drawing/2014/main" id="{0174C1DA-A199-6B01-F624-D1F2A8758B2F}"/>
              </a:ext>
            </a:extLst>
          </p:cNvPr>
          <p:cNvSpPr txBox="1"/>
          <p:nvPr/>
        </p:nvSpPr>
        <p:spPr>
          <a:xfrm>
            <a:off x="5248275" y="133350"/>
            <a:ext cx="2371725" cy="584775"/>
          </a:xfrm>
          <a:prstGeom prst="rect">
            <a:avLst/>
          </a:prstGeom>
          <a:noFill/>
        </p:spPr>
        <p:txBody>
          <a:bodyPr wrap="square" rtlCol="0">
            <a:spAutoFit/>
          </a:bodyPr>
          <a:lstStyle/>
          <a:p>
            <a:r>
              <a:rPr lang="en-US" sz="3200" b="1" dirty="0" err="1">
                <a:solidFill>
                  <a:srgbClr val="FF0000"/>
                </a:solidFill>
              </a:rPr>
              <a:t>Dàn</a:t>
            </a:r>
            <a:r>
              <a:rPr lang="en-US" sz="3200" b="1" dirty="0">
                <a:solidFill>
                  <a:srgbClr val="FF0000"/>
                </a:solidFill>
              </a:rPr>
              <a:t> ý </a:t>
            </a:r>
            <a:r>
              <a:rPr lang="en-US" sz="3200" b="1" dirty="0" err="1">
                <a:solidFill>
                  <a:srgbClr val="FF0000"/>
                </a:solidFill>
              </a:rPr>
              <a:t>mẫu</a:t>
            </a:r>
            <a:endParaRPr lang="en-US" sz="32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4866"/>
                                        </p:tgtEl>
                                        <p:attrNameLst>
                                          <p:attrName>style.visibility</p:attrName>
                                        </p:attrNameLst>
                                      </p:cBhvr>
                                      <p:to>
                                        <p:strVal val="visible"/>
                                      </p:to>
                                    </p:set>
                                    <p:animEffect transition="in" filter="barn(inVertical)">
                                      <p:cBhvr>
                                        <p:cTn id="17" dur="500"/>
                                        <p:tgtEl>
                                          <p:spTgt spid="164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9" name="Picture 8">
            <a:extLst>
              <a:ext uri="{FF2B5EF4-FFF2-40B4-BE49-F238E27FC236}">
                <a16:creationId xmlns:a16="http://schemas.microsoft.com/office/drawing/2014/main" id="{955B1F2C-E725-0100-774A-012D6799CFC2}"/>
              </a:ext>
            </a:extLst>
          </p:cNvPr>
          <p:cNvPicPr>
            <a:picLocks noChangeAspect="1"/>
          </p:cNvPicPr>
          <p:nvPr/>
        </p:nvPicPr>
        <p:blipFill>
          <a:blip r:embed="rId8"/>
          <a:stretch>
            <a:fillRect/>
          </a:stretch>
        </p:blipFill>
        <p:spPr>
          <a:xfrm>
            <a:off x="857106" y="5226076"/>
            <a:ext cx="10199492" cy="1176630"/>
          </a:xfrm>
          <a:prstGeom prst="rect">
            <a:avLst/>
          </a:prstGeom>
        </p:spPr>
      </p:pic>
    </p:spTree>
    <p:extLst>
      <p:ext uri="{BB962C8B-B14F-4D97-AF65-F5344CB8AC3E}">
        <p14:creationId xmlns:p14="http://schemas.microsoft.com/office/powerpoint/2010/main" val="13445911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2"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58969">
            <a:off x="-3327597" y="4935842"/>
            <a:ext cx="5474204" cy="5534581"/>
          </a:xfrm>
          <a:prstGeom prst="rect">
            <a:avLst/>
          </a:prstGeom>
        </p:spPr>
      </p:pic>
      <p:pic>
        <p:nvPicPr>
          <p:cNvPr id="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765" y="557478"/>
            <a:ext cx="4022035" cy="4988742"/>
          </a:xfrm>
          <a:prstGeom prst="rect">
            <a:avLst/>
          </a:prstGeom>
        </p:spPr>
      </p:pic>
      <p:sp>
        <p:nvSpPr>
          <p:cNvPr id="10" name="Text Box 9"/>
          <p:cNvSpPr txBox="1"/>
          <p:nvPr/>
        </p:nvSpPr>
        <p:spPr>
          <a:xfrm>
            <a:off x="725320" y="1306086"/>
            <a:ext cx="2842827" cy="3170099"/>
          </a:xfrm>
          <a:prstGeom prst="rect">
            <a:avLst/>
          </a:prstGeom>
          <a:noFill/>
        </p:spPr>
        <p:txBody>
          <a:bodyPr wrap="square" rtlCol="0" anchor="t">
            <a:spAutoFit/>
          </a:bodyPr>
          <a:lstStyle/>
          <a:p>
            <a:pPr lvl="0" algn="ctr" defTabSz="609630"/>
            <a:r>
              <a:rPr lang="vi-VN" altLang="en-US" sz="4000" b="1" dirty="0">
                <a:solidFill>
                  <a:srgbClr val="FF0000"/>
                </a:solidFill>
                <a:effectLst>
                  <a:outerShdw blurRad="38100" dist="19050" dir="2700000" algn="tl" rotWithShape="0">
                    <a:prstClr val="black">
                      <a:alpha val="40000"/>
                    </a:prstClr>
                  </a:outerShdw>
                </a:effectLst>
                <a:latin typeface="Calibri"/>
              </a:rPr>
              <a:t>Các hoạt động được sắp xếp theo trình tự hợp lí.</a:t>
            </a:r>
          </a:p>
        </p:txBody>
      </p:sp>
      <p:pic>
        <p:nvPicPr>
          <p:cNvPr id="3" name="Picture 8">
            <a:extLst>
              <a:ext uri="{FF2B5EF4-FFF2-40B4-BE49-F238E27FC236}">
                <a16:creationId xmlns:a16="http://schemas.microsoft.com/office/drawing/2014/main" id="{2DB0FA51-7D24-7865-2ECA-581C957EE2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57262" y="398452"/>
            <a:ext cx="4022035" cy="4988742"/>
          </a:xfrm>
          <a:prstGeom prst="rect">
            <a:avLst/>
          </a:prstGeom>
        </p:spPr>
      </p:pic>
      <p:sp>
        <p:nvSpPr>
          <p:cNvPr id="4" name="Text Box 9">
            <a:extLst>
              <a:ext uri="{FF2B5EF4-FFF2-40B4-BE49-F238E27FC236}">
                <a16:creationId xmlns:a16="http://schemas.microsoft.com/office/drawing/2014/main" id="{77D22063-638D-70B0-9584-A5575405250B}"/>
              </a:ext>
            </a:extLst>
          </p:cNvPr>
          <p:cNvSpPr txBox="1"/>
          <p:nvPr/>
        </p:nvSpPr>
        <p:spPr>
          <a:xfrm>
            <a:off x="4929574" y="1296147"/>
            <a:ext cx="2842827" cy="2554545"/>
          </a:xfrm>
          <a:prstGeom prst="rect">
            <a:avLst/>
          </a:prstGeom>
          <a:noFill/>
        </p:spPr>
        <p:txBody>
          <a:bodyPr wrap="square" rtlCol="0" anchor="t">
            <a:spAutoFit/>
          </a:bodyPr>
          <a:lstStyle/>
          <a:p>
            <a:pPr lvl="0" algn="ctr" defTabSz="609630"/>
            <a:r>
              <a:rPr lang="vi-VN" altLang="en-US" sz="4000" b="1" dirty="0">
                <a:solidFill>
                  <a:srgbClr val="FF0000"/>
                </a:solidFill>
                <a:effectLst>
                  <a:outerShdw blurRad="38100" dist="19050" dir="2700000" algn="tl" rotWithShape="0">
                    <a:prstClr val="black">
                      <a:alpha val="40000"/>
                    </a:prstClr>
                  </a:outerShdw>
                </a:effectLst>
                <a:latin typeface="Calibri"/>
              </a:rPr>
              <a:t>Nêu rõ kết quả của các hoạt động, việc làm.</a:t>
            </a:r>
          </a:p>
        </p:txBody>
      </p:sp>
      <p:pic>
        <p:nvPicPr>
          <p:cNvPr id="5" name="Picture 8">
            <a:extLst>
              <a:ext uri="{FF2B5EF4-FFF2-40B4-BE49-F238E27FC236}">
                <a16:creationId xmlns:a16="http://schemas.microsoft.com/office/drawing/2014/main" id="{2B901870-48A8-1F9B-C992-F7EFBF6D8D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21756" y="636991"/>
            <a:ext cx="4022035" cy="4988742"/>
          </a:xfrm>
          <a:prstGeom prst="rect">
            <a:avLst/>
          </a:prstGeom>
        </p:spPr>
      </p:pic>
      <p:sp>
        <p:nvSpPr>
          <p:cNvPr id="6" name="Text Box 9">
            <a:extLst>
              <a:ext uri="{FF2B5EF4-FFF2-40B4-BE49-F238E27FC236}">
                <a16:creationId xmlns:a16="http://schemas.microsoft.com/office/drawing/2014/main" id="{BEEB9BFA-729B-E8E8-54F1-46B6BA565550}"/>
              </a:ext>
            </a:extLst>
          </p:cNvPr>
          <p:cNvSpPr txBox="1"/>
          <p:nvPr/>
        </p:nvSpPr>
        <p:spPr>
          <a:xfrm>
            <a:off x="9133824" y="1465113"/>
            <a:ext cx="2842827" cy="2862322"/>
          </a:xfrm>
          <a:prstGeom prst="rect">
            <a:avLst/>
          </a:prstGeom>
          <a:noFill/>
        </p:spPr>
        <p:txBody>
          <a:bodyPr wrap="square" rtlCol="0" anchor="t">
            <a:spAutoFit/>
          </a:bodyPr>
          <a:lstStyle/>
          <a:p>
            <a:pPr lvl="0" algn="ctr" defTabSz="609630"/>
            <a:r>
              <a:rPr lang="vi-VN" altLang="en-US" sz="3600" b="1" dirty="0">
                <a:solidFill>
                  <a:srgbClr val="FF0000"/>
                </a:solidFill>
                <a:effectLst>
                  <a:outerShdw blurRad="38100" dist="19050" dir="2700000" algn="tl" rotWithShape="0">
                    <a:prstClr val="black">
                      <a:alpha val="40000"/>
                    </a:prstClr>
                  </a:outerShdw>
                </a:effectLst>
                <a:latin typeface="Calibri"/>
              </a:rPr>
              <a:t>Chú ý thể hiện suy nghĩ, cảm xúc khi tham gia hoạt động.</a:t>
            </a:r>
          </a:p>
        </p:txBody>
      </p:sp>
    </p:spTree>
    <p:extLst>
      <p:ext uri="{BB962C8B-B14F-4D97-AF65-F5344CB8AC3E}">
        <p14:creationId xmlns:p14="http://schemas.microsoft.com/office/powerpoint/2010/main" val="37452892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par>
                                <p:cTn id="24" presetID="6"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4" grpId="0"/>
      <p:bldP spid="4"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58969">
            <a:off x="9454898" y="-2916849"/>
            <a:ext cx="5474204" cy="5534581"/>
          </a:xfrm>
          <a:prstGeom prst="rect">
            <a:avLst/>
          </a:prstGeom>
        </p:spPr>
      </p:pic>
      <p:pic>
        <p:nvPicPr>
          <p:cNvPr id="2" name="Picture 1">
            <a:extLst>
              <a:ext uri="{FF2B5EF4-FFF2-40B4-BE49-F238E27FC236}">
                <a16:creationId xmlns:a16="http://schemas.microsoft.com/office/drawing/2014/main" id="{CD47A370-1970-AFEA-58B1-AFCADA0E2233}"/>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1295401" y="1947540"/>
            <a:ext cx="6493565" cy="5194603"/>
          </a:xfrm>
          <a:prstGeom prst="rect">
            <a:avLst/>
          </a:prstGeom>
        </p:spPr>
      </p:pic>
      <p:sp>
        <p:nvSpPr>
          <p:cNvPr id="3" name="TextBox 2">
            <a:extLst>
              <a:ext uri="{FF2B5EF4-FFF2-40B4-BE49-F238E27FC236}">
                <a16:creationId xmlns:a16="http://schemas.microsoft.com/office/drawing/2014/main" id="{B2659449-6221-D486-87F7-409AEB9DD82C}"/>
              </a:ext>
            </a:extLst>
          </p:cNvPr>
          <p:cNvSpPr txBox="1"/>
          <p:nvPr/>
        </p:nvSpPr>
        <p:spPr>
          <a:xfrm>
            <a:off x="3170583" y="1622571"/>
            <a:ext cx="8305800" cy="1938992"/>
          </a:xfrm>
          <a:prstGeom prst="rect">
            <a:avLst/>
          </a:prstGeom>
          <a:solidFill>
            <a:schemeClr val="bg1"/>
          </a:solidFill>
          <a:ln>
            <a:solidFill>
              <a:schemeClr val="accent1"/>
            </a:solidFill>
          </a:ln>
        </p:spPr>
        <p:txBody>
          <a:bodyPr wrap="square">
            <a:spAutoFit/>
          </a:bodyPr>
          <a:lstStyle/>
          <a:p>
            <a:pPr lvl="0" algn="just" defTabSz="457200"/>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Đọc</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lại</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dàn</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ý,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tự</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chỉnh</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sửa</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bổ</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sung</a:t>
            </a:r>
            <a:endParaRPr kumimoji="0" lang="en-US" sz="54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34936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4">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058969">
            <a:off x="9454898" y="-2916849"/>
            <a:ext cx="5474204" cy="5534581"/>
          </a:xfrm>
          <a:prstGeom prst="rect">
            <a:avLst/>
          </a:prstGeom>
        </p:spPr>
      </p:pic>
      <p:grpSp>
        <p:nvGrpSpPr>
          <p:cNvPr id="4" name="Group 3">
            <a:extLst>
              <a:ext uri="{FF2B5EF4-FFF2-40B4-BE49-F238E27FC236}">
                <a16:creationId xmlns:a16="http://schemas.microsoft.com/office/drawing/2014/main" id="{D0055C14-57E1-6EC9-FDD5-0EC4B43D9159}"/>
              </a:ext>
            </a:extLst>
          </p:cNvPr>
          <p:cNvGrpSpPr/>
          <p:nvPr/>
        </p:nvGrpSpPr>
        <p:grpSpPr>
          <a:xfrm>
            <a:off x="73218" y="3944145"/>
            <a:ext cx="4179855" cy="2635558"/>
            <a:chOff x="3955420" y="4581371"/>
            <a:chExt cx="4179855" cy="2635558"/>
          </a:xfrm>
        </p:grpSpPr>
        <p:pic>
          <p:nvPicPr>
            <p:cNvPr id="11" name="Picture 10">
              <a:extLst>
                <a:ext uri="{FF2B5EF4-FFF2-40B4-BE49-F238E27FC236}">
                  <a16:creationId xmlns:a16="http://schemas.microsoft.com/office/drawing/2014/main" id="{9880474B-8872-CE28-A4C7-9508B3A6A2A5}"/>
                </a:ext>
              </a:extLst>
            </p:cNvPr>
            <p:cNvPicPr>
              <a:picLocks noChangeAspect="1"/>
            </p:cNvPicPr>
            <p:nvPr/>
          </p:nvPicPr>
          <p:blipFill>
            <a:blip r:embed="rId11"/>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ACD4960B-BC76-AB76-D1C5-9B41F19D9B6F}"/>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A690A07B-CCA0-9287-EF67-B450A96BBE30}"/>
                </a:ext>
              </a:extLst>
            </p:cNvPr>
            <p:cNvSpPr txBox="1"/>
            <p:nvPr/>
          </p:nvSpPr>
          <p:spPr>
            <a:xfrm>
              <a:off x="3955420" y="6246730"/>
              <a:ext cx="417523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Thảo</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luận</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nhóm</a:t>
              </a:r>
              <a:endPar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endParaRPr>
            </a:p>
          </p:txBody>
        </p:sp>
      </p:grpSp>
      <p:grpSp>
        <p:nvGrpSpPr>
          <p:cNvPr id="17" name="Group 16">
            <a:extLst>
              <a:ext uri="{FF2B5EF4-FFF2-40B4-BE49-F238E27FC236}">
                <a16:creationId xmlns:a16="http://schemas.microsoft.com/office/drawing/2014/main" id="{BFC88041-DFB9-8E25-3C69-DBCC61CC3561}"/>
              </a:ext>
            </a:extLst>
          </p:cNvPr>
          <p:cNvGrpSpPr/>
          <p:nvPr/>
        </p:nvGrpSpPr>
        <p:grpSpPr>
          <a:xfrm>
            <a:off x="3642304" y="1727384"/>
            <a:ext cx="7834492" cy="3709319"/>
            <a:chOff x="6343517" y="2944192"/>
            <a:chExt cx="4543557" cy="2437733"/>
          </a:xfrm>
        </p:grpSpPr>
        <p:grpSp>
          <p:nvGrpSpPr>
            <p:cNvPr id="18" name="Nhóm 31">
              <a:extLst>
                <a:ext uri="{FF2B5EF4-FFF2-40B4-BE49-F238E27FC236}">
                  <a16:creationId xmlns:a16="http://schemas.microsoft.com/office/drawing/2014/main" id="{AE18D605-BA22-D331-1004-5D3B6ECC1609}"/>
                </a:ext>
              </a:extLst>
            </p:cNvPr>
            <p:cNvGrpSpPr/>
            <p:nvPr/>
          </p:nvGrpSpPr>
          <p:grpSpPr>
            <a:xfrm>
              <a:off x="6488431" y="3071819"/>
              <a:ext cx="4398643" cy="2310106"/>
              <a:chOff x="1922830" y="773002"/>
              <a:chExt cx="5400981" cy="1392221"/>
            </a:xfrm>
          </p:grpSpPr>
          <p:sp>
            <p:nvSpPr>
              <p:cNvPr id="21" name="Freeform: Shape 34">
                <a:extLst>
                  <a:ext uri="{FF2B5EF4-FFF2-40B4-BE49-F238E27FC236}">
                    <a16:creationId xmlns:a16="http://schemas.microsoft.com/office/drawing/2014/main" id="{79C757E0-195E-523C-8C5E-3AF3A6288914}"/>
                  </a:ext>
                </a:extLst>
              </p:cNvPr>
              <p:cNvSpPr/>
              <p:nvPr/>
            </p:nvSpPr>
            <p:spPr>
              <a:xfrm>
                <a:off x="1938635" y="784278"/>
                <a:ext cx="5385176" cy="1380945"/>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22" name="Freeform: Shape 35">
                <a:extLst>
                  <a:ext uri="{FF2B5EF4-FFF2-40B4-BE49-F238E27FC236}">
                    <a16:creationId xmlns:a16="http://schemas.microsoft.com/office/drawing/2014/main" id="{40273515-8E76-6220-6D6F-89F4157A8C02}"/>
                  </a:ext>
                </a:extLst>
              </p:cNvPr>
              <p:cNvSpPr/>
              <p:nvPr/>
            </p:nvSpPr>
            <p:spPr>
              <a:xfrm>
                <a:off x="1922830" y="773002"/>
                <a:ext cx="5379733" cy="138828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pic>
          <p:nvPicPr>
            <p:cNvPr id="19" name="Picture 4" descr="Colourful ribbons">
              <a:extLst>
                <a:ext uri="{FF2B5EF4-FFF2-40B4-BE49-F238E27FC236}">
                  <a16:creationId xmlns:a16="http://schemas.microsoft.com/office/drawing/2014/main" id="{8E9AFB39-A9CE-B32A-6013-E762C1D59CC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43517" y="2944192"/>
              <a:ext cx="425240" cy="6509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6620B13-05EA-081A-CB93-E6EF608C2EA3}"/>
                </a:ext>
              </a:extLst>
            </p:cNvPr>
            <p:cNvSpPr txBox="1"/>
            <p:nvPr/>
          </p:nvSpPr>
          <p:spPr>
            <a:xfrm>
              <a:off x="6825132" y="3312575"/>
              <a:ext cx="3688955" cy="167882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dàn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ý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góp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ý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err="1">
                  <a:solidFill>
                    <a:prstClr val="black"/>
                  </a:solidFill>
                  <a:latin typeface="Cambria" panose="02040503050406030204" pitchFamily="18" charset="0"/>
                  <a:ea typeface="Cambria" panose="02040503050406030204" pitchFamily="18" charset="0"/>
                </a:rPr>
                <a:t>Cách</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kết</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endParaRPr lang="en-US" sz="3200" b="1" dirty="0">
                <a:solidFill>
                  <a:prstClr val="black"/>
                </a:solidFill>
                <a:latin typeface="Cambria" panose="02040503050406030204" pitchFamily="18" charset="0"/>
                <a:ea typeface="Cambria" panose="02040503050406030204" pitchFamily="18" charset="0"/>
              </a:endParaRP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Trình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thuật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diễn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biến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thúc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971196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7" name="Rectangle 1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2217">
            <a:off x="39308" y="2892"/>
            <a:ext cx="4971997" cy="4787197"/>
          </a:xfrm>
          <a:prstGeom prst="rect">
            <a:avLst/>
          </a:prstGeom>
        </p:spPr>
      </p:pic>
      <p:grpSp>
        <p:nvGrpSpPr>
          <p:cNvPr id="7" name="Group 7"/>
          <p:cNvGrpSpPr>
            <a:grpSpLocks noChangeAspect="1"/>
          </p:cNvGrpSpPr>
          <p:nvPr/>
        </p:nvGrpSpPr>
        <p:grpSpPr>
          <a:xfrm rot="-252217">
            <a:off x="688782" y="612672"/>
            <a:ext cx="3681411" cy="3681397"/>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stretch>
                <a:fillRect l="-62960" t="-28512" r="-57044" b="-18158"/>
              </a:stretch>
            </a:blipFill>
          </p:spPr>
        </p:sp>
      </p:grpSp>
      <p:pic>
        <p:nvPicPr>
          <p:cNvPr id="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3827677" y="612826"/>
            <a:ext cx="1183629" cy="89955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58969">
            <a:off x="-3231965" y="4411282"/>
            <a:ext cx="5474204" cy="553458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grpSp>
        <p:nvGrpSpPr>
          <p:cNvPr id="14" name="Group 6"/>
          <p:cNvGrpSpPr>
            <a:grpSpLocks noChangeAspect="1"/>
          </p:cNvGrpSpPr>
          <p:nvPr/>
        </p:nvGrpSpPr>
        <p:grpSpPr>
          <a:xfrm rot="120569">
            <a:off x="7276428" y="550051"/>
            <a:ext cx="3923030" cy="3662680"/>
            <a:chOff x="-275581" y="-185347"/>
            <a:chExt cx="7509629" cy="7011228"/>
          </a:xfrm>
        </p:grpSpPr>
        <p:sp>
          <p:nvSpPr>
            <p:cNvPr id="15" name="Freeform 7"/>
            <p:cNvSpPr/>
            <p:nvPr/>
          </p:nvSpPr>
          <p:spPr>
            <a:xfrm>
              <a:off x="-275581" y="-185347"/>
              <a:ext cx="7509629" cy="7011228"/>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1"/>
              <a:stretch>
                <a:fillRect l="-39742" r="-10256"/>
              </a:stretch>
            </a:blipFill>
          </p:spPr>
        </p:sp>
      </p:grpSp>
      <p:pic>
        <p:nvPicPr>
          <p:cNvPr id="16"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0569">
            <a:off x="9765454" y="3158067"/>
            <a:ext cx="1020657" cy="775970"/>
          </a:xfrm>
          <a:prstGeom prst="rect">
            <a:avLst/>
          </a:prstGeom>
        </p:spPr>
      </p:pic>
      <p:pic>
        <p:nvPicPr>
          <p:cNvPr id="1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279430">
            <a:off x="7286060" y="114230"/>
            <a:ext cx="4119880" cy="4534323"/>
          </a:xfrm>
          <a:prstGeom prst="rect">
            <a:avLst/>
          </a:prstGeom>
        </p:spPr>
      </p:pic>
      <p:pic>
        <p:nvPicPr>
          <p:cNvPr id="2" name="Picture 1">
            <a:extLst>
              <a:ext uri="{FF2B5EF4-FFF2-40B4-BE49-F238E27FC236}">
                <a16:creationId xmlns:a16="http://schemas.microsoft.com/office/drawing/2014/main" id="{29612ADE-3D4B-09F3-ED14-3FFEEFD6FE74}"/>
              </a:ext>
            </a:extLst>
          </p:cNvPr>
          <p:cNvPicPr>
            <a:picLocks noChangeAspect="1"/>
          </p:cNvPicPr>
          <p:nvPr/>
        </p:nvPicPr>
        <p:blipFill>
          <a:blip r:embed="rId16"/>
          <a:stretch>
            <a:fillRect/>
          </a:stretch>
        </p:blipFill>
        <p:spPr>
          <a:xfrm>
            <a:off x="1558593" y="4403036"/>
            <a:ext cx="10014970" cy="2371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 name="Rectangle 8"/>
          <p:cNvSpPr>
            <a:spLocks noChangeAspect="1"/>
          </p:cNvSpPr>
          <p:nvPr>
            <p:custDataLst>
              <p:tags r:id="rId1"/>
            </p:custDataLst>
          </p:nvPr>
        </p:nvSpPr>
        <p:spPr>
          <a:xfrm>
            <a:off x="0" y="0"/>
            <a:ext cx="12192000" cy="6858000"/>
          </a:xfrm>
          <a:prstGeom prst="rect">
            <a:avLst/>
          </a:prstGeom>
          <a:blipFill dpi="0" rotWithShape="0">
            <a:blip r:embed="rId7">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828668" y="-1559904"/>
            <a:ext cx="4107972" cy="3955287"/>
          </a:xfrm>
          <a:prstGeom prst="rect">
            <a:avLst/>
          </a:prstGeom>
        </p:spPr>
      </p:pic>
      <p:pic>
        <p:nvPicPr>
          <p:cNvPr id="5"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52368">
            <a:off x="-91619" y="-144195"/>
            <a:ext cx="1061673" cy="806871"/>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888436" flipV="1">
            <a:off x="1031192" y="3778048"/>
            <a:ext cx="2251165" cy="6159905"/>
          </a:xfrm>
          <a:prstGeom prst="rect">
            <a:avLst/>
          </a:prstGeom>
        </p:spPr>
      </p:pic>
      <p:sp>
        <p:nvSpPr>
          <p:cNvPr id="26" name="圆角矩形 4">
            <a:extLst>
              <a:ext uri="{FF2B5EF4-FFF2-40B4-BE49-F238E27FC236}">
                <a16:creationId xmlns:a16="http://schemas.microsoft.com/office/drawing/2014/main" id="{81B06064-490A-9888-12C4-341F26B924E4}"/>
              </a:ext>
            </a:extLst>
          </p:cNvPr>
          <p:cNvSpPr/>
          <p:nvPr/>
        </p:nvSpPr>
        <p:spPr>
          <a:xfrm>
            <a:off x="2327223" y="909430"/>
            <a:ext cx="8164929" cy="5155101"/>
          </a:xfrm>
          <a:prstGeom prst="roundRect">
            <a:avLst>
              <a:gd name="adj" fmla="val 8436"/>
            </a:avLst>
          </a:prstGeom>
          <a:solidFill>
            <a:schemeClr val="bg1"/>
          </a:solidFill>
          <a:ln>
            <a:gradFill>
              <a:gsLst>
                <a:gs pos="0">
                  <a:schemeClr val="accent1">
                    <a:lumMod val="5000"/>
                    <a:lumOff val="95000"/>
                  </a:schemeClr>
                </a:gs>
                <a:gs pos="51000">
                  <a:srgbClr val="8BD5E2"/>
                </a:gs>
                <a:gs pos="100000">
                  <a:schemeClr val="bg1"/>
                </a:gs>
              </a:gsLst>
              <a:lin ang="5400000" scaled="1"/>
            </a:gradFill>
          </a:ln>
          <a:effectLst>
            <a:outerShdw blurRad="203200" sx="101000" sy="10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27号-布丁体"/>
              <a:ea typeface="等线" panose="02010600030101010101" pitchFamily="2" charset="-122"/>
              <a:cs typeface="+mn-cs"/>
            </a:endParaRPr>
          </a:p>
        </p:txBody>
      </p:sp>
      <p:sp>
        <p:nvSpPr>
          <p:cNvPr id="27" name="TextBox 26">
            <a:extLst>
              <a:ext uri="{FF2B5EF4-FFF2-40B4-BE49-F238E27FC236}">
                <a16:creationId xmlns:a16="http://schemas.microsoft.com/office/drawing/2014/main" id="{42E42D6E-E244-3C31-012C-6BA645E0F05B}"/>
              </a:ext>
            </a:extLst>
          </p:cNvPr>
          <p:cNvSpPr txBox="1"/>
          <p:nvPr/>
        </p:nvSpPr>
        <p:spPr>
          <a:xfrm>
            <a:off x="4292874" y="565768"/>
            <a:ext cx="4051025" cy="783193"/>
          </a:xfrm>
          <a:prstGeom prst="roundRect">
            <a:avLst/>
          </a:prstGeom>
          <a:solidFill>
            <a:schemeClr val="bg1"/>
          </a:solidFill>
          <a:ln w="38100">
            <a:solidFill>
              <a:srgbClr val="FF0000"/>
            </a:solidFill>
            <a:prstDash val="lgDashDotDot"/>
          </a:ln>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Yêu</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cần</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đạt</a:t>
            </a:r>
            <a:endPar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8" name="Picture 27">
            <a:extLst>
              <a:ext uri="{FF2B5EF4-FFF2-40B4-BE49-F238E27FC236}">
                <a16:creationId xmlns:a16="http://schemas.microsoft.com/office/drawing/2014/main" id="{5AB5963E-DFB6-8CC5-07FC-4EAAF2D5CCD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26767" y="2378115"/>
            <a:ext cx="2372547" cy="4069095"/>
          </a:xfrm>
          <a:prstGeom prst="rect">
            <a:avLst/>
          </a:prstGeom>
        </p:spPr>
      </p:pic>
      <p:grpSp>
        <p:nvGrpSpPr>
          <p:cNvPr id="29" name="组合 7">
            <a:extLst>
              <a:ext uri="{FF2B5EF4-FFF2-40B4-BE49-F238E27FC236}">
                <a16:creationId xmlns:a16="http://schemas.microsoft.com/office/drawing/2014/main" id="{98D60F6E-8E20-B365-F76D-01D9EDD3F39A}"/>
              </a:ext>
            </a:extLst>
          </p:cNvPr>
          <p:cNvGrpSpPr/>
          <p:nvPr/>
        </p:nvGrpSpPr>
        <p:grpSpPr>
          <a:xfrm>
            <a:off x="2682879" y="1670367"/>
            <a:ext cx="4952923" cy="1114327"/>
            <a:chOff x="2192" y="4000"/>
            <a:chExt cx="6396" cy="1508"/>
          </a:xfrm>
        </p:grpSpPr>
        <p:sp>
          <p:nvSpPr>
            <p:cNvPr id="30" name="Freeform 114">
              <a:extLst>
                <a:ext uri="{FF2B5EF4-FFF2-40B4-BE49-F238E27FC236}">
                  <a16:creationId xmlns:a16="http://schemas.microsoft.com/office/drawing/2014/main" id="{75411CC3-9DFE-CC7C-10DE-3BEF39B75AA4}"/>
                </a:ext>
              </a:extLst>
            </p:cNvPr>
            <p:cNvSpPr/>
            <p:nvPr>
              <p:custDataLst>
                <p:tags r:id="rId2"/>
              </p:custDataLst>
            </p:nvPr>
          </p:nvSpPr>
          <p:spPr bwMode="auto">
            <a:xfrm>
              <a:off x="2192" y="4028"/>
              <a:ext cx="1065" cy="64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normAutofit fontScale="92500" lnSpcReduction="20000"/>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mn-lt"/>
              </a:endParaRPr>
            </a:p>
          </p:txBody>
        </p:sp>
        <p:sp>
          <p:nvSpPr>
            <p:cNvPr id="31" name="文本框 1">
              <a:extLst>
                <a:ext uri="{FF2B5EF4-FFF2-40B4-BE49-F238E27FC236}">
                  <a16:creationId xmlns:a16="http://schemas.microsoft.com/office/drawing/2014/main" id="{FA5088A9-6C3D-BC3A-2792-89A2E0964D5E}"/>
                </a:ext>
              </a:extLst>
            </p:cNvPr>
            <p:cNvSpPr txBox="1"/>
            <p:nvPr>
              <p:custDataLst>
                <p:tags r:id="rId3"/>
              </p:custDataLst>
            </p:nvPr>
          </p:nvSpPr>
          <p:spPr>
            <a:xfrm>
              <a:off x="2264" y="4000"/>
              <a:ext cx="922" cy="824"/>
            </a:xfrm>
            <a:prstGeom prst="rect">
              <a:avLst/>
            </a:prstGeom>
            <a:noFill/>
          </p:spPr>
          <p:txBody>
            <a:bodyPr wrap="none" rtlCol="0" anchor="ctr">
              <a:norm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sym typeface="+mn-lt"/>
              </a:endParaRPr>
            </a:p>
          </p:txBody>
        </p:sp>
        <p:sp>
          <p:nvSpPr>
            <p:cNvPr id="32" name="矩形 12">
              <a:extLst>
                <a:ext uri="{FF2B5EF4-FFF2-40B4-BE49-F238E27FC236}">
                  <a16:creationId xmlns:a16="http://schemas.microsoft.com/office/drawing/2014/main" id="{A1856923-1C30-512E-DA8B-AF983CEAD91D}"/>
                </a:ext>
              </a:extLst>
            </p:cNvPr>
            <p:cNvSpPr/>
            <p:nvPr>
              <p:custDataLst>
                <p:tags r:id="rId4"/>
              </p:custDataLst>
            </p:nvPr>
          </p:nvSpPr>
          <p:spPr>
            <a:xfrm>
              <a:off x="5071" y="4489"/>
              <a:ext cx="3517" cy="727"/>
            </a:xfrm>
            <a:prstGeom prst="rect">
              <a:avLst/>
            </a:prstGeom>
          </p:spPr>
          <p:txBody>
            <a:bodyPr wrap="none">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srgbClr val="62BBD0"/>
                </a:solidFill>
                <a:effectLst/>
                <a:uLnTx/>
                <a:uFillTx/>
                <a:latin typeface="Times New Roman" panose="02020603050405020304" pitchFamily="18" charset="0"/>
                <a:ea typeface="inpin heiti" charset="-122"/>
                <a:cs typeface="Times New Roman" panose="02020603050405020304" pitchFamily="18" charset="0"/>
                <a:sym typeface="+mn-lt"/>
              </a:endParaRPr>
            </a:p>
          </p:txBody>
        </p:sp>
        <p:pic>
          <p:nvPicPr>
            <p:cNvPr id="33" name="图片 261">
              <a:extLst>
                <a:ext uri="{FF2B5EF4-FFF2-40B4-BE49-F238E27FC236}">
                  <a16:creationId xmlns:a16="http://schemas.microsoft.com/office/drawing/2014/main" id="{205A7837-0EC4-7ED7-4958-79098538EA92}"/>
                </a:ext>
              </a:extLst>
            </p:cNvPr>
            <p:cNvPicPr>
              <a:picLocks noChangeAspect="1"/>
            </p:cNvPicPr>
            <p:nvPr>
              <p:custDataLst>
                <p:tags r:id="rId5"/>
              </p:custDataLst>
            </p:nvPr>
          </p:nvPicPr>
          <p:blipFill>
            <a:blip r:embed="rId15">
              <a:extLst>
                <a:ext uri="{28A0092B-C50C-407E-A947-70E740481C1C}">
                  <a14:useLocalDpi xmlns:a14="http://schemas.microsoft.com/office/drawing/2010/main"/>
                </a:ext>
              </a:extLst>
            </a:blip>
            <a:stretch>
              <a:fillRect/>
            </a:stretch>
          </p:blipFill>
          <p:spPr>
            <a:xfrm>
              <a:off x="2310" y="4615"/>
              <a:ext cx="797" cy="893"/>
            </a:xfrm>
            <a:prstGeom prst="rect">
              <a:avLst/>
            </a:prstGeom>
          </p:spPr>
        </p:pic>
      </p:grpSp>
      <p:sp>
        <p:nvSpPr>
          <p:cNvPr id="34" name="TextBox 33">
            <a:extLst>
              <a:ext uri="{FF2B5EF4-FFF2-40B4-BE49-F238E27FC236}">
                <a16:creationId xmlns:a16="http://schemas.microsoft.com/office/drawing/2014/main" id="{04C861DC-AE24-376D-873C-5B213DBC3FE6}"/>
              </a:ext>
            </a:extLst>
          </p:cNvPr>
          <p:cNvSpPr txBox="1"/>
          <p:nvPr/>
        </p:nvSpPr>
        <p:spPr>
          <a:xfrm>
            <a:off x="3411606" y="1782004"/>
            <a:ext cx="6311347" cy="156966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Lập được dàn ý cho bài văn thuật lại một sự việc theo đúng yêu cầu của kiểu bài.</a:t>
            </a:r>
            <a:endParaRPr kumimoji="0" lang="zh-CN" altLang="en-US" sz="3200" b="1" i="0" u="none" strike="noStrike" kern="1200" cap="none" spc="0" normalizeH="0" baseline="0" noProof="0" dirty="0">
              <a:ln>
                <a:noFill/>
              </a:ln>
              <a:solidFill>
                <a:srgbClr val="62BBD0"/>
              </a:solidFill>
              <a:effectLst/>
              <a:uLnTx/>
              <a:uFillTx/>
              <a:latin typeface="Cambria" panose="02040503050406030204" pitchFamily="18" charset="0"/>
              <a:ea typeface="inpin heiti" charset="-122"/>
              <a:cs typeface="Times New Roman" panose="02020603050405020304" pitchFamily="18" charset="0"/>
              <a:sym typeface="+mn-lt"/>
            </a:endParaRPr>
          </a:p>
        </p:txBody>
      </p:sp>
    </p:spTree>
    <p:extLst>
      <p:ext uri="{BB962C8B-B14F-4D97-AF65-F5344CB8AC3E}">
        <p14:creationId xmlns:p14="http://schemas.microsoft.com/office/powerpoint/2010/main" val="781038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88330">
            <a:off x="-561719" y="3764757"/>
            <a:ext cx="13315437" cy="13487091"/>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430">
            <a:off x="319718" y="692391"/>
            <a:ext cx="11699831" cy="5351900"/>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058969">
            <a:off x="9454898" y="-2916849"/>
            <a:ext cx="5474204" cy="5534581"/>
          </a:xfrm>
          <a:prstGeom prst="rect">
            <a:avLst/>
          </a:prstGeom>
        </p:spPr>
      </p:pic>
      <p:pic>
        <p:nvPicPr>
          <p:cNvPr id="5"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883927" y="4851400"/>
            <a:ext cx="2743200" cy="2743200"/>
          </a:xfrm>
          <a:prstGeom prst="rect">
            <a:avLst/>
          </a:prstGeom>
        </p:spPr>
      </p:pic>
      <p:sp>
        <p:nvSpPr>
          <p:cNvPr id="9" name="TextBox 8">
            <a:extLst>
              <a:ext uri="{FF2B5EF4-FFF2-40B4-BE49-F238E27FC236}">
                <a16:creationId xmlns:a16="http://schemas.microsoft.com/office/drawing/2014/main" id="{F938C704-6B1B-D9D7-4EC0-88943A2DF68C}"/>
              </a:ext>
            </a:extLst>
          </p:cNvPr>
          <p:cNvSpPr txBox="1"/>
          <p:nvPr/>
        </p:nvSpPr>
        <p:spPr>
          <a:xfrm>
            <a:off x="2435086" y="2266122"/>
            <a:ext cx="8786191" cy="2800767"/>
          </a:xfrm>
          <a:prstGeom prst="rect">
            <a:avLst/>
          </a:prstGeom>
          <a:noFill/>
        </p:spPr>
        <p:txBody>
          <a:bodyPr wrap="square" rtlCol="0">
            <a:spAutoFit/>
          </a:bodyPr>
          <a:lstStyle/>
          <a:p>
            <a:pPr algn="just"/>
            <a:r>
              <a:rPr lang="en-US" sz="4400" b="1" dirty="0" err="1">
                <a:solidFill>
                  <a:srgbClr val="FF0000"/>
                </a:solidFill>
              </a:rPr>
              <a:t>Đề</a:t>
            </a:r>
            <a:r>
              <a:rPr lang="en-US" sz="4400" b="1" dirty="0">
                <a:solidFill>
                  <a:srgbClr val="FF0000"/>
                </a:solidFill>
              </a:rPr>
              <a:t> </a:t>
            </a:r>
            <a:r>
              <a:rPr lang="en-US" sz="4400" b="1" dirty="0" err="1">
                <a:solidFill>
                  <a:srgbClr val="FF0000"/>
                </a:solidFill>
              </a:rPr>
              <a:t>bài</a:t>
            </a:r>
            <a:r>
              <a:rPr lang="en-US" sz="4400" b="1" dirty="0">
                <a:solidFill>
                  <a:srgbClr val="FF0000"/>
                </a:solidFill>
              </a:rPr>
              <a:t>: </a:t>
            </a:r>
            <a:r>
              <a:rPr lang="en-US" sz="4400" b="1" i="1" dirty="0" err="1">
                <a:solidFill>
                  <a:srgbClr val="FF0000"/>
                </a:solidFill>
              </a:rPr>
              <a:t>Viết</a:t>
            </a:r>
            <a:r>
              <a:rPr lang="en-US" sz="4400" b="1" i="1" dirty="0">
                <a:solidFill>
                  <a:srgbClr val="FF0000"/>
                </a:solidFill>
              </a:rPr>
              <a:t> </a:t>
            </a:r>
            <a:r>
              <a:rPr lang="en-US" sz="4400" b="1" i="1" dirty="0" err="1">
                <a:solidFill>
                  <a:srgbClr val="FF0000"/>
                </a:solidFill>
              </a:rPr>
              <a:t>bài</a:t>
            </a:r>
            <a:r>
              <a:rPr lang="en-US" sz="4400" b="1" i="1" dirty="0">
                <a:solidFill>
                  <a:srgbClr val="FF0000"/>
                </a:solidFill>
              </a:rPr>
              <a:t> </a:t>
            </a:r>
            <a:r>
              <a:rPr lang="en-US" sz="4400" b="1" i="1" dirty="0" err="1">
                <a:solidFill>
                  <a:srgbClr val="FF0000"/>
                </a:solidFill>
              </a:rPr>
              <a:t>văn</a:t>
            </a:r>
            <a:r>
              <a:rPr lang="en-US" sz="4400" b="1" i="1" dirty="0">
                <a:solidFill>
                  <a:srgbClr val="FF0000"/>
                </a:solidFill>
              </a:rPr>
              <a:t> </a:t>
            </a:r>
            <a:r>
              <a:rPr lang="en-US" sz="4400" b="1" i="1" dirty="0" err="1">
                <a:solidFill>
                  <a:srgbClr val="FF0000"/>
                </a:solidFill>
              </a:rPr>
              <a:t>thuật</a:t>
            </a:r>
            <a:r>
              <a:rPr lang="en-US" sz="4400" b="1" i="1" dirty="0">
                <a:solidFill>
                  <a:srgbClr val="FF0000"/>
                </a:solidFill>
              </a:rPr>
              <a:t> </a:t>
            </a:r>
            <a:r>
              <a:rPr lang="en-US" sz="4400" b="1" i="1" dirty="0" err="1">
                <a:solidFill>
                  <a:srgbClr val="FF0000"/>
                </a:solidFill>
              </a:rPr>
              <a:t>lại</a:t>
            </a:r>
            <a:r>
              <a:rPr lang="en-US" sz="4400" b="1" i="1" dirty="0">
                <a:solidFill>
                  <a:srgbClr val="FF0000"/>
                </a:solidFill>
              </a:rPr>
              <a:t> </a:t>
            </a:r>
            <a:r>
              <a:rPr lang="en-US" sz="4400" b="1" i="1" dirty="0" err="1">
                <a:solidFill>
                  <a:srgbClr val="FF0000"/>
                </a:solidFill>
              </a:rPr>
              <a:t>một</a:t>
            </a:r>
            <a:r>
              <a:rPr lang="en-US" sz="4400" b="1" i="1" dirty="0">
                <a:solidFill>
                  <a:srgbClr val="FF0000"/>
                </a:solidFill>
              </a:rPr>
              <a:t> </a:t>
            </a:r>
            <a:r>
              <a:rPr lang="en-US" sz="4400" b="1" i="1" dirty="0" err="1">
                <a:solidFill>
                  <a:srgbClr val="FF0000"/>
                </a:solidFill>
              </a:rPr>
              <a:t>hoạt</a:t>
            </a:r>
            <a:r>
              <a:rPr lang="en-US" sz="4400" b="1" i="1" dirty="0">
                <a:solidFill>
                  <a:srgbClr val="FF0000"/>
                </a:solidFill>
              </a:rPr>
              <a:t> </a:t>
            </a:r>
            <a:r>
              <a:rPr lang="en-US" sz="4400" b="1" i="1" dirty="0" err="1">
                <a:solidFill>
                  <a:srgbClr val="FF0000"/>
                </a:solidFill>
              </a:rPr>
              <a:t>động</a:t>
            </a:r>
            <a:r>
              <a:rPr lang="en-US" sz="4400" b="1" i="1" dirty="0">
                <a:solidFill>
                  <a:srgbClr val="FF0000"/>
                </a:solidFill>
              </a:rPr>
              <a:t> </a:t>
            </a:r>
            <a:r>
              <a:rPr lang="en-US" sz="4400" b="1" i="1" dirty="0" err="1">
                <a:solidFill>
                  <a:srgbClr val="FF0000"/>
                </a:solidFill>
              </a:rPr>
              <a:t>trải</a:t>
            </a:r>
            <a:r>
              <a:rPr lang="en-US" sz="4400" b="1" i="1" dirty="0">
                <a:solidFill>
                  <a:srgbClr val="FF0000"/>
                </a:solidFill>
              </a:rPr>
              <a:t> </a:t>
            </a:r>
            <a:r>
              <a:rPr lang="en-US" sz="4400" b="1" i="1" dirty="0" err="1">
                <a:solidFill>
                  <a:srgbClr val="FF0000"/>
                </a:solidFill>
              </a:rPr>
              <a:t>nghiệm</a:t>
            </a:r>
            <a:r>
              <a:rPr lang="en-US" sz="4400" b="1" i="1" dirty="0">
                <a:solidFill>
                  <a:srgbClr val="FF0000"/>
                </a:solidFill>
              </a:rPr>
              <a:t> </a:t>
            </a:r>
            <a:r>
              <a:rPr lang="en-US" sz="4400" b="1" i="1" dirty="0" err="1">
                <a:solidFill>
                  <a:srgbClr val="FF0000"/>
                </a:solidFill>
              </a:rPr>
              <a:t>em</a:t>
            </a:r>
            <a:r>
              <a:rPr lang="en-US" sz="4400" b="1" i="1" dirty="0">
                <a:solidFill>
                  <a:srgbClr val="FF0000"/>
                </a:solidFill>
              </a:rPr>
              <a:t> </a:t>
            </a:r>
            <a:r>
              <a:rPr lang="en-US" sz="4400" b="1" i="1" dirty="0" err="1">
                <a:solidFill>
                  <a:srgbClr val="FF0000"/>
                </a:solidFill>
              </a:rPr>
              <a:t>đã</a:t>
            </a:r>
            <a:r>
              <a:rPr lang="en-US" sz="4400" b="1" i="1" dirty="0">
                <a:solidFill>
                  <a:srgbClr val="FF0000"/>
                </a:solidFill>
              </a:rPr>
              <a:t> </a:t>
            </a:r>
            <a:r>
              <a:rPr lang="en-US" sz="4400" b="1" i="1" dirty="0" err="1">
                <a:solidFill>
                  <a:srgbClr val="FF0000"/>
                </a:solidFill>
              </a:rPr>
              <a:t>tham</a:t>
            </a:r>
            <a:r>
              <a:rPr lang="en-US" sz="4400" b="1" i="1" dirty="0">
                <a:solidFill>
                  <a:srgbClr val="FF0000"/>
                </a:solidFill>
              </a:rPr>
              <a:t> </a:t>
            </a:r>
            <a:r>
              <a:rPr lang="en-US" sz="4400" b="1" i="1" dirty="0" err="1">
                <a:solidFill>
                  <a:srgbClr val="FF0000"/>
                </a:solidFill>
              </a:rPr>
              <a:t>gia</a:t>
            </a:r>
            <a:r>
              <a:rPr lang="en-US" sz="4400" b="1" i="1" dirty="0">
                <a:solidFill>
                  <a:srgbClr val="FF0000"/>
                </a:solidFill>
              </a:rPr>
              <a:t> </a:t>
            </a:r>
            <a:r>
              <a:rPr lang="en-US" sz="4400" b="1" i="1" dirty="0" err="1">
                <a:solidFill>
                  <a:srgbClr val="FF0000"/>
                </a:solidFill>
              </a:rPr>
              <a:t>và</a:t>
            </a:r>
            <a:r>
              <a:rPr lang="en-US" sz="4400" b="1" i="1" dirty="0">
                <a:solidFill>
                  <a:srgbClr val="FF0000"/>
                </a:solidFill>
              </a:rPr>
              <a:t> chia </a:t>
            </a:r>
            <a:r>
              <a:rPr lang="en-US" sz="4400" b="1" i="1" dirty="0" err="1">
                <a:solidFill>
                  <a:srgbClr val="FF0000"/>
                </a:solidFill>
              </a:rPr>
              <a:t>sẻ</a:t>
            </a:r>
            <a:r>
              <a:rPr lang="en-US" sz="4400" b="1" i="1" dirty="0">
                <a:solidFill>
                  <a:srgbClr val="FF0000"/>
                </a:solidFill>
              </a:rPr>
              <a:t> </a:t>
            </a:r>
            <a:r>
              <a:rPr lang="en-US" sz="4400" b="1" i="1" dirty="0" err="1">
                <a:solidFill>
                  <a:srgbClr val="FF0000"/>
                </a:solidFill>
              </a:rPr>
              <a:t>suy</a:t>
            </a:r>
            <a:r>
              <a:rPr lang="en-US" sz="4400" b="1" i="1" dirty="0">
                <a:solidFill>
                  <a:srgbClr val="FF0000"/>
                </a:solidFill>
              </a:rPr>
              <a:t> </a:t>
            </a:r>
            <a:r>
              <a:rPr lang="en-US" sz="4400" b="1" i="1" dirty="0" err="1">
                <a:solidFill>
                  <a:srgbClr val="FF0000"/>
                </a:solidFill>
              </a:rPr>
              <a:t>nghĩ</a:t>
            </a:r>
            <a:r>
              <a:rPr lang="en-US" sz="4400" b="1" i="1" dirty="0">
                <a:solidFill>
                  <a:srgbClr val="FF0000"/>
                </a:solidFill>
              </a:rPr>
              <a:t>, </a:t>
            </a:r>
            <a:r>
              <a:rPr lang="en-US" sz="4400" b="1" i="1" dirty="0" err="1">
                <a:solidFill>
                  <a:srgbClr val="FF0000"/>
                </a:solidFill>
              </a:rPr>
              <a:t>cảm</a:t>
            </a:r>
            <a:r>
              <a:rPr lang="en-US" sz="4400" b="1" i="1" dirty="0">
                <a:solidFill>
                  <a:srgbClr val="FF0000"/>
                </a:solidFill>
              </a:rPr>
              <a:t> </a:t>
            </a:r>
            <a:r>
              <a:rPr lang="en-US" sz="4400" b="1" i="1" dirty="0" err="1">
                <a:solidFill>
                  <a:srgbClr val="FF0000"/>
                </a:solidFill>
              </a:rPr>
              <a:t>xúc</a:t>
            </a:r>
            <a:r>
              <a:rPr lang="en-US" sz="4400" b="1" i="1" dirty="0">
                <a:solidFill>
                  <a:srgbClr val="FF0000"/>
                </a:solidFill>
              </a:rPr>
              <a:t> </a:t>
            </a:r>
            <a:r>
              <a:rPr lang="en-US" sz="4400" b="1" i="1" dirty="0" err="1">
                <a:solidFill>
                  <a:srgbClr val="FF0000"/>
                </a:solidFill>
              </a:rPr>
              <a:t>của</a:t>
            </a:r>
            <a:r>
              <a:rPr lang="en-US" sz="4400" b="1" i="1" dirty="0">
                <a:solidFill>
                  <a:srgbClr val="FF0000"/>
                </a:solidFill>
              </a:rPr>
              <a:t> </a:t>
            </a:r>
            <a:r>
              <a:rPr lang="en-US" sz="4400" b="1" i="1" dirty="0" err="1">
                <a:solidFill>
                  <a:srgbClr val="FF0000"/>
                </a:solidFill>
              </a:rPr>
              <a:t>mình</a:t>
            </a:r>
            <a:r>
              <a:rPr lang="en-US" sz="4400" b="1" i="1" dirty="0">
                <a:solidFill>
                  <a:srgbClr val="FF0000"/>
                </a:solidFill>
              </a:rPr>
              <a:t> </a:t>
            </a:r>
            <a:r>
              <a:rPr lang="en-US" sz="4400" b="1" i="1" dirty="0" err="1">
                <a:solidFill>
                  <a:srgbClr val="FF0000"/>
                </a:solidFill>
              </a:rPr>
              <a:t>về</a:t>
            </a:r>
            <a:r>
              <a:rPr lang="en-US" sz="4400" b="1" i="1" dirty="0">
                <a:solidFill>
                  <a:srgbClr val="FF0000"/>
                </a:solidFill>
              </a:rPr>
              <a:t> </a:t>
            </a:r>
            <a:r>
              <a:rPr lang="en-US" sz="4400" b="1" i="1" dirty="0" err="1">
                <a:solidFill>
                  <a:srgbClr val="FF0000"/>
                </a:solidFill>
              </a:rPr>
              <a:t>hoạt</a:t>
            </a:r>
            <a:r>
              <a:rPr lang="en-US" sz="4400" b="1" i="1" dirty="0">
                <a:solidFill>
                  <a:srgbClr val="FF0000"/>
                </a:solidFill>
              </a:rPr>
              <a:t> </a:t>
            </a:r>
            <a:r>
              <a:rPr lang="en-US" sz="4400" b="1" i="1" dirty="0" err="1">
                <a:solidFill>
                  <a:srgbClr val="FF0000"/>
                </a:solidFill>
              </a:rPr>
              <a:t>động</a:t>
            </a:r>
            <a:r>
              <a:rPr lang="en-US" sz="4400" b="1" i="1" dirty="0">
                <a:solidFill>
                  <a:srgbClr val="FF0000"/>
                </a:solidFill>
              </a:rPr>
              <a:t> </a:t>
            </a:r>
            <a:r>
              <a:rPr lang="en-US" sz="4400" b="1" i="1" dirty="0" err="1">
                <a:solidFill>
                  <a:srgbClr val="FF0000"/>
                </a:solidFill>
              </a:rPr>
              <a:t>đó</a:t>
            </a:r>
            <a:r>
              <a:rPr lang="en-US" sz="4400" b="1" i="1"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4" name="Picture 3">
            <a:extLst>
              <a:ext uri="{FF2B5EF4-FFF2-40B4-BE49-F238E27FC236}">
                <a16:creationId xmlns:a16="http://schemas.microsoft.com/office/drawing/2014/main" id="{FCB3763E-D05B-1DA6-A4FE-D8549798CB04}"/>
              </a:ext>
            </a:extLst>
          </p:cNvPr>
          <p:cNvPicPr>
            <a:picLocks noChangeAspect="1"/>
          </p:cNvPicPr>
          <p:nvPr/>
        </p:nvPicPr>
        <p:blipFill>
          <a:blip r:embed="rId8"/>
          <a:stretch>
            <a:fillRect/>
          </a:stretch>
        </p:blipFill>
        <p:spPr>
          <a:xfrm>
            <a:off x="3472010" y="4545668"/>
            <a:ext cx="7474344"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2"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58969">
            <a:off x="-3327597" y="4935842"/>
            <a:ext cx="5474204" cy="5534581"/>
          </a:xfrm>
          <a:prstGeom prst="rect">
            <a:avLst/>
          </a:prstGeom>
        </p:spPr>
      </p:pic>
      <p:pic>
        <p:nvPicPr>
          <p:cNvPr id="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6800" y="1611025"/>
            <a:ext cx="5097357" cy="49887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99200" y="1676647"/>
            <a:ext cx="4978400" cy="4872320"/>
          </a:xfrm>
          <a:prstGeom prst="rect">
            <a:avLst/>
          </a:prstGeom>
        </p:spPr>
      </p:pic>
      <p:sp>
        <p:nvSpPr>
          <p:cNvPr id="10" name="Text Box 9"/>
          <p:cNvSpPr txBox="1"/>
          <p:nvPr/>
        </p:nvSpPr>
        <p:spPr>
          <a:xfrm>
            <a:off x="1918016" y="3055372"/>
            <a:ext cx="3692421" cy="1938992"/>
          </a:xfrm>
          <a:prstGeom prst="rect">
            <a:avLst/>
          </a:prstGeom>
          <a:noFill/>
        </p:spPr>
        <p:txBody>
          <a:bodyPr wrap="square" rtlCol="0" anchor="t">
            <a:spAutoFit/>
          </a:bodyPr>
          <a:lstStyle/>
          <a:p>
            <a:pPr algn="ctr" defTabSz="609630"/>
            <a:r>
              <a:rPr lang="en-GB" altLang="en-US" sz="4000" b="1" dirty="0" err="1">
                <a:solidFill>
                  <a:srgbClr val="FF0000"/>
                </a:solidFill>
                <a:effectLst>
                  <a:outerShdw blurRad="38100" dist="19050" dir="2700000" algn="tl" rotWithShape="0">
                    <a:prstClr val="black">
                      <a:alpha val="40000"/>
                    </a:prstClr>
                  </a:outerShdw>
                </a:effectLst>
                <a:latin typeface="Calibri"/>
              </a:rPr>
              <a:t>Bài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văn</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thuật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lại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một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sự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việc</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có</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mấy</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phần</a:t>
            </a:r>
            <a:r>
              <a:rPr lang="en-GB" altLang="en-US" sz="4000" b="1" dirty="0">
                <a:solidFill>
                  <a:srgbClr val="FF0000"/>
                </a:solidFill>
                <a:effectLst>
                  <a:outerShdw blurRad="38100" dist="19050" dir="2700000" algn="tl" rotWithShape="0">
                    <a:prstClr val="black">
                      <a:alpha val="40000"/>
                    </a:prstClr>
                  </a:outerShdw>
                </a:effectLst>
                <a:latin typeface="Calibri"/>
              </a:rPr>
              <a:t>?</a:t>
            </a:r>
            <a:endParaRPr lang="en-GB" altLang="en-US" sz="4000" dirty="0">
              <a:solidFill>
                <a:sysClr val="windowText" lastClr="000000"/>
              </a:solidFill>
              <a:effectLst>
                <a:outerShdw blurRad="38100" dist="19050" dir="2700000" algn="tl" rotWithShape="0">
                  <a:prstClr val="black">
                    <a:alpha val="40000"/>
                  </a:prstClr>
                </a:outerShdw>
              </a:effectLst>
              <a:latin typeface="Calibri"/>
            </a:endParaRPr>
          </a:p>
        </p:txBody>
      </p:sp>
      <p:sp>
        <p:nvSpPr>
          <p:cNvPr id="11" name="Text Box 10"/>
          <p:cNvSpPr txBox="1"/>
          <p:nvPr/>
        </p:nvSpPr>
        <p:spPr>
          <a:xfrm>
            <a:off x="7061201" y="3201757"/>
            <a:ext cx="3547471" cy="1938992"/>
          </a:xfrm>
          <a:prstGeom prst="rect">
            <a:avLst/>
          </a:prstGeom>
          <a:noFill/>
        </p:spPr>
        <p:txBody>
          <a:bodyPr wrap="square" rtlCol="0" anchor="t">
            <a:spAutoFit/>
          </a:bodyPr>
          <a:lstStyle/>
          <a:p>
            <a:pPr algn="ctr" defTabSz="609630"/>
            <a:r>
              <a:rPr lang="en-GB" altLang="en-US" sz="4000" b="1" dirty="0" err="1">
                <a:solidFill>
                  <a:srgbClr val="FF0000"/>
                </a:solidFill>
                <a:effectLst>
                  <a:outerShdw blurRad="38100" dist="19050" dir="2700000" algn="tl" rotWithShape="0">
                    <a:prstClr val="black">
                      <a:alpha val="40000"/>
                    </a:prstClr>
                  </a:outerShdw>
                </a:effectLst>
                <a:latin typeface="Calibri"/>
              </a:rPr>
              <a:t>Có</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thể</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thuật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lại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sự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việc</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theo</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trình</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nào</a:t>
            </a:r>
            <a:r>
              <a:rPr lang="en-GB" altLang="en-US" sz="4000" b="1" dirty="0">
                <a:solidFill>
                  <a:srgbClr val="FF0000"/>
                </a:solidFill>
                <a:effectLst>
                  <a:outerShdw blurRad="38100" dist="19050" dir="2700000" algn="tl" rotWithShape="0">
                    <a:prstClr val="black">
                      <a:alpha val="40000"/>
                    </a:prstClr>
                  </a:outerShdw>
                </a:effectLst>
                <a:latin typeface="Calibri"/>
              </a:rPr>
              <a:t>?</a:t>
            </a:r>
            <a:endParaRPr lang="en-GB" altLang="en-US" sz="4000" dirty="0">
              <a:solidFill>
                <a:sysClr val="windowText" lastClr="000000"/>
              </a:solidFill>
              <a:effectLst>
                <a:outerShdw blurRad="38100" dist="19050" dir="2700000" algn="tl" rotWithShape="0">
                  <a:prstClr val="black">
                    <a:alpha val="40000"/>
                  </a:prstClr>
                </a:outerShdw>
              </a:effectLst>
              <a:latin typeface="Calibri"/>
            </a:endParaRPr>
          </a:p>
        </p:txBody>
      </p:sp>
      <p:sp>
        <p:nvSpPr>
          <p:cNvPr id="2" name="Text Box 15">
            <a:extLst>
              <a:ext uri="{FF2B5EF4-FFF2-40B4-BE49-F238E27FC236}">
                <a16:creationId xmlns:a16="http://schemas.microsoft.com/office/drawing/2014/main" id="{2F356C90-3F27-1350-71C0-14AA7CA37649}"/>
              </a:ext>
            </a:extLst>
          </p:cNvPr>
          <p:cNvSpPr txBox="1"/>
          <p:nvPr/>
        </p:nvSpPr>
        <p:spPr>
          <a:xfrm>
            <a:off x="318053" y="228600"/>
            <a:ext cx="11490832" cy="584775"/>
          </a:xfrm>
          <a:prstGeom prst="rect">
            <a:avLst/>
          </a:prstGeom>
          <a:noFill/>
        </p:spPr>
        <p:txBody>
          <a:bodyPr wrap="square" rtlCol="0" anchor="t">
            <a:spAutoFit/>
            <a:scene3d>
              <a:camera prst="orthographicFront"/>
              <a:lightRig rig="threePt" dir="t"/>
            </a:scene3d>
          </a:bodyPr>
          <a:lstStyle/>
          <a:p>
            <a:pPr defTabSz="609630">
              <a:spcBef>
                <a:spcPct val="50000"/>
              </a:spcBef>
            </a:pP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Đọc</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lướt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lại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bài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học</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Tìm</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hiểu</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cách</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viết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bài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văn</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thuật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lại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một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sự</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việc</a:t>
            </a:r>
            <a:endPar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4">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058969">
            <a:off x="9454898" y="-2916849"/>
            <a:ext cx="5474204" cy="5534581"/>
          </a:xfrm>
          <a:prstGeom prst="rect">
            <a:avLst/>
          </a:prstGeom>
        </p:spPr>
      </p:pic>
      <p:grpSp>
        <p:nvGrpSpPr>
          <p:cNvPr id="4" name="Group 3">
            <a:extLst>
              <a:ext uri="{FF2B5EF4-FFF2-40B4-BE49-F238E27FC236}">
                <a16:creationId xmlns:a16="http://schemas.microsoft.com/office/drawing/2014/main" id="{D0055C14-57E1-6EC9-FDD5-0EC4B43D9159}"/>
              </a:ext>
            </a:extLst>
          </p:cNvPr>
          <p:cNvGrpSpPr/>
          <p:nvPr/>
        </p:nvGrpSpPr>
        <p:grpSpPr>
          <a:xfrm>
            <a:off x="440965" y="2850841"/>
            <a:ext cx="4179855" cy="2635558"/>
            <a:chOff x="3955420" y="4581371"/>
            <a:chExt cx="4179855" cy="2635558"/>
          </a:xfrm>
        </p:grpSpPr>
        <p:pic>
          <p:nvPicPr>
            <p:cNvPr id="11" name="Picture 10">
              <a:extLst>
                <a:ext uri="{FF2B5EF4-FFF2-40B4-BE49-F238E27FC236}">
                  <a16:creationId xmlns:a16="http://schemas.microsoft.com/office/drawing/2014/main" id="{9880474B-8872-CE28-A4C7-9508B3A6A2A5}"/>
                </a:ext>
              </a:extLst>
            </p:cNvPr>
            <p:cNvPicPr>
              <a:picLocks noChangeAspect="1"/>
            </p:cNvPicPr>
            <p:nvPr/>
          </p:nvPicPr>
          <p:blipFill>
            <a:blip r:embed="rId11"/>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ACD4960B-BC76-AB76-D1C5-9B41F19D9B6F}"/>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A690A07B-CCA0-9287-EF67-B450A96BBE30}"/>
                </a:ext>
              </a:extLst>
            </p:cNvPr>
            <p:cNvSpPr txBox="1"/>
            <p:nvPr/>
          </p:nvSpPr>
          <p:spPr>
            <a:xfrm>
              <a:off x="3955420" y="6246730"/>
              <a:ext cx="417523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Thảo</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luận</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nhóm</a:t>
              </a:r>
              <a:endPar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endParaRPr>
            </a:p>
          </p:txBody>
        </p:sp>
      </p:grpSp>
      <p:grpSp>
        <p:nvGrpSpPr>
          <p:cNvPr id="17" name="Group 16">
            <a:extLst>
              <a:ext uri="{FF2B5EF4-FFF2-40B4-BE49-F238E27FC236}">
                <a16:creationId xmlns:a16="http://schemas.microsoft.com/office/drawing/2014/main" id="{BFC88041-DFB9-8E25-3C69-DBCC61CC3561}"/>
              </a:ext>
            </a:extLst>
          </p:cNvPr>
          <p:cNvGrpSpPr/>
          <p:nvPr/>
        </p:nvGrpSpPr>
        <p:grpSpPr>
          <a:xfrm>
            <a:off x="3619123" y="1420858"/>
            <a:ext cx="7857674" cy="1864984"/>
            <a:chOff x="6330073" y="2742745"/>
            <a:chExt cx="4557001" cy="2286457"/>
          </a:xfrm>
        </p:grpSpPr>
        <p:grpSp>
          <p:nvGrpSpPr>
            <p:cNvPr id="18" name="Nhóm 31">
              <a:extLst>
                <a:ext uri="{FF2B5EF4-FFF2-40B4-BE49-F238E27FC236}">
                  <a16:creationId xmlns:a16="http://schemas.microsoft.com/office/drawing/2014/main" id="{AE18D605-BA22-D331-1004-5D3B6ECC1609}"/>
                </a:ext>
              </a:extLst>
            </p:cNvPr>
            <p:cNvGrpSpPr/>
            <p:nvPr/>
          </p:nvGrpSpPr>
          <p:grpSpPr>
            <a:xfrm>
              <a:off x="6488431" y="3071819"/>
              <a:ext cx="4398643" cy="1957383"/>
              <a:chOff x="1922830" y="773002"/>
              <a:chExt cx="5400981" cy="1179647"/>
            </a:xfrm>
          </p:grpSpPr>
          <p:sp>
            <p:nvSpPr>
              <p:cNvPr id="21" name="Freeform: Shape 34">
                <a:extLst>
                  <a:ext uri="{FF2B5EF4-FFF2-40B4-BE49-F238E27FC236}">
                    <a16:creationId xmlns:a16="http://schemas.microsoft.com/office/drawing/2014/main" id="{79C757E0-195E-523C-8C5E-3AF3A6288914}"/>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22" name="Freeform: Shape 35">
                <a:extLst>
                  <a:ext uri="{FF2B5EF4-FFF2-40B4-BE49-F238E27FC236}">
                    <a16:creationId xmlns:a16="http://schemas.microsoft.com/office/drawing/2014/main" id="{40273515-8E76-6220-6D6F-89F4157A8C02}"/>
                  </a:ext>
                </a:extLst>
              </p:cNvPr>
              <p:cNvSpPr/>
              <p:nvPr/>
            </p:nvSpPr>
            <p:spPr>
              <a:xfrm>
                <a:off x="1922830" y="773002"/>
                <a:ext cx="5379733" cy="107245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19" name="Picture 4" descr="Colourful ribbons">
              <a:extLst>
                <a:ext uri="{FF2B5EF4-FFF2-40B4-BE49-F238E27FC236}">
                  <a16:creationId xmlns:a16="http://schemas.microsoft.com/office/drawing/2014/main" id="{8E9AFB39-A9CE-B32A-6013-E762C1D59CC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6620B13-05EA-081A-CB93-E6EF608C2EA3}"/>
                </a:ext>
              </a:extLst>
            </p:cNvPr>
            <p:cNvSpPr txBox="1"/>
            <p:nvPr/>
          </p:nvSpPr>
          <p:spPr>
            <a:xfrm>
              <a:off x="6825132" y="3312575"/>
              <a:ext cx="3785744" cy="1320662"/>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rPr>
                <a:t>Từng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bạn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nêu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hoạt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động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trải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nghiệm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mình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muốn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thuật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lại</a:t>
              </a:r>
              <a:endParaRPr lang="vi-VN" sz="5400" dirty="0">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41380F37-15C1-0138-80A7-A192FC8909B5}"/>
              </a:ext>
            </a:extLst>
          </p:cNvPr>
          <p:cNvGrpSpPr/>
          <p:nvPr/>
        </p:nvGrpSpPr>
        <p:grpSpPr>
          <a:xfrm>
            <a:off x="5666584" y="3527953"/>
            <a:ext cx="5127312" cy="1381977"/>
            <a:chOff x="6330073" y="2742745"/>
            <a:chExt cx="4557001" cy="2286457"/>
          </a:xfrm>
        </p:grpSpPr>
        <p:grpSp>
          <p:nvGrpSpPr>
            <p:cNvPr id="24" name="Nhóm 31">
              <a:extLst>
                <a:ext uri="{FF2B5EF4-FFF2-40B4-BE49-F238E27FC236}">
                  <a16:creationId xmlns:a16="http://schemas.microsoft.com/office/drawing/2014/main" id="{C4C4EC75-A5A4-EA4D-81AE-551B3D9DDB99}"/>
                </a:ext>
              </a:extLst>
            </p:cNvPr>
            <p:cNvGrpSpPr/>
            <p:nvPr/>
          </p:nvGrpSpPr>
          <p:grpSpPr>
            <a:xfrm>
              <a:off x="6488431" y="3071819"/>
              <a:ext cx="4398643" cy="1957383"/>
              <a:chOff x="1922830" y="773002"/>
              <a:chExt cx="5400981" cy="1179647"/>
            </a:xfrm>
          </p:grpSpPr>
          <p:sp>
            <p:nvSpPr>
              <p:cNvPr id="27" name="Freeform: Shape 34">
                <a:extLst>
                  <a:ext uri="{FF2B5EF4-FFF2-40B4-BE49-F238E27FC236}">
                    <a16:creationId xmlns:a16="http://schemas.microsoft.com/office/drawing/2014/main" id="{BB7D7A7C-9FF1-182A-C678-B62DEF0A3387}"/>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28" name="Freeform: Shape 35">
                <a:extLst>
                  <a:ext uri="{FF2B5EF4-FFF2-40B4-BE49-F238E27FC236}">
                    <a16:creationId xmlns:a16="http://schemas.microsoft.com/office/drawing/2014/main" id="{67699439-208C-88C3-24ED-D6A19F626555}"/>
                  </a:ext>
                </a:extLst>
              </p:cNvPr>
              <p:cNvSpPr/>
              <p:nvPr/>
            </p:nvSpPr>
            <p:spPr>
              <a:xfrm>
                <a:off x="1922830" y="773002"/>
                <a:ext cx="5379733" cy="107245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25" name="Picture 4" descr="Colourful ribbons">
              <a:extLst>
                <a:ext uri="{FF2B5EF4-FFF2-40B4-BE49-F238E27FC236}">
                  <a16:creationId xmlns:a16="http://schemas.microsoft.com/office/drawing/2014/main" id="{EBBF08BB-C9B0-9DD4-E8BF-B4812EF97CE3}"/>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B3672A5-9511-935A-302E-156D170BB58C}"/>
                </a:ext>
              </a:extLst>
            </p:cNvPr>
            <p:cNvSpPr txBox="1"/>
            <p:nvPr/>
          </p:nvSpPr>
          <p:spPr>
            <a:xfrm>
              <a:off x="6825132" y="3312575"/>
              <a:ext cx="3785744" cy="867863"/>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nhóm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góp</a:t>
              </a:r>
              <a:r>
                <a:rPr lang="en-US" sz="4000" b="1" dirty="0">
                  <a:latin typeface="Cambria" panose="02040503050406030204" pitchFamily="18" charset="0"/>
                  <a:ea typeface="Cambria" panose="02040503050406030204" pitchFamily="18" charset="0"/>
                </a:rPr>
                <a:t> ý</a:t>
              </a:r>
              <a:endParaRPr lang="vi-VN" sz="6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033912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9" name="Picture 8">
            <a:extLst>
              <a:ext uri="{FF2B5EF4-FFF2-40B4-BE49-F238E27FC236}">
                <a16:creationId xmlns:a16="http://schemas.microsoft.com/office/drawing/2014/main" id="{660C48DB-2928-BB05-6CB7-3FA5D36A6E2E}"/>
              </a:ext>
            </a:extLst>
          </p:cNvPr>
          <p:cNvPicPr>
            <a:picLocks noChangeAspect="1"/>
          </p:cNvPicPr>
          <p:nvPr/>
        </p:nvPicPr>
        <p:blipFill>
          <a:blip r:embed="rId8"/>
          <a:stretch>
            <a:fillRect/>
          </a:stretch>
        </p:blipFill>
        <p:spPr>
          <a:xfrm>
            <a:off x="2003233" y="4632479"/>
            <a:ext cx="8364437" cy="1926503"/>
          </a:xfrm>
          <a:prstGeom prst="rect">
            <a:avLst/>
          </a:prstGeom>
        </p:spPr>
      </p:pic>
    </p:spTree>
    <p:extLst>
      <p:ext uri="{BB962C8B-B14F-4D97-AF65-F5344CB8AC3E}">
        <p14:creationId xmlns:p14="http://schemas.microsoft.com/office/powerpoint/2010/main" val="16744481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sp>
        <p:nvSpPr>
          <p:cNvPr id="16" name="Text Box 15"/>
          <p:cNvSpPr txBox="1"/>
          <p:nvPr/>
        </p:nvSpPr>
        <p:spPr>
          <a:xfrm>
            <a:off x="408610" y="149087"/>
            <a:ext cx="11300883" cy="1200329"/>
          </a:xfrm>
          <a:prstGeom prst="rect">
            <a:avLst/>
          </a:prstGeom>
          <a:noFill/>
        </p:spPr>
        <p:txBody>
          <a:bodyPr wrap="square" rtlCol="0" anchor="t">
            <a:spAutoFit/>
            <a:scene3d>
              <a:camera prst="orthographicFront"/>
              <a:lightRig rig="threePt" dir="t"/>
            </a:scene3d>
          </a:bodyPr>
          <a:lstStyle/>
          <a:p>
            <a:pPr defTabSz="609630">
              <a:spcBef>
                <a:spcPct val="50000"/>
              </a:spcBef>
            </a:pPr>
            <a:r>
              <a:rPr lang="vi-VN" altLang="en-US" sz="36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sym typeface="+mn-ea"/>
              </a:rPr>
              <a:t>Dựa vào nội dung đã chuẩn bị, lập dàn ý theo hướng dẫn dưới đây:</a:t>
            </a:r>
            <a:endParaRPr lang="en-US" altLang="en-US" sz="36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sym typeface="+mn-ea"/>
            </a:endParaRPr>
          </a:p>
        </p:txBody>
      </p:sp>
      <p:pic>
        <p:nvPicPr>
          <p:cNvPr id="22"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8" name="Double Wave 7">
            <a:extLst>
              <a:ext uri="{FF2B5EF4-FFF2-40B4-BE49-F238E27FC236}">
                <a16:creationId xmlns:a16="http://schemas.microsoft.com/office/drawing/2014/main" id="{A3C90716-1C1D-0C2B-DDDC-F9F8F2BE5B07}"/>
              </a:ext>
            </a:extLst>
          </p:cNvPr>
          <p:cNvSpPr/>
          <p:nvPr/>
        </p:nvSpPr>
        <p:spPr>
          <a:xfrm>
            <a:off x="566531" y="2733260"/>
            <a:ext cx="3508513" cy="166977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Mở</a:t>
            </a:r>
            <a:r>
              <a:rPr lang="en-US" sz="2800" b="1" dirty="0"/>
              <a:t> </a:t>
            </a:r>
            <a:r>
              <a:rPr lang="en-US" sz="2800" b="1" dirty="0" err="1"/>
              <a:t>bài</a:t>
            </a:r>
            <a:endParaRPr lang="en-US" sz="2800" b="1" dirty="0"/>
          </a:p>
          <a:p>
            <a:pPr algn="ctr"/>
            <a:r>
              <a:rPr lang="en-US" sz="2800" b="1" dirty="0" err="1">
                <a:solidFill>
                  <a:srgbClr val="FFFF00"/>
                </a:solidFill>
              </a:rPr>
              <a:t>Giới</a:t>
            </a:r>
            <a:r>
              <a:rPr lang="en-US" sz="2800" b="1" dirty="0">
                <a:solidFill>
                  <a:srgbClr val="FFFF00"/>
                </a:solidFill>
              </a:rPr>
              <a:t> </a:t>
            </a:r>
            <a:r>
              <a:rPr lang="en-US" sz="2800" b="1" dirty="0" err="1">
                <a:solidFill>
                  <a:srgbClr val="FFFF00"/>
                </a:solidFill>
              </a:rPr>
              <a:t>thiệu</a:t>
            </a:r>
            <a:r>
              <a:rPr lang="en-US" sz="2800" b="1" dirty="0">
                <a:solidFill>
                  <a:srgbClr val="FFFF00"/>
                </a:solidFill>
              </a:rPr>
              <a:t> </a:t>
            </a:r>
            <a:r>
              <a:rPr lang="en-US" sz="2800" b="1" dirty="0" err="1">
                <a:solidFill>
                  <a:srgbClr val="FFFF00"/>
                </a:solidFill>
              </a:rPr>
              <a:t>hoạt</a:t>
            </a:r>
            <a:r>
              <a:rPr lang="en-US" sz="2800" b="1" dirty="0">
                <a:solidFill>
                  <a:srgbClr val="FFFF00"/>
                </a:solidFill>
              </a:rPr>
              <a:t> </a:t>
            </a:r>
            <a:r>
              <a:rPr lang="en-US" sz="2800" b="1" dirty="0" err="1">
                <a:solidFill>
                  <a:srgbClr val="FFFF00"/>
                </a:solidFill>
              </a:rPr>
              <a:t>động</a:t>
            </a:r>
            <a:r>
              <a:rPr lang="en-US" sz="2800" b="1" dirty="0">
                <a:solidFill>
                  <a:srgbClr val="FFFF00"/>
                </a:solidFill>
              </a:rPr>
              <a:t> </a:t>
            </a:r>
            <a:r>
              <a:rPr lang="en-US" sz="2800" b="1" dirty="0" err="1">
                <a:solidFill>
                  <a:srgbClr val="FFFF00"/>
                </a:solidFill>
              </a:rPr>
              <a:t>trải</a:t>
            </a:r>
            <a:r>
              <a:rPr lang="en-US" sz="2800" b="1" dirty="0">
                <a:solidFill>
                  <a:srgbClr val="FFFF00"/>
                </a:solidFill>
              </a:rPr>
              <a:t> </a:t>
            </a:r>
            <a:r>
              <a:rPr lang="en-US" sz="2800" b="1" dirty="0" err="1">
                <a:solidFill>
                  <a:srgbClr val="FFFF00"/>
                </a:solidFill>
              </a:rPr>
              <a:t>nghiệm</a:t>
            </a:r>
            <a:endParaRPr lang="en-US" sz="2800" b="1" dirty="0">
              <a:solidFill>
                <a:srgbClr val="FFFF00"/>
              </a:solidFill>
            </a:endParaRPr>
          </a:p>
        </p:txBody>
      </p:sp>
      <p:cxnSp>
        <p:nvCxnSpPr>
          <p:cNvPr id="10" name="Straight Arrow Connector 9">
            <a:extLst>
              <a:ext uri="{FF2B5EF4-FFF2-40B4-BE49-F238E27FC236}">
                <a16:creationId xmlns:a16="http://schemas.microsoft.com/office/drawing/2014/main" id="{38B7F8A4-D4CE-A407-41BA-EFB7257E6E2C}"/>
              </a:ext>
            </a:extLst>
          </p:cNvPr>
          <p:cNvCxnSpPr>
            <a:stCxn id="8" idx="3"/>
          </p:cNvCxnSpPr>
          <p:nvPr/>
        </p:nvCxnSpPr>
        <p:spPr>
          <a:xfrm flipV="1">
            <a:off x="4075044" y="2594112"/>
            <a:ext cx="725556" cy="9740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3ED9563D-FCF5-9566-61F6-23E26E5DD9E6}"/>
              </a:ext>
            </a:extLst>
          </p:cNvPr>
          <p:cNvSpPr/>
          <p:nvPr/>
        </p:nvSpPr>
        <p:spPr>
          <a:xfrm>
            <a:off x="4840357" y="1948068"/>
            <a:ext cx="6112565" cy="12225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2060"/>
                </a:solidFill>
              </a:rPr>
              <a:t>Cách</a:t>
            </a:r>
            <a:r>
              <a:rPr lang="en-US" sz="2800" b="1" dirty="0">
                <a:solidFill>
                  <a:srgbClr val="002060"/>
                </a:solidFill>
              </a:rPr>
              <a:t> 1: </a:t>
            </a:r>
            <a:r>
              <a:rPr lang="en-US" sz="2800" b="1" dirty="0" err="1">
                <a:solidFill>
                  <a:srgbClr val="002060"/>
                </a:solidFill>
              </a:rPr>
              <a:t>Giới</a:t>
            </a:r>
            <a:r>
              <a:rPr lang="en-US" sz="2800" b="1" dirty="0">
                <a:solidFill>
                  <a:srgbClr val="002060"/>
                </a:solidFill>
              </a:rPr>
              <a:t> </a:t>
            </a:r>
            <a:r>
              <a:rPr lang="en-US" sz="2800" b="1" dirty="0" err="1">
                <a:solidFill>
                  <a:srgbClr val="002060"/>
                </a:solidFill>
              </a:rPr>
              <a:t>thiệu</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tên</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thời</a:t>
            </a:r>
            <a:r>
              <a:rPr lang="en-US" sz="2800" b="1" dirty="0">
                <a:solidFill>
                  <a:srgbClr val="002060"/>
                </a:solidFill>
              </a:rPr>
              <a:t> </a:t>
            </a:r>
            <a:r>
              <a:rPr lang="en-US" sz="2800" b="1" dirty="0" err="1">
                <a:solidFill>
                  <a:srgbClr val="002060"/>
                </a:solidFill>
              </a:rPr>
              <a:t>gian</a:t>
            </a:r>
            <a:r>
              <a:rPr lang="en-US" sz="2800" b="1" dirty="0">
                <a:solidFill>
                  <a:srgbClr val="002060"/>
                </a:solidFill>
              </a:rPr>
              <a:t>, </a:t>
            </a:r>
            <a:r>
              <a:rPr lang="en-US" sz="2800" b="1" dirty="0" err="1">
                <a:solidFill>
                  <a:srgbClr val="002060"/>
                </a:solidFill>
              </a:rPr>
              <a:t>địa</a:t>
            </a:r>
            <a:r>
              <a:rPr lang="en-US" sz="2800" b="1" dirty="0">
                <a:solidFill>
                  <a:srgbClr val="002060"/>
                </a:solidFill>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diễn</a:t>
            </a:r>
            <a:r>
              <a:rPr lang="en-US" sz="2800" b="1" dirty="0">
                <a:solidFill>
                  <a:srgbClr val="002060"/>
                </a:solidFill>
              </a:rPr>
              <a:t> </a:t>
            </a:r>
            <a:r>
              <a:rPr lang="en-US" sz="2800" b="1" dirty="0" err="1">
                <a:solidFill>
                  <a:srgbClr val="002060"/>
                </a:solidFill>
              </a:rPr>
              <a:t>ra</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a:t>
            </a:r>
          </a:p>
        </p:txBody>
      </p:sp>
      <p:cxnSp>
        <p:nvCxnSpPr>
          <p:cNvPr id="12" name="Straight Arrow Connector 11">
            <a:extLst>
              <a:ext uri="{FF2B5EF4-FFF2-40B4-BE49-F238E27FC236}">
                <a16:creationId xmlns:a16="http://schemas.microsoft.com/office/drawing/2014/main" id="{86C40CAB-EA96-D2D7-1F66-9B61ADDA449A}"/>
              </a:ext>
            </a:extLst>
          </p:cNvPr>
          <p:cNvCxnSpPr>
            <a:cxnSpLocks/>
            <a:stCxn id="8" idx="3"/>
          </p:cNvCxnSpPr>
          <p:nvPr/>
        </p:nvCxnSpPr>
        <p:spPr>
          <a:xfrm>
            <a:off x="4075044" y="3568147"/>
            <a:ext cx="954156" cy="7752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2540CE0D-5F42-7F4F-1CBC-6D111DF02D85}"/>
              </a:ext>
            </a:extLst>
          </p:cNvPr>
          <p:cNvSpPr/>
          <p:nvPr/>
        </p:nvSpPr>
        <p:spPr>
          <a:xfrm>
            <a:off x="4999383" y="3647660"/>
            <a:ext cx="6112565" cy="11628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2060"/>
                </a:solidFill>
              </a:rPr>
              <a:t>Cách</a:t>
            </a:r>
            <a:r>
              <a:rPr lang="en-US" sz="2800" b="1" dirty="0">
                <a:solidFill>
                  <a:srgbClr val="002060"/>
                </a:solidFill>
              </a:rPr>
              <a:t> 2: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tên</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lí</a:t>
            </a:r>
            <a:r>
              <a:rPr lang="en-US" sz="2800" b="1" dirty="0">
                <a:solidFill>
                  <a:srgbClr val="002060"/>
                </a:solidFill>
              </a:rPr>
              <a:t> do </a:t>
            </a:r>
            <a:r>
              <a:rPr lang="en-US" sz="2800" b="1" dirty="0" err="1">
                <a:solidFill>
                  <a:srgbClr val="002060"/>
                </a:solidFill>
              </a:rPr>
              <a:t>em</a:t>
            </a:r>
            <a:r>
              <a:rPr lang="en-US" sz="2800" b="1" dirty="0">
                <a:solidFill>
                  <a:srgbClr val="002060"/>
                </a:solidFill>
              </a:rPr>
              <a:t> </a:t>
            </a:r>
            <a:r>
              <a:rPr lang="en-US" sz="2800" b="1" dirty="0" err="1">
                <a:solidFill>
                  <a:srgbClr val="002060"/>
                </a:solidFill>
              </a:rPr>
              <a:t>muốn</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22"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2" name="Double Wave 1">
            <a:extLst>
              <a:ext uri="{FF2B5EF4-FFF2-40B4-BE49-F238E27FC236}">
                <a16:creationId xmlns:a16="http://schemas.microsoft.com/office/drawing/2014/main" id="{6D05FDF5-5ACB-E352-8F4F-07F61E7335D1}"/>
              </a:ext>
            </a:extLst>
          </p:cNvPr>
          <p:cNvSpPr/>
          <p:nvPr/>
        </p:nvSpPr>
        <p:spPr>
          <a:xfrm>
            <a:off x="159026" y="2723321"/>
            <a:ext cx="3508513" cy="1669774"/>
          </a:xfrm>
          <a:prstGeom prst="double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Thân</a:t>
            </a:r>
            <a:r>
              <a:rPr lang="en-US" sz="2800" b="1" dirty="0">
                <a:solidFill>
                  <a:srgbClr val="FF0000"/>
                </a:solidFill>
              </a:rPr>
              <a:t> </a:t>
            </a:r>
            <a:r>
              <a:rPr lang="en-US" sz="2800" b="1" dirty="0" err="1">
                <a:solidFill>
                  <a:srgbClr val="FF0000"/>
                </a:solidFill>
              </a:rPr>
              <a:t>bài</a:t>
            </a:r>
            <a:endParaRPr lang="en-US" sz="2800" b="1" dirty="0">
              <a:solidFill>
                <a:srgbClr val="FF0000"/>
              </a:solidFill>
            </a:endParaRPr>
          </a:p>
          <a:p>
            <a:pPr algn="ctr"/>
            <a:r>
              <a:rPr lang="en-US" sz="2800" b="1" dirty="0" err="1">
                <a:solidFill>
                  <a:srgbClr val="002060"/>
                </a:solidFill>
              </a:rPr>
              <a:t>Kể</a:t>
            </a:r>
            <a:r>
              <a:rPr lang="en-US" sz="2800" b="1" dirty="0">
                <a:solidFill>
                  <a:srgbClr val="002060"/>
                </a:solidFill>
              </a:rPr>
              <a:t> </a:t>
            </a:r>
            <a:r>
              <a:rPr lang="en-US" sz="2800" b="1" dirty="0" err="1">
                <a:solidFill>
                  <a:srgbClr val="002060"/>
                </a:solidFill>
              </a:rPr>
              <a:t>lại</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trải</a:t>
            </a:r>
            <a:r>
              <a:rPr lang="en-US" sz="2800" b="1" dirty="0">
                <a:solidFill>
                  <a:srgbClr val="002060"/>
                </a:solidFill>
              </a:rPr>
              <a:t> </a:t>
            </a:r>
            <a:r>
              <a:rPr lang="en-US" sz="2800" b="1" dirty="0" err="1">
                <a:solidFill>
                  <a:srgbClr val="002060"/>
                </a:solidFill>
              </a:rPr>
              <a:t>nghiệm</a:t>
            </a:r>
            <a:endParaRPr lang="en-US" sz="2800" b="1" dirty="0">
              <a:solidFill>
                <a:srgbClr val="002060"/>
              </a:solidFill>
            </a:endParaRPr>
          </a:p>
        </p:txBody>
      </p:sp>
      <p:cxnSp>
        <p:nvCxnSpPr>
          <p:cNvPr id="3" name="Straight Arrow Connector 2">
            <a:extLst>
              <a:ext uri="{FF2B5EF4-FFF2-40B4-BE49-F238E27FC236}">
                <a16:creationId xmlns:a16="http://schemas.microsoft.com/office/drawing/2014/main" id="{390591E5-07D3-8F3D-C630-4FB1B3DDC361}"/>
              </a:ext>
            </a:extLst>
          </p:cNvPr>
          <p:cNvCxnSpPr>
            <a:cxnSpLocks/>
            <a:stCxn id="2" idx="3"/>
          </p:cNvCxnSpPr>
          <p:nvPr/>
        </p:nvCxnSpPr>
        <p:spPr>
          <a:xfrm>
            <a:off x="3667539" y="3558208"/>
            <a:ext cx="1143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8ADBECF-792B-7909-7332-DD9B8CD255FF}"/>
              </a:ext>
            </a:extLst>
          </p:cNvPr>
          <p:cNvSpPr/>
          <p:nvPr/>
        </p:nvSpPr>
        <p:spPr>
          <a:xfrm>
            <a:off x="4840357" y="327991"/>
            <a:ext cx="7096539" cy="59336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libri" panose="020F0502020204030204" pitchFamily="34" charset="0"/>
                <a:cs typeface="Calibri" panose="020F0502020204030204" pitchFamily="34" charset="0"/>
              </a:rPr>
              <a:t>- Kể lần lượt các hoạt động theo trình tự (sử dụng các từ ngữ: đầu tiên, tiếp theo, sau đó, trong khi đó, bên cạnh đó, cuối cùng,...).</a:t>
            </a:r>
          </a:p>
          <a:p>
            <a:pPr algn="just"/>
            <a:r>
              <a:rPr lang="vi-VN" sz="3200" b="1" dirty="0">
                <a:solidFill>
                  <a:srgbClr val="002060"/>
                </a:solidFill>
                <a:latin typeface="Calibri" panose="020F0502020204030204" pitchFamily="34" charset="0"/>
                <a:cs typeface="Calibri" panose="020F0502020204030204" pitchFamily="34" charset="0"/>
              </a:rPr>
              <a:t>- Mỗi hoạt động cần nêu cụ thể (hoạt động diễn ra trong bao lâu, ở địa điểm nào, em tham gia cùng với ai,...).</a:t>
            </a:r>
          </a:p>
          <a:p>
            <a:pPr algn="just"/>
            <a:r>
              <a:rPr lang="vi-VN" sz="3200" b="1" dirty="0">
                <a:solidFill>
                  <a:srgbClr val="002060"/>
                </a:solidFill>
                <a:latin typeface="Calibri" panose="020F0502020204030204" pitchFamily="34" charset="0"/>
                <a:cs typeface="Calibri" panose="020F0502020204030204" pitchFamily="34" charset="0"/>
              </a:rPr>
              <a:t>- Có thể kết hợp nêu nhận xét, đánh giá về hoạt động (hoạt động ấn tượng nhất, thú vị nhất,...).</a:t>
            </a:r>
          </a:p>
        </p:txBody>
      </p:sp>
    </p:spTree>
    <p:extLst>
      <p:ext uri="{BB962C8B-B14F-4D97-AF65-F5344CB8AC3E}">
        <p14:creationId xmlns:p14="http://schemas.microsoft.com/office/powerpoint/2010/main" val="4109788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10.xml><?xml version="1.0" encoding="utf-8"?>
<p:tagLst xmlns:a="http://schemas.openxmlformats.org/drawingml/2006/main" xmlns:r="http://schemas.openxmlformats.org/officeDocument/2006/relationships" xmlns:p="http://schemas.openxmlformats.org/presentationml/2006/main">
  <p:tag name="FILL" val="a1"/>
</p:tagLst>
</file>

<file path=ppt/tags/tag11.xml><?xml version="1.0" encoding="utf-8"?>
<p:tagLst xmlns:a="http://schemas.openxmlformats.org/drawingml/2006/main" xmlns:r="http://schemas.openxmlformats.org/officeDocument/2006/relationships" xmlns:p="http://schemas.openxmlformats.org/presentationml/2006/main">
  <p:tag name="FILL" val="a1"/>
</p:tagLst>
</file>

<file path=ppt/tags/tag12.xml><?xml version="1.0" encoding="utf-8"?>
<p:tagLst xmlns:a="http://schemas.openxmlformats.org/drawingml/2006/main" xmlns:r="http://schemas.openxmlformats.org/officeDocument/2006/relationships" xmlns:p="http://schemas.openxmlformats.org/presentationml/2006/main">
  <p:tag name="FILL" val="a1"/>
</p:tagLst>
</file>

<file path=ppt/tags/tag13.xml><?xml version="1.0" encoding="utf-8"?>
<p:tagLst xmlns:a="http://schemas.openxmlformats.org/drawingml/2006/main" xmlns:r="http://schemas.openxmlformats.org/officeDocument/2006/relationships" xmlns:p="http://schemas.openxmlformats.org/presentationml/2006/main">
  <p:tag name="FILL" val="a1"/>
</p:tagLst>
</file>

<file path=ppt/tags/tag14.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i"/>
  <p:tag name="KSO_WM_UNIT_INDEX" val="1_62"/>
  <p:tag name="KSO_WM_UNIT_ID" val="custom160310_9*l_i*1_62"/>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i"/>
  <p:tag name="KSO_WM_UNIT_INDEX" val="1_63"/>
  <p:tag name="KSO_WM_UNIT_ID" val="custom160310_9*l_i*1_63"/>
  <p:tag name="KSO_WM_UNIT_CLEAR" val="1"/>
  <p:tag name="KSO_WM_UNIT_LAYERLEVEL" val="1_1"/>
  <p:tag name="KSO_WM_DIAGRAM_GROUP_CODE" val="l1-1"/>
  <p:tag name="KSO_WM_UNIT_TEXT_FILL_FORE_SCHEMECOLOR_INDEX" val="14"/>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h_f"/>
  <p:tag name="KSO_WM_UNIT_INDEX" val="1_1_1"/>
  <p:tag name="KSO_WM_UNIT_ID" val="custom160310_9*l_h_f*1_1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10_9*i*16"/>
  <p:tag name="KSO_WM_TEMPLATE_CATEGORY" val="custom"/>
  <p:tag name="KSO_WM_TEMPLATE_INDEX" val="160310"/>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ags/tag8.xml><?xml version="1.0" encoding="utf-8"?>
<p:tagLst xmlns:a="http://schemas.openxmlformats.org/drawingml/2006/main" xmlns:r="http://schemas.openxmlformats.org/officeDocument/2006/relationships" xmlns:p="http://schemas.openxmlformats.org/presentationml/2006/main">
  <p:tag name="FILL" val="a1"/>
</p:tagLst>
</file>

<file path=ppt/tags/tag9.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713</Words>
  <Application>Microsoft Office PowerPoint</Application>
  <PresentationFormat>Widescreen</PresentationFormat>
  <Paragraphs>42</Paragraphs>
  <Slides>16</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等线</vt:lpstr>
      <vt:lpstr>字魂27号-布丁体</vt:lpstr>
      <vt:lpstr>Arial</vt:lpstr>
      <vt:lpstr>Calibri</vt:lpstr>
      <vt:lpstr>Calibri Light</vt:lpstr>
      <vt:lpstr>Cambria</vt:lpstr>
      <vt:lpstr>Times New Roman</vt:lpstr>
      <vt:lpstr>UTM Duepuntozero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22</cp:revision>
  <dcterms:created xsi:type="dcterms:W3CDTF">2023-07-16T12:19:53Z</dcterms:created>
  <dcterms:modified xsi:type="dcterms:W3CDTF">2023-08-01T08:04:15Z</dcterms:modified>
</cp:coreProperties>
</file>