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256" r:id="rId2"/>
    <p:sldId id="275" r:id="rId3"/>
    <p:sldId id="257" r:id="rId4"/>
    <p:sldId id="259" r:id="rId5"/>
    <p:sldId id="265" r:id="rId6"/>
    <p:sldId id="258" r:id="rId7"/>
    <p:sldId id="261" r:id="rId8"/>
    <p:sldId id="260" r:id="rId9"/>
    <p:sldId id="262" r:id="rId10"/>
    <p:sldId id="263" r:id="rId11"/>
    <p:sldId id="266" r:id="rId12"/>
    <p:sldId id="274" r:id="rId13"/>
    <p:sldId id="268" r:id="rId14"/>
    <p:sldId id="267" r:id="rId15"/>
    <p:sldId id="269" r:id="rId16"/>
    <p:sldId id="271" r:id="rId17"/>
    <p:sldId id="272" r:id="rId18"/>
    <p:sldId id="273" r:id="rId19"/>
    <p:sldId id="270" r:id="rId20"/>
  </p:sldIdLst>
  <p:sldSz cx="18288000" cy="10287000"/>
  <p:notesSz cx="6858000" cy="9144000"/>
  <p:embeddedFontLst>
    <p:embeddedFont>
      <p:font typeface="Calibri" panose="020F0502020204030204"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5" d="100"/>
          <a:sy n="55" d="100"/>
        </p:scale>
        <p:origin x="600" y="1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C168A4-E0E2-402E-9C06-DFD7A3FBB2B1}" type="datetimeFigureOut">
              <a:rPr lang="en-US" smtClean="0"/>
              <a:t>10/24/2025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A9D0EF-F0E7-42BE-A989-D265E10BD607}" type="slidenum">
              <a:rPr lang="en-US" smtClean="0"/>
              <a:t>‹#›</a:t>
            </a:fld>
            <a:endParaRPr lang="en-US"/>
          </a:p>
        </p:txBody>
      </p:sp>
    </p:spTree>
    <p:extLst>
      <p:ext uri="{BB962C8B-B14F-4D97-AF65-F5344CB8AC3E}">
        <p14:creationId xmlns:p14="http://schemas.microsoft.com/office/powerpoint/2010/main" val="1092545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A9D0EF-F0E7-42BE-A989-D265E10BD607}" type="slidenum">
              <a:rPr lang="en-US" smtClean="0"/>
              <a:t>1</a:t>
            </a:fld>
            <a:endParaRPr lang="en-US"/>
          </a:p>
        </p:txBody>
      </p:sp>
    </p:spTree>
    <p:extLst>
      <p:ext uri="{BB962C8B-B14F-4D97-AF65-F5344CB8AC3E}">
        <p14:creationId xmlns:p14="http://schemas.microsoft.com/office/powerpoint/2010/main" val="2914070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32.sv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29.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0.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35.sv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svg"/><Relationship Id="rId7" Type="http://schemas.openxmlformats.org/officeDocument/2006/relationships/image" Target="../media/image47.sv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51.svg"/><Relationship Id="rId5" Type="http://schemas.openxmlformats.org/officeDocument/2006/relationships/image" Target="../media/image45.sv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svg"/></Relationships>
</file>

<file path=ppt/slides/_rels/slide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8.svg"/><Relationship Id="rId7" Type="http://schemas.openxmlformats.org/officeDocument/2006/relationships/image" Target="../media/image2.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6.svg"/><Relationship Id="rId4" Type="http://schemas.openxmlformats.org/officeDocument/2006/relationships/image" Target="../media/image19.png"/><Relationship Id="rId9"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5F5EF"/>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871176" y="6662138"/>
            <a:ext cx="5091953" cy="5091953"/>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654897">
            <a:off x="105257" y="1726943"/>
            <a:ext cx="4748041" cy="2374020"/>
          </a:xfrm>
          <a:prstGeom prst="rect">
            <a:avLst/>
          </a:prstGeom>
        </p:spPr>
      </p:pic>
      <p:pic>
        <p:nvPicPr>
          <p:cNvPr id="7" name="Picture 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4148307" y="1084269"/>
            <a:ext cx="3707385" cy="3707385"/>
          </a:xfrm>
          <a:prstGeom prst="rect">
            <a:avLst/>
          </a:prstGeom>
        </p:spPr>
      </p:pic>
      <p:pic>
        <p:nvPicPr>
          <p:cNvPr id="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5400000">
            <a:off x="-298549" y="-450105"/>
            <a:ext cx="3584528" cy="3584528"/>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4920184" y="7353300"/>
            <a:ext cx="3584528" cy="3584528"/>
          </a:xfrm>
          <a:prstGeom prst="rect">
            <a:avLst/>
          </a:prstGeom>
        </p:spPr>
      </p:pic>
      <p:grpSp>
        <p:nvGrpSpPr>
          <p:cNvPr id="10" name="Group 10"/>
          <p:cNvGrpSpPr>
            <a:grpSpLocks noChangeAspect="1"/>
          </p:cNvGrpSpPr>
          <p:nvPr/>
        </p:nvGrpSpPr>
        <p:grpSpPr>
          <a:xfrm>
            <a:off x="-1635358" y="6965502"/>
            <a:ext cx="4953421" cy="4953421"/>
            <a:chOff x="0" y="0"/>
            <a:chExt cx="1708150" cy="1708150"/>
          </a:xfrm>
        </p:grpSpPr>
        <p:sp>
          <p:nvSpPr>
            <p:cNvPr id="11" name="Freeform 11"/>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FDBE14"/>
            </a:solidFill>
          </p:spPr>
        </p:sp>
      </p:grpSp>
      <p:sp>
        <p:nvSpPr>
          <p:cNvPr id="12" name="TextBox 2"/>
          <p:cNvSpPr txBox="1"/>
          <p:nvPr/>
        </p:nvSpPr>
        <p:spPr>
          <a:xfrm>
            <a:off x="-4011" y="4811954"/>
            <a:ext cx="16381287" cy="1341008"/>
          </a:xfrm>
          <a:prstGeom prst="rect">
            <a:avLst/>
          </a:prstGeom>
        </p:spPr>
        <p:txBody>
          <a:bodyPr wrap="square" lIns="0" tIns="0" rIns="0" bIns="0" rtlCol="0" anchor="t">
            <a:spAutoFit/>
          </a:bodyPr>
          <a:lstStyle/>
          <a:p>
            <a:pPr algn="ctr">
              <a:lnSpc>
                <a:spcPct val="150000"/>
              </a:lnSpc>
            </a:pPr>
            <a:r>
              <a:rPr lang="en-US" sz="6600" b="1" dirty="0">
                <a:solidFill>
                  <a:srgbClr val="002060"/>
                </a:solidFill>
                <a:latin typeface="Times New Roman" panose="02020603050405020304" pitchFamily="18" charset="0"/>
                <a:cs typeface="Times New Roman" panose="02020603050405020304" pitchFamily="18" charset="0"/>
              </a:rPr>
              <a:t>Bài 2:</a:t>
            </a:r>
            <a:r>
              <a:rPr lang="en-US" sz="6600" b="1" dirty="0">
                <a:solidFill>
                  <a:srgbClr val="FF0000"/>
                </a:solidFill>
                <a:latin typeface="Times New Roman" panose="02020603050405020304" pitchFamily="18" charset="0"/>
                <a:cs typeface="Times New Roman" panose="02020603050405020304" pitchFamily="18" charset="0"/>
              </a:rPr>
              <a:t> Tia số. Số liền trước, số liền sau </a:t>
            </a:r>
          </a:p>
        </p:txBody>
      </p:sp>
      <p:sp>
        <p:nvSpPr>
          <p:cNvPr id="13" name="TextBox 3"/>
          <p:cNvSpPr txBox="1"/>
          <p:nvPr/>
        </p:nvSpPr>
        <p:spPr>
          <a:xfrm>
            <a:off x="2507351" y="890792"/>
            <a:ext cx="13563600" cy="2564805"/>
          </a:xfrm>
          <a:prstGeom prst="rect">
            <a:avLst/>
          </a:prstGeom>
        </p:spPr>
        <p:txBody>
          <a:bodyPr wrap="square" lIns="0" tIns="0" rIns="0" bIns="0" rtlCol="0" anchor="t">
            <a:spAutoFit/>
          </a:bodyPr>
          <a:lstStyle/>
          <a:p>
            <a:pPr algn="ctr">
              <a:lnSpc>
                <a:spcPts val="5040"/>
              </a:lnSpc>
            </a:pPr>
            <a:r>
              <a:rPr lang="en-US" sz="7200" dirty="0">
                <a:solidFill>
                  <a:srgbClr val="002060"/>
                </a:solidFill>
                <a:latin typeface="Times New Roman" panose="02020603050405020304" pitchFamily="18" charset="0"/>
                <a:cs typeface="Times New Roman" panose="02020603050405020304" pitchFamily="18" charset="0"/>
              </a:rPr>
              <a:t>Trường Tiểu học số 2 Phước Thắng</a:t>
            </a:r>
          </a:p>
          <a:p>
            <a:pPr algn="ctr">
              <a:lnSpc>
                <a:spcPts val="5040"/>
              </a:lnSpc>
            </a:pPr>
            <a:endParaRPr lang="en-US" sz="7200" dirty="0">
              <a:solidFill>
                <a:srgbClr val="002060"/>
              </a:solidFill>
              <a:latin typeface="Times New Roman" panose="02020603050405020304" pitchFamily="18" charset="0"/>
              <a:cs typeface="Times New Roman" panose="02020603050405020304" pitchFamily="18" charset="0"/>
            </a:endParaRPr>
          </a:p>
          <a:p>
            <a:pPr algn="ctr">
              <a:lnSpc>
                <a:spcPts val="5040"/>
              </a:lnSpc>
            </a:pPr>
            <a:endParaRPr lang="en-US" sz="7200" dirty="0">
              <a:solidFill>
                <a:srgbClr val="002060"/>
              </a:solidFill>
              <a:latin typeface="Times New Roman" panose="02020603050405020304" pitchFamily="18" charset="0"/>
              <a:cs typeface="Times New Roman" panose="02020603050405020304" pitchFamily="18" charset="0"/>
            </a:endParaRPr>
          </a:p>
          <a:p>
            <a:pPr algn="ctr">
              <a:lnSpc>
                <a:spcPts val="5040"/>
              </a:lnSpc>
            </a:pPr>
            <a:r>
              <a:rPr lang="en-US" sz="7200" dirty="0">
                <a:solidFill>
                  <a:srgbClr val="002060"/>
                </a:solidFill>
                <a:latin typeface="Times New Roman" panose="02020603050405020304" pitchFamily="18" charset="0"/>
                <a:cs typeface="Times New Roman" panose="02020603050405020304" pitchFamily="18" charset="0"/>
              </a:rPr>
              <a:t>Toán – Lớp 2B</a:t>
            </a:r>
          </a:p>
        </p:txBody>
      </p:sp>
      <p:pic>
        <p:nvPicPr>
          <p:cNvPr id="22" name="Picture 13"/>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4137169" y="3999414"/>
            <a:ext cx="2701318" cy="1336057"/>
          </a:xfrm>
          <a:prstGeom prst="rect">
            <a:avLst/>
          </a:prstGeom>
        </p:spPr>
      </p:pic>
      <p:sp>
        <p:nvSpPr>
          <p:cNvPr id="14" name="TextBox 2"/>
          <p:cNvSpPr txBox="1"/>
          <p:nvPr/>
        </p:nvSpPr>
        <p:spPr>
          <a:xfrm>
            <a:off x="457200" y="7591814"/>
            <a:ext cx="16381287" cy="1341008"/>
          </a:xfrm>
          <a:prstGeom prst="rect">
            <a:avLst/>
          </a:prstGeom>
        </p:spPr>
        <p:txBody>
          <a:bodyPr wrap="square" lIns="0" tIns="0" rIns="0" bIns="0" rtlCol="0" anchor="t">
            <a:spAutoFit/>
          </a:bodyPr>
          <a:lstStyle/>
          <a:p>
            <a:pPr algn="ctr">
              <a:lnSpc>
                <a:spcPct val="150000"/>
              </a:lnSpc>
            </a:pPr>
            <a:r>
              <a:rPr lang="en-US" sz="6600" b="1" dirty="0">
                <a:solidFill>
                  <a:srgbClr val="002060"/>
                </a:solidFill>
                <a:latin typeface="Times New Roman" panose="02020603050405020304" pitchFamily="18" charset="0"/>
                <a:cs typeface="Times New Roman" panose="02020603050405020304" pitchFamily="18" charset="0"/>
              </a:rPr>
              <a:t>Giáo viên: Nguyễn Tiến Nay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D7151"/>
        </a:solidFill>
        <a:effectLst/>
      </p:bgPr>
    </p:bg>
    <p:spTree>
      <p:nvGrpSpPr>
        <p:cNvPr id="1" name=""/>
        <p:cNvGrpSpPr/>
        <p:nvPr/>
      </p:nvGrpSpPr>
      <p:grpSpPr>
        <a:xfrm>
          <a:off x="0" y="0"/>
          <a:ext cx="0" cy="0"/>
          <a:chOff x="0" y="0"/>
          <a:chExt cx="0" cy="0"/>
        </a:xfrm>
      </p:grpSpPr>
      <p:grpSp>
        <p:nvGrpSpPr>
          <p:cNvPr id="11" name="Group 4"/>
          <p:cNvGrpSpPr>
            <a:grpSpLocks noChangeAspect="1"/>
          </p:cNvGrpSpPr>
          <p:nvPr/>
        </p:nvGrpSpPr>
        <p:grpSpPr>
          <a:xfrm>
            <a:off x="-462780" y="-896414"/>
            <a:ext cx="3074718" cy="3074718"/>
            <a:chOff x="0" y="0"/>
            <a:chExt cx="1708150" cy="1708150"/>
          </a:xfrm>
        </p:grpSpPr>
        <p:sp>
          <p:nvSpPr>
            <p:cNvPr id="12" name="Freeform 5"/>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DC3C4D"/>
            </a:solidFill>
          </p:spPr>
        </p:sp>
      </p:grpSp>
      <p:grpSp>
        <p:nvGrpSpPr>
          <p:cNvPr id="15" name="Group 2"/>
          <p:cNvGrpSpPr/>
          <p:nvPr/>
        </p:nvGrpSpPr>
        <p:grpSpPr>
          <a:xfrm>
            <a:off x="-1816022" y="8050822"/>
            <a:ext cx="3654578" cy="2719755"/>
            <a:chOff x="0" y="0"/>
            <a:chExt cx="1625641" cy="1209810"/>
          </a:xfrm>
        </p:grpSpPr>
        <p:sp>
          <p:nvSpPr>
            <p:cNvPr id="16" name="Freeform 3"/>
            <p:cNvSpPr/>
            <p:nvPr/>
          </p:nvSpPr>
          <p:spPr>
            <a:xfrm>
              <a:off x="0" y="0"/>
              <a:ext cx="1625641" cy="1209810"/>
            </a:xfrm>
            <a:custGeom>
              <a:avLst/>
              <a:gdLst/>
              <a:ahLst/>
              <a:cxnLst/>
              <a:rect l="l" t="t" r="r" b="b"/>
              <a:pathLst>
                <a:path w="1625641" h="1209810">
                  <a:moveTo>
                    <a:pt x="0" y="0"/>
                  </a:moveTo>
                  <a:lnTo>
                    <a:pt x="1625641" y="0"/>
                  </a:lnTo>
                  <a:lnTo>
                    <a:pt x="1625641" y="1209810"/>
                  </a:lnTo>
                  <a:lnTo>
                    <a:pt x="0" y="1209810"/>
                  </a:lnTo>
                  <a:close/>
                </a:path>
              </a:pathLst>
            </a:custGeom>
            <a:solidFill>
              <a:srgbClr val="FDBE14"/>
            </a:solidFill>
          </p:spPr>
        </p:sp>
      </p:grpSp>
      <p:pic>
        <p:nvPicPr>
          <p:cNvPr id="1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872251" y="8405492"/>
            <a:ext cx="2393245" cy="2393245"/>
          </a:xfrm>
          <a:prstGeom prst="rect">
            <a:avLst/>
          </a:prstGeom>
        </p:spPr>
      </p:pic>
      <p:pic>
        <p:nvPicPr>
          <p:cNvPr id="14"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18693" y="7893755"/>
            <a:ext cx="2393245" cy="2393245"/>
          </a:xfrm>
          <a:prstGeom prst="rect">
            <a:avLst/>
          </a:prstGeom>
        </p:spPr>
      </p:pic>
      <p:grpSp>
        <p:nvGrpSpPr>
          <p:cNvPr id="23" name="Group 22"/>
          <p:cNvGrpSpPr/>
          <p:nvPr/>
        </p:nvGrpSpPr>
        <p:grpSpPr>
          <a:xfrm>
            <a:off x="8839200" y="647700"/>
            <a:ext cx="2438400" cy="1541272"/>
            <a:chOff x="11277600" y="612700"/>
            <a:chExt cx="2438400" cy="1541272"/>
          </a:xfrm>
        </p:grpSpPr>
        <p:sp>
          <p:nvSpPr>
            <p:cNvPr id="19" name="Freeform 3"/>
            <p:cNvSpPr/>
            <p:nvPr/>
          </p:nvSpPr>
          <p:spPr>
            <a:xfrm>
              <a:off x="11277600" y="612700"/>
              <a:ext cx="2438400" cy="1541272"/>
            </a:xfrm>
            <a:custGeom>
              <a:avLst/>
              <a:gdLst/>
              <a:ahLst/>
              <a:cxnLst/>
              <a:rect l="l" t="t" r="r" b="b"/>
              <a:pathLst>
                <a:path w="8102799" h="2106065">
                  <a:moveTo>
                    <a:pt x="8010089" y="2106065"/>
                  </a:moveTo>
                  <a:lnTo>
                    <a:pt x="92710" y="2106065"/>
                  </a:lnTo>
                  <a:cubicBezTo>
                    <a:pt x="41910" y="2106065"/>
                    <a:pt x="0" y="2064155"/>
                    <a:pt x="0" y="2013355"/>
                  </a:cubicBezTo>
                  <a:lnTo>
                    <a:pt x="0" y="92710"/>
                  </a:lnTo>
                  <a:cubicBezTo>
                    <a:pt x="0" y="41910"/>
                    <a:pt x="41910" y="0"/>
                    <a:pt x="92710" y="0"/>
                  </a:cubicBezTo>
                  <a:lnTo>
                    <a:pt x="8008819" y="0"/>
                  </a:lnTo>
                  <a:cubicBezTo>
                    <a:pt x="8059619" y="0"/>
                    <a:pt x="8101529" y="41910"/>
                    <a:pt x="8101529" y="92710"/>
                  </a:cubicBezTo>
                  <a:lnTo>
                    <a:pt x="8101529" y="2012085"/>
                  </a:lnTo>
                  <a:cubicBezTo>
                    <a:pt x="8102799" y="2064155"/>
                    <a:pt x="8060889" y="2106065"/>
                    <a:pt x="8010089" y="2106065"/>
                  </a:cubicBezTo>
                  <a:close/>
                </a:path>
              </a:pathLst>
            </a:custGeom>
            <a:solidFill>
              <a:srgbClr val="F06755"/>
            </a:solidFill>
          </p:spPr>
        </p:sp>
        <p:sp>
          <p:nvSpPr>
            <p:cNvPr id="20" name="TextBox 13"/>
            <p:cNvSpPr txBox="1"/>
            <p:nvPr/>
          </p:nvSpPr>
          <p:spPr>
            <a:xfrm>
              <a:off x="11658600" y="647700"/>
              <a:ext cx="1905000" cy="1384995"/>
            </a:xfrm>
            <a:prstGeom prst="rect">
              <a:avLst/>
            </a:prstGeom>
          </p:spPr>
          <p:txBody>
            <a:bodyPr wrap="square" lIns="0" tIns="0" rIns="0" bIns="0" rtlCol="0" anchor="t">
              <a:spAutoFit/>
            </a:bodyPr>
            <a:lstStyle/>
            <a:p>
              <a:pPr algn="just">
                <a:lnSpc>
                  <a:spcPct val="150000"/>
                </a:lnSpc>
              </a:pPr>
              <a:r>
                <a:rPr lang="en-US" sz="6000" b="1">
                  <a:solidFill>
                    <a:schemeClr val="bg1"/>
                  </a:solidFill>
                  <a:latin typeface="Arial" pitchFamily="34" charset="0"/>
                  <a:cs typeface="Arial" pitchFamily="34" charset="0"/>
                </a:rPr>
                <a:t>Số ?</a:t>
              </a:r>
            </a:p>
          </p:txBody>
        </p:sp>
      </p:grpSp>
      <p:grpSp>
        <p:nvGrpSpPr>
          <p:cNvPr id="24" name="Group 23"/>
          <p:cNvGrpSpPr/>
          <p:nvPr/>
        </p:nvGrpSpPr>
        <p:grpSpPr>
          <a:xfrm>
            <a:off x="3814837" y="2363"/>
            <a:ext cx="4468260" cy="2667000"/>
            <a:chOff x="1556244" y="54966"/>
            <a:chExt cx="4468260" cy="2667000"/>
          </a:xfrm>
        </p:grpSpPr>
        <p:sp>
          <p:nvSpPr>
            <p:cNvPr id="18" name="7-Point Star 17"/>
            <p:cNvSpPr/>
            <p:nvPr/>
          </p:nvSpPr>
          <p:spPr>
            <a:xfrm>
              <a:off x="1812052" y="54966"/>
              <a:ext cx="3633763" cy="2667000"/>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TextBox 20"/>
            <p:cNvSpPr txBox="1"/>
            <p:nvPr/>
          </p:nvSpPr>
          <p:spPr>
            <a:xfrm>
              <a:off x="1556244" y="800100"/>
              <a:ext cx="4468260" cy="1166473"/>
            </a:xfrm>
            <a:prstGeom prst="rect">
              <a:avLst/>
            </a:prstGeom>
          </p:spPr>
          <p:txBody>
            <a:bodyPr lIns="0" tIns="0" rIns="0" bIns="0" rtlCol="0" anchor="t">
              <a:spAutoFit/>
            </a:bodyPr>
            <a:lstStyle/>
            <a:p>
              <a:pPr algn="ctr">
                <a:lnSpc>
                  <a:spcPts val="9680"/>
                </a:lnSpc>
              </a:pPr>
              <a:r>
                <a:rPr lang="en-US" sz="6600" b="1">
                  <a:solidFill>
                    <a:srgbClr val="FF0000"/>
                  </a:solidFill>
                  <a:latin typeface="Arial" pitchFamily="34" charset="0"/>
                  <a:cs typeface="Arial" pitchFamily="34" charset="0"/>
                </a:rPr>
                <a:t>Bài 1:</a:t>
              </a:r>
            </a:p>
          </p:txBody>
        </p:sp>
      </p:grpSp>
      <p:pic>
        <p:nvPicPr>
          <p:cNvPr id="22" name="Picture 2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283097" y="38101"/>
            <a:ext cx="925117" cy="888112"/>
          </a:xfrm>
          <a:prstGeom prst="rect">
            <a:avLst/>
          </a:prstGeom>
          <a:ln>
            <a:noFill/>
          </a:ln>
        </p:spPr>
      </p:pic>
      <p:sp>
        <p:nvSpPr>
          <p:cNvPr id="27" name="Rectangle 26"/>
          <p:cNvSpPr/>
          <p:nvPr/>
        </p:nvSpPr>
        <p:spPr>
          <a:xfrm>
            <a:off x="3084314" y="4251855"/>
            <a:ext cx="12821878" cy="1214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a:solidFill>
                  <a:schemeClr val="bg1"/>
                </a:solidFill>
                <a:latin typeface="Arial" pitchFamily="34" charset="0"/>
                <a:cs typeface="Arial" pitchFamily="34" charset="0"/>
              </a:rPr>
              <a:t>0    1    2     3     </a:t>
            </a:r>
            <a:r>
              <a:rPr lang="en-US" sz="4400" b="1">
                <a:solidFill>
                  <a:schemeClr val="tx1"/>
                </a:solidFill>
                <a:latin typeface="Arial" pitchFamily="34" charset="0"/>
                <a:cs typeface="Arial" pitchFamily="34" charset="0"/>
              </a:rPr>
              <a:t>?    ?    ?    ?    </a:t>
            </a:r>
            <a:r>
              <a:rPr lang="en-US" sz="4400" b="1">
                <a:solidFill>
                  <a:schemeClr val="bg1"/>
                </a:solidFill>
                <a:latin typeface="Arial" pitchFamily="34" charset="0"/>
                <a:cs typeface="Arial" pitchFamily="34" charset="0"/>
              </a:rPr>
              <a:t>8     </a:t>
            </a:r>
            <a:r>
              <a:rPr lang="en-US" sz="4400" b="1">
                <a:solidFill>
                  <a:schemeClr val="tx1"/>
                </a:solidFill>
                <a:latin typeface="Arial" pitchFamily="34" charset="0"/>
                <a:cs typeface="Arial" pitchFamily="34" charset="0"/>
              </a:rPr>
              <a:t>? </a:t>
            </a:r>
            <a:r>
              <a:rPr lang="en-US" sz="4400" b="1">
                <a:solidFill>
                  <a:schemeClr val="bg1"/>
                </a:solidFill>
                <a:latin typeface="Arial" pitchFamily="34" charset="0"/>
                <a:cs typeface="Arial" pitchFamily="34" charset="0"/>
              </a:rPr>
              <a:t>   10</a:t>
            </a:r>
            <a:endParaRPr lang="vi-VN" sz="4400" b="1">
              <a:solidFill>
                <a:schemeClr val="bg1"/>
              </a:solidFill>
              <a:latin typeface="Arial" pitchFamily="34" charset="0"/>
              <a:cs typeface="Arial" pitchFamily="34" charset="0"/>
            </a:endParaRPr>
          </a:p>
        </p:txBody>
      </p:sp>
      <p:grpSp>
        <p:nvGrpSpPr>
          <p:cNvPr id="28" name="Group 27"/>
          <p:cNvGrpSpPr/>
          <p:nvPr/>
        </p:nvGrpSpPr>
        <p:grpSpPr>
          <a:xfrm>
            <a:off x="3217080" y="3543300"/>
            <a:ext cx="11774738" cy="586976"/>
            <a:chOff x="6273880" y="-2628901"/>
            <a:chExt cx="13004720" cy="441876"/>
          </a:xfrm>
        </p:grpSpPr>
        <p:cxnSp>
          <p:nvCxnSpPr>
            <p:cNvPr id="29" name="Straight Arrow Connector 28"/>
            <p:cNvCxnSpPr/>
            <p:nvPr/>
          </p:nvCxnSpPr>
          <p:spPr>
            <a:xfrm>
              <a:off x="6273880" y="-2411483"/>
              <a:ext cx="13004720" cy="0"/>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6273880" y="-2628901"/>
              <a:ext cx="0" cy="43483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7407103" y="-2628901"/>
              <a:ext cx="0" cy="43483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8540326" y="-2628901"/>
              <a:ext cx="0" cy="43483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9673549" y="-2628901"/>
              <a:ext cx="0" cy="43483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10806772" y="-2628901"/>
              <a:ext cx="0" cy="43483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11939996" y="-2628901"/>
              <a:ext cx="0" cy="43483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13073219" y="-2628901"/>
              <a:ext cx="0" cy="43483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14206442" y="-2628901"/>
              <a:ext cx="0" cy="43483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15339665" y="-2628901"/>
              <a:ext cx="0" cy="43483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16472888" y="-2628901"/>
              <a:ext cx="0" cy="43483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17602200" y="-2621862"/>
              <a:ext cx="0" cy="43483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2" name="Rectangle 41"/>
          <p:cNvSpPr/>
          <p:nvPr/>
        </p:nvSpPr>
        <p:spPr>
          <a:xfrm>
            <a:off x="2875322" y="6748236"/>
            <a:ext cx="12821878" cy="121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a:solidFill>
                  <a:schemeClr val="bg1"/>
                </a:solidFill>
                <a:latin typeface="Arial" pitchFamily="34" charset="0"/>
                <a:cs typeface="Arial" pitchFamily="34" charset="0"/>
              </a:rPr>
              <a:t>10   11   12   </a:t>
            </a:r>
            <a:r>
              <a:rPr lang="en-US" sz="4400" b="1">
                <a:solidFill>
                  <a:schemeClr val="tx1"/>
                </a:solidFill>
                <a:latin typeface="Arial" pitchFamily="34" charset="0"/>
                <a:cs typeface="Arial" pitchFamily="34" charset="0"/>
              </a:rPr>
              <a:t>?    ?     ?     ?    </a:t>
            </a:r>
            <a:r>
              <a:rPr lang="en-US" sz="4400" b="1">
                <a:solidFill>
                  <a:schemeClr val="bg1"/>
                </a:solidFill>
                <a:latin typeface="Arial" pitchFamily="34" charset="0"/>
                <a:cs typeface="Arial" pitchFamily="34" charset="0"/>
              </a:rPr>
              <a:t>17   18    </a:t>
            </a:r>
            <a:r>
              <a:rPr lang="en-US" sz="4400" b="1">
                <a:solidFill>
                  <a:schemeClr val="tx1"/>
                </a:solidFill>
                <a:latin typeface="Arial" pitchFamily="34" charset="0"/>
                <a:cs typeface="Arial" pitchFamily="34" charset="0"/>
              </a:rPr>
              <a:t>? </a:t>
            </a:r>
            <a:r>
              <a:rPr lang="en-US" sz="4400" b="1">
                <a:solidFill>
                  <a:schemeClr val="bg1"/>
                </a:solidFill>
                <a:latin typeface="Arial" pitchFamily="34" charset="0"/>
                <a:cs typeface="Arial" pitchFamily="34" charset="0"/>
              </a:rPr>
              <a:t>  20</a:t>
            </a:r>
            <a:endParaRPr lang="vi-VN" sz="4400" b="1">
              <a:solidFill>
                <a:schemeClr val="bg1"/>
              </a:solidFill>
              <a:latin typeface="Arial" pitchFamily="34" charset="0"/>
              <a:cs typeface="Arial" pitchFamily="34" charset="0"/>
            </a:endParaRPr>
          </a:p>
        </p:txBody>
      </p:sp>
      <p:grpSp>
        <p:nvGrpSpPr>
          <p:cNvPr id="25" name="Group 24"/>
          <p:cNvGrpSpPr/>
          <p:nvPr/>
        </p:nvGrpSpPr>
        <p:grpSpPr>
          <a:xfrm>
            <a:off x="3221513" y="5988756"/>
            <a:ext cx="12323287" cy="759479"/>
            <a:chOff x="3221513" y="5988756"/>
            <a:chExt cx="12323287" cy="759479"/>
          </a:xfrm>
        </p:grpSpPr>
        <p:cxnSp>
          <p:nvCxnSpPr>
            <p:cNvPr id="44" name="Straight Arrow Connector 43"/>
            <p:cNvCxnSpPr/>
            <p:nvPr/>
          </p:nvCxnSpPr>
          <p:spPr>
            <a:xfrm>
              <a:off x="3221513" y="6362445"/>
              <a:ext cx="12323287" cy="0"/>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3221513" y="5988756"/>
              <a:ext cx="0" cy="74738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4295356" y="5988756"/>
              <a:ext cx="0" cy="74738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5369200" y="5988756"/>
              <a:ext cx="0" cy="74738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6443043" y="5988756"/>
              <a:ext cx="0" cy="74738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7516886" y="5988756"/>
              <a:ext cx="0" cy="74738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8590731" y="5988756"/>
              <a:ext cx="0" cy="74738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9664574" y="5988756"/>
              <a:ext cx="0" cy="74738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10738417" y="5988756"/>
              <a:ext cx="0" cy="74738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11812261" y="5988756"/>
              <a:ext cx="0" cy="74738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12886104" y="5988756"/>
              <a:ext cx="0" cy="74738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13956242" y="6000854"/>
              <a:ext cx="0" cy="74738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6" name="Rectangle 55"/>
          <p:cNvSpPr/>
          <p:nvPr/>
        </p:nvSpPr>
        <p:spPr>
          <a:xfrm>
            <a:off x="6940582" y="4532312"/>
            <a:ext cx="3797835" cy="769441"/>
          </a:xfrm>
          <a:prstGeom prst="rect">
            <a:avLst/>
          </a:prstGeom>
          <a:solidFill>
            <a:srgbClr val="FFFF00"/>
          </a:solidFill>
        </p:spPr>
        <p:txBody>
          <a:bodyPr wrap="none">
            <a:spAutoFit/>
          </a:bodyPr>
          <a:lstStyle/>
          <a:p>
            <a:r>
              <a:rPr lang="en-US" sz="4400" b="1">
                <a:latin typeface="Arial" pitchFamily="34" charset="0"/>
                <a:cs typeface="Arial" pitchFamily="34" charset="0"/>
              </a:rPr>
              <a:t>4    5     6     7 </a:t>
            </a:r>
            <a:endParaRPr lang="vi-VN"/>
          </a:p>
        </p:txBody>
      </p:sp>
      <p:sp>
        <p:nvSpPr>
          <p:cNvPr id="85" name="Rectangle 84"/>
          <p:cNvSpPr/>
          <p:nvPr/>
        </p:nvSpPr>
        <p:spPr>
          <a:xfrm>
            <a:off x="12123494" y="4492625"/>
            <a:ext cx="655949" cy="769441"/>
          </a:xfrm>
          <a:prstGeom prst="rect">
            <a:avLst/>
          </a:prstGeom>
          <a:solidFill>
            <a:srgbClr val="FFFF00"/>
          </a:solidFill>
        </p:spPr>
        <p:txBody>
          <a:bodyPr wrap="none">
            <a:spAutoFit/>
          </a:bodyPr>
          <a:lstStyle/>
          <a:p>
            <a:r>
              <a:rPr lang="en-US" sz="4400" b="1">
                <a:solidFill>
                  <a:prstClr val="black"/>
                </a:solidFill>
                <a:latin typeface="Arial" pitchFamily="34" charset="0"/>
                <a:cs typeface="Arial" pitchFamily="34" charset="0"/>
              </a:rPr>
              <a:t> 9</a:t>
            </a:r>
            <a:endParaRPr lang="vi-VN"/>
          </a:p>
        </p:txBody>
      </p:sp>
      <p:sp>
        <p:nvSpPr>
          <p:cNvPr id="86" name="Rectangle 85"/>
          <p:cNvSpPr/>
          <p:nvPr/>
        </p:nvSpPr>
        <p:spPr>
          <a:xfrm>
            <a:off x="12327848" y="6970847"/>
            <a:ext cx="970137" cy="769441"/>
          </a:xfrm>
          <a:prstGeom prst="rect">
            <a:avLst/>
          </a:prstGeom>
          <a:solidFill>
            <a:srgbClr val="FFFF00"/>
          </a:solidFill>
        </p:spPr>
        <p:txBody>
          <a:bodyPr wrap="none">
            <a:spAutoFit/>
          </a:bodyPr>
          <a:lstStyle/>
          <a:p>
            <a:r>
              <a:rPr lang="en-US" sz="4400" b="1">
                <a:latin typeface="Arial" pitchFamily="34" charset="0"/>
                <a:cs typeface="Arial" pitchFamily="34" charset="0"/>
              </a:rPr>
              <a:t>19 </a:t>
            </a:r>
            <a:endParaRPr lang="vi-VN"/>
          </a:p>
        </p:txBody>
      </p:sp>
      <p:sp>
        <p:nvSpPr>
          <p:cNvPr id="87" name="Rectangle 86"/>
          <p:cNvSpPr/>
          <p:nvPr/>
        </p:nvSpPr>
        <p:spPr>
          <a:xfrm>
            <a:off x="6062219" y="7112643"/>
            <a:ext cx="4269117" cy="769441"/>
          </a:xfrm>
          <a:prstGeom prst="rect">
            <a:avLst/>
          </a:prstGeom>
          <a:solidFill>
            <a:srgbClr val="FFFF00"/>
          </a:solidFill>
        </p:spPr>
        <p:txBody>
          <a:bodyPr wrap="none">
            <a:spAutoFit/>
          </a:bodyPr>
          <a:lstStyle/>
          <a:p>
            <a:r>
              <a:rPr lang="en-US" sz="4400" b="1">
                <a:latin typeface="Arial" pitchFamily="34" charset="0"/>
                <a:cs typeface="Arial" pitchFamily="34" charset="0"/>
              </a:rPr>
              <a:t>13   14   15   16</a:t>
            </a:r>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500" fill="hold"/>
                                        <p:tgtEl>
                                          <p:spTgt spid="27"/>
                                        </p:tgtEl>
                                        <p:attrNameLst>
                                          <p:attrName>ppt_x</p:attrName>
                                        </p:attrNameLst>
                                      </p:cBhvr>
                                      <p:tavLst>
                                        <p:tav tm="0">
                                          <p:val>
                                            <p:strVal val="#ppt_x"/>
                                          </p:val>
                                        </p:tav>
                                        <p:tav tm="100000">
                                          <p:val>
                                            <p:strVal val="#ppt_x"/>
                                          </p:val>
                                        </p:tav>
                                      </p:tavLst>
                                    </p:anim>
                                    <p:anim calcmode="lin" valueType="num">
                                      <p:cBhvr additive="base">
                                        <p:cTn id="25" dur="5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additive="base">
                                        <p:cTn id="28" dur="500" fill="hold"/>
                                        <p:tgtEl>
                                          <p:spTgt spid="28"/>
                                        </p:tgtEl>
                                        <p:attrNameLst>
                                          <p:attrName>ppt_x</p:attrName>
                                        </p:attrNameLst>
                                      </p:cBhvr>
                                      <p:tavLst>
                                        <p:tav tm="0">
                                          <p:val>
                                            <p:strVal val="#ppt_x"/>
                                          </p:val>
                                        </p:tav>
                                        <p:tav tm="100000">
                                          <p:val>
                                            <p:strVal val="#ppt_x"/>
                                          </p:val>
                                        </p:tav>
                                      </p:tavLst>
                                    </p:anim>
                                    <p:anim calcmode="lin" valueType="num">
                                      <p:cBhvr additive="base">
                                        <p:cTn id="29" dur="500" fill="hold"/>
                                        <p:tgtEl>
                                          <p:spTgt spid="28"/>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additive="base">
                                        <p:cTn id="32" dur="500" fill="hold"/>
                                        <p:tgtEl>
                                          <p:spTgt spid="42"/>
                                        </p:tgtEl>
                                        <p:attrNameLst>
                                          <p:attrName>ppt_x</p:attrName>
                                        </p:attrNameLst>
                                      </p:cBhvr>
                                      <p:tavLst>
                                        <p:tav tm="0">
                                          <p:val>
                                            <p:strVal val="#ppt_x"/>
                                          </p:val>
                                        </p:tav>
                                        <p:tav tm="100000">
                                          <p:val>
                                            <p:strVal val="#ppt_x"/>
                                          </p:val>
                                        </p:tav>
                                      </p:tavLst>
                                    </p:anim>
                                    <p:anim calcmode="lin" valueType="num">
                                      <p:cBhvr additive="base">
                                        <p:cTn id="33" dur="500" fill="hold"/>
                                        <p:tgtEl>
                                          <p:spTgt spid="42"/>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500" fill="hold"/>
                                        <p:tgtEl>
                                          <p:spTgt spid="25"/>
                                        </p:tgtEl>
                                        <p:attrNameLst>
                                          <p:attrName>ppt_x</p:attrName>
                                        </p:attrNameLst>
                                      </p:cBhvr>
                                      <p:tavLst>
                                        <p:tav tm="0">
                                          <p:val>
                                            <p:strVal val="#ppt_x"/>
                                          </p:val>
                                        </p:tav>
                                        <p:tav tm="100000">
                                          <p:val>
                                            <p:strVal val="#ppt_x"/>
                                          </p:val>
                                        </p:tav>
                                      </p:tavLst>
                                    </p:anim>
                                    <p:anim calcmode="lin" valueType="num">
                                      <p:cBhvr additive="base">
                                        <p:cTn id="3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1000" fill="hold"/>
                                        <p:tgtEl>
                                          <p:spTgt spid="56"/>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fade">
                                      <p:cBhvr>
                                        <p:cTn id="47" dur="1000"/>
                                        <p:tgtEl>
                                          <p:spTgt spid="85"/>
                                        </p:tgtEl>
                                      </p:cBhvr>
                                    </p:animEffect>
                                    <p:anim calcmode="lin" valueType="num">
                                      <p:cBhvr>
                                        <p:cTn id="48" dur="1000" fill="hold"/>
                                        <p:tgtEl>
                                          <p:spTgt spid="85"/>
                                        </p:tgtEl>
                                        <p:attrNameLst>
                                          <p:attrName>ppt_x</p:attrName>
                                        </p:attrNameLst>
                                      </p:cBhvr>
                                      <p:tavLst>
                                        <p:tav tm="0">
                                          <p:val>
                                            <p:strVal val="#ppt_x"/>
                                          </p:val>
                                        </p:tav>
                                        <p:tav tm="100000">
                                          <p:val>
                                            <p:strVal val="#ppt_x"/>
                                          </p:val>
                                        </p:tav>
                                      </p:tavLst>
                                    </p:anim>
                                    <p:anim calcmode="lin" valueType="num">
                                      <p:cBhvr>
                                        <p:cTn id="49"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fade">
                                      <p:cBhvr>
                                        <p:cTn id="54" dur="1000"/>
                                        <p:tgtEl>
                                          <p:spTgt spid="87"/>
                                        </p:tgtEl>
                                      </p:cBhvr>
                                    </p:animEffect>
                                    <p:anim calcmode="lin" valueType="num">
                                      <p:cBhvr>
                                        <p:cTn id="55" dur="1000" fill="hold"/>
                                        <p:tgtEl>
                                          <p:spTgt spid="87"/>
                                        </p:tgtEl>
                                        <p:attrNameLst>
                                          <p:attrName>ppt_x</p:attrName>
                                        </p:attrNameLst>
                                      </p:cBhvr>
                                      <p:tavLst>
                                        <p:tav tm="0">
                                          <p:val>
                                            <p:strVal val="#ppt_x"/>
                                          </p:val>
                                        </p:tav>
                                        <p:tav tm="100000">
                                          <p:val>
                                            <p:strVal val="#ppt_x"/>
                                          </p:val>
                                        </p:tav>
                                      </p:tavLst>
                                    </p:anim>
                                    <p:anim calcmode="lin" valueType="num">
                                      <p:cBhvr>
                                        <p:cTn id="56" dur="1000" fill="hold"/>
                                        <p:tgtEl>
                                          <p:spTgt spid="87"/>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86"/>
                                        </p:tgtEl>
                                        <p:attrNameLst>
                                          <p:attrName>style.visibility</p:attrName>
                                        </p:attrNameLst>
                                      </p:cBhvr>
                                      <p:to>
                                        <p:strVal val="visible"/>
                                      </p:to>
                                    </p:set>
                                    <p:animEffect transition="in" filter="fade">
                                      <p:cBhvr>
                                        <p:cTn id="59" dur="1000"/>
                                        <p:tgtEl>
                                          <p:spTgt spid="86"/>
                                        </p:tgtEl>
                                      </p:cBhvr>
                                    </p:animEffect>
                                    <p:anim calcmode="lin" valueType="num">
                                      <p:cBhvr>
                                        <p:cTn id="60" dur="1000" fill="hold"/>
                                        <p:tgtEl>
                                          <p:spTgt spid="86"/>
                                        </p:tgtEl>
                                        <p:attrNameLst>
                                          <p:attrName>ppt_x</p:attrName>
                                        </p:attrNameLst>
                                      </p:cBhvr>
                                      <p:tavLst>
                                        <p:tav tm="0">
                                          <p:val>
                                            <p:strVal val="#ppt_x"/>
                                          </p:val>
                                        </p:tav>
                                        <p:tav tm="100000">
                                          <p:val>
                                            <p:strVal val="#ppt_x"/>
                                          </p:val>
                                        </p:tav>
                                      </p:tavLst>
                                    </p:anim>
                                    <p:anim calcmode="lin" valueType="num">
                                      <p:cBhvr>
                                        <p:cTn id="61"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42" grpId="0"/>
      <p:bldP spid="56" grpId="0" animBg="1"/>
      <p:bldP spid="85" grpId="0" animBg="1"/>
      <p:bldP spid="86" grpId="0" animBg="1"/>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5F5EF"/>
        </a:solidFill>
        <a:effectLst/>
      </p:bgPr>
    </p:bg>
    <p:spTree>
      <p:nvGrpSpPr>
        <p:cNvPr id="1" name=""/>
        <p:cNvGrpSpPr/>
        <p:nvPr/>
      </p:nvGrpSpPr>
      <p:grpSpPr>
        <a:xfrm>
          <a:off x="0" y="0"/>
          <a:ext cx="0" cy="0"/>
          <a:chOff x="0" y="0"/>
          <a:chExt cx="0" cy="0"/>
        </a:xfrm>
      </p:grpSpPr>
      <p:grpSp>
        <p:nvGrpSpPr>
          <p:cNvPr id="44" name="Group 7"/>
          <p:cNvGrpSpPr>
            <a:grpSpLocks noChangeAspect="1"/>
          </p:cNvGrpSpPr>
          <p:nvPr/>
        </p:nvGrpSpPr>
        <p:grpSpPr>
          <a:xfrm>
            <a:off x="-342815" y="-492003"/>
            <a:ext cx="3621038" cy="3621038"/>
            <a:chOff x="0" y="0"/>
            <a:chExt cx="1708150" cy="1708150"/>
          </a:xfrm>
        </p:grpSpPr>
        <p:sp>
          <p:nvSpPr>
            <p:cNvPr id="45" name="Freeform 8"/>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FFC0C0"/>
            </a:solidFill>
          </p:spPr>
        </p:sp>
      </p:grpSp>
      <p:grpSp>
        <p:nvGrpSpPr>
          <p:cNvPr id="35" name="Group 34"/>
          <p:cNvGrpSpPr/>
          <p:nvPr/>
        </p:nvGrpSpPr>
        <p:grpSpPr>
          <a:xfrm>
            <a:off x="6139128" y="1114756"/>
            <a:ext cx="10701072" cy="2885744"/>
            <a:chOff x="11277600" y="612700"/>
            <a:chExt cx="2438400" cy="9560581"/>
          </a:xfrm>
        </p:grpSpPr>
        <p:sp>
          <p:nvSpPr>
            <p:cNvPr id="36" name="Freeform 3"/>
            <p:cNvSpPr/>
            <p:nvPr/>
          </p:nvSpPr>
          <p:spPr>
            <a:xfrm>
              <a:off x="11277600" y="612700"/>
              <a:ext cx="2438400" cy="9560581"/>
            </a:xfrm>
            <a:custGeom>
              <a:avLst/>
              <a:gdLst/>
              <a:ahLst/>
              <a:cxnLst/>
              <a:rect l="l" t="t" r="r" b="b"/>
              <a:pathLst>
                <a:path w="8102799" h="2106065">
                  <a:moveTo>
                    <a:pt x="8010089" y="2106065"/>
                  </a:moveTo>
                  <a:lnTo>
                    <a:pt x="92710" y="2106065"/>
                  </a:lnTo>
                  <a:cubicBezTo>
                    <a:pt x="41910" y="2106065"/>
                    <a:pt x="0" y="2064155"/>
                    <a:pt x="0" y="2013355"/>
                  </a:cubicBezTo>
                  <a:lnTo>
                    <a:pt x="0" y="92710"/>
                  </a:lnTo>
                  <a:cubicBezTo>
                    <a:pt x="0" y="41910"/>
                    <a:pt x="41910" y="0"/>
                    <a:pt x="92710" y="0"/>
                  </a:cubicBezTo>
                  <a:lnTo>
                    <a:pt x="8008819" y="0"/>
                  </a:lnTo>
                  <a:cubicBezTo>
                    <a:pt x="8059619" y="0"/>
                    <a:pt x="8101529" y="41910"/>
                    <a:pt x="8101529" y="92710"/>
                  </a:cubicBezTo>
                  <a:lnTo>
                    <a:pt x="8101529" y="2012085"/>
                  </a:lnTo>
                  <a:cubicBezTo>
                    <a:pt x="8102799" y="2064155"/>
                    <a:pt x="8060889" y="2106065"/>
                    <a:pt x="8010089" y="2106065"/>
                  </a:cubicBezTo>
                  <a:close/>
                </a:path>
              </a:pathLst>
            </a:custGeom>
            <a:solidFill>
              <a:srgbClr val="F06755"/>
            </a:solidFill>
          </p:spPr>
        </p:sp>
        <p:sp>
          <p:nvSpPr>
            <p:cNvPr id="37" name="TextBox 13"/>
            <p:cNvSpPr txBox="1"/>
            <p:nvPr/>
          </p:nvSpPr>
          <p:spPr>
            <a:xfrm>
              <a:off x="11345010" y="1161690"/>
              <a:ext cx="2286000" cy="7749323"/>
            </a:xfrm>
            <a:prstGeom prst="rect">
              <a:avLst/>
            </a:prstGeom>
            <a:noFill/>
            <a:ln>
              <a:noFill/>
            </a:ln>
          </p:spPr>
          <p:txBody>
            <a:bodyPr wrap="square" lIns="0" tIns="0" rIns="0" bIns="0" rtlCol="0" anchor="t">
              <a:spAutoFit/>
            </a:bodyPr>
            <a:lstStyle/>
            <a:p>
              <a:pPr algn="just">
                <a:lnSpc>
                  <a:spcPct val="150000"/>
                </a:lnSpc>
              </a:pPr>
              <a:r>
                <a:rPr lang="en-US" sz="5400" b="1">
                  <a:latin typeface="Arial" pitchFamily="34" charset="0"/>
                  <a:cs typeface="Arial" pitchFamily="34" charset="0"/>
                </a:rPr>
                <a:t>Mỗi quả bóng ứng với vạch nào trên tia số?</a:t>
              </a:r>
            </a:p>
          </p:txBody>
        </p:sp>
      </p:grpSp>
      <p:pic>
        <p:nvPicPr>
          <p:cNvPr id="38" name="Picture 2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935964" y="670700"/>
            <a:ext cx="925117" cy="888112"/>
          </a:xfrm>
          <a:prstGeom prst="rect">
            <a:avLst/>
          </a:prstGeom>
          <a:ln>
            <a:noFill/>
          </a:ln>
        </p:spPr>
      </p:pic>
      <p:grpSp>
        <p:nvGrpSpPr>
          <p:cNvPr id="39" name="Group 38"/>
          <p:cNvGrpSpPr/>
          <p:nvPr/>
        </p:nvGrpSpPr>
        <p:grpSpPr>
          <a:xfrm>
            <a:off x="1467704" y="670700"/>
            <a:ext cx="4468260" cy="2667000"/>
            <a:chOff x="1556244" y="54966"/>
            <a:chExt cx="4468260" cy="2667000"/>
          </a:xfrm>
        </p:grpSpPr>
        <p:sp>
          <p:nvSpPr>
            <p:cNvPr id="40" name="7-Point Star 39"/>
            <p:cNvSpPr/>
            <p:nvPr/>
          </p:nvSpPr>
          <p:spPr>
            <a:xfrm>
              <a:off x="1812052" y="54966"/>
              <a:ext cx="3633763" cy="2667000"/>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1" name="TextBox 40"/>
            <p:cNvSpPr txBox="1"/>
            <p:nvPr/>
          </p:nvSpPr>
          <p:spPr>
            <a:xfrm>
              <a:off x="1556244" y="800100"/>
              <a:ext cx="4468260" cy="1166473"/>
            </a:xfrm>
            <a:prstGeom prst="rect">
              <a:avLst/>
            </a:prstGeom>
          </p:spPr>
          <p:txBody>
            <a:bodyPr lIns="0" tIns="0" rIns="0" bIns="0" rtlCol="0" anchor="t">
              <a:spAutoFit/>
            </a:bodyPr>
            <a:lstStyle/>
            <a:p>
              <a:pPr algn="ctr">
                <a:lnSpc>
                  <a:spcPts val="9680"/>
                </a:lnSpc>
              </a:pPr>
              <a:r>
                <a:rPr lang="en-US" sz="6600" b="1">
                  <a:solidFill>
                    <a:srgbClr val="FF0000"/>
                  </a:solidFill>
                  <a:latin typeface="Arial" pitchFamily="34" charset="0"/>
                  <a:cs typeface="Arial" pitchFamily="34" charset="0"/>
                </a:rPr>
                <a:t>Bài 2:</a:t>
              </a:r>
            </a:p>
          </p:txBody>
        </p:sp>
      </p:gr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483066"/>
            <a:ext cx="16609400" cy="4872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16809712" y="-492003"/>
            <a:ext cx="2325406" cy="2325406"/>
          </a:xfrm>
          <a:prstGeom prst="rect">
            <a:avLst/>
          </a:prstGeom>
        </p:spPr>
      </p:pic>
      <p:sp>
        <p:nvSpPr>
          <p:cNvPr id="42" name="Right Arrow 41"/>
          <p:cNvSpPr/>
          <p:nvPr/>
        </p:nvSpPr>
        <p:spPr>
          <a:xfrm rot="2932815">
            <a:off x="3887134" y="7246586"/>
            <a:ext cx="1957633" cy="285255"/>
          </a:xfrm>
          <a:prstGeom prst="righ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7" name="Right Arrow 46"/>
          <p:cNvSpPr/>
          <p:nvPr/>
        </p:nvSpPr>
        <p:spPr>
          <a:xfrm rot="1595988">
            <a:off x="6618206" y="7151518"/>
            <a:ext cx="3996112" cy="233919"/>
          </a:xfrm>
          <a:prstGeom prst="righ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8" name="Right Arrow 47"/>
          <p:cNvSpPr/>
          <p:nvPr/>
        </p:nvSpPr>
        <p:spPr>
          <a:xfrm rot="9765816">
            <a:off x="2291603" y="7134575"/>
            <a:ext cx="5883936" cy="286286"/>
          </a:xfrm>
          <a:prstGeom prst="righ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9" name="Right Arrow 48"/>
          <p:cNvSpPr/>
          <p:nvPr/>
        </p:nvSpPr>
        <p:spPr>
          <a:xfrm rot="2932815">
            <a:off x="13488333" y="7125850"/>
            <a:ext cx="1957633" cy="285255"/>
          </a:xfrm>
          <a:prstGeom prst="righ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0" name="Right Arrow 49"/>
          <p:cNvSpPr/>
          <p:nvPr/>
        </p:nvSpPr>
        <p:spPr>
          <a:xfrm rot="7997239">
            <a:off x="13200719" y="7074596"/>
            <a:ext cx="2296978" cy="243670"/>
          </a:xfrm>
          <a:prstGeom prst="righ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1000"/>
                                        <p:tgtEl>
                                          <p:spTgt spid="38"/>
                                        </p:tgtEl>
                                      </p:cBhvr>
                                    </p:animEffect>
                                    <p:anim calcmode="lin" valueType="num">
                                      <p:cBhvr>
                                        <p:cTn id="13" dur="1000" fill="hold"/>
                                        <p:tgtEl>
                                          <p:spTgt spid="38"/>
                                        </p:tgtEl>
                                        <p:attrNameLst>
                                          <p:attrName>ppt_x</p:attrName>
                                        </p:attrNameLst>
                                      </p:cBhvr>
                                      <p:tavLst>
                                        <p:tav tm="0">
                                          <p:val>
                                            <p:strVal val="#ppt_x"/>
                                          </p:val>
                                        </p:tav>
                                        <p:tav tm="100000">
                                          <p:val>
                                            <p:strVal val="#ppt_x"/>
                                          </p:val>
                                        </p:tav>
                                      </p:tavLst>
                                    </p:anim>
                                    <p:anim calcmode="lin" valueType="num">
                                      <p:cBhvr>
                                        <p:cTn id="14" dur="1000" fill="hold"/>
                                        <p:tgtEl>
                                          <p:spTgt spid="3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6146"/>
                                        </p:tgtEl>
                                        <p:attrNameLst>
                                          <p:attrName>style.visibility</p:attrName>
                                        </p:attrNameLst>
                                      </p:cBhvr>
                                      <p:to>
                                        <p:strVal val="visible"/>
                                      </p:to>
                                    </p:set>
                                    <p:animEffect transition="in" filter="barn(inVertical)">
                                      <p:cBhvr>
                                        <p:cTn id="24" dur="500"/>
                                        <p:tgtEl>
                                          <p:spTgt spid="614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barn(inVertical)">
                                      <p:cBhvr>
                                        <p:cTn id="29" dur="500"/>
                                        <p:tgtEl>
                                          <p:spTgt spid="42"/>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barn(inVertical)">
                                      <p:cBhvr>
                                        <p:cTn id="34" dur="500"/>
                                        <p:tgtEl>
                                          <p:spTgt spid="4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barn(inVertical)">
                                      <p:cBhvr>
                                        <p:cTn id="39" dur="500"/>
                                        <p:tgtEl>
                                          <p:spTgt spid="48"/>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barn(inVertical)">
                                      <p:cBhvr>
                                        <p:cTn id="44" dur="500"/>
                                        <p:tgtEl>
                                          <p:spTgt spid="49"/>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barn(inVertical)">
                                      <p:cBhvr>
                                        <p:cTn id="4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7" grpId="0" animBg="1"/>
      <p:bldP spid="48" grpId="0" animBg="1"/>
      <p:bldP spid="49" grpId="0" animBg="1"/>
      <p:bldP spid="5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grpSp>
        <p:nvGrpSpPr>
          <p:cNvPr id="2" name="Group 2"/>
          <p:cNvGrpSpPr/>
          <p:nvPr/>
        </p:nvGrpSpPr>
        <p:grpSpPr>
          <a:xfrm>
            <a:off x="-1785853" y="-251567"/>
            <a:ext cx="20988253" cy="11262467"/>
            <a:chOff x="0" y="0"/>
            <a:chExt cx="27984337" cy="15016622"/>
          </a:xfrm>
        </p:grpSpPr>
        <p:pic>
          <p:nvPicPr>
            <p:cNvPr id="3" name="Picture 3"/>
            <p:cNvPicPr>
              <a:picLocks noChangeAspect="1"/>
            </p:cNvPicPr>
            <p:nvPr/>
          </p:nvPicPr>
          <p:blipFill>
            <a:blip r:embed="rId2">
              <a:alphaModFix amt="4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14278" b="1052"/>
            <a:stretch>
              <a:fillRect/>
            </a:stretch>
          </p:blipFill>
          <p:spPr>
            <a:xfrm rot="-5400000">
              <a:off x="622042" y="6331282"/>
              <a:ext cx="8063297" cy="9307382"/>
            </a:xfrm>
            <a:prstGeom prst="rect">
              <a:avLst/>
            </a:prstGeom>
          </p:spPr>
        </p:pic>
        <p:pic>
          <p:nvPicPr>
            <p:cNvPr id="4" name="Picture 4"/>
            <p:cNvPicPr>
              <a:picLocks noChangeAspect="1"/>
            </p:cNvPicPr>
            <p:nvPr/>
          </p:nvPicPr>
          <p:blipFill>
            <a:blip r:embed="rId2">
              <a:alphaModFix amt="4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t="1296" r="25658"/>
            <a:stretch>
              <a:fillRect/>
            </a:stretch>
          </p:blipFill>
          <p:spPr>
            <a:xfrm rot="-5400000">
              <a:off x="1267720" y="-1145763"/>
              <a:ext cx="6992870" cy="9284395"/>
            </a:xfrm>
            <a:prstGeom prst="rect">
              <a:avLst/>
            </a:prstGeom>
          </p:spPr>
        </p:pic>
        <p:pic>
          <p:nvPicPr>
            <p:cNvPr id="5" name="Picture 5"/>
            <p:cNvPicPr>
              <a:picLocks noChangeAspect="1"/>
            </p:cNvPicPr>
            <p:nvPr/>
          </p:nvPicPr>
          <p:blipFill>
            <a:blip r:embed="rId2">
              <a:alphaModFix amt="4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14278" b="1052"/>
            <a:stretch>
              <a:fillRect/>
            </a:stretch>
          </p:blipFill>
          <p:spPr>
            <a:xfrm rot="-5400000">
              <a:off x="9923117" y="6331282"/>
              <a:ext cx="8063297" cy="9307382"/>
            </a:xfrm>
            <a:prstGeom prst="rect">
              <a:avLst/>
            </a:prstGeom>
          </p:spPr>
        </p:pic>
        <p:pic>
          <p:nvPicPr>
            <p:cNvPr id="6" name="Picture 6"/>
            <p:cNvPicPr>
              <a:picLocks noChangeAspect="1"/>
            </p:cNvPicPr>
            <p:nvPr/>
          </p:nvPicPr>
          <p:blipFill>
            <a:blip r:embed="rId2">
              <a:alphaModFix amt="4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t="1296" r="25658"/>
            <a:stretch>
              <a:fillRect/>
            </a:stretch>
          </p:blipFill>
          <p:spPr>
            <a:xfrm rot="-5400000">
              <a:off x="10568794" y="-1145763"/>
              <a:ext cx="6992870" cy="9284395"/>
            </a:xfrm>
            <a:prstGeom prst="rect">
              <a:avLst/>
            </a:prstGeom>
          </p:spPr>
        </p:pic>
        <p:pic>
          <p:nvPicPr>
            <p:cNvPr id="7" name="Picture 7"/>
            <p:cNvPicPr>
              <a:picLocks noChangeAspect="1"/>
            </p:cNvPicPr>
            <p:nvPr/>
          </p:nvPicPr>
          <p:blipFill>
            <a:blip r:embed="rId2">
              <a:alphaModFix amt="4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14278" b="1052"/>
            <a:stretch>
              <a:fillRect/>
            </a:stretch>
          </p:blipFill>
          <p:spPr>
            <a:xfrm rot="-5400000">
              <a:off x="19200027" y="6331282"/>
              <a:ext cx="8063297" cy="9307382"/>
            </a:xfrm>
            <a:prstGeom prst="rect">
              <a:avLst/>
            </a:prstGeom>
          </p:spPr>
        </p:pic>
        <p:pic>
          <p:nvPicPr>
            <p:cNvPr id="8" name="Picture 8"/>
            <p:cNvPicPr>
              <a:picLocks noChangeAspect="1"/>
            </p:cNvPicPr>
            <p:nvPr/>
          </p:nvPicPr>
          <p:blipFill>
            <a:blip r:embed="rId2">
              <a:alphaModFix amt="4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t="1296" r="25658"/>
            <a:stretch>
              <a:fillRect/>
            </a:stretch>
          </p:blipFill>
          <p:spPr>
            <a:xfrm rot="-5400000">
              <a:off x="19845705" y="-1145763"/>
              <a:ext cx="6992870" cy="9284395"/>
            </a:xfrm>
            <a:prstGeom prst="rect">
              <a:avLst/>
            </a:prstGeom>
          </p:spPr>
        </p:pic>
      </p:grpSp>
      <p:grpSp>
        <p:nvGrpSpPr>
          <p:cNvPr id="9" name="Group 9"/>
          <p:cNvGrpSpPr/>
          <p:nvPr/>
        </p:nvGrpSpPr>
        <p:grpSpPr>
          <a:xfrm>
            <a:off x="2444712" y="2180493"/>
            <a:ext cx="13955044" cy="5590027"/>
            <a:chOff x="0" y="0"/>
            <a:chExt cx="5238584" cy="2098440"/>
          </a:xfrm>
        </p:grpSpPr>
        <p:sp>
          <p:nvSpPr>
            <p:cNvPr id="10" name="Freeform 10"/>
            <p:cNvSpPr/>
            <p:nvPr/>
          </p:nvSpPr>
          <p:spPr>
            <a:xfrm>
              <a:off x="0" y="0"/>
              <a:ext cx="5238584" cy="2098441"/>
            </a:xfrm>
            <a:custGeom>
              <a:avLst/>
              <a:gdLst/>
              <a:ahLst/>
              <a:cxnLst/>
              <a:rect l="l" t="t" r="r" b="b"/>
              <a:pathLst>
                <a:path w="5238584" h="2098441">
                  <a:moveTo>
                    <a:pt x="0" y="0"/>
                  </a:moveTo>
                  <a:lnTo>
                    <a:pt x="5238584" y="0"/>
                  </a:lnTo>
                  <a:lnTo>
                    <a:pt x="5238584" y="2098441"/>
                  </a:lnTo>
                  <a:lnTo>
                    <a:pt x="0" y="2098441"/>
                  </a:lnTo>
                  <a:close/>
                </a:path>
              </a:pathLst>
            </a:custGeom>
            <a:solidFill>
              <a:srgbClr val="F5F5EF"/>
            </a:solidFill>
          </p:spPr>
        </p:sp>
      </p:grpSp>
      <p:sp>
        <p:nvSpPr>
          <p:cNvPr id="11" name="TextBox 12"/>
          <p:cNvSpPr txBox="1"/>
          <p:nvPr/>
        </p:nvSpPr>
        <p:spPr>
          <a:xfrm>
            <a:off x="3365256" y="3123811"/>
            <a:ext cx="12021776" cy="936154"/>
          </a:xfrm>
          <a:prstGeom prst="rect">
            <a:avLst/>
          </a:prstGeom>
        </p:spPr>
        <p:txBody>
          <a:bodyPr lIns="0" tIns="0" rIns="0" bIns="0" rtlCol="0" anchor="t">
            <a:spAutoFit/>
          </a:bodyPr>
          <a:lstStyle/>
          <a:p>
            <a:pPr algn="ctr">
              <a:lnSpc>
                <a:spcPts val="7320"/>
              </a:lnSpc>
            </a:pPr>
            <a:endParaRPr lang="en-US" sz="6100">
              <a:solidFill>
                <a:srgbClr val="DC3C4D"/>
              </a:solidFill>
              <a:latin typeface="Paytone One Bold"/>
            </a:endParaRPr>
          </a:p>
        </p:txBody>
      </p:sp>
      <p:pic>
        <p:nvPicPr>
          <p:cNvPr id="12" name="Picture 18"/>
          <p:cNvPicPr>
            <a:picLocks noChangeAspect="1"/>
          </p:cNvPicPr>
          <p:nvPr/>
        </p:nvPicPr>
        <p:blipFill>
          <a:blip r:embed="rId4"/>
          <a:srcRect/>
          <a:stretch>
            <a:fillRect/>
          </a:stretch>
        </p:blipFill>
        <p:spPr>
          <a:xfrm>
            <a:off x="384544" y="5977783"/>
            <a:ext cx="3518440" cy="3748005"/>
          </a:xfrm>
          <a:prstGeom prst="rect">
            <a:avLst/>
          </a:prstGeom>
        </p:spPr>
      </p:pic>
      <p:sp>
        <p:nvSpPr>
          <p:cNvPr id="13" name="TextBox 12">
            <a:extLst>
              <a:ext uri="{FF2B5EF4-FFF2-40B4-BE49-F238E27FC236}">
                <a16:creationId xmlns:a16="http://schemas.microsoft.com/office/drawing/2014/main" id="{4D1424A7-CD5D-4D81-B187-20834EF29E5A}"/>
              </a:ext>
            </a:extLst>
          </p:cNvPr>
          <p:cNvSpPr txBox="1"/>
          <p:nvPr/>
        </p:nvSpPr>
        <p:spPr>
          <a:xfrm>
            <a:off x="3661144" y="3914329"/>
            <a:ext cx="12039600" cy="18620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15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LUYỆN</a:t>
            </a:r>
            <a:r>
              <a:rPr kumimoji="0" lang="vi-VN" sz="11500" b="1" i="0" u="none" strike="noStrike" kern="1200" cap="none" spc="0" normalizeH="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TẬP </a:t>
            </a:r>
            <a:endParaRPr kumimoji="0" lang="en-US" sz="115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14" name="Picture 1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4329145" y="144738"/>
            <a:ext cx="2527928" cy="3798800"/>
          </a:xfrm>
          <a:prstGeom prst="rect">
            <a:avLst/>
          </a:prstGeom>
        </p:spPr>
      </p:pic>
    </p:spTree>
    <p:extLst>
      <p:ext uri="{BB962C8B-B14F-4D97-AF65-F5344CB8AC3E}">
        <p14:creationId xmlns:p14="http://schemas.microsoft.com/office/powerpoint/2010/main" val="37903628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5F5EF"/>
        </a:solidFill>
        <a:effectLst/>
      </p:bgPr>
    </p:bg>
    <p:spTree>
      <p:nvGrpSpPr>
        <p:cNvPr id="1" name=""/>
        <p:cNvGrpSpPr/>
        <p:nvPr/>
      </p:nvGrpSpPr>
      <p:grpSpPr>
        <a:xfrm>
          <a:off x="0" y="0"/>
          <a:ext cx="0" cy="0"/>
          <a:chOff x="0" y="0"/>
          <a:chExt cx="0" cy="0"/>
        </a:xfrm>
      </p:grpSpPr>
      <p:grpSp>
        <p:nvGrpSpPr>
          <p:cNvPr id="8" name="Group 8"/>
          <p:cNvGrpSpPr/>
          <p:nvPr/>
        </p:nvGrpSpPr>
        <p:grpSpPr>
          <a:xfrm rot="-5400000">
            <a:off x="4162193" y="-4181170"/>
            <a:ext cx="11113479" cy="19026814"/>
            <a:chOff x="0" y="0"/>
            <a:chExt cx="7733519" cy="15445666"/>
          </a:xfrm>
        </p:grpSpPr>
        <p:pic>
          <p:nvPicPr>
            <p:cNvPr id="10" name="Picture 10"/>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7712146"/>
              <a:ext cx="7733519" cy="7733519"/>
            </a:xfrm>
            <a:prstGeom prst="rect">
              <a:avLst/>
            </a:prstGeom>
          </p:spPr>
        </p:pic>
        <p:pic>
          <p:nvPicPr>
            <p:cNvPr id="9" name="Picture 9"/>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7733519" cy="7733519"/>
            </a:xfrm>
            <a:prstGeom prst="rect">
              <a:avLst/>
            </a:prstGeom>
          </p:spPr>
        </p:pic>
      </p:grpSp>
      <p:grpSp>
        <p:nvGrpSpPr>
          <p:cNvPr id="2" name="Group 2"/>
          <p:cNvGrpSpPr/>
          <p:nvPr/>
        </p:nvGrpSpPr>
        <p:grpSpPr>
          <a:xfrm>
            <a:off x="-1979504" y="2612482"/>
            <a:ext cx="3654578" cy="2719755"/>
            <a:chOff x="0" y="0"/>
            <a:chExt cx="1625641" cy="1209810"/>
          </a:xfrm>
        </p:grpSpPr>
        <p:sp>
          <p:nvSpPr>
            <p:cNvPr id="3" name="Freeform 3"/>
            <p:cNvSpPr/>
            <p:nvPr/>
          </p:nvSpPr>
          <p:spPr>
            <a:xfrm>
              <a:off x="0" y="0"/>
              <a:ext cx="1625641" cy="1209810"/>
            </a:xfrm>
            <a:custGeom>
              <a:avLst/>
              <a:gdLst/>
              <a:ahLst/>
              <a:cxnLst/>
              <a:rect l="l" t="t" r="r" b="b"/>
              <a:pathLst>
                <a:path w="1625641" h="1209810">
                  <a:moveTo>
                    <a:pt x="0" y="0"/>
                  </a:moveTo>
                  <a:lnTo>
                    <a:pt x="1625641" y="0"/>
                  </a:lnTo>
                  <a:lnTo>
                    <a:pt x="1625641" y="1209810"/>
                  </a:lnTo>
                  <a:lnTo>
                    <a:pt x="0" y="1209810"/>
                  </a:lnTo>
                  <a:close/>
                </a:path>
              </a:pathLst>
            </a:custGeom>
            <a:solidFill>
              <a:srgbClr val="FDBE14"/>
            </a:solidFill>
          </p:spPr>
        </p:sp>
      </p:grpSp>
      <p:grpSp>
        <p:nvGrpSpPr>
          <p:cNvPr id="4" name="Group 4"/>
          <p:cNvGrpSpPr>
            <a:grpSpLocks noChangeAspect="1"/>
          </p:cNvGrpSpPr>
          <p:nvPr/>
        </p:nvGrpSpPr>
        <p:grpSpPr>
          <a:xfrm>
            <a:off x="15906192" y="-1452523"/>
            <a:ext cx="3074718" cy="3074718"/>
            <a:chOff x="0" y="0"/>
            <a:chExt cx="1708150" cy="1708150"/>
          </a:xfrm>
        </p:grpSpPr>
        <p:sp>
          <p:nvSpPr>
            <p:cNvPr id="5" name="Freeform 5"/>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DC3C4D"/>
            </a:solidFill>
          </p:spPr>
        </p:sp>
      </p:grpSp>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830393" y="7554665"/>
            <a:ext cx="2915214" cy="2915214"/>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07611" y="2607815"/>
            <a:ext cx="2393245" cy="2393245"/>
          </a:xfrm>
          <a:prstGeom prst="rect">
            <a:avLst/>
          </a:prstGeom>
        </p:spPr>
      </p:pic>
      <p:grpSp>
        <p:nvGrpSpPr>
          <p:cNvPr id="14" name="Group 13"/>
          <p:cNvGrpSpPr/>
          <p:nvPr/>
        </p:nvGrpSpPr>
        <p:grpSpPr>
          <a:xfrm>
            <a:off x="5887526" y="727406"/>
            <a:ext cx="10224074" cy="3393519"/>
            <a:chOff x="11277600" y="612699"/>
            <a:chExt cx="2438400" cy="3393519"/>
          </a:xfrm>
        </p:grpSpPr>
        <p:sp>
          <p:nvSpPr>
            <p:cNvPr id="15" name="Freeform 3"/>
            <p:cNvSpPr/>
            <p:nvPr/>
          </p:nvSpPr>
          <p:spPr>
            <a:xfrm>
              <a:off x="11277600" y="612699"/>
              <a:ext cx="2438400" cy="3393519"/>
            </a:xfrm>
            <a:custGeom>
              <a:avLst/>
              <a:gdLst/>
              <a:ahLst/>
              <a:cxnLst/>
              <a:rect l="l" t="t" r="r" b="b"/>
              <a:pathLst>
                <a:path w="8102799" h="2106065">
                  <a:moveTo>
                    <a:pt x="8010089" y="2106065"/>
                  </a:moveTo>
                  <a:lnTo>
                    <a:pt x="92710" y="2106065"/>
                  </a:lnTo>
                  <a:cubicBezTo>
                    <a:pt x="41910" y="2106065"/>
                    <a:pt x="0" y="2064155"/>
                    <a:pt x="0" y="2013355"/>
                  </a:cubicBezTo>
                  <a:lnTo>
                    <a:pt x="0" y="92710"/>
                  </a:lnTo>
                  <a:cubicBezTo>
                    <a:pt x="0" y="41910"/>
                    <a:pt x="41910" y="0"/>
                    <a:pt x="92710" y="0"/>
                  </a:cubicBezTo>
                  <a:lnTo>
                    <a:pt x="8008819" y="0"/>
                  </a:lnTo>
                  <a:cubicBezTo>
                    <a:pt x="8059619" y="0"/>
                    <a:pt x="8101529" y="41910"/>
                    <a:pt x="8101529" y="92710"/>
                  </a:cubicBezTo>
                  <a:lnTo>
                    <a:pt x="8101529" y="2012085"/>
                  </a:lnTo>
                  <a:cubicBezTo>
                    <a:pt x="8102799" y="2064155"/>
                    <a:pt x="8060889" y="2106065"/>
                    <a:pt x="8010089" y="2106065"/>
                  </a:cubicBezTo>
                  <a:close/>
                </a:path>
              </a:pathLst>
            </a:custGeom>
            <a:solidFill>
              <a:srgbClr val="F06755"/>
            </a:solidFill>
          </p:spPr>
        </p:sp>
        <p:sp>
          <p:nvSpPr>
            <p:cNvPr id="16" name="TextBox 13"/>
            <p:cNvSpPr txBox="1"/>
            <p:nvPr/>
          </p:nvSpPr>
          <p:spPr>
            <a:xfrm>
              <a:off x="11394016" y="647700"/>
              <a:ext cx="2272995" cy="3323987"/>
            </a:xfrm>
            <a:prstGeom prst="rect">
              <a:avLst/>
            </a:prstGeom>
          </p:spPr>
          <p:txBody>
            <a:bodyPr wrap="square" lIns="0" tIns="0" rIns="0" bIns="0" rtlCol="0" anchor="t">
              <a:spAutoFit/>
            </a:bodyPr>
            <a:lstStyle/>
            <a:p>
              <a:pPr algn="just"/>
              <a:r>
                <a:rPr lang="en-US" sz="5400" b="1">
                  <a:solidFill>
                    <a:schemeClr val="bg1"/>
                  </a:solidFill>
                  <a:latin typeface="Arial" pitchFamily="34" charset="0"/>
                  <a:cs typeface="Arial" pitchFamily="34" charset="0"/>
                </a:rPr>
                <a:t>Tìm trên tia số:</a:t>
              </a:r>
            </a:p>
            <a:p>
              <a:pPr algn="just"/>
              <a:r>
                <a:rPr lang="en-US" sz="5400" b="1">
                  <a:solidFill>
                    <a:schemeClr val="bg1"/>
                  </a:solidFill>
                  <a:latin typeface="Arial" pitchFamily="34" charset="0"/>
                  <a:cs typeface="Arial" pitchFamily="34" charset="0"/>
                </a:rPr>
                <a:t>a. Những số bé 5</a:t>
              </a:r>
            </a:p>
            <a:p>
              <a:pPr algn="just"/>
              <a:r>
                <a:rPr lang="en-US" sz="5400" b="1">
                  <a:solidFill>
                    <a:schemeClr val="bg1"/>
                  </a:solidFill>
                  <a:latin typeface="Arial" pitchFamily="34" charset="0"/>
                  <a:cs typeface="Arial" pitchFamily="34" charset="0"/>
                </a:rPr>
                <a:t>b. Những số vừa lớn hơn 3 vừa bé hơn 6</a:t>
              </a:r>
            </a:p>
          </p:txBody>
        </p:sp>
      </p:grpSp>
      <p:grpSp>
        <p:nvGrpSpPr>
          <p:cNvPr id="17" name="Group 16"/>
          <p:cNvGrpSpPr/>
          <p:nvPr/>
        </p:nvGrpSpPr>
        <p:grpSpPr>
          <a:xfrm>
            <a:off x="1419266" y="84836"/>
            <a:ext cx="4468260" cy="2667000"/>
            <a:chOff x="1556244" y="54966"/>
            <a:chExt cx="4468260" cy="2667000"/>
          </a:xfrm>
        </p:grpSpPr>
        <p:sp>
          <p:nvSpPr>
            <p:cNvPr id="18" name="7-Point Star 17"/>
            <p:cNvSpPr/>
            <p:nvPr/>
          </p:nvSpPr>
          <p:spPr>
            <a:xfrm>
              <a:off x="1812052" y="54966"/>
              <a:ext cx="3633763" cy="2667000"/>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TextBox 18"/>
            <p:cNvSpPr txBox="1"/>
            <p:nvPr/>
          </p:nvSpPr>
          <p:spPr>
            <a:xfrm>
              <a:off x="1556244" y="800100"/>
              <a:ext cx="4468260" cy="1166473"/>
            </a:xfrm>
            <a:prstGeom prst="rect">
              <a:avLst/>
            </a:prstGeom>
          </p:spPr>
          <p:txBody>
            <a:bodyPr lIns="0" tIns="0" rIns="0" bIns="0" rtlCol="0" anchor="t">
              <a:spAutoFit/>
            </a:bodyPr>
            <a:lstStyle/>
            <a:p>
              <a:pPr algn="ctr">
                <a:lnSpc>
                  <a:spcPts val="9680"/>
                </a:lnSpc>
              </a:pPr>
              <a:r>
                <a:rPr lang="en-US" sz="6600" b="1">
                  <a:solidFill>
                    <a:srgbClr val="FF0000"/>
                  </a:solidFill>
                  <a:latin typeface="Arial" pitchFamily="34" charset="0"/>
                  <a:cs typeface="Arial" pitchFamily="34" charset="0"/>
                </a:rPr>
                <a:t>Bài 1:</a:t>
              </a:r>
            </a:p>
          </p:txBody>
        </p:sp>
      </p:grpSp>
      <p:sp>
        <p:nvSpPr>
          <p:cNvPr id="20" name="Rectangle 19"/>
          <p:cNvSpPr/>
          <p:nvPr/>
        </p:nvSpPr>
        <p:spPr>
          <a:xfrm>
            <a:off x="3258226" y="5567742"/>
            <a:ext cx="12821878" cy="1214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a:solidFill>
                  <a:schemeClr val="tx1"/>
                </a:solidFill>
                <a:latin typeface="Arial" pitchFamily="34" charset="0"/>
                <a:cs typeface="Arial" pitchFamily="34" charset="0"/>
              </a:rPr>
              <a:t>0    1    2     3     4    5     6     7    8     9    10</a:t>
            </a:r>
            <a:endParaRPr lang="vi-VN" sz="4400" b="1">
              <a:solidFill>
                <a:schemeClr val="tx1"/>
              </a:solidFill>
              <a:latin typeface="Arial" pitchFamily="34" charset="0"/>
              <a:cs typeface="Arial" pitchFamily="34" charset="0"/>
            </a:endParaRPr>
          </a:p>
        </p:txBody>
      </p:sp>
      <p:grpSp>
        <p:nvGrpSpPr>
          <p:cNvPr id="21" name="Group 20"/>
          <p:cNvGrpSpPr/>
          <p:nvPr/>
        </p:nvGrpSpPr>
        <p:grpSpPr>
          <a:xfrm>
            <a:off x="3390992" y="4859187"/>
            <a:ext cx="11774738" cy="586976"/>
            <a:chOff x="6273880" y="-2628901"/>
            <a:chExt cx="13004720" cy="441876"/>
          </a:xfrm>
        </p:grpSpPr>
        <p:cxnSp>
          <p:nvCxnSpPr>
            <p:cNvPr id="22" name="Straight Arrow Connector 21"/>
            <p:cNvCxnSpPr/>
            <p:nvPr/>
          </p:nvCxnSpPr>
          <p:spPr>
            <a:xfrm>
              <a:off x="6273880" y="-2411483"/>
              <a:ext cx="13004720" cy="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6273880" y="-2628901"/>
              <a:ext cx="0" cy="43483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7407103" y="-2628901"/>
              <a:ext cx="0" cy="43483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8540326" y="-2628901"/>
              <a:ext cx="0" cy="43483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9673549" y="-2628901"/>
              <a:ext cx="0" cy="43483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10806772" y="-2628901"/>
              <a:ext cx="0" cy="43483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11939996" y="-2628901"/>
              <a:ext cx="0" cy="43483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13073219" y="-2628901"/>
              <a:ext cx="0" cy="43483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14206442" y="-2628901"/>
              <a:ext cx="0" cy="43483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15339665" y="-2628901"/>
              <a:ext cx="0" cy="43483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16472888" y="-2628901"/>
              <a:ext cx="0" cy="43483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17602200" y="-2621862"/>
              <a:ext cx="0" cy="43483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4" name="Rectangle 33"/>
          <p:cNvSpPr/>
          <p:nvPr/>
        </p:nvSpPr>
        <p:spPr>
          <a:xfrm>
            <a:off x="2213806" y="7353300"/>
            <a:ext cx="13635794" cy="2308324"/>
          </a:xfrm>
          <a:prstGeom prst="rect">
            <a:avLst/>
          </a:prstGeom>
          <a:solidFill>
            <a:srgbClr val="00B0F0"/>
          </a:solidFill>
        </p:spPr>
        <p:txBody>
          <a:bodyPr wrap="square">
            <a:spAutoFit/>
          </a:bodyPr>
          <a:lstStyle/>
          <a:p>
            <a:pPr>
              <a:lnSpc>
                <a:spcPct val="150000"/>
              </a:lnSpc>
            </a:pPr>
            <a:r>
              <a:rPr lang="fr-FR" sz="4800">
                <a:latin typeface="Arial" pitchFamily="34" charset="0"/>
                <a:cs typeface="Arial" pitchFamily="34" charset="0"/>
              </a:rPr>
              <a:t>a. Những số bé hơn 5 là: 0, 1, 2, 3, 4.</a:t>
            </a:r>
            <a:endParaRPr lang="vi-VN" sz="4800">
              <a:latin typeface="Arial" pitchFamily="34" charset="0"/>
              <a:cs typeface="Arial" pitchFamily="34" charset="0"/>
            </a:endParaRPr>
          </a:p>
          <a:p>
            <a:pPr>
              <a:lnSpc>
                <a:spcPct val="150000"/>
              </a:lnSpc>
            </a:pPr>
            <a:r>
              <a:rPr lang="fr-FR" sz="4800">
                <a:latin typeface="Arial" pitchFamily="34" charset="0"/>
                <a:cs typeface="Arial" pitchFamily="34" charset="0"/>
              </a:rPr>
              <a:t>b. Những số vừa lớn hơn 3,vừa bé hơn 6 là: 4, 5.</a:t>
            </a:r>
            <a:endParaRPr lang="vi-VN" sz="4800">
              <a:latin typeface="Arial" pitchFamily="34" charset="0"/>
              <a:cs typeface="Arial" pitchFamily="34" charset="0"/>
            </a:endParaRPr>
          </a:p>
        </p:txBody>
      </p:sp>
      <p:sp>
        <p:nvSpPr>
          <p:cNvPr id="36" name="Curved Down Arrow 35"/>
          <p:cNvSpPr/>
          <p:nvPr/>
        </p:nvSpPr>
        <p:spPr>
          <a:xfrm rot="4538260">
            <a:off x="14289800" y="4768839"/>
            <a:ext cx="3940433" cy="138040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heel(1)">
                                      <p:cBhvr>
                                        <p:cTn id="29" dur="2000"/>
                                        <p:tgtEl>
                                          <p:spTgt spid="3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barn(inVertical)">
                                      <p:cBhvr>
                                        <p:cTn id="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4"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C0C0"/>
        </a:solidFill>
        <a:effectLst/>
      </p:bgPr>
    </p:bg>
    <p:spTree>
      <p:nvGrpSpPr>
        <p:cNvPr id="1" name=""/>
        <p:cNvGrpSpPr/>
        <p:nvPr/>
      </p:nvGrpSpPr>
      <p:grpSpPr>
        <a:xfrm>
          <a:off x="0" y="0"/>
          <a:ext cx="0" cy="0"/>
          <a:chOff x="0" y="0"/>
          <a:chExt cx="0" cy="0"/>
        </a:xfrm>
      </p:grpSpPr>
      <p:sp>
        <p:nvSpPr>
          <p:cNvPr id="25" name="Rectangle 5"/>
          <p:cNvSpPr>
            <a:spLocks noChangeArrowheads="1"/>
          </p:cNvSpPr>
          <p:nvPr/>
        </p:nvSpPr>
        <p:spPr bwMode="auto">
          <a:xfrm>
            <a:off x="1417006" y="3780235"/>
            <a:ext cx="14051593"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200000"/>
              </a:lnSpc>
              <a:spcBef>
                <a:spcPct val="0"/>
              </a:spcBef>
              <a:spcAft>
                <a:spcPct val="0"/>
              </a:spcAft>
              <a:buClrTx/>
              <a:buSzTx/>
              <a:buFontTx/>
              <a:buNone/>
              <a:tabLst/>
            </a:pPr>
            <a:r>
              <a:rPr kumimoji="0" lang="nl-NL" sz="6000" b="1" u="none" strike="noStrike" cap="none" normalizeH="0" baseline="0">
                <a:ln>
                  <a:noFill/>
                </a:ln>
                <a:solidFill>
                  <a:srgbClr val="000000"/>
                </a:solidFill>
                <a:effectLst/>
                <a:latin typeface="Times New Roman" pitchFamily="18" charset="0"/>
                <a:ea typeface="Times New Roman" pitchFamily="18" charset="0"/>
                <a:cs typeface="Times New Roman" pitchFamily="18" charset="0"/>
              </a:rPr>
              <a:t>Điền số vào       </a:t>
            </a:r>
            <a:r>
              <a:rPr kumimoji="0" lang="nl-NL" sz="6000" b="1" u="none" strike="noStrike" cap="none" normalizeH="0">
                <a:ln>
                  <a:noFill/>
                </a:ln>
                <a:solidFill>
                  <a:srgbClr val="000000"/>
                </a:solidFill>
                <a:effectLst/>
                <a:latin typeface="Times New Roman" pitchFamily="18" charset="0"/>
                <a:ea typeface="Times New Roman" pitchFamily="18" charset="0"/>
                <a:cs typeface="Times New Roman" pitchFamily="18" charset="0"/>
              </a:rPr>
              <a:t>   </a:t>
            </a:r>
            <a:r>
              <a:rPr kumimoji="0" lang="nl-NL" sz="6000" b="1" u="none" strike="noStrike" cap="none" normalizeH="0" baseline="0">
                <a:ln>
                  <a:noFill/>
                </a:ln>
                <a:solidFill>
                  <a:srgbClr val="000000"/>
                </a:solidFill>
                <a:effectLst/>
                <a:latin typeface="Times New Roman" pitchFamily="18" charset="0"/>
                <a:ea typeface="Times New Roman" pitchFamily="18" charset="0"/>
                <a:cs typeface="Times New Roman" pitchFamily="18" charset="0"/>
              </a:rPr>
              <a:t>:</a:t>
            </a:r>
            <a:endParaRPr kumimoji="0" lang="vi-VN" sz="6000" b="1" u="none" strike="noStrike" cap="none" normalizeH="0" baseline="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200000"/>
              </a:lnSpc>
              <a:spcBef>
                <a:spcPct val="0"/>
              </a:spcBef>
              <a:spcAft>
                <a:spcPct val="0"/>
              </a:spcAft>
              <a:buClrTx/>
              <a:buSzTx/>
              <a:buFontTx/>
              <a:buNone/>
              <a:tabLst/>
            </a:pPr>
            <a:r>
              <a:rPr kumimoji="0" lang="nl-NL" sz="6000" b="1" u="none" strike="noStrike" cap="none" normalizeH="0" baseline="0">
                <a:ln>
                  <a:noFill/>
                </a:ln>
                <a:solidFill>
                  <a:srgbClr val="000000"/>
                </a:solidFill>
                <a:effectLst/>
                <a:latin typeface="Times New Roman" pitchFamily="18" charset="0"/>
                <a:ea typeface="Times New Roman" pitchFamily="18" charset="0"/>
                <a:cs typeface="Times New Roman" pitchFamily="18" charset="0"/>
              </a:rPr>
              <a:t>a)         &lt; 2                      b)  3 &lt;             &lt; 7</a:t>
            </a:r>
            <a:endParaRPr kumimoji="0" lang="nl-NL" sz="6000" b="1" u="none" strike="noStrike" cap="none" normalizeH="0" baseline="0">
              <a:ln>
                <a:noFill/>
              </a:ln>
              <a:solidFill>
                <a:schemeClr val="tx1"/>
              </a:solidFill>
              <a:effectLst/>
              <a:latin typeface="Arial" pitchFamily="34" charset="0"/>
              <a:cs typeface="Arial" pitchFamily="34" charset="0"/>
            </a:endParaRPr>
          </a:p>
        </p:txBody>
      </p:sp>
      <p:sp>
        <p:nvSpPr>
          <p:cNvPr id="7" name="Rectangle 6"/>
          <p:cNvSpPr/>
          <p:nvPr/>
        </p:nvSpPr>
        <p:spPr>
          <a:xfrm>
            <a:off x="1584835" y="2498822"/>
            <a:ext cx="12821878" cy="1214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a:solidFill>
                  <a:schemeClr val="tx1"/>
                </a:solidFill>
                <a:latin typeface="Arial" pitchFamily="34" charset="0"/>
                <a:cs typeface="Arial" pitchFamily="34" charset="0"/>
              </a:rPr>
              <a:t>0    1    2     3     4    5     6     7    8     9    10</a:t>
            </a:r>
            <a:endParaRPr lang="vi-VN" sz="4400" b="1">
              <a:solidFill>
                <a:schemeClr val="tx1"/>
              </a:solidFill>
              <a:latin typeface="Arial" pitchFamily="34" charset="0"/>
              <a:cs typeface="Arial" pitchFamily="34" charset="0"/>
            </a:endParaRPr>
          </a:p>
        </p:txBody>
      </p:sp>
      <p:grpSp>
        <p:nvGrpSpPr>
          <p:cNvPr id="8" name="Group 7"/>
          <p:cNvGrpSpPr/>
          <p:nvPr/>
        </p:nvGrpSpPr>
        <p:grpSpPr>
          <a:xfrm>
            <a:off x="1717601" y="1790267"/>
            <a:ext cx="11774738" cy="586976"/>
            <a:chOff x="6273880" y="-2628901"/>
            <a:chExt cx="13004720" cy="441876"/>
          </a:xfrm>
        </p:grpSpPr>
        <p:cxnSp>
          <p:nvCxnSpPr>
            <p:cNvPr id="9" name="Straight Arrow Connector 8"/>
            <p:cNvCxnSpPr/>
            <p:nvPr/>
          </p:nvCxnSpPr>
          <p:spPr>
            <a:xfrm>
              <a:off x="6273880" y="-2411483"/>
              <a:ext cx="13004720" cy="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6273880" y="-2628901"/>
              <a:ext cx="0" cy="43483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7407103" y="-2628901"/>
              <a:ext cx="0" cy="43483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540326" y="-2628901"/>
              <a:ext cx="0" cy="43483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9673549" y="-2628901"/>
              <a:ext cx="0" cy="43483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10806772" y="-2628901"/>
              <a:ext cx="0" cy="43483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11939996" y="-2628901"/>
              <a:ext cx="0" cy="43483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3073219" y="-2628901"/>
              <a:ext cx="0" cy="43483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14206442" y="-2628901"/>
              <a:ext cx="0" cy="43483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15339665" y="-2628901"/>
              <a:ext cx="0" cy="43483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6472888" y="-2628901"/>
              <a:ext cx="0" cy="43483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17602200" y="-2621862"/>
              <a:ext cx="0" cy="43483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 name="Rectangle 21"/>
          <p:cNvSpPr/>
          <p:nvPr/>
        </p:nvSpPr>
        <p:spPr>
          <a:xfrm>
            <a:off x="5509947" y="4229100"/>
            <a:ext cx="1337871" cy="1016635"/>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vi-VN" sz="4800" b="1"/>
          </a:p>
        </p:txBody>
      </p:sp>
      <p:sp>
        <p:nvSpPr>
          <p:cNvPr id="24" name="Rectangle 4"/>
          <p:cNvSpPr>
            <a:spLocks noChangeArrowheads="1"/>
          </p:cNvSpPr>
          <p:nvPr/>
        </p:nvSpPr>
        <p:spPr bwMode="auto">
          <a:xfrm>
            <a:off x="0" y="-186895"/>
            <a:ext cx="18473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sz="4800" b="1"/>
          </a:p>
        </p:txBody>
      </p:sp>
      <p:pic>
        <p:nvPicPr>
          <p:cNvPr id="26" name="Picture 1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202494" y="353253"/>
            <a:ext cx="2970359" cy="2630118"/>
          </a:xfrm>
          <a:prstGeom prst="rect">
            <a:avLst/>
          </a:prstGeom>
        </p:spPr>
      </p:pic>
      <p:sp>
        <p:nvSpPr>
          <p:cNvPr id="27" name="Rectangle 26"/>
          <p:cNvSpPr/>
          <p:nvPr/>
        </p:nvSpPr>
        <p:spPr>
          <a:xfrm>
            <a:off x="2286000" y="6210300"/>
            <a:ext cx="1337871" cy="1016635"/>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vi-VN" sz="4800" b="1"/>
          </a:p>
        </p:txBody>
      </p:sp>
      <p:sp>
        <p:nvSpPr>
          <p:cNvPr id="28" name="Rectangle 27"/>
          <p:cNvSpPr/>
          <p:nvPr/>
        </p:nvSpPr>
        <p:spPr>
          <a:xfrm>
            <a:off x="11658600" y="6210299"/>
            <a:ext cx="1337871" cy="1016635"/>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vi-VN" sz="4800" b="1"/>
          </a:p>
        </p:txBody>
      </p:sp>
      <p:sp>
        <p:nvSpPr>
          <p:cNvPr id="29" name="Rectangle 28"/>
          <p:cNvSpPr/>
          <p:nvPr/>
        </p:nvSpPr>
        <p:spPr>
          <a:xfrm>
            <a:off x="11379131" y="6286500"/>
            <a:ext cx="2108269" cy="923330"/>
          </a:xfrm>
          <a:prstGeom prst="rect">
            <a:avLst/>
          </a:prstGeom>
        </p:spPr>
        <p:txBody>
          <a:bodyPr wrap="none">
            <a:spAutoFit/>
          </a:bodyPr>
          <a:lstStyle/>
          <a:p>
            <a:r>
              <a:rPr lang="fr-FR" sz="5400" b="1">
                <a:solidFill>
                  <a:srgbClr val="FF0000"/>
                </a:solidFill>
                <a:latin typeface="Arial" pitchFamily="34" charset="0"/>
                <a:cs typeface="Arial" pitchFamily="34" charset="0"/>
              </a:rPr>
              <a:t>4, 5, 6</a:t>
            </a:r>
            <a:endParaRPr lang="vi-VN" sz="5400" b="1">
              <a:solidFill>
                <a:srgbClr val="FF0000"/>
              </a:solidFill>
              <a:latin typeface="Arial" pitchFamily="34" charset="0"/>
              <a:cs typeface="Arial" pitchFamily="34" charset="0"/>
            </a:endParaRPr>
          </a:p>
        </p:txBody>
      </p:sp>
      <p:sp>
        <p:nvSpPr>
          <p:cNvPr id="30" name="Rectangle 29"/>
          <p:cNvSpPr/>
          <p:nvPr/>
        </p:nvSpPr>
        <p:spPr>
          <a:xfrm>
            <a:off x="2221401" y="6210300"/>
            <a:ext cx="1467068" cy="1015663"/>
          </a:xfrm>
          <a:prstGeom prst="rect">
            <a:avLst/>
          </a:prstGeom>
        </p:spPr>
        <p:txBody>
          <a:bodyPr wrap="none">
            <a:spAutoFit/>
          </a:bodyPr>
          <a:lstStyle/>
          <a:p>
            <a:pPr lvl="0"/>
            <a:r>
              <a:rPr lang="fr-FR" sz="6000" b="1">
                <a:solidFill>
                  <a:srgbClr val="FF0000"/>
                </a:solidFill>
                <a:latin typeface="Arial" pitchFamily="34" charset="0"/>
                <a:cs typeface="Arial" pitchFamily="34" charset="0"/>
              </a:rPr>
              <a:t>0, 1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anim calcmode="lin" valueType="num">
                                      <p:cBhvr>
                                        <p:cTn id="23" dur="1000" fill="hold"/>
                                        <p:tgtEl>
                                          <p:spTgt spid="22"/>
                                        </p:tgtEl>
                                        <p:attrNameLst>
                                          <p:attrName>ppt_x</p:attrName>
                                        </p:attrNameLst>
                                      </p:cBhvr>
                                      <p:tavLst>
                                        <p:tav tm="0">
                                          <p:val>
                                            <p:strVal val="#ppt_x"/>
                                          </p:val>
                                        </p:tav>
                                        <p:tav tm="100000">
                                          <p:val>
                                            <p:strVal val="#ppt_x"/>
                                          </p:val>
                                        </p:tav>
                                      </p:tavLst>
                                    </p:anim>
                                    <p:anim calcmode="lin" valueType="num">
                                      <p:cBhvr>
                                        <p:cTn id="24" dur="1000" fill="hold"/>
                                        <p:tgtEl>
                                          <p:spTgt spid="2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1000"/>
                                        <p:tgtEl>
                                          <p:spTgt spid="27"/>
                                        </p:tgtEl>
                                      </p:cBhvr>
                                    </p:animEffect>
                                    <p:anim calcmode="lin" valueType="num">
                                      <p:cBhvr>
                                        <p:cTn id="28" dur="1000" fill="hold"/>
                                        <p:tgtEl>
                                          <p:spTgt spid="27"/>
                                        </p:tgtEl>
                                        <p:attrNameLst>
                                          <p:attrName>ppt_x</p:attrName>
                                        </p:attrNameLst>
                                      </p:cBhvr>
                                      <p:tavLst>
                                        <p:tav tm="0">
                                          <p:val>
                                            <p:strVal val="#ppt_x"/>
                                          </p:val>
                                        </p:tav>
                                        <p:tav tm="100000">
                                          <p:val>
                                            <p:strVal val="#ppt_x"/>
                                          </p:val>
                                        </p:tav>
                                      </p:tavLst>
                                    </p:anim>
                                    <p:anim calcmode="lin" valueType="num">
                                      <p:cBhvr>
                                        <p:cTn id="29" dur="1000" fill="hold"/>
                                        <p:tgtEl>
                                          <p:spTgt spid="2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1000"/>
                                        <p:tgtEl>
                                          <p:spTgt spid="28"/>
                                        </p:tgtEl>
                                      </p:cBhvr>
                                    </p:animEffect>
                                    <p:anim calcmode="lin" valueType="num">
                                      <p:cBhvr>
                                        <p:cTn id="33" dur="1000" fill="hold"/>
                                        <p:tgtEl>
                                          <p:spTgt spid="28"/>
                                        </p:tgtEl>
                                        <p:attrNameLst>
                                          <p:attrName>ppt_x</p:attrName>
                                        </p:attrNameLst>
                                      </p:cBhvr>
                                      <p:tavLst>
                                        <p:tav tm="0">
                                          <p:val>
                                            <p:strVal val="#ppt_x"/>
                                          </p:val>
                                        </p:tav>
                                        <p:tav tm="100000">
                                          <p:val>
                                            <p:strVal val="#ppt_x"/>
                                          </p:val>
                                        </p:tav>
                                      </p:tavLst>
                                    </p:anim>
                                    <p:anim calcmode="lin" valueType="num">
                                      <p:cBhvr>
                                        <p:cTn id="3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2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barn(inVertical)">
                                      <p:cBhvr>
                                        <p:cTn id="43" dur="500"/>
                                        <p:tgtEl>
                                          <p:spTgt spid="30"/>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28"/>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barn(inVertical)">
                                      <p:cBhvr>
                                        <p:cTn id="5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7" grpId="0"/>
      <p:bldP spid="22" grpId="0" animBg="1"/>
      <p:bldP spid="27" grpId="0" animBg="1"/>
      <p:bldP spid="27" grpId="1" animBg="1"/>
      <p:bldP spid="28" grpId="0" animBg="1"/>
      <p:bldP spid="28" grpId="1" animBg="1"/>
      <p:bldP spid="29" grpId="0"/>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5F5EF"/>
        </a:solidFill>
        <a:effectLst/>
      </p:bgPr>
    </p:bg>
    <p:spTree>
      <p:nvGrpSpPr>
        <p:cNvPr id="1" name=""/>
        <p:cNvGrpSpPr/>
        <p:nvPr/>
      </p:nvGrpSpPr>
      <p:grpSpPr>
        <a:xfrm>
          <a:off x="0" y="0"/>
          <a:ext cx="0" cy="0"/>
          <a:chOff x="0" y="0"/>
          <a:chExt cx="0" cy="0"/>
        </a:xfrm>
      </p:grpSpPr>
      <p:grpSp>
        <p:nvGrpSpPr>
          <p:cNvPr id="28" name="Group 27"/>
          <p:cNvGrpSpPr/>
          <p:nvPr/>
        </p:nvGrpSpPr>
        <p:grpSpPr>
          <a:xfrm>
            <a:off x="4190831" y="95227"/>
            <a:ext cx="4468260" cy="2667000"/>
            <a:chOff x="1556244" y="54966"/>
            <a:chExt cx="4468260" cy="2667000"/>
          </a:xfrm>
        </p:grpSpPr>
        <p:sp>
          <p:nvSpPr>
            <p:cNvPr id="29" name="7-Point Star 28"/>
            <p:cNvSpPr/>
            <p:nvPr/>
          </p:nvSpPr>
          <p:spPr>
            <a:xfrm>
              <a:off x="1812052" y="54966"/>
              <a:ext cx="3633763" cy="2667000"/>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0" name="TextBox 29"/>
            <p:cNvSpPr txBox="1"/>
            <p:nvPr/>
          </p:nvSpPr>
          <p:spPr>
            <a:xfrm>
              <a:off x="1556244" y="800100"/>
              <a:ext cx="4468260" cy="1166473"/>
            </a:xfrm>
            <a:prstGeom prst="rect">
              <a:avLst/>
            </a:prstGeom>
          </p:spPr>
          <p:txBody>
            <a:bodyPr lIns="0" tIns="0" rIns="0" bIns="0" rtlCol="0" anchor="t">
              <a:spAutoFit/>
            </a:bodyPr>
            <a:lstStyle/>
            <a:p>
              <a:pPr algn="ctr">
                <a:lnSpc>
                  <a:spcPts val="9680"/>
                </a:lnSpc>
              </a:pPr>
              <a:r>
                <a:rPr lang="en-US" sz="6600" b="1">
                  <a:solidFill>
                    <a:srgbClr val="FF0000"/>
                  </a:solidFill>
                  <a:latin typeface="Arial" pitchFamily="34" charset="0"/>
                  <a:cs typeface="Arial" pitchFamily="34" charset="0"/>
                </a:rPr>
                <a:t>Bài 4:</a:t>
              </a:r>
            </a:p>
          </p:txBody>
        </p:sp>
      </p:grpSp>
      <p:grpSp>
        <p:nvGrpSpPr>
          <p:cNvPr id="31" name="Group 30"/>
          <p:cNvGrpSpPr/>
          <p:nvPr/>
        </p:nvGrpSpPr>
        <p:grpSpPr>
          <a:xfrm>
            <a:off x="8801100" y="916735"/>
            <a:ext cx="2438400" cy="1541272"/>
            <a:chOff x="11277600" y="612700"/>
            <a:chExt cx="2438400" cy="1541272"/>
          </a:xfrm>
        </p:grpSpPr>
        <p:sp>
          <p:nvSpPr>
            <p:cNvPr id="32" name="Freeform 3"/>
            <p:cNvSpPr/>
            <p:nvPr/>
          </p:nvSpPr>
          <p:spPr>
            <a:xfrm>
              <a:off x="11277600" y="612700"/>
              <a:ext cx="2438400" cy="1541272"/>
            </a:xfrm>
            <a:custGeom>
              <a:avLst/>
              <a:gdLst/>
              <a:ahLst/>
              <a:cxnLst/>
              <a:rect l="l" t="t" r="r" b="b"/>
              <a:pathLst>
                <a:path w="8102799" h="2106065">
                  <a:moveTo>
                    <a:pt x="8010089" y="2106065"/>
                  </a:moveTo>
                  <a:lnTo>
                    <a:pt x="92710" y="2106065"/>
                  </a:lnTo>
                  <a:cubicBezTo>
                    <a:pt x="41910" y="2106065"/>
                    <a:pt x="0" y="2064155"/>
                    <a:pt x="0" y="2013355"/>
                  </a:cubicBezTo>
                  <a:lnTo>
                    <a:pt x="0" y="92710"/>
                  </a:lnTo>
                  <a:cubicBezTo>
                    <a:pt x="0" y="41910"/>
                    <a:pt x="41910" y="0"/>
                    <a:pt x="92710" y="0"/>
                  </a:cubicBezTo>
                  <a:lnTo>
                    <a:pt x="8008819" y="0"/>
                  </a:lnTo>
                  <a:cubicBezTo>
                    <a:pt x="8059619" y="0"/>
                    <a:pt x="8101529" y="41910"/>
                    <a:pt x="8101529" y="92710"/>
                  </a:cubicBezTo>
                  <a:lnTo>
                    <a:pt x="8101529" y="2012085"/>
                  </a:lnTo>
                  <a:cubicBezTo>
                    <a:pt x="8102799" y="2064155"/>
                    <a:pt x="8060889" y="2106065"/>
                    <a:pt x="8010089" y="2106065"/>
                  </a:cubicBezTo>
                  <a:close/>
                </a:path>
              </a:pathLst>
            </a:custGeom>
            <a:solidFill>
              <a:srgbClr val="F06755"/>
            </a:solidFill>
          </p:spPr>
        </p:sp>
        <p:sp>
          <p:nvSpPr>
            <p:cNvPr id="33" name="TextBox 13"/>
            <p:cNvSpPr txBox="1"/>
            <p:nvPr/>
          </p:nvSpPr>
          <p:spPr>
            <a:xfrm>
              <a:off x="11658600" y="647700"/>
              <a:ext cx="1905000" cy="1384995"/>
            </a:xfrm>
            <a:prstGeom prst="rect">
              <a:avLst/>
            </a:prstGeom>
          </p:spPr>
          <p:txBody>
            <a:bodyPr wrap="square" lIns="0" tIns="0" rIns="0" bIns="0" rtlCol="0" anchor="t">
              <a:spAutoFit/>
            </a:bodyPr>
            <a:lstStyle/>
            <a:p>
              <a:pPr algn="just">
                <a:lnSpc>
                  <a:spcPct val="150000"/>
                </a:lnSpc>
              </a:pPr>
              <a:r>
                <a:rPr lang="en-US" sz="6000" b="1">
                  <a:solidFill>
                    <a:schemeClr val="bg1"/>
                  </a:solidFill>
                  <a:latin typeface="Arial" pitchFamily="34" charset="0"/>
                  <a:cs typeface="Arial" pitchFamily="34" charset="0"/>
                </a:rPr>
                <a:t>Số ?</a:t>
              </a:r>
            </a:p>
          </p:txBody>
        </p:sp>
      </p:grpSp>
      <p:grpSp>
        <p:nvGrpSpPr>
          <p:cNvPr id="34" name="Group 2"/>
          <p:cNvGrpSpPr/>
          <p:nvPr/>
        </p:nvGrpSpPr>
        <p:grpSpPr>
          <a:xfrm>
            <a:off x="-1979504" y="2612482"/>
            <a:ext cx="3654578" cy="2719755"/>
            <a:chOff x="0" y="0"/>
            <a:chExt cx="1625641" cy="1209810"/>
          </a:xfrm>
        </p:grpSpPr>
        <p:sp>
          <p:nvSpPr>
            <p:cNvPr id="35" name="Freeform 3"/>
            <p:cNvSpPr/>
            <p:nvPr/>
          </p:nvSpPr>
          <p:spPr>
            <a:xfrm>
              <a:off x="0" y="0"/>
              <a:ext cx="1625641" cy="1209810"/>
            </a:xfrm>
            <a:custGeom>
              <a:avLst/>
              <a:gdLst/>
              <a:ahLst/>
              <a:cxnLst/>
              <a:rect l="l" t="t" r="r" b="b"/>
              <a:pathLst>
                <a:path w="1625641" h="1209810">
                  <a:moveTo>
                    <a:pt x="0" y="0"/>
                  </a:moveTo>
                  <a:lnTo>
                    <a:pt x="1625641" y="0"/>
                  </a:lnTo>
                  <a:lnTo>
                    <a:pt x="1625641" y="1209810"/>
                  </a:lnTo>
                  <a:lnTo>
                    <a:pt x="0" y="1209810"/>
                  </a:lnTo>
                  <a:close/>
                </a:path>
              </a:pathLst>
            </a:custGeom>
            <a:solidFill>
              <a:srgbClr val="FDBE14"/>
            </a:solidFill>
          </p:spPr>
        </p:sp>
      </p:grpSp>
      <p:grpSp>
        <p:nvGrpSpPr>
          <p:cNvPr id="36" name="Group 4"/>
          <p:cNvGrpSpPr>
            <a:grpSpLocks noChangeAspect="1"/>
          </p:cNvGrpSpPr>
          <p:nvPr/>
        </p:nvGrpSpPr>
        <p:grpSpPr>
          <a:xfrm>
            <a:off x="14935200" y="-629536"/>
            <a:ext cx="3074718" cy="3074718"/>
            <a:chOff x="0" y="0"/>
            <a:chExt cx="1708150" cy="1708150"/>
          </a:xfrm>
        </p:grpSpPr>
        <p:sp>
          <p:nvSpPr>
            <p:cNvPr id="37" name="Freeform 5"/>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DC3C4D"/>
            </a:solidFill>
          </p:spPr>
        </p:sp>
      </p:grpSp>
      <p:pic>
        <p:nvPicPr>
          <p:cNvPr id="38"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830393" y="7554665"/>
            <a:ext cx="2915214" cy="2915214"/>
          </a:xfrm>
          <a:prstGeom prst="rect">
            <a:avLst/>
          </a:prstGeom>
        </p:spPr>
      </p:pic>
      <p:pic>
        <p:nvPicPr>
          <p:cNvPr id="39"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07611" y="2607815"/>
            <a:ext cx="2393245" cy="2393245"/>
          </a:xfrm>
          <a:prstGeom prst="rect">
            <a:avLst/>
          </a:prstGeom>
        </p:spPr>
      </p:pic>
      <p:graphicFrame>
        <p:nvGraphicFramePr>
          <p:cNvPr id="24" name="Table 23"/>
          <p:cNvGraphicFramePr>
            <a:graphicFrameLocks noGrp="1"/>
          </p:cNvGraphicFramePr>
          <p:nvPr>
            <p:extLst>
              <p:ext uri="{D42A27DB-BD31-4B8C-83A1-F6EECF244321}">
                <p14:modId xmlns:p14="http://schemas.microsoft.com/office/powerpoint/2010/main" val="1043748904"/>
              </p:ext>
            </p:extLst>
          </p:nvPr>
        </p:nvGraphicFramePr>
        <p:xfrm>
          <a:off x="2971801" y="3804435"/>
          <a:ext cx="12934393" cy="5479490"/>
        </p:xfrm>
        <a:graphic>
          <a:graphicData uri="http://schemas.openxmlformats.org/drawingml/2006/table">
            <a:tbl>
              <a:tblPr firstRow="1" firstCol="1" bandRow="1">
                <a:tableStyleId>{5C22544A-7EE6-4342-B048-85BDC9FD1C3A}</a:tableStyleId>
              </a:tblPr>
              <a:tblGrid>
                <a:gridCol w="4715323">
                  <a:extLst>
                    <a:ext uri="{9D8B030D-6E8A-4147-A177-3AD203B41FA5}">
                      <a16:colId xmlns:a16="http://schemas.microsoft.com/office/drawing/2014/main" val="20000"/>
                    </a:ext>
                  </a:extLst>
                </a:gridCol>
                <a:gridCol w="4109535">
                  <a:extLst>
                    <a:ext uri="{9D8B030D-6E8A-4147-A177-3AD203B41FA5}">
                      <a16:colId xmlns:a16="http://schemas.microsoft.com/office/drawing/2014/main" val="20001"/>
                    </a:ext>
                  </a:extLst>
                </a:gridCol>
                <a:gridCol w="4109535">
                  <a:extLst>
                    <a:ext uri="{9D8B030D-6E8A-4147-A177-3AD203B41FA5}">
                      <a16:colId xmlns:a16="http://schemas.microsoft.com/office/drawing/2014/main" val="20002"/>
                    </a:ext>
                  </a:extLst>
                </a:gridCol>
              </a:tblGrid>
              <a:tr h="1110465">
                <a:tc>
                  <a:txBody>
                    <a:bodyPr/>
                    <a:lstStyle/>
                    <a:p>
                      <a:pPr algn="ctr">
                        <a:lnSpc>
                          <a:spcPct val="115000"/>
                        </a:lnSpc>
                        <a:spcAft>
                          <a:spcPts val="1000"/>
                        </a:spcAft>
                      </a:pPr>
                      <a:r>
                        <a:rPr lang="en-US" sz="4800">
                          <a:effectLst/>
                          <a:latin typeface="Arial" pitchFamily="34" charset="0"/>
                          <a:cs typeface="Arial" pitchFamily="34" charset="0"/>
                        </a:rPr>
                        <a:t>Số liền trước</a:t>
                      </a:r>
                      <a:endParaRPr lang="vi-VN" sz="4800">
                        <a:effectLst/>
                        <a:latin typeface="Arial" pitchFamily="34" charset="0"/>
                        <a:ea typeface="Times New Roman"/>
                        <a:cs typeface="Arial" pitchFamily="34" charset="0"/>
                      </a:endParaRPr>
                    </a:p>
                  </a:txBody>
                  <a:tcPr marL="68580" marR="68580" marT="0" marB="0">
                    <a:solidFill>
                      <a:schemeClr val="accent2">
                        <a:lumMod val="75000"/>
                      </a:schemeClr>
                    </a:solidFill>
                  </a:tcPr>
                </a:tc>
                <a:tc>
                  <a:txBody>
                    <a:bodyPr/>
                    <a:lstStyle/>
                    <a:p>
                      <a:pPr algn="ctr">
                        <a:lnSpc>
                          <a:spcPct val="115000"/>
                        </a:lnSpc>
                        <a:spcAft>
                          <a:spcPts val="1000"/>
                        </a:spcAft>
                      </a:pPr>
                      <a:r>
                        <a:rPr lang="en-US" sz="4800">
                          <a:effectLst/>
                          <a:latin typeface="Arial" pitchFamily="34" charset="0"/>
                          <a:cs typeface="Arial" pitchFamily="34" charset="0"/>
                        </a:rPr>
                        <a:t>Số đã cho</a:t>
                      </a:r>
                      <a:endParaRPr lang="vi-VN" sz="4800">
                        <a:effectLst/>
                        <a:latin typeface="Arial" pitchFamily="34" charset="0"/>
                        <a:ea typeface="Times New Roman"/>
                        <a:cs typeface="Arial" pitchFamily="34" charset="0"/>
                      </a:endParaRPr>
                    </a:p>
                  </a:txBody>
                  <a:tcPr marL="68580" marR="68580" marT="0" marB="0">
                    <a:solidFill>
                      <a:schemeClr val="accent2">
                        <a:lumMod val="75000"/>
                      </a:schemeClr>
                    </a:solidFill>
                  </a:tcPr>
                </a:tc>
                <a:tc>
                  <a:txBody>
                    <a:bodyPr/>
                    <a:lstStyle/>
                    <a:p>
                      <a:pPr algn="ctr">
                        <a:lnSpc>
                          <a:spcPct val="115000"/>
                        </a:lnSpc>
                        <a:spcAft>
                          <a:spcPts val="1000"/>
                        </a:spcAft>
                      </a:pPr>
                      <a:r>
                        <a:rPr lang="en-US" sz="4800">
                          <a:effectLst/>
                          <a:latin typeface="Arial" pitchFamily="34" charset="0"/>
                          <a:cs typeface="Arial" pitchFamily="34" charset="0"/>
                        </a:rPr>
                        <a:t>Số liền sau</a:t>
                      </a:r>
                      <a:endParaRPr lang="vi-VN" sz="4800">
                        <a:effectLst/>
                        <a:latin typeface="Arial" pitchFamily="34" charset="0"/>
                        <a:ea typeface="Times New Roman"/>
                        <a:cs typeface="Arial" pitchFamily="34" charset="0"/>
                      </a:endParaRPr>
                    </a:p>
                  </a:txBody>
                  <a:tcPr marL="68580" marR="68580" marT="0" marB="0">
                    <a:solidFill>
                      <a:schemeClr val="accent2">
                        <a:lumMod val="75000"/>
                      </a:schemeClr>
                    </a:solidFill>
                  </a:tcPr>
                </a:tc>
                <a:extLst>
                  <a:ext uri="{0D108BD9-81ED-4DB2-BD59-A6C34878D82A}">
                    <a16:rowId xmlns:a16="http://schemas.microsoft.com/office/drawing/2014/main" val="10000"/>
                  </a:ext>
                </a:extLst>
              </a:tr>
              <a:tr h="873805">
                <a:tc>
                  <a:txBody>
                    <a:bodyPr/>
                    <a:lstStyle/>
                    <a:p>
                      <a:pPr algn="ctr">
                        <a:lnSpc>
                          <a:spcPct val="115000"/>
                        </a:lnSpc>
                        <a:spcAft>
                          <a:spcPts val="1000"/>
                        </a:spcAft>
                      </a:pPr>
                      <a:r>
                        <a:rPr lang="en-US" sz="4800" b="1">
                          <a:solidFill>
                            <a:schemeClr val="tx1"/>
                          </a:solidFill>
                          <a:effectLst/>
                          <a:latin typeface="Arial" pitchFamily="34" charset="0"/>
                          <a:cs typeface="Arial" pitchFamily="34" charset="0"/>
                        </a:rPr>
                        <a:t>59</a:t>
                      </a:r>
                      <a:endParaRPr lang="vi-VN" sz="4800" b="1">
                        <a:solidFill>
                          <a:schemeClr val="tx1"/>
                        </a:solidFill>
                        <a:effectLst/>
                        <a:latin typeface="Arial" pitchFamily="34" charset="0"/>
                        <a:ea typeface="Times New Roman"/>
                        <a:cs typeface="Arial" pitchFamily="34" charset="0"/>
                      </a:endParaRPr>
                    </a:p>
                  </a:txBody>
                  <a:tcPr marL="68580" marR="68580" marT="0" marB="0">
                    <a:solidFill>
                      <a:schemeClr val="accent2">
                        <a:lumMod val="60000"/>
                        <a:lumOff val="40000"/>
                      </a:schemeClr>
                    </a:solidFill>
                  </a:tcPr>
                </a:tc>
                <a:tc>
                  <a:txBody>
                    <a:bodyPr/>
                    <a:lstStyle/>
                    <a:p>
                      <a:pPr algn="ctr">
                        <a:lnSpc>
                          <a:spcPct val="115000"/>
                        </a:lnSpc>
                        <a:spcAft>
                          <a:spcPts val="1000"/>
                        </a:spcAft>
                      </a:pPr>
                      <a:r>
                        <a:rPr lang="en-US" sz="4800" b="1">
                          <a:solidFill>
                            <a:schemeClr val="tx1"/>
                          </a:solidFill>
                          <a:effectLst/>
                          <a:latin typeface="Arial" pitchFamily="34" charset="0"/>
                          <a:cs typeface="Arial" pitchFamily="34" charset="0"/>
                        </a:rPr>
                        <a:t>60</a:t>
                      </a:r>
                      <a:endParaRPr lang="vi-VN" sz="4800" b="1">
                        <a:solidFill>
                          <a:schemeClr val="tx1"/>
                        </a:solidFill>
                        <a:effectLst/>
                        <a:latin typeface="Arial" pitchFamily="34" charset="0"/>
                        <a:ea typeface="Times New Roman"/>
                        <a:cs typeface="Arial" pitchFamily="34" charset="0"/>
                      </a:endParaRPr>
                    </a:p>
                  </a:txBody>
                  <a:tcPr marL="68580" marR="68580" marT="0" marB="0">
                    <a:solidFill>
                      <a:schemeClr val="accent2">
                        <a:lumMod val="60000"/>
                        <a:lumOff val="40000"/>
                      </a:schemeClr>
                    </a:solidFill>
                  </a:tcPr>
                </a:tc>
                <a:tc>
                  <a:txBody>
                    <a:bodyPr/>
                    <a:lstStyle/>
                    <a:p>
                      <a:pPr algn="ctr">
                        <a:lnSpc>
                          <a:spcPct val="115000"/>
                        </a:lnSpc>
                        <a:spcAft>
                          <a:spcPts val="1000"/>
                        </a:spcAft>
                      </a:pPr>
                      <a:r>
                        <a:rPr lang="en-US" sz="4800" b="1">
                          <a:solidFill>
                            <a:schemeClr val="tx1"/>
                          </a:solidFill>
                          <a:effectLst/>
                          <a:latin typeface="Arial" pitchFamily="34" charset="0"/>
                          <a:cs typeface="Arial" pitchFamily="34" charset="0"/>
                        </a:rPr>
                        <a:t>61</a:t>
                      </a:r>
                      <a:endParaRPr lang="vi-VN" sz="4800" b="1">
                        <a:solidFill>
                          <a:schemeClr val="tx1"/>
                        </a:solidFill>
                        <a:effectLst/>
                        <a:latin typeface="Arial" pitchFamily="34" charset="0"/>
                        <a:ea typeface="Times New Roman"/>
                        <a:cs typeface="Arial" pitchFamily="34"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10001"/>
                  </a:ext>
                </a:extLst>
              </a:tr>
              <a:tr h="873805">
                <a:tc>
                  <a:txBody>
                    <a:bodyPr/>
                    <a:lstStyle/>
                    <a:p>
                      <a:pPr algn="ctr">
                        <a:lnSpc>
                          <a:spcPct val="115000"/>
                        </a:lnSpc>
                        <a:spcAft>
                          <a:spcPts val="1000"/>
                        </a:spcAft>
                      </a:pPr>
                      <a:r>
                        <a:rPr lang="en-US" sz="4800" b="1">
                          <a:solidFill>
                            <a:schemeClr val="tx1"/>
                          </a:solidFill>
                          <a:effectLst/>
                          <a:latin typeface="Arial" pitchFamily="34" charset="0"/>
                          <a:ea typeface="Times New Roman"/>
                          <a:cs typeface="Arial" pitchFamily="34" charset="0"/>
                        </a:rPr>
                        <a:t>?</a:t>
                      </a:r>
                      <a:endParaRPr lang="vi-VN" sz="4800" b="1">
                        <a:solidFill>
                          <a:schemeClr val="tx1"/>
                        </a:solidFill>
                        <a:effectLst/>
                        <a:latin typeface="Arial" pitchFamily="34" charset="0"/>
                        <a:ea typeface="Times New Roman"/>
                        <a:cs typeface="Arial" pitchFamily="34" charset="0"/>
                      </a:endParaRPr>
                    </a:p>
                  </a:txBody>
                  <a:tcPr marL="68580" marR="68580" marT="0" marB="0">
                    <a:solidFill>
                      <a:schemeClr val="accent2">
                        <a:lumMod val="60000"/>
                        <a:lumOff val="40000"/>
                      </a:schemeClr>
                    </a:solidFill>
                  </a:tcPr>
                </a:tc>
                <a:tc>
                  <a:txBody>
                    <a:bodyPr/>
                    <a:lstStyle/>
                    <a:p>
                      <a:pPr algn="ctr">
                        <a:lnSpc>
                          <a:spcPct val="115000"/>
                        </a:lnSpc>
                        <a:spcAft>
                          <a:spcPts val="1000"/>
                        </a:spcAft>
                      </a:pPr>
                      <a:r>
                        <a:rPr lang="en-US" sz="4800" b="1">
                          <a:solidFill>
                            <a:schemeClr val="tx1"/>
                          </a:solidFill>
                          <a:effectLst/>
                          <a:latin typeface="Arial" pitchFamily="34" charset="0"/>
                          <a:cs typeface="Arial" pitchFamily="34" charset="0"/>
                        </a:rPr>
                        <a:t>53</a:t>
                      </a:r>
                      <a:endParaRPr lang="vi-VN" sz="4800" b="1">
                        <a:solidFill>
                          <a:schemeClr val="tx1"/>
                        </a:solidFill>
                        <a:effectLst/>
                        <a:latin typeface="Arial" pitchFamily="34" charset="0"/>
                        <a:ea typeface="Times New Roman"/>
                        <a:cs typeface="Arial" pitchFamily="34" charset="0"/>
                      </a:endParaRPr>
                    </a:p>
                  </a:txBody>
                  <a:tcPr marL="68580" marR="68580" marT="0" marB="0">
                    <a:solidFill>
                      <a:schemeClr val="accent2">
                        <a:lumMod val="60000"/>
                        <a:lumOff val="40000"/>
                      </a:schemeClr>
                    </a:solidFill>
                  </a:tcPr>
                </a:tc>
                <a:tc>
                  <a:txBody>
                    <a:bodyPr/>
                    <a:lstStyle/>
                    <a:p>
                      <a:pPr algn="ctr">
                        <a:lnSpc>
                          <a:spcPct val="115000"/>
                        </a:lnSpc>
                        <a:spcAft>
                          <a:spcPts val="1000"/>
                        </a:spcAft>
                      </a:pPr>
                      <a:r>
                        <a:rPr lang="en-US" sz="4800" b="1">
                          <a:solidFill>
                            <a:schemeClr val="tx1"/>
                          </a:solidFill>
                          <a:effectLst/>
                          <a:latin typeface="Arial" pitchFamily="34" charset="0"/>
                          <a:ea typeface="Times New Roman"/>
                          <a:cs typeface="Arial" pitchFamily="34" charset="0"/>
                        </a:rPr>
                        <a:t>?</a:t>
                      </a:r>
                      <a:endParaRPr lang="vi-VN" sz="4800" b="1">
                        <a:solidFill>
                          <a:schemeClr val="tx1"/>
                        </a:solidFill>
                        <a:effectLst/>
                        <a:latin typeface="Arial" pitchFamily="34" charset="0"/>
                        <a:ea typeface="Times New Roman"/>
                        <a:cs typeface="Arial" pitchFamily="34"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10002"/>
                  </a:ext>
                </a:extLst>
              </a:tr>
              <a:tr h="873805">
                <a:tc>
                  <a:txBody>
                    <a:bodyPr/>
                    <a:lstStyle/>
                    <a:p>
                      <a:pPr algn="ctr">
                        <a:lnSpc>
                          <a:spcPct val="115000"/>
                        </a:lnSpc>
                        <a:spcAft>
                          <a:spcPts val="1000"/>
                        </a:spcAft>
                      </a:pPr>
                      <a:r>
                        <a:rPr lang="en-US" sz="4800" b="1">
                          <a:solidFill>
                            <a:schemeClr val="tx1"/>
                          </a:solidFill>
                          <a:effectLst/>
                          <a:latin typeface="Arial" pitchFamily="34" charset="0"/>
                          <a:ea typeface="Times New Roman"/>
                          <a:cs typeface="Arial" pitchFamily="34" charset="0"/>
                        </a:rPr>
                        <a:t>?</a:t>
                      </a:r>
                      <a:endParaRPr lang="vi-VN" sz="4800" b="1">
                        <a:solidFill>
                          <a:schemeClr val="tx1"/>
                        </a:solidFill>
                        <a:effectLst/>
                        <a:latin typeface="Arial" pitchFamily="34" charset="0"/>
                        <a:ea typeface="Times New Roman"/>
                        <a:cs typeface="Arial" pitchFamily="34" charset="0"/>
                      </a:endParaRPr>
                    </a:p>
                  </a:txBody>
                  <a:tcPr marL="68580" marR="68580" marT="0" marB="0">
                    <a:solidFill>
                      <a:schemeClr val="accent2">
                        <a:lumMod val="60000"/>
                        <a:lumOff val="40000"/>
                      </a:schemeClr>
                    </a:solidFill>
                  </a:tcPr>
                </a:tc>
                <a:tc>
                  <a:txBody>
                    <a:bodyPr/>
                    <a:lstStyle/>
                    <a:p>
                      <a:pPr algn="ctr">
                        <a:lnSpc>
                          <a:spcPct val="115000"/>
                        </a:lnSpc>
                        <a:spcAft>
                          <a:spcPts val="1000"/>
                        </a:spcAft>
                      </a:pPr>
                      <a:r>
                        <a:rPr lang="en-US" sz="4800" b="1">
                          <a:solidFill>
                            <a:schemeClr val="tx1"/>
                          </a:solidFill>
                          <a:effectLst/>
                          <a:latin typeface="Arial" pitchFamily="34" charset="0"/>
                          <a:cs typeface="Arial" pitchFamily="34" charset="0"/>
                        </a:rPr>
                        <a:t>86</a:t>
                      </a:r>
                      <a:endParaRPr lang="vi-VN" sz="4800" b="1">
                        <a:solidFill>
                          <a:schemeClr val="tx1"/>
                        </a:solidFill>
                        <a:effectLst/>
                        <a:latin typeface="Arial" pitchFamily="34" charset="0"/>
                        <a:ea typeface="Times New Roman"/>
                        <a:cs typeface="Arial" pitchFamily="34" charset="0"/>
                      </a:endParaRPr>
                    </a:p>
                  </a:txBody>
                  <a:tcPr marL="68580" marR="68580" marT="0" marB="0">
                    <a:solidFill>
                      <a:schemeClr val="accent2">
                        <a:lumMod val="60000"/>
                        <a:lumOff val="40000"/>
                      </a:schemeClr>
                    </a:solidFill>
                  </a:tcPr>
                </a:tc>
                <a:tc>
                  <a:txBody>
                    <a:bodyPr/>
                    <a:lstStyle/>
                    <a:p>
                      <a:pPr algn="ctr">
                        <a:lnSpc>
                          <a:spcPct val="115000"/>
                        </a:lnSpc>
                        <a:spcAft>
                          <a:spcPts val="1000"/>
                        </a:spcAft>
                      </a:pPr>
                      <a:r>
                        <a:rPr lang="en-US" sz="4800" b="1">
                          <a:solidFill>
                            <a:schemeClr val="tx1"/>
                          </a:solidFill>
                          <a:effectLst/>
                          <a:latin typeface="Arial" pitchFamily="34" charset="0"/>
                          <a:ea typeface="Times New Roman"/>
                          <a:cs typeface="Arial" pitchFamily="34" charset="0"/>
                        </a:rPr>
                        <a:t>?</a:t>
                      </a:r>
                      <a:endParaRPr lang="vi-VN" sz="4800" b="1">
                        <a:solidFill>
                          <a:schemeClr val="tx1"/>
                        </a:solidFill>
                        <a:effectLst/>
                        <a:latin typeface="Arial" pitchFamily="34" charset="0"/>
                        <a:ea typeface="Times New Roman"/>
                        <a:cs typeface="Arial" pitchFamily="34"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10003"/>
                  </a:ext>
                </a:extLst>
              </a:tr>
              <a:tr h="873805">
                <a:tc>
                  <a:txBody>
                    <a:bodyPr/>
                    <a:lstStyle/>
                    <a:p>
                      <a:pPr algn="ctr">
                        <a:lnSpc>
                          <a:spcPct val="115000"/>
                        </a:lnSpc>
                        <a:spcAft>
                          <a:spcPts val="1000"/>
                        </a:spcAft>
                      </a:pPr>
                      <a:r>
                        <a:rPr lang="en-US" sz="4800" b="1">
                          <a:solidFill>
                            <a:schemeClr val="tx1"/>
                          </a:solidFill>
                          <a:effectLst/>
                          <a:latin typeface="Arial" pitchFamily="34" charset="0"/>
                          <a:ea typeface="Times New Roman"/>
                          <a:cs typeface="Arial" pitchFamily="34" charset="0"/>
                        </a:rPr>
                        <a:t>?</a:t>
                      </a:r>
                      <a:endParaRPr lang="vi-VN" sz="4800" b="1">
                        <a:solidFill>
                          <a:schemeClr val="tx1"/>
                        </a:solidFill>
                        <a:effectLst/>
                        <a:latin typeface="Arial" pitchFamily="34" charset="0"/>
                        <a:ea typeface="Times New Roman"/>
                        <a:cs typeface="Arial" pitchFamily="34" charset="0"/>
                      </a:endParaRPr>
                    </a:p>
                  </a:txBody>
                  <a:tcPr marL="68580" marR="68580" marT="0" marB="0">
                    <a:solidFill>
                      <a:schemeClr val="accent2">
                        <a:lumMod val="60000"/>
                        <a:lumOff val="40000"/>
                      </a:schemeClr>
                    </a:solidFill>
                  </a:tcPr>
                </a:tc>
                <a:tc>
                  <a:txBody>
                    <a:bodyPr/>
                    <a:lstStyle/>
                    <a:p>
                      <a:pPr algn="ctr">
                        <a:lnSpc>
                          <a:spcPct val="115000"/>
                        </a:lnSpc>
                        <a:spcAft>
                          <a:spcPts val="1000"/>
                        </a:spcAft>
                      </a:pPr>
                      <a:r>
                        <a:rPr lang="en-US" sz="4800" b="1">
                          <a:solidFill>
                            <a:schemeClr val="tx1"/>
                          </a:solidFill>
                          <a:effectLst/>
                          <a:latin typeface="Arial" pitchFamily="34" charset="0"/>
                          <a:cs typeface="Arial" pitchFamily="34" charset="0"/>
                        </a:rPr>
                        <a:t>69</a:t>
                      </a:r>
                      <a:endParaRPr lang="vi-VN" sz="4800" b="1">
                        <a:solidFill>
                          <a:schemeClr val="tx1"/>
                        </a:solidFill>
                        <a:effectLst/>
                        <a:latin typeface="Arial" pitchFamily="34" charset="0"/>
                        <a:ea typeface="Times New Roman"/>
                        <a:cs typeface="Arial" pitchFamily="34" charset="0"/>
                      </a:endParaRPr>
                    </a:p>
                  </a:txBody>
                  <a:tcPr marL="68580" marR="68580" marT="0" marB="0">
                    <a:solidFill>
                      <a:schemeClr val="accent2">
                        <a:lumMod val="60000"/>
                        <a:lumOff val="40000"/>
                      </a:schemeClr>
                    </a:solidFill>
                  </a:tcPr>
                </a:tc>
                <a:tc>
                  <a:txBody>
                    <a:bodyPr/>
                    <a:lstStyle/>
                    <a:p>
                      <a:pPr algn="ctr">
                        <a:lnSpc>
                          <a:spcPct val="115000"/>
                        </a:lnSpc>
                        <a:spcAft>
                          <a:spcPts val="1000"/>
                        </a:spcAft>
                      </a:pPr>
                      <a:r>
                        <a:rPr lang="en-US" sz="4800" b="1">
                          <a:solidFill>
                            <a:schemeClr val="tx1"/>
                          </a:solidFill>
                          <a:effectLst/>
                          <a:latin typeface="Arial" pitchFamily="34" charset="0"/>
                          <a:ea typeface="Times New Roman"/>
                          <a:cs typeface="Arial" pitchFamily="34" charset="0"/>
                        </a:rPr>
                        <a:t>?</a:t>
                      </a:r>
                      <a:endParaRPr lang="vi-VN" sz="4800" b="1">
                        <a:solidFill>
                          <a:schemeClr val="tx1"/>
                        </a:solidFill>
                        <a:effectLst/>
                        <a:latin typeface="Arial" pitchFamily="34" charset="0"/>
                        <a:ea typeface="Times New Roman"/>
                        <a:cs typeface="Arial" pitchFamily="34"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10004"/>
                  </a:ext>
                </a:extLst>
              </a:tr>
              <a:tr h="873805">
                <a:tc>
                  <a:txBody>
                    <a:bodyPr/>
                    <a:lstStyle/>
                    <a:p>
                      <a:pPr algn="ctr">
                        <a:lnSpc>
                          <a:spcPct val="115000"/>
                        </a:lnSpc>
                        <a:spcAft>
                          <a:spcPts val="1000"/>
                        </a:spcAft>
                      </a:pPr>
                      <a:r>
                        <a:rPr lang="en-US" sz="4800" b="1">
                          <a:solidFill>
                            <a:schemeClr val="tx1"/>
                          </a:solidFill>
                          <a:effectLst/>
                          <a:latin typeface="Arial" pitchFamily="34" charset="0"/>
                          <a:ea typeface="Times New Roman"/>
                          <a:cs typeface="Arial" pitchFamily="34" charset="0"/>
                        </a:rPr>
                        <a:t>?</a:t>
                      </a:r>
                      <a:endParaRPr lang="vi-VN" sz="4800" b="1">
                        <a:solidFill>
                          <a:schemeClr val="tx1"/>
                        </a:solidFill>
                        <a:effectLst/>
                        <a:latin typeface="Arial" pitchFamily="34" charset="0"/>
                        <a:ea typeface="Times New Roman"/>
                        <a:cs typeface="Arial" pitchFamily="34" charset="0"/>
                      </a:endParaRPr>
                    </a:p>
                  </a:txBody>
                  <a:tcPr marL="68580" marR="68580" marT="0" marB="0">
                    <a:solidFill>
                      <a:schemeClr val="accent2">
                        <a:lumMod val="60000"/>
                        <a:lumOff val="40000"/>
                      </a:schemeClr>
                    </a:solidFill>
                  </a:tcPr>
                </a:tc>
                <a:tc>
                  <a:txBody>
                    <a:bodyPr/>
                    <a:lstStyle/>
                    <a:p>
                      <a:pPr algn="ctr">
                        <a:lnSpc>
                          <a:spcPct val="115000"/>
                        </a:lnSpc>
                        <a:spcAft>
                          <a:spcPts val="1000"/>
                        </a:spcAft>
                      </a:pPr>
                      <a:r>
                        <a:rPr lang="en-US" sz="4800" b="1">
                          <a:solidFill>
                            <a:schemeClr val="tx1"/>
                          </a:solidFill>
                          <a:effectLst/>
                          <a:latin typeface="Arial" pitchFamily="34" charset="0"/>
                          <a:cs typeface="Arial" pitchFamily="34" charset="0"/>
                        </a:rPr>
                        <a:t>72</a:t>
                      </a:r>
                      <a:endParaRPr lang="vi-VN" sz="4800" b="1">
                        <a:solidFill>
                          <a:schemeClr val="tx1"/>
                        </a:solidFill>
                        <a:effectLst/>
                        <a:latin typeface="Arial" pitchFamily="34" charset="0"/>
                        <a:ea typeface="Times New Roman"/>
                        <a:cs typeface="Arial" pitchFamily="34" charset="0"/>
                      </a:endParaRPr>
                    </a:p>
                  </a:txBody>
                  <a:tcPr marL="68580" marR="68580" marT="0" marB="0">
                    <a:solidFill>
                      <a:schemeClr val="accent2">
                        <a:lumMod val="60000"/>
                        <a:lumOff val="40000"/>
                      </a:schemeClr>
                    </a:solidFill>
                  </a:tcPr>
                </a:tc>
                <a:tc>
                  <a:txBody>
                    <a:bodyPr/>
                    <a:lstStyle/>
                    <a:p>
                      <a:pPr algn="ctr">
                        <a:lnSpc>
                          <a:spcPct val="115000"/>
                        </a:lnSpc>
                        <a:spcAft>
                          <a:spcPts val="1000"/>
                        </a:spcAft>
                      </a:pPr>
                      <a:r>
                        <a:rPr lang="en-US" sz="4800" b="1">
                          <a:solidFill>
                            <a:schemeClr val="tx1"/>
                          </a:solidFill>
                          <a:effectLst/>
                          <a:latin typeface="Arial" pitchFamily="34" charset="0"/>
                          <a:ea typeface="Times New Roman"/>
                          <a:cs typeface="Arial" pitchFamily="34" charset="0"/>
                        </a:rPr>
                        <a:t>?</a:t>
                      </a:r>
                      <a:endParaRPr lang="vi-VN" sz="4800" b="1">
                        <a:solidFill>
                          <a:schemeClr val="tx1"/>
                        </a:solidFill>
                        <a:effectLst/>
                        <a:latin typeface="Arial" pitchFamily="34" charset="0"/>
                        <a:ea typeface="Times New Roman"/>
                        <a:cs typeface="Arial" pitchFamily="34"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10005"/>
                  </a:ext>
                </a:extLst>
              </a:tr>
            </a:tbl>
          </a:graphicData>
        </a:graphic>
      </p:graphicFrame>
      <p:graphicFrame>
        <p:nvGraphicFramePr>
          <p:cNvPr id="9225" name="Table 9224"/>
          <p:cNvGraphicFramePr>
            <a:graphicFrameLocks noGrp="1"/>
          </p:cNvGraphicFramePr>
          <p:nvPr>
            <p:extLst>
              <p:ext uri="{D42A27DB-BD31-4B8C-83A1-F6EECF244321}">
                <p14:modId xmlns:p14="http://schemas.microsoft.com/office/powerpoint/2010/main" val="1422253731"/>
              </p:ext>
            </p:extLst>
          </p:nvPr>
        </p:nvGraphicFramePr>
        <p:xfrm>
          <a:off x="3048000" y="3695700"/>
          <a:ext cx="13011951" cy="5770248"/>
        </p:xfrm>
        <a:graphic>
          <a:graphicData uri="http://schemas.openxmlformats.org/drawingml/2006/table">
            <a:tbl>
              <a:tblPr firstRow="1" firstCol="1" bandRow="1">
                <a:tableStyleId>{5C22544A-7EE6-4342-B048-85BDC9FD1C3A}</a:tableStyleId>
              </a:tblPr>
              <a:tblGrid>
                <a:gridCol w="4335193">
                  <a:extLst>
                    <a:ext uri="{9D8B030D-6E8A-4147-A177-3AD203B41FA5}">
                      <a16:colId xmlns:a16="http://schemas.microsoft.com/office/drawing/2014/main" val="20000"/>
                    </a:ext>
                  </a:extLst>
                </a:gridCol>
                <a:gridCol w="4338379">
                  <a:extLst>
                    <a:ext uri="{9D8B030D-6E8A-4147-A177-3AD203B41FA5}">
                      <a16:colId xmlns:a16="http://schemas.microsoft.com/office/drawing/2014/main" val="20001"/>
                    </a:ext>
                  </a:extLst>
                </a:gridCol>
                <a:gridCol w="4338379">
                  <a:extLst>
                    <a:ext uri="{9D8B030D-6E8A-4147-A177-3AD203B41FA5}">
                      <a16:colId xmlns:a16="http://schemas.microsoft.com/office/drawing/2014/main" val="20002"/>
                    </a:ext>
                  </a:extLst>
                </a:gridCol>
              </a:tblGrid>
              <a:tr h="0">
                <a:tc>
                  <a:txBody>
                    <a:bodyPr/>
                    <a:lstStyle/>
                    <a:p>
                      <a:pPr algn="ctr">
                        <a:lnSpc>
                          <a:spcPct val="150000"/>
                        </a:lnSpc>
                        <a:spcAft>
                          <a:spcPts val="1000"/>
                        </a:spcAft>
                      </a:pPr>
                      <a:r>
                        <a:rPr lang="en-US" sz="4800">
                          <a:effectLst/>
                          <a:latin typeface="Arial" pitchFamily="34" charset="0"/>
                          <a:cs typeface="Arial" pitchFamily="34" charset="0"/>
                        </a:rPr>
                        <a:t>Số liền trước</a:t>
                      </a:r>
                      <a:endParaRPr lang="vi-VN" sz="4800">
                        <a:effectLst/>
                        <a:latin typeface="Arial" pitchFamily="34" charset="0"/>
                        <a:ea typeface="Times New Roman"/>
                        <a:cs typeface="Arial" pitchFamily="34" charset="0"/>
                      </a:endParaRPr>
                    </a:p>
                  </a:txBody>
                  <a:tcPr marL="68580" marR="68580" marT="0" marB="0">
                    <a:solidFill>
                      <a:schemeClr val="accent2">
                        <a:lumMod val="75000"/>
                      </a:schemeClr>
                    </a:solidFill>
                  </a:tcPr>
                </a:tc>
                <a:tc>
                  <a:txBody>
                    <a:bodyPr/>
                    <a:lstStyle/>
                    <a:p>
                      <a:pPr algn="ctr">
                        <a:lnSpc>
                          <a:spcPct val="150000"/>
                        </a:lnSpc>
                        <a:spcAft>
                          <a:spcPts val="1000"/>
                        </a:spcAft>
                      </a:pPr>
                      <a:r>
                        <a:rPr lang="en-US" sz="4800">
                          <a:effectLst/>
                          <a:latin typeface="Arial" pitchFamily="34" charset="0"/>
                          <a:cs typeface="Arial" pitchFamily="34" charset="0"/>
                        </a:rPr>
                        <a:t>Số đã cho</a:t>
                      </a:r>
                      <a:endParaRPr lang="vi-VN" sz="4800">
                        <a:effectLst/>
                        <a:latin typeface="Arial" pitchFamily="34" charset="0"/>
                        <a:ea typeface="Times New Roman"/>
                        <a:cs typeface="Arial" pitchFamily="34" charset="0"/>
                      </a:endParaRPr>
                    </a:p>
                  </a:txBody>
                  <a:tcPr marL="68580" marR="68580" marT="0" marB="0">
                    <a:solidFill>
                      <a:schemeClr val="accent2">
                        <a:lumMod val="75000"/>
                      </a:schemeClr>
                    </a:solidFill>
                  </a:tcPr>
                </a:tc>
                <a:tc>
                  <a:txBody>
                    <a:bodyPr/>
                    <a:lstStyle/>
                    <a:p>
                      <a:pPr algn="ctr">
                        <a:lnSpc>
                          <a:spcPct val="150000"/>
                        </a:lnSpc>
                        <a:spcAft>
                          <a:spcPts val="1000"/>
                        </a:spcAft>
                      </a:pPr>
                      <a:r>
                        <a:rPr lang="en-US" sz="4800">
                          <a:effectLst/>
                          <a:latin typeface="Arial" pitchFamily="34" charset="0"/>
                          <a:cs typeface="Arial" pitchFamily="34" charset="0"/>
                        </a:rPr>
                        <a:t>Số liền sau</a:t>
                      </a:r>
                      <a:endParaRPr lang="vi-VN" sz="4800">
                        <a:effectLst/>
                        <a:latin typeface="Arial" pitchFamily="34" charset="0"/>
                        <a:ea typeface="Times New Roman"/>
                        <a:cs typeface="Arial" pitchFamily="34" charset="0"/>
                      </a:endParaRPr>
                    </a:p>
                  </a:txBody>
                  <a:tcPr marL="68580" marR="68580" marT="0" marB="0">
                    <a:solidFill>
                      <a:schemeClr val="accent2">
                        <a:lumMod val="75000"/>
                      </a:schemeClr>
                    </a:solidFill>
                  </a:tcPr>
                </a:tc>
                <a:extLst>
                  <a:ext uri="{0D108BD9-81ED-4DB2-BD59-A6C34878D82A}">
                    <a16:rowId xmlns:a16="http://schemas.microsoft.com/office/drawing/2014/main" val="10000"/>
                  </a:ext>
                </a:extLst>
              </a:tr>
              <a:tr h="0">
                <a:tc>
                  <a:txBody>
                    <a:bodyPr/>
                    <a:lstStyle/>
                    <a:p>
                      <a:pPr algn="ctr">
                        <a:lnSpc>
                          <a:spcPct val="150000"/>
                        </a:lnSpc>
                        <a:spcAft>
                          <a:spcPts val="1000"/>
                        </a:spcAft>
                      </a:pPr>
                      <a:r>
                        <a:rPr lang="en-US" sz="4800">
                          <a:solidFill>
                            <a:schemeClr val="tx1"/>
                          </a:solidFill>
                          <a:effectLst/>
                          <a:latin typeface="Arial" pitchFamily="34" charset="0"/>
                          <a:cs typeface="Arial" pitchFamily="34" charset="0"/>
                        </a:rPr>
                        <a:t>59</a:t>
                      </a:r>
                      <a:endParaRPr lang="vi-VN" sz="4800">
                        <a:solidFill>
                          <a:schemeClr val="tx1"/>
                        </a:solidFill>
                        <a:effectLst/>
                        <a:latin typeface="Arial" pitchFamily="34" charset="0"/>
                        <a:ea typeface="Times New Roman"/>
                        <a:cs typeface="Arial" pitchFamily="34" charset="0"/>
                      </a:endParaRPr>
                    </a:p>
                  </a:txBody>
                  <a:tcPr marL="68580" marR="68580" marT="0" marB="0">
                    <a:solidFill>
                      <a:schemeClr val="accent2">
                        <a:lumMod val="40000"/>
                        <a:lumOff val="60000"/>
                      </a:schemeClr>
                    </a:solidFill>
                  </a:tcPr>
                </a:tc>
                <a:tc>
                  <a:txBody>
                    <a:bodyPr/>
                    <a:lstStyle/>
                    <a:p>
                      <a:pPr algn="ctr">
                        <a:lnSpc>
                          <a:spcPct val="150000"/>
                        </a:lnSpc>
                        <a:spcAft>
                          <a:spcPts val="1000"/>
                        </a:spcAft>
                      </a:pPr>
                      <a:r>
                        <a:rPr lang="en-US" sz="4800" b="1">
                          <a:solidFill>
                            <a:schemeClr val="tx1"/>
                          </a:solidFill>
                          <a:effectLst/>
                          <a:latin typeface="Arial" pitchFamily="34" charset="0"/>
                          <a:cs typeface="Arial" pitchFamily="34" charset="0"/>
                        </a:rPr>
                        <a:t>60</a:t>
                      </a:r>
                      <a:endParaRPr lang="vi-VN" sz="4800" b="1">
                        <a:solidFill>
                          <a:schemeClr val="tx1"/>
                        </a:solidFill>
                        <a:effectLst/>
                        <a:latin typeface="Arial" pitchFamily="34" charset="0"/>
                        <a:ea typeface="Times New Roman"/>
                        <a:cs typeface="Arial" pitchFamily="34" charset="0"/>
                      </a:endParaRPr>
                    </a:p>
                  </a:txBody>
                  <a:tcPr marL="68580" marR="68580" marT="0" marB="0">
                    <a:solidFill>
                      <a:schemeClr val="accent2">
                        <a:lumMod val="40000"/>
                        <a:lumOff val="60000"/>
                      </a:schemeClr>
                    </a:solidFill>
                  </a:tcPr>
                </a:tc>
                <a:tc>
                  <a:txBody>
                    <a:bodyPr/>
                    <a:lstStyle/>
                    <a:p>
                      <a:pPr algn="ctr">
                        <a:lnSpc>
                          <a:spcPct val="150000"/>
                        </a:lnSpc>
                        <a:spcAft>
                          <a:spcPts val="1000"/>
                        </a:spcAft>
                      </a:pPr>
                      <a:r>
                        <a:rPr lang="en-US" sz="4800" b="1">
                          <a:solidFill>
                            <a:schemeClr val="tx1"/>
                          </a:solidFill>
                          <a:effectLst/>
                          <a:latin typeface="Arial" pitchFamily="34" charset="0"/>
                          <a:cs typeface="Arial" pitchFamily="34" charset="0"/>
                        </a:rPr>
                        <a:t>61</a:t>
                      </a:r>
                      <a:endParaRPr lang="vi-VN" sz="4800" b="1">
                        <a:solidFill>
                          <a:schemeClr val="tx1"/>
                        </a:solidFill>
                        <a:effectLst/>
                        <a:latin typeface="Arial" pitchFamily="34" charset="0"/>
                        <a:ea typeface="Times New Roman"/>
                        <a:cs typeface="Arial" pitchFamily="34"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10001"/>
                  </a:ext>
                </a:extLst>
              </a:tr>
              <a:tr h="0">
                <a:tc>
                  <a:txBody>
                    <a:bodyPr/>
                    <a:lstStyle/>
                    <a:p>
                      <a:pPr algn="ctr">
                        <a:lnSpc>
                          <a:spcPct val="150000"/>
                        </a:lnSpc>
                        <a:spcAft>
                          <a:spcPts val="1000"/>
                        </a:spcAft>
                      </a:pPr>
                      <a:r>
                        <a:rPr lang="en-US" sz="4800">
                          <a:solidFill>
                            <a:srgbClr val="FF0000"/>
                          </a:solidFill>
                          <a:effectLst/>
                          <a:latin typeface="Arial" pitchFamily="34" charset="0"/>
                          <a:cs typeface="Arial" pitchFamily="34" charset="0"/>
                        </a:rPr>
                        <a:t>52</a:t>
                      </a:r>
                      <a:endParaRPr lang="vi-VN" sz="4800">
                        <a:solidFill>
                          <a:srgbClr val="FF0000"/>
                        </a:solidFill>
                        <a:effectLst/>
                        <a:latin typeface="Arial" pitchFamily="34" charset="0"/>
                        <a:ea typeface="Times New Roman"/>
                        <a:cs typeface="Arial" pitchFamily="34" charset="0"/>
                      </a:endParaRPr>
                    </a:p>
                  </a:txBody>
                  <a:tcPr marL="68580" marR="68580" marT="0" marB="0">
                    <a:solidFill>
                      <a:schemeClr val="accent2">
                        <a:lumMod val="40000"/>
                        <a:lumOff val="60000"/>
                      </a:schemeClr>
                    </a:solidFill>
                  </a:tcPr>
                </a:tc>
                <a:tc>
                  <a:txBody>
                    <a:bodyPr/>
                    <a:lstStyle/>
                    <a:p>
                      <a:pPr algn="ctr">
                        <a:lnSpc>
                          <a:spcPct val="150000"/>
                        </a:lnSpc>
                        <a:spcAft>
                          <a:spcPts val="1000"/>
                        </a:spcAft>
                      </a:pPr>
                      <a:r>
                        <a:rPr lang="en-US" sz="4800" b="1">
                          <a:solidFill>
                            <a:schemeClr val="tx1"/>
                          </a:solidFill>
                          <a:effectLst/>
                          <a:latin typeface="Arial" pitchFamily="34" charset="0"/>
                          <a:cs typeface="Arial" pitchFamily="34" charset="0"/>
                        </a:rPr>
                        <a:t>53</a:t>
                      </a:r>
                      <a:endParaRPr lang="vi-VN" sz="4800" b="1">
                        <a:solidFill>
                          <a:schemeClr val="tx1"/>
                        </a:solidFill>
                        <a:effectLst/>
                        <a:latin typeface="Arial" pitchFamily="34" charset="0"/>
                        <a:ea typeface="Times New Roman"/>
                        <a:cs typeface="Arial" pitchFamily="34" charset="0"/>
                      </a:endParaRPr>
                    </a:p>
                  </a:txBody>
                  <a:tcPr marL="68580" marR="68580" marT="0" marB="0">
                    <a:solidFill>
                      <a:schemeClr val="accent2">
                        <a:lumMod val="40000"/>
                        <a:lumOff val="60000"/>
                      </a:schemeClr>
                    </a:solidFill>
                  </a:tcPr>
                </a:tc>
                <a:tc>
                  <a:txBody>
                    <a:bodyPr/>
                    <a:lstStyle/>
                    <a:p>
                      <a:pPr algn="ctr">
                        <a:lnSpc>
                          <a:spcPct val="150000"/>
                        </a:lnSpc>
                        <a:spcAft>
                          <a:spcPts val="1000"/>
                        </a:spcAft>
                      </a:pPr>
                      <a:r>
                        <a:rPr lang="en-US" sz="4800" b="1">
                          <a:solidFill>
                            <a:srgbClr val="FF0000"/>
                          </a:solidFill>
                          <a:effectLst/>
                          <a:latin typeface="Arial" pitchFamily="34" charset="0"/>
                          <a:cs typeface="Arial" pitchFamily="34" charset="0"/>
                        </a:rPr>
                        <a:t>54</a:t>
                      </a:r>
                      <a:endParaRPr lang="vi-VN" sz="4800" b="1">
                        <a:solidFill>
                          <a:srgbClr val="FF0000"/>
                        </a:solidFill>
                        <a:effectLst/>
                        <a:latin typeface="Arial" pitchFamily="34" charset="0"/>
                        <a:ea typeface="Times New Roman"/>
                        <a:cs typeface="Arial" pitchFamily="34"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10002"/>
                  </a:ext>
                </a:extLst>
              </a:tr>
              <a:tr h="0">
                <a:tc>
                  <a:txBody>
                    <a:bodyPr/>
                    <a:lstStyle/>
                    <a:p>
                      <a:pPr algn="ctr">
                        <a:lnSpc>
                          <a:spcPct val="150000"/>
                        </a:lnSpc>
                        <a:spcAft>
                          <a:spcPts val="1000"/>
                        </a:spcAft>
                      </a:pPr>
                      <a:r>
                        <a:rPr lang="en-US" sz="4800">
                          <a:solidFill>
                            <a:srgbClr val="FF0000"/>
                          </a:solidFill>
                          <a:effectLst/>
                          <a:latin typeface="Arial" pitchFamily="34" charset="0"/>
                          <a:cs typeface="Arial" pitchFamily="34" charset="0"/>
                        </a:rPr>
                        <a:t>85</a:t>
                      </a:r>
                      <a:endParaRPr lang="vi-VN" sz="4800">
                        <a:solidFill>
                          <a:srgbClr val="FF0000"/>
                        </a:solidFill>
                        <a:effectLst/>
                        <a:latin typeface="Arial" pitchFamily="34" charset="0"/>
                        <a:ea typeface="Times New Roman"/>
                        <a:cs typeface="Arial" pitchFamily="34" charset="0"/>
                      </a:endParaRPr>
                    </a:p>
                  </a:txBody>
                  <a:tcPr marL="68580" marR="68580" marT="0" marB="0">
                    <a:solidFill>
                      <a:schemeClr val="accent2">
                        <a:lumMod val="40000"/>
                        <a:lumOff val="60000"/>
                      </a:schemeClr>
                    </a:solidFill>
                  </a:tcPr>
                </a:tc>
                <a:tc>
                  <a:txBody>
                    <a:bodyPr/>
                    <a:lstStyle/>
                    <a:p>
                      <a:pPr algn="ctr">
                        <a:lnSpc>
                          <a:spcPct val="150000"/>
                        </a:lnSpc>
                        <a:spcAft>
                          <a:spcPts val="1000"/>
                        </a:spcAft>
                      </a:pPr>
                      <a:r>
                        <a:rPr lang="en-US" sz="4800" b="1">
                          <a:solidFill>
                            <a:schemeClr val="tx1"/>
                          </a:solidFill>
                          <a:effectLst/>
                          <a:latin typeface="Arial" pitchFamily="34" charset="0"/>
                          <a:cs typeface="Arial" pitchFamily="34" charset="0"/>
                        </a:rPr>
                        <a:t>86</a:t>
                      </a:r>
                      <a:endParaRPr lang="vi-VN" sz="4800" b="1">
                        <a:solidFill>
                          <a:schemeClr val="tx1"/>
                        </a:solidFill>
                        <a:effectLst/>
                        <a:latin typeface="Arial" pitchFamily="34" charset="0"/>
                        <a:ea typeface="Times New Roman"/>
                        <a:cs typeface="Arial" pitchFamily="34" charset="0"/>
                      </a:endParaRPr>
                    </a:p>
                  </a:txBody>
                  <a:tcPr marL="68580" marR="68580" marT="0" marB="0">
                    <a:solidFill>
                      <a:schemeClr val="accent2">
                        <a:lumMod val="40000"/>
                        <a:lumOff val="60000"/>
                      </a:schemeClr>
                    </a:solidFill>
                  </a:tcPr>
                </a:tc>
                <a:tc>
                  <a:txBody>
                    <a:bodyPr/>
                    <a:lstStyle/>
                    <a:p>
                      <a:pPr algn="ctr">
                        <a:lnSpc>
                          <a:spcPct val="150000"/>
                        </a:lnSpc>
                        <a:spcAft>
                          <a:spcPts val="1000"/>
                        </a:spcAft>
                      </a:pPr>
                      <a:r>
                        <a:rPr lang="en-US" sz="4800" b="1">
                          <a:solidFill>
                            <a:srgbClr val="FF0000"/>
                          </a:solidFill>
                          <a:effectLst/>
                          <a:latin typeface="Arial" pitchFamily="34" charset="0"/>
                          <a:cs typeface="Arial" pitchFamily="34" charset="0"/>
                        </a:rPr>
                        <a:t>87</a:t>
                      </a:r>
                      <a:endParaRPr lang="vi-VN" sz="4800" b="1">
                        <a:solidFill>
                          <a:srgbClr val="FF0000"/>
                        </a:solidFill>
                        <a:effectLst/>
                        <a:latin typeface="Arial" pitchFamily="34" charset="0"/>
                        <a:ea typeface="Times New Roman"/>
                        <a:cs typeface="Arial" pitchFamily="34"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10003"/>
                  </a:ext>
                </a:extLst>
              </a:tr>
              <a:tr h="0">
                <a:tc>
                  <a:txBody>
                    <a:bodyPr/>
                    <a:lstStyle/>
                    <a:p>
                      <a:pPr algn="ctr">
                        <a:lnSpc>
                          <a:spcPct val="150000"/>
                        </a:lnSpc>
                        <a:spcAft>
                          <a:spcPts val="1000"/>
                        </a:spcAft>
                      </a:pPr>
                      <a:r>
                        <a:rPr lang="en-US" sz="4800">
                          <a:solidFill>
                            <a:srgbClr val="FF0000"/>
                          </a:solidFill>
                          <a:effectLst/>
                          <a:latin typeface="Arial" pitchFamily="34" charset="0"/>
                          <a:cs typeface="Arial" pitchFamily="34" charset="0"/>
                        </a:rPr>
                        <a:t>68</a:t>
                      </a:r>
                      <a:endParaRPr lang="vi-VN" sz="4800">
                        <a:solidFill>
                          <a:srgbClr val="FF0000"/>
                        </a:solidFill>
                        <a:effectLst/>
                        <a:latin typeface="Arial" pitchFamily="34" charset="0"/>
                        <a:ea typeface="Times New Roman"/>
                        <a:cs typeface="Arial" pitchFamily="34" charset="0"/>
                      </a:endParaRPr>
                    </a:p>
                  </a:txBody>
                  <a:tcPr marL="68580" marR="68580" marT="0" marB="0">
                    <a:solidFill>
                      <a:schemeClr val="accent2">
                        <a:lumMod val="40000"/>
                        <a:lumOff val="60000"/>
                      </a:schemeClr>
                    </a:solidFill>
                  </a:tcPr>
                </a:tc>
                <a:tc>
                  <a:txBody>
                    <a:bodyPr/>
                    <a:lstStyle/>
                    <a:p>
                      <a:pPr algn="ctr">
                        <a:lnSpc>
                          <a:spcPct val="150000"/>
                        </a:lnSpc>
                        <a:spcAft>
                          <a:spcPts val="1000"/>
                        </a:spcAft>
                      </a:pPr>
                      <a:r>
                        <a:rPr lang="en-US" sz="4800" b="1">
                          <a:solidFill>
                            <a:schemeClr val="tx1"/>
                          </a:solidFill>
                          <a:effectLst/>
                          <a:latin typeface="Arial" pitchFamily="34" charset="0"/>
                          <a:cs typeface="Arial" pitchFamily="34" charset="0"/>
                        </a:rPr>
                        <a:t>69</a:t>
                      </a:r>
                      <a:endParaRPr lang="vi-VN" sz="4800" b="1">
                        <a:solidFill>
                          <a:schemeClr val="tx1"/>
                        </a:solidFill>
                        <a:effectLst/>
                        <a:latin typeface="Arial" pitchFamily="34" charset="0"/>
                        <a:ea typeface="Times New Roman"/>
                        <a:cs typeface="Arial" pitchFamily="34" charset="0"/>
                      </a:endParaRPr>
                    </a:p>
                  </a:txBody>
                  <a:tcPr marL="68580" marR="68580" marT="0" marB="0">
                    <a:solidFill>
                      <a:schemeClr val="accent2">
                        <a:lumMod val="40000"/>
                        <a:lumOff val="60000"/>
                      </a:schemeClr>
                    </a:solidFill>
                  </a:tcPr>
                </a:tc>
                <a:tc>
                  <a:txBody>
                    <a:bodyPr/>
                    <a:lstStyle/>
                    <a:p>
                      <a:pPr algn="ctr">
                        <a:lnSpc>
                          <a:spcPct val="150000"/>
                        </a:lnSpc>
                        <a:spcAft>
                          <a:spcPts val="1000"/>
                        </a:spcAft>
                      </a:pPr>
                      <a:r>
                        <a:rPr lang="en-US" sz="4800" b="1">
                          <a:solidFill>
                            <a:srgbClr val="FF0000"/>
                          </a:solidFill>
                          <a:effectLst/>
                          <a:latin typeface="Arial" pitchFamily="34" charset="0"/>
                          <a:cs typeface="Arial" pitchFamily="34" charset="0"/>
                        </a:rPr>
                        <a:t>70</a:t>
                      </a:r>
                      <a:endParaRPr lang="vi-VN" sz="4800" b="1">
                        <a:solidFill>
                          <a:srgbClr val="FF0000"/>
                        </a:solidFill>
                        <a:effectLst/>
                        <a:latin typeface="Arial" pitchFamily="34" charset="0"/>
                        <a:ea typeface="Times New Roman"/>
                        <a:cs typeface="Arial" pitchFamily="34"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10004"/>
                  </a:ext>
                </a:extLst>
              </a:tr>
              <a:tr h="0">
                <a:tc>
                  <a:txBody>
                    <a:bodyPr/>
                    <a:lstStyle/>
                    <a:p>
                      <a:pPr algn="ctr">
                        <a:lnSpc>
                          <a:spcPct val="150000"/>
                        </a:lnSpc>
                        <a:spcAft>
                          <a:spcPts val="1000"/>
                        </a:spcAft>
                      </a:pPr>
                      <a:r>
                        <a:rPr lang="en-US" sz="4800">
                          <a:solidFill>
                            <a:srgbClr val="FF0000"/>
                          </a:solidFill>
                          <a:effectLst/>
                          <a:latin typeface="Arial" pitchFamily="34" charset="0"/>
                          <a:cs typeface="Arial" pitchFamily="34" charset="0"/>
                        </a:rPr>
                        <a:t>71</a:t>
                      </a:r>
                      <a:endParaRPr lang="vi-VN" sz="4800">
                        <a:solidFill>
                          <a:srgbClr val="FF0000"/>
                        </a:solidFill>
                        <a:effectLst/>
                        <a:latin typeface="Arial" pitchFamily="34" charset="0"/>
                        <a:ea typeface="Times New Roman"/>
                        <a:cs typeface="Arial" pitchFamily="34" charset="0"/>
                      </a:endParaRPr>
                    </a:p>
                  </a:txBody>
                  <a:tcPr marL="68580" marR="68580" marT="0" marB="0">
                    <a:solidFill>
                      <a:schemeClr val="accent2">
                        <a:lumMod val="40000"/>
                        <a:lumOff val="60000"/>
                      </a:schemeClr>
                    </a:solidFill>
                  </a:tcPr>
                </a:tc>
                <a:tc>
                  <a:txBody>
                    <a:bodyPr/>
                    <a:lstStyle/>
                    <a:p>
                      <a:pPr algn="ctr">
                        <a:lnSpc>
                          <a:spcPct val="150000"/>
                        </a:lnSpc>
                        <a:spcAft>
                          <a:spcPts val="1000"/>
                        </a:spcAft>
                      </a:pPr>
                      <a:r>
                        <a:rPr lang="en-US" sz="4800" b="1">
                          <a:solidFill>
                            <a:schemeClr val="tx1"/>
                          </a:solidFill>
                          <a:effectLst/>
                          <a:latin typeface="Arial" pitchFamily="34" charset="0"/>
                          <a:cs typeface="Arial" pitchFamily="34" charset="0"/>
                        </a:rPr>
                        <a:t>72</a:t>
                      </a:r>
                      <a:endParaRPr lang="vi-VN" sz="4800" b="1">
                        <a:solidFill>
                          <a:schemeClr val="tx1"/>
                        </a:solidFill>
                        <a:effectLst/>
                        <a:latin typeface="Arial" pitchFamily="34" charset="0"/>
                        <a:ea typeface="Times New Roman"/>
                        <a:cs typeface="Arial" pitchFamily="34" charset="0"/>
                      </a:endParaRPr>
                    </a:p>
                  </a:txBody>
                  <a:tcPr marL="68580" marR="68580" marT="0" marB="0">
                    <a:solidFill>
                      <a:schemeClr val="accent2">
                        <a:lumMod val="40000"/>
                        <a:lumOff val="60000"/>
                      </a:schemeClr>
                    </a:solidFill>
                  </a:tcPr>
                </a:tc>
                <a:tc>
                  <a:txBody>
                    <a:bodyPr/>
                    <a:lstStyle/>
                    <a:p>
                      <a:pPr algn="ctr">
                        <a:lnSpc>
                          <a:spcPct val="150000"/>
                        </a:lnSpc>
                        <a:spcAft>
                          <a:spcPts val="1000"/>
                        </a:spcAft>
                      </a:pPr>
                      <a:r>
                        <a:rPr lang="en-US" sz="4800" b="1">
                          <a:solidFill>
                            <a:srgbClr val="FF0000"/>
                          </a:solidFill>
                          <a:effectLst/>
                          <a:latin typeface="Arial" pitchFamily="34" charset="0"/>
                          <a:cs typeface="Arial" pitchFamily="34" charset="0"/>
                        </a:rPr>
                        <a:t>73</a:t>
                      </a:r>
                      <a:endParaRPr lang="vi-VN" sz="4800" b="1">
                        <a:solidFill>
                          <a:srgbClr val="FF0000"/>
                        </a:solidFill>
                        <a:effectLst/>
                        <a:latin typeface="Arial" pitchFamily="34" charset="0"/>
                        <a:ea typeface="Times New Roman"/>
                        <a:cs typeface="Arial" pitchFamily="34"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anim calcmode="lin" valueType="num">
                                      <p:cBhvr>
                                        <p:cTn id="13" dur="1000" fill="hold"/>
                                        <p:tgtEl>
                                          <p:spTgt spid="31"/>
                                        </p:tgtEl>
                                        <p:attrNameLst>
                                          <p:attrName>ppt_x</p:attrName>
                                        </p:attrNameLst>
                                      </p:cBhvr>
                                      <p:tavLst>
                                        <p:tav tm="0">
                                          <p:val>
                                            <p:strVal val="#ppt_x"/>
                                          </p:val>
                                        </p:tav>
                                        <p:tav tm="100000">
                                          <p:val>
                                            <p:strVal val="#ppt_x"/>
                                          </p:val>
                                        </p:tav>
                                      </p:tavLst>
                                    </p:anim>
                                    <p:anim calcmode="lin" valueType="num">
                                      <p:cBhvr>
                                        <p:cTn id="1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arn(inVertical)">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2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9225"/>
                                        </p:tgtEl>
                                        <p:attrNameLst>
                                          <p:attrName>style.visibility</p:attrName>
                                        </p:attrNameLst>
                                      </p:cBhvr>
                                      <p:to>
                                        <p:strVal val="visible"/>
                                      </p:to>
                                    </p:set>
                                    <p:anim calcmode="lin" valueType="num">
                                      <p:cBhvr>
                                        <p:cTn id="28" dur="500" fill="hold"/>
                                        <p:tgtEl>
                                          <p:spTgt spid="9225"/>
                                        </p:tgtEl>
                                        <p:attrNameLst>
                                          <p:attrName>ppt_w</p:attrName>
                                        </p:attrNameLst>
                                      </p:cBhvr>
                                      <p:tavLst>
                                        <p:tav tm="0">
                                          <p:val>
                                            <p:fltVal val="0"/>
                                          </p:val>
                                        </p:tav>
                                        <p:tav tm="100000">
                                          <p:val>
                                            <p:strVal val="#ppt_w"/>
                                          </p:val>
                                        </p:tav>
                                      </p:tavLst>
                                    </p:anim>
                                    <p:anim calcmode="lin" valueType="num">
                                      <p:cBhvr>
                                        <p:cTn id="29" dur="500" fill="hold"/>
                                        <p:tgtEl>
                                          <p:spTgt spid="9225"/>
                                        </p:tgtEl>
                                        <p:attrNameLst>
                                          <p:attrName>ppt_h</p:attrName>
                                        </p:attrNameLst>
                                      </p:cBhvr>
                                      <p:tavLst>
                                        <p:tav tm="0">
                                          <p:val>
                                            <p:fltVal val="0"/>
                                          </p:val>
                                        </p:tav>
                                        <p:tav tm="100000">
                                          <p:val>
                                            <p:strVal val="#ppt_h"/>
                                          </p:val>
                                        </p:tav>
                                      </p:tavLst>
                                    </p:anim>
                                    <p:animEffect transition="in" filter="fade">
                                      <p:cBhvr>
                                        <p:cTn id="30" dur="500"/>
                                        <p:tgtEl>
                                          <p:spTgt spid="9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DBE14"/>
        </a:solidFill>
        <a:effectLst/>
      </p:bgPr>
    </p:bg>
    <p:spTree>
      <p:nvGrpSpPr>
        <p:cNvPr id="1" name=""/>
        <p:cNvGrpSpPr/>
        <p:nvPr/>
      </p:nvGrpSpPr>
      <p:grpSpPr>
        <a:xfrm>
          <a:off x="0" y="0"/>
          <a:ext cx="0" cy="0"/>
          <a:chOff x="0" y="0"/>
          <a:chExt cx="0" cy="0"/>
        </a:xfrm>
      </p:grpSpPr>
      <p:grpSp>
        <p:nvGrpSpPr>
          <p:cNvPr id="7" name="Group 2"/>
          <p:cNvGrpSpPr/>
          <p:nvPr/>
        </p:nvGrpSpPr>
        <p:grpSpPr>
          <a:xfrm>
            <a:off x="-1785853" y="-251567"/>
            <a:ext cx="20988253" cy="11262467"/>
            <a:chOff x="0" y="0"/>
            <a:chExt cx="27984337" cy="15016622"/>
          </a:xfrm>
        </p:grpSpPr>
        <p:pic>
          <p:nvPicPr>
            <p:cNvPr id="8" name="Picture 3"/>
            <p:cNvPicPr>
              <a:picLocks noChangeAspect="1"/>
            </p:cNvPicPr>
            <p:nvPr/>
          </p:nvPicPr>
          <p:blipFill>
            <a:blip r:embed="rId2">
              <a:alphaModFix amt="4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14278" b="1052"/>
            <a:stretch>
              <a:fillRect/>
            </a:stretch>
          </p:blipFill>
          <p:spPr>
            <a:xfrm rot="-5400000">
              <a:off x="622042" y="6331282"/>
              <a:ext cx="8063297" cy="9307382"/>
            </a:xfrm>
            <a:prstGeom prst="rect">
              <a:avLst/>
            </a:prstGeom>
          </p:spPr>
        </p:pic>
        <p:pic>
          <p:nvPicPr>
            <p:cNvPr id="9" name="Picture 4"/>
            <p:cNvPicPr>
              <a:picLocks noChangeAspect="1"/>
            </p:cNvPicPr>
            <p:nvPr/>
          </p:nvPicPr>
          <p:blipFill>
            <a:blip r:embed="rId2">
              <a:alphaModFix amt="4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t="1296" r="25658"/>
            <a:stretch>
              <a:fillRect/>
            </a:stretch>
          </p:blipFill>
          <p:spPr>
            <a:xfrm rot="-5400000">
              <a:off x="1267720" y="-1145763"/>
              <a:ext cx="6992870" cy="9284395"/>
            </a:xfrm>
            <a:prstGeom prst="rect">
              <a:avLst/>
            </a:prstGeom>
          </p:spPr>
        </p:pic>
        <p:pic>
          <p:nvPicPr>
            <p:cNvPr id="10" name="Picture 5"/>
            <p:cNvPicPr>
              <a:picLocks noChangeAspect="1"/>
            </p:cNvPicPr>
            <p:nvPr/>
          </p:nvPicPr>
          <p:blipFill>
            <a:blip r:embed="rId2">
              <a:alphaModFix amt="4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14278" b="1052"/>
            <a:stretch>
              <a:fillRect/>
            </a:stretch>
          </p:blipFill>
          <p:spPr>
            <a:xfrm rot="-5400000">
              <a:off x="9923117" y="6331282"/>
              <a:ext cx="8063297" cy="9307382"/>
            </a:xfrm>
            <a:prstGeom prst="rect">
              <a:avLst/>
            </a:prstGeom>
          </p:spPr>
        </p:pic>
        <p:pic>
          <p:nvPicPr>
            <p:cNvPr id="11" name="Picture 6"/>
            <p:cNvPicPr>
              <a:picLocks noChangeAspect="1"/>
            </p:cNvPicPr>
            <p:nvPr/>
          </p:nvPicPr>
          <p:blipFill>
            <a:blip r:embed="rId2">
              <a:alphaModFix amt="4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t="1296" r="25658"/>
            <a:stretch>
              <a:fillRect/>
            </a:stretch>
          </p:blipFill>
          <p:spPr>
            <a:xfrm rot="-5400000">
              <a:off x="10568794" y="-1145763"/>
              <a:ext cx="6992870" cy="9284395"/>
            </a:xfrm>
            <a:prstGeom prst="rect">
              <a:avLst/>
            </a:prstGeom>
          </p:spPr>
        </p:pic>
        <p:pic>
          <p:nvPicPr>
            <p:cNvPr id="12" name="Picture 7"/>
            <p:cNvPicPr>
              <a:picLocks noChangeAspect="1"/>
            </p:cNvPicPr>
            <p:nvPr/>
          </p:nvPicPr>
          <p:blipFill>
            <a:blip r:embed="rId2">
              <a:alphaModFix amt="4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14278" b="1052"/>
            <a:stretch>
              <a:fillRect/>
            </a:stretch>
          </p:blipFill>
          <p:spPr>
            <a:xfrm rot="-5400000">
              <a:off x="19200027" y="6331282"/>
              <a:ext cx="8063297" cy="9307382"/>
            </a:xfrm>
            <a:prstGeom prst="rect">
              <a:avLst/>
            </a:prstGeom>
          </p:spPr>
        </p:pic>
        <p:pic>
          <p:nvPicPr>
            <p:cNvPr id="13" name="Picture 8"/>
            <p:cNvPicPr>
              <a:picLocks noChangeAspect="1"/>
            </p:cNvPicPr>
            <p:nvPr/>
          </p:nvPicPr>
          <p:blipFill>
            <a:blip r:embed="rId2">
              <a:alphaModFix amt="4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t="1296" r="25658"/>
            <a:stretch>
              <a:fillRect/>
            </a:stretch>
          </p:blipFill>
          <p:spPr>
            <a:xfrm rot="-5400000">
              <a:off x="19845705" y="-1145763"/>
              <a:ext cx="6992870" cy="9284395"/>
            </a:xfrm>
            <a:prstGeom prst="rect">
              <a:avLst/>
            </a:prstGeom>
          </p:spPr>
        </p:pic>
      </p:grpSp>
      <p:grpSp>
        <p:nvGrpSpPr>
          <p:cNvPr id="14" name="Group 9"/>
          <p:cNvGrpSpPr/>
          <p:nvPr/>
        </p:nvGrpSpPr>
        <p:grpSpPr>
          <a:xfrm>
            <a:off x="2444712" y="2180493"/>
            <a:ext cx="13955044" cy="5590027"/>
            <a:chOff x="0" y="0"/>
            <a:chExt cx="5238584" cy="2098440"/>
          </a:xfrm>
        </p:grpSpPr>
        <p:sp>
          <p:nvSpPr>
            <p:cNvPr id="15" name="Freeform 10"/>
            <p:cNvSpPr/>
            <p:nvPr/>
          </p:nvSpPr>
          <p:spPr>
            <a:xfrm>
              <a:off x="0" y="0"/>
              <a:ext cx="5238584" cy="2098441"/>
            </a:xfrm>
            <a:custGeom>
              <a:avLst/>
              <a:gdLst/>
              <a:ahLst/>
              <a:cxnLst/>
              <a:rect l="l" t="t" r="r" b="b"/>
              <a:pathLst>
                <a:path w="5238584" h="2098441">
                  <a:moveTo>
                    <a:pt x="0" y="0"/>
                  </a:moveTo>
                  <a:lnTo>
                    <a:pt x="5238584" y="0"/>
                  </a:lnTo>
                  <a:lnTo>
                    <a:pt x="5238584" y="2098441"/>
                  </a:lnTo>
                  <a:lnTo>
                    <a:pt x="0" y="2098441"/>
                  </a:lnTo>
                  <a:close/>
                </a:path>
              </a:pathLst>
            </a:custGeom>
            <a:solidFill>
              <a:srgbClr val="F5F5EF"/>
            </a:solidFill>
          </p:spPr>
        </p:sp>
      </p:grpSp>
      <p:sp>
        <p:nvSpPr>
          <p:cNvPr id="16" name="TextBox 12"/>
          <p:cNvSpPr txBox="1"/>
          <p:nvPr/>
        </p:nvSpPr>
        <p:spPr>
          <a:xfrm>
            <a:off x="3365256" y="3123811"/>
            <a:ext cx="12021776" cy="936154"/>
          </a:xfrm>
          <a:prstGeom prst="rect">
            <a:avLst/>
          </a:prstGeom>
        </p:spPr>
        <p:txBody>
          <a:bodyPr lIns="0" tIns="0" rIns="0" bIns="0" rtlCol="0" anchor="t">
            <a:spAutoFit/>
          </a:bodyPr>
          <a:lstStyle/>
          <a:p>
            <a:pPr algn="ctr">
              <a:lnSpc>
                <a:spcPts val="7320"/>
              </a:lnSpc>
            </a:pPr>
            <a:endParaRPr lang="en-US" sz="6100">
              <a:solidFill>
                <a:srgbClr val="DC3C4D"/>
              </a:solidFill>
              <a:latin typeface="Paytone One Bold"/>
            </a:endParaRPr>
          </a:p>
        </p:txBody>
      </p:sp>
      <p:pic>
        <p:nvPicPr>
          <p:cNvPr id="17" name="Picture 18"/>
          <p:cNvPicPr>
            <a:picLocks noChangeAspect="1"/>
          </p:cNvPicPr>
          <p:nvPr/>
        </p:nvPicPr>
        <p:blipFill>
          <a:blip r:embed="rId4"/>
          <a:srcRect/>
          <a:stretch>
            <a:fillRect/>
          </a:stretch>
        </p:blipFill>
        <p:spPr>
          <a:xfrm>
            <a:off x="384544" y="5977783"/>
            <a:ext cx="3518440" cy="3748005"/>
          </a:xfrm>
          <a:prstGeom prst="rect">
            <a:avLst/>
          </a:prstGeom>
        </p:spPr>
      </p:pic>
      <p:sp>
        <p:nvSpPr>
          <p:cNvPr id="18" name="TextBox 17">
            <a:extLst>
              <a:ext uri="{FF2B5EF4-FFF2-40B4-BE49-F238E27FC236}">
                <a16:creationId xmlns:a16="http://schemas.microsoft.com/office/drawing/2014/main" id="{4D1424A7-CD5D-4D81-B187-20834EF29E5A}"/>
              </a:ext>
            </a:extLst>
          </p:cNvPr>
          <p:cNvSpPr txBox="1"/>
          <p:nvPr/>
        </p:nvSpPr>
        <p:spPr>
          <a:xfrm>
            <a:off x="3661144" y="3914329"/>
            <a:ext cx="12039600" cy="18620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1500" b="1">
                <a:solidFill>
                  <a:prstClr val="black"/>
                </a:solidFill>
                <a:latin typeface="Arial" panose="020B0604020202020204" pitchFamily="34" charset="0"/>
                <a:ea typeface="Calibri" panose="020F0502020204030204" pitchFamily="34" charset="0"/>
                <a:cs typeface="Arial" panose="020B0604020202020204" pitchFamily="34" charset="0"/>
              </a:rPr>
              <a:t>VẬN DỤNG</a:t>
            </a:r>
            <a:endParaRPr kumimoji="0" lang="en-US" sz="115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19" name="Picture 1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4329145" y="144738"/>
            <a:ext cx="2527928" cy="3798800"/>
          </a:xfrm>
          <a:prstGeom prst="rect">
            <a:avLst/>
          </a:prstGeom>
        </p:spPr>
      </p:pic>
    </p:spTree>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5F5EF"/>
        </a:solidFill>
        <a:effectLst/>
      </p:bgPr>
    </p:bg>
    <p:spTree>
      <p:nvGrpSpPr>
        <p:cNvPr id="1" name=""/>
        <p:cNvGrpSpPr/>
        <p:nvPr/>
      </p:nvGrpSpPr>
      <p:grpSpPr>
        <a:xfrm>
          <a:off x="0" y="0"/>
          <a:ext cx="0" cy="0"/>
          <a:chOff x="0" y="0"/>
          <a:chExt cx="0" cy="0"/>
        </a:xfrm>
      </p:grpSpPr>
      <p:sp>
        <p:nvSpPr>
          <p:cNvPr id="37" name="Rectangle 36"/>
          <p:cNvSpPr/>
          <p:nvPr/>
        </p:nvSpPr>
        <p:spPr>
          <a:xfrm>
            <a:off x="207672" y="5958565"/>
            <a:ext cx="17546928" cy="4154984"/>
          </a:xfrm>
          <a:prstGeom prst="rect">
            <a:avLst/>
          </a:prstGeom>
        </p:spPr>
        <p:txBody>
          <a:bodyPr wrap="square">
            <a:spAutoFit/>
          </a:bodyPr>
          <a:lstStyle/>
          <a:p>
            <a:pPr algn="just"/>
            <a:r>
              <a:rPr lang="nl-NL" sz="4400">
                <a:latin typeface="Arial" pitchFamily="34" charset="0"/>
                <a:cs typeface="Arial" pitchFamily="34" charset="0"/>
              </a:rPr>
              <a:t>“ Thỏ đen, thỏ nâu, thỏ trắng, thỏ xám cùng tham gia một cuộc chạy thi. Trong cuộc thi, có các bạn voi trắng, voi xanh, bạn thỏ hồng và bạn rùa là cổ động viên. Bạn rùa cổ vũ bạn Thỏ đen, mang số báo danh 1; bạn voi vàng cổ vũ bạn thỏ xám, mang số báo danh 4; bạn thỏ hồng và bạn voi trắng cổ vũ bạn thỏ nâu và thỏ trắng. Hỏi bạn Thỏ trắng và Thỏ nâu mang số báo danh bao nhiêu?”</a:t>
            </a:r>
            <a:endParaRPr lang="vi-VN" sz="4400">
              <a:latin typeface="Arial" pitchFamily="34" charset="0"/>
              <a:cs typeface="Arial" pitchFamily="34" charset="0"/>
            </a:endParaRPr>
          </a:p>
        </p:txBody>
      </p:sp>
      <p:pic>
        <p:nvPicPr>
          <p:cNvPr id="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128" y="87499"/>
            <a:ext cx="10806472" cy="5871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Rectangular Callout 40"/>
          <p:cNvSpPr/>
          <p:nvPr/>
        </p:nvSpPr>
        <p:spPr>
          <a:xfrm flipH="1">
            <a:off x="1056409" y="913577"/>
            <a:ext cx="4495800" cy="2109455"/>
          </a:xfrm>
          <a:prstGeom prst="wedge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solidFill>
                  <a:srgbClr val="FF0000"/>
                </a:solidFill>
                <a:latin typeface="Arial" pitchFamily="34" charset="0"/>
                <a:cs typeface="Arial" pitchFamily="34" charset="0"/>
              </a:rPr>
              <a:t>Câu chuyện Rùa và Thỏ</a:t>
            </a:r>
            <a:endParaRPr lang="vi-VN" sz="5400">
              <a:solidFill>
                <a:srgbClr val="FF0000"/>
              </a:solidFill>
              <a:latin typeface="Arial" pitchFamily="34" charset="0"/>
              <a:cs typeface="Arial" pitchFamily="34" charset="0"/>
            </a:endParaRPr>
          </a:p>
        </p:txBody>
      </p:sp>
      <p:pic>
        <p:nvPicPr>
          <p:cNvPr id="10241" name="Picture 1" descr="C:\Users\DELL\Downloads\—Pngtree—cute bunny rabbit couple illustration_390455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90963"/>
            <a:ext cx="9144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42" name="Cloud Callout 41"/>
          <p:cNvSpPr/>
          <p:nvPr/>
        </p:nvSpPr>
        <p:spPr>
          <a:xfrm flipH="1">
            <a:off x="2171700" y="4739365"/>
            <a:ext cx="3352800" cy="2438400"/>
          </a:xfrm>
          <a:prstGeom prst="cloudCallou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solidFill>
                  <a:srgbClr val="002060"/>
                </a:solidFill>
                <a:latin typeface="Arial" pitchFamily="34" charset="0"/>
                <a:cs typeface="Arial" pitchFamily="34" charset="0"/>
              </a:rPr>
              <a:t>SBD 3</a:t>
            </a:r>
            <a:endParaRPr lang="vi-VN" sz="5400">
              <a:solidFill>
                <a:srgbClr val="002060"/>
              </a:solidFill>
              <a:latin typeface="Arial" pitchFamily="34" charset="0"/>
              <a:cs typeface="Arial" pitchFamily="34" charset="0"/>
            </a:endParaRPr>
          </a:p>
        </p:txBody>
      </p:sp>
      <p:sp>
        <p:nvSpPr>
          <p:cNvPr id="44" name="Cloud Callout 43"/>
          <p:cNvSpPr/>
          <p:nvPr/>
        </p:nvSpPr>
        <p:spPr>
          <a:xfrm>
            <a:off x="13251873" y="1485900"/>
            <a:ext cx="3505200" cy="2438400"/>
          </a:xfrm>
          <a:prstGeom prst="cloudCallou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latin typeface="Arial" pitchFamily="34" charset="0"/>
                <a:cs typeface="Arial" pitchFamily="34" charset="0"/>
              </a:rPr>
              <a:t>SBD 2</a:t>
            </a:r>
            <a:endParaRPr lang="vi-VN" sz="540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1000"/>
                                        <p:tgtEl>
                                          <p:spTgt spid="41"/>
                                        </p:tgtEl>
                                      </p:cBhvr>
                                    </p:animEffect>
                                    <p:anim calcmode="lin" valueType="num">
                                      <p:cBhvr>
                                        <p:cTn id="13" dur="1000" fill="hold"/>
                                        <p:tgtEl>
                                          <p:spTgt spid="41"/>
                                        </p:tgtEl>
                                        <p:attrNameLst>
                                          <p:attrName>ppt_x</p:attrName>
                                        </p:attrNameLst>
                                      </p:cBhvr>
                                      <p:tavLst>
                                        <p:tav tm="0">
                                          <p:val>
                                            <p:strVal val="#ppt_x"/>
                                          </p:val>
                                        </p:tav>
                                        <p:tav tm="100000">
                                          <p:val>
                                            <p:strVal val="#ppt_x"/>
                                          </p:val>
                                        </p:tav>
                                      </p:tavLst>
                                    </p:anim>
                                    <p:anim calcmode="lin" valueType="num">
                                      <p:cBhvr>
                                        <p:cTn id="14"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barn(inVertical)">
                                      <p:cBhvr>
                                        <p:cTn id="19" dur="500"/>
                                        <p:tgtEl>
                                          <p:spTgt spid="37"/>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38"/>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37"/>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10241"/>
                                        </p:tgtEl>
                                        <p:attrNameLst>
                                          <p:attrName>style.visibility</p:attrName>
                                        </p:attrNameLst>
                                      </p:cBhvr>
                                      <p:to>
                                        <p:strVal val="visible"/>
                                      </p:to>
                                    </p:set>
                                    <p:anim calcmode="lin" valueType="num">
                                      <p:cBhvr>
                                        <p:cTn id="30" dur="500" fill="hold"/>
                                        <p:tgtEl>
                                          <p:spTgt spid="10241"/>
                                        </p:tgtEl>
                                        <p:attrNameLst>
                                          <p:attrName>ppt_w</p:attrName>
                                        </p:attrNameLst>
                                      </p:cBhvr>
                                      <p:tavLst>
                                        <p:tav tm="0">
                                          <p:val>
                                            <p:fltVal val="0"/>
                                          </p:val>
                                        </p:tav>
                                        <p:tav tm="100000">
                                          <p:val>
                                            <p:strVal val="#ppt_w"/>
                                          </p:val>
                                        </p:tav>
                                      </p:tavLst>
                                    </p:anim>
                                    <p:anim calcmode="lin" valueType="num">
                                      <p:cBhvr>
                                        <p:cTn id="31" dur="500" fill="hold"/>
                                        <p:tgtEl>
                                          <p:spTgt spid="10241"/>
                                        </p:tgtEl>
                                        <p:attrNameLst>
                                          <p:attrName>ppt_h</p:attrName>
                                        </p:attrNameLst>
                                      </p:cBhvr>
                                      <p:tavLst>
                                        <p:tav tm="0">
                                          <p:val>
                                            <p:fltVal val="0"/>
                                          </p:val>
                                        </p:tav>
                                        <p:tav tm="100000">
                                          <p:val>
                                            <p:strVal val="#ppt_h"/>
                                          </p:val>
                                        </p:tav>
                                      </p:tavLst>
                                    </p:anim>
                                    <p:animEffect transition="in" filter="fade">
                                      <p:cBhvr>
                                        <p:cTn id="32" dur="500"/>
                                        <p:tgtEl>
                                          <p:spTgt spid="1024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barn(inVertical)">
                                      <p:cBhvr>
                                        <p:cTn id="37" dur="500"/>
                                        <p:tgtEl>
                                          <p:spTgt spid="44"/>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barn(inVertical)">
                                      <p:cBhvr>
                                        <p:cTn id="4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7" grpId="1"/>
      <p:bldP spid="41" grpId="0" animBg="1"/>
      <p:bldP spid="42"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3" name="Chevron 22"/>
          <p:cNvSpPr/>
          <p:nvPr/>
        </p:nvSpPr>
        <p:spPr>
          <a:xfrm>
            <a:off x="4673600" y="1676400"/>
            <a:ext cx="9067800" cy="1219200"/>
          </a:xfrm>
          <a:prstGeom prst="chevron">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pic>
        <p:nvPicPr>
          <p:cNvPr id="24" name="Picture 2" descr="Trẻ Em, Học Tập, Học Bài, Giáo Dục, Tải hình PNG 91 - Free.Vector6.com">
            <a:extLst>
              <a:ext uri="{FF2B5EF4-FFF2-40B4-BE49-F238E27FC236}">
                <a16:creationId xmlns:a16="http://schemas.microsoft.com/office/drawing/2014/main" id="{AEED9C7D-745D-4B99-81F5-3A907F089F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344" y="7353300"/>
            <a:ext cx="3355902" cy="262890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37"/>
          <p:cNvSpPr txBox="1"/>
          <p:nvPr/>
        </p:nvSpPr>
        <p:spPr>
          <a:xfrm>
            <a:off x="4648200" y="1816459"/>
            <a:ext cx="9296400" cy="888641"/>
          </a:xfrm>
          <a:prstGeom prst="rect">
            <a:avLst/>
          </a:prstGeom>
        </p:spPr>
        <p:txBody>
          <a:bodyPr wrap="square" lIns="0" tIns="0" rIns="0" bIns="0" rtlCol="0" anchor="t">
            <a:spAutoFit/>
          </a:bodyPr>
          <a:lstStyle/>
          <a:p>
            <a:pPr algn="ctr">
              <a:lnSpc>
                <a:spcPts val="7599"/>
              </a:lnSpc>
            </a:pPr>
            <a:r>
              <a:rPr lang="en-US" sz="5400" b="1">
                <a:solidFill>
                  <a:srgbClr val="FF0000"/>
                </a:solidFill>
                <a:latin typeface="Arial" pitchFamily="34" charset="0"/>
                <a:cs typeface="Arial" pitchFamily="34" charset="0"/>
              </a:rPr>
              <a:t>HƯỚNG DẪN VỀ NHÀ</a:t>
            </a:r>
          </a:p>
        </p:txBody>
      </p:sp>
      <p:pic>
        <p:nvPicPr>
          <p:cNvPr id="26" name="Picture 12" descr="Trẻ Em, Mầm Non, Cậu Bé, Đi Học, Tải hình PNG 357 - Free.Vector6.com">
            <a:extLst>
              <a:ext uri="{FF2B5EF4-FFF2-40B4-BE49-F238E27FC236}">
                <a16:creationId xmlns:a16="http://schemas.microsoft.com/office/drawing/2014/main" id="{6BB82DD9-ABCF-462D-BBEA-E24B63C81AC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95762" y="165262"/>
            <a:ext cx="2692238" cy="2692238"/>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3962400" y="4229100"/>
            <a:ext cx="10972800" cy="4876800"/>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sp>
        <p:nvSpPr>
          <p:cNvPr id="28" name="TextBox 27"/>
          <p:cNvSpPr txBox="1"/>
          <p:nvPr/>
        </p:nvSpPr>
        <p:spPr>
          <a:xfrm>
            <a:off x="4267200" y="4076700"/>
            <a:ext cx="10363200" cy="4825745"/>
          </a:xfrm>
          <a:prstGeom prst="rect">
            <a:avLst/>
          </a:prstGeom>
          <a:noFill/>
        </p:spPr>
        <p:txBody>
          <a:bodyPr wrap="square" rtlCol="0">
            <a:spAutoFit/>
          </a:bodyPr>
          <a:lstStyle/>
          <a:p>
            <a:pPr algn="just">
              <a:lnSpc>
                <a:spcPct val="200000"/>
              </a:lnSpc>
            </a:pPr>
            <a:r>
              <a:rPr lang="en-US" sz="4000">
                <a:latin typeface="Arial" pitchFamily="34" charset="0"/>
                <a:cs typeface="Arial" pitchFamily="34" charset="0"/>
              </a:rPr>
              <a:t>- Ôn tập lại tia số, số liền trước, số liền sau</a:t>
            </a:r>
          </a:p>
          <a:p>
            <a:pPr algn="just">
              <a:lnSpc>
                <a:spcPct val="200000"/>
              </a:lnSpc>
            </a:pPr>
            <a:r>
              <a:rPr lang="en-US" sz="4000">
                <a:latin typeface="Arial" pitchFamily="34" charset="0"/>
                <a:cs typeface="Arial" pitchFamily="34" charset="0"/>
              </a:rPr>
              <a:t>- Làm bài tập 2, 3 trong Sách giáo khoa</a:t>
            </a:r>
          </a:p>
          <a:p>
            <a:pPr algn="just">
              <a:lnSpc>
                <a:spcPct val="200000"/>
              </a:lnSpc>
            </a:pPr>
            <a:r>
              <a:rPr lang="en-US" sz="4000">
                <a:latin typeface="Arial" pitchFamily="34" charset="0"/>
                <a:cs typeface="Arial" pitchFamily="34" charset="0"/>
              </a:rPr>
              <a:t>- Chuẩn bị Bài 3: Các thành phần của phép cộng, phép trừ</a:t>
            </a:r>
            <a:endParaRPr lang="vi-VN" sz="4000">
              <a:latin typeface="Arial" pitchFamily="34" charset="0"/>
              <a:cs typeface="Arial" pitchFamily="3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arn(inVertical)">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arn(inVertical)">
                                      <p:cBhvr>
                                        <p:cTn id="15" dur="500"/>
                                        <p:tgtEl>
                                          <p:spTgt spid="2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barn(inVertical)">
                                      <p:cBhvr>
                                        <p:cTn id="1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p:bldP spid="27" grpId="0" animBg="1"/>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B0F0">
            <a:alpha val="43000"/>
          </a:srgbClr>
        </a:solidFill>
        <a:effectLst/>
      </p:bgPr>
    </p:bg>
    <p:spTree>
      <p:nvGrpSpPr>
        <p:cNvPr id="1" name=""/>
        <p:cNvGrpSpPr/>
        <p:nvPr/>
      </p:nvGrpSpPr>
      <p:grpSpPr>
        <a:xfrm>
          <a:off x="0" y="0"/>
          <a:ext cx="0" cy="0"/>
          <a:chOff x="0" y="0"/>
          <a:chExt cx="0" cy="0"/>
        </a:xfrm>
      </p:grpSpPr>
      <p:sp>
        <p:nvSpPr>
          <p:cNvPr id="31" name="TextBox 3"/>
          <p:cNvSpPr txBox="1"/>
          <p:nvPr/>
        </p:nvSpPr>
        <p:spPr>
          <a:xfrm>
            <a:off x="4145098" y="2512781"/>
            <a:ext cx="10125562" cy="5539978"/>
          </a:xfrm>
          <a:prstGeom prst="rect">
            <a:avLst/>
          </a:prstGeom>
        </p:spPr>
        <p:txBody>
          <a:bodyPr wrap="square" lIns="0" tIns="0" rIns="0" bIns="0" rtlCol="0" anchor="t">
            <a:spAutoFit/>
          </a:bodyPr>
          <a:lstStyle/>
          <a:p>
            <a:pPr algn="ctr">
              <a:lnSpc>
                <a:spcPct val="150000"/>
              </a:lnSpc>
            </a:pPr>
            <a:r>
              <a:rPr lang="en-US" sz="8000" b="1" dirty="0">
                <a:solidFill>
                  <a:srgbClr val="002060"/>
                </a:solidFill>
                <a:latin typeface="Arial" pitchFamily="34" charset="0"/>
                <a:cs typeface="Arial" pitchFamily="34" charset="0"/>
              </a:rPr>
              <a:t>CẢM ƠN CÁC EM ĐÃ CHÚ Ý LẮNG NGHE</a:t>
            </a:r>
          </a:p>
        </p:txBody>
      </p:sp>
      <p:pic>
        <p:nvPicPr>
          <p:cNvPr id="32"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55288">
            <a:off x="1409126" y="-476756"/>
            <a:ext cx="2331363" cy="2238108"/>
          </a:xfrm>
          <a:prstGeom prst="rect">
            <a:avLst/>
          </a:prstGeom>
        </p:spPr>
      </p:pic>
      <p:pic>
        <p:nvPicPr>
          <p:cNvPr id="33"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51974">
            <a:off x="-825766" y="201299"/>
            <a:ext cx="2348859" cy="2242093"/>
          </a:xfrm>
          <a:prstGeom prst="rect">
            <a:avLst/>
          </a:prstGeom>
        </p:spPr>
      </p:pic>
      <p:pic>
        <p:nvPicPr>
          <p:cNvPr id="34"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334275">
            <a:off x="-875027" y="4732067"/>
            <a:ext cx="2955952" cy="2644234"/>
          </a:xfrm>
          <a:prstGeom prst="rect">
            <a:avLst/>
          </a:prstGeom>
        </p:spPr>
      </p:pic>
      <p:pic>
        <p:nvPicPr>
          <p:cNvPr id="35" name="Picture 2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725436">
            <a:off x="16465046" y="7418925"/>
            <a:ext cx="2622509" cy="2622509"/>
          </a:xfrm>
          <a:prstGeom prst="rect">
            <a:avLst/>
          </a:prstGeom>
        </p:spPr>
      </p:pic>
      <p:pic>
        <p:nvPicPr>
          <p:cNvPr id="36" name="Picture 2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579668">
            <a:off x="14460700" y="8801634"/>
            <a:ext cx="2608560" cy="248524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65000"/>
          </a:schemeClr>
        </a:solidFill>
        <a:effectLst/>
      </p:bgPr>
    </p:bg>
    <p:spTree>
      <p:nvGrpSpPr>
        <p:cNvPr id="1" name=""/>
        <p:cNvGrpSpPr/>
        <p:nvPr/>
      </p:nvGrpSpPr>
      <p:grpSpPr>
        <a:xfrm>
          <a:off x="0" y="0"/>
          <a:ext cx="0" cy="0"/>
          <a:chOff x="0" y="0"/>
          <a:chExt cx="0" cy="0"/>
        </a:xfrm>
      </p:grpSpPr>
      <p:grpSp>
        <p:nvGrpSpPr>
          <p:cNvPr id="2" name="Group 2"/>
          <p:cNvGrpSpPr/>
          <p:nvPr/>
        </p:nvGrpSpPr>
        <p:grpSpPr>
          <a:xfrm>
            <a:off x="-1434294" y="-28161"/>
            <a:ext cx="20988253" cy="11262467"/>
            <a:chOff x="0" y="0"/>
            <a:chExt cx="27984337" cy="15016622"/>
          </a:xfrm>
        </p:grpSpPr>
        <p:pic>
          <p:nvPicPr>
            <p:cNvPr id="3" name="Picture 3"/>
            <p:cNvPicPr>
              <a:picLocks noChangeAspect="1"/>
            </p:cNvPicPr>
            <p:nvPr/>
          </p:nvPicPr>
          <p:blipFill>
            <a:blip r:embed="rId2">
              <a:alphaModFix amt="4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14278" b="1052"/>
            <a:stretch>
              <a:fillRect/>
            </a:stretch>
          </p:blipFill>
          <p:spPr>
            <a:xfrm rot="-5400000">
              <a:off x="622042" y="6331282"/>
              <a:ext cx="8063297" cy="9307382"/>
            </a:xfrm>
            <a:prstGeom prst="rect">
              <a:avLst/>
            </a:prstGeom>
          </p:spPr>
        </p:pic>
        <p:pic>
          <p:nvPicPr>
            <p:cNvPr id="4" name="Picture 4"/>
            <p:cNvPicPr>
              <a:picLocks noChangeAspect="1"/>
            </p:cNvPicPr>
            <p:nvPr/>
          </p:nvPicPr>
          <p:blipFill>
            <a:blip r:embed="rId2">
              <a:alphaModFix amt="4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t="1296" r="25658"/>
            <a:stretch>
              <a:fillRect/>
            </a:stretch>
          </p:blipFill>
          <p:spPr>
            <a:xfrm rot="-5400000">
              <a:off x="1267720" y="-1145763"/>
              <a:ext cx="6992870" cy="9284395"/>
            </a:xfrm>
            <a:prstGeom prst="rect">
              <a:avLst/>
            </a:prstGeom>
          </p:spPr>
        </p:pic>
        <p:pic>
          <p:nvPicPr>
            <p:cNvPr id="5" name="Picture 5"/>
            <p:cNvPicPr>
              <a:picLocks noChangeAspect="1"/>
            </p:cNvPicPr>
            <p:nvPr/>
          </p:nvPicPr>
          <p:blipFill>
            <a:blip r:embed="rId2">
              <a:alphaModFix amt="4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14278" b="1052"/>
            <a:stretch>
              <a:fillRect/>
            </a:stretch>
          </p:blipFill>
          <p:spPr>
            <a:xfrm rot="-5400000">
              <a:off x="9923117" y="6331282"/>
              <a:ext cx="8063297" cy="9307382"/>
            </a:xfrm>
            <a:prstGeom prst="rect">
              <a:avLst/>
            </a:prstGeom>
          </p:spPr>
        </p:pic>
        <p:pic>
          <p:nvPicPr>
            <p:cNvPr id="6" name="Picture 6"/>
            <p:cNvPicPr>
              <a:picLocks noChangeAspect="1"/>
            </p:cNvPicPr>
            <p:nvPr/>
          </p:nvPicPr>
          <p:blipFill>
            <a:blip r:embed="rId2">
              <a:alphaModFix amt="4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t="1296" r="25658"/>
            <a:stretch>
              <a:fillRect/>
            </a:stretch>
          </p:blipFill>
          <p:spPr>
            <a:xfrm rot="-5400000">
              <a:off x="10568794" y="-1145763"/>
              <a:ext cx="6992870" cy="9284395"/>
            </a:xfrm>
            <a:prstGeom prst="rect">
              <a:avLst/>
            </a:prstGeom>
          </p:spPr>
        </p:pic>
        <p:pic>
          <p:nvPicPr>
            <p:cNvPr id="7" name="Picture 7"/>
            <p:cNvPicPr>
              <a:picLocks noChangeAspect="1"/>
            </p:cNvPicPr>
            <p:nvPr/>
          </p:nvPicPr>
          <p:blipFill>
            <a:blip r:embed="rId2">
              <a:alphaModFix amt="4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14278" b="1052"/>
            <a:stretch>
              <a:fillRect/>
            </a:stretch>
          </p:blipFill>
          <p:spPr>
            <a:xfrm rot="-5400000">
              <a:off x="19200027" y="6331282"/>
              <a:ext cx="8063297" cy="9307382"/>
            </a:xfrm>
            <a:prstGeom prst="rect">
              <a:avLst/>
            </a:prstGeom>
          </p:spPr>
        </p:pic>
        <p:pic>
          <p:nvPicPr>
            <p:cNvPr id="8" name="Picture 8"/>
            <p:cNvPicPr>
              <a:picLocks noChangeAspect="1"/>
            </p:cNvPicPr>
            <p:nvPr/>
          </p:nvPicPr>
          <p:blipFill>
            <a:blip r:embed="rId2">
              <a:alphaModFix amt="4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t="1296" r="25658"/>
            <a:stretch>
              <a:fillRect/>
            </a:stretch>
          </p:blipFill>
          <p:spPr>
            <a:xfrm rot="-5400000">
              <a:off x="19845705" y="-1145763"/>
              <a:ext cx="6992870" cy="9284395"/>
            </a:xfrm>
            <a:prstGeom prst="rect">
              <a:avLst/>
            </a:prstGeom>
          </p:spPr>
        </p:pic>
      </p:grpSp>
      <p:grpSp>
        <p:nvGrpSpPr>
          <p:cNvPr id="9" name="Group 9"/>
          <p:cNvGrpSpPr/>
          <p:nvPr/>
        </p:nvGrpSpPr>
        <p:grpSpPr>
          <a:xfrm>
            <a:off x="2796271" y="2403899"/>
            <a:ext cx="13955044" cy="5590027"/>
            <a:chOff x="0" y="0"/>
            <a:chExt cx="5238584" cy="2098440"/>
          </a:xfrm>
          <a:solidFill>
            <a:schemeClr val="accent5">
              <a:lumMod val="75000"/>
            </a:schemeClr>
          </a:solidFill>
        </p:grpSpPr>
        <p:sp>
          <p:nvSpPr>
            <p:cNvPr id="10" name="Freeform 10"/>
            <p:cNvSpPr/>
            <p:nvPr/>
          </p:nvSpPr>
          <p:spPr>
            <a:xfrm>
              <a:off x="0" y="0"/>
              <a:ext cx="5238584" cy="2098441"/>
            </a:xfrm>
            <a:custGeom>
              <a:avLst/>
              <a:gdLst/>
              <a:ahLst/>
              <a:cxnLst/>
              <a:rect l="l" t="t" r="r" b="b"/>
              <a:pathLst>
                <a:path w="5238584" h="2098441">
                  <a:moveTo>
                    <a:pt x="0" y="0"/>
                  </a:moveTo>
                  <a:lnTo>
                    <a:pt x="5238584" y="0"/>
                  </a:lnTo>
                  <a:lnTo>
                    <a:pt x="5238584" y="2098441"/>
                  </a:lnTo>
                  <a:lnTo>
                    <a:pt x="0" y="2098441"/>
                  </a:lnTo>
                  <a:close/>
                </a:path>
              </a:pathLst>
            </a:custGeom>
            <a:grpFill/>
          </p:spPr>
        </p:sp>
      </p:grpSp>
      <p:sp>
        <p:nvSpPr>
          <p:cNvPr id="11" name="TextBox 12"/>
          <p:cNvSpPr txBox="1"/>
          <p:nvPr/>
        </p:nvSpPr>
        <p:spPr>
          <a:xfrm>
            <a:off x="3716815" y="3347217"/>
            <a:ext cx="12021776" cy="936154"/>
          </a:xfrm>
          <a:prstGeom prst="rect">
            <a:avLst/>
          </a:prstGeom>
        </p:spPr>
        <p:txBody>
          <a:bodyPr lIns="0" tIns="0" rIns="0" bIns="0" rtlCol="0" anchor="t">
            <a:spAutoFit/>
          </a:bodyPr>
          <a:lstStyle/>
          <a:p>
            <a:pPr algn="ctr">
              <a:lnSpc>
                <a:spcPts val="7320"/>
              </a:lnSpc>
            </a:pPr>
            <a:endParaRPr lang="en-US" sz="6100">
              <a:solidFill>
                <a:srgbClr val="DC3C4D"/>
              </a:solidFill>
              <a:latin typeface="Paytone One Bold"/>
            </a:endParaRPr>
          </a:p>
        </p:txBody>
      </p:sp>
      <p:pic>
        <p:nvPicPr>
          <p:cNvPr id="12" name="Picture 18"/>
          <p:cNvPicPr>
            <a:picLocks noChangeAspect="1"/>
          </p:cNvPicPr>
          <p:nvPr/>
        </p:nvPicPr>
        <p:blipFill>
          <a:blip r:embed="rId4"/>
          <a:srcRect/>
          <a:stretch>
            <a:fillRect/>
          </a:stretch>
        </p:blipFill>
        <p:spPr>
          <a:xfrm>
            <a:off x="736103" y="6201189"/>
            <a:ext cx="3518440" cy="3748005"/>
          </a:xfrm>
          <a:prstGeom prst="rect">
            <a:avLst/>
          </a:prstGeom>
        </p:spPr>
      </p:pic>
      <p:sp>
        <p:nvSpPr>
          <p:cNvPr id="13" name="TextBox 12">
            <a:extLst>
              <a:ext uri="{FF2B5EF4-FFF2-40B4-BE49-F238E27FC236}">
                <a16:creationId xmlns:a16="http://schemas.microsoft.com/office/drawing/2014/main" id="{4D1424A7-CD5D-4D81-B187-20834EF29E5A}"/>
              </a:ext>
            </a:extLst>
          </p:cNvPr>
          <p:cNvSpPr txBox="1"/>
          <p:nvPr/>
        </p:nvSpPr>
        <p:spPr>
          <a:xfrm>
            <a:off x="4012703" y="4137735"/>
            <a:ext cx="12039600" cy="18620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1500" b="1" i="0" u="none" strike="noStrike" kern="1200" cap="none" spc="0" normalizeH="0" baseline="0" noProof="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KHỞI</a:t>
            </a:r>
            <a:r>
              <a:rPr kumimoji="0" lang="vi-VN" sz="11500" b="1" i="0" u="none" strike="noStrike" kern="1200" cap="none" spc="0" normalizeH="0" noProof="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 ĐỘNG</a:t>
            </a:r>
            <a:endParaRPr kumimoji="0" lang="en-US" sz="11500"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14" name="Picture 1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4680704" y="368144"/>
            <a:ext cx="2527928" cy="3798800"/>
          </a:xfrm>
          <a:prstGeom prst="rect">
            <a:avLst/>
          </a:prstGeom>
        </p:spPr>
      </p:pic>
    </p:spTree>
    <p:extLst>
      <p:ext uri="{BB962C8B-B14F-4D97-AF65-F5344CB8AC3E}">
        <p14:creationId xmlns:p14="http://schemas.microsoft.com/office/powerpoint/2010/main" val="373587053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5F5EF"/>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071896" y="2347188"/>
            <a:ext cx="5934570" cy="5934570"/>
          </a:xfrm>
          <a:prstGeom prst="rect">
            <a:avLst/>
          </a:prstGeom>
        </p:spPr>
      </p:pic>
      <p:sp>
        <p:nvSpPr>
          <p:cNvPr id="9" name="AutoShape 9"/>
          <p:cNvSpPr/>
          <p:nvPr/>
        </p:nvSpPr>
        <p:spPr>
          <a:xfrm rot="830211">
            <a:off x="12789415" y="6349568"/>
            <a:ext cx="3204147" cy="697875"/>
          </a:xfrm>
          <a:prstGeom prst="rect">
            <a:avLst/>
          </a:prstGeom>
          <a:solidFill>
            <a:srgbClr val="FDBE14"/>
          </a:solidFill>
        </p:spPr>
      </p:sp>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039181" y="3039496"/>
            <a:ext cx="2274977" cy="2274977"/>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138647" y="5724991"/>
            <a:ext cx="2175510" cy="2175510"/>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230265">
            <a:off x="11277556" y="3627627"/>
            <a:ext cx="3018464" cy="1509232"/>
          </a:xfrm>
          <a:prstGeom prst="rect">
            <a:avLst/>
          </a:prstGeom>
        </p:spPr>
      </p:pic>
      <p:graphicFrame>
        <p:nvGraphicFramePr>
          <p:cNvPr id="15" name="Table 14"/>
          <p:cNvGraphicFramePr>
            <a:graphicFrameLocks noGrp="1"/>
          </p:cNvGraphicFramePr>
          <p:nvPr>
            <p:extLst>
              <p:ext uri="{D42A27DB-BD31-4B8C-83A1-F6EECF244321}">
                <p14:modId xmlns:p14="http://schemas.microsoft.com/office/powerpoint/2010/main" val="3305287723"/>
              </p:ext>
            </p:extLst>
          </p:nvPr>
        </p:nvGraphicFramePr>
        <p:xfrm>
          <a:off x="793377" y="3681320"/>
          <a:ext cx="10154285" cy="5070435"/>
        </p:xfrm>
        <a:graphic>
          <a:graphicData uri="http://schemas.openxmlformats.org/drawingml/2006/table">
            <a:tbl>
              <a:tblPr firstRow="1" bandRow="1">
                <a:tableStyleId>{5C22544A-7EE6-4342-B048-85BDC9FD1C3A}</a:tableStyleId>
              </a:tblPr>
              <a:tblGrid>
                <a:gridCol w="4357983">
                  <a:extLst>
                    <a:ext uri="{9D8B030D-6E8A-4147-A177-3AD203B41FA5}">
                      <a16:colId xmlns:a16="http://schemas.microsoft.com/office/drawing/2014/main" val="20000"/>
                    </a:ext>
                  </a:extLst>
                </a:gridCol>
                <a:gridCol w="1681502">
                  <a:extLst>
                    <a:ext uri="{9D8B030D-6E8A-4147-A177-3AD203B41FA5}">
                      <a16:colId xmlns:a16="http://schemas.microsoft.com/office/drawing/2014/main" val="20001"/>
                    </a:ext>
                  </a:extLst>
                </a:gridCol>
                <a:gridCol w="4114800">
                  <a:extLst>
                    <a:ext uri="{9D8B030D-6E8A-4147-A177-3AD203B41FA5}">
                      <a16:colId xmlns:a16="http://schemas.microsoft.com/office/drawing/2014/main" val="20002"/>
                    </a:ext>
                  </a:extLst>
                </a:gridCol>
              </a:tblGrid>
              <a:tr h="1014087">
                <a:tc>
                  <a:txBody>
                    <a:bodyPr/>
                    <a:lstStyle/>
                    <a:p>
                      <a:pPr algn="ctr"/>
                      <a:r>
                        <a:rPr lang="en-US" sz="3600">
                          <a:latin typeface="Arial" pitchFamily="34" charset="0"/>
                          <a:cs typeface="Arial" pitchFamily="34" charset="0"/>
                        </a:rPr>
                        <a:t>Số</a:t>
                      </a:r>
                      <a:r>
                        <a:rPr lang="en-US" sz="3600" baseline="0">
                          <a:latin typeface="Arial" pitchFamily="34" charset="0"/>
                          <a:cs typeface="Arial" pitchFamily="34" charset="0"/>
                        </a:rPr>
                        <a:t> gồm</a:t>
                      </a:r>
                      <a:endParaRPr lang="vi-VN" sz="3600">
                        <a:latin typeface="Arial" pitchFamily="34" charset="0"/>
                        <a:cs typeface="Arial" pitchFamily="34" charset="0"/>
                      </a:endParaRPr>
                    </a:p>
                  </a:txBody>
                  <a:tcPr>
                    <a:solidFill>
                      <a:schemeClr val="accent6">
                        <a:lumMod val="75000"/>
                      </a:schemeClr>
                    </a:solidFill>
                  </a:tcPr>
                </a:tc>
                <a:tc>
                  <a:txBody>
                    <a:bodyPr/>
                    <a:lstStyle/>
                    <a:p>
                      <a:pPr algn="ctr"/>
                      <a:r>
                        <a:rPr lang="en-US" sz="3600">
                          <a:latin typeface="Arial" pitchFamily="34" charset="0"/>
                          <a:cs typeface="Arial" pitchFamily="34" charset="0"/>
                        </a:rPr>
                        <a:t>Viết</a:t>
                      </a:r>
                      <a:r>
                        <a:rPr lang="en-US" sz="3600" baseline="0">
                          <a:latin typeface="Arial" pitchFamily="34" charset="0"/>
                          <a:cs typeface="Arial" pitchFamily="34" charset="0"/>
                        </a:rPr>
                        <a:t> số </a:t>
                      </a:r>
                      <a:endParaRPr lang="vi-VN" sz="3600">
                        <a:latin typeface="Arial" pitchFamily="34" charset="0"/>
                        <a:cs typeface="Arial" pitchFamily="34" charset="0"/>
                      </a:endParaRPr>
                    </a:p>
                  </a:txBody>
                  <a:tcPr>
                    <a:solidFill>
                      <a:schemeClr val="accent6">
                        <a:lumMod val="75000"/>
                      </a:schemeClr>
                    </a:solidFill>
                  </a:tcPr>
                </a:tc>
                <a:tc>
                  <a:txBody>
                    <a:bodyPr/>
                    <a:lstStyle/>
                    <a:p>
                      <a:pPr algn="ctr"/>
                      <a:r>
                        <a:rPr lang="en-US" sz="3600">
                          <a:latin typeface="Arial" pitchFamily="34" charset="0"/>
                          <a:cs typeface="Arial" pitchFamily="34" charset="0"/>
                        </a:rPr>
                        <a:t>Đọc</a:t>
                      </a:r>
                      <a:r>
                        <a:rPr lang="en-US" sz="3600" baseline="0">
                          <a:latin typeface="Arial" pitchFamily="34" charset="0"/>
                          <a:cs typeface="Arial" pitchFamily="34" charset="0"/>
                        </a:rPr>
                        <a:t> số</a:t>
                      </a:r>
                      <a:endParaRPr lang="vi-VN" sz="3600">
                        <a:latin typeface="Arial" pitchFamily="34" charset="0"/>
                        <a:cs typeface="Arial" pitchFamily="34" charset="0"/>
                      </a:endParaRPr>
                    </a:p>
                  </a:txBody>
                  <a:tcPr>
                    <a:solidFill>
                      <a:schemeClr val="accent6">
                        <a:lumMod val="75000"/>
                      </a:schemeClr>
                    </a:solidFill>
                  </a:tcPr>
                </a:tc>
                <a:extLst>
                  <a:ext uri="{0D108BD9-81ED-4DB2-BD59-A6C34878D82A}">
                    <a16:rowId xmlns:a16="http://schemas.microsoft.com/office/drawing/2014/main" val="10000"/>
                  </a:ext>
                </a:extLst>
              </a:tr>
              <a:tr h="1014087">
                <a:tc>
                  <a:txBody>
                    <a:bodyPr/>
                    <a:lstStyle/>
                    <a:p>
                      <a:pPr algn="ctr"/>
                      <a:r>
                        <a:rPr lang="en-US" sz="3600">
                          <a:latin typeface="Arial" pitchFamily="34" charset="0"/>
                          <a:cs typeface="Arial" pitchFamily="34" charset="0"/>
                        </a:rPr>
                        <a:t>6</a:t>
                      </a:r>
                      <a:r>
                        <a:rPr lang="en-US" sz="3600" baseline="0">
                          <a:latin typeface="Arial" pitchFamily="34" charset="0"/>
                          <a:cs typeface="Arial" pitchFamily="34" charset="0"/>
                        </a:rPr>
                        <a:t> chục và 4 đơn vị</a:t>
                      </a:r>
                      <a:endParaRPr lang="vi-VN" sz="3600">
                        <a:latin typeface="Arial" pitchFamily="34" charset="0"/>
                        <a:cs typeface="Arial" pitchFamily="34" charset="0"/>
                      </a:endParaRPr>
                    </a:p>
                  </a:txBody>
                  <a:tcPr>
                    <a:solidFill>
                      <a:schemeClr val="accent6">
                        <a:lumMod val="60000"/>
                        <a:lumOff val="40000"/>
                      </a:schemeClr>
                    </a:solidFill>
                  </a:tcPr>
                </a:tc>
                <a:tc>
                  <a:txBody>
                    <a:bodyPr/>
                    <a:lstStyle/>
                    <a:p>
                      <a:pPr algn="ctr"/>
                      <a:endParaRPr lang="vi-VN" sz="3600">
                        <a:latin typeface="Arial" pitchFamily="34" charset="0"/>
                        <a:cs typeface="Arial" pitchFamily="34" charset="0"/>
                      </a:endParaRPr>
                    </a:p>
                  </a:txBody>
                  <a:tcPr>
                    <a:solidFill>
                      <a:schemeClr val="accent6">
                        <a:lumMod val="60000"/>
                        <a:lumOff val="40000"/>
                      </a:schemeClr>
                    </a:solidFill>
                  </a:tcPr>
                </a:tc>
                <a:tc>
                  <a:txBody>
                    <a:bodyPr/>
                    <a:lstStyle/>
                    <a:p>
                      <a:pPr algn="ctr"/>
                      <a:r>
                        <a:rPr lang="en-US" sz="3600">
                          <a:latin typeface="Arial" pitchFamily="34" charset="0"/>
                          <a:cs typeface="Arial" pitchFamily="34" charset="0"/>
                        </a:rPr>
                        <a:t>Sáu</a:t>
                      </a:r>
                      <a:r>
                        <a:rPr lang="en-US" sz="3600" baseline="0">
                          <a:latin typeface="Arial" pitchFamily="34" charset="0"/>
                          <a:cs typeface="Arial" pitchFamily="34" charset="0"/>
                        </a:rPr>
                        <a:t> mươi tư</a:t>
                      </a:r>
                      <a:endParaRPr lang="vi-VN" sz="3600">
                        <a:latin typeface="Arial" pitchFamily="34" charset="0"/>
                        <a:cs typeface="Arial" pitchFamily="34" charset="0"/>
                      </a:endParaRPr>
                    </a:p>
                  </a:txBody>
                  <a:tcPr>
                    <a:solidFill>
                      <a:schemeClr val="accent6">
                        <a:lumMod val="60000"/>
                        <a:lumOff val="40000"/>
                      </a:schemeClr>
                    </a:solidFill>
                  </a:tcPr>
                </a:tc>
                <a:extLst>
                  <a:ext uri="{0D108BD9-81ED-4DB2-BD59-A6C34878D82A}">
                    <a16:rowId xmlns:a16="http://schemas.microsoft.com/office/drawing/2014/main" val="10001"/>
                  </a:ext>
                </a:extLst>
              </a:tr>
              <a:tr h="1014087">
                <a:tc>
                  <a:txBody>
                    <a:bodyPr/>
                    <a:lstStyle/>
                    <a:p>
                      <a:pPr algn="ctr"/>
                      <a:r>
                        <a:rPr lang="en-US" sz="3600">
                          <a:latin typeface="Arial" pitchFamily="34" charset="0"/>
                          <a:cs typeface="Arial" pitchFamily="34" charset="0"/>
                        </a:rPr>
                        <a:t>5 chục</a:t>
                      </a:r>
                      <a:r>
                        <a:rPr lang="en-US" sz="3600" baseline="0">
                          <a:latin typeface="Arial" pitchFamily="34" charset="0"/>
                          <a:cs typeface="Arial" pitchFamily="34" charset="0"/>
                        </a:rPr>
                        <a:t> và 5 đơn vị</a:t>
                      </a:r>
                      <a:endParaRPr lang="vi-VN" sz="3600">
                        <a:latin typeface="Arial" pitchFamily="34" charset="0"/>
                        <a:cs typeface="Arial" pitchFamily="34" charset="0"/>
                      </a:endParaRPr>
                    </a:p>
                  </a:txBody>
                  <a:tcPr>
                    <a:solidFill>
                      <a:schemeClr val="accent6">
                        <a:lumMod val="60000"/>
                        <a:lumOff val="40000"/>
                      </a:schemeClr>
                    </a:solidFill>
                  </a:tcPr>
                </a:tc>
                <a:tc>
                  <a:txBody>
                    <a:bodyPr/>
                    <a:lstStyle/>
                    <a:p>
                      <a:pPr algn="ctr"/>
                      <a:endParaRPr lang="vi-VN" sz="3600">
                        <a:latin typeface="Arial" pitchFamily="34" charset="0"/>
                        <a:cs typeface="Arial" pitchFamily="34" charset="0"/>
                      </a:endParaRPr>
                    </a:p>
                  </a:txBody>
                  <a:tcPr>
                    <a:solidFill>
                      <a:schemeClr val="accent6">
                        <a:lumMod val="60000"/>
                        <a:lumOff val="40000"/>
                      </a:schemeClr>
                    </a:solidFill>
                  </a:tcPr>
                </a:tc>
                <a:tc>
                  <a:txBody>
                    <a:bodyPr/>
                    <a:lstStyle/>
                    <a:p>
                      <a:pPr algn="ctr"/>
                      <a:endParaRPr lang="vi-VN" sz="3600">
                        <a:latin typeface="Arial" pitchFamily="34" charset="0"/>
                        <a:cs typeface="Arial" pitchFamily="34" charset="0"/>
                      </a:endParaRPr>
                    </a:p>
                  </a:txBody>
                  <a:tcPr>
                    <a:solidFill>
                      <a:schemeClr val="accent6">
                        <a:lumMod val="60000"/>
                        <a:lumOff val="40000"/>
                      </a:schemeClr>
                    </a:solidFill>
                  </a:tcPr>
                </a:tc>
                <a:extLst>
                  <a:ext uri="{0D108BD9-81ED-4DB2-BD59-A6C34878D82A}">
                    <a16:rowId xmlns:a16="http://schemas.microsoft.com/office/drawing/2014/main" val="10002"/>
                  </a:ext>
                </a:extLst>
              </a:tr>
              <a:tr h="1014087">
                <a:tc>
                  <a:txBody>
                    <a:bodyPr/>
                    <a:lstStyle/>
                    <a:p>
                      <a:pPr algn="ctr"/>
                      <a:endParaRPr lang="vi-VN" sz="3600">
                        <a:latin typeface="Arial" pitchFamily="34" charset="0"/>
                        <a:cs typeface="Arial" pitchFamily="34" charset="0"/>
                      </a:endParaRPr>
                    </a:p>
                  </a:txBody>
                  <a:tcPr>
                    <a:solidFill>
                      <a:schemeClr val="accent6">
                        <a:lumMod val="60000"/>
                        <a:lumOff val="40000"/>
                      </a:schemeClr>
                    </a:solidFill>
                  </a:tcPr>
                </a:tc>
                <a:tc>
                  <a:txBody>
                    <a:bodyPr/>
                    <a:lstStyle/>
                    <a:p>
                      <a:pPr algn="ctr"/>
                      <a:r>
                        <a:rPr lang="en-US" sz="3600">
                          <a:latin typeface="Arial" pitchFamily="34" charset="0"/>
                          <a:cs typeface="Arial" pitchFamily="34" charset="0"/>
                        </a:rPr>
                        <a:t>82</a:t>
                      </a:r>
                      <a:endParaRPr lang="vi-VN" sz="3600">
                        <a:latin typeface="Arial" pitchFamily="34" charset="0"/>
                        <a:cs typeface="Arial" pitchFamily="34" charset="0"/>
                      </a:endParaRPr>
                    </a:p>
                  </a:txBody>
                  <a:tcPr>
                    <a:solidFill>
                      <a:schemeClr val="accent6">
                        <a:lumMod val="60000"/>
                        <a:lumOff val="40000"/>
                      </a:schemeClr>
                    </a:solidFill>
                  </a:tcPr>
                </a:tc>
                <a:tc>
                  <a:txBody>
                    <a:bodyPr/>
                    <a:lstStyle/>
                    <a:p>
                      <a:pPr algn="ctr"/>
                      <a:endParaRPr lang="vi-VN" sz="3600">
                        <a:latin typeface="Arial" pitchFamily="34" charset="0"/>
                        <a:cs typeface="Arial" pitchFamily="34" charset="0"/>
                      </a:endParaRPr>
                    </a:p>
                  </a:txBody>
                  <a:tcPr>
                    <a:solidFill>
                      <a:schemeClr val="accent6">
                        <a:lumMod val="60000"/>
                        <a:lumOff val="40000"/>
                      </a:schemeClr>
                    </a:solidFill>
                  </a:tcPr>
                </a:tc>
                <a:extLst>
                  <a:ext uri="{0D108BD9-81ED-4DB2-BD59-A6C34878D82A}">
                    <a16:rowId xmlns:a16="http://schemas.microsoft.com/office/drawing/2014/main" val="10003"/>
                  </a:ext>
                </a:extLst>
              </a:tr>
              <a:tr h="1014087">
                <a:tc>
                  <a:txBody>
                    <a:bodyPr/>
                    <a:lstStyle/>
                    <a:p>
                      <a:pPr algn="ctr"/>
                      <a:endParaRPr lang="vi-VN" sz="3600">
                        <a:latin typeface="Arial" pitchFamily="34" charset="0"/>
                        <a:cs typeface="Arial" pitchFamily="34" charset="0"/>
                      </a:endParaRPr>
                    </a:p>
                  </a:txBody>
                  <a:tcPr>
                    <a:solidFill>
                      <a:schemeClr val="accent6">
                        <a:lumMod val="60000"/>
                        <a:lumOff val="40000"/>
                      </a:schemeClr>
                    </a:solidFill>
                  </a:tcPr>
                </a:tc>
                <a:tc>
                  <a:txBody>
                    <a:bodyPr/>
                    <a:lstStyle/>
                    <a:p>
                      <a:pPr algn="ctr"/>
                      <a:endParaRPr lang="vi-VN" sz="3600">
                        <a:latin typeface="Arial" pitchFamily="34" charset="0"/>
                        <a:cs typeface="Arial" pitchFamily="34" charset="0"/>
                      </a:endParaRPr>
                    </a:p>
                  </a:txBody>
                  <a:tcPr>
                    <a:solidFill>
                      <a:schemeClr val="accent6">
                        <a:lumMod val="60000"/>
                        <a:lumOff val="40000"/>
                      </a:schemeClr>
                    </a:solidFill>
                  </a:tcPr>
                </a:tc>
                <a:tc>
                  <a:txBody>
                    <a:bodyPr/>
                    <a:lstStyle/>
                    <a:p>
                      <a:pPr algn="ctr"/>
                      <a:r>
                        <a:rPr lang="en-US" sz="3600">
                          <a:latin typeface="Arial" pitchFamily="34" charset="0"/>
                          <a:cs typeface="Arial" pitchFamily="34" charset="0"/>
                        </a:rPr>
                        <a:t>Chín</a:t>
                      </a:r>
                      <a:r>
                        <a:rPr lang="en-US" sz="3600" baseline="0">
                          <a:latin typeface="Arial" pitchFamily="34" charset="0"/>
                          <a:cs typeface="Arial" pitchFamily="34" charset="0"/>
                        </a:rPr>
                        <a:t> mươi mốt</a:t>
                      </a:r>
                      <a:endParaRPr lang="vi-VN" sz="3600">
                        <a:latin typeface="Arial" pitchFamily="34" charset="0"/>
                        <a:cs typeface="Arial" pitchFamily="34" charset="0"/>
                      </a:endParaRPr>
                    </a:p>
                  </a:txBody>
                  <a:tcPr>
                    <a:solidFill>
                      <a:schemeClr val="accent6">
                        <a:lumMod val="60000"/>
                        <a:lumOff val="40000"/>
                      </a:schemeClr>
                    </a:solidFill>
                  </a:tcPr>
                </a:tc>
                <a:extLst>
                  <a:ext uri="{0D108BD9-81ED-4DB2-BD59-A6C34878D82A}">
                    <a16:rowId xmlns:a16="http://schemas.microsoft.com/office/drawing/2014/main" val="10004"/>
                  </a:ext>
                </a:extLst>
              </a:tr>
            </a:tbl>
          </a:graphicData>
        </a:graphic>
      </p:graphicFrame>
      <p:sp>
        <p:nvSpPr>
          <p:cNvPr id="16" name="TextBox 15"/>
          <p:cNvSpPr txBox="1"/>
          <p:nvPr/>
        </p:nvSpPr>
        <p:spPr>
          <a:xfrm>
            <a:off x="5616819" y="5875258"/>
            <a:ext cx="697627" cy="646331"/>
          </a:xfrm>
          <a:prstGeom prst="rect">
            <a:avLst/>
          </a:prstGeom>
          <a:noFill/>
        </p:spPr>
        <p:txBody>
          <a:bodyPr wrap="none" rtlCol="0">
            <a:spAutoFit/>
          </a:bodyPr>
          <a:lstStyle/>
          <a:p>
            <a:r>
              <a:rPr lang="en-US" sz="3600" b="1">
                <a:solidFill>
                  <a:srgbClr val="0070C0"/>
                </a:solidFill>
                <a:latin typeface="Arial" pitchFamily="34" charset="0"/>
                <a:cs typeface="Arial" pitchFamily="34" charset="0"/>
              </a:rPr>
              <a:t>55</a:t>
            </a:r>
            <a:endParaRPr lang="vi-VN" sz="3600" b="1">
              <a:solidFill>
                <a:srgbClr val="0070C0"/>
              </a:solidFill>
              <a:latin typeface="Arial" pitchFamily="34" charset="0"/>
              <a:cs typeface="Arial" pitchFamily="34" charset="0"/>
            </a:endParaRPr>
          </a:p>
        </p:txBody>
      </p:sp>
      <p:sp>
        <p:nvSpPr>
          <p:cNvPr id="17" name="Rectangle 16"/>
          <p:cNvSpPr/>
          <p:nvPr/>
        </p:nvSpPr>
        <p:spPr>
          <a:xfrm>
            <a:off x="877824" y="6863432"/>
            <a:ext cx="4206601" cy="646331"/>
          </a:xfrm>
          <a:prstGeom prst="rect">
            <a:avLst/>
          </a:prstGeom>
        </p:spPr>
        <p:txBody>
          <a:bodyPr wrap="none">
            <a:spAutoFit/>
          </a:bodyPr>
          <a:lstStyle/>
          <a:p>
            <a:pPr lvl="0"/>
            <a:r>
              <a:rPr lang="en-US" sz="3600" b="1">
                <a:solidFill>
                  <a:srgbClr val="0070C0"/>
                </a:solidFill>
                <a:latin typeface="Arial" pitchFamily="34" charset="0"/>
                <a:cs typeface="Arial" pitchFamily="34" charset="0"/>
              </a:rPr>
              <a:t>8 chục và 2 đơn vị</a:t>
            </a:r>
          </a:p>
        </p:txBody>
      </p:sp>
      <p:sp>
        <p:nvSpPr>
          <p:cNvPr id="18" name="Rectangle 17"/>
          <p:cNvSpPr/>
          <p:nvPr/>
        </p:nvSpPr>
        <p:spPr>
          <a:xfrm>
            <a:off x="804672" y="7923056"/>
            <a:ext cx="4206601" cy="646331"/>
          </a:xfrm>
          <a:prstGeom prst="rect">
            <a:avLst/>
          </a:prstGeom>
        </p:spPr>
        <p:txBody>
          <a:bodyPr wrap="none">
            <a:spAutoFit/>
          </a:bodyPr>
          <a:lstStyle/>
          <a:p>
            <a:pPr lvl="0"/>
            <a:r>
              <a:rPr lang="en-US" sz="3600" b="1">
                <a:solidFill>
                  <a:srgbClr val="0070C0"/>
                </a:solidFill>
                <a:latin typeface="Arial" pitchFamily="34" charset="0"/>
                <a:cs typeface="Arial" pitchFamily="34" charset="0"/>
              </a:rPr>
              <a:t>9 chục và 1 đơn vị</a:t>
            </a:r>
          </a:p>
        </p:txBody>
      </p:sp>
      <p:sp>
        <p:nvSpPr>
          <p:cNvPr id="19" name="Rectangle 18"/>
          <p:cNvSpPr/>
          <p:nvPr/>
        </p:nvSpPr>
        <p:spPr>
          <a:xfrm>
            <a:off x="5616817" y="7923055"/>
            <a:ext cx="697627" cy="646331"/>
          </a:xfrm>
          <a:prstGeom prst="rect">
            <a:avLst/>
          </a:prstGeom>
        </p:spPr>
        <p:txBody>
          <a:bodyPr wrap="none">
            <a:spAutoFit/>
          </a:bodyPr>
          <a:lstStyle/>
          <a:p>
            <a:pPr lvl="0"/>
            <a:r>
              <a:rPr lang="en-US" sz="3600" b="1">
                <a:solidFill>
                  <a:srgbClr val="0070C0"/>
                </a:solidFill>
                <a:latin typeface="Arial" pitchFamily="34" charset="0"/>
                <a:cs typeface="Arial" pitchFamily="34" charset="0"/>
              </a:rPr>
              <a:t>91</a:t>
            </a:r>
          </a:p>
        </p:txBody>
      </p:sp>
      <p:sp>
        <p:nvSpPr>
          <p:cNvPr id="20" name="Rectangle 19"/>
          <p:cNvSpPr/>
          <p:nvPr/>
        </p:nvSpPr>
        <p:spPr>
          <a:xfrm>
            <a:off x="7066036" y="6864262"/>
            <a:ext cx="3387466" cy="646331"/>
          </a:xfrm>
          <a:prstGeom prst="rect">
            <a:avLst/>
          </a:prstGeom>
        </p:spPr>
        <p:txBody>
          <a:bodyPr wrap="none">
            <a:spAutoFit/>
          </a:bodyPr>
          <a:lstStyle/>
          <a:p>
            <a:pPr lvl="0"/>
            <a:r>
              <a:rPr lang="en-US" sz="3600" b="1">
                <a:solidFill>
                  <a:srgbClr val="0070C0"/>
                </a:solidFill>
                <a:latin typeface="Arial" pitchFamily="34" charset="0"/>
                <a:cs typeface="Arial" pitchFamily="34" charset="0"/>
              </a:rPr>
              <a:t>Tám mươi hai </a:t>
            </a:r>
          </a:p>
        </p:txBody>
      </p:sp>
      <p:sp>
        <p:nvSpPr>
          <p:cNvPr id="22" name="Rounded Rectangle 21"/>
          <p:cNvSpPr/>
          <p:nvPr/>
        </p:nvSpPr>
        <p:spPr>
          <a:xfrm>
            <a:off x="1187014" y="1476325"/>
            <a:ext cx="8859610" cy="130004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0070C0"/>
                </a:solidFill>
                <a:latin typeface="Arial" pitchFamily="34" charset="0"/>
                <a:cs typeface="Arial" pitchFamily="34" charset="0"/>
              </a:rPr>
              <a:t>Đề bài: Viết vào ô trống theo mẫu</a:t>
            </a:r>
            <a:endParaRPr lang="vi-VN" sz="4000" b="1" dirty="0">
              <a:solidFill>
                <a:srgbClr val="0070C0"/>
              </a:solidFill>
              <a:latin typeface="Arial" pitchFamily="34" charset="0"/>
              <a:cs typeface="Arial" pitchFamily="34" charset="0"/>
            </a:endParaRPr>
          </a:p>
        </p:txBody>
      </p:sp>
      <p:sp>
        <p:nvSpPr>
          <p:cNvPr id="23" name="Rectangle 22"/>
          <p:cNvSpPr/>
          <p:nvPr/>
        </p:nvSpPr>
        <p:spPr>
          <a:xfrm>
            <a:off x="5616818" y="4787503"/>
            <a:ext cx="697627" cy="646331"/>
          </a:xfrm>
          <a:prstGeom prst="rect">
            <a:avLst/>
          </a:prstGeom>
        </p:spPr>
        <p:txBody>
          <a:bodyPr wrap="none">
            <a:spAutoFit/>
          </a:bodyPr>
          <a:lstStyle/>
          <a:p>
            <a:pPr lvl="0"/>
            <a:r>
              <a:rPr lang="en-US" sz="3600" b="1">
                <a:solidFill>
                  <a:srgbClr val="0070C0"/>
                </a:solidFill>
                <a:latin typeface="Arial" pitchFamily="34" charset="0"/>
                <a:cs typeface="Arial" pitchFamily="34" charset="0"/>
              </a:rPr>
              <a:t>64</a:t>
            </a:r>
          </a:p>
        </p:txBody>
      </p:sp>
      <p:sp>
        <p:nvSpPr>
          <p:cNvPr id="24" name="Rectangle 23"/>
          <p:cNvSpPr/>
          <p:nvPr/>
        </p:nvSpPr>
        <p:spPr>
          <a:xfrm>
            <a:off x="7162800" y="5761017"/>
            <a:ext cx="3438762" cy="646331"/>
          </a:xfrm>
          <a:prstGeom prst="rect">
            <a:avLst/>
          </a:prstGeom>
        </p:spPr>
        <p:txBody>
          <a:bodyPr wrap="none">
            <a:spAutoFit/>
          </a:bodyPr>
          <a:lstStyle/>
          <a:p>
            <a:pPr lvl="0"/>
            <a:r>
              <a:rPr lang="en-US" sz="3600" b="1">
                <a:solidFill>
                  <a:srgbClr val="0070C0"/>
                </a:solidFill>
                <a:latin typeface="Arial" pitchFamily="34" charset="0"/>
                <a:cs typeface="Arial" pitchFamily="34" charset="0"/>
              </a:rPr>
              <a:t>Năm mươi lăm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p:cTn id="39" dur="500" fill="hold"/>
                                        <p:tgtEl>
                                          <p:spTgt spid="24"/>
                                        </p:tgtEl>
                                        <p:attrNameLst>
                                          <p:attrName>ppt_w</p:attrName>
                                        </p:attrNameLst>
                                      </p:cBhvr>
                                      <p:tavLst>
                                        <p:tav tm="0">
                                          <p:val>
                                            <p:fltVal val="0"/>
                                          </p:val>
                                        </p:tav>
                                        <p:tav tm="100000">
                                          <p:val>
                                            <p:strVal val="#ppt_w"/>
                                          </p:val>
                                        </p:tav>
                                      </p:tavLst>
                                    </p:anim>
                                    <p:anim calcmode="lin" valueType="num">
                                      <p:cBhvr>
                                        <p:cTn id="40" dur="500" fill="hold"/>
                                        <p:tgtEl>
                                          <p:spTgt spid="24"/>
                                        </p:tgtEl>
                                        <p:attrNameLst>
                                          <p:attrName>ppt_h</p:attrName>
                                        </p:attrNameLst>
                                      </p:cBhvr>
                                      <p:tavLst>
                                        <p:tav tm="0">
                                          <p:val>
                                            <p:fltVal val="0"/>
                                          </p:val>
                                        </p:tav>
                                        <p:tav tm="100000">
                                          <p:val>
                                            <p:strVal val="#ppt_h"/>
                                          </p:val>
                                        </p:tav>
                                      </p:tavLst>
                                    </p:anim>
                                    <p:animEffect transition="in" filter="fade">
                                      <p:cBhvr>
                                        <p:cTn id="41" dur="500"/>
                                        <p:tgtEl>
                                          <p:spTgt spid="24"/>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ppt_w</p:attrName>
                                        </p:attrNameLst>
                                      </p:cBhvr>
                                      <p:tavLst>
                                        <p:tav tm="0">
                                          <p:val>
                                            <p:fltVal val="0"/>
                                          </p:val>
                                        </p:tav>
                                        <p:tav tm="100000">
                                          <p:val>
                                            <p:strVal val="#ppt_w"/>
                                          </p:val>
                                        </p:tav>
                                      </p:tavLst>
                                    </p:anim>
                                    <p:anim calcmode="lin" valueType="num">
                                      <p:cBhvr>
                                        <p:cTn id="45" dur="500" fill="hold"/>
                                        <p:tgtEl>
                                          <p:spTgt spid="16"/>
                                        </p:tgtEl>
                                        <p:attrNameLst>
                                          <p:attrName>ppt_h</p:attrName>
                                        </p:attrNameLst>
                                      </p:cBhvr>
                                      <p:tavLst>
                                        <p:tav tm="0">
                                          <p:val>
                                            <p:fltVal val="0"/>
                                          </p:val>
                                        </p:tav>
                                        <p:tav tm="100000">
                                          <p:val>
                                            <p:strVal val="#ppt_h"/>
                                          </p:val>
                                        </p:tav>
                                      </p:tavLst>
                                    </p:anim>
                                    <p:animEffect transition="in" filter="fade">
                                      <p:cBhvr>
                                        <p:cTn id="46" dur="500"/>
                                        <p:tgtEl>
                                          <p:spTgt spid="16"/>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2" grpId="0" animBg="1"/>
      <p:bldP spid="23"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5F5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134" t="2225" b="8960"/>
          <a:stretch>
            <a:fillRect/>
          </a:stretch>
        </p:blipFill>
        <p:spPr>
          <a:xfrm>
            <a:off x="-457200" y="-723900"/>
            <a:ext cx="9601200" cy="11544300"/>
          </a:xfrm>
          <a:prstGeom prst="rect">
            <a:avLst/>
          </a:prstGeom>
        </p:spPr>
      </p:pic>
      <p:grpSp>
        <p:nvGrpSpPr>
          <p:cNvPr id="7" name="Group 7"/>
          <p:cNvGrpSpPr/>
          <p:nvPr/>
        </p:nvGrpSpPr>
        <p:grpSpPr>
          <a:xfrm>
            <a:off x="11775495" y="2395438"/>
            <a:ext cx="3165421" cy="6031902"/>
            <a:chOff x="0" y="0"/>
            <a:chExt cx="1623702" cy="3094062"/>
          </a:xfrm>
        </p:grpSpPr>
        <p:sp>
          <p:nvSpPr>
            <p:cNvPr id="8" name="Freeform 8"/>
            <p:cNvSpPr/>
            <p:nvPr/>
          </p:nvSpPr>
          <p:spPr>
            <a:xfrm>
              <a:off x="0" y="0"/>
              <a:ext cx="1623702" cy="3094062"/>
            </a:xfrm>
            <a:custGeom>
              <a:avLst/>
              <a:gdLst/>
              <a:ahLst/>
              <a:cxnLst/>
              <a:rect l="l" t="t" r="r" b="b"/>
              <a:pathLst>
                <a:path w="1623702" h="3094062">
                  <a:moveTo>
                    <a:pt x="0" y="0"/>
                  </a:moveTo>
                  <a:lnTo>
                    <a:pt x="1623702" y="0"/>
                  </a:lnTo>
                  <a:lnTo>
                    <a:pt x="1623702" y="3094062"/>
                  </a:lnTo>
                  <a:lnTo>
                    <a:pt x="0" y="3094062"/>
                  </a:lnTo>
                  <a:close/>
                </a:path>
              </a:pathLst>
            </a:custGeom>
            <a:solidFill>
              <a:srgbClr val="FDBE14"/>
            </a:solidFill>
          </p:spPr>
        </p:sp>
      </p:gr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315109">
            <a:off x="12808427" y="3479913"/>
            <a:ext cx="3710766" cy="1855383"/>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235902" y="5348155"/>
            <a:ext cx="3079185" cy="3079185"/>
          </a:xfrm>
          <a:prstGeom prst="rect">
            <a:avLst/>
          </a:prstGeom>
        </p:spPr>
      </p:pic>
      <p:sp>
        <p:nvSpPr>
          <p:cNvPr id="13" name="Rectangle 12"/>
          <p:cNvSpPr/>
          <p:nvPr/>
        </p:nvSpPr>
        <p:spPr>
          <a:xfrm>
            <a:off x="1905000" y="3086100"/>
            <a:ext cx="6489552" cy="4820487"/>
          </a:xfrm>
          <a:prstGeom prst="rect">
            <a:avLst/>
          </a:prstGeom>
        </p:spPr>
        <p:txBody>
          <a:bodyPr wrap="square">
            <a:spAutoFit/>
          </a:bodyPr>
          <a:lstStyle/>
          <a:p>
            <a:pPr algn="just">
              <a:lnSpc>
                <a:spcPct val="200000"/>
              </a:lnSpc>
            </a:pPr>
            <a:r>
              <a:rPr lang="nl-NL" sz="5400" b="1">
                <a:solidFill>
                  <a:schemeClr val="bg1"/>
                </a:solidFill>
                <a:latin typeface="Arial" pitchFamily="34" charset="0"/>
                <a:cs typeface="Arial" pitchFamily="34" charset="0"/>
              </a:rPr>
              <a:t>TIA SỐ. </a:t>
            </a:r>
          </a:p>
          <a:p>
            <a:pPr algn="just">
              <a:lnSpc>
                <a:spcPct val="200000"/>
              </a:lnSpc>
            </a:pPr>
            <a:r>
              <a:rPr lang="nl-NL" sz="5400" b="1">
                <a:solidFill>
                  <a:schemeClr val="bg1"/>
                </a:solidFill>
                <a:latin typeface="Arial" pitchFamily="34" charset="0"/>
                <a:cs typeface="Arial" pitchFamily="34" charset="0"/>
              </a:rPr>
              <a:t>SỐ LIỀN TRƯỚC, SỐ LIỀN SAU </a:t>
            </a:r>
            <a:endParaRPr lang="vi-VN" sz="5400" b="1">
              <a:solidFill>
                <a:schemeClr val="bg1"/>
              </a:solidFill>
              <a:latin typeface="Arial" pitchFamily="34" charset="0"/>
              <a:cs typeface="Arial" pitchFamily="34" charset="0"/>
            </a:endParaRPr>
          </a:p>
        </p:txBody>
      </p:sp>
      <p:sp>
        <p:nvSpPr>
          <p:cNvPr id="14" name="Rectangle 13"/>
          <p:cNvSpPr/>
          <p:nvPr/>
        </p:nvSpPr>
        <p:spPr>
          <a:xfrm>
            <a:off x="2057400" y="1726024"/>
            <a:ext cx="3244776" cy="1184876"/>
          </a:xfrm>
          <a:prstGeom prst="rect">
            <a:avLst/>
          </a:prstGeom>
          <a:solidFill>
            <a:schemeClr val="accent6">
              <a:lumMod val="20000"/>
              <a:lumOff val="80000"/>
            </a:schemeClr>
          </a:solidFill>
          <a:ln>
            <a:solidFill>
              <a:schemeClr val="bg1"/>
            </a:solidFill>
          </a:ln>
        </p:spPr>
        <p:txBody>
          <a:bodyPr wrap="square">
            <a:spAutoFit/>
          </a:bodyPr>
          <a:lstStyle/>
          <a:p>
            <a:pPr lvl="0" algn="ctr">
              <a:lnSpc>
                <a:spcPct val="150000"/>
              </a:lnSpc>
            </a:pPr>
            <a:r>
              <a:rPr lang="nl-NL" sz="5400" b="1">
                <a:solidFill>
                  <a:srgbClr val="FF0000"/>
                </a:solidFill>
                <a:latin typeface="Arial" pitchFamily="34" charset="0"/>
                <a:cs typeface="Arial" pitchFamily="34" charset="0"/>
              </a:rPr>
              <a:t>BÀI 2: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BE14"/>
        </a:solidFill>
        <a:effectLst/>
      </p:bgPr>
    </p:bg>
    <p:spTree>
      <p:nvGrpSpPr>
        <p:cNvPr id="1" name=""/>
        <p:cNvGrpSpPr/>
        <p:nvPr/>
      </p:nvGrpSpPr>
      <p:grpSpPr>
        <a:xfrm>
          <a:off x="0" y="0"/>
          <a:ext cx="0" cy="0"/>
          <a:chOff x="0" y="0"/>
          <a:chExt cx="0" cy="0"/>
        </a:xfrm>
      </p:grpSpPr>
      <p:grpSp>
        <p:nvGrpSpPr>
          <p:cNvPr id="2" name="Group 2"/>
          <p:cNvGrpSpPr/>
          <p:nvPr/>
        </p:nvGrpSpPr>
        <p:grpSpPr>
          <a:xfrm>
            <a:off x="-2017997" y="-19050"/>
            <a:ext cx="20988253" cy="11262467"/>
            <a:chOff x="0" y="0"/>
            <a:chExt cx="27984337" cy="15016622"/>
          </a:xfrm>
        </p:grpSpPr>
        <p:pic>
          <p:nvPicPr>
            <p:cNvPr id="3" name="Picture 3"/>
            <p:cNvPicPr>
              <a:picLocks noChangeAspect="1"/>
            </p:cNvPicPr>
            <p:nvPr/>
          </p:nvPicPr>
          <p:blipFill>
            <a:blip r:embed="rId2">
              <a:alphaModFix amt="4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14278" b="1052"/>
            <a:stretch>
              <a:fillRect/>
            </a:stretch>
          </p:blipFill>
          <p:spPr>
            <a:xfrm rot="-5400000">
              <a:off x="622042" y="6331282"/>
              <a:ext cx="8063297" cy="9307382"/>
            </a:xfrm>
            <a:prstGeom prst="rect">
              <a:avLst/>
            </a:prstGeom>
          </p:spPr>
        </p:pic>
        <p:pic>
          <p:nvPicPr>
            <p:cNvPr id="4" name="Picture 4"/>
            <p:cNvPicPr>
              <a:picLocks noChangeAspect="1"/>
            </p:cNvPicPr>
            <p:nvPr/>
          </p:nvPicPr>
          <p:blipFill>
            <a:blip r:embed="rId2">
              <a:alphaModFix amt="4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t="1296" r="25658"/>
            <a:stretch>
              <a:fillRect/>
            </a:stretch>
          </p:blipFill>
          <p:spPr>
            <a:xfrm rot="-5400000">
              <a:off x="1267720" y="-1145763"/>
              <a:ext cx="6992870" cy="9284395"/>
            </a:xfrm>
            <a:prstGeom prst="rect">
              <a:avLst/>
            </a:prstGeom>
          </p:spPr>
        </p:pic>
        <p:pic>
          <p:nvPicPr>
            <p:cNvPr id="5" name="Picture 5"/>
            <p:cNvPicPr>
              <a:picLocks noChangeAspect="1"/>
            </p:cNvPicPr>
            <p:nvPr/>
          </p:nvPicPr>
          <p:blipFill>
            <a:blip r:embed="rId2">
              <a:alphaModFix amt="4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14278" b="1052"/>
            <a:stretch>
              <a:fillRect/>
            </a:stretch>
          </p:blipFill>
          <p:spPr>
            <a:xfrm rot="-5400000">
              <a:off x="9923117" y="6331282"/>
              <a:ext cx="8063297" cy="9307382"/>
            </a:xfrm>
            <a:prstGeom prst="rect">
              <a:avLst/>
            </a:prstGeom>
          </p:spPr>
        </p:pic>
        <p:pic>
          <p:nvPicPr>
            <p:cNvPr id="6" name="Picture 6"/>
            <p:cNvPicPr>
              <a:picLocks noChangeAspect="1"/>
            </p:cNvPicPr>
            <p:nvPr/>
          </p:nvPicPr>
          <p:blipFill>
            <a:blip r:embed="rId2">
              <a:alphaModFix amt="4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t="1296" r="25658"/>
            <a:stretch>
              <a:fillRect/>
            </a:stretch>
          </p:blipFill>
          <p:spPr>
            <a:xfrm rot="-5400000">
              <a:off x="10568794" y="-1145763"/>
              <a:ext cx="6992870" cy="9284395"/>
            </a:xfrm>
            <a:prstGeom prst="rect">
              <a:avLst/>
            </a:prstGeom>
          </p:spPr>
        </p:pic>
        <p:pic>
          <p:nvPicPr>
            <p:cNvPr id="7" name="Picture 7"/>
            <p:cNvPicPr>
              <a:picLocks noChangeAspect="1"/>
            </p:cNvPicPr>
            <p:nvPr/>
          </p:nvPicPr>
          <p:blipFill>
            <a:blip r:embed="rId2">
              <a:alphaModFix amt="4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14278" b="1052"/>
            <a:stretch>
              <a:fillRect/>
            </a:stretch>
          </p:blipFill>
          <p:spPr>
            <a:xfrm rot="-5400000">
              <a:off x="19200027" y="6331282"/>
              <a:ext cx="8063297" cy="9307382"/>
            </a:xfrm>
            <a:prstGeom prst="rect">
              <a:avLst/>
            </a:prstGeom>
          </p:spPr>
        </p:pic>
        <p:pic>
          <p:nvPicPr>
            <p:cNvPr id="8" name="Picture 8"/>
            <p:cNvPicPr>
              <a:picLocks noChangeAspect="1"/>
            </p:cNvPicPr>
            <p:nvPr/>
          </p:nvPicPr>
          <p:blipFill>
            <a:blip r:embed="rId2">
              <a:alphaModFix amt="4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t="1296" r="25658"/>
            <a:stretch>
              <a:fillRect/>
            </a:stretch>
          </p:blipFill>
          <p:spPr>
            <a:xfrm rot="-5400000">
              <a:off x="19845705" y="-1145763"/>
              <a:ext cx="6992870" cy="9284395"/>
            </a:xfrm>
            <a:prstGeom prst="rect">
              <a:avLst/>
            </a:prstGeom>
          </p:spPr>
        </p:pic>
      </p:grpSp>
      <p:grpSp>
        <p:nvGrpSpPr>
          <p:cNvPr id="9" name="Group 9"/>
          <p:cNvGrpSpPr/>
          <p:nvPr/>
        </p:nvGrpSpPr>
        <p:grpSpPr>
          <a:xfrm>
            <a:off x="2212568" y="2413010"/>
            <a:ext cx="13955044" cy="5590027"/>
            <a:chOff x="0" y="0"/>
            <a:chExt cx="5238584" cy="2098440"/>
          </a:xfrm>
        </p:grpSpPr>
        <p:sp>
          <p:nvSpPr>
            <p:cNvPr id="10" name="Freeform 10"/>
            <p:cNvSpPr/>
            <p:nvPr/>
          </p:nvSpPr>
          <p:spPr>
            <a:xfrm>
              <a:off x="0" y="0"/>
              <a:ext cx="5238584" cy="2098441"/>
            </a:xfrm>
            <a:custGeom>
              <a:avLst/>
              <a:gdLst/>
              <a:ahLst/>
              <a:cxnLst/>
              <a:rect l="l" t="t" r="r" b="b"/>
              <a:pathLst>
                <a:path w="5238584" h="2098441">
                  <a:moveTo>
                    <a:pt x="0" y="0"/>
                  </a:moveTo>
                  <a:lnTo>
                    <a:pt x="5238584" y="0"/>
                  </a:lnTo>
                  <a:lnTo>
                    <a:pt x="5238584" y="2098441"/>
                  </a:lnTo>
                  <a:lnTo>
                    <a:pt x="0" y="2098441"/>
                  </a:lnTo>
                  <a:close/>
                </a:path>
              </a:pathLst>
            </a:custGeom>
            <a:solidFill>
              <a:srgbClr val="F5F5EF"/>
            </a:solidFill>
          </p:spPr>
        </p:sp>
      </p:grpSp>
      <p:sp>
        <p:nvSpPr>
          <p:cNvPr id="12" name="TextBox 12"/>
          <p:cNvSpPr txBox="1"/>
          <p:nvPr/>
        </p:nvSpPr>
        <p:spPr>
          <a:xfrm>
            <a:off x="3133112" y="3356328"/>
            <a:ext cx="12021776" cy="936154"/>
          </a:xfrm>
          <a:prstGeom prst="rect">
            <a:avLst/>
          </a:prstGeom>
        </p:spPr>
        <p:txBody>
          <a:bodyPr lIns="0" tIns="0" rIns="0" bIns="0" rtlCol="0" anchor="t">
            <a:spAutoFit/>
          </a:bodyPr>
          <a:lstStyle/>
          <a:p>
            <a:pPr algn="ctr">
              <a:lnSpc>
                <a:spcPts val="7320"/>
              </a:lnSpc>
            </a:pPr>
            <a:endParaRPr lang="en-US" sz="6100">
              <a:solidFill>
                <a:srgbClr val="DC3C4D"/>
              </a:solidFill>
              <a:latin typeface="Paytone One Bold"/>
            </a:endParaRPr>
          </a:p>
        </p:txBody>
      </p:sp>
      <p:pic>
        <p:nvPicPr>
          <p:cNvPr id="16" name="Picture 18"/>
          <p:cNvPicPr>
            <a:picLocks noChangeAspect="1"/>
          </p:cNvPicPr>
          <p:nvPr/>
        </p:nvPicPr>
        <p:blipFill>
          <a:blip r:embed="rId4"/>
          <a:srcRect/>
          <a:stretch>
            <a:fillRect/>
          </a:stretch>
        </p:blipFill>
        <p:spPr>
          <a:xfrm>
            <a:off x="152400" y="6210300"/>
            <a:ext cx="3518440" cy="3748005"/>
          </a:xfrm>
          <a:prstGeom prst="rect">
            <a:avLst/>
          </a:prstGeom>
        </p:spPr>
      </p:pic>
      <p:sp>
        <p:nvSpPr>
          <p:cNvPr id="18" name="TextBox 17">
            <a:extLst>
              <a:ext uri="{FF2B5EF4-FFF2-40B4-BE49-F238E27FC236}">
                <a16:creationId xmlns:a16="http://schemas.microsoft.com/office/drawing/2014/main" id="{4D1424A7-CD5D-4D81-B187-20834EF29E5A}"/>
              </a:ext>
            </a:extLst>
          </p:cNvPr>
          <p:cNvSpPr txBox="1"/>
          <p:nvPr/>
        </p:nvSpPr>
        <p:spPr>
          <a:xfrm>
            <a:off x="3429000" y="4146846"/>
            <a:ext cx="12039600" cy="18620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1500" b="1">
                <a:solidFill>
                  <a:prstClr val="black"/>
                </a:solidFill>
                <a:latin typeface="Arial" panose="020B0604020202020204" pitchFamily="34" charset="0"/>
                <a:ea typeface="Calibri" panose="020F0502020204030204" pitchFamily="34" charset="0"/>
                <a:cs typeface="Arial" panose="020B0604020202020204" pitchFamily="34" charset="0"/>
              </a:rPr>
              <a:t>KHÁM PHÁ</a:t>
            </a:r>
            <a:endParaRPr kumimoji="0" lang="en-US" sz="115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19" name="Picture 1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4097001" y="377255"/>
            <a:ext cx="2527928" cy="3798800"/>
          </a:xfrm>
          <a:prstGeom prst="rect">
            <a:avLst/>
          </a:prstGeom>
        </p:spPr>
      </p:pic>
    </p:spTree>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C3C4D"/>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50468"/>
            <a:ext cx="12061792" cy="7438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13106400" y="647700"/>
            <a:ext cx="5105400" cy="4173570"/>
            <a:chOff x="13182600" y="2182403"/>
            <a:chExt cx="5105400" cy="4173570"/>
          </a:xfrm>
        </p:grpSpPr>
        <p:sp>
          <p:nvSpPr>
            <p:cNvPr id="12" name="Rounded Rectangular Callout 11"/>
            <p:cNvSpPr/>
            <p:nvPr/>
          </p:nvSpPr>
          <p:spPr>
            <a:xfrm>
              <a:off x="13182600" y="2182403"/>
              <a:ext cx="5105400" cy="4173570"/>
            </a:xfrm>
            <a:prstGeom prst="wedgeRoundRectCallou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Rectangle 10"/>
            <p:cNvSpPr/>
            <p:nvPr/>
          </p:nvSpPr>
          <p:spPr>
            <a:xfrm>
              <a:off x="13411200" y="2324100"/>
              <a:ext cx="4648200" cy="4031873"/>
            </a:xfrm>
            <a:prstGeom prst="rect">
              <a:avLst/>
            </a:prstGeom>
          </p:spPr>
          <p:txBody>
            <a:bodyPr wrap="square">
              <a:spAutoFit/>
            </a:bodyPr>
            <a:lstStyle/>
            <a:p>
              <a:pPr algn="just"/>
              <a:r>
                <a:rPr lang="nl-NL" sz="3200">
                  <a:latin typeface="Arial" pitchFamily="34" charset="0"/>
                  <a:cs typeface="Arial" pitchFamily="34" charset="0"/>
                </a:rPr>
                <a:t>Trên cây có các quả táo ở các vị trí khác nhau, mỗi quả táo ghi một trong các số 7, 0, 1, 6, 3, 2, 10, 4, 5, 8, 9. Làm thế nào để sắp xếp các số đo theo thứ tự từ bé đến lớn?</a:t>
              </a:r>
              <a:endParaRPr lang="vi-VN" sz="3200">
                <a:latin typeface="Arial" pitchFamily="34" charset="0"/>
                <a:cs typeface="Arial" pitchFamily="34" charset="0"/>
              </a:endParaRPr>
            </a:p>
          </p:txBody>
        </p:sp>
      </p:grpSp>
      <p:grpSp>
        <p:nvGrpSpPr>
          <p:cNvPr id="48" name="Group 47"/>
          <p:cNvGrpSpPr/>
          <p:nvPr/>
        </p:nvGrpSpPr>
        <p:grpSpPr>
          <a:xfrm>
            <a:off x="891922" y="2916810"/>
            <a:ext cx="11474955" cy="1376953"/>
            <a:chOff x="891922" y="4092841"/>
            <a:chExt cx="11474955" cy="1376953"/>
          </a:xfrm>
        </p:grpSpPr>
        <p:sp>
          <p:nvSpPr>
            <p:cNvPr id="37" name="Rectangle 36"/>
            <p:cNvSpPr/>
            <p:nvPr/>
          </p:nvSpPr>
          <p:spPr>
            <a:xfrm>
              <a:off x="891922" y="4600140"/>
              <a:ext cx="11474955" cy="869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a:solidFill>
                    <a:schemeClr val="bg1"/>
                  </a:solidFill>
                  <a:latin typeface="Arial" pitchFamily="34" charset="0"/>
                  <a:cs typeface="Arial" pitchFamily="34" charset="0"/>
                </a:rPr>
                <a:t>0    1   2    3    4    5    6    7   8    9   10</a:t>
              </a:r>
              <a:endParaRPr lang="vi-VN" sz="4400">
                <a:solidFill>
                  <a:schemeClr val="bg1"/>
                </a:solidFill>
                <a:latin typeface="Arial" pitchFamily="34" charset="0"/>
                <a:cs typeface="Arial" pitchFamily="34" charset="0"/>
              </a:endParaRPr>
            </a:p>
          </p:txBody>
        </p:sp>
        <p:grpSp>
          <p:nvGrpSpPr>
            <p:cNvPr id="41" name="Group 40"/>
            <p:cNvGrpSpPr/>
            <p:nvPr/>
          </p:nvGrpSpPr>
          <p:grpSpPr>
            <a:xfrm>
              <a:off x="1010741" y="4092841"/>
              <a:ext cx="10537816" cy="420253"/>
              <a:chOff x="6273880" y="-2628901"/>
              <a:chExt cx="13004720" cy="441876"/>
            </a:xfrm>
          </p:grpSpPr>
          <p:cxnSp>
            <p:nvCxnSpPr>
              <p:cNvPr id="17" name="Straight Arrow Connector 16"/>
              <p:cNvCxnSpPr/>
              <p:nvPr/>
            </p:nvCxnSpPr>
            <p:spPr>
              <a:xfrm>
                <a:off x="6273880" y="-2411483"/>
                <a:ext cx="13004720" cy="0"/>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6273880" y="-2628901"/>
                <a:ext cx="0" cy="43483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7407103" y="-2628901"/>
                <a:ext cx="0" cy="43483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8540326" y="-2628901"/>
                <a:ext cx="0" cy="43483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9673549" y="-2628901"/>
                <a:ext cx="0" cy="43483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0806772" y="-2628901"/>
                <a:ext cx="0" cy="43483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1939996" y="-2628901"/>
                <a:ext cx="0" cy="43483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13073219" y="-2628901"/>
                <a:ext cx="0" cy="43483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14206442" y="-2628901"/>
                <a:ext cx="0" cy="43483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15339665" y="-2628901"/>
                <a:ext cx="0" cy="43483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16472888" y="-2628901"/>
                <a:ext cx="0" cy="43483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17602200" y="-2621862"/>
                <a:ext cx="0" cy="43483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gr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50577" y="3853966"/>
            <a:ext cx="3702845" cy="3702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6" name="Group 45"/>
          <p:cNvGrpSpPr/>
          <p:nvPr/>
        </p:nvGrpSpPr>
        <p:grpSpPr>
          <a:xfrm>
            <a:off x="12268200" y="2218589"/>
            <a:ext cx="3733800" cy="1095286"/>
            <a:chOff x="12268200" y="3394620"/>
            <a:chExt cx="3733800" cy="769441"/>
          </a:xfrm>
        </p:grpSpPr>
        <p:sp>
          <p:nvSpPr>
            <p:cNvPr id="45" name="Rounded Rectangular Callout 44"/>
            <p:cNvSpPr/>
            <p:nvPr/>
          </p:nvSpPr>
          <p:spPr>
            <a:xfrm>
              <a:off x="12268200" y="3394620"/>
              <a:ext cx="3581401" cy="769441"/>
            </a:xfrm>
            <a:prstGeom prst="wedgeRoundRectCallou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4" name="TextBox 43"/>
            <p:cNvSpPr txBox="1"/>
            <p:nvPr/>
          </p:nvSpPr>
          <p:spPr>
            <a:xfrm>
              <a:off x="12420600" y="3394620"/>
              <a:ext cx="3581400" cy="769441"/>
            </a:xfrm>
            <a:prstGeom prst="rect">
              <a:avLst/>
            </a:prstGeom>
            <a:noFill/>
          </p:spPr>
          <p:txBody>
            <a:bodyPr wrap="square" rtlCol="0">
              <a:spAutoFit/>
            </a:bodyPr>
            <a:lstStyle/>
            <a:p>
              <a:r>
                <a:rPr lang="en-US" sz="4400">
                  <a:latin typeface="Arial" pitchFamily="34" charset="0"/>
                  <a:cs typeface="Arial" pitchFamily="34" charset="0"/>
                </a:rPr>
                <a:t>Đây là tia số</a:t>
              </a:r>
              <a:endParaRPr lang="vi-VN" sz="4400">
                <a:latin typeface="Arial" pitchFamily="34" charset="0"/>
                <a:cs typeface="Arial" pitchFamily="34" charset="0"/>
              </a:endParaRPr>
            </a:p>
          </p:txBody>
        </p:sp>
      </p:grpSp>
      <p:sp>
        <p:nvSpPr>
          <p:cNvPr id="47" name="Rectangle 46"/>
          <p:cNvSpPr/>
          <p:nvPr/>
        </p:nvSpPr>
        <p:spPr>
          <a:xfrm>
            <a:off x="1066800" y="4666918"/>
            <a:ext cx="11353800" cy="3785652"/>
          </a:xfrm>
          <a:prstGeom prst="rect">
            <a:avLst/>
          </a:prstGeom>
        </p:spPr>
        <p:txBody>
          <a:bodyPr wrap="square">
            <a:spAutoFit/>
          </a:bodyPr>
          <a:lstStyle/>
          <a:p>
            <a:pPr>
              <a:lnSpc>
                <a:spcPct val="150000"/>
              </a:lnSpc>
            </a:pPr>
            <a:r>
              <a:rPr lang="en-US" sz="4000" b="1">
                <a:solidFill>
                  <a:schemeClr val="bg1"/>
                </a:solidFill>
                <a:latin typeface="Arial" pitchFamily="34" charset="0"/>
                <a:cs typeface="Arial" pitchFamily="34" charset="0"/>
              </a:rPr>
              <a:t>Trên tia số:</a:t>
            </a:r>
          </a:p>
          <a:p>
            <a:pPr marL="571500" indent="-571500">
              <a:lnSpc>
                <a:spcPct val="150000"/>
              </a:lnSpc>
              <a:buFontTx/>
              <a:buChar char="-"/>
            </a:pPr>
            <a:r>
              <a:rPr lang="en-US" sz="4000" b="1">
                <a:solidFill>
                  <a:schemeClr val="bg1"/>
                </a:solidFill>
                <a:latin typeface="Arial" pitchFamily="34" charset="0"/>
                <a:cs typeface="Arial" pitchFamily="34" charset="0"/>
              </a:rPr>
              <a:t>Số 0 ở vạch đầu tiên, là số bé nhất. </a:t>
            </a:r>
          </a:p>
          <a:p>
            <a:pPr marL="571500" indent="-571500">
              <a:lnSpc>
                <a:spcPct val="150000"/>
              </a:lnSpc>
              <a:buFontTx/>
              <a:buChar char="-"/>
            </a:pPr>
            <a:r>
              <a:rPr lang="en-US" sz="4000" b="1">
                <a:solidFill>
                  <a:schemeClr val="bg1"/>
                </a:solidFill>
                <a:latin typeface="Arial" pitchFamily="34" charset="0"/>
                <a:cs typeface="Arial" pitchFamily="34" charset="0"/>
              </a:rPr>
              <a:t>Mỗi số lớn hơn các số ở bên trái nó và bé hơn các số ở bên phải nó</a:t>
            </a:r>
            <a:endParaRPr lang="vi-VN" sz="4000" b="1">
              <a:solidFill>
                <a:schemeClr val="bg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1000"/>
                                        <p:tgtEl>
                                          <p:spTgt spid="48"/>
                                        </p:tgtEl>
                                      </p:cBhvr>
                                    </p:animEffect>
                                    <p:anim calcmode="lin" valueType="num">
                                      <p:cBhvr>
                                        <p:cTn id="24" dur="1000" fill="hold"/>
                                        <p:tgtEl>
                                          <p:spTgt spid="48"/>
                                        </p:tgtEl>
                                        <p:attrNameLst>
                                          <p:attrName>ppt_x</p:attrName>
                                        </p:attrNameLst>
                                      </p:cBhvr>
                                      <p:tavLst>
                                        <p:tav tm="0">
                                          <p:val>
                                            <p:strVal val="#ppt_x"/>
                                          </p:val>
                                        </p:tav>
                                        <p:tav tm="100000">
                                          <p:val>
                                            <p:strVal val="#ppt_x"/>
                                          </p:val>
                                        </p:tav>
                                      </p:tavLst>
                                    </p:anim>
                                    <p:anim calcmode="lin" valueType="num">
                                      <p:cBhvr>
                                        <p:cTn id="25" dur="1000" fill="hold"/>
                                        <p:tgtEl>
                                          <p:spTgt spid="48"/>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1000"/>
                                        <p:tgtEl>
                                          <p:spTgt spid="46"/>
                                        </p:tgtEl>
                                      </p:cBhvr>
                                    </p:animEffect>
                                    <p:anim calcmode="lin" valueType="num">
                                      <p:cBhvr>
                                        <p:cTn id="29" dur="1000" fill="hold"/>
                                        <p:tgtEl>
                                          <p:spTgt spid="46"/>
                                        </p:tgtEl>
                                        <p:attrNameLst>
                                          <p:attrName>ppt_x</p:attrName>
                                        </p:attrNameLst>
                                      </p:cBhvr>
                                      <p:tavLst>
                                        <p:tav tm="0">
                                          <p:val>
                                            <p:strVal val="#ppt_x"/>
                                          </p:val>
                                        </p:tav>
                                        <p:tav tm="100000">
                                          <p:val>
                                            <p:strVal val="#ppt_x"/>
                                          </p:val>
                                        </p:tav>
                                      </p:tavLst>
                                    </p:anim>
                                    <p:anim calcmode="lin" valueType="num">
                                      <p:cBhvr>
                                        <p:cTn id="30" dur="1000" fill="hold"/>
                                        <p:tgtEl>
                                          <p:spTgt spid="46"/>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027"/>
                                        </p:tgtEl>
                                        <p:attrNameLst>
                                          <p:attrName>style.visibility</p:attrName>
                                        </p:attrNameLst>
                                      </p:cBhvr>
                                      <p:to>
                                        <p:strVal val="visible"/>
                                      </p:to>
                                    </p:set>
                                    <p:animEffect transition="in" filter="fade">
                                      <p:cBhvr>
                                        <p:cTn id="33" dur="1000"/>
                                        <p:tgtEl>
                                          <p:spTgt spid="1027"/>
                                        </p:tgtEl>
                                      </p:cBhvr>
                                    </p:animEffect>
                                    <p:anim calcmode="lin" valueType="num">
                                      <p:cBhvr>
                                        <p:cTn id="34" dur="1000" fill="hold"/>
                                        <p:tgtEl>
                                          <p:spTgt spid="1027"/>
                                        </p:tgtEl>
                                        <p:attrNameLst>
                                          <p:attrName>ppt_x</p:attrName>
                                        </p:attrNameLst>
                                      </p:cBhvr>
                                      <p:tavLst>
                                        <p:tav tm="0">
                                          <p:val>
                                            <p:strVal val="#ppt_x"/>
                                          </p:val>
                                        </p:tav>
                                        <p:tav tm="100000">
                                          <p:val>
                                            <p:strVal val="#ppt_x"/>
                                          </p:val>
                                        </p:tav>
                                      </p:tavLst>
                                    </p:anim>
                                    <p:anim calcmode="lin" valueType="num">
                                      <p:cBhvr>
                                        <p:cTn id="35"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down)">
                                      <p:cBhvr>
                                        <p:cTn id="4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5F5EF"/>
        </a:solidFill>
        <a:effectLst/>
      </p:bgPr>
    </p:bg>
    <p:spTree>
      <p:nvGrpSpPr>
        <p:cNvPr id="1" name=""/>
        <p:cNvGrpSpPr/>
        <p:nvPr/>
      </p:nvGrpSpPr>
      <p:grpSpPr>
        <a:xfrm>
          <a:off x="0" y="0"/>
          <a:ext cx="0" cy="0"/>
          <a:chOff x="0" y="0"/>
          <a:chExt cx="0" cy="0"/>
        </a:xfrm>
      </p:grpSpPr>
      <p:grpSp>
        <p:nvGrpSpPr>
          <p:cNvPr id="42" name="Group 41"/>
          <p:cNvGrpSpPr/>
          <p:nvPr/>
        </p:nvGrpSpPr>
        <p:grpSpPr>
          <a:xfrm>
            <a:off x="6177088" y="5011704"/>
            <a:ext cx="11450943" cy="3992749"/>
            <a:chOff x="5334000" y="563834"/>
            <a:chExt cx="10085408" cy="3261983"/>
          </a:xfrm>
        </p:grpSpPr>
        <p:sp>
          <p:nvSpPr>
            <p:cNvPr id="41" name="Rounded Rectangular Callout 40"/>
            <p:cNvSpPr/>
            <p:nvPr/>
          </p:nvSpPr>
          <p:spPr>
            <a:xfrm>
              <a:off x="5334000" y="563834"/>
              <a:ext cx="10085408" cy="3261983"/>
            </a:xfrm>
            <a:prstGeom prst="wedgeRoundRectCallou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vi-VN"/>
            </a:p>
          </p:txBody>
        </p:sp>
        <p:sp>
          <p:nvSpPr>
            <p:cNvPr id="22" name="Rectangle 21"/>
            <p:cNvSpPr/>
            <p:nvPr/>
          </p:nvSpPr>
          <p:spPr>
            <a:xfrm>
              <a:off x="5809422" y="610636"/>
              <a:ext cx="9609986" cy="3092790"/>
            </a:xfrm>
            <a:prstGeom prst="rect">
              <a:avLst/>
            </a:prstGeom>
          </p:spPr>
          <p:txBody>
            <a:bodyPr wrap="square">
              <a:spAutoFit/>
            </a:bodyPr>
            <a:lstStyle/>
            <a:p>
              <a:pPr>
                <a:lnSpc>
                  <a:spcPct val="150000"/>
                </a:lnSpc>
              </a:pPr>
              <a:r>
                <a:rPr lang="en-US" sz="4000">
                  <a:latin typeface="Arial" pitchFamily="34" charset="0"/>
                  <a:cs typeface="Arial" pitchFamily="34" charset="0"/>
                </a:rPr>
                <a:t>+ Số 1 lớn hơn số nào? </a:t>
              </a:r>
              <a:endParaRPr lang="vi-VN" sz="4000">
                <a:latin typeface="Arial" pitchFamily="34" charset="0"/>
                <a:cs typeface="Arial" pitchFamily="34" charset="0"/>
              </a:endParaRPr>
            </a:p>
            <a:p>
              <a:pPr>
                <a:lnSpc>
                  <a:spcPct val="150000"/>
                </a:lnSpc>
              </a:pPr>
              <a:r>
                <a:rPr lang="en-US" sz="4000">
                  <a:latin typeface="Arial" pitchFamily="34" charset="0"/>
                  <a:cs typeface="Arial" pitchFamily="34" charset="0"/>
                </a:rPr>
                <a:t>+ Trên tia số này, những số nào bé hơn 5, những số nào lớn hơn 5, những số nào vừa lớn hơn 3 vừa bé hơn 6..?</a:t>
              </a:r>
              <a:endParaRPr lang="vi-VN" sz="4000">
                <a:latin typeface="Arial" pitchFamily="34" charset="0"/>
                <a:cs typeface="Arial" pitchFamily="34" charset="0"/>
              </a:endParaRPr>
            </a:p>
          </p:txBody>
        </p:sp>
      </p:grpSp>
      <p:grpSp>
        <p:nvGrpSpPr>
          <p:cNvPr id="47" name="Group 46"/>
          <p:cNvGrpSpPr/>
          <p:nvPr/>
        </p:nvGrpSpPr>
        <p:grpSpPr>
          <a:xfrm>
            <a:off x="6786490" y="4325212"/>
            <a:ext cx="9291710" cy="4529432"/>
            <a:chOff x="18973800" y="-530274"/>
            <a:chExt cx="8289360" cy="4529432"/>
          </a:xfrm>
        </p:grpSpPr>
        <p:sp>
          <p:nvSpPr>
            <p:cNvPr id="46" name="Round Diagonal Corner Rectangle 45"/>
            <p:cNvSpPr/>
            <p:nvPr/>
          </p:nvSpPr>
          <p:spPr>
            <a:xfrm>
              <a:off x="18973800" y="-530274"/>
              <a:ext cx="8153400" cy="4529432"/>
            </a:xfrm>
            <a:prstGeom prst="round2Diag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3" name="Rectangle 22"/>
            <p:cNvSpPr/>
            <p:nvPr/>
          </p:nvSpPr>
          <p:spPr>
            <a:xfrm>
              <a:off x="19109760" y="-397786"/>
              <a:ext cx="8153400" cy="4154984"/>
            </a:xfrm>
            <a:prstGeom prst="rect">
              <a:avLst/>
            </a:prstGeom>
          </p:spPr>
          <p:txBody>
            <a:bodyPr wrap="square">
              <a:spAutoFit/>
            </a:bodyPr>
            <a:lstStyle/>
            <a:p>
              <a:pPr>
                <a:lnSpc>
                  <a:spcPct val="150000"/>
                </a:lnSpc>
              </a:pPr>
              <a:r>
                <a:rPr lang="en-US" sz="4400">
                  <a:latin typeface="Arial" pitchFamily="34" charset="0"/>
                  <a:cs typeface="Arial" pitchFamily="34" charset="0"/>
                </a:rPr>
                <a:t>+ Số 1 lớn hơn số 0</a:t>
              </a:r>
              <a:endParaRPr lang="vi-VN" sz="4400">
                <a:latin typeface="Arial" pitchFamily="34" charset="0"/>
                <a:cs typeface="Arial" pitchFamily="34" charset="0"/>
              </a:endParaRPr>
            </a:p>
            <a:p>
              <a:pPr>
                <a:lnSpc>
                  <a:spcPct val="150000"/>
                </a:lnSpc>
              </a:pPr>
              <a:r>
                <a:rPr lang="en-US" sz="4400">
                  <a:latin typeface="Arial" pitchFamily="34" charset="0"/>
                  <a:cs typeface="Arial" pitchFamily="34" charset="0"/>
                </a:rPr>
                <a:t>+ Số bé hơn 5 là: 0, 1, 2, 3, 4</a:t>
              </a:r>
              <a:endParaRPr lang="vi-VN" sz="4400">
                <a:latin typeface="Arial" pitchFamily="34" charset="0"/>
                <a:cs typeface="Arial" pitchFamily="34" charset="0"/>
              </a:endParaRPr>
            </a:p>
            <a:p>
              <a:pPr>
                <a:lnSpc>
                  <a:spcPct val="150000"/>
                </a:lnSpc>
              </a:pPr>
              <a:r>
                <a:rPr lang="en-US" sz="4400">
                  <a:latin typeface="Arial" pitchFamily="34" charset="0"/>
                  <a:cs typeface="Arial" pitchFamily="34" charset="0"/>
                </a:rPr>
                <a:t>+ Số lớn hơn 5 là: 6, 7, 8, 9, 10</a:t>
              </a:r>
              <a:endParaRPr lang="vi-VN" sz="4400">
                <a:latin typeface="Arial" pitchFamily="34" charset="0"/>
                <a:cs typeface="Arial" pitchFamily="34" charset="0"/>
              </a:endParaRPr>
            </a:p>
            <a:p>
              <a:pPr>
                <a:lnSpc>
                  <a:spcPct val="150000"/>
                </a:lnSpc>
              </a:pPr>
              <a:r>
                <a:rPr lang="en-US" sz="4400">
                  <a:latin typeface="Arial" pitchFamily="34" charset="0"/>
                  <a:cs typeface="Arial" pitchFamily="34" charset="0"/>
                </a:rPr>
                <a:t>+ Số lớn hơn 3 và bé hơn 6 là: 4, 5.</a:t>
              </a:r>
              <a:endParaRPr lang="vi-VN" sz="4400">
                <a:latin typeface="Arial" pitchFamily="34" charset="0"/>
                <a:cs typeface="Arial" pitchFamily="34" charset="0"/>
              </a:endParaRPr>
            </a:p>
          </p:txBody>
        </p:sp>
      </p:grpSp>
      <p:grpSp>
        <p:nvGrpSpPr>
          <p:cNvPr id="39" name="Group 38"/>
          <p:cNvGrpSpPr/>
          <p:nvPr/>
        </p:nvGrpSpPr>
        <p:grpSpPr>
          <a:xfrm>
            <a:off x="6153077" y="1920430"/>
            <a:ext cx="11474955" cy="1376953"/>
            <a:chOff x="1295400" y="2715888"/>
            <a:chExt cx="11474955" cy="1376953"/>
          </a:xfrm>
        </p:grpSpPr>
        <p:sp>
          <p:nvSpPr>
            <p:cNvPr id="25" name="Rectangle 24"/>
            <p:cNvSpPr/>
            <p:nvPr/>
          </p:nvSpPr>
          <p:spPr>
            <a:xfrm>
              <a:off x="1295400" y="3223187"/>
              <a:ext cx="11474955" cy="869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a:solidFill>
                    <a:schemeClr val="tx1"/>
                  </a:solidFill>
                  <a:latin typeface="Arial" pitchFamily="34" charset="0"/>
                  <a:cs typeface="Arial" pitchFamily="34" charset="0"/>
                </a:rPr>
                <a:t>0    1   2    3    4    5    6    7   8    9   10</a:t>
              </a:r>
              <a:endParaRPr lang="vi-VN" sz="4400" b="1">
                <a:solidFill>
                  <a:schemeClr val="tx1"/>
                </a:solidFill>
                <a:latin typeface="Arial" pitchFamily="34" charset="0"/>
                <a:cs typeface="Arial" pitchFamily="34" charset="0"/>
              </a:endParaRPr>
            </a:p>
          </p:txBody>
        </p:sp>
        <p:grpSp>
          <p:nvGrpSpPr>
            <p:cNvPr id="26" name="Group 25"/>
            <p:cNvGrpSpPr/>
            <p:nvPr/>
          </p:nvGrpSpPr>
          <p:grpSpPr>
            <a:xfrm>
              <a:off x="1414219" y="2715888"/>
              <a:ext cx="10537816" cy="420253"/>
              <a:chOff x="6273880" y="-2628901"/>
              <a:chExt cx="13004720" cy="441876"/>
            </a:xfrm>
          </p:grpSpPr>
          <p:cxnSp>
            <p:nvCxnSpPr>
              <p:cNvPr id="27" name="Straight Arrow Connector 26"/>
              <p:cNvCxnSpPr/>
              <p:nvPr/>
            </p:nvCxnSpPr>
            <p:spPr>
              <a:xfrm>
                <a:off x="6273880" y="-2411483"/>
                <a:ext cx="13004720" cy="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6273880" y="-2628901"/>
                <a:ext cx="0" cy="43483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7407103" y="-2628901"/>
                <a:ext cx="0" cy="43483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8540326" y="-2628901"/>
                <a:ext cx="0" cy="43483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9673549" y="-2628901"/>
                <a:ext cx="0" cy="43483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10806772" y="-2628901"/>
                <a:ext cx="0" cy="43483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11939996" y="-2628901"/>
                <a:ext cx="0" cy="43483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13073219" y="-2628901"/>
                <a:ext cx="0" cy="43483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14206442" y="-2628901"/>
                <a:ext cx="0" cy="43483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15339665" y="-2628901"/>
                <a:ext cx="0" cy="43483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16472888" y="-2628901"/>
                <a:ext cx="0" cy="43483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17602200" y="-2621862"/>
                <a:ext cx="0" cy="43483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40" name="Picture 39"/>
          <p:cNvPicPr>
            <a:picLocks noChangeAspect="1"/>
          </p:cNvPicPr>
          <p:nvPr/>
        </p:nvPicPr>
        <p:blipFill>
          <a:blip r:embed="rId2"/>
          <a:stretch>
            <a:fillRect/>
          </a:stretch>
        </p:blipFill>
        <p:spPr>
          <a:xfrm flipH="1">
            <a:off x="614488" y="1485900"/>
            <a:ext cx="5562600" cy="6216093"/>
          </a:xfrm>
          <a:prstGeom prst="rect">
            <a:avLst/>
          </a:prstGeom>
        </p:spPr>
      </p:pic>
      <p:pic>
        <p:nvPicPr>
          <p:cNvPr id="43"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809712" y="-337110"/>
            <a:ext cx="2325406" cy="2325406"/>
          </a:xfrm>
          <a:prstGeom prst="rect">
            <a:avLst/>
          </a:prstGeom>
        </p:spPr>
      </p:pic>
      <p:grpSp>
        <p:nvGrpSpPr>
          <p:cNvPr id="44" name="Group 7"/>
          <p:cNvGrpSpPr>
            <a:grpSpLocks noChangeAspect="1"/>
          </p:cNvGrpSpPr>
          <p:nvPr/>
        </p:nvGrpSpPr>
        <p:grpSpPr>
          <a:xfrm>
            <a:off x="-1438417" y="8114769"/>
            <a:ext cx="3621038" cy="3621038"/>
            <a:chOff x="0" y="0"/>
            <a:chExt cx="1708150" cy="1708150"/>
          </a:xfrm>
        </p:grpSpPr>
        <p:sp>
          <p:nvSpPr>
            <p:cNvPr id="45" name="Freeform 8"/>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FFC0C0"/>
            </a:solidFill>
          </p:spPr>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barn(inVertical)">
                                      <p:cBhvr>
                                        <p:cTn id="14" dur="500"/>
                                        <p:tgtEl>
                                          <p:spTgt spid="42"/>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4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Effect transition="in" filter="fade">
                                      <p:cBhvr>
                                        <p:cTn id="2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5F5EF"/>
        </a:solidFill>
        <a:effectLst/>
      </p:bgPr>
    </p:bg>
    <p:spTree>
      <p:nvGrpSpPr>
        <p:cNvPr id="1" name=""/>
        <p:cNvGrpSpPr/>
        <p:nvPr/>
      </p:nvGrpSpPr>
      <p:grpSpPr>
        <a:xfrm>
          <a:off x="0" y="0"/>
          <a:ext cx="0" cy="0"/>
          <a:chOff x="0" y="0"/>
          <a:chExt cx="0" cy="0"/>
        </a:xfrm>
      </p:grpSpPr>
      <p:sp>
        <p:nvSpPr>
          <p:cNvPr id="2" name="AutoShape 2"/>
          <p:cNvSpPr/>
          <p:nvPr/>
        </p:nvSpPr>
        <p:spPr>
          <a:xfrm>
            <a:off x="-309319" y="3154889"/>
            <a:ext cx="18906637" cy="7426522"/>
          </a:xfrm>
          <a:prstGeom prst="rect">
            <a:avLst/>
          </a:prstGeom>
          <a:solidFill>
            <a:srgbClr val="FDBE14"/>
          </a:solidFill>
        </p:spPr>
      </p:sp>
      <p:grpSp>
        <p:nvGrpSpPr>
          <p:cNvPr id="19" name="Group 18"/>
          <p:cNvGrpSpPr/>
          <p:nvPr/>
        </p:nvGrpSpPr>
        <p:grpSpPr>
          <a:xfrm>
            <a:off x="2951548" y="978614"/>
            <a:ext cx="12821878" cy="1923220"/>
            <a:chOff x="1295400" y="2715888"/>
            <a:chExt cx="11474955" cy="1376953"/>
          </a:xfrm>
        </p:grpSpPr>
        <p:sp>
          <p:nvSpPr>
            <p:cNvPr id="20" name="Rectangle 19"/>
            <p:cNvSpPr/>
            <p:nvPr/>
          </p:nvSpPr>
          <p:spPr>
            <a:xfrm>
              <a:off x="1295400" y="3223187"/>
              <a:ext cx="11474955" cy="869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a:solidFill>
                    <a:schemeClr val="tx1"/>
                  </a:solidFill>
                  <a:latin typeface="Arial" pitchFamily="34" charset="0"/>
                  <a:cs typeface="Arial" pitchFamily="34" charset="0"/>
                </a:rPr>
                <a:t>0    1    2     3     4    5     6     7    8     9    10</a:t>
              </a:r>
              <a:endParaRPr lang="vi-VN" sz="4400" b="1">
                <a:solidFill>
                  <a:schemeClr val="tx1"/>
                </a:solidFill>
                <a:latin typeface="Arial" pitchFamily="34" charset="0"/>
                <a:cs typeface="Arial" pitchFamily="34" charset="0"/>
              </a:endParaRPr>
            </a:p>
          </p:txBody>
        </p:sp>
        <p:grpSp>
          <p:nvGrpSpPr>
            <p:cNvPr id="21" name="Group 20"/>
            <p:cNvGrpSpPr/>
            <p:nvPr/>
          </p:nvGrpSpPr>
          <p:grpSpPr>
            <a:xfrm>
              <a:off x="1414219" y="2715888"/>
              <a:ext cx="10537816" cy="420253"/>
              <a:chOff x="6273880" y="-2628901"/>
              <a:chExt cx="13004720" cy="441876"/>
            </a:xfrm>
          </p:grpSpPr>
          <p:cxnSp>
            <p:nvCxnSpPr>
              <p:cNvPr id="22" name="Straight Arrow Connector 21"/>
              <p:cNvCxnSpPr/>
              <p:nvPr/>
            </p:nvCxnSpPr>
            <p:spPr>
              <a:xfrm>
                <a:off x="6273880" y="-2411483"/>
                <a:ext cx="13004720" cy="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6273880" y="-2628901"/>
                <a:ext cx="0" cy="43483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7407103" y="-2628901"/>
                <a:ext cx="0" cy="43483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8540326" y="-2628901"/>
                <a:ext cx="0" cy="43483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9673549" y="-2628901"/>
                <a:ext cx="0" cy="43483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10806772" y="-2628901"/>
                <a:ext cx="0" cy="43483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11939996" y="-2628901"/>
                <a:ext cx="0" cy="43483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13073219" y="-2628901"/>
                <a:ext cx="0" cy="43483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14206442" y="-2628901"/>
                <a:ext cx="0" cy="43483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15339665" y="-2628901"/>
                <a:ext cx="0" cy="43483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16472888" y="-2628901"/>
                <a:ext cx="0" cy="43483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17602200" y="-2621862"/>
                <a:ext cx="0" cy="43483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35" name="图片 3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4048990"/>
            <a:ext cx="4110995" cy="6033021"/>
          </a:xfrm>
          <a:prstGeom prst="rect">
            <a:avLst/>
          </a:prstGeom>
        </p:spPr>
      </p:pic>
      <p:grpSp>
        <p:nvGrpSpPr>
          <p:cNvPr id="38" name="Group 37"/>
          <p:cNvGrpSpPr/>
          <p:nvPr/>
        </p:nvGrpSpPr>
        <p:grpSpPr>
          <a:xfrm>
            <a:off x="6077112" y="3370462"/>
            <a:ext cx="6756103" cy="4267200"/>
            <a:chOff x="5562599" y="3292380"/>
            <a:chExt cx="6756103" cy="4267200"/>
          </a:xfrm>
        </p:grpSpPr>
        <p:sp>
          <p:nvSpPr>
            <p:cNvPr id="37" name="Cloud Callout 36"/>
            <p:cNvSpPr/>
            <p:nvPr/>
          </p:nvSpPr>
          <p:spPr>
            <a:xfrm>
              <a:off x="5562599" y="3292380"/>
              <a:ext cx="6756103" cy="4267200"/>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4" name="Rectangle 1"/>
            <p:cNvSpPr>
              <a:spLocks noChangeArrowheads="1"/>
            </p:cNvSpPr>
            <p:nvPr/>
          </p:nvSpPr>
          <p:spPr bwMode="auto">
            <a:xfrm rot="10800000" flipV="1">
              <a:off x="6162443" y="4025597"/>
              <a:ext cx="5130217"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4400" b="1">
                  <a:solidFill>
                    <a:srgbClr val="FF0000"/>
                  </a:solidFill>
                  <a:latin typeface="Arial" pitchFamily="34" charset="0"/>
                  <a:ea typeface="Times New Roman" pitchFamily="18" charset="0"/>
                  <a:cs typeface="Arial" pitchFamily="34" charset="0"/>
                </a:rPr>
                <a:t>S</a:t>
              </a:r>
              <a:r>
                <a:rPr kumimoji="0" lang="en-US" sz="4400" b="1" i="0" u="none" strike="noStrike" cap="none" normalizeH="0" baseline="0">
                  <a:ln>
                    <a:noFill/>
                  </a:ln>
                  <a:solidFill>
                    <a:srgbClr val="FF0000"/>
                  </a:solidFill>
                  <a:effectLst/>
                  <a:latin typeface="Arial" pitchFamily="34" charset="0"/>
                  <a:ea typeface="Times New Roman" pitchFamily="18" charset="0"/>
                  <a:cs typeface="Arial" pitchFamily="34" charset="0"/>
                </a:rPr>
                <a:t>ố liền trước của 4 là số nào, số liền sau của số 4 là số nào? </a:t>
              </a:r>
              <a:endParaRPr kumimoji="0" lang="en-US" sz="5400" b="1" i="0" u="none" strike="noStrike" cap="none" normalizeH="0" baseline="0">
                <a:ln>
                  <a:noFill/>
                </a:ln>
                <a:solidFill>
                  <a:srgbClr val="FF0000"/>
                </a:solidFill>
                <a:effectLst/>
                <a:latin typeface="Arial" pitchFamily="34" charset="0"/>
                <a:cs typeface="Arial" pitchFamily="34" charset="0"/>
              </a:endParaRPr>
            </a:p>
          </p:txBody>
        </p:sp>
      </p:grpSp>
      <p:sp>
        <p:nvSpPr>
          <p:cNvPr id="40" name="Oval Callout 39"/>
          <p:cNvSpPr/>
          <p:nvPr/>
        </p:nvSpPr>
        <p:spPr>
          <a:xfrm flipV="1">
            <a:off x="11849899" y="6757401"/>
            <a:ext cx="6018306" cy="3324610"/>
          </a:xfrm>
          <a:prstGeom prst="wedgeEllipseCallou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1" name="Rectangle 40"/>
          <p:cNvSpPr/>
          <p:nvPr/>
        </p:nvSpPr>
        <p:spPr>
          <a:xfrm>
            <a:off x="12318702" y="7200900"/>
            <a:ext cx="4902497" cy="2482667"/>
          </a:xfrm>
          <a:prstGeom prst="rect">
            <a:avLst/>
          </a:prstGeom>
        </p:spPr>
        <p:txBody>
          <a:bodyPr wrap="square">
            <a:spAutoFit/>
          </a:bodyPr>
          <a:lstStyle/>
          <a:p>
            <a:pPr algn="ctr">
              <a:lnSpc>
                <a:spcPct val="150000"/>
              </a:lnSpc>
            </a:pPr>
            <a:r>
              <a:rPr lang="en-US" sz="3600" b="1">
                <a:latin typeface="Arial" pitchFamily="34" charset="0"/>
                <a:ea typeface="Times New Roman" pitchFamily="18" charset="0"/>
                <a:cs typeface="Arial" pitchFamily="34" charset="0"/>
              </a:rPr>
              <a:t>Số liền trước của 4 là số 3, số liền sau của số 4 là số 5 </a:t>
            </a:r>
            <a:endParaRPr lang="vi-VN" sz="3600"/>
          </a:p>
        </p:txBody>
      </p:sp>
      <p:sp>
        <p:nvSpPr>
          <p:cNvPr id="42" name="Curved Down Arrow 41"/>
          <p:cNvSpPr/>
          <p:nvPr/>
        </p:nvSpPr>
        <p:spPr>
          <a:xfrm rot="2845838">
            <a:off x="13002237" y="4972447"/>
            <a:ext cx="2482985" cy="1170778"/>
          </a:xfrm>
          <a:prstGeom prst="curved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43" name="Oval 42"/>
          <p:cNvSpPr/>
          <p:nvPr/>
        </p:nvSpPr>
        <p:spPr>
          <a:xfrm>
            <a:off x="6667506" y="1783183"/>
            <a:ext cx="1041961"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2"/>
                                        </p:tgtEl>
                                        <p:attrNameLst>
                                          <p:attrName>style.visibility</p:attrName>
                                        </p:attrNameLst>
                                      </p:cBhvr>
                                      <p:to>
                                        <p:strVal val="visible"/>
                                      </p:to>
                                    </p:set>
                                    <p:anim calcmode="lin" valueType="num">
                                      <p:cBhvr>
                                        <p:cTn id="14" dur="500" fill="hold"/>
                                        <p:tgtEl>
                                          <p:spTgt spid="42"/>
                                        </p:tgtEl>
                                        <p:attrNameLst>
                                          <p:attrName>ppt_w</p:attrName>
                                        </p:attrNameLst>
                                      </p:cBhvr>
                                      <p:tavLst>
                                        <p:tav tm="0">
                                          <p:val>
                                            <p:fltVal val="0"/>
                                          </p:val>
                                        </p:tav>
                                        <p:tav tm="100000">
                                          <p:val>
                                            <p:strVal val="#ppt_w"/>
                                          </p:val>
                                        </p:tav>
                                      </p:tavLst>
                                    </p:anim>
                                    <p:anim calcmode="lin" valueType="num">
                                      <p:cBhvr>
                                        <p:cTn id="15" dur="500" fill="hold"/>
                                        <p:tgtEl>
                                          <p:spTgt spid="42"/>
                                        </p:tgtEl>
                                        <p:attrNameLst>
                                          <p:attrName>ppt_h</p:attrName>
                                        </p:attrNameLst>
                                      </p:cBhvr>
                                      <p:tavLst>
                                        <p:tav tm="0">
                                          <p:val>
                                            <p:fltVal val="0"/>
                                          </p:val>
                                        </p:tav>
                                        <p:tav tm="100000">
                                          <p:val>
                                            <p:strVal val="#ppt_h"/>
                                          </p:val>
                                        </p:tav>
                                      </p:tavLst>
                                    </p:anim>
                                    <p:animEffect transition="in" filter="fade">
                                      <p:cBhvr>
                                        <p:cTn id="16" dur="500"/>
                                        <p:tgtEl>
                                          <p:spTgt spid="42"/>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p:cTn id="19" dur="500" fill="hold"/>
                                        <p:tgtEl>
                                          <p:spTgt spid="41"/>
                                        </p:tgtEl>
                                        <p:attrNameLst>
                                          <p:attrName>ppt_w</p:attrName>
                                        </p:attrNameLst>
                                      </p:cBhvr>
                                      <p:tavLst>
                                        <p:tav tm="0">
                                          <p:val>
                                            <p:fltVal val="0"/>
                                          </p:val>
                                        </p:tav>
                                        <p:tav tm="100000">
                                          <p:val>
                                            <p:strVal val="#ppt_w"/>
                                          </p:val>
                                        </p:tav>
                                      </p:tavLst>
                                    </p:anim>
                                    <p:anim calcmode="lin" valueType="num">
                                      <p:cBhvr>
                                        <p:cTn id="20" dur="500" fill="hold"/>
                                        <p:tgtEl>
                                          <p:spTgt spid="41"/>
                                        </p:tgtEl>
                                        <p:attrNameLst>
                                          <p:attrName>ppt_h</p:attrName>
                                        </p:attrNameLst>
                                      </p:cBhvr>
                                      <p:tavLst>
                                        <p:tav tm="0">
                                          <p:val>
                                            <p:fltVal val="0"/>
                                          </p:val>
                                        </p:tav>
                                        <p:tav tm="100000">
                                          <p:val>
                                            <p:strVal val="#ppt_h"/>
                                          </p:val>
                                        </p:tav>
                                      </p:tavLst>
                                    </p:anim>
                                    <p:animEffect transition="in" filter="fade">
                                      <p:cBhvr>
                                        <p:cTn id="21" dur="500"/>
                                        <p:tgtEl>
                                          <p:spTgt spid="41"/>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5F5EF"/>
        </a:solidFill>
        <a:effectLst/>
      </p:bgPr>
    </p:bg>
    <p:spTree>
      <p:nvGrpSpPr>
        <p:cNvPr id="1" name=""/>
        <p:cNvGrpSpPr/>
        <p:nvPr/>
      </p:nvGrpSpPr>
      <p:grpSpPr>
        <a:xfrm>
          <a:off x="0" y="0"/>
          <a:ext cx="0" cy="0"/>
          <a:chOff x="0" y="0"/>
          <a:chExt cx="0" cy="0"/>
        </a:xfrm>
      </p:grpSpPr>
      <p:sp>
        <p:nvSpPr>
          <p:cNvPr id="2" name="AutoShape 2"/>
          <p:cNvSpPr/>
          <p:nvPr/>
        </p:nvSpPr>
        <p:spPr>
          <a:xfrm>
            <a:off x="6769147" y="-360345"/>
            <a:ext cx="11901603" cy="10990371"/>
          </a:xfrm>
          <a:prstGeom prst="rect">
            <a:avLst/>
          </a:prstGeom>
          <a:solidFill>
            <a:srgbClr val="DC3C4D"/>
          </a:solidFill>
        </p:spPr>
      </p:sp>
      <p:grpSp>
        <p:nvGrpSpPr>
          <p:cNvPr id="3" name="Group 3"/>
          <p:cNvGrpSpPr/>
          <p:nvPr/>
        </p:nvGrpSpPr>
        <p:grpSpPr>
          <a:xfrm>
            <a:off x="-57150" y="-1058027"/>
            <a:ext cx="6892972" cy="13766894"/>
            <a:chOff x="0" y="0"/>
            <a:chExt cx="9190629" cy="18355858"/>
          </a:xfrm>
        </p:grpSpPr>
        <p:pic>
          <p:nvPicPr>
            <p:cNvPr id="4" name="Picture 4"/>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9190629" cy="9190629"/>
            </a:xfrm>
            <a:prstGeom prst="rect">
              <a:avLst/>
            </a:prstGeom>
          </p:spPr>
        </p:pic>
        <p:pic>
          <p:nvPicPr>
            <p:cNvPr id="5" name="Picture 5"/>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9165229"/>
              <a:ext cx="9190629" cy="9190629"/>
            </a:xfrm>
            <a:prstGeom prst="rect">
              <a:avLst/>
            </a:prstGeom>
          </p:spPr>
        </p:pic>
      </p:grpSp>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667000" y="723900"/>
            <a:ext cx="2325406" cy="2325406"/>
          </a:xfrm>
          <a:prstGeom prst="rect">
            <a:avLst/>
          </a:prstGeom>
        </p:spPr>
      </p:pic>
      <p:grpSp>
        <p:nvGrpSpPr>
          <p:cNvPr id="7" name="Group 7"/>
          <p:cNvGrpSpPr>
            <a:grpSpLocks noChangeAspect="1"/>
          </p:cNvGrpSpPr>
          <p:nvPr/>
        </p:nvGrpSpPr>
        <p:grpSpPr>
          <a:xfrm>
            <a:off x="-1438417" y="8114769"/>
            <a:ext cx="3621038" cy="3621038"/>
            <a:chOff x="0" y="0"/>
            <a:chExt cx="1708150" cy="1708150"/>
          </a:xfrm>
        </p:grpSpPr>
        <p:sp>
          <p:nvSpPr>
            <p:cNvPr id="8" name="Freeform 8"/>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FFC0C0"/>
            </a:solidFill>
          </p:spPr>
        </p:sp>
      </p:grpSp>
      <p:graphicFrame>
        <p:nvGraphicFramePr>
          <p:cNvPr id="21" name="Table 20"/>
          <p:cNvGraphicFramePr>
            <a:graphicFrameLocks noGrp="1"/>
          </p:cNvGraphicFramePr>
          <p:nvPr>
            <p:extLst>
              <p:ext uri="{D42A27DB-BD31-4B8C-83A1-F6EECF244321}">
                <p14:modId xmlns:p14="http://schemas.microsoft.com/office/powerpoint/2010/main" val="3583306166"/>
              </p:ext>
            </p:extLst>
          </p:nvPr>
        </p:nvGraphicFramePr>
        <p:xfrm>
          <a:off x="7318995" y="5873826"/>
          <a:ext cx="10439400" cy="3994074"/>
        </p:xfrm>
        <a:graphic>
          <a:graphicData uri="http://schemas.openxmlformats.org/drawingml/2006/table">
            <a:tbl>
              <a:tblPr firstRow="1" firstCol="1" bandRow="1">
                <a:tableStyleId>{5C22544A-7EE6-4342-B048-85BDC9FD1C3A}</a:tableStyleId>
              </a:tblPr>
              <a:tblGrid>
                <a:gridCol w="4409711">
                  <a:extLst>
                    <a:ext uri="{9D8B030D-6E8A-4147-A177-3AD203B41FA5}">
                      <a16:colId xmlns:a16="http://schemas.microsoft.com/office/drawing/2014/main" val="20000"/>
                    </a:ext>
                  </a:extLst>
                </a:gridCol>
                <a:gridCol w="1889902">
                  <a:extLst>
                    <a:ext uri="{9D8B030D-6E8A-4147-A177-3AD203B41FA5}">
                      <a16:colId xmlns:a16="http://schemas.microsoft.com/office/drawing/2014/main" val="20001"/>
                    </a:ext>
                  </a:extLst>
                </a:gridCol>
                <a:gridCol w="4139787">
                  <a:extLst>
                    <a:ext uri="{9D8B030D-6E8A-4147-A177-3AD203B41FA5}">
                      <a16:colId xmlns:a16="http://schemas.microsoft.com/office/drawing/2014/main" val="20002"/>
                    </a:ext>
                  </a:extLst>
                </a:gridCol>
              </a:tblGrid>
              <a:tr h="1158122">
                <a:tc>
                  <a:txBody>
                    <a:bodyPr/>
                    <a:lstStyle/>
                    <a:p>
                      <a:pPr algn="ctr">
                        <a:lnSpc>
                          <a:spcPct val="115000"/>
                        </a:lnSpc>
                        <a:spcAft>
                          <a:spcPts val="1000"/>
                        </a:spcAft>
                      </a:pPr>
                      <a:r>
                        <a:rPr lang="en-US" sz="4400" b="1">
                          <a:solidFill>
                            <a:schemeClr val="tx1"/>
                          </a:solidFill>
                          <a:effectLst/>
                          <a:latin typeface="Arial" pitchFamily="34" charset="0"/>
                          <a:cs typeface="Arial" pitchFamily="34" charset="0"/>
                        </a:rPr>
                        <a:t>Số liền trước</a:t>
                      </a:r>
                      <a:endParaRPr lang="vi-VN" sz="4400" b="1">
                        <a:solidFill>
                          <a:schemeClr val="tx1"/>
                        </a:solidFill>
                        <a:effectLst/>
                        <a:latin typeface="Arial" pitchFamily="34" charset="0"/>
                        <a:ea typeface="Times New Roman"/>
                        <a:cs typeface="Arial" pitchFamily="34" charset="0"/>
                      </a:endParaRPr>
                    </a:p>
                  </a:txBody>
                  <a:tcPr marL="68580" marR="68580" marT="0" marB="0">
                    <a:solidFill>
                      <a:srgbClr val="00B0F0"/>
                    </a:solidFill>
                  </a:tcPr>
                </a:tc>
                <a:tc>
                  <a:txBody>
                    <a:bodyPr/>
                    <a:lstStyle/>
                    <a:p>
                      <a:pPr algn="ctr">
                        <a:lnSpc>
                          <a:spcPct val="115000"/>
                        </a:lnSpc>
                        <a:spcAft>
                          <a:spcPts val="1000"/>
                        </a:spcAft>
                      </a:pPr>
                      <a:r>
                        <a:rPr lang="en-US" sz="4400" b="1">
                          <a:solidFill>
                            <a:schemeClr val="tx1"/>
                          </a:solidFill>
                          <a:effectLst/>
                          <a:latin typeface="Arial" pitchFamily="34" charset="0"/>
                          <a:cs typeface="Arial" pitchFamily="34" charset="0"/>
                        </a:rPr>
                        <a:t>Số</a:t>
                      </a:r>
                      <a:endParaRPr lang="vi-VN" sz="4400" b="1">
                        <a:solidFill>
                          <a:schemeClr val="tx1"/>
                        </a:solidFill>
                        <a:effectLst/>
                        <a:latin typeface="Arial" pitchFamily="34" charset="0"/>
                        <a:ea typeface="Times New Roman"/>
                        <a:cs typeface="Arial" pitchFamily="34" charset="0"/>
                      </a:endParaRPr>
                    </a:p>
                  </a:txBody>
                  <a:tcPr marL="68580" marR="68580" marT="0" marB="0">
                    <a:solidFill>
                      <a:srgbClr val="00B0F0"/>
                    </a:solidFill>
                  </a:tcPr>
                </a:tc>
                <a:tc>
                  <a:txBody>
                    <a:bodyPr/>
                    <a:lstStyle/>
                    <a:p>
                      <a:pPr algn="ctr">
                        <a:lnSpc>
                          <a:spcPct val="115000"/>
                        </a:lnSpc>
                        <a:spcAft>
                          <a:spcPts val="1000"/>
                        </a:spcAft>
                      </a:pPr>
                      <a:r>
                        <a:rPr lang="en-US" sz="4400" b="1">
                          <a:solidFill>
                            <a:schemeClr val="tx1"/>
                          </a:solidFill>
                          <a:effectLst/>
                          <a:latin typeface="Arial" pitchFamily="34" charset="0"/>
                          <a:cs typeface="Arial" pitchFamily="34" charset="0"/>
                        </a:rPr>
                        <a:t>Số liền sau</a:t>
                      </a:r>
                      <a:endParaRPr lang="vi-VN" sz="4400" b="1">
                        <a:solidFill>
                          <a:schemeClr val="tx1"/>
                        </a:solidFill>
                        <a:effectLst/>
                        <a:latin typeface="Arial" pitchFamily="34" charset="0"/>
                        <a:ea typeface="Times New Roman"/>
                        <a:cs typeface="Arial" pitchFamily="34" charset="0"/>
                      </a:endParaRPr>
                    </a:p>
                  </a:txBody>
                  <a:tcPr marL="68580" marR="68580" marT="0" marB="0">
                    <a:solidFill>
                      <a:srgbClr val="00B0F0"/>
                    </a:solidFill>
                  </a:tcPr>
                </a:tc>
                <a:extLst>
                  <a:ext uri="{0D108BD9-81ED-4DB2-BD59-A6C34878D82A}">
                    <a16:rowId xmlns:a16="http://schemas.microsoft.com/office/drawing/2014/main" val="10000"/>
                  </a:ext>
                </a:extLst>
              </a:tr>
              <a:tr h="930952">
                <a:tc>
                  <a:txBody>
                    <a:bodyPr/>
                    <a:lstStyle/>
                    <a:p>
                      <a:pPr algn="ctr">
                        <a:lnSpc>
                          <a:spcPct val="115000"/>
                        </a:lnSpc>
                        <a:spcAft>
                          <a:spcPts val="1000"/>
                        </a:spcAft>
                      </a:pPr>
                      <a:r>
                        <a:rPr lang="en-US" sz="4400" b="1">
                          <a:solidFill>
                            <a:schemeClr val="tx1"/>
                          </a:solidFill>
                          <a:effectLst/>
                          <a:latin typeface="Arial" pitchFamily="34" charset="0"/>
                          <a:cs typeface="Arial" pitchFamily="34" charset="0"/>
                        </a:rPr>
                        <a:t>2</a:t>
                      </a:r>
                      <a:endParaRPr lang="vi-VN" sz="4400" b="1">
                        <a:solidFill>
                          <a:schemeClr val="tx1"/>
                        </a:solidFill>
                        <a:effectLst/>
                        <a:latin typeface="Arial" pitchFamily="34" charset="0"/>
                        <a:ea typeface="Times New Roman"/>
                        <a:cs typeface="Arial" pitchFamily="34" charset="0"/>
                      </a:endParaRPr>
                    </a:p>
                  </a:txBody>
                  <a:tcPr marL="68580" marR="68580" marT="0" marB="0">
                    <a:solidFill>
                      <a:schemeClr val="accent5">
                        <a:lumMod val="40000"/>
                        <a:lumOff val="60000"/>
                      </a:schemeClr>
                    </a:solidFill>
                  </a:tcPr>
                </a:tc>
                <a:tc>
                  <a:txBody>
                    <a:bodyPr/>
                    <a:lstStyle/>
                    <a:p>
                      <a:pPr algn="ctr">
                        <a:lnSpc>
                          <a:spcPct val="115000"/>
                        </a:lnSpc>
                        <a:spcAft>
                          <a:spcPts val="1000"/>
                        </a:spcAft>
                      </a:pPr>
                      <a:r>
                        <a:rPr lang="en-US" sz="4400" b="1">
                          <a:solidFill>
                            <a:schemeClr val="tx1"/>
                          </a:solidFill>
                          <a:effectLst/>
                          <a:latin typeface="Arial" pitchFamily="34" charset="0"/>
                          <a:cs typeface="Arial" pitchFamily="34" charset="0"/>
                        </a:rPr>
                        <a:t>3</a:t>
                      </a:r>
                      <a:endParaRPr lang="vi-VN" sz="4400" b="1">
                        <a:solidFill>
                          <a:schemeClr val="tx1"/>
                        </a:solidFill>
                        <a:effectLst/>
                        <a:latin typeface="Arial" pitchFamily="34" charset="0"/>
                        <a:ea typeface="Times New Roman"/>
                        <a:cs typeface="Arial" pitchFamily="34" charset="0"/>
                      </a:endParaRPr>
                    </a:p>
                  </a:txBody>
                  <a:tcPr marL="68580" marR="68580" marT="0" marB="0">
                    <a:solidFill>
                      <a:schemeClr val="accent5">
                        <a:lumMod val="40000"/>
                        <a:lumOff val="60000"/>
                      </a:schemeClr>
                    </a:solidFill>
                  </a:tcPr>
                </a:tc>
                <a:tc>
                  <a:txBody>
                    <a:bodyPr/>
                    <a:lstStyle/>
                    <a:p>
                      <a:pPr algn="ctr">
                        <a:lnSpc>
                          <a:spcPct val="115000"/>
                        </a:lnSpc>
                        <a:spcAft>
                          <a:spcPts val="1000"/>
                        </a:spcAft>
                      </a:pPr>
                      <a:r>
                        <a:rPr lang="en-US" sz="4400" b="1">
                          <a:solidFill>
                            <a:schemeClr val="tx1"/>
                          </a:solidFill>
                          <a:effectLst/>
                          <a:latin typeface="Arial" pitchFamily="34" charset="0"/>
                          <a:cs typeface="Arial" pitchFamily="34" charset="0"/>
                        </a:rPr>
                        <a:t>4</a:t>
                      </a:r>
                      <a:endParaRPr lang="vi-VN" sz="4400" b="1">
                        <a:solidFill>
                          <a:schemeClr val="tx1"/>
                        </a:solidFill>
                        <a:effectLst/>
                        <a:latin typeface="Arial" pitchFamily="34" charset="0"/>
                        <a:ea typeface="Times New Roman"/>
                        <a:cs typeface="Arial" pitchFamily="34"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10001"/>
                  </a:ext>
                </a:extLst>
              </a:tr>
              <a:tr h="914400">
                <a:tc>
                  <a:txBody>
                    <a:bodyPr/>
                    <a:lstStyle/>
                    <a:p>
                      <a:pPr algn="ctr">
                        <a:lnSpc>
                          <a:spcPct val="115000"/>
                        </a:lnSpc>
                        <a:spcAft>
                          <a:spcPts val="1000"/>
                        </a:spcAft>
                      </a:pPr>
                      <a:r>
                        <a:rPr lang="en-US" sz="4400" b="1">
                          <a:solidFill>
                            <a:schemeClr val="tx1"/>
                          </a:solidFill>
                          <a:effectLst/>
                          <a:latin typeface="Arial" pitchFamily="34" charset="0"/>
                          <a:cs typeface="Arial" pitchFamily="34" charset="0"/>
                        </a:rPr>
                        <a:t>5</a:t>
                      </a:r>
                      <a:endParaRPr lang="vi-VN" sz="4400" b="1">
                        <a:solidFill>
                          <a:schemeClr val="tx1"/>
                        </a:solidFill>
                        <a:effectLst/>
                        <a:latin typeface="Arial" pitchFamily="34" charset="0"/>
                        <a:ea typeface="Times New Roman"/>
                        <a:cs typeface="Arial" pitchFamily="34" charset="0"/>
                      </a:endParaRPr>
                    </a:p>
                  </a:txBody>
                  <a:tcPr marL="68580" marR="68580" marT="0" marB="0">
                    <a:solidFill>
                      <a:schemeClr val="accent5">
                        <a:lumMod val="40000"/>
                        <a:lumOff val="60000"/>
                      </a:schemeClr>
                    </a:solidFill>
                  </a:tcPr>
                </a:tc>
                <a:tc>
                  <a:txBody>
                    <a:bodyPr/>
                    <a:lstStyle/>
                    <a:p>
                      <a:pPr algn="ctr">
                        <a:lnSpc>
                          <a:spcPct val="115000"/>
                        </a:lnSpc>
                        <a:spcAft>
                          <a:spcPts val="1000"/>
                        </a:spcAft>
                      </a:pPr>
                      <a:r>
                        <a:rPr lang="en-US" sz="4400" b="1">
                          <a:solidFill>
                            <a:schemeClr val="tx1"/>
                          </a:solidFill>
                          <a:effectLst/>
                          <a:latin typeface="Arial" pitchFamily="34" charset="0"/>
                          <a:cs typeface="Arial" pitchFamily="34" charset="0"/>
                        </a:rPr>
                        <a:t>6</a:t>
                      </a:r>
                      <a:endParaRPr lang="vi-VN" sz="4400" b="1">
                        <a:solidFill>
                          <a:schemeClr val="tx1"/>
                        </a:solidFill>
                        <a:effectLst/>
                        <a:latin typeface="Arial" pitchFamily="34" charset="0"/>
                        <a:ea typeface="Times New Roman"/>
                        <a:cs typeface="Arial" pitchFamily="34" charset="0"/>
                      </a:endParaRPr>
                    </a:p>
                  </a:txBody>
                  <a:tcPr marL="68580" marR="68580" marT="0" marB="0">
                    <a:solidFill>
                      <a:schemeClr val="accent5">
                        <a:lumMod val="40000"/>
                        <a:lumOff val="60000"/>
                      </a:schemeClr>
                    </a:solidFill>
                  </a:tcPr>
                </a:tc>
                <a:tc>
                  <a:txBody>
                    <a:bodyPr/>
                    <a:lstStyle/>
                    <a:p>
                      <a:pPr algn="ctr">
                        <a:lnSpc>
                          <a:spcPct val="115000"/>
                        </a:lnSpc>
                        <a:spcAft>
                          <a:spcPts val="1000"/>
                        </a:spcAft>
                      </a:pPr>
                      <a:r>
                        <a:rPr lang="en-US" sz="4400" b="1">
                          <a:solidFill>
                            <a:schemeClr val="tx1"/>
                          </a:solidFill>
                          <a:effectLst/>
                          <a:latin typeface="Arial" pitchFamily="34" charset="0"/>
                          <a:cs typeface="Arial" pitchFamily="34" charset="0"/>
                        </a:rPr>
                        <a:t>7</a:t>
                      </a:r>
                      <a:endParaRPr lang="vi-VN" sz="4400" b="1">
                        <a:solidFill>
                          <a:schemeClr val="tx1"/>
                        </a:solidFill>
                        <a:effectLst/>
                        <a:latin typeface="Arial" pitchFamily="34" charset="0"/>
                        <a:ea typeface="Times New Roman"/>
                        <a:cs typeface="Arial" pitchFamily="34"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10002"/>
                  </a:ext>
                </a:extLst>
              </a:tr>
              <a:tr h="990600">
                <a:tc>
                  <a:txBody>
                    <a:bodyPr/>
                    <a:lstStyle/>
                    <a:p>
                      <a:pPr algn="ctr">
                        <a:lnSpc>
                          <a:spcPct val="115000"/>
                        </a:lnSpc>
                        <a:spcAft>
                          <a:spcPts val="1000"/>
                        </a:spcAft>
                      </a:pPr>
                      <a:r>
                        <a:rPr lang="en-US" sz="4400" b="1">
                          <a:solidFill>
                            <a:schemeClr val="tx1"/>
                          </a:solidFill>
                          <a:effectLst/>
                          <a:latin typeface="Arial" pitchFamily="34" charset="0"/>
                          <a:cs typeface="Arial" pitchFamily="34" charset="0"/>
                        </a:rPr>
                        <a:t>7</a:t>
                      </a:r>
                      <a:endParaRPr lang="vi-VN" sz="4400" b="1">
                        <a:solidFill>
                          <a:schemeClr val="tx1"/>
                        </a:solidFill>
                        <a:effectLst/>
                        <a:latin typeface="Arial" pitchFamily="34" charset="0"/>
                        <a:ea typeface="Times New Roman"/>
                        <a:cs typeface="Arial" pitchFamily="34" charset="0"/>
                      </a:endParaRPr>
                    </a:p>
                  </a:txBody>
                  <a:tcPr marL="68580" marR="68580" marT="0" marB="0">
                    <a:solidFill>
                      <a:schemeClr val="accent5">
                        <a:lumMod val="40000"/>
                        <a:lumOff val="60000"/>
                      </a:schemeClr>
                    </a:solidFill>
                  </a:tcPr>
                </a:tc>
                <a:tc>
                  <a:txBody>
                    <a:bodyPr/>
                    <a:lstStyle/>
                    <a:p>
                      <a:pPr algn="ctr">
                        <a:lnSpc>
                          <a:spcPct val="115000"/>
                        </a:lnSpc>
                        <a:spcAft>
                          <a:spcPts val="1000"/>
                        </a:spcAft>
                      </a:pPr>
                      <a:r>
                        <a:rPr lang="en-US" sz="4400" b="1">
                          <a:solidFill>
                            <a:schemeClr val="tx1"/>
                          </a:solidFill>
                          <a:effectLst/>
                          <a:latin typeface="Arial" pitchFamily="34" charset="0"/>
                          <a:cs typeface="Arial" pitchFamily="34" charset="0"/>
                        </a:rPr>
                        <a:t>8</a:t>
                      </a:r>
                      <a:endParaRPr lang="vi-VN" sz="4400" b="1">
                        <a:solidFill>
                          <a:schemeClr val="tx1"/>
                        </a:solidFill>
                        <a:effectLst/>
                        <a:latin typeface="Arial" pitchFamily="34" charset="0"/>
                        <a:ea typeface="Times New Roman"/>
                        <a:cs typeface="Arial" pitchFamily="34" charset="0"/>
                      </a:endParaRPr>
                    </a:p>
                  </a:txBody>
                  <a:tcPr marL="68580" marR="68580" marT="0" marB="0">
                    <a:solidFill>
                      <a:schemeClr val="accent5">
                        <a:lumMod val="40000"/>
                        <a:lumOff val="60000"/>
                      </a:schemeClr>
                    </a:solidFill>
                  </a:tcPr>
                </a:tc>
                <a:tc>
                  <a:txBody>
                    <a:bodyPr/>
                    <a:lstStyle/>
                    <a:p>
                      <a:pPr algn="ctr">
                        <a:lnSpc>
                          <a:spcPct val="115000"/>
                        </a:lnSpc>
                        <a:spcAft>
                          <a:spcPts val="1000"/>
                        </a:spcAft>
                      </a:pPr>
                      <a:r>
                        <a:rPr lang="en-US" sz="4400" b="1">
                          <a:solidFill>
                            <a:schemeClr val="tx1"/>
                          </a:solidFill>
                          <a:effectLst/>
                          <a:latin typeface="Arial" pitchFamily="34" charset="0"/>
                          <a:cs typeface="Arial" pitchFamily="34" charset="0"/>
                        </a:rPr>
                        <a:t>9</a:t>
                      </a:r>
                      <a:endParaRPr lang="vi-VN" sz="4400" b="1">
                        <a:solidFill>
                          <a:schemeClr val="tx1"/>
                        </a:solidFill>
                        <a:effectLst/>
                        <a:latin typeface="Arial" pitchFamily="34" charset="0"/>
                        <a:ea typeface="Times New Roman"/>
                        <a:cs typeface="Arial" pitchFamily="34"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10003"/>
                  </a:ext>
                </a:extLst>
              </a:tr>
            </a:tbl>
          </a:graphicData>
        </a:graphic>
      </p:graphicFrame>
      <p:sp>
        <p:nvSpPr>
          <p:cNvPr id="22" name="Rectangle 21"/>
          <p:cNvSpPr/>
          <p:nvPr/>
        </p:nvSpPr>
        <p:spPr>
          <a:xfrm>
            <a:off x="387040" y="4750119"/>
            <a:ext cx="6004592" cy="769441"/>
          </a:xfrm>
          <a:prstGeom prst="rect">
            <a:avLst/>
          </a:prstGeom>
        </p:spPr>
        <p:txBody>
          <a:bodyPr wrap="none">
            <a:spAutoFit/>
          </a:bodyPr>
          <a:lstStyle/>
          <a:p>
            <a:r>
              <a:rPr lang="en-US" sz="4400" b="1">
                <a:latin typeface="Arial" pitchFamily="34" charset="0"/>
                <a:cs typeface="Arial" pitchFamily="34" charset="0"/>
              </a:rPr>
              <a:t>THẢO LUẬN CẶP ĐÔI</a:t>
            </a:r>
            <a:endParaRPr lang="vi-VN" sz="4400" b="1">
              <a:latin typeface="Arial" pitchFamily="34" charset="0"/>
              <a:cs typeface="Arial" pitchFamily="34" charset="0"/>
            </a:endParaRPr>
          </a:p>
        </p:txBody>
      </p:sp>
      <p:sp>
        <p:nvSpPr>
          <p:cNvPr id="23" name="Rectangle 1"/>
          <p:cNvSpPr>
            <a:spLocks noChangeArrowheads="1"/>
          </p:cNvSpPr>
          <p:nvPr/>
        </p:nvSpPr>
        <p:spPr bwMode="auto">
          <a:xfrm>
            <a:off x="7543800" y="342899"/>
            <a:ext cx="10214595" cy="2171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lang="en-US" sz="4800" b="1">
                <a:solidFill>
                  <a:schemeClr val="bg1"/>
                </a:solidFill>
                <a:latin typeface="Arial" pitchFamily="34" charset="0"/>
                <a:ea typeface="Times New Roman" pitchFamily="18" charset="0"/>
                <a:cs typeface="Arial" pitchFamily="34" charset="0"/>
              </a:rPr>
              <a:t>N</a:t>
            </a:r>
            <a:r>
              <a:rPr kumimoji="0" lang="en-US" sz="4800" b="1" i="0" u="none" strike="noStrike" cap="none" normalizeH="0" baseline="0">
                <a:ln>
                  <a:noFill/>
                </a:ln>
                <a:solidFill>
                  <a:schemeClr val="bg1"/>
                </a:solidFill>
                <a:effectLst/>
                <a:latin typeface="Arial" pitchFamily="34" charset="0"/>
                <a:ea typeface="Times New Roman" pitchFamily="18" charset="0"/>
                <a:cs typeface="Arial" pitchFamily="34" charset="0"/>
              </a:rPr>
              <a:t>êu số liền trước, số liền sau của các số 3, 6, 8 trên tia số.</a:t>
            </a:r>
            <a:r>
              <a:rPr kumimoji="0" lang="vi-VN" sz="4800" b="1" i="0" u="none" strike="noStrike" cap="none" normalizeH="0" baseline="0">
                <a:ln>
                  <a:noFill/>
                </a:ln>
                <a:solidFill>
                  <a:schemeClr val="bg1"/>
                </a:solidFill>
                <a:effectLst/>
                <a:latin typeface="Arial" pitchFamily="34" charset="0"/>
                <a:cs typeface="Arial" pitchFamily="34" charset="0"/>
              </a:rPr>
              <a:t> </a:t>
            </a:r>
          </a:p>
        </p:txBody>
      </p:sp>
      <p:grpSp>
        <p:nvGrpSpPr>
          <p:cNvPr id="24" name="Group 23"/>
          <p:cNvGrpSpPr/>
          <p:nvPr/>
        </p:nvGrpSpPr>
        <p:grpSpPr>
          <a:xfrm>
            <a:off x="7593543" y="2933700"/>
            <a:ext cx="10389657" cy="1923220"/>
            <a:chOff x="1295400" y="2715888"/>
            <a:chExt cx="11474955" cy="1376953"/>
          </a:xfrm>
        </p:grpSpPr>
        <p:sp>
          <p:nvSpPr>
            <p:cNvPr id="25" name="Rectangle 24"/>
            <p:cNvSpPr/>
            <p:nvPr/>
          </p:nvSpPr>
          <p:spPr>
            <a:xfrm>
              <a:off x="1295400" y="3223187"/>
              <a:ext cx="11474955" cy="869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a:solidFill>
                    <a:schemeClr val="bg1"/>
                  </a:solidFill>
                  <a:latin typeface="Arial" pitchFamily="34" charset="0"/>
                  <a:cs typeface="Arial" pitchFamily="34" charset="0"/>
                </a:rPr>
                <a:t>0   1   2    3   4   5    6   7   8    9   10</a:t>
              </a:r>
              <a:endParaRPr lang="vi-VN" sz="4400" b="1">
                <a:solidFill>
                  <a:schemeClr val="bg1"/>
                </a:solidFill>
                <a:latin typeface="Arial" pitchFamily="34" charset="0"/>
                <a:cs typeface="Arial" pitchFamily="34" charset="0"/>
              </a:endParaRPr>
            </a:p>
          </p:txBody>
        </p:sp>
        <p:grpSp>
          <p:nvGrpSpPr>
            <p:cNvPr id="26" name="Group 25"/>
            <p:cNvGrpSpPr/>
            <p:nvPr/>
          </p:nvGrpSpPr>
          <p:grpSpPr>
            <a:xfrm>
              <a:off x="1414219" y="2715888"/>
              <a:ext cx="10537816" cy="420253"/>
              <a:chOff x="6273880" y="-2628901"/>
              <a:chExt cx="13004720" cy="441876"/>
            </a:xfrm>
          </p:grpSpPr>
          <p:cxnSp>
            <p:nvCxnSpPr>
              <p:cNvPr id="27" name="Straight Arrow Connector 26"/>
              <p:cNvCxnSpPr/>
              <p:nvPr/>
            </p:nvCxnSpPr>
            <p:spPr>
              <a:xfrm>
                <a:off x="6273880" y="-2411483"/>
                <a:ext cx="13004720" cy="0"/>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6273880" y="-2628901"/>
                <a:ext cx="0" cy="43483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7407103" y="-2628901"/>
                <a:ext cx="0" cy="43483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8540326" y="-2628901"/>
                <a:ext cx="0" cy="43483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9673549" y="-2628901"/>
                <a:ext cx="0" cy="43483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10806772" y="-2628901"/>
                <a:ext cx="0" cy="43483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11939996" y="-2628901"/>
                <a:ext cx="0" cy="43483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13073219" y="-2628901"/>
                <a:ext cx="0" cy="43483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14206442" y="-2628901"/>
                <a:ext cx="0" cy="43483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15339665" y="-2628901"/>
                <a:ext cx="0" cy="43483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16472888" y="-2628901"/>
                <a:ext cx="0" cy="43483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17602200" y="-2621862"/>
                <a:ext cx="0" cy="43483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39" name="Notched Right Arrow 38"/>
          <p:cNvSpPr/>
          <p:nvPr/>
        </p:nvSpPr>
        <p:spPr>
          <a:xfrm>
            <a:off x="3048000" y="7042998"/>
            <a:ext cx="3343632" cy="1752069"/>
          </a:xfrm>
          <a:prstGeom prst="notch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heel(1)">
                                      <p:cBhvr>
                                        <p:cTn id="14"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304</TotalTime>
  <Words>799</Words>
  <Application>Microsoft Office PowerPoint</Application>
  <PresentationFormat>Custom</PresentationFormat>
  <Paragraphs>130</Paragraphs>
  <Slides>19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Paytone One Bold</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tailieugiaovien.edu.vn</dc:creator>
  <cp:lastModifiedBy>TTC</cp:lastModifiedBy>
  <cp:revision>5</cp:revision>
  <dcterms:created xsi:type="dcterms:W3CDTF">2006-08-16T00:00:00Z</dcterms:created>
  <dcterms:modified xsi:type="dcterms:W3CDTF">2025-10-24T01:10:33Z</dcterms:modified>
  <dc:identifier>DAEn5p9vVoc</dc:identifier>
</cp:coreProperties>
</file>