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 id="2147483688" r:id="rId2"/>
    <p:sldMasterId id="2147483706" r:id="rId3"/>
    <p:sldMasterId id="2147483730" r:id="rId4"/>
  </p:sldMasterIdLst>
  <p:notesMasterIdLst>
    <p:notesMasterId r:id="rId26"/>
  </p:notesMasterIdLst>
  <p:sldIdLst>
    <p:sldId id="260" r:id="rId5"/>
    <p:sldId id="261" r:id="rId6"/>
    <p:sldId id="263" r:id="rId7"/>
    <p:sldId id="262" r:id="rId8"/>
    <p:sldId id="266" r:id="rId9"/>
    <p:sldId id="265" r:id="rId10"/>
    <p:sldId id="271" r:id="rId11"/>
    <p:sldId id="272" r:id="rId12"/>
    <p:sldId id="273" r:id="rId13"/>
    <p:sldId id="275" r:id="rId14"/>
    <p:sldId id="276" r:id="rId15"/>
    <p:sldId id="301" r:id="rId16"/>
    <p:sldId id="277" r:id="rId17"/>
    <p:sldId id="278" r:id="rId18"/>
    <p:sldId id="299" r:id="rId19"/>
    <p:sldId id="291" r:id="rId20"/>
    <p:sldId id="292" r:id="rId21"/>
    <p:sldId id="293" r:id="rId22"/>
    <p:sldId id="295" r:id="rId23"/>
    <p:sldId id="303" r:id="rId24"/>
    <p:sldId id="3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85" d="100"/>
          <a:sy n="85" d="100"/>
        </p:scale>
        <p:origin x="3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70754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t>15</a:t>
            </a:fld>
            <a:endParaRPr lang="en-US"/>
          </a:p>
        </p:txBody>
      </p:sp>
    </p:spTree>
    <p:extLst>
      <p:ext uri="{BB962C8B-B14F-4D97-AF65-F5344CB8AC3E}">
        <p14:creationId xmlns:p14="http://schemas.microsoft.com/office/powerpoint/2010/main" val="920741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t>20</a:t>
            </a:fld>
            <a:endParaRPr lang="en-US"/>
          </a:p>
        </p:txBody>
      </p:sp>
    </p:spTree>
    <p:extLst>
      <p:ext uri="{BB962C8B-B14F-4D97-AF65-F5344CB8AC3E}">
        <p14:creationId xmlns:p14="http://schemas.microsoft.com/office/powerpoint/2010/main" val="183873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965675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278232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EC616C-8299-4076-8D87-B2DE53346399}"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48321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EC616C-8299-4076-8D87-B2DE53346399}"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851565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EC616C-8299-4076-8D87-B2DE53346399}"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4437389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EC616C-8299-4076-8D87-B2DE53346399}"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128064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EC616C-8299-4076-8D87-B2DE53346399}"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848110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EC616C-8299-4076-8D87-B2DE53346399}"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437893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C616C-8299-4076-8D87-B2DE53346399}"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78533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13351314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503561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EC616C-8299-4076-8D87-B2DE53346399}"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3080495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EC616C-8299-4076-8D87-B2DE53346399}"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92036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2025/2/14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43" r:id="rId12"/>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C616C-8299-4076-8D87-B2DE53346399}" type="datetimeFigureOut">
              <a:rPr lang="en-US" smtClean="0"/>
              <a:t>2/14/2025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C64DD-8407-4FEB-8D26-3F636BF0C7DB}" type="slidenum">
              <a:rPr lang="en-US" smtClean="0"/>
              <a:t>‹#›</a:t>
            </a:fld>
            <a:endParaRPr lang="en-US"/>
          </a:p>
        </p:txBody>
      </p:sp>
    </p:spTree>
    <p:extLst>
      <p:ext uri="{BB962C8B-B14F-4D97-AF65-F5344CB8AC3E}">
        <p14:creationId xmlns:p14="http://schemas.microsoft.com/office/powerpoint/2010/main" val="87207177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image" Target="../media/image5.png"/><Relationship Id="rId11" Type="http://schemas.microsoft.com/office/2007/relationships/hdphoto" Target="../media/hdphoto4.wdp"/><Relationship Id="rId5" Type="http://schemas.openxmlformats.org/officeDocument/2006/relationships/slide" Target="slide15.xml"/><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5.xml"/><Relationship Id="rId4" Type="http://schemas.microsoft.com/office/2007/relationships/hdphoto" Target="../media/hdphoto1.wdp"/><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4.png"/><Relationship Id="rId18" Type="http://schemas.openxmlformats.org/officeDocument/2006/relationships/audio" Target="../media/audio2.wav"/><Relationship Id="rId3" Type="http://schemas.openxmlformats.org/officeDocument/2006/relationships/image" Target="../media/image18.jpeg"/><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27.GIF"/><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30.xml"/><Relationship Id="rId6" Type="http://schemas.openxmlformats.org/officeDocument/2006/relationships/image" Target="../media/image19.png"/><Relationship Id="rId11" Type="http://schemas.openxmlformats.org/officeDocument/2006/relationships/slide" Target="slide20.xml"/><Relationship Id="rId5" Type="http://schemas.openxmlformats.org/officeDocument/2006/relationships/audio" Target="../media/audio1.wav"/><Relationship Id="rId1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slide" Target="slide17.xml"/><Relationship Id="rId9" Type="http://schemas.openxmlformats.org/officeDocument/2006/relationships/image" Target="../media/image21.png"/><Relationship Id="rId14" Type="http://schemas.openxmlformats.org/officeDocument/2006/relationships/slide" Target="slide19.xml"/></Relationships>
</file>

<file path=ppt/slides/_rels/slide17.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3.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20.png"/><Relationship Id="rId11" Type="http://schemas.openxmlformats.org/officeDocument/2006/relationships/image" Target="../media/image33.GIF"/><Relationship Id="rId5" Type="http://schemas.openxmlformats.org/officeDocument/2006/relationships/image" Target="../media/image19.png"/><Relationship Id="rId15" Type="http://schemas.openxmlformats.org/officeDocument/2006/relationships/slide" Target="slide16.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_rels/slide18.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3.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22.png"/><Relationship Id="rId11" Type="http://schemas.openxmlformats.org/officeDocument/2006/relationships/image" Target="../media/image33.GIF"/><Relationship Id="rId5" Type="http://schemas.openxmlformats.org/officeDocument/2006/relationships/image" Target="../media/image21.png"/><Relationship Id="rId15" Type="http://schemas.openxmlformats.org/officeDocument/2006/relationships/slide" Target="slide16.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_rels/slide19.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3.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26.png"/><Relationship Id="rId11" Type="http://schemas.openxmlformats.org/officeDocument/2006/relationships/image" Target="../media/image33.GIF"/><Relationship Id="rId5" Type="http://schemas.openxmlformats.org/officeDocument/2006/relationships/image" Target="../media/image25.png"/><Relationship Id="rId15" Type="http://schemas.openxmlformats.org/officeDocument/2006/relationships/slide" Target="slide16.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image" Target="../media/image5.png"/><Relationship Id="rId11" Type="http://schemas.microsoft.com/office/2007/relationships/hdphoto" Target="../media/hdphoto4.wdp"/><Relationship Id="rId5" Type="http://schemas.openxmlformats.org/officeDocument/2006/relationships/slide" Target="slide15.xml"/><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5.png"/><Relationship Id="rId5" Type="http://schemas.openxmlformats.org/officeDocument/2006/relationships/slide" Target="slide15.xml"/><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image" Target="../media/image5.png"/><Relationship Id="rId11" Type="http://schemas.microsoft.com/office/2007/relationships/hdphoto" Target="../media/hdphoto4.wdp"/><Relationship Id="rId5" Type="http://schemas.openxmlformats.org/officeDocument/2006/relationships/slide" Target="slide15.xml"/><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image" Target="../media/image5.png"/><Relationship Id="rId11" Type="http://schemas.microsoft.com/office/2007/relationships/hdphoto" Target="../media/hdphoto4.wdp"/><Relationship Id="rId5" Type="http://schemas.openxmlformats.org/officeDocument/2006/relationships/slide" Target="slide15.xml"/><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391182" y="3526272"/>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698316" y="5561803"/>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9381814" y="3078053"/>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7" y="-103742"/>
            <a:ext cx="6944591" cy="222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141518" y="4470501"/>
            <a:ext cx="6459682" cy="168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29838" y="711520"/>
            <a:ext cx="6417726" cy="646331"/>
          </a:xfrm>
          <a:prstGeom prst="rect">
            <a:avLst/>
          </a:prstGeom>
          <a:noFill/>
        </p:spPr>
        <p:txBody>
          <a:bodyPr wrap="square" rtlCol="0">
            <a:spAutoFit/>
          </a:bodyPr>
          <a:lstStyle/>
          <a:p>
            <a:pPr algn="ctr"/>
            <a:r>
              <a:rPr lang="en-US" sz="3600" b="1" dirty="0">
                <a:latin typeface="Times New Roman" panose="02020603050405020304" pitchFamily="18" charset="0"/>
                <a:ea typeface="Arial-Rounded" panose="020B0500000000000000" pitchFamily="34" charset="0"/>
                <a:cs typeface="Times New Roman" panose="02020603050405020304" pitchFamily="18" charset="0"/>
              </a:rPr>
              <a:t>Bài trước chúng ta học bài gì?</a:t>
            </a:r>
          </a:p>
        </p:txBody>
      </p:sp>
      <p:sp>
        <p:nvSpPr>
          <p:cNvPr id="28" name="TextBox 27"/>
          <p:cNvSpPr txBox="1"/>
          <p:nvPr/>
        </p:nvSpPr>
        <p:spPr>
          <a:xfrm>
            <a:off x="4114800" y="4824139"/>
            <a:ext cx="4419600" cy="646331"/>
          </a:xfrm>
          <a:prstGeom prst="rect">
            <a:avLst/>
          </a:prstGeom>
          <a:noFill/>
        </p:spPr>
        <p:txBody>
          <a:bodyPr wrap="square" rtlCol="0">
            <a:spAutoFit/>
          </a:bodyPr>
          <a:lstStyle/>
          <a:p>
            <a:pPr algn="ctr"/>
            <a:r>
              <a:rPr lang="en-US" sz="3600" b="1" dirty="0">
                <a:latin typeface="Times New Roman" panose="02020603050405020304" pitchFamily="18" charset="0"/>
                <a:ea typeface="Arial-Rounded" panose="020B0500000000000000" pitchFamily="34" charset="0"/>
                <a:cs typeface="Times New Roman" panose="02020603050405020304" pitchFamily="18" charset="0"/>
              </a:rPr>
              <a:t>Em học vẽ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72720"/>
            <a:ext cx="11580495" cy="1325880"/>
          </a:xfrm>
        </p:spPr>
        <p:txBody>
          <a:bodyPr>
            <a:normAutofit/>
          </a:bodyPr>
          <a:lstStyle/>
          <a:p>
            <a:r>
              <a:rPr lang="en-US" sz="3600" b="1" dirty="0">
                <a:latin typeface="Times New Roman" panose="02020603050405020304" pitchFamily="18" charset="0"/>
                <a:cs typeface="Times New Roman" panose="02020603050405020304" pitchFamily="18" charset="0"/>
              </a:rPr>
              <a:t>3. </a:t>
            </a:r>
            <a:r>
              <a:rPr lang="en-US" sz="3600" b="1" dirty="0" err="1">
                <a:latin typeface="Times New Roman" panose="02020603050405020304" pitchFamily="18" charset="0"/>
                <a:cs typeface="Times New Roman" panose="02020603050405020304" pitchFamily="18" charset="0"/>
              </a:rPr>
              <a:t>Sắp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xếp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thông</a:t>
            </a:r>
            <a:r>
              <a:rPr lang="en-US" sz="3600" b="1" dirty="0">
                <a:latin typeface="Times New Roman" panose="02020603050405020304" pitchFamily="18" charset="0"/>
                <a:cs typeface="Times New Roman" panose="02020603050405020304" pitchFamily="18" charset="0"/>
              </a:rPr>
              <a:t> tin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đúng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đọc</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sz="3110" dirty="0">
              <a:latin typeface="Arial-Rounded" panose="020B0500000000000000" pitchFamily="34" charset="0"/>
              <a:cs typeface="Arial-Rounded" panose="020B0500000000000000" pitchFamily="34" charset="0"/>
            </a:endParaRPr>
          </a:p>
        </p:txBody>
      </p:sp>
      <p:sp>
        <p:nvSpPr>
          <p:cNvPr id="4" name="Rounded Rectangle 3"/>
          <p:cNvSpPr/>
          <p:nvPr/>
        </p:nvSpPr>
        <p:spPr>
          <a:xfrm>
            <a:off x="729615" y="1825625"/>
            <a:ext cx="2079625" cy="8420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10" b="1" dirty="0">
                <a:latin typeface="Times New Roman" panose="02020603050405020304" pitchFamily="18" charset="0"/>
                <a:cs typeface="Times New Roman" panose="02020603050405020304" pitchFamily="18" charset="0"/>
              </a:rPr>
              <a:t>a. </a:t>
            </a:r>
            <a:r>
              <a:rPr lang="en-US" sz="3110" b="1" dirty="0" err="1">
                <a:latin typeface="Times New Roman" panose="02020603050405020304" pitchFamily="18" charset="0"/>
                <a:cs typeface="Times New Roman" panose="02020603050405020304" pitchFamily="18" charset="0"/>
              </a:rPr>
              <a:t>Tác</a:t>
            </a:r>
            <a:r>
              <a:rPr lang="en-US" sz="3110" b="1" dirty="0">
                <a:latin typeface="Times New Roman" panose="02020603050405020304" pitchFamily="18" charset="0"/>
                <a:cs typeface="Times New Roman" panose="02020603050405020304" pitchFamily="18" charset="0"/>
              </a:rPr>
              <a:t> </a:t>
            </a:r>
            <a:r>
              <a:rPr lang="en-US" sz="3110" b="1" dirty="0" err="1">
                <a:latin typeface="Times New Roman" panose="02020603050405020304" pitchFamily="18" charset="0"/>
                <a:cs typeface="Times New Roman" panose="02020603050405020304" pitchFamily="18" charset="0"/>
              </a:rPr>
              <a:t>giả</a:t>
            </a:r>
            <a:endParaRPr lang="en-US" sz="3110" b="1"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720090" y="3083560"/>
            <a:ext cx="2079625" cy="8420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10" b="1" dirty="0">
                <a:latin typeface="Times New Roman" panose="02020603050405020304" pitchFamily="18" charset="0"/>
                <a:cs typeface="Times New Roman" panose="02020603050405020304" pitchFamily="18" charset="0"/>
              </a:rPr>
              <a:t>b. </a:t>
            </a:r>
            <a:r>
              <a:rPr lang="en-US" sz="3110" b="1" dirty="0" err="1">
                <a:latin typeface="Times New Roman" panose="02020603050405020304" pitchFamily="18" charset="0"/>
                <a:cs typeface="Times New Roman" panose="02020603050405020304" pitchFamily="18" charset="0"/>
              </a:rPr>
              <a:t>Mục</a:t>
            </a:r>
            <a:r>
              <a:rPr lang="en-US" sz="3110" b="1" dirty="0">
                <a:latin typeface="Times New Roman" panose="02020603050405020304" pitchFamily="18" charset="0"/>
                <a:cs typeface="Times New Roman" panose="02020603050405020304" pitchFamily="18" charset="0"/>
              </a:rPr>
              <a:t> </a:t>
            </a:r>
            <a:r>
              <a:rPr lang="en-US" sz="3110" b="1" dirty="0" err="1">
                <a:latin typeface="Times New Roman" panose="02020603050405020304" pitchFamily="18" charset="0"/>
                <a:cs typeface="Times New Roman" panose="02020603050405020304" pitchFamily="18" charset="0"/>
              </a:rPr>
              <a:t>lục</a:t>
            </a:r>
            <a:endParaRPr lang="en-US" sz="311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6673215" y="1825625"/>
            <a:ext cx="2606040" cy="8420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10" b="1" dirty="0">
                <a:latin typeface="Times New Roman" panose="02020603050405020304" pitchFamily="18" charset="0"/>
                <a:cs typeface="Times New Roman" panose="02020603050405020304" pitchFamily="18" charset="0"/>
              </a:rPr>
              <a:t>c. </a:t>
            </a:r>
            <a:r>
              <a:rPr lang="en-US" sz="3110" b="1" dirty="0" err="1">
                <a:latin typeface="Times New Roman" panose="02020603050405020304" pitchFamily="18" charset="0"/>
                <a:cs typeface="Times New Roman" panose="02020603050405020304" pitchFamily="18" charset="0"/>
              </a:rPr>
              <a:t>Tên</a:t>
            </a:r>
            <a:r>
              <a:rPr lang="en-US" sz="3110" b="1" dirty="0">
                <a:latin typeface="Times New Roman" panose="02020603050405020304" pitchFamily="18" charset="0"/>
                <a:cs typeface="Times New Roman" panose="02020603050405020304" pitchFamily="18" charset="0"/>
              </a:rPr>
              <a:t> </a:t>
            </a:r>
            <a:r>
              <a:rPr lang="en-US" sz="3110" b="1" dirty="0" err="1">
                <a:latin typeface="Times New Roman" panose="02020603050405020304" pitchFamily="18" charset="0"/>
                <a:cs typeface="Times New Roman" panose="02020603050405020304" pitchFamily="18" charset="0"/>
              </a:rPr>
              <a:t>sách</a:t>
            </a:r>
            <a:endParaRPr lang="en-US" sz="3110" b="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6683374" y="3007995"/>
            <a:ext cx="3278043" cy="8420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10" b="1" dirty="0">
                <a:latin typeface="Times New Roman" panose="02020603050405020304" pitchFamily="18" charset="0"/>
                <a:cs typeface="Times New Roman" panose="02020603050405020304" pitchFamily="18" charset="0"/>
              </a:rPr>
              <a:t>d. </a:t>
            </a:r>
            <a:r>
              <a:rPr lang="en-US" sz="3110" b="1" dirty="0" err="1">
                <a:latin typeface="Times New Roman" panose="02020603050405020304" pitchFamily="18" charset="0"/>
                <a:cs typeface="Times New Roman" panose="02020603050405020304" pitchFamily="18" charset="0"/>
              </a:rPr>
              <a:t>Nhà</a:t>
            </a:r>
            <a:r>
              <a:rPr lang="en-US" sz="3110" b="1" dirty="0">
                <a:latin typeface="Times New Roman" panose="02020603050405020304" pitchFamily="18" charset="0"/>
                <a:cs typeface="Times New Roman" panose="02020603050405020304" pitchFamily="18" charset="0"/>
              </a:rPr>
              <a:t> </a:t>
            </a:r>
            <a:r>
              <a:rPr lang="en-US" sz="3110" b="1" dirty="0" err="1">
                <a:latin typeface="Times New Roman" panose="02020603050405020304" pitchFamily="18" charset="0"/>
                <a:cs typeface="Times New Roman" panose="02020603050405020304" pitchFamily="18" charset="0"/>
              </a:rPr>
              <a:t>xuất</a:t>
            </a:r>
            <a:r>
              <a:rPr lang="en-US" sz="3110" b="1" dirty="0">
                <a:latin typeface="Times New Roman" panose="02020603050405020304" pitchFamily="18" charset="0"/>
                <a:cs typeface="Times New Roman" panose="02020603050405020304" pitchFamily="18" charset="0"/>
              </a:rPr>
              <a:t> </a:t>
            </a:r>
            <a:r>
              <a:rPr lang="en-US" sz="3110" b="1" dirty="0" err="1">
                <a:latin typeface="Times New Roman" panose="02020603050405020304" pitchFamily="18" charset="0"/>
                <a:cs typeface="Times New Roman" panose="02020603050405020304" pitchFamily="18" charset="0"/>
              </a:rPr>
              <a:t>bản</a:t>
            </a:r>
            <a:endParaRPr lang="en-US" sz="3110" b="1" dirty="0">
              <a:latin typeface="Times New Roman" panose="02020603050405020304" pitchFamily="18" charset="0"/>
              <a:cs typeface="Times New Roman" panose="02020603050405020304" pitchFamily="18" charset="0"/>
            </a:endParaRPr>
          </a:p>
        </p:txBody>
      </p:sp>
      <p:pic>
        <p:nvPicPr>
          <p:cNvPr id="11" name="Content Placeholder 10" descr="logo"/>
          <p:cNvPicPr>
            <a:picLocks noGrp="1" noChangeAspect="1"/>
          </p:cNvPicPr>
          <p:nvPr>
            <p:ph sz="half" idx="2"/>
          </p:nvPr>
        </p:nvPicPr>
        <p:blipFill>
          <a:blip r:embed="rId2"/>
          <a:stretch>
            <a:fillRect/>
          </a:stretch>
        </p:blipFill>
        <p:spPr>
          <a:xfrm>
            <a:off x="10654665" y="-182880"/>
            <a:ext cx="1656080" cy="1691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6" presetClass="path" presetSubtype="0" accel="50000" decel="50000" fill="hold" grpId="0" nodeType="clickEffect">
                                  <p:stCondLst>
                                    <p:cond delay="0"/>
                                  </p:stCondLst>
                                  <p:childTnLst>
                                    <p:animMotion origin="layout" path="M -0.000832839 -0.00756978 L -0.000832839 0.00951376 C -0.000832839 0.0171672 -0.144223 0.0265973 -0.260599 0.0265973 L -0.520364 0.0265973 " pathEditMode="relative" rAng="0" ptsTypes="">
                                      <p:cBhvr>
                                        <p:cTn id="11" dur="2000" fill="hold"/>
                                        <p:tgtEl>
                                          <p:spTgt spid="6"/>
                                        </p:tgtEl>
                                        <p:attrNameLst>
                                          <p:attrName>ppt_x</p:attrName>
                                          <p:attrName>ppt_y</p:attrName>
                                        </p:attrNameLst>
                                      </p:cBhvr>
                                      <p:rCtr x="-259" y="17"/>
                                    </p:animMotion>
                                  </p:childTnLst>
                                </p:cTn>
                              </p:par>
                            </p:childTnLst>
                          </p:cTn>
                        </p:par>
                      </p:childTnLst>
                    </p:cTn>
                  </p:par>
                  <p:par>
                    <p:cTn id="12" fill="hold">
                      <p:stCondLst>
                        <p:cond delay="indefinite"/>
                      </p:stCondLst>
                      <p:childTnLst>
                        <p:par>
                          <p:cTn id="13" fill="hold">
                            <p:stCondLst>
                              <p:cond delay="0"/>
                            </p:stCondLst>
                            <p:childTnLst>
                              <p:par>
                                <p:cTn id="14" presetID="36" presetClass="path" presetSubtype="0" accel="50000" decel="50000" fill="hold" grpId="0" nodeType="clickEffect">
                                  <p:stCondLst>
                                    <p:cond delay="0"/>
                                  </p:stCondLst>
                                  <p:childTnLst>
                                    <p:animMotion origin="layout" path="M 1.28533e-05 4.62243e-05 L 1.28533e-05 0.0873148 C 1.28533e-05 0.126411 0.000127854 0.174583 0.000221188 0.174583 L 0.000429523 0.174583 " pathEditMode="relative" rAng="0" ptsTypes="">
                                      <p:cBhvr>
                                        <p:cTn id="15" dur="2000" fill="hold"/>
                                        <p:tgtEl>
                                          <p:spTgt spid="4"/>
                                        </p:tgtEl>
                                        <p:attrNameLst>
                                          <p:attrName>ppt_x</p:attrName>
                                          <p:attrName>ppt_y</p:attrName>
                                        </p:attrNameLst>
                                      </p:cBhvr>
                                      <p:rCtr x="0" y="87"/>
                                    </p:animMotion>
                                  </p:childTnLst>
                                </p:cTn>
                              </p:par>
                            </p:childTnLst>
                          </p:cTn>
                        </p:par>
                      </p:childTnLst>
                    </p:cTn>
                  </p:par>
                  <p:par>
                    <p:cTn id="16" fill="hold">
                      <p:stCondLst>
                        <p:cond delay="indefinite"/>
                      </p:stCondLst>
                      <p:childTnLst>
                        <p:par>
                          <p:cTn id="17" fill="hold">
                            <p:stCondLst>
                              <p:cond delay="0"/>
                            </p:stCondLst>
                            <p:childTnLst>
                              <p:par>
                                <p:cTn id="18" presetID="36" presetClass="path" presetSubtype="0" accel="50000" decel="50000" fill="hold" grpId="0" nodeType="clickEffect">
                                  <p:stCondLst>
                                    <p:cond delay="0"/>
                                  </p:stCondLst>
                                  <p:childTnLst>
                                    <p:animMotion origin="layout" path="M -0.00508 -0.01343 L -0.00508 -0.08796 C -0.00508 -0.12153 -0.00495 -0.16273 -0.00482 -0.16273 L -0.00469 -0.16273 " pathEditMode="relative" rAng="0" ptsTypes="AAAA">
                                      <p:cBhvr>
                                        <p:cTn id="19" dur="2000" fill="hold"/>
                                        <p:tgtEl>
                                          <p:spTgt spid="7"/>
                                        </p:tgtEl>
                                        <p:attrNameLst>
                                          <p:attrName>ppt_x</p:attrName>
                                          <p:attrName>ppt_y</p:attrName>
                                        </p:attrNameLst>
                                      </p:cBhvr>
                                      <p:rCtr x="13" y="-7477"/>
                                    </p:animMotion>
                                  </p:childTnLst>
                                </p:cTn>
                              </p:par>
                            </p:childTnLst>
                          </p:cTn>
                        </p:par>
                      </p:childTnLst>
                    </p:cTn>
                  </p:par>
                  <p:par>
                    <p:cTn id="20" fill="hold">
                      <p:stCondLst>
                        <p:cond delay="indefinite"/>
                      </p:stCondLst>
                      <p:childTnLst>
                        <p:par>
                          <p:cTn id="21" fill="hold">
                            <p:stCondLst>
                              <p:cond delay="0"/>
                            </p:stCondLst>
                            <p:childTnLst>
                              <p:par>
                                <p:cTn id="22" presetID="36" presetClass="path" presetSubtype="0" accel="50000" decel="50000" fill="hold" grpId="0" nodeType="clickEffect">
                                  <p:stCondLst>
                                    <p:cond delay="0"/>
                                  </p:stCondLst>
                                  <p:childTnLst>
                                    <p:animMotion origin="layout" path="M -6.3625e-06 3.72932e-05 L -6.3625e-06 -0.00584233 C -6.3625e-06 -0.00847641 0.142249 -0.011722 0.257702 -0.011722 L 0.51541 -0.011722 " pathEditMode="relative" rAng="0" ptsTypes="">
                                      <p:cBhvr>
                                        <p:cTn id="23" dur="2000" fill="hold"/>
                                        <p:tgtEl>
                                          <p:spTgt spid="5"/>
                                        </p:tgtEl>
                                        <p:attrNameLst>
                                          <p:attrName>ppt_x</p:attrName>
                                          <p:attrName>ppt_y</p:attrName>
                                        </p:attrNameLst>
                                      </p:cBhvr>
                                      <p:rCtr x="258"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5" grpId="0" animBg="1"/>
      <p:bldP spid="6" grpId="0" bldLvl="0"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apture"/>
          <p:cNvPicPr>
            <a:picLocks noGrp="1" noChangeAspect="1"/>
          </p:cNvPicPr>
          <p:nvPr>
            <p:ph idx="1"/>
          </p:nvPr>
        </p:nvPicPr>
        <p:blipFill>
          <a:blip r:embed="rId2"/>
          <a:stretch>
            <a:fillRect/>
          </a:stretch>
        </p:blipFill>
        <p:spPr>
          <a:xfrm>
            <a:off x="1797685" y="466090"/>
            <a:ext cx="8597265" cy="3937000"/>
          </a:xfrm>
          <a:prstGeom prst="rect">
            <a:avLst/>
          </a:prstGeom>
        </p:spPr>
      </p:pic>
      <p:sp>
        <p:nvSpPr>
          <p:cNvPr id="7" name="Rounded Rectangle 6"/>
          <p:cNvSpPr/>
          <p:nvPr/>
        </p:nvSpPr>
        <p:spPr>
          <a:xfrm>
            <a:off x="2369127" y="4655820"/>
            <a:ext cx="8285538" cy="11258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đước</a:t>
            </a:r>
            <a:endParaRPr lang="en-US" sz="2800" b="1"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25</a:t>
            </a:r>
          </a:p>
        </p:txBody>
      </p:sp>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510145" y="35544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9373424" y="559964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077201" y="3409102"/>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2479965" y="-103743"/>
            <a:ext cx="7730836"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96648" y="1093579"/>
            <a:ext cx="7297469" cy="584775"/>
          </a:xfrm>
          <a:prstGeom prst="rect">
            <a:avLst/>
          </a:prstGeom>
          <a:noFill/>
        </p:spPr>
        <p:txBody>
          <a:bodyPr wrap="square" rtlCol="0">
            <a:spAutoFit/>
          </a:bodyPr>
          <a:lstStyle/>
          <a:p>
            <a:pPr algn="ct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LUYỆN TẬP THEO VĂN BẢN ĐỌC</a:t>
            </a:r>
          </a:p>
        </p:txBody>
      </p:sp>
    </p:spTree>
    <p:extLst>
      <p:ext uri="{BB962C8B-B14F-4D97-AF65-F5344CB8AC3E}">
        <p14:creationId xmlns:p14="http://schemas.microsoft.com/office/powerpoint/2010/main" val="277026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pic>
        <p:nvPicPr>
          <p:cNvPr id="4" name="Content Placeholder 3"/>
          <p:cNvPicPr>
            <a:picLocks noGrp="1" noChangeAspect="1"/>
          </p:cNvPicPr>
          <p:nvPr>
            <p:ph idx="1"/>
          </p:nvPr>
        </p:nvPicPr>
        <p:blipFill>
          <a:blip r:embed="rId3"/>
          <a:stretch>
            <a:fillRect/>
          </a:stretch>
        </p:blipFill>
        <p:spPr>
          <a:xfrm>
            <a:off x="175260" y="365125"/>
            <a:ext cx="662940" cy="655320"/>
          </a:xfrm>
          <a:prstGeom prst="rect">
            <a:avLst/>
          </a:prstGeom>
        </p:spPr>
      </p:pic>
      <p:sp>
        <p:nvSpPr>
          <p:cNvPr id="5" name="Text Box 4"/>
          <p:cNvSpPr txBox="1"/>
          <p:nvPr/>
        </p:nvSpPr>
        <p:spPr>
          <a:xfrm>
            <a:off x="1206500" y="375285"/>
            <a:ext cx="9138920" cy="58356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Sắp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xếp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hợp</a:t>
            </a:r>
            <a:r>
              <a:rPr lang="en-US" sz="3200" b="1"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4"/>
          <a:stretch>
            <a:fillRect/>
          </a:stretch>
        </p:blipFill>
        <p:spPr>
          <a:xfrm>
            <a:off x="1529080" y="1339215"/>
            <a:ext cx="8881745" cy="3926205"/>
          </a:xfrm>
          <a:prstGeom prst="rect">
            <a:avLst/>
          </a:prstGeom>
        </p:spPr>
      </p:pic>
      <p:cxnSp>
        <p:nvCxnSpPr>
          <p:cNvPr id="7" name="Straight Arrow Connector 6"/>
          <p:cNvCxnSpPr/>
          <p:nvPr/>
        </p:nvCxnSpPr>
        <p:spPr>
          <a:xfrm>
            <a:off x="2900045" y="2312670"/>
            <a:ext cx="629285" cy="2038985"/>
          </a:xfrm>
          <a:prstGeom prst="straightConnector1">
            <a:avLst/>
          </a:prstGeom>
          <a:ln w="34925">
            <a:tailEnd type="arrow" w="med" len="med"/>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flipH="1">
            <a:off x="3589655" y="2434590"/>
            <a:ext cx="1947545" cy="1946910"/>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711575" y="2616835"/>
            <a:ext cx="5031105" cy="1684020"/>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360545" y="3793490"/>
            <a:ext cx="4149090" cy="588010"/>
          </a:xfrm>
          <a:prstGeom prst="straightConnector1">
            <a:avLst/>
          </a:prstGeom>
          <a:ln w="31750">
            <a:tailEnd type="arrow" w="med" len="med"/>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7870190" y="3630930"/>
            <a:ext cx="699770" cy="720725"/>
          </a:xfrm>
          <a:prstGeom prst="straightConnector1">
            <a:avLst/>
          </a:prstGeom>
          <a:ln w="34925">
            <a:tailEnd type="arrow" w="med" len="med"/>
          </a:ln>
        </p:spPr>
        <p:style>
          <a:lnRef idx="3">
            <a:schemeClr val="accent2"/>
          </a:lnRef>
          <a:fillRef idx="0">
            <a:schemeClr val="accent2"/>
          </a:fillRef>
          <a:effectRef idx="2">
            <a:schemeClr val="accent2"/>
          </a:effectRef>
          <a:fontRef idx="minor">
            <a:schemeClr val="tx1"/>
          </a:fontRef>
        </p:style>
      </p:cxnSp>
      <p:pic>
        <p:nvPicPr>
          <p:cNvPr id="12" name="Content Placeholder 11" descr="logo"/>
          <p:cNvPicPr>
            <a:picLocks noGrp="1" noChangeAspect="1"/>
          </p:cNvPicPr>
          <p:nvPr>
            <p:ph sz="half" idx="2"/>
          </p:nvPr>
        </p:nvPicPr>
        <p:blipFill>
          <a:blip r:embed="rId5"/>
          <a:stretch>
            <a:fillRect/>
          </a:stretch>
        </p:blipFill>
        <p:spPr>
          <a:xfrm>
            <a:off x="10654665" y="-182880"/>
            <a:ext cx="1656080" cy="1691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sz="4000" dirty="0">
                <a:latin typeface="Times New Roman" panose="02020603050405020304" pitchFamily="18" charset="0"/>
                <a:cs typeface="Times New Roman" panose="02020603050405020304" pitchFamily="18" charset="0"/>
              </a:rPr>
              <a:t>a.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đặt</a:t>
            </a:r>
            <a:r>
              <a:rPr lang="en-US" sz="4000" dirty="0">
                <a:latin typeface="Times New Roman" panose="02020603050405020304" pitchFamily="18" charset="0"/>
                <a:cs typeface="Times New Roman" panose="02020603050405020304" pitchFamily="18" charset="0"/>
              </a:rPr>
              <a:t> ở (.....)</a:t>
            </a:r>
          </a:p>
          <a:p>
            <a:pPr marL="0" indent="0">
              <a:buNone/>
            </a:pPr>
            <a:r>
              <a:rPr lang="en-US" sz="4000" dirty="0">
                <a:latin typeface="Times New Roman" panose="02020603050405020304" pitchFamily="18" charset="0"/>
                <a:cs typeface="Times New Roman" panose="02020603050405020304" pitchFamily="18" charset="0"/>
              </a:rPr>
              <a:t>b.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đặt</a:t>
            </a:r>
            <a:r>
              <a:rPr lang="en-US" sz="4000" dirty="0">
                <a:latin typeface="Times New Roman" panose="02020603050405020304" pitchFamily="18" charset="0"/>
                <a:cs typeface="Times New Roman" panose="02020603050405020304" pitchFamily="18" charset="0"/>
              </a:rPr>
              <a:t> ở (.......)</a:t>
            </a:r>
          </a:p>
        </p:txBody>
      </p:sp>
      <p:sp>
        <p:nvSpPr>
          <p:cNvPr id="4" name="Text Box 3"/>
          <p:cNvSpPr txBox="1"/>
          <p:nvPr/>
        </p:nvSpPr>
        <p:spPr>
          <a:xfrm>
            <a:off x="6529120" y="1756350"/>
            <a:ext cx="5243195" cy="706755"/>
          </a:xfrm>
          <a:prstGeom prst="rect">
            <a:avLst/>
          </a:prstGeom>
          <a:noFill/>
        </p:spPr>
        <p:txBody>
          <a:bodyPr wrap="square" rtlCol="0">
            <a:spAutoFit/>
          </a:bodyPr>
          <a:lstStyle/>
          <a:p>
            <a:r>
              <a:rPr lang="en-US" sz="4000" dirty="0" err="1">
                <a:solidFill>
                  <a:srgbClr val="C00000"/>
                </a:solidFill>
                <a:latin typeface="Times New Roman" panose="02020603050405020304" pitchFamily="18" charset="0"/>
                <a:cs typeface="Times New Roman" panose="02020603050405020304" pitchFamily="18" charset="0"/>
              </a:rPr>
              <a:t>khoảng</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giữa</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bìa</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sách</a:t>
            </a:r>
            <a:r>
              <a:rPr lang="en-US" sz="4000" dirty="0">
                <a:solidFill>
                  <a:srgbClr val="C00000"/>
                </a:solidFill>
                <a:latin typeface="Times New Roman" panose="02020603050405020304" pitchFamily="18" charset="0"/>
                <a:cs typeface="Times New Roman" panose="02020603050405020304" pitchFamily="18" charset="0"/>
              </a:rPr>
              <a:t>.</a:t>
            </a:r>
          </a:p>
        </p:txBody>
      </p:sp>
      <p:sp>
        <p:nvSpPr>
          <p:cNvPr id="5" name="Text Box 4"/>
          <p:cNvSpPr txBox="1"/>
          <p:nvPr/>
        </p:nvSpPr>
        <p:spPr>
          <a:xfrm>
            <a:off x="7240900" y="2379976"/>
            <a:ext cx="5243195" cy="706755"/>
          </a:xfrm>
          <a:prstGeom prst="rect">
            <a:avLst/>
          </a:prstGeom>
          <a:noFill/>
        </p:spPr>
        <p:txBody>
          <a:bodyPr wrap="square" rtlCol="0">
            <a:spAutoFit/>
          </a:bodyPr>
          <a:lstStyle/>
          <a:p>
            <a:r>
              <a:rPr lang="en-US" sz="4000" dirty="0" err="1">
                <a:solidFill>
                  <a:srgbClr val="C00000"/>
                </a:solidFill>
                <a:latin typeface="Times New Roman" panose="02020603050405020304" pitchFamily="18" charset="0"/>
                <a:cs typeface="Times New Roman" panose="02020603050405020304" pitchFamily="18" charset="0"/>
              </a:rPr>
              <a:t>phía</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trên</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của</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bìa</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sách</a:t>
            </a:r>
            <a:r>
              <a:rPr lang="en-US" sz="4000" dirty="0">
                <a:solidFill>
                  <a:srgbClr val="C0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010652" y="1823819"/>
            <a:ext cx="5332043" cy="2462213"/>
          </a:xfrm>
          <a:prstGeom prst="rect">
            <a:avLst/>
          </a:prstGeom>
          <a:noFill/>
          <a:ln>
            <a:noFill/>
          </a:ln>
        </p:spPr>
        <p:txBody>
          <a:bodyPr vert="horz" wrap="square" lIns="0" tIns="0" rIns="0" bIns="0" numCol="1" anchor="t" anchorCtr="0" compatLnSpc="1">
            <a:spAutoFit/>
          </a:bodyPr>
          <a:lstStyle/>
          <a:p>
            <a:pPr algn="ct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VẬN DỤNG</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extLst>
      <p:ext uri="{BB962C8B-B14F-4D97-AF65-F5344CB8AC3E}">
        <p14:creationId xmlns:p14="http://schemas.microsoft.com/office/powerpoint/2010/main" val="3007757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lang="en-US" sz="360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Tên</a:t>
            </a:r>
            <a:r>
              <a:rPr lang="en-US" sz="360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sách</a:t>
            </a:r>
            <a:r>
              <a:rPr lang="en-US" sz="360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thể</a:t>
            </a:r>
            <a:r>
              <a:rPr lang="en-US" sz="360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hiện</a:t>
            </a:r>
            <a:r>
              <a:rPr lang="en-US" sz="360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điều</a:t>
            </a:r>
            <a:r>
              <a:rPr lang="en-US" sz="360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gì</a:t>
            </a:r>
            <a:r>
              <a:rPr lang="en-US" sz="360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Tên</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sách</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thường</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chứa</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đựng</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nhiều</a:t>
            </a:r>
            <a:r>
              <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ý </a:t>
            </a:r>
            <a:r>
              <a:rPr lang="en-US" sz="32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nghĩa</a:t>
            </a:r>
            <a:endParaRPr lang="en-US" sz="3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mn-ea"/>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60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Nhà</a:t>
            </a:r>
            <a:r>
              <a:rPr lang="en-US" sz="360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xuất</a:t>
            </a:r>
            <a:r>
              <a:rPr lang="en-US" sz="360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bản</a:t>
            </a:r>
            <a:r>
              <a:rPr lang="en-US" sz="360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cho</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biết</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điều</a:t>
            </a:r>
            <a:r>
              <a:rPr lang="en-US" sz="360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gì</a:t>
            </a:r>
            <a:r>
              <a:rPr lang="en-US" sz="360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Nhà</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xuất</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bản</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cho</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biết</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nơi</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cuốn</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sách</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ra</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đời</a:t>
            </a:r>
            <a:endPar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UTM Avo" panose="02040603050506020204" pitchFamily="18" charset="0"/>
                <a:ea typeface="+mn-ea"/>
                <a:cs typeface="UTM Avo" panose="02040603050506020204" pitchFamily="18" charset="0"/>
              </a:rPr>
              <a:t>You are given 2 candies </a:t>
            </a:r>
            <a:endParaRPr kumimoji="0" sz="1865" b="1" i="0" u="none" strike="noStrike" kern="1200" cap="none" spc="0" normalizeH="0" baseline="0" noProof="0" dirty="0">
              <a:ln>
                <a:noFill/>
              </a:ln>
              <a:solidFill>
                <a:srgbClr val="00000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Các</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em</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cần</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đọc</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nhiều</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sách</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vậy</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đọc</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nhiều</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sách</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để</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làm</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gì</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508000" y="2129569"/>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Đọc</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nhiều</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sách</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để</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hiểu</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biết</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nhiều</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hơn</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giúp</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em</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học</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tốt</a:t>
            </a:r>
            <a:r>
              <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rPr>
              <a:t>hơn</a:t>
            </a:r>
            <a:endParaRPr lang="en-US" sz="36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28600" y="3402175"/>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14964" y="566822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156454" y="319850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720280" y="3505200"/>
            <a:ext cx="5694830" cy="229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10028" y="457200"/>
            <a:ext cx="5884718" cy="1322070"/>
          </a:xfrm>
          <a:prstGeom prst="rect">
            <a:avLst/>
          </a:prstGeom>
          <a:noFill/>
        </p:spPr>
        <p:txBody>
          <a:bodyPr wrap="square" rtlCol="0">
            <a:spAutoFit/>
          </a:bodyPr>
          <a:lstStyle/>
          <a:p>
            <a:pPr algn="ctr"/>
            <a:r>
              <a:rPr lang="en-US" sz="4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Trong bài Em học vẽ, bạn nhỏ ngồi vẽ ở đâu?</a:t>
            </a:r>
          </a:p>
        </p:txBody>
      </p:sp>
      <p:sp>
        <p:nvSpPr>
          <p:cNvPr id="28" name="TextBox 27"/>
          <p:cNvSpPr txBox="1"/>
          <p:nvPr/>
        </p:nvSpPr>
        <p:spPr>
          <a:xfrm>
            <a:off x="3913799" y="4209149"/>
            <a:ext cx="5307792" cy="645160"/>
          </a:xfrm>
          <a:prstGeom prst="rect">
            <a:avLst/>
          </a:prstGeom>
          <a:noFill/>
        </p:spPr>
        <p:txBody>
          <a:bodyPr wrap="square" rtlCol="0">
            <a:spAutoFit/>
          </a:bodyPr>
          <a:lstStyle/>
          <a:p>
            <a:pPr algn="ctr"/>
            <a:r>
              <a:rPr lang="en-US"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Trong lớp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1107996"/>
          </a:xfrm>
          <a:prstGeom prst="rect">
            <a:avLst/>
          </a:prstGeom>
          <a:noFill/>
          <a:ln>
            <a:noFill/>
          </a:ln>
        </p:spPr>
        <p:txBody>
          <a:bodyPr vert="horz" wrap="square" lIns="0" tIns="0" rIns="0" bIns="0" numCol="1" anchor="t" anchorCtr="0" compatLnSpc="1">
            <a:spAutoFit/>
          </a:bodyPr>
          <a:lstStyle/>
          <a:p>
            <a:pPr algn="ctr"/>
            <a:r>
              <a:rPr lang="en-US" sz="36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Em</a:t>
            </a:r>
            <a:r>
              <a:rPr lang="en-US" sz="36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cảm</a:t>
            </a:r>
            <a:r>
              <a:rPr lang="en-US" sz="36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nhận</a:t>
            </a:r>
            <a:r>
              <a:rPr lang="en-US" sz="36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được</a:t>
            </a:r>
            <a:r>
              <a:rPr lang="en-US" sz="36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gì</a:t>
            </a:r>
            <a:r>
              <a:rPr lang="en-US" sz="36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qua </a:t>
            </a:r>
            <a:r>
              <a:rPr lang="en-US" sz="36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tiết</a:t>
            </a:r>
            <a:r>
              <a:rPr lang="en-US" sz="36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r>
              <a:rPr lang="en-US" sz="36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hôm</a:t>
            </a:r>
            <a:r>
              <a:rPr lang="en-US" sz="36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nay?</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extLst>
      <p:ext uri="{BB962C8B-B14F-4D97-AF65-F5344CB8AC3E}">
        <p14:creationId xmlns:p14="http://schemas.microsoft.com/office/powerpoint/2010/main" val="926249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510145" y="35544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9373424" y="559964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077201" y="3409102"/>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1163782" y="-103743"/>
            <a:ext cx="10086109" cy="365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96648" y="1093579"/>
            <a:ext cx="7297469" cy="1446550"/>
          </a:xfrm>
          <a:prstGeom prst="rect">
            <a:avLst/>
          </a:prstGeom>
          <a:noFill/>
        </p:spPr>
        <p:txBody>
          <a:bodyPr wrap="square" rtlCol="0">
            <a:spAutoFit/>
          </a:bodyPr>
          <a:lstStyle/>
          <a:p>
            <a:pPr algn="ctr"/>
            <a:r>
              <a:rPr lang="en-US" sz="44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CHÚC CÁC EM HỌC TỐT CÁC TIẾT HỌC SAU</a:t>
            </a:r>
          </a:p>
        </p:txBody>
      </p:sp>
    </p:spTree>
    <p:extLst>
      <p:ext uri="{BB962C8B-B14F-4D97-AF65-F5344CB8AC3E}">
        <p14:creationId xmlns:p14="http://schemas.microsoft.com/office/powerpoint/2010/main" val="3345944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 y="0"/>
            <a:ext cx="12188113"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44631" y="3831492"/>
            <a:ext cx="2306360" cy="291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79034" y="5801255"/>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079557" y="345867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2558260" y="-103743"/>
            <a:ext cx="7347740" cy="305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255818" y="3692055"/>
            <a:ext cx="6823739" cy="191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58260" y="742377"/>
            <a:ext cx="6909223" cy="613245"/>
          </a:xfrm>
          <a:prstGeom prst="rect">
            <a:avLst/>
          </a:prstGeom>
          <a:noFill/>
        </p:spPr>
        <p:txBody>
          <a:bodyPr wrap="square" rtlCol="0">
            <a:spAutoFit/>
          </a:bodyPr>
          <a:lstStyle/>
          <a:p>
            <a:pPr algn="ctr">
              <a:lnSpc>
                <a:spcPct val="115000"/>
              </a:lnSpc>
              <a:spcAft>
                <a:spcPts val="0"/>
              </a:spcAft>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Bài thơ Em học vẽ gồm mấy khổ thơ?</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TextBox 27"/>
          <p:cNvSpPr txBox="1"/>
          <p:nvPr/>
        </p:nvSpPr>
        <p:spPr>
          <a:xfrm>
            <a:off x="2895600" y="4176337"/>
            <a:ext cx="6705600" cy="583565"/>
          </a:xfrm>
          <a:prstGeom prst="rect">
            <a:avLst/>
          </a:prstGeom>
          <a:noFill/>
        </p:spPr>
        <p:txBody>
          <a:bodyPr wrap="square" rtlCol="0">
            <a:spAutoFit/>
          </a:bodyPr>
          <a:lstStyle/>
          <a:p>
            <a:pPr algn="ct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Có 4 khổ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510145" y="35544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9373424" y="559964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077201" y="3409102"/>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2479965" y="-103743"/>
            <a:ext cx="7730836"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4246626" y="4470501"/>
            <a:ext cx="4279776" cy="180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01636" y="546478"/>
            <a:ext cx="7297469" cy="1568450"/>
          </a:xfrm>
          <a:prstGeom prst="rect">
            <a:avLst/>
          </a:prstGeom>
          <a:noFill/>
        </p:spPr>
        <p:txBody>
          <a:bodyPr wrap="square" rtlCol="0">
            <a:spAutoFit/>
          </a:bodyPr>
          <a:lstStyle/>
          <a:p>
            <a:pPr algn="ct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Thân hình chữ nhật, Chữ nghĩa đầy mình, Ai mà muốn giỏi, Sẽ phải nhìn tôi - Là gì?</a:t>
            </a:r>
          </a:p>
        </p:txBody>
      </p:sp>
      <p:sp>
        <p:nvSpPr>
          <p:cNvPr id="28" name="TextBox 27"/>
          <p:cNvSpPr txBox="1"/>
          <p:nvPr/>
        </p:nvSpPr>
        <p:spPr>
          <a:xfrm>
            <a:off x="5159539" y="5016075"/>
            <a:ext cx="2474113" cy="58356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Quyển sách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17"/>
          <p:cNvSpPr/>
          <p:nvPr/>
        </p:nvSpPr>
        <p:spPr>
          <a:xfrm>
            <a:off x="-43199" y="10758"/>
            <a:ext cx="12235199"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0" name="TextBox 9"/>
          <p:cNvSpPr txBox="1"/>
          <p:nvPr/>
        </p:nvSpPr>
        <p:spPr>
          <a:xfrm>
            <a:off x="1989567" y="263830"/>
            <a:ext cx="9753600" cy="830948"/>
          </a:xfrm>
          <a:prstGeom prst="rect">
            <a:avLst/>
          </a:prstGeom>
          <a:noFill/>
        </p:spPr>
        <p:txBody>
          <a:bodyPr wrap="square" lIns="91391" tIns="45696" rIns="91391" bIns="45696" rtlCol="0">
            <a:spAutoFit/>
          </a:bodyPr>
          <a:lstStyle/>
          <a:p>
            <a:pPr algn="ctr"/>
            <a:r>
              <a:rPr lang="en-US" sz="4800" b="1" dirty="0" err="1">
                <a:ln w="3175">
                  <a:solidFill>
                    <a:schemeClr val="bg1"/>
                  </a:solidFill>
                </a:ln>
                <a:latin typeface="Times New Roman" panose="02020603050405020304" pitchFamily="18" charset="0"/>
                <a:ea typeface="Arial-Rounded" panose="020B0500000000000000" pitchFamily="34" charset="0"/>
                <a:cs typeface="Times New Roman" panose="02020603050405020304" pitchFamily="18" charset="0"/>
              </a:rPr>
              <a:t>Thứ</a:t>
            </a:r>
            <a:r>
              <a:rPr lang="en-US" sz="4800" b="1" dirty="0">
                <a:ln w="3175">
                  <a:solidFill>
                    <a:schemeClr val="bg1"/>
                  </a:solidFill>
                </a:ln>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ln w="3175">
                  <a:solidFill>
                    <a:schemeClr val="bg1"/>
                  </a:solidFill>
                </a:ln>
                <a:latin typeface="Times New Roman" panose="02020603050405020304" pitchFamily="18" charset="0"/>
                <a:ea typeface="Arial-Rounded" panose="020B0500000000000000" pitchFamily="34" charset="0"/>
                <a:cs typeface="Times New Roman" panose="02020603050405020304" pitchFamily="18" charset="0"/>
              </a:rPr>
              <a:t>bảy</a:t>
            </a:r>
            <a:r>
              <a:rPr lang="en-US" sz="4800" b="1" dirty="0">
                <a:ln w="3175">
                  <a:solidFill>
                    <a:schemeClr val="bg1"/>
                  </a:solidFill>
                </a:ln>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ln w="3175">
                  <a:solidFill>
                    <a:schemeClr val="bg1"/>
                  </a:solidFill>
                </a:ln>
                <a:latin typeface="Times New Roman" panose="02020603050405020304" pitchFamily="18" charset="0"/>
                <a:ea typeface="Arial-Rounded" panose="020B0500000000000000" pitchFamily="34" charset="0"/>
                <a:cs typeface="Times New Roman" panose="02020603050405020304" pitchFamily="18" charset="0"/>
              </a:rPr>
              <a:t>ngày</a:t>
            </a:r>
            <a:r>
              <a:rPr lang="en-US" sz="4800" b="1" dirty="0">
                <a:ln w="3175">
                  <a:solidFill>
                    <a:schemeClr val="bg1"/>
                  </a:solidFill>
                </a:ln>
                <a:latin typeface="Times New Roman" panose="02020603050405020304" pitchFamily="18" charset="0"/>
                <a:ea typeface="Arial-Rounded" panose="020B0500000000000000" pitchFamily="34" charset="0"/>
                <a:cs typeface="Times New Roman" panose="02020603050405020304" pitchFamily="18" charset="0"/>
              </a:rPr>
              <a:t> 21 </a:t>
            </a:r>
            <a:r>
              <a:rPr lang="en-US" sz="4800" b="1" dirty="0" err="1">
                <a:ln w="3175">
                  <a:solidFill>
                    <a:schemeClr val="bg1"/>
                  </a:solidFill>
                </a:ln>
                <a:latin typeface="Times New Roman" panose="02020603050405020304" pitchFamily="18" charset="0"/>
                <a:ea typeface="Arial-Rounded" panose="020B0500000000000000" pitchFamily="34" charset="0"/>
                <a:cs typeface="Times New Roman" panose="02020603050405020304" pitchFamily="18" charset="0"/>
              </a:rPr>
              <a:t>tháng</a:t>
            </a:r>
            <a:r>
              <a:rPr lang="en-US" sz="4800" b="1" dirty="0">
                <a:ln w="3175">
                  <a:solidFill>
                    <a:schemeClr val="bg1"/>
                  </a:solidFill>
                </a:ln>
                <a:latin typeface="Times New Roman" panose="02020603050405020304" pitchFamily="18" charset="0"/>
                <a:ea typeface="Arial-Rounded" panose="020B0500000000000000" pitchFamily="34" charset="0"/>
                <a:cs typeface="Times New Roman" panose="02020603050405020304" pitchFamily="18" charset="0"/>
              </a:rPr>
              <a:t> 10 </a:t>
            </a:r>
            <a:r>
              <a:rPr lang="en-US" sz="4800" b="1" dirty="0" err="1">
                <a:ln w="3175">
                  <a:solidFill>
                    <a:schemeClr val="bg1"/>
                  </a:solidFill>
                </a:ln>
                <a:latin typeface="Times New Roman" panose="02020603050405020304" pitchFamily="18" charset="0"/>
                <a:ea typeface="Arial-Rounded" panose="020B0500000000000000" pitchFamily="34" charset="0"/>
                <a:cs typeface="Times New Roman" panose="02020603050405020304" pitchFamily="18" charset="0"/>
              </a:rPr>
              <a:t>năm</a:t>
            </a:r>
            <a:r>
              <a:rPr lang="en-US" sz="4800" b="1" dirty="0">
                <a:ln w="3175">
                  <a:solidFill>
                    <a:schemeClr val="bg1"/>
                  </a:solidFill>
                </a:ln>
                <a:latin typeface="Times New Roman" panose="02020603050405020304" pitchFamily="18" charset="0"/>
                <a:ea typeface="Arial-Rounded" panose="020B0500000000000000" pitchFamily="34" charset="0"/>
                <a:cs typeface="Times New Roman" panose="02020603050405020304" pitchFamily="18" charset="0"/>
              </a:rPr>
              <a:t> 2023</a:t>
            </a:r>
          </a:p>
        </p:txBody>
      </p:sp>
      <p:grpSp>
        <p:nvGrpSpPr>
          <p:cNvPr id="11" name="Group 10"/>
          <p:cNvGrpSpPr/>
          <p:nvPr/>
        </p:nvGrpSpPr>
        <p:grpSpPr>
          <a:xfrm>
            <a:off x="3505200" y="3160055"/>
            <a:ext cx="7910830" cy="1295400"/>
            <a:chOff x="9566064" y="964372"/>
            <a:chExt cx="5446164" cy="698253"/>
          </a:xfrm>
        </p:grpSpPr>
        <p:sp>
          <p:nvSpPr>
            <p:cNvPr id="12"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4"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5" name="Rectangle 17"/>
          <p:cNvSpPr/>
          <p:nvPr/>
        </p:nvSpPr>
        <p:spPr>
          <a:xfrm>
            <a:off x="1873593" y="3158147"/>
            <a:ext cx="1750345" cy="1205899"/>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6"/>
          <p:cNvSpPr/>
          <p:nvPr/>
        </p:nvSpPr>
        <p:spPr>
          <a:xfrm>
            <a:off x="2193050" y="3261097"/>
            <a:ext cx="1258009" cy="999997"/>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815797" y="2822865"/>
            <a:ext cx="1378806" cy="1412343"/>
            <a:chOff x="1149549" y="1066515"/>
            <a:chExt cx="992332" cy="992332"/>
          </a:xfrm>
          <a:solidFill>
            <a:schemeClr val="accent6">
              <a:lumMod val="75000"/>
            </a:schemeClr>
          </a:solidFill>
        </p:grpSpPr>
        <p:sp>
          <p:nvSpPr>
            <p:cNvPr id="18" name="Oval 17"/>
            <p:cNvSpPr/>
            <p:nvPr/>
          </p:nvSpPr>
          <p:spPr>
            <a:xfrm>
              <a:off x="1149549" y="1066515"/>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88515" y="1081392"/>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2710990" y="2650436"/>
            <a:ext cx="1539240" cy="1413510"/>
          </a:xfrm>
          <a:prstGeom prst="rect">
            <a:avLst/>
          </a:prstGeom>
          <a:noFill/>
        </p:spPr>
        <p:txBody>
          <a:bodyPr wrap="square" lIns="91391" tIns="45696" rIns="91391" bIns="45696" rtlCol="0">
            <a:spAutoFit/>
          </a:bodyPr>
          <a:lstStyle/>
          <a:p>
            <a:pPr algn="ctr"/>
            <a:r>
              <a:rPr lang="en-US"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p>
          <a:p>
            <a:pPr algn="ctr"/>
            <a:r>
              <a:rPr lang="en-US" sz="5400" b="1" dirty="0">
                <a:solidFill>
                  <a:schemeClr val="bg1"/>
                </a:solidFill>
                <a:latin typeface="Arial Rounded MT Bold" panose="020F0704030504030204" charset="0"/>
                <a:ea typeface="Arial-Rounded" panose="020B0500000000000000" pitchFamily="34" charset="0"/>
                <a:cs typeface="Times New Roman" panose="02020603050405020304" pitchFamily="18" charset="0"/>
              </a:rPr>
              <a:t>15</a:t>
            </a:r>
          </a:p>
        </p:txBody>
      </p:sp>
      <p:sp>
        <p:nvSpPr>
          <p:cNvPr id="22" name="TextBox 21"/>
          <p:cNvSpPr txBox="1"/>
          <p:nvPr/>
        </p:nvSpPr>
        <p:spPr>
          <a:xfrm>
            <a:off x="3451059" y="3339294"/>
            <a:ext cx="7552221" cy="830948"/>
          </a:xfrm>
          <a:prstGeom prst="rect">
            <a:avLst/>
          </a:prstGeom>
          <a:noFill/>
        </p:spPr>
        <p:txBody>
          <a:bodyPr wrap="square" lIns="91391" tIns="45696" rIns="91391" bIns="45696" rtlCol="0">
            <a:spAutoFit/>
          </a:bodyPr>
          <a:lstStyle/>
          <a:p>
            <a:pPr algn="ct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Cuốn sách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2)</a:t>
            </a:r>
          </a:p>
        </p:txBody>
      </p:sp>
    </p:spTree>
  </p:cSld>
  <p:clrMapOvr>
    <a:masterClrMapping/>
  </p:clrMapOvr>
  <p:transition advClick="0">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
          <p:cNvPicPr>
            <a:picLocks noGrp="1" noChangeAspect="1"/>
          </p:cNvPicPr>
          <p:nvPr>
            <p:ph idx="1"/>
          </p:nvPr>
        </p:nvPicPr>
        <p:blipFill>
          <a:blip r:embed="rId2"/>
          <a:stretch>
            <a:fillRect/>
          </a:stretch>
        </p:blipFill>
        <p:spPr>
          <a:xfrm>
            <a:off x="1588770" y="0"/>
            <a:ext cx="9013825" cy="5327650"/>
          </a:xfrm>
          <a:prstGeom prst="rect">
            <a:avLst/>
          </a:prstGeom>
        </p:spPr>
      </p:pic>
      <p:pic>
        <p:nvPicPr>
          <p:cNvPr id="21" name="Content Placeholder 20" descr="logo"/>
          <p:cNvPicPr>
            <a:picLocks noGrp="1" noChangeAspect="1"/>
          </p:cNvPicPr>
          <p:nvPr>
            <p:ph sz="half" idx="4294967295"/>
          </p:nvPr>
        </p:nvPicPr>
        <p:blipFill>
          <a:blip r:embed="rId3"/>
          <a:stretch>
            <a:fillRect/>
          </a:stretch>
        </p:blipFill>
        <p:spPr>
          <a:xfrm>
            <a:off x="10626725" y="-88900"/>
            <a:ext cx="1565275" cy="1598613"/>
          </a:xfrm>
          <a:prstGeom prst="rect">
            <a:avLst/>
          </a:prstGeom>
        </p:spPr>
      </p:pic>
      <p:sp>
        <p:nvSpPr>
          <p:cNvPr id="6" name="Cloud Callout 5"/>
          <p:cNvSpPr/>
          <p:nvPr/>
        </p:nvSpPr>
        <p:spPr>
          <a:xfrm>
            <a:off x="5161915" y="954405"/>
            <a:ext cx="1562100" cy="1186815"/>
          </a:xfrm>
          <a:prstGeom prst="cloudCallout">
            <a:avLst>
              <a:gd name="adj1" fmla="val 76585"/>
              <a:gd name="adj2" fmla="val 7359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sách</a:t>
            </a:r>
            <a:endParaRPr lang="en-US" sz="2800" b="1" dirty="0">
              <a:latin typeface="Times New Roman" panose="02020603050405020304" pitchFamily="18" charset="0"/>
              <a:cs typeface="Times New Roman" panose="02020603050405020304" pitchFamily="18" charset="0"/>
            </a:endParaRPr>
          </a:p>
        </p:txBody>
      </p:sp>
      <p:sp>
        <p:nvSpPr>
          <p:cNvPr id="7" name="Cloud Callout 6"/>
          <p:cNvSpPr/>
          <p:nvPr/>
        </p:nvSpPr>
        <p:spPr>
          <a:xfrm>
            <a:off x="9391650" y="2744470"/>
            <a:ext cx="2738755" cy="1186815"/>
          </a:xfrm>
          <a:prstGeom prst="cloudCallout">
            <a:avLst>
              <a:gd name="adj1" fmla="val -59105"/>
              <a:gd name="adj2" fmla="val 13940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endParaRPr lang="en-US" sz="2800" b="1" dirty="0">
              <a:latin typeface="Times New Roman" panose="02020603050405020304" pitchFamily="18" charset="0"/>
              <a:cs typeface="Times New Roman" panose="02020603050405020304" pitchFamily="18" charset="0"/>
            </a:endParaRPr>
          </a:p>
        </p:txBody>
      </p:sp>
      <p:sp>
        <p:nvSpPr>
          <p:cNvPr id="8" name="Cloud Callout 7"/>
          <p:cNvSpPr/>
          <p:nvPr/>
        </p:nvSpPr>
        <p:spPr>
          <a:xfrm>
            <a:off x="9524365" y="1047750"/>
            <a:ext cx="2058035" cy="1186815"/>
          </a:xfrm>
          <a:prstGeom prst="cloudCallout">
            <a:avLst>
              <a:gd name="adj1" fmla="val -55243"/>
              <a:gd name="adj2" fmla="val -9050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bldLvl="0" animBg="1"/>
      <p:bldP spid="7" grpId="1" animBg="1"/>
      <p:bldP spid="8" grpId="0" bldLvl="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Cuốn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em</a:t>
            </a:r>
            <a:endParaRPr lang="en-US" sz="4000" b="1" dirty="0">
              <a:latin typeface="Times New Roman" panose="02020603050405020304" pitchFamily="18" charset="0"/>
              <a:cs typeface="Times New Roman" panose="02020603050405020304" pitchFamily="18" charset="0"/>
            </a:endParaRPr>
          </a:p>
        </p:txBody>
      </p:sp>
      <p:pic>
        <p:nvPicPr>
          <p:cNvPr id="5" name="Content Placeholder 4" descr="Capture"/>
          <p:cNvPicPr>
            <a:picLocks noGrp="1" noChangeAspect="1"/>
          </p:cNvPicPr>
          <p:nvPr>
            <p:ph sz="half" idx="1"/>
          </p:nvPr>
        </p:nvPicPr>
        <p:blipFill>
          <a:blip r:embed="rId4"/>
          <a:stretch>
            <a:fillRect/>
          </a:stretch>
        </p:blipFill>
        <p:spPr>
          <a:xfrm>
            <a:off x="762001" y="1143635"/>
            <a:ext cx="10806544" cy="5326438"/>
          </a:xfrm>
          <a:prstGeom prst="rect">
            <a:avLst/>
          </a:prstGeom>
        </p:spPr>
      </p:pic>
      <p:grpSp>
        <p:nvGrpSpPr>
          <p:cNvPr id="22" name="Group 21"/>
          <p:cNvGrpSpPr/>
          <p:nvPr/>
        </p:nvGrpSpPr>
        <p:grpSpPr>
          <a:xfrm>
            <a:off x="5388118" y="6072371"/>
            <a:ext cx="5825836" cy="664479"/>
            <a:chOff x="708943" y="6110866"/>
            <a:chExt cx="5825836" cy="664479"/>
          </a:xfrm>
        </p:grpSpPr>
        <p:sp>
          <p:nvSpPr>
            <p:cNvPr id="2" name="TextBox 22"/>
            <p:cNvSpPr txBox="1"/>
            <p:nvPr/>
          </p:nvSpPr>
          <p:spPr>
            <a:xfrm>
              <a:off x="708943" y="6110866"/>
              <a:ext cx="5825836" cy="649137"/>
            </a:xfrm>
            <a:prstGeom prst="roundRect">
              <a:avLst>
                <a:gd name="adj" fmla="val 50000"/>
              </a:avLst>
            </a:prstGeom>
            <a:solidFill>
              <a:srgbClr val="ED2F6A"/>
            </a:solidFill>
          </p:spPr>
          <p:txBody>
            <a:bodyPr wrap="square" lIns="91403" tIns="45702" rIns="91403" bIns="45702" rtlCol="0">
              <a:spAutoFit/>
            </a:bodyPr>
            <a:lstStyle/>
            <a:p>
              <a:pPr algn="ctr"/>
              <a:endPar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p:cNvSpPr txBox="1"/>
            <p:nvPr/>
          </p:nvSpPr>
          <p:spPr>
            <a:xfrm>
              <a:off x="799816" y="6129014"/>
              <a:ext cx="5660976" cy="646331"/>
            </a:xfrm>
            <a:prstGeom prst="rect">
              <a:avLst/>
            </a:prstGeom>
            <a:noFill/>
          </p:spPr>
          <p:txBody>
            <a:bodyPr wrap="square">
              <a:spAutoFit/>
            </a:bodyPr>
            <a:lstStyle/>
            <a:p>
              <a:pPr algn="ctr"/>
              <a:r>
                <a:rPr lang="en-US" sz="36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Học</a:t>
              </a:r>
              <a:r>
                <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sinh</a:t>
              </a:r>
              <a:r>
                <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lại</a:t>
              </a:r>
              <a:r>
                <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1+#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61275" y="852805"/>
            <a:ext cx="8568055" cy="4563110"/>
          </a:xfrm>
          <a:prstGeom prst="rect">
            <a:avLst/>
          </a:prstGeom>
        </p:spPr>
      </p:pic>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cxnSp>
        <p:nvCxnSpPr>
          <p:cNvPr id="5" name="Straight Arrow Connector 4"/>
          <p:cNvCxnSpPr/>
          <p:nvPr/>
        </p:nvCxnSpPr>
        <p:spPr>
          <a:xfrm>
            <a:off x="4735830" y="2489835"/>
            <a:ext cx="527685" cy="831850"/>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4735830" y="3190240"/>
            <a:ext cx="537845" cy="699770"/>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flipV="1">
            <a:off x="4745990" y="2459990"/>
            <a:ext cx="466725" cy="1348740"/>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a:off x="4776470" y="4498340"/>
            <a:ext cx="446405" cy="243840"/>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Qua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838200" y="1825625"/>
            <a:ext cx="10515600" cy="3078884"/>
          </a:xfrm>
        </p:spPr>
        <p:txBody>
          <a:bodyPr/>
          <a:lstStyle/>
          <a:p>
            <a:endParaRPr lang="en-US" dirty="0"/>
          </a:p>
        </p:txBody>
      </p:sp>
      <p:sp>
        <p:nvSpPr>
          <p:cNvPr id="4" name="Title 1"/>
          <p:cNvSpPr>
            <a:spLocks noGrp="1"/>
          </p:cNvSpPr>
          <p:nvPr/>
        </p:nvSpPr>
        <p:spPr>
          <a:xfrm>
            <a:off x="1223645" y="26371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latin typeface="Times New Roman" panose="02020603050405020304" pitchFamily="18" charset="0"/>
                <a:cs typeface="Times New Roman" panose="02020603050405020304" pitchFamily="18" charset="0"/>
              </a:rPr>
              <a:t>Qua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451</Words>
  <Application>Microsoft Office PowerPoint</Application>
  <PresentationFormat>Widescreen</PresentationFormat>
  <Paragraphs>57</Paragraphs>
  <Slides>21</Slides>
  <Notes>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Arial</vt:lpstr>
      <vt:lpstr>Arial Rounded MT Bold</vt:lpstr>
      <vt:lpstr>Arial-Rounded</vt:lpstr>
      <vt:lpstr>Calibri</vt:lpstr>
      <vt:lpstr>Calibri Light</vt:lpstr>
      <vt:lpstr>Tahoma</vt:lpstr>
      <vt:lpstr>Times New Roman</vt:lpstr>
      <vt:lpstr>UTM Avo</vt:lpstr>
      <vt:lpstr>2_Office 主题​​</vt:lpstr>
      <vt:lpstr>3_Office Theme</vt:lpstr>
      <vt:lpstr>6_Office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 tên sách, em có thể biết được điều gì?</vt:lpstr>
      <vt:lpstr>3. Sắp xếp các thông tin theo đúng trình tự bài đọc</vt:lpstr>
      <vt:lpstr>PowerPoint Presentation</vt:lpstr>
      <vt:lpstr>PowerPoint Presentation</vt:lpstr>
      <vt:lpstr> </vt:lpstr>
      <vt:lpstr>2. Nói tiếp để hoàn thành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TTC</cp:lastModifiedBy>
  <cp:revision>29</cp:revision>
  <dcterms:created xsi:type="dcterms:W3CDTF">2021-05-25T09:40:38Z</dcterms:created>
  <dcterms:modified xsi:type="dcterms:W3CDTF">2025-02-14T02:24:07Z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