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85" r:id="rId2"/>
    <p:sldId id="3072" r:id="rId3"/>
    <p:sldId id="2966" r:id="rId4"/>
    <p:sldId id="3141" r:id="rId5"/>
    <p:sldId id="3142" r:id="rId6"/>
    <p:sldId id="3143" r:id="rId7"/>
    <p:sldId id="3130" r:id="rId8"/>
    <p:sldId id="3147" r:id="rId9"/>
    <p:sldId id="3131" r:id="rId10"/>
    <p:sldId id="3128" r:id="rId11"/>
    <p:sldId id="3145" r:id="rId12"/>
    <p:sldId id="3144"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90" d="100"/>
          <a:sy n="90" d="100"/>
        </p:scale>
        <p:origin x="1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08924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a:defRPr/>
            </a:lvl1pPr>
          </a:lstStyle>
          <a:p>
            <a:pPr>
              <a:defRPr/>
            </a:pPr>
            <a:endParaRPr lang="en-US"/>
          </a:p>
        </p:txBody>
      </p:sp>
      <p:sp>
        <p:nvSpPr>
          <p:cNvPr id="5" name="Rectangle 10"/>
          <p:cNvSpPr>
            <a:spLocks noGrp="1" noChangeArrowheads="1"/>
          </p:cNvSpPr>
          <p:nvPr>
            <p:ph type="ftr" sz="quarter" idx="11"/>
          </p:nvPr>
        </p:nvSpPr>
        <p:spPr/>
        <p:txBody>
          <a:bodyPr/>
          <a:lstStyle>
            <a:lvl1pPr>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pPr>
              <a:defRPr/>
            </a:pPr>
            <a:fld id="{D96817F0-E369-44D5-960E-6AFD5AEEF9E7}" type="slidenum">
              <a:rPr lang="en-US" altLang="en-US"/>
              <a:pPr>
                <a:defRPr/>
              </a:pPr>
              <a:t>‹#›</a:t>
            </a:fld>
            <a:endParaRPr lang="en-US" altLang="en-US"/>
          </a:p>
        </p:txBody>
      </p:sp>
    </p:spTree>
    <p:extLst>
      <p:ext uri="{BB962C8B-B14F-4D97-AF65-F5344CB8AC3E}">
        <p14:creationId xmlns:p14="http://schemas.microsoft.com/office/powerpoint/2010/main" val="25364225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 id="2147483776"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2.png"/><Relationship Id="rId11" Type="http://schemas.openxmlformats.org/officeDocument/2006/relationships/image" Target="../media/image16.sv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1.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2" y="-20638"/>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552329" y="698998"/>
            <a:ext cx="6172200"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6" tIns="45695" rIns="91386" bIns="45695">
            <a:spAutoFit/>
          </a:bodyPr>
          <a:lstStyle/>
          <a:p>
            <a:pPr algn="ctr" eaLnBrk="1" hangingPunct="1">
              <a:spcBef>
                <a:spcPct val="0"/>
              </a:spcBef>
              <a:buClrTx/>
              <a:buSzTx/>
              <a:buFontTx/>
              <a:buNone/>
            </a:pPr>
            <a:r>
              <a:rPr lang="en-US" altLang="en-US" sz="2800" b="1" dirty="0">
                <a:solidFill>
                  <a:srgbClr val="0000CC"/>
                </a:solidFill>
                <a:latin typeface="Times New Roman" panose="02020603050405020304" pitchFamily="18" charset="0"/>
                <a:cs typeface="Times New Roman" panose="02020603050405020304" pitchFamily="18" charset="0"/>
              </a:rPr>
              <a:t>TRƯỜNG TH SỐ 2 PHƯỚC THẮNG</a:t>
            </a:r>
          </a:p>
        </p:txBody>
      </p:sp>
      <p:sp>
        <p:nvSpPr>
          <p:cNvPr id="7" name="Rectangle 6">
            <a:extLst>
              <a:ext uri="{FF2B5EF4-FFF2-40B4-BE49-F238E27FC236}">
                <a16:creationId xmlns:a16="http://schemas.microsoft.com/office/drawing/2014/main" id="{34325E99-8D03-402E-8158-E4682241AF5E}"/>
              </a:ext>
            </a:extLst>
          </p:cNvPr>
          <p:cNvSpPr/>
          <p:nvPr/>
        </p:nvSpPr>
        <p:spPr>
          <a:xfrm>
            <a:off x="304800" y="2520312"/>
            <a:ext cx="11887200" cy="1446499"/>
          </a:xfrm>
          <a:prstGeom prst="rect">
            <a:avLst/>
          </a:prstGeom>
          <a:noFill/>
        </p:spPr>
        <p:txBody>
          <a:bodyPr wrap="square" lIns="91386" tIns="45695" rIns="91386" bIns="45695">
            <a:spAutoFit/>
          </a:bodyPr>
          <a:lstStyle/>
          <a:p>
            <a:pPr algn="ctr">
              <a:defRPr/>
            </a:pP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CHÀO</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MỪNG</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EM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SINH</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ĐẾN</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VỚI</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ctr">
              <a:defRPr/>
            </a:pP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MÔN: TIN HỌC LỚP 4</a:t>
            </a:r>
          </a:p>
        </p:txBody>
      </p:sp>
      <p:sp>
        <p:nvSpPr>
          <p:cNvPr id="8" name="TextBox 9">
            <a:extLst>
              <a:ext uri="{FF2B5EF4-FFF2-40B4-BE49-F238E27FC236}">
                <a16:creationId xmlns:a16="http://schemas.microsoft.com/office/drawing/2014/main" id="{B3F36DA1-BF7F-4E43-924C-B8D1AE60B01A}"/>
              </a:ext>
            </a:extLst>
          </p:cNvPr>
          <p:cNvSpPr txBox="1">
            <a:spLocks noChangeArrowheads="1"/>
          </p:cNvSpPr>
          <p:nvPr/>
        </p:nvSpPr>
        <p:spPr bwMode="auto">
          <a:xfrm>
            <a:off x="1536487" y="4672722"/>
            <a:ext cx="9423828" cy="70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6" tIns="45695" rIns="91386" bIns="45695">
            <a:spAutoFit/>
          </a:bodyPr>
          <a:lstStyle/>
          <a:p>
            <a:pPr algn="ctr" eaLnBrk="1" hangingPunct="1">
              <a:spcBef>
                <a:spcPct val="0"/>
              </a:spcBef>
              <a:buClrTx/>
              <a:buSzTx/>
              <a:buFontTx/>
              <a:buNone/>
            </a:pPr>
            <a:r>
              <a:rPr lang="en-US" altLang="en-US" sz="4000" b="1" dirty="0" err="1">
                <a:solidFill>
                  <a:srgbClr val="1D1D1D"/>
                </a:solidFill>
                <a:latin typeface="Times New Roman" panose="02020603050405020304" pitchFamily="18" charset="0"/>
                <a:cs typeface="Times New Roman" panose="02020603050405020304" pitchFamily="18" charset="0"/>
              </a:rPr>
              <a:t>Giáo</a:t>
            </a:r>
            <a:r>
              <a:rPr lang="en-US" altLang="en-US" sz="4000" b="1" dirty="0">
                <a:solidFill>
                  <a:srgbClr val="1D1D1D"/>
                </a:solidFill>
                <a:latin typeface="Times New Roman" panose="02020603050405020304" pitchFamily="18" charset="0"/>
                <a:cs typeface="Times New Roman" panose="02020603050405020304" pitchFamily="18" charset="0"/>
              </a:rPr>
              <a:t> </a:t>
            </a:r>
            <a:r>
              <a:rPr lang="en-US" altLang="en-US" sz="4000" b="1" dirty="0" err="1">
                <a:solidFill>
                  <a:srgbClr val="1D1D1D"/>
                </a:solidFill>
                <a:latin typeface="Times New Roman" panose="02020603050405020304" pitchFamily="18" charset="0"/>
                <a:cs typeface="Times New Roman" panose="02020603050405020304" pitchFamily="18" charset="0"/>
              </a:rPr>
              <a:t>viên</a:t>
            </a:r>
            <a:r>
              <a:rPr lang="en-US" altLang="en-US" sz="4000" b="1" dirty="0">
                <a:solidFill>
                  <a:srgbClr val="1D1D1D"/>
                </a:solidFill>
                <a:latin typeface="Times New Roman" panose="02020603050405020304" pitchFamily="18" charset="0"/>
                <a:cs typeface="Times New Roman" panose="02020603050405020304" pitchFamily="18" charset="0"/>
              </a:rPr>
              <a:t>: Võ Hoàng Thứ</a:t>
            </a:r>
            <a:endParaRPr lang="en-US" altLang="en-US" sz="4800" b="1" dirty="0">
              <a:solidFill>
                <a:srgbClr val="1D1D1D"/>
              </a:solidFill>
              <a:latin typeface="Times New Roman" panose="02020603050405020304" pitchFamily="18" charset="0"/>
              <a:cs typeface="Times New Roman" panose="02020603050405020304" pitchFamily="18" charset="0"/>
            </a:endParaRPr>
          </a:p>
        </p:txBody>
      </p:sp>
      <p:sp>
        <p:nvSpPr>
          <p:cNvPr id="9" name="TextBox 9">
            <a:extLst>
              <a:ext uri="{FF2B5EF4-FFF2-40B4-BE49-F238E27FC236}">
                <a16:creationId xmlns:a16="http://schemas.microsoft.com/office/drawing/2014/main" id="{179D390A-E1FC-4330-902B-0FBEB616C06D}"/>
              </a:ext>
            </a:extLst>
          </p:cNvPr>
          <p:cNvSpPr txBox="1">
            <a:spLocks noChangeArrowheads="1"/>
          </p:cNvSpPr>
          <p:nvPr/>
        </p:nvSpPr>
        <p:spPr bwMode="auto">
          <a:xfrm>
            <a:off x="1676402" y="5451166"/>
            <a:ext cx="9423828" cy="70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6" tIns="45695" rIns="91386" bIns="45695">
            <a:spAutoFit/>
          </a:bodyPr>
          <a:lstStyle/>
          <a:p>
            <a:pPr algn="ctr" eaLnBrk="1" hangingPunct="1">
              <a:spcBef>
                <a:spcPct val="0"/>
              </a:spcBef>
              <a:buClrTx/>
              <a:buSzTx/>
              <a:buFontTx/>
              <a:buNone/>
            </a:pPr>
            <a:r>
              <a:rPr lang="en-US" altLang="en-US" sz="4000" b="1" dirty="0" err="1">
                <a:solidFill>
                  <a:srgbClr val="1D1D1D"/>
                </a:solidFill>
                <a:latin typeface="Times New Roman" panose="02020603050405020304" pitchFamily="18" charset="0"/>
                <a:cs typeface="Times New Roman" panose="02020603050405020304" pitchFamily="18" charset="0"/>
              </a:rPr>
              <a:t>Năm</a:t>
            </a:r>
            <a:r>
              <a:rPr lang="en-US" altLang="en-US" sz="4000" b="1" dirty="0">
                <a:solidFill>
                  <a:srgbClr val="1D1D1D"/>
                </a:solidFill>
                <a:latin typeface="Times New Roman" panose="02020603050405020304" pitchFamily="18" charset="0"/>
                <a:cs typeface="Times New Roman" panose="02020603050405020304" pitchFamily="18" charset="0"/>
              </a:rPr>
              <a:t> </a:t>
            </a:r>
            <a:r>
              <a:rPr lang="en-US" altLang="en-US" sz="4000" b="1" dirty="0" err="1">
                <a:solidFill>
                  <a:srgbClr val="1D1D1D"/>
                </a:solidFill>
                <a:latin typeface="Times New Roman" panose="02020603050405020304" pitchFamily="18" charset="0"/>
                <a:cs typeface="Times New Roman" panose="02020603050405020304" pitchFamily="18" charset="0"/>
              </a:rPr>
              <a:t>học</a:t>
            </a:r>
            <a:r>
              <a:rPr lang="en-US" altLang="en-US" sz="4000" b="1" dirty="0">
                <a:solidFill>
                  <a:srgbClr val="1D1D1D"/>
                </a:solidFill>
                <a:latin typeface="Times New Roman" panose="02020603050405020304" pitchFamily="18" charset="0"/>
                <a:cs typeface="Times New Roman" panose="02020603050405020304" pitchFamily="18" charset="0"/>
              </a:rPr>
              <a:t>: 2024 - 2025</a:t>
            </a:r>
            <a:endParaRPr lang="en-US" altLang="en-US" sz="4800" b="1" i="1" dirty="0">
              <a:solidFill>
                <a:srgbClr val="1D1D1D"/>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EF5FBD90-9FF3-4CE0-94C3-6E830887528B}"/>
              </a:ext>
            </a:extLst>
          </p:cNvPr>
          <p:cNvCxnSpPr/>
          <p:nvPr/>
        </p:nvCxnSpPr>
        <p:spPr>
          <a:xfrm>
            <a:off x="5533529" y="1354975"/>
            <a:ext cx="2209800" cy="0"/>
          </a:xfrm>
          <a:prstGeom prst="line">
            <a:avLst/>
          </a:prstGeom>
          <a:ln>
            <a:solidFill>
              <a:schemeClr val="accent1"/>
            </a:solidFill>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1837716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2632" y="244442"/>
            <a:ext cx="11430556" cy="6120602"/>
            <a:chOff x="522632" y="244442"/>
            <a:chExt cx="11430556" cy="6120602"/>
          </a:xfrm>
        </p:grpSpPr>
        <p:sp>
          <p:nvSpPr>
            <p:cNvPr id="3" name="Rectangle 2">
              <a:extLst>
                <a:ext uri="{FF2B5EF4-FFF2-40B4-BE49-F238E27FC236}">
                  <a16:creationId xmlns:a16="http://schemas.microsoft.com/office/drawing/2014/main" id="{B437E9CC-34D6-462E-A3E3-838E142BCC53}"/>
                </a:ext>
              </a:extLst>
            </p:cNvPr>
            <p:cNvSpPr/>
            <p:nvPr/>
          </p:nvSpPr>
          <p:spPr>
            <a:xfrm>
              <a:off x="522632" y="244442"/>
              <a:ext cx="9770221" cy="671851"/>
            </a:xfrm>
            <a:prstGeom prst="rect">
              <a:avLst/>
            </a:prstGeom>
          </p:spPr>
          <p:txBody>
            <a:bodyPr wrap="square">
              <a:spAutoFit/>
            </a:bodyPr>
            <a:lstStyle/>
            <a:p>
              <a:pPr defTabSz="342900">
                <a:lnSpc>
                  <a:spcPct val="150000"/>
                </a:lnSpc>
              </a:pPr>
              <a:r>
                <a:rPr lang="vi-VN" sz="2800" b="1" dirty="0">
                  <a:solidFill>
                    <a:srgbClr val="F03C69"/>
                  </a:solidFill>
                  <a:latin typeface="UTM  Avo"/>
                  <a:cs typeface="Times New Roman" panose="02020603050405020304" pitchFamily="18" charset="0"/>
                </a:rPr>
                <a:t>3. Thực hành một số thao tác cơ bản</a:t>
              </a:r>
            </a:p>
          </p:txBody>
        </p:sp>
        <p:sp>
          <p:nvSpPr>
            <p:cNvPr id="4" name="Rectangle 3">
              <a:extLst>
                <a:ext uri="{FF2B5EF4-FFF2-40B4-BE49-F238E27FC236}">
                  <a16:creationId xmlns:a16="http://schemas.microsoft.com/office/drawing/2014/main" id="{5D9A1839-3388-45F5-9F22-2C3960116CFC}"/>
                </a:ext>
              </a:extLst>
            </p:cNvPr>
            <p:cNvSpPr/>
            <p:nvPr/>
          </p:nvSpPr>
          <p:spPr>
            <a:xfrm>
              <a:off x="522632" y="809983"/>
              <a:ext cx="10289912" cy="553998"/>
            </a:xfrm>
            <a:prstGeom prst="rect">
              <a:avLst/>
            </a:prstGeom>
          </p:spPr>
          <p:txBody>
            <a:bodyPr wrap="square">
              <a:spAutoFit/>
            </a:bodyPr>
            <a:lstStyle/>
            <a:p>
              <a:pPr defTabSz="342900">
                <a:lnSpc>
                  <a:spcPct val="150000"/>
                </a:lnSpc>
              </a:pPr>
              <a:r>
                <a:rPr lang="en-US" sz="2000" b="1" dirty="0" err="1">
                  <a:solidFill>
                    <a:schemeClr val="accent6"/>
                  </a:solidFill>
                  <a:latin typeface="UTM Avo" panose="02040603050506020204" pitchFamily="18" charset="0"/>
                  <a:cs typeface="Times New Roman" panose="02020603050405020304" pitchFamily="18" charset="0"/>
                </a:rPr>
                <a:t>Nhiệm</a:t>
              </a:r>
              <a:r>
                <a:rPr lang="en-US" sz="2000" b="1" dirty="0">
                  <a:solidFill>
                    <a:schemeClr val="accent6"/>
                  </a:solidFill>
                  <a:latin typeface="UTM Avo" panose="02040603050506020204" pitchFamily="18" charset="0"/>
                  <a:cs typeface="Times New Roman" panose="02020603050405020304" pitchFamily="18" charset="0"/>
                </a:rPr>
                <a:t> </a:t>
              </a:r>
              <a:r>
                <a:rPr lang="en-US" sz="2000" b="1" dirty="0" err="1">
                  <a:solidFill>
                    <a:schemeClr val="accent6"/>
                  </a:solidFill>
                  <a:latin typeface="UTM Avo" panose="02040603050506020204" pitchFamily="18" charset="0"/>
                  <a:cs typeface="Times New Roman" panose="02020603050405020304" pitchFamily="18" charset="0"/>
                </a:rPr>
                <a:t>vụ</a:t>
              </a:r>
              <a:r>
                <a:rPr lang="en-US" sz="2000" b="1" dirty="0">
                  <a:solidFill>
                    <a:schemeClr val="accent6"/>
                  </a:solidFill>
                  <a:latin typeface="UTM Avo" panose="02040603050506020204" pitchFamily="18" charset="0"/>
                  <a:cs typeface="Times New Roman" panose="02020603050405020304" pitchFamily="18" charset="0"/>
                </a:rPr>
                <a:t> 1: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tiếng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Việt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sau</a:t>
              </a:r>
              <a:r>
                <a:rPr lang="en-US" sz="2000" dirty="0">
                  <a:latin typeface="UTM Avo" panose="0204060305050602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6B279BBB-7B68-AD50-A243-9E7B13BDBCA0}"/>
                </a:ext>
              </a:extLst>
            </p:cNvPr>
            <p:cNvPicPr>
              <a:picLocks noChangeAspect="1"/>
            </p:cNvPicPr>
            <p:nvPr/>
          </p:nvPicPr>
          <p:blipFill>
            <a:blip r:embed="rId2"/>
            <a:stretch>
              <a:fillRect/>
            </a:stretch>
          </p:blipFill>
          <p:spPr>
            <a:xfrm>
              <a:off x="522632" y="1474189"/>
              <a:ext cx="6368362" cy="2472323"/>
            </a:xfrm>
            <a:prstGeom prst="rect">
              <a:avLst/>
            </a:prstGeom>
          </p:spPr>
        </p:pic>
        <p:sp>
          <p:nvSpPr>
            <p:cNvPr id="16" name="TextBox 15">
              <a:extLst>
                <a:ext uri="{FF2B5EF4-FFF2-40B4-BE49-F238E27FC236}">
                  <a16:creationId xmlns:a16="http://schemas.microsoft.com/office/drawing/2014/main" id="{D0B6F68B-22B8-01FD-CF3E-57F0D70069A2}"/>
                </a:ext>
              </a:extLst>
            </p:cNvPr>
            <p:cNvSpPr txBox="1"/>
            <p:nvPr/>
          </p:nvSpPr>
          <p:spPr>
            <a:xfrm>
              <a:off x="522632" y="4056720"/>
              <a:ext cx="11430556" cy="2308324"/>
            </a:xfrm>
            <a:prstGeom prst="rect">
              <a:avLst/>
            </a:prstGeom>
            <a:noFill/>
          </p:spPr>
          <p:txBody>
            <a:bodyPr wrap="square">
              <a:spAutoFit/>
            </a:bodyPr>
            <a:lstStyle/>
            <a:p>
              <a:r>
                <a:rPr lang="vi-VN" dirty="0">
                  <a:latin typeface="UTM  Avo"/>
                </a:rPr>
                <a:t>Sau khi gõ xong hãy đọc lại đoạn văn bản và chỉnh sửa lại các chữ gõ sai. </a:t>
              </a:r>
              <a:endParaRPr lang="en-US" dirty="0">
                <a:latin typeface="UTM  Avo"/>
              </a:endParaRPr>
            </a:p>
            <a:p>
              <a:r>
                <a:rPr lang="vi-VN" b="1" i="1" dirty="0">
                  <a:solidFill>
                    <a:schemeClr val="accent6"/>
                  </a:solidFill>
                  <a:latin typeface="UTM  Avo"/>
                </a:rPr>
                <a:t>Hướng dẫn: </a:t>
              </a:r>
              <a:r>
                <a:rPr lang="vi-VN" dirty="0">
                  <a:latin typeface="UTM  Avo"/>
                </a:rPr>
                <a:t>(Những hướng dẫn sau đây sử dụng phần mềm Microsoft Word 2010 để minh hoạ).</a:t>
              </a:r>
              <a:endParaRPr lang="en-US" dirty="0">
                <a:latin typeface="UTM  Avo"/>
              </a:endParaRPr>
            </a:p>
            <a:p>
              <a:r>
                <a:rPr lang="en-US" dirty="0">
                  <a:latin typeface="UTM  Avo"/>
                </a:rPr>
                <a:t>	</a:t>
              </a:r>
            </a:p>
            <a:p>
              <a:r>
                <a:rPr lang="vi-VN" i="1" dirty="0">
                  <a:solidFill>
                    <a:schemeClr val="accent6"/>
                  </a:solidFill>
                  <a:latin typeface="UTM  Avo"/>
                </a:rPr>
                <a:t>Bước 1</a:t>
              </a:r>
              <a:r>
                <a:rPr lang="vi-VN" i="1" dirty="0">
                  <a:solidFill>
                    <a:schemeClr val="accent6">
                      <a:lumMod val="60000"/>
                      <a:lumOff val="40000"/>
                    </a:schemeClr>
                  </a:solidFill>
                  <a:latin typeface="UTM  Avo"/>
                </a:rPr>
                <a:t>: </a:t>
              </a:r>
              <a:r>
                <a:rPr lang="vi-VN" dirty="0">
                  <a:latin typeface="UTM  Avo"/>
                </a:rPr>
                <a:t>Quan sát trên màn hình nền để nhận biết biểu tượng </a:t>
              </a:r>
              <a:r>
                <a:rPr lang="en-US" dirty="0">
                  <a:latin typeface="UTM  Avo"/>
                </a:rPr>
                <a:t>             </a:t>
              </a:r>
              <a:r>
                <a:rPr lang="vi-VN" dirty="0">
                  <a:latin typeface="UTM  Avo"/>
                </a:rPr>
                <a:t>của phần mềm soạn thảo văn bản Word. </a:t>
              </a:r>
              <a:endParaRPr lang="en-US" dirty="0">
                <a:latin typeface="UTM  Avo"/>
              </a:endParaRPr>
            </a:p>
            <a:p>
              <a:r>
                <a:rPr lang="vi-VN" i="1" dirty="0">
                  <a:solidFill>
                    <a:schemeClr val="accent6"/>
                  </a:solidFill>
                  <a:latin typeface="UTM  Avo"/>
                </a:rPr>
                <a:t>Bước 2: </a:t>
              </a:r>
              <a:r>
                <a:rPr lang="vi-VN" dirty="0">
                  <a:latin typeface="UTM  Avo"/>
                </a:rPr>
                <a:t>Nháy đúp chuột vào biểu tượng trên để khởi động phần mềm. Quan sát màn hình để nhận biết các thành phần của màn hình làm việc như minh hoạ trong Hình 39.</a:t>
              </a:r>
              <a:endParaRPr lang="en-US" dirty="0">
                <a:latin typeface="UTM  Avo"/>
              </a:endParaRPr>
            </a:p>
            <a:p>
              <a:r>
                <a:rPr lang="vi-VN" i="1" dirty="0">
                  <a:solidFill>
                    <a:schemeClr val="accent6"/>
                  </a:solidFill>
                  <a:latin typeface="UTM  Avo"/>
                </a:rPr>
                <a:t>Bước 3: </a:t>
              </a:r>
              <a:r>
                <a:rPr lang="vi-VN" dirty="0">
                  <a:latin typeface="UTM  Avo"/>
                </a:rPr>
                <a:t>Nháy chuột vào vùng soạn thảo để chắc chắn con trỏ soạn thảo đang nhấp nháy. Gõ đoạn văn bản vào vùng soạn thảo như minh hoạ trong Hình 42. </a:t>
              </a:r>
              <a:endParaRPr lang="en-US" dirty="0">
                <a:latin typeface="UTM  Avo"/>
              </a:endParaRPr>
            </a:p>
          </p:txBody>
        </p:sp>
        <p:pic>
          <p:nvPicPr>
            <p:cNvPr id="18" name="Picture 17">
              <a:extLst>
                <a:ext uri="{FF2B5EF4-FFF2-40B4-BE49-F238E27FC236}">
                  <a16:creationId xmlns:a16="http://schemas.microsoft.com/office/drawing/2014/main" id="{1C99A279-1A2A-F95A-96AC-6FF97CCAE2B2}"/>
                </a:ext>
              </a:extLst>
            </p:cNvPr>
            <p:cNvPicPr>
              <a:picLocks noChangeAspect="1"/>
            </p:cNvPicPr>
            <p:nvPr/>
          </p:nvPicPr>
          <p:blipFill>
            <a:blip r:embed="rId3"/>
            <a:stretch>
              <a:fillRect/>
            </a:stretch>
          </p:blipFill>
          <p:spPr>
            <a:xfrm>
              <a:off x="6433430" y="4686973"/>
              <a:ext cx="482476" cy="507009"/>
            </a:xfrm>
            <a:prstGeom prst="rect">
              <a:avLst/>
            </a:prstGeom>
          </p:spPr>
        </p:pic>
      </p:grpSp>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9A1839-3388-45F5-9F22-2C3960116CFC}"/>
              </a:ext>
            </a:extLst>
          </p:cNvPr>
          <p:cNvSpPr/>
          <p:nvPr/>
        </p:nvSpPr>
        <p:spPr>
          <a:xfrm>
            <a:off x="839453" y="1942870"/>
            <a:ext cx="10790769" cy="646331"/>
          </a:xfrm>
          <a:prstGeom prst="rect">
            <a:avLst/>
          </a:prstGeom>
        </p:spPr>
        <p:txBody>
          <a:bodyPr wrap="square">
            <a:spAutoFit/>
          </a:bodyPr>
          <a:lstStyle/>
          <a:p>
            <a:pPr defTabSz="342900">
              <a:lnSpc>
                <a:spcPct val="150000"/>
              </a:lnSpc>
            </a:pPr>
            <a:r>
              <a:rPr lang="en-US" sz="2400" b="1" dirty="0" err="1">
                <a:solidFill>
                  <a:schemeClr val="accent6"/>
                </a:solidFill>
                <a:latin typeface="UTM Avo" panose="02040603050506020204" pitchFamily="18" charset="0"/>
                <a:cs typeface="Times New Roman" panose="02020603050405020304" pitchFamily="18" charset="0"/>
              </a:rPr>
              <a:t>Cách</a:t>
            </a:r>
            <a:r>
              <a:rPr lang="en-US" sz="2400" b="1" dirty="0">
                <a:solidFill>
                  <a:schemeClr val="accent6"/>
                </a:solidFill>
                <a:latin typeface="UTM Avo" panose="02040603050506020204" pitchFamily="18" charset="0"/>
                <a:cs typeface="Times New Roman" panose="02020603050405020304" pitchFamily="18" charset="0"/>
              </a:rPr>
              <a:t> </a:t>
            </a:r>
            <a:r>
              <a:rPr lang="en-US" sz="2400" b="1" dirty="0" err="1">
                <a:solidFill>
                  <a:schemeClr val="accent6"/>
                </a:solidFill>
                <a:latin typeface="UTM Avo" panose="02040603050506020204" pitchFamily="18" charset="0"/>
                <a:cs typeface="Times New Roman" panose="02020603050405020304" pitchFamily="18" charset="0"/>
              </a:rPr>
              <a:t>chơi</a:t>
            </a:r>
            <a:r>
              <a:rPr lang="en-US" sz="2400" b="1" dirty="0">
                <a:solidFill>
                  <a:schemeClr val="accent6"/>
                </a:solidFill>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Khởi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động</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phần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mềm</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và</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soạn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thảo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câu</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văn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bản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tiếng</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Việt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sau</a:t>
            </a:r>
            <a:r>
              <a:rPr lang="en-US" sz="2400" dirty="0">
                <a:latin typeface="UTM Avo" panose="02040603050506020204" pitchFamily="18" charset="0"/>
                <a:cs typeface="Times New Roman" panose="02020603050405020304" pitchFamily="18"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990" y="803617"/>
            <a:ext cx="1074875" cy="1074875"/>
          </a:xfrm>
          <a:prstGeom prst="rect">
            <a:avLst/>
          </a:prstGeom>
        </p:spPr>
      </p:pic>
      <p:pic>
        <p:nvPicPr>
          <p:cNvPr id="9" name="Picture 8">
            <a:extLst>
              <a:ext uri="{FF2B5EF4-FFF2-40B4-BE49-F238E27FC236}">
                <a16:creationId xmlns:a16="http://schemas.microsoft.com/office/drawing/2014/main" id="{6B279BBB-7B68-AD50-A243-9E7B13BDBCA0}"/>
              </a:ext>
            </a:extLst>
          </p:cNvPr>
          <p:cNvPicPr>
            <a:picLocks noChangeAspect="1"/>
          </p:cNvPicPr>
          <p:nvPr/>
        </p:nvPicPr>
        <p:blipFill rotWithShape="1">
          <a:blip r:embed="rId3"/>
          <a:srcRect r="22368" b="66762"/>
          <a:stretch/>
        </p:blipFill>
        <p:spPr>
          <a:xfrm>
            <a:off x="1723031" y="2615101"/>
            <a:ext cx="8325095" cy="1383758"/>
          </a:xfrm>
          <a:prstGeom prst="rect">
            <a:avLst/>
          </a:prstGeom>
        </p:spPr>
      </p:pic>
      <p:sp>
        <p:nvSpPr>
          <p:cNvPr id="10" name="Rectangle 9">
            <a:extLst>
              <a:ext uri="{FF2B5EF4-FFF2-40B4-BE49-F238E27FC236}">
                <a16:creationId xmlns:a16="http://schemas.microsoft.com/office/drawing/2014/main" id="{B437E9CC-34D6-462E-A3E3-838E142BCC53}"/>
              </a:ext>
            </a:extLst>
          </p:cNvPr>
          <p:cNvSpPr/>
          <p:nvPr/>
        </p:nvSpPr>
        <p:spPr>
          <a:xfrm>
            <a:off x="2951921" y="1015958"/>
            <a:ext cx="6212627" cy="658835"/>
          </a:xfrm>
          <a:prstGeom prst="rect">
            <a:avLst/>
          </a:prstGeom>
        </p:spPr>
        <p:txBody>
          <a:bodyPr wrap="square">
            <a:spAutoFit/>
          </a:bodyPr>
          <a:lstStyle/>
          <a:p>
            <a:pPr algn="ctr" defTabSz="342900">
              <a:lnSpc>
                <a:spcPct val="150000"/>
              </a:lnSpc>
            </a:pPr>
            <a:r>
              <a:rPr lang="en-US" sz="2800" b="1" dirty="0">
                <a:solidFill>
                  <a:srgbClr val="F03C69"/>
                </a:solidFill>
                <a:latin typeface="UTM  Avo"/>
                <a:cs typeface="Times New Roman" panose="02020603050405020304" pitchFamily="18" charset="0"/>
              </a:rPr>
              <a:t>TRÒ CHƠI “AI NHANH HƠN”</a:t>
            </a:r>
            <a:endParaRPr lang="vi-VN" sz="2800" b="1" dirty="0">
              <a:solidFill>
                <a:srgbClr val="F03C69"/>
              </a:solidFill>
              <a:latin typeface="UTM  Avo"/>
              <a:cs typeface="Times New Roman" panose="02020603050405020304" pitchFamily="18" charset="0"/>
            </a:endParaRPr>
          </a:p>
        </p:txBody>
      </p:sp>
      <p:pic>
        <p:nvPicPr>
          <p:cNvPr id="11" name="Picture 10">
            <a:extLst>
              <a:ext uri="{FF2B5EF4-FFF2-40B4-BE49-F238E27FC236}">
                <a16:creationId xmlns:a16="http://schemas.microsoft.com/office/drawing/2014/main" id="{1C99A279-1A2A-F95A-96AC-6FF97CCAE2B2}"/>
              </a:ext>
            </a:extLst>
          </p:cNvPr>
          <p:cNvPicPr>
            <a:picLocks noChangeAspect="1"/>
          </p:cNvPicPr>
          <p:nvPr/>
        </p:nvPicPr>
        <p:blipFill>
          <a:blip r:embed="rId4"/>
          <a:stretch>
            <a:fillRect/>
          </a:stretch>
        </p:blipFill>
        <p:spPr>
          <a:xfrm>
            <a:off x="5132293" y="1916970"/>
            <a:ext cx="482476" cy="507009"/>
          </a:xfrm>
          <a:prstGeom prst="rect">
            <a:avLst/>
          </a:prstGeom>
        </p:spPr>
      </p:pic>
      <p:sp>
        <p:nvSpPr>
          <p:cNvPr id="12" name="Rectangle 11">
            <a:extLst>
              <a:ext uri="{FF2B5EF4-FFF2-40B4-BE49-F238E27FC236}">
                <a16:creationId xmlns:a16="http://schemas.microsoft.com/office/drawing/2014/main" id="{5D9A1839-3388-45F5-9F22-2C3960116CFC}"/>
              </a:ext>
            </a:extLst>
          </p:cNvPr>
          <p:cNvSpPr/>
          <p:nvPr/>
        </p:nvSpPr>
        <p:spPr>
          <a:xfrm>
            <a:off x="488426" y="4098736"/>
            <a:ext cx="11244665" cy="646331"/>
          </a:xfrm>
          <a:prstGeom prst="rect">
            <a:avLst/>
          </a:prstGeom>
        </p:spPr>
        <p:txBody>
          <a:bodyPr wrap="square">
            <a:spAutoFit/>
          </a:bodyPr>
          <a:lstStyle/>
          <a:p>
            <a:pPr algn="ctr" defTabSz="342900">
              <a:lnSpc>
                <a:spcPct val="150000"/>
              </a:lnSpc>
            </a:pPr>
            <a:r>
              <a:rPr lang="en-US" sz="2400" dirty="0">
                <a:latin typeface="UTM Avo" panose="02040603050506020204" pitchFamily="18" charset="0"/>
                <a:cs typeface="Times New Roman" panose="02020603050405020304" pitchFamily="18" charset="0"/>
              </a:rPr>
              <a:t>Ai </a:t>
            </a:r>
            <a:r>
              <a:rPr lang="en-US" sz="2400" dirty="0" err="1">
                <a:latin typeface="UTM Avo" panose="02040603050506020204" pitchFamily="18" charset="0"/>
                <a:cs typeface="Times New Roman" panose="02020603050405020304" pitchFamily="18" charset="0"/>
              </a:rPr>
              <a:t>gõ</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nhanh</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nhất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và</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đúng</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chính</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tả</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sẽ</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là</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người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chiến</a:t>
            </a:r>
            <a:r>
              <a:rPr lang="en-US" sz="2400" dirty="0">
                <a:latin typeface="UTM Avo" panose="02040603050506020204" pitchFamily="18" charset="0"/>
                <a:cs typeface="Times New Roman" panose="02020603050405020304" pitchFamily="18" charset="0"/>
              </a:rPr>
              <a:t> thắng </a:t>
            </a:r>
            <a:r>
              <a:rPr lang="en-US" sz="2400" dirty="0" err="1">
                <a:latin typeface="UTM Avo" panose="02040603050506020204" pitchFamily="18" charset="0"/>
                <a:cs typeface="Times New Roman" panose="02020603050405020304" pitchFamily="18" charset="0"/>
              </a:rPr>
              <a:t>theo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thứ</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tự</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nhất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nhì</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và</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ba</a:t>
            </a:r>
            <a:endParaRPr lang="en-US" sz="2400" dirty="0">
              <a:latin typeface="UTM Avo" panose="020406030505060202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938463860"/>
              </p:ext>
            </p:extLst>
          </p:nvPr>
        </p:nvGraphicFramePr>
        <p:xfrm>
          <a:off x="2170837" y="5003987"/>
          <a:ext cx="8236884" cy="1250614"/>
        </p:xfrm>
        <a:graphic>
          <a:graphicData uri="http://schemas.openxmlformats.org/drawingml/2006/table">
            <a:tbl>
              <a:tblPr firstRow="1" bandRow="1">
                <a:tableStyleId>{21E4AEA4-8DFA-4A89-87EB-49C32662AFE0}</a:tableStyleId>
              </a:tblPr>
              <a:tblGrid>
                <a:gridCol w="2745628">
                  <a:extLst>
                    <a:ext uri="{9D8B030D-6E8A-4147-A177-3AD203B41FA5}">
                      <a16:colId xmlns:a16="http://schemas.microsoft.com/office/drawing/2014/main" val="1858487124"/>
                    </a:ext>
                  </a:extLst>
                </a:gridCol>
                <a:gridCol w="2745628">
                  <a:extLst>
                    <a:ext uri="{9D8B030D-6E8A-4147-A177-3AD203B41FA5}">
                      <a16:colId xmlns:a16="http://schemas.microsoft.com/office/drawing/2014/main" val="2888094733"/>
                    </a:ext>
                  </a:extLst>
                </a:gridCol>
                <a:gridCol w="2745628">
                  <a:extLst>
                    <a:ext uri="{9D8B030D-6E8A-4147-A177-3AD203B41FA5}">
                      <a16:colId xmlns:a16="http://schemas.microsoft.com/office/drawing/2014/main" val="1532355380"/>
                    </a:ext>
                  </a:extLst>
                </a:gridCol>
              </a:tblGrid>
              <a:tr h="625307">
                <a:tc>
                  <a:txBody>
                    <a:bodyPr/>
                    <a:lstStyle/>
                    <a:p>
                      <a:pPr algn="ctr"/>
                      <a:r>
                        <a:rPr lang="en-US" dirty="0">
                          <a:solidFill>
                            <a:schemeClr val="tx1"/>
                          </a:solidFill>
                        </a:rPr>
                        <a:t>NHẤT</a:t>
                      </a:r>
                      <a:r>
                        <a:rPr lang="en-US" baseline="0" dirty="0">
                          <a:solidFill>
                            <a:schemeClr val="tx1"/>
                          </a:solidFill>
                        </a:rPr>
                        <a:t> </a:t>
                      </a:r>
                      <a:endParaRPr lang="en-US" dirty="0">
                        <a:solidFill>
                          <a:schemeClr val="tx1"/>
                        </a:solidFill>
                      </a:endParaRPr>
                    </a:p>
                  </a:txBody>
                  <a:tcPr anchor="ctr"/>
                </a:tc>
                <a:tc>
                  <a:txBody>
                    <a:bodyPr/>
                    <a:lstStyle/>
                    <a:p>
                      <a:pPr algn="ctr"/>
                      <a:r>
                        <a:rPr lang="en-US" dirty="0">
                          <a:solidFill>
                            <a:schemeClr val="tx1"/>
                          </a:solidFill>
                        </a:rPr>
                        <a:t>NHÌ</a:t>
                      </a:r>
                    </a:p>
                  </a:txBody>
                  <a:tcPr anchor="ctr"/>
                </a:tc>
                <a:tc>
                  <a:txBody>
                    <a:bodyPr/>
                    <a:lstStyle/>
                    <a:p>
                      <a:pPr algn="ctr"/>
                      <a:r>
                        <a:rPr lang="en-US" dirty="0">
                          <a:solidFill>
                            <a:schemeClr val="tx1"/>
                          </a:solidFill>
                        </a:rPr>
                        <a:t>BA</a:t>
                      </a:r>
                    </a:p>
                  </a:txBody>
                  <a:tcPr anchor="ctr"/>
                </a:tc>
                <a:extLst>
                  <a:ext uri="{0D108BD9-81ED-4DB2-BD59-A6C34878D82A}">
                    <a16:rowId xmlns:a16="http://schemas.microsoft.com/office/drawing/2014/main" val="70028941"/>
                  </a:ext>
                </a:extLst>
              </a:tr>
              <a:tr h="625307">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536447093"/>
                  </a:ext>
                </a:extLst>
              </a:tr>
            </a:tbl>
          </a:graphicData>
        </a:graphic>
      </p:graphicFrame>
    </p:spTree>
    <p:extLst>
      <p:ext uri="{BB962C8B-B14F-4D97-AF65-F5344CB8AC3E}">
        <p14:creationId xmlns:p14="http://schemas.microsoft.com/office/powerpoint/2010/main" val="4118304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92EDCC-3481-B088-5114-2C2E52B19474}"/>
              </a:ext>
            </a:extLst>
          </p:cNvPr>
          <p:cNvSpPr txBox="1"/>
          <p:nvPr/>
        </p:nvSpPr>
        <p:spPr>
          <a:xfrm>
            <a:off x="1997765" y="1746702"/>
            <a:ext cx="9516352" cy="1246495"/>
          </a:xfrm>
          <a:prstGeom prst="rect">
            <a:avLst/>
          </a:prstGeom>
          <a:noFill/>
        </p:spPr>
        <p:txBody>
          <a:bodyPr wrap="square">
            <a:spAutoFit/>
          </a:bodyPr>
          <a:lstStyle/>
          <a:p>
            <a:pPr>
              <a:lnSpc>
                <a:spcPts val="3000"/>
              </a:lnSpc>
            </a:pPr>
            <a:r>
              <a:rPr lang="en-US" sz="2800" dirty="0" err="1">
                <a:latin typeface="UTM  Avo"/>
              </a:rPr>
              <a:t>Em</a:t>
            </a:r>
            <a:r>
              <a:rPr lang="en-US" sz="2800" dirty="0">
                <a:latin typeface="UTM  Avo"/>
              </a:rPr>
              <a:t> </a:t>
            </a:r>
            <a:r>
              <a:rPr lang="en-US" sz="2800" dirty="0" err="1">
                <a:latin typeface="UTM  Avo"/>
              </a:rPr>
              <a:t>tên</a:t>
            </a:r>
            <a:r>
              <a:rPr lang="en-US" sz="2800" dirty="0">
                <a:latin typeface="UTM  Avo"/>
              </a:rPr>
              <a:t> </a:t>
            </a:r>
            <a:r>
              <a:rPr lang="en-US" sz="2800" dirty="0" err="1">
                <a:latin typeface="UTM  Avo"/>
              </a:rPr>
              <a:t>Lê</a:t>
            </a:r>
            <a:r>
              <a:rPr lang="en-US" sz="2800" dirty="0">
                <a:latin typeface="UTM  Avo"/>
              </a:rPr>
              <a:t> </a:t>
            </a:r>
            <a:r>
              <a:rPr lang="en-US" sz="2800" dirty="0" err="1">
                <a:latin typeface="UTM  Avo"/>
              </a:rPr>
              <a:t>Văn</a:t>
            </a:r>
            <a:r>
              <a:rPr lang="en-US" sz="2800" dirty="0">
                <a:latin typeface="UTM  Avo"/>
              </a:rPr>
              <a:t> </a:t>
            </a:r>
            <a:r>
              <a:rPr lang="en-US" sz="2800" dirty="0" err="1">
                <a:latin typeface="UTM  Avo"/>
              </a:rPr>
              <a:t>Bảo</a:t>
            </a:r>
            <a:endParaRPr lang="en-US" sz="2800" dirty="0">
              <a:latin typeface="UTM  Avo"/>
            </a:endParaRPr>
          </a:p>
          <a:p>
            <a:pPr>
              <a:lnSpc>
                <a:spcPts val="3000"/>
              </a:lnSpc>
            </a:pPr>
            <a:r>
              <a:rPr lang="en-US" sz="2800" dirty="0" err="1">
                <a:latin typeface="UTM  Avo"/>
              </a:rPr>
              <a:t>Học</a:t>
            </a:r>
            <a:r>
              <a:rPr lang="en-US" sz="2800" dirty="0">
                <a:latin typeface="UTM  Avo"/>
              </a:rPr>
              <a:t> </a:t>
            </a:r>
            <a:r>
              <a:rPr lang="en-US" sz="2800" dirty="0" err="1">
                <a:latin typeface="UTM  Avo"/>
              </a:rPr>
              <a:t>sinh</a:t>
            </a:r>
            <a:r>
              <a:rPr lang="en-US" sz="2800" dirty="0">
                <a:latin typeface="UTM  Avo"/>
              </a:rPr>
              <a:t> </a:t>
            </a:r>
            <a:r>
              <a:rPr lang="en-US" sz="2800" dirty="0" err="1">
                <a:latin typeface="UTM  Avo"/>
              </a:rPr>
              <a:t>lớp</a:t>
            </a:r>
            <a:r>
              <a:rPr lang="en-US" sz="2800" dirty="0">
                <a:latin typeface="UTM  Avo"/>
              </a:rPr>
              <a:t> 4A</a:t>
            </a:r>
          </a:p>
          <a:p>
            <a:pPr>
              <a:lnSpc>
                <a:spcPts val="3000"/>
              </a:lnSpc>
            </a:pPr>
            <a:r>
              <a:rPr lang="en-US" sz="2800" dirty="0" err="1">
                <a:latin typeface="UTM  Avo"/>
              </a:rPr>
              <a:t>Trường</a:t>
            </a:r>
            <a:r>
              <a:rPr lang="en-US" sz="2800" dirty="0">
                <a:latin typeface="UTM  Avo"/>
              </a:rPr>
              <a:t> </a:t>
            </a:r>
            <a:r>
              <a:rPr lang="en-US" sz="2800" dirty="0" err="1">
                <a:latin typeface="UTM  Avo"/>
              </a:rPr>
              <a:t>Tiểu</a:t>
            </a:r>
            <a:r>
              <a:rPr lang="en-US" sz="2800" dirty="0">
                <a:latin typeface="UTM  Avo"/>
              </a:rPr>
              <a:t> </a:t>
            </a:r>
            <a:r>
              <a:rPr lang="en-US" sz="2800" dirty="0" err="1">
                <a:latin typeface="UTM  Avo"/>
              </a:rPr>
              <a:t>học</a:t>
            </a:r>
            <a:r>
              <a:rPr lang="en-US" sz="2800" dirty="0">
                <a:latin typeface="UTM  Avo"/>
              </a:rPr>
              <a:t> </a:t>
            </a:r>
            <a:r>
              <a:rPr lang="en-US" sz="2800" dirty="0" err="1">
                <a:latin typeface="UTM  Avo"/>
              </a:rPr>
              <a:t>Số</a:t>
            </a:r>
            <a:r>
              <a:rPr lang="en-US" sz="2800" dirty="0">
                <a:latin typeface="UTM  Avo"/>
              </a:rPr>
              <a:t> 2 Phước Thắng</a:t>
            </a:r>
            <a:endParaRPr lang="vi-VN" sz="2800" dirty="0">
              <a:latin typeface="UTM  Avo"/>
            </a:endParaRPr>
          </a:p>
        </p:txBody>
      </p:sp>
      <p:sp>
        <p:nvSpPr>
          <p:cNvPr id="5" name="Rectangle 4">
            <a:extLst>
              <a:ext uri="{FF2B5EF4-FFF2-40B4-BE49-F238E27FC236}">
                <a16:creationId xmlns:a16="http://schemas.microsoft.com/office/drawing/2014/main" id="{5D9A1839-3388-45F5-9F22-2C3960116CFC}"/>
              </a:ext>
            </a:extLst>
          </p:cNvPr>
          <p:cNvSpPr/>
          <p:nvPr/>
        </p:nvSpPr>
        <p:spPr>
          <a:xfrm>
            <a:off x="781250" y="672741"/>
            <a:ext cx="10289912" cy="738664"/>
          </a:xfrm>
          <a:prstGeom prst="rect">
            <a:avLst/>
          </a:prstGeom>
        </p:spPr>
        <p:txBody>
          <a:bodyPr wrap="square">
            <a:spAutoFit/>
          </a:bodyPr>
          <a:lstStyle/>
          <a:p>
            <a:pPr algn="ctr" defTabSz="342900">
              <a:lnSpc>
                <a:spcPct val="150000"/>
              </a:lnSpc>
            </a:pPr>
            <a:r>
              <a:rPr lang="en-US" sz="2800" b="1" dirty="0" err="1">
                <a:solidFill>
                  <a:schemeClr val="accent6"/>
                </a:solidFill>
                <a:latin typeface="UTM Avo" panose="02040603050506020204" pitchFamily="18" charset="0"/>
                <a:cs typeface="Times New Roman" panose="02020603050405020304" pitchFamily="18" charset="0"/>
              </a:rPr>
              <a:t>Gõ</a:t>
            </a:r>
            <a:r>
              <a:rPr lang="en-US" sz="2800" b="1" dirty="0">
                <a:solidFill>
                  <a:schemeClr val="accent6"/>
                </a:solidFill>
                <a:latin typeface="UTM Avo" panose="02040603050506020204" pitchFamily="18" charset="0"/>
                <a:cs typeface="Times New Roman" panose="02020603050405020304" pitchFamily="18" charset="0"/>
              </a:rPr>
              <a:t> </a:t>
            </a:r>
            <a:r>
              <a:rPr lang="en-US" sz="2800" b="1" dirty="0" err="1">
                <a:solidFill>
                  <a:schemeClr val="accent6"/>
                </a:solidFill>
                <a:latin typeface="UTM Avo" panose="02040603050506020204" pitchFamily="18" charset="0"/>
                <a:cs typeface="Times New Roman" panose="02020603050405020304" pitchFamily="18" charset="0"/>
              </a:rPr>
              <a:t>nội</a:t>
            </a:r>
            <a:r>
              <a:rPr lang="en-US" sz="2800" b="1" dirty="0">
                <a:solidFill>
                  <a:schemeClr val="accent6"/>
                </a:solidFill>
                <a:latin typeface="UTM Avo" panose="02040603050506020204" pitchFamily="18" charset="0"/>
                <a:cs typeface="Times New Roman" panose="02020603050405020304" pitchFamily="18" charset="0"/>
              </a:rPr>
              <a:t> dung </a:t>
            </a:r>
            <a:r>
              <a:rPr lang="en-US" sz="2800" b="1" dirty="0" err="1">
                <a:solidFill>
                  <a:schemeClr val="accent6"/>
                </a:solidFill>
                <a:latin typeface="UTM Avo" panose="02040603050506020204" pitchFamily="18" charset="0"/>
                <a:cs typeface="Times New Roman" panose="02020603050405020304" pitchFamily="18" charset="0"/>
              </a:rPr>
              <a:t>giới</a:t>
            </a:r>
            <a:r>
              <a:rPr lang="en-US" sz="2800" b="1" dirty="0">
                <a:solidFill>
                  <a:schemeClr val="accent6"/>
                </a:solidFill>
                <a:latin typeface="UTM Avo" panose="02040603050506020204" pitchFamily="18" charset="0"/>
                <a:cs typeface="Times New Roman" panose="02020603050405020304" pitchFamily="18" charset="0"/>
              </a:rPr>
              <a:t> </a:t>
            </a:r>
            <a:r>
              <a:rPr lang="en-US" sz="2800" b="1" dirty="0" err="1">
                <a:solidFill>
                  <a:schemeClr val="accent6"/>
                </a:solidFill>
                <a:latin typeface="UTM Avo" panose="02040603050506020204" pitchFamily="18" charset="0"/>
                <a:cs typeface="Times New Roman" panose="02020603050405020304" pitchFamily="18" charset="0"/>
              </a:rPr>
              <a:t>thiệu</a:t>
            </a:r>
            <a:r>
              <a:rPr lang="en-US" sz="2800" b="1" dirty="0">
                <a:solidFill>
                  <a:schemeClr val="accent6"/>
                </a:solidFill>
                <a:latin typeface="UTM Avo" panose="02040603050506020204" pitchFamily="18" charset="0"/>
                <a:cs typeface="Times New Roman" panose="02020603050405020304" pitchFamily="18" charset="0"/>
              </a:rPr>
              <a:t> </a:t>
            </a:r>
            <a:r>
              <a:rPr lang="en-US" sz="2800" b="1" dirty="0" err="1">
                <a:solidFill>
                  <a:schemeClr val="accent6"/>
                </a:solidFill>
                <a:latin typeface="UTM Avo" panose="02040603050506020204" pitchFamily="18" charset="0"/>
                <a:cs typeface="Times New Roman" panose="02020603050405020304" pitchFamily="18" charset="0"/>
              </a:rPr>
              <a:t>về</a:t>
            </a:r>
            <a:r>
              <a:rPr lang="en-US" sz="2800" b="1" dirty="0">
                <a:solidFill>
                  <a:schemeClr val="accent6"/>
                </a:solidFill>
                <a:latin typeface="UTM Avo" panose="02040603050506020204" pitchFamily="18" charset="0"/>
                <a:cs typeface="Times New Roman" panose="02020603050405020304" pitchFamily="18" charset="0"/>
              </a:rPr>
              <a:t> </a:t>
            </a:r>
            <a:r>
              <a:rPr lang="en-US" sz="2800" b="1" dirty="0" err="1">
                <a:solidFill>
                  <a:schemeClr val="accent6"/>
                </a:solidFill>
                <a:latin typeface="UTM Avo" panose="02040603050506020204" pitchFamily="18" charset="0"/>
                <a:cs typeface="Times New Roman" panose="02020603050405020304" pitchFamily="18" charset="0"/>
              </a:rPr>
              <a:t>bản</a:t>
            </a:r>
            <a:r>
              <a:rPr lang="en-US" sz="2800" b="1" dirty="0">
                <a:solidFill>
                  <a:schemeClr val="accent6"/>
                </a:solidFill>
                <a:latin typeface="UTM Avo" panose="02040603050506020204" pitchFamily="18" charset="0"/>
                <a:cs typeface="Times New Roman" panose="02020603050405020304" pitchFamily="18" charset="0"/>
              </a:rPr>
              <a:t> </a:t>
            </a:r>
            <a:r>
              <a:rPr lang="en-US" sz="2800" b="1" dirty="0" err="1">
                <a:solidFill>
                  <a:schemeClr val="accent6"/>
                </a:solidFill>
                <a:latin typeface="UTM Avo" panose="02040603050506020204" pitchFamily="18" charset="0"/>
                <a:cs typeface="Times New Roman" panose="02020603050405020304" pitchFamily="18" charset="0"/>
              </a:rPr>
              <a:t>thân</a:t>
            </a:r>
            <a:r>
              <a:rPr lang="en-US" sz="2800" b="1" dirty="0">
                <a:solidFill>
                  <a:schemeClr val="accent6"/>
                </a:solidFill>
                <a:latin typeface="UTM Avo" panose="02040603050506020204" pitchFamily="18" charset="0"/>
                <a:cs typeface="Times New Roman" panose="02020603050405020304" pitchFamily="18" charset="0"/>
              </a:rPr>
              <a:t> </a:t>
            </a:r>
            <a:r>
              <a:rPr lang="en-US" sz="2800" b="1" dirty="0" err="1">
                <a:solidFill>
                  <a:schemeClr val="accent6"/>
                </a:solidFill>
                <a:latin typeface="UTM Avo" panose="02040603050506020204" pitchFamily="18" charset="0"/>
                <a:cs typeface="Times New Roman" panose="02020603050405020304" pitchFamily="18" charset="0"/>
              </a:rPr>
              <a:t>của</a:t>
            </a:r>
            <a:r>
              <a:rPr lang="en-US" sz="2800" b="1" dirty="0">
                <a:solidFill>
                  <a:schemeClr val="accent6"/>
                </a:solidFill>
                <a:latin typeface="UTM Avo" panose="02040603050506020204" pitchFamily="18" charset="0"/>
                <a:cs typeface="Times New Roman" panose="02020603050405020304" pitchFamily="18" charset="0"/>
              </a:rPr>
              <a:t> </a:t>
            </a:r>
            <a:r>
              <a:rPr lang="en-US" sz="2800" b="1" dirty="0" err="1">
                <a:solidFill>
                  <a:schemeClr val="accent6"/>
                </a:solidFill>
                <a:latin typeface="UTM Avo" panose="02040603050506020204" pitchFamily="18" charset="0"/>
                <a:cs typeface="Times New Roman" panose="02020603050405020304" pitchFamily="18" charset="0"/>
              </a:rPr>
              <a:t>em</a:t>
            </a:r>
            <a:r>
              <a:rPr lang="en-US" sz="2800" b="1" dirty="0">
                <a:solidFill>
                  <a:schemeClr val="accent6"/>
                </a:solidFill>
                <a:latin typeface="UTM Avo" panose="02040603050506020204" pitchFamily="18" charset="0"/>
                <a:cs typeface="Times New Roman" panose="02020603050405020304" pitchFamily="18" charset="0"/>
              </a:rPr>
              <a:t> </a:t>
            </a:r>
            <a:r>
              <a:rPr lang="en-US" sz="2800" b="1" dirty="0" err="1">
                <a:solidFill>
                  <a:schemeClr val="accent6"/>
                </a:solidFill>
                <a:latin typeface="UTM Avo" panose="02040603050506020204" pitchFamily="18" charset="0"/>
                <a:cs typeface="Times New Roman" panose="02020603050405020304" pitchFamily="18" charset="0"/>
              </a:rPr>
              <a:t>theo</a:t>
            </a:r>
            <a:r>
              <a:rPr lang="en-US" sz="2800" b="1" dirty="0">
                <a:solidFill>
                  <a:schemeClr val="accent6"/>
                </a:solidFill>
                <a:latin typeface="UTM Avo" panose="02040603050506020204" pitchFamily="18" charset="0"/>
                <a:cs typeface="Times New Roman" panose="02020603050405020304" pitchFamily="18" charset="0"/>
              </a:rPr>
              <a:t> </a:t>
            </a:r>
            <a:r>
              <a:rPr lang="en-US" sz="2800" b="1" dirty="0" err="1">
                <a:solidFill>
                  <a:schemeClr val="accent6"/>
                </a:solidFill>
                <a:latin typeface="UTM Avo" panose="02040603050506020204" pitchFamily="18" charset="0"/>
                <a:cs typeface="Times New Roman" panose="02020603050405020304" pitchFamily="18" charset="0"/>
              </a:rPr>
              <a:t>gợi</a:t>
            </a:r>
            <a:r>
              <a:rPr lang="en-US" sz="2800" b="1" dirty="0">
                <a:solidFill>
                  <a:schemeClr val="accent6"/>
                </a:solidFill>
                <a:latin typeface="UTM Avo" panose="02040603050506020204" pitchFamily="18" charset="0"/>
                <a:cs typeface="Times New Roman" panose="02020603050405020304" pitchFamily="18" charset="0"/>
              </a:rPr>
              <a:t> ý </a:t>
            </a:r>
            <a:r>
              <a:rPr lang="en-US" sz="2800" b="1" dirty="0" err="1">
                <a:solidFill>
                  <a:schemeClr val="accent6"/>
                </a:solidFill>
                <a:latin typeface="UTM Avo" panose="02040603050506020204" pitchFamily="18" charset="0"/>
                <a:cs typeface="Times New Roman" panose="02020603050405020304" pitchFamily="18" charset="0"/>
              </a:rPr>
              <a:t>sau</a:t>
            </a:r>
            <a:r>
              <a:rPr lang="en-US" sz="2800" b="1" dirty="0">
                <a:solidFill>
                  <a:schemeClr val="accent6"/>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664577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0" name="Picture 79">
            <a:extLst>
              <a:ext uri="{FF2B5EF4-FFF2-40B4-BE49-F238E27FC236}">
                <a16:creationId xmlns:a16="http://schemas.microsoft.com/office/drawing/2014/main" id="{C26FF18A-5CCF-493C-9DE6-1D0C44C35EA7}"/>
              </a:ext>
            </a:extLst>
          </p:cNvPr>
          <p:cNvPicPr>
            <a:picLocks noChangeAspect="1"/>
          </p:cNvPicPr>
          <p:nvPr/>
        </p:nvPicPr>
        <p:blipFill>
          <a:blip r:embed="rId4"/>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13" name="Rectangle 12">
            <a:extLst>
              <a:ext uri="{FF2B5EF4-FFF2-40B4-BE49-F238E27FC236}">
                <a16:creationId xmlns:a16="http://schemas.microsoft.com/office/drawing/2014/main" id="{FBFE8E40-0C04-41D1-A809-0C5B1905F92A}"/>
              </a:ext>
            </a:extLst>
          </p:cNvPr>
          <p:cNvSpPr/>
          <p:nvPr/>
        </p:nvSpPr>
        <p:spPr>
          <a:xfrm>
            <a:off x="556071" y="2788254"/>
            <a:ext cx="11079858" cy="3903504"/>
          </a:xfrm>
          <a:prstGeom prst="rect">
            <a:avLst/>
          </a:prstGeom>
        </p:spPr>
        <p:txBody>
          <a:bodyPr wrap="square">
            <a:spAutoFit/>
          </a:bodyPr>
          <a:lstStyle/>
          <a:p>
            <a:pPr algn="just" defTabSz="342900">
              <a:lnSpc>
                <a:spcPct val="150000"/>
              </a:lnSpc>
            </a:pPr>
            <a:r>
              <a:rPr lang="vi-VN" sz="2800" dirty="0">
                <a:latin typeface="UTM  Avo"/>
              </a:rPr>
              <a:t>Trong những bài học trước, em đã soạn thảo văn bản tiếng Việt trong phần mềm trình chiếu. Văn bản của bài trình chiếu cần ngắn gọn, cô đọng,… để người nghe dễ nắm bắt thông tin. Khi em cần trình bày thông tin chi tiết hơn, chẳng hạn như làm một bài văn, viết một lá thư,… thì phần mềm trình chiếu không còn phù hợp. Vậy phần mềm nào là phù hợp? Bài học này sẽ giúp em trả lời câu hỏi đó.</a:t>
            </a:r>
            <a:endParaRPr lang="vi-VN" sz="2800" dirty="0">
              <a:latin typeface="UTM  Avo"/>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A906A132-61F3-4DA3-8432-202C66D49AEF}"/>
              </a:ext>
            </a:extLst>
          </p:cNvPr>
          <p:cNvPicPr>
            <a:picLocks noChangeAspect="1"/>
          </p:cNvPicPr>
          <p:nvPr/>
        </p:nvPicPr>
        <p:blipFill>
          <a:blip r:embed="rId4"/>
          <a:stretch>
            <a:fillRect/>
          </a:stretch>
        </p:blipFill>
        <p:spPr>
          <a:xfrm>
            <a:off x="11322402" y="1350653"/>
            <a:ext cx="518998" cy="458178"/>
          </a:xfrm>
          <a:prstGeom prst="rect">
            <a:avLst/>
          </a:prstGeom>
        </p:spPr>
      </p:pic>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1" name="图片 16">
            <a:extLst>
              <a:ext uri="{FF2B5EF4-FFF2-40B4-BE49-F238E27FC236}">
                <a16:creationId xmlns:a16="http://schemas.microsoft.com/office/drawing/2014/main" id="{8A9797FE-C9D9-49AB-A3C2-86D3DB3D7A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6419" y="755636"/>
            <a:ext cx="1664763" cy="1512215"/>
          </a:xfrm>
          <a:prstGeom prst="rect">
            <a:avLst/>
          </a:prstGeom>
        </p:spPr>
      </p:pic>
      <p:pic>
        <p:nvPicPr>
          <p:cNvPr id="12" name="Picture 11" descr="Icon&#10;&#10;Description automatically generated">
            <a:extLst>
              <a:ext uri="{FF2B5EF4-FFF2-40B4-BE49-F238E27FC236}">
                <a16:creationId xmlns:a16="http://schemas.microsoft.com/office/drawing/2014/main" id="{239A8B9E-FB88-4E42-AEBB-678115273C5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393" t="10280" r="4451" b="10613"/>
          <a:stretch/>
        </p:blipFill>
        <p:spPr>
          <a:xfrm>
            <a:off x="0" y="3539678"/>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C0A0CF2A-7B1A-4996-AA78-F2EFD0B7A3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911" y="4197852"/>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id="{28C10F1D-D787-40EE-9B21-D76EC27E891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223" t="20929" r="4365" b="11351"/>
          <a:stretch/>
        </p:blipFill>
        <p:spPr>
          <a:xfrm>
            <a:off x="9642601" y="3571514"/>
            <a:ext cx="2464904" cy="2375452"/>
          </a:xfrm>
          <a:prstGeom prst="rect">
            <a:avLst/>
          </a:prstGeom>
        </p:spPr>
      </p:pic>
      <p:pic>
        <p:nvPicPr>
          <p:cNvPr id="9" name="Picture 8">
            <a:extLst>
              <a:ext uri="{FF2B5EF4-FFF2-40B4-BE49-F238E27FC236}">
                <a16:creationId xmlns:a16="http://schemas.microsoft.com/office/drawing/2014/main" id="{6AF4AC97-E772-45E6-9146-21375F2E2776}"/>
              </a:ext>
            </a:extLst>
          </p:cNvPr>
          <p:cNvPicPr>
            <a:picLocks noChangeAspect="1"/>
          </p:cNvPicPr>
          <p:nvPr/>
        </p:nvPicPr>
        <p:blipFill>
          <a:blip r:embed="rId9"/>
          <a:stretch>
            <a:fillRect/>
          </a:stretch>
        </p:blipFill>
        <p:spPr>
          <a:xfrm>
            <a:off x="121559" y="2458656"/>
            <a:ext cx="589731" cy="520622"/>
          </a:xfrm>
          <a:prstGeom prst="rect">
            <a:avLst/>
          </a:prstGeom>
        </p:spPr>
      </p:pic>
      <p:grpSp>
        <p:nvGrpSpPr>
          <p:cNvPr id="2" name="Group 1">
            <a:extLst>
              <a:ext uri="{FF2B5EF4-FFF2-40B4-BE49-F238E27FC236}">
                <a16:creationId xmlns:a16="http://schemas.microsoft.com/office/drawing/2014/main" id="{E9D58D33-FC59-8B1E-FEEA-8F487774E188}"/>
              </a:ext>
            </a:extLst>
          </p:cNvPr>
          <p:cNvGrpSpPr/>
          <p:nvPr/>
        </p:nvGrpSpPr>
        <p:grpSpPr>
          <a:xfrm>
            <a:off x="1294441" y="1068732"/>
            <a:ext cx="8727576" cy="1940925"/>
            <a:chOff x="1055313" y="1366069"/>
            <a:chExt cx="7632065" cy="1940925"/>
          </a:xfrm>
        </p:grpSpPr>
        <p:sp>
          <p:nvSpPr>
            <p:cNvPr id="4" name="Rectangle: Rounded Corners 3">
              <a:extLst>
                <a:ext uri="{FF2B5EF4-FFF2-40B4-BE49-F238E27FC236}">
                  <a16:creationId xmlns:a16="http://schemas.microsoft.com/office/drawing/2014/main" id="{D6B9DBE6-0472-AA93-92B5-B64A2B7FA24F}"/>
                </a:ext>
              </a:extLst>
            </p:cNvPr>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Graphic 5">
              <a:extLst>
                <a:ext uri="{FF2B5EF4-FFF2-40B4-BE49-F238E27FC236}">
                  <a16:creationId xmlns:a16="http://schemas.microsoft.com/office/drawing/2014/main" id="{CCE28D17-E7D5-6BAA-3FCD-74B5E664B74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5313" y="1366069"/>
              <a:ext cx="2076866" cy="1940925"/>
            </a:xfrm>
            <a:prstGeom prst="rect">
              <a:avLst/>
            </a:prstGeom>
          </p:spPr>
        </p:pic>
        <p:sp>
          <p:nvSpPr>
            <p:cNvPr id="11" name="Rectangle 10">
              <a:extLst>
                <a:ext uri="{FF2B5EF4-FFF2-40B4-BE49-F238E27FC236}">
                  <a16:creationId xmlns:a16="http://schemas.microsoft.com/office/drawing/2014/main" id="{25E8F470-1990-EE5B-A8D2-71CC5F18671B}"/>
                </a:ext>
              </a:extLst>
            </p:cNvPr>
            <p:cNvSpPr/>
            <p:nvPr/>
          </p:nvSpPr>
          <p:spPr>
            <a:xfrm>
              <a:off x="3082732" y="2121855"/>
              <a:ext cx="5518785"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r>
                <a:rPr lang="en-US" altLang="vi-VN" sz="3200" b="1" dirty="0">
                  <a:solidFill>
                    <a:srgbClr val="F93265"/>
                  </a:solidFill>
                  <a:latin typeface="UTM Avo" panose="02040603050506020204" pitchFamily="18" charset="0"/>
                  <a:cs typeface="Times New Roman" panose="02020603050405020304" pitchFamily="18" charset="0"/>
                </a:rPr>
                <a:t>PHẦN MỀM SOẠN THẢO VĂN BẢN</a:t>
              </a:r>
            </a:p>
          </p:txBody>
        </p:sp>
        <p:sp>
          <p:nvSpPr>
            <p:cNvPr id="7" name="Rectangle 6">
              <a:extLst>
                <a:ext uri="{FF2B5EF4-FFF2-40B4-BE49-F238E27FC236}">
                  <a16:creationId xmlns:a16="http://schemas.microsoft.com/office/drawing/2014/main" id="{B9476ED7-2D1D-E866-2C9B-3514A68212BA}"/>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10" name="Rectangle 9">
              <a:extLst>
                <a:ext uri="{FF2B5EF4-FFF2-40B4-BE49-F238E27FC236}">
                  <a16:creationId xmlns:a16="http://schemas.microsoft.com/office/drawing/2014/main" id="{3121D51E-CC19-1034-4C5B-9CA915DF42C8}"/>
                </a:ext>
              </a:extLst>
            </p:cNvPr>
            <p:cNvSpPr/>
            <p:nvPr/>
          </p:nvSpPr>
          <p:spPr>
            <a:xfrm>
              <a:off x="1666294" y="2088107"/>
              <a:ext cx="874580" cy="8206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600" b="1" dirty="0">
                  <a:latin typeface="SVN-SAF" panose="02040603050506020204"/>
                  <a:cs typeface="Times New Roman" panose="02020603050405020304" pitchFamily="18" charset="0"/>
                </a:rPr>
                <a:t>10</a:t>
              </a:r>
            </a:p>
          </p:txBody>
        </p:sp>
      </p:grpSp>
      <p:sp>
        <p:nvSpPr>
          <p:cNvPr id="14" name="Rectangle 13">
            <a:extLst>
              <a:ext uri="{FF2B5EF4-FFF2-40B4-BE49-F238E27FC236}">
                <a16:creationId xmlns:a16="http://schemas.microsoft.com/office/drawing/2014/main" id="{81A74656-B498-9ECA-CC1C-FB6491AEB647}"/>
              </a:ext>
            </a:extLst>
          </p:cNvPr>
          <p:cNvSpPr/>
          <p:nvPr/>
        </p:nvSpPr>
        <p:spPr>
          <a:xfrm>
            <a:off x="2921289" y="3366101"/>
            <a:ext cx="6721312" cy="1940925"/>
          </a:xfrm>
          <a:prstGeom prst="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dirty="0">
                <a:solidFill>
                  <a:schemeClr val="tx1"/>
                </a:solidFill>
                <a:latin typeface="UTM  Avo"/>
              </a:rPr>
              <a:t>Sau bài này em sẽ:</a:t>
            </a:r>
          </a:p>
          <a:p>
            <a:pPr marL="285750" indent="-285750">
              <a:buFont typeface="Arial" panose="020B0604020202020204" pitchFamily="34" charset="0"/>
              <a:buChar char="•"/>
            </a:pPr>
            <a:r>
              <a:rPr lang="vi-VN" dirty="0">
                <a:solidFill>
                  <a:schemeClr val="tx1"/>
                </a:solidFill>
                <a:latin typeface="UTM  Avo"/>
              </a:rPr>
              <a:t>Nhận biết được biểu tượng và kích hoạt được phần mềm soạn thảo</a:t>
            </a:r>
            <a:r>
              <a:rPr lang="en-US" dirty="0">
                <a:solidFill>
                  <a:schemeClr val="tx1"/>
                </a:solidFill>
                <a:latin typeface="UTM  Avo"/>
              </a:rPr>
              <a:t> </a:t>
            </a:r>
            <a:r>
              <a:rPr lang="vi-VN" dirty="0">
                <a:solidFill>
                  <a:schemeClr val="tx1"/>
                </a:solidFill>
                <a:latin typeface="UTM  Avo"/>
              </a:rPr>
              <a:t>văn bản.</a:t>
            </a:r>
          </a:p>
          <a:p>
            <a:pPr marL="285750" indent="-285750">
              <a:buFont typeface="Arial" panose="020B0604020202020204" pitchFamily="34" charset="0"/>
              <a:buChar char="•"/>
            </a:pPr>
            <a:r>
              <a:rPr lang="vi-VN" dirty="0">
                <a:solidFill>
                  <a:schemeClr val="tx1"/>
                </a:solidFill>
                <a:latin typeface="UTM  Avo"/>
              </a:rPr>
              <a:t>Soạn thảo được văn bản tiếng Việt có chữ hoa, có dấu.</a:t>
            </a:r>
          </a:p>
          <a:p>
            <a:pPr marL="285750" indent="-285750">
              <a:buFont typeface="Arial" panose="020B0604020202020204" pitchFamily="34" charset="0"/>
              <a:buChar char="•"/>
            </a:pPr>
            <a:r>
              <a:rPr lang="vi-VN" dirty="0">
                <a:solidFill>
                  <a:schemeClr val="tx1"/>
                </a:solidFill>
                <a:latin typeface="UTM  Avo"/>
              </a:rPr>
              <a:t>Chỉnh sửa được văn bản với các thao tác chọn, xoá.</a:t>
            </a:r>
          </a:p>
        </p:txBody>
      </p:sp>
      <p:pic>
        <p:nvPicPr>
          <p:cNvPr id="16" name="Picture 15"/>
          <p:cNvPicPr>
            <a:picLocks noChangeAspect="1"/>
          </p:cNvPicPr>
          <p:nvPr/>
        </p:nvPicPr>
        <p:blipFill rotWithShape="1">
          <a:blip r:embed="rId12"/>
          <a:srcRect l="18570" t="14118" r="17176" b="15663"/>
          <a:stretch/>
        </p:blipFill>
        <p:spPr>
          <a:xfrm>
            <a:off x="4939393" y="820428"/>
            <a:ext cx="2013527" cy="581891"/>
          </a:xfrm>
          <a:prstGeom prst="rect">
            <a:avLst/>
          </a:prstGeom>
        </p:spPr>
      </p:pic>
      <p:sp>
        <p:nvSpPr>
          <p:cNvPr id="15" name="Rectangle 14">
            <a:extLst>
              <a:ext uri="{FF2B5EF4-FFF2-40B4-BE49-F238E27FC236}">
                <a16:creationId xmlns:a16="http://schemas.microsoft.com/office/drawing/2014/main" id="{0E9CEAD2-7F67-44D0-8C05-C025C33F2B9E}"/>
              </a:ext>
            </a:extLst>
          </p:cNvPr>
          <p:cNvSpPr/>
          <p:nvPr/>
        </p:nvSpPr>
        <p:spPr>
          <a:xfrm>
            <a:off x="787653" y="82157"/>
            <a:ext cx="10616691" cy="671851"/>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Thứ </a:t>
            </a:r>
            <a:r>
              <a:rPr lang="en-US" sz="2800" b="1" dirty="0" err="1">
                <a:latin typeface="SVN-SAF" panose="02040603050506020204" pitchFamily="18" charset="0"/>
                <a:cs typeface="Times New Roman" panose="02020603050405020304" pitchFamily="18" charset="0"/>
              </a:rPr>
              <a:t>ba</a:t>
            </a:r>
            <a:r>
              <a:rPr lang="en-US" sz="2800" b="1" dirty="0">
                <a:latin typeface="SVN-SAF" panose="02040603050506020204" pitchFamily="18" charset="0"/>
                <a:cs typeface="Times New Roman" panose="02020603050405020304" pitchFamily="18" charset="0"/>
              </a:rPr>
              <a:t> </a:t>
            </a:r>
            <a:r>
              <a:rPr lang="en-US" sz="2800" b="1" dirty="0" err="1">
                <a:latin typeface="SVN-SAF" panose="02040603050506020204" pitchFamily="18" charset="0"/>
                <a:cs typeface="Times New Roman" panose="02020603050405020304" pitchFamily="18" charset="0"/>
              </a:rPr>
              <a:t>ngày</a:t>
            </a:r>
            <a:r>
              <a:rPr lang="en-US" sz="2800" b="1" dirty="0">
                <a:latin typeface="SVN-SAF" panose="02040603050506020204" pitchFamily="18" charset="0"/>
                <a:cs typeface="Times New Roman" panose="02020603050405020304" pitchFamily="18" charset="0"/>
              </a:rPr>
              <a:t> 23 </a:t>
            </a:r>
            <a:r>
              <a:rPr lang="en-US" sz="2800" b="1" dirty="0" err="1">
                <a:latin typeface="SVN-SAF" panose="02040603050506020204" pitchFamily="18" charset="0"/>
                <a:cs typeface="Times New Roman" panose="02020603050405020304" pitchFamily="18" charset="0"/>
              </a:rPr>
              <a:t>tháng</a:t>
            </a:r>
            <a:r>
              <a:rPr lang="en-US" sz="2800" b="1" dirty="0">
                <a:latin typeface="SVN-SAF" panose="02040603050506020204" pitchFamily="18" charset="0"/>
                <a:cs typeface="Times New Roman" panose="02020603050405020304" pitchFamily="18" charset="0"/>
              </a:rPr>
              <a:t> 1 </a:t>
            </a:r>
            <a:r>
              <a:rPr lang="en-US" sz="2800" b="1" dirty="0" err="1">
                <a:latin typeface="SVN-SAF" panose="02040603050506020204" pitchFamily="18" charset="0"/>
                <a:cs typeface="Times New Roman" panose="02020603050405020304" pitchFamily="18" charset="0"/>
              </a:rPr>
              <a:t>năm</a:t>
            </a:r>
            <a:r>
              <a:rPr lang="en-US" sz="2800" b="1" dirty="0">
                <a:latin typeface="SVN-SAF" panose="02040603050506020204" pitchFamily="18" charset="0"/>
                <a:cs typeface="Times New Roman" panose="02020603050405020304" pitchFamily="18" charset="0"/>
              </a:rPr>
              <a:t> 2025</a:t>
            </a:r>
            <a:endParaRPr lang="vi-VN" sz="2800" b="1" dirty="0">
              <a:latin typeface="SVN-SAF"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1. </a:t>
            </a:r>
            <a:r>
              <a:rPr lang="vi-VN" sz="2800" b="1" dirty="0">
                <a:solidFill>
                  <a:srgbClr val="F03C69"/>
                </a:solidFill>
                <a:latin typeface="UTM  Avo"/>
                <a:cs typeface="Times New Roman" panose="02020603050405020304" pitchFamily="18" charset="0"/>
              </a:rPr>
              <a:t>Soạn thảo văn bản</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460279"/>
            <a:chOff x="522612" y="900102"/>
            <a:chExt cx="10962947" cy="2646749"/>
          </a:xfrm>
        </p:grpSpPr>
        <p:sp>
          <p:nvSpPr>
            <p:cNvPr id="13" name="Rectangle 12">
              <a:extLst>
                <a:ext uri="{FF2B5EF4-FFF2-40B4-BE49-F238E27FC236}">
                  <a16:creationId xmlns:a16="http://schemas.microsoft.com/office/drawing/2014/main" id="{FAB2ABA5-E39F-453B-A1F6-A8A302CF76CF}"/>
                </a:ext>
              </a:extLst>
            </p:cNvPr>
            <p:cNvSpPr/>
            <p:nvPr/>
          </p:nvSpPr>
          <p:spPr>
            <a:xfrm>
              <a:off x="3286058" y="983362"/>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Sử dụng phần mềm soạn thảo văn bản</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12204" y="2054471"/>
              <a:ext cx="10161037" cy="967957"/>
            </a:xfrm>
            <a:prstGeom prst="rect">
              <a:avLst/>
            </a:prstGeom>
          </p:spPr>
          <p:txBody>
            <a:bodyPr wrap="square">
              <a:spAutoFit/>
            </a:bodyPr>
            <a:lstStyle/>
            <a:p>
              <a:pPr defTabSz="342900">
                <a:lnSpc>
                  <a:spcPct val="150000"/>
                </a:lnSpc>
              </a:pP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soạn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thảo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trên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máy</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tính</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khi</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thực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hiện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công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việc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gì</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dùng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phần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mềm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nào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để</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tạo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ra</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04491" y="538337"/>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73497" y="941514"/>
                <a:ext cx="301995" cy="722772"/>
              </a:xfrm>
              <a:prstGeom prst="rect">
                <a:avLst/>
              </a:prstGeom>
            </p:spPr>
            <p:txBody>
              <a:bodyPr wrap="square">
                <a:spAutoFit/>
              </a:bodyPr>
              <a:lstStyle/>
              <a:p>
                <a:pPr algn="ctr" defTabSz="342900">
                  <a:lnSpc>
                    <a:spcPct val="150000"/>
                  </a:lnSpc>
                </a:pPr>
                <a:r>
                  <a:rPr lang="en-US" sz="2800" b="1" dirty="0">
                    <a:solidFill>
                      <a:schemeClr val="bg1"/>
                    </a:solidFill>
                    <a:latin typeface="UTM HelvetIns" panose="02040603050506020204" pitchFamily="18" charset="0"/>
                    <a:cs typeface="Times New Roman" panose="02020603050405020304" pitchFamily="18" charset="0"/>
                  </a:rPr>
                  <a:t>1</a:t>
                </a:r>
                <a:endParaRPr lang="vi-VN" sz="2800" b="1" dirty="0">
                  <a:solidFill>
                    <a:schemeClr val="bg1"/>
                  </a:solidFill>
                  <a:latin typeface="UTM Avo" panose="02040603050506020204" pitchFamily="18" charset="0"/>
                  <a:cs typeface="Times New Roman" panose="02020603050405020304" pitchFamily="18" charset="0"/>
                </a:endParaRPr>
              </a:p>
            </p:txBody>
          </p:sp>
        </p:grpSp>
      </p:grpSp>
      <p:sp>
        <p:nvSpPr>
          <p:cNvPr id="24" name="Rectangle 23">
            <a:extLst>
              <a:ext uri="{FF2B5EF4-FFF2-40B4-BE49-F238E27FC236}">
                <a16:creationId xmlns:a16="http://schemas.microsoft.com/office/drawing/2014/main" id="{3C1232B9-DBE5-45C8-87F9-613EA6523724}"/>
              </a:ext>
            </a:extLst>
          </p:cNvPr>
          <p:cNvSpPr/>
          <p:nvPr/>
        </p:nvSpPr>
        <p:spPr>
          <a:xfrm>
            <a:off x="614527" y="3802511"/>
            <a:ext cx="4032888" cy="2246769"/>
          </a:xfrm>
          <a:prstGeom prst="rect">
            <a:avLst/>
          </a:prstGeom>
        </p:spPr>
        <p:txBody>
          <a:bodyPr wrap="square">
            <a:spAutoFit/>
          </a:bodyPr>
          <a:lstStyle/>
          <a:p>
            <a:pPr algn="just" defTabSz="342900"/>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nhiều phần mềm soạn thảo văn bản khác nhau, chúng đều có điểm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chung là có thể gõ, chỉnh sửa, trình bày và lưu văn bản. Màn hình làm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việc của phần mềm soạn thảo văn bản được minh hoạ như sau:</a:t>
            </a:r>
          </a:p>
          <a:p>
            <a:pPr algn="just" defTabSz="342900"/>
            <a:endParaRPr lang="vi-VN" sz="2000" dirty="0">
              <a:latin typeface="UTM Avo" panose="020406030505060202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id="{A795162B-3A4E-4E1C-BF5E-5EC38F5007E6}"/>
              </a:ext>
            </a:extLst>
          </p:cNvPr>
          <p:cNvPicPr>
            <a:picLocks noChangeAspect="1"/>
          </p:cNvPicPr>
          <p:nvPr/>
        </p:nvPicPr>
        <p:blipFill>
          <a:blip r:embed="rId6"/>
          <a:stretch>
            <a:fillRect/>
          </a:stretch>
        </p:blipFill>
        <p:spPr>
          <a:xfrm>
            <a:off x="614526" y="3473491"/>
            <a:ext cx="689218" cy="653278"/>
          </a:xfrm>
          <a:prstGeom prst="rect">
            <a:avLst/>
          </a:prstGeom>
        </p:spPr>
      </p:pic>
      <p:pic>
        <p:nvPicPr>
          <p:cNvPr id="5" name="Picture 4">
            <a:extLst>
              <a:ext uri="{FF2B5EF4-FFF2-40B4-BE49-F238E27FC236}">
                <a16:creationId xmlns:a16="http://schemas.microsoft.com/office/drawing/2014/main" id="{31A633D8-91CD-EF83-2820-9F413B01988E}"/>
              </a:ext>
            </a:extLst>
          </p:cNvPr>
          <p:cNvPicPr>
            <a:picLocks noChangeAspect="1"/>
          </p:cNvPicPr>
          <p:nvPr/>
        </p:nvPicPr>
        <p:blipFill>
          <a:blip r:embed="rId7"/>
          <a:stretch>
            <a:fillRect/>
          </a:stretch>
        </p:blipFill>
        <p:spPr>
          <a:xfrm>
            <a:off x="4780490" y="3517695"/>
            <a:ext cx="6796983" cy="2953563"/>
          </a:xfrm>
          <a:prstGeom prst="rect">
            <a:avLst/>
          </a:prstGeom>
        </p:spPr>
      </p:pic>
    </p:spTree>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387249" y="1440101"/>
            <a:ext cx="10825447" cy="2263092"/>
            <a:chOff x="-41026" y="468808"/>
            <a:chExt cx="10825447" cy="2263092"/>
          </a:xfrm>
        </p:grpSpPr>
        <p:grpSp>
          <p:nvGrpSpPr>
            <p:cNvPr id="3" name="Group 2">
              <a:extLst>
                <a:ext uri="{FF2B5EF4-FFF2-40B4-BE49-F238E27FC236}">
                  <a16:creationId xmlns:a16="http://schemas.microsoft.com/office/drawing/2014/main"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6" y="943284"/>
                  <a:ext cx="9118318" cy="2556012"/>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810305" y="1241126"/>
              <a:ext cx="9620457" cy="966675"/>
            </a:xfrm>
            <a:prstGeom prst="rect">
              <a:avLst/>
            </a:prstGeom>
          </p:spPr>
          <p:txBody>
            <a:bodyPr wrap="square">
              <a:spAutoFit/>
            </a:bodyPr>
            <a:lstStyle/>
            <a:p>
              <a:pPr defTabSz="342900">
                <a:lnSpc>
                  <a:spcPct val="135000"/>
                </a:lnSpc>
                <a:spcBef>
                  <a:spcPts val="600"/>
                </a:spcBef>
              </a:pPr>
              <a:r>
                <a:rPr lang="vi-VN" sz="2200" b="1" dirty="0">
                  <a:solidFill>
                    <a:srgbClr val="F03C69"/>
                  </a:solidFill>
                  <a:latin typeface="UTM Avo" panose="02040603050506020204" pitchFamily="18" charset="0"/>
                  <a:cs typeface="Times New Roman" panose="02020603050405020304" pitchFamily="18" charset="0"/>
                </a:rPr>
                <a:t> Phần mềm soạn thảo văn bản giúp em gõ, chỉnh sửa, trình bày</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và lưu văn bản. Khi gõ phím, kí tự sẽ xuất hiện tại vị trí con trỏ</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soạn thảo.</a:t>
              </a:r>
            </a:p>
          </p:txBody>
        </p:sp>
      </p:grpSp>
      <p:sp>
        <p:nvSpPr>
          <p:cNvPr id="13" name="TextBox 12">
            <a:extLst>
              <a:ext uri="{FF2B5EF4-FFF2-40B4-BE49-F238E27FC236}">
                <a16:creationId xmlns:a16="http://schemas.microsoft.com/office/drawing/2014/main" id="{1E53AA85-2483-9425-19CA-EF4110AB4160}"/>
              </a:ext>
            </a:extLst>
          </p:cNvPr>
          <p:cNvSpPr txBox="1"/>
          <p:nvPr/>
        </p:nvSpPr>
        <p:spPr>
          <a:xfrm>
            <a:off x="1022269" y="356031"/>
            <a:ext cx="10298761" cy="861774"/>
          </a:xfrm>
          <a:prstGeom prst="rect">
            <a:avLst/>
          </a:prstGeom>
          <a:noFill/>
        </p:spPr>
        <p:txBody>
          <a:bodyPr wrap="square">
            <a:spAutoFit/>
          </a:bodyPr>
          <a:lstStyle/>
          <a:p>
            <a:pPr>
              <a:lnSpc>
                <a:spcPts val="3000"/>
              </a:lnSpc>
            </a:pPr>
            <a:r>
              <a:rPr lang="vi-VN" sz="2000" dirty="0">
                <a:latin typeface="UTM  Avo"/>
              </a:rPr>
              <a:t>Trong vùng soạn thảo, có con trỏ soạn thảo nhấp nháy. Khi em gõ phím, kí</a:t>
            </a:r>
            <a:r>
              <a:rPr lang="en-US" sz="2000" dirty="0">
                <a:latin typeface="UTM  Avo"/>
              </a:rPr>
              <a:t> </a:t>
            </a:r>
            <a:r>
              <a:rPr lang="vi-VN" sz="2000" dirty="0">
                <a:latin typeface="UTM  Avo"/>
              </a:rPr>
              <a:t>tự tương ứng sẽ xuất hiện tại vị trí con trỏ soạn thảo, con trỏ soạn thảo dịch</a:t>
            </a:r>
            <a:r>
              <a:rPr lang="en-US" sz="2000" dirty="0">
                <a:latin typeface="UTM  Avo"/>
              </a:rPr>
              <a:t> </a:t>
            </a:r>
            <a:r>
              <a:rPr lang="vi-VN" sz="2000" dirty="0">
                <a:latin typeface="UTM  Avo"/>
              </a:rPr>
              <a:t>về bên phải của kí tự.</a:t>
            </a:r>
            <a:endParaRPr lang="en-US" sz="2000" dirty="0">
              <a:latin typeface="UTM  Avo"/>
            </a:endParaRPr>
          </a:p>
        </p:txBody>
      </p:sp>
      <p:pic>
        <p:nvPicPr>
          <p:cNvPr id="14" name="Picture 13">
            <a:extLst>
              <a:ext uri="{FF2B5EF4-FFF2-40B4-BE49-F238E27FC236}">
                <a16:creationId xmlns:a16="http://schemas.microsoft.com/office/drawing/2014/main" id="{AD271B61-8B5D-EF20-5679-7EA7D58AF2CD}"/>
              </a:ext>
            </a:extLst>
          </p:cNvPr>
          <p:cNvPicPr>
            <a:picLocks noChangeAspect="1"/>
          </p:cNvPicPr>
          <p:nvPr/>
        </p:nvPicPr>
        <p:blipFill>
          <a:blip r:embed="rId3"/>
          <a:stretch>
            <a:fillRect/>
          </a:stretch>
        </p:blipFill>
        <p:spPr>
          <a:xfrm>
            <a:off x="489536" y="3784716"/>
            <a:ext cx="983065" cy="967824"/>
          </a:xfrm>
          <a:prstGeom prst="rect">
            <a:avLst/>
          </a:prstGeom>
        </p:spPr>
      </p:pic>
      <p:sp>
        <p:nvSpPr>
          <p:cNvPr id="16" name="TextBox 15">
            <a:extLst>
              <a:ext uri="{FF2B5EF4-FFF2-40B4-BE49-F238E27FC236}">
                <a16:creationId xmlns:a16="http://schemas.microsoft.com/office/drawing/2014/main" id="{C14CF411-6FC5-7AB2-D461-DA30DD6EE37B}"/>
              </a:ext>
            </a:extLst>
          </p:cNvPr>
          <p:cNvSpPr txBox="1"/>
          <p:nvPr/>
        </p:nvSpPr>
        <p:spPr>
          <a:xfrm>
            <a:off x="1480223" y="4087202"/>
            <a:ext cx="9782666" cy="1978170"/>
          </a:xfrm>
          <a:prstGeom prst="rect">
            <a:avLst/>
          </a:prstGeom>
          <a:noFill/>
        </p:spPr>
        <p:txBody>
          <a:bodyPr wrap="square">
            <a:spAutoFit/>
          </a:bodyPr>
          <a:lstStyle/>
          <a:p>
            <a:pPr>
              <a:lnSpc>
                <a:spcPts val="3000"/>
              </a:lnSpc>
            </a:pPr>
            <a:r>
              <a:rPr lang="vi-VN" sz="2000" dirty="0">
                <a:latin typeface="UTM  Avo"/>
              </a:rPr>
              <a:t>Chọn những câu ghép đúng. Trong phần mềm soạn thảo văn bản, em có thể: </a:t>
            </a:r>
            <a:endParaRPr lang="en-US" sz="2000" dirty="0">
              <a:latin typeface="UTM  Avo"/>
            </a:endParaRPr>
          </a:p>
          <a:p>
            <a:pPr marL="342900" indent="-342900">
              <a:lnSpc>
                <a:spcPts val="3000"/>
              </a:lnSpc>
              <a:buAutoNum type="alphaUcPeriod"/>
            </a:pPr>
            <a:r>
              <a:rPr lang="vi-VN" sz="2000" dirty="0">
                <a:latin typeface="UTM  Avo"/>
              </a:rPr>
              <a:t>Gõ và chỉnh sửa văn bản. </a:t>
            </a:r>
            <a:endParaRPr lang="en-US" sz="2000" dirty="0">
              <a:latin typeface="UTM  Avo"/>
            </a:endParaRPr>
          </a:p>
          <a:p>
            <a:pPr marL="342900" indent="-342900">
              <a:lnSpc>
                <a:spcPts val="3000"/>
              </a:lnSpc>
              <a:buAutoNum type="alphaUcPeriod"/>
            </a:pPr>
            <a:r>
              <a:rPr lang="vi-VN" sz="2000" dirty="0">
                <a:latin typeface="UTM  Avo"/>
              </a:rPr>
              <a:t>Trình bày văn bản. </a:t>
            </a:r>
            <a:endParaRPr lang="en-US" sz="2000" dirty="0">
              <a:latin typeface="UTM  Avo"/>
            </a:endParaRPr>
          </a:p>
          <a:p>
            <a:pPr marL="342900" indent="-342900">
              <a:lnSpc>
                <a:spcPts val="3000"/>
              </a:lnSpc>
              <a:buAutoNum type="alphaUcPeriod"/>
            </a:pPr>
            <a:r>
              <a:rPr lang="vi-VN" sz="2000" dirty="0">
                <a:latin typeface="UTM  Avo"/>
              </a:rPr>
              <a:t>Lưu văn bản. </a:t>
            </a:r>
            <a:endParaRPr lang="en-US" sz="2000" dirty="0">
              <a:latin typeface="UTM  Avo"/>
            </a:endParaRPr>
          </a:p>
          <a:p>
            <a:pPr marL="342900" indent="-342900">
              <a:lnSpc>
                <a:spcPts val="3000"/>
              </a:lnSpc>
              <a:buAutoNum type="alphaUcPeriod"/>
            </a:pPr>
            <a:r>
              <a:rPr lang="vi-VN" sz="2000" dirty="0">
                <a:latin typeface="UTM  Avo"/>
              </a:rPr>
              <a:t>Khám phá thế giới tự nhiên. </a:t>
            </a:r>
            <a:endParaRPr lang="en-US" sz="2000" dirty="0">
              <a:latin typeface="UTM  Avo"/>
            </a:endParaRPr>
          </a:p>
        </p:txBody>
      </p:sp>
      <p:sp>
        <p:nvSpPr>
          <p:cNvPr id="9" name="Oval 8"/>
          <p:cNvSpPr/>
          <p:nvPr/>
        </p:nvSpPr>
        <p:spPr>
          <a:xfrm>
            <a:off x="1435657" y="4474385"/>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p:cNvSpPr/>
          <p:nvPr/>
        </p:nvSpPr>
        <p:spPr>
          <a:xfrm>
            <a:off x="1412573" y="5264099"/>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1435657" y="4871916"/>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circle(in)">
                                      <p:cBhvr>
                                        <p:cTn id="48" dur="20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9" grpId="0" animBg="1"/>
      <p:bldP spid="15"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2. </a:t>
            </a:r>
            <a:r>
              <a:rPr lang="en-US" sz="2800" b="1" dirty="0" err="1">
                <a:solidFill>
                  <a:srgbClr val="F03C69"/>
                </a:solidFill>
                <a:latin typeface="UTM  Avo"/>
                <a:cs typeface="Times New Roman" panose="02020603050405020304" pitchFamily="18" charset="0"/>
              </a:rPr>
              <a:t>Xóa</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văn</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bản</a:t>
            </a:r>
            <a:endParaRPr lang="vi-VN" sz="2800" b="1" dirty="0">
              <a:solidFill>
                <a:srgbClr val="F03C69"/>
              </a:solidFill>
              <a:latin typeface="UTM  Avo"/>
              <a:cs typeface="Times New Roman" panose="02020603050405020304" pitchFamily="18" charset="0"/>
            </a:endParaRPr>
          </a:p>
        </p:txBody>
      </p:sp>
      <p:grpSp>
        <p:nvGrpSpPr>
          <p:cNvPr id="26" name="Group 25">
            <a:extLst>
              <a:ext uri="{FF2B5EF4-FFF2-40B4-BE49-F238E27FC236}">
                <a16:creationId xmlns:a16="http://schemas.microsoft.com/office/drawing/2014/main" id="{3E29244E-37C8-471B-8196-D0543224B019}"/>
              </a:ext>
            </a:extLst>
          </p:cNvPr>
          <p:cNvGrpSpPr/>
          <p:nvPr/>
        </p:nvGrpSpPr>
        <p:grpSpPr>
          <a:xfrm rot="10800000">
            <a:off x="2214787" y="3326872"/>
            <a:ext cx="4685634" cy="2896259"/>
            <a:chOff x="1759477" y="4552258"/>
            <a:chExt cx="7309877" cy="1238356"/>
          </a:xfrm>
        </p:grpSpPr>
        <p:sp>
          <p:nvSpPr>
            <p:cNvPr id="27" name="Speech Bubble: Rectangle with Corners Rounded 26">
              <a:extLst>
                <a:ext uri="{FF2B5EF4-FFF2-40B4-BE49-F238E27FC236}">
                  <a16:creationId xmlns:a16="http://schemas.microsoft.com/office/drawing/2014/main"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peech Bubble: Rectangle with Corners Rounded 27">
              <a:extLst>
                <a:ext uri="{FF2B5EF4-FFF2-40B4-BE49-F238E27FC236}">
                  <a16:creationId xmlns:a16="http://schemas.microsoft.com/office/drawing/2014/main"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Chỉnh sửa văn bản sau khi gõ</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62374" y="1824969"/>
              <a:ext cx="10083421" cy="1143070"/>
            </a:xfrm>
            <a:prstGeom prst="rect">
              <a:avLst/>
            </a:prstGeom>
          </p:spPr>
          <p:txBody>
            <a:bodyPr wrap="square">
              <a:spAutoFit/>
            </a:bodyPr>
            <a:lstStyle/>
            <a:p>
              <a:pPr defTabSz="342900">
                <a:lnSpc>
                  <a:spcPct val="150000"/>
                </a:lnSpc>
              </a:pPr>
              <a:r>
                <a:rPr lang="vi-VN" sz="2400" dirty="0">
                  <a:latin typeface="UTM Avo" panose="02040603050506020204" pitchFamily="18" charset="0"/>
                  <a:cs typeface="Times New Roman" panose="02020603050405020304" pitchFamily="18" charset="0"/>
                </a:rPr>
                <a:t>Sau khi gõ xong đoạn văn bản, em phát hiện ra một vài chỗ gõ sai, em</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sẽ làm gì để được văn bản đúng?</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BB719E38-428C-4A62-804D-CE4F1505205C}"/>
              </a:ext>
            </a:extLst>
          </p:cNvPr>
          <p:cNvSpPr/>
          <p:nvPr/>
        </p:nvSpPr>
        <p:spPr>
          <a:xfrm>
            <a:off x="2419424" y="3511035"/>
            <a:ext cx="4338735" cy="2620013"/>
          </a:xfrm>
          <a:prstGeom prst="rect">
            <a:avLst/>
          </a:prstGeom>
        </p:spPr>
        <p:txBody>
          <a:bodyPr wrap="square">
            <a:spAutoFit/>
          </a:bodyPr>
          <a:lstStyle/>
          <a:p>
            <a:pPr algn="just" defTabSz="342900">
              <a:lnSpc>
                <a:spcPct val="140000"/>
              </a:lnSpc>
            </a:pPr>
            <a:r>
              <a:rPr lang="vi-VN" sz="2000" dirty="0">
                <a:latin typeface="UTM Avo" panose="02040603050506020204" pitchFamily="18" charset="0"/>
                <a:cs typeface="Times New Roman" panose="02020603050405020304" pitchFamily="18" charset="0"/>
              </a:rPr>
              <a:t>Khi soạn thảo văn bản, nếu em gõ chưa đúng, em có thể sửa lại.</a:t>
            </a:r>
          </a:p>
          <a:p>
            <a:pPr algn="just" defTabSz="342900">
              <a:lnSpc>
                <a:spcPct val="140000"/>
              </a:lnSpc>
            </a:pP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để xoá kí tự ở bên phải con trỏ soạn thảo. Nhấn</a:t>
            </a:r>
          </a:p>
          <a:p>
            <a:pPr algn="just" defTabSz="342900">
              <a:lnSpc>
                <a:spcPct val="140000"/>
              </a:lnSpc>
            </a:pPr>
            <a:r>
              <a:rPr lang="vi-VN" sz="2000" dirty="0">
                <a:latin typeface="UTM Avo" panose="02040603050506020204" pitchFamily="18" charset="0"/>
                <a:cs typeface="Times New Roman" panose="02020603050405020304" pitchFamily="18" charset="0"/>
              </a:rPr>
              <a:t>phím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để xoá kí tự ở bên trái con trỏ soạn thảo.</a:t>
            </a:r>
            <a:endParaRPr lang="en-US" sz="2000" dirty="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632717B-B48C-927A-3CBC-3A6B9115963D}"/>
              </a:ext>
            </a:extLst>
          </p:cNvPr>
          <p:cNvPicPr>
            <a:picLocks noChangeAspect="1"/>
          </p:cNvPicPr>
          <p:nvPr/>
        </p:nvPicPr>
        <p:blipFill>
          <a:blip r:embed="rId6"/>
          <a:stretch>
            <a:fillRect/>
          </a:stretch>
        </p:blipFill>
        <p:spPr>
          <a:xfrm>
            <a:off x="6962799" y="3935542"/>
            <a:ext cx="5113244" cy="1650249"/>
          </a:xfrm>
          <a:prstGeom prst="rect">
            <a:avLst/>
          </a:prstGeom>
        </p:spPr>
      </p:pic>
      <p:pic>
        <p:nvPicPr>
          <p:cNvPr id="23" name="Picture 22">
            <a:extLst>
              <a:ext uri="{FF2B5EF4-FFF2-40B4-BE49-F238E27FC236}">
                <a16:creationId xmlns:a16="http://schemas.microsoft.com/office/drawing/2014/main" id="{A795162B-3A4E-4E1C-BF5E-5EC38F5007E6}"/>
              </a:ext>
            </a:extLst>
          </p:cNvPr>
          <p:cNvPicPr>
            <a:picLocks noChangeAspect="1"/>
          </p:cNvPicPr>
          <p:nvPr/>
        </p:nvPicPr>
        <p:blipFill>
          <a:blip r:embed="rId7"/>
          <a:stretch>
            <a:fillRect/>
          </a:stretch>
        </p:blipFill>
        <p:spPr>
          <a:xfrm>
            <a:off x="935018" y="3850274"/>
            <a:ext cx="1024174" cy="970767"/>
          </a:xfrm>
          <a:prstGeom prst="rect">
            <a:avLst/>
          </a:prstGeom>
        </p:spPr>
      </p:pic>
    </p:spTree>
    <p:extLst>
      <p:ext uri="{BB962C8B-B14F-4D97-AF65-F5344CB8AC3E}">
        <p14:creationId xmlns:p14="http://schemas.microsoft.com/office/powerpoint/2010/main" val="1429776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75DD6-F59F-4548-AC08-55C5E4090A98}"/>
              </a:ext>
            </a:extLst>
          </p:cNvPr>
          <p:cNvSpPr/>
          <p:nvPr/>
        </p:nvSpPr>
        <p:spPr>
          <a:xfrm>
            <a:off x="1076738" y="863876"/>
            <a:ext cx="10038522" cy="1384995"/>
          </a:xfrm>
          <a:prstGeom prst="rect">
            <a:avLst/>
          </a:prstGeom>
        </p:spPr>
        <p:txBody>
          <a:bodyPr wrap="square">
            <a:spAutoFit/>
          </a:bodyPr>
          <a:lstStyle/>
          <a:p>
            <a:pPr algn="just" defTabSz="342900">
              <a:lnSpc>
                <a:spcPct val="150000"/>
              </a:lnSpc>
            </a:pPr>
            <a:r>
              <a:rPr lang="vi-VN" sz="2800" dirty="0">
                <a:latin typeface="UTM Avo" panose="02040603050506020204" pitchFamily="18" charset="0"/>
                <a:cs typeface="Times New Roman" panose="02020603050405020304" pitchFamily="18" charset="0"/>
              </a:rPr>
              <a:t>Để xoá một phần văn bản, trước tiên em cần chọn phần văn bản đó, sau đó</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nhấn phím </a:t>
            </a:r>
            <a:r>
              <a:rPr lang="vi-VN" sz="2800" b="1" dirty="0">
                <a:latin typeface="UTM Avo" panose="02040603050506020204" pitchFamily="18" charset="0"/>
                <a:cs typeface="Times New Roman" panose="02020603050405020304" pitchFamily="18" charset="0"/>
              </a:rPr>
              <a:t>Delete</a:t>
            </a:r>
            <a:r>
              <a:rPr lang="vi-VN" sz="2800" dirty="0">
                <a:latin typeface="UTM Avo" panose="02040603050506020204" pitchFamily="18" charset="0"/>
                <a:cs typeface="Times New Roman" panose="02020603050405020304" pitchFamily="18" charset="0"/>
              </a:rPr>
              <a:t> hoặc </a:t>
            </a:r>
            <a:r>
              <a:rPr lang="vi-VN" sz="2800" b="1" dirty="0">
                <a:latin typeface="UTM Avo" panose="02040603050506020204" pitchFamily="18" charset="0"/>
                <a:cs typeface="Times New Roman" panose="02020603050405020304" pitchFamily="18" charset="0"/>
              </a:rPr>
              <a:t>Backspace.</a:t>
            </a:r>
            <a:r>
              <a:rPr lang="vi-VN" sz="2800" dirty="0">
                <a:latin typeface="UTM Avo" panose="020406030505060202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2D4C29A4-D720-1A1D-8E9F-4344E449AE5E}"/>
              </a:ext>
            </a:extLst>
          </p:cNvPr>
          <p:cNvPicPr>
            <a:picLocks noChangeAspect="1"/>
          </p:cNvPicPr>
          <p:nvPr/>
        </p:nvPicPr>
        <p:blipFill>
          <a:blip r:embed="rId2"/>
          <a:stretch>
            <a:fillRect/>
          </a:stretch>
        </p:blipFill>
        <p:spPr>
          <a:xfrm>
            <a:off x="1891088" y="3098177"/>
            <a:ext cx="8409823" cy="2716786"/>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FCA7A6-5F35-42A9-9ECB-F8C3A778C83B}"/>
              </a:ext>
            </a:extLst>
          </p:cNvPr>
          <p:cNvPicPr>
            <a:picLocks noChangeAspect="1"/>
          </p:cNvPicPr>
          <p:nvPr/>
        </p:nvPicPr>
        <p:blipFill rotWithShape="1">
          <a:blip r:embed="rId2">
            <a:extLst>
              <a:ext uri="{28A0092B-C50C-407E-A947-70E740481C1C}">
                <a14:useLocalDpi xmlns:a14="http://schemas.microsoft.com/office/drawing/2010/main" val="0"/>
              </a:ext>
            </a:extLst>
          </a:blip>
          <a:srcRect t="28502" b="8012"/>
          <a:stretch/>
        </p:blipFill>
        <p:spPr>
          <a:xfrm>
            <a:off x="236219" y="914400"/>
            <a:ext cx="11721423" cy="4957894"/>
          </a:xfrm>
          <a:prstGeom prst="rect">
            <a:avLst/>
          </a:prstGeom>
        </p:spPr>
      </p:pic>
    </p:spTree>
    <p:extLst>
      <p:ext uri="{BB962C8B-B14F-4D97-AF65-F5344CB8AC3E}">
        <p14:creationId xmlns:p14="http://schemas.microsoft.com/office/powerpoint/2010/main" val="1354257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009716" y="4075205"/>
            <a:ext cx="407300" cy="4101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 name="Group 1">
            <a:extLst>
              <a:ext uri="{FF2B5EF4-FFF2-40B4-BE49-F238E27FC236}">
                <a16:creationId xmlns:a16="http://schemas.microsoft.com/office/drawing/2014/main" id="{A14E9F60-269C-4ADA-96F6-89C88B2CCBDD}"/>
              </a:ext>
            </a:extLst>
          </p:cNvPr>
          <p:cNvGrpSpPr/>
          <p:nvPr/>
        </p:nvGrpSpPr>
        <p:grpSpPr>
          <a:xfrm>
            <a:off x="938546" y="451966"/>
            <a:ext cx="9694889" cy="2121552"/>
            <a:chOff x="176038" y="533052"/>
            <a:chExt cx="9875593" cy="2198848"/>
          </a:xfrm>
        </p:grpSpPr>
        <p:grpSp>
          <p:nvGrpSpPr>
            <p:cNvPr id="3" name="Group 2">
              <a:extLst>
                <a:ext uri="{FF2B5EF4-FFF2-40B4-BE49-F238E27FC236}">
                  <a16:creationId xmlns:a16="http://schemas.microsoft.com/office/drawing/2014/main"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958397" y="1195596"/>
              <a:ext cx="8939833" cy="1072538"/>
            </a:xfrm>
            <a:prstGeom prst="rect">
              <a:avLst/>
            </a:prstGeom>
          </p:spPr>
          <p:txBody>
            <a:bodyPr wrap="square">
              <a:spAutoFit/>
            </a:bodyPr>
            <a:lstStyle/>
            <a:p>
              <a:pPr defTabSz="342900">
                <a:lnSpc>
                  <a:spcPct val="135000"/>
                </a:lnSpc>
              </a:pPr>
              <a:r>
                <a:rPr lang="vi-VN" sz="2400" b="1" dirty="0">
                  <a:solidFill>
                    <a:srgbClr val="F03C69"/>
                  </a:solidFill>
                  <a:latin typeface="UTM Avo" panose="02040603050506020204" pitchFamily="18" charset="0"/>
                  <a:cs typeface="Times New Roman" panose="02020603050405020304" pitchFamily="18" charset="0"/>
                </a:rPr>
                <a:t>Em</a:t>
              </a:r>
              <a:r>
                <a:rPr lang="en-US" sz="2400" b="1" dirty="0">
                  <a:solidFill>
                    <a:srgbClr val="F03C69"/>
                  </a:solidFill>
                  <a:latin typeface="UTM Avo" panose="02040603050506020204" pitchFamily="18" charset="0"/>
                  <a:cs typeface="Times New Roman" panose="02020603050405020304" pitchFamily="18" charset="0"/>
                </a:rPr>
                <a:t> </a:t>
              </a:r>
              <a:r>
                <a:rPr lang="vi-VN" sz="2400" b="1" dirty="0">
                  <a:solidFill>
                    <a:srgbClr val="F03C69"/>
                  </a:solidFill>
                  <a:latin typeface="UTM Avo" panose="02040603050506020204" pitchFamily="18" charset="0"/>
                  <a:cs typeface="Times New Roman" panose="02020603050405020304" pitchFamily="18" charset="0"/>
                </a:rPr>
                <a:t>có</a:t>
              </a:r>
              <a:r>
                <a:rPr lang="en-US" sz="2400" b="1" dirty="0">
                  <a:solidFill>
                    <a:srgbClr val="F03C69"/>
                  </a:solidFill>
                  <a:latin typeface="UTM Avo" panose="02040603050506020204" pitchFamily="18" charset="0"/>
                  <a:cs typeface="Times New Roman" panose="02020603050405020304" pitchFamily="18" charset="0"/>
                </a:rPr>
                <a:t> </a:t>
              </a:r>
              <a:r>
                <a:rPr lang="vi-VN" sz="2400" b="1" dirty="0">
                  <a:solidFill>
                    <a:srgbClr val="F03C69"/>
                  </a:solidFill>
                  <a:latin typeface="UTM Avo" panose="02040603050506020204" pitchFamily="18" charset="0"/>
                  <a:cs typeface="Times New Roman" panose="02020603050405020304" pitchFamily="18" charset="0"/>
                </a:rPr>
                <a:t>thể xoá từng</a:t>
              </a:r>
              <a:r>
                <a:rPr lang="en-US" sz="2400" b="1" dirty="0">
                  <a:solidFill>
                    <a:srgbClr val="F03C69"/>
                  </a:solidFill>
                  <a:latin typeface="UTM Avo" panose="02040603050506020204" pitchFamily="18" charset="0"/>
                  <a:cs typeface="Times New Roman" panose="02020603050405020304" pitchFamily="18" charset="0"/>
                </a:rPr>
                <a:t> </a:t>
              </a:r>
              <a:r>
                <a:rPr lang="vi-VN" sz="2400" b="1" dirty="0">
                  <a:solidFill>
                    <a:srgbClr val="F03C69"/>
                  </a:solidFill>
                  <a:latin typeface="UTM Avo" panose="02040603050506020204" pitchFamily="18" charset="0"/>
                  <a:cs typeface="Times New Roman" panose="02020603050405020304" pitchFamily="18" charset="0"/>
                </a:rPr>
                <a:t>kí</a:t>
              </a:r>
              <a:r>
                <a:rPr lang="en-US" sz="2400" b="1" dirty="0">
                  <a:solidFill>
                    <a:srgbClr val="F03C69"/>
                  </a:solidFill>
                  <a:latin typeface="UTM Avo" panose="02040603050506020204" pitchFamily="18" charset="0"/>
                  <a:cs typeface="Times New Roman" panose="02020603050405020304" pitchFamily="18" charset="0"/>
                </a:rPr>
                <a:t> </a:t>
              </a:r>
              <a:r>
                <a:rPr lang="vi-VN" sz="2400" b="1" dirty="0">
                  <a:solidFill>
                    <a:srgbClr val="F03C69"/>
                  </a:solidFill>
                  <a:latin typeface="UTM Avo" panose="02040603050506020204" pitchFamily="18" charset="0"/>
                  <a:cs typeface="Times New Roman" panose="02020603050405020304" pitchFamily="18" charset="0"/>
                </a:rPr>
                <a:t>tự</a:t>
              </a:r>
              <a:r>
                <a:rPr lang="en-US" sz="2400" b="1" dirty="0">
                  <a:solidFill>
                    <a:srgbClr val="F03C69"/>
                  </a:solidFill>
                  <a:latin typeface="UTM Avo" panose="02040603050506020204" pitchFamily="18" charset="0"/>
                  <a:cs typeface="Times New Roman" panose="02020603050405020304" pitchFamily="18" charset="0"/>
                </a:rPr>
                <a:t> </a:t>
              </a:r>
              <a:r>
                <a:rPr lang="vi-VN" sz="2400" b="1" dirty="0">
                  <a:solidFill>
                    <a:srgbClr val="F03C69"/>
                  </a:solidFill>
                  <a:latin typeface="UTM Avo" panose="02040603050506020204" pitchFamily="18" charset="0"/>
                  <a:cs typeface="Times New Roman" panose="02020603050405020304" pitchFamily="18" charset="0"/>
                </a:rPr>
                <a:t>hoặc</a:t>
              </a:r>
              <a:r>
                <a:rPr lang="en-US" sz="2400" b="1" dirty="0">
                  <a:solidFill>
                    <a:srgbClr val="F03C69"/>
                  </a:solidFill>
                  <a:latin typeface="UTM Avo" panose="02040603050506020204" pitchFamily="18" charset="0"/>
                  <a:cs typeface="Times New Roman" panose="02020603050405020304" pitchFamily="18" charset="0"/>
                </a:rPr>
                <a:t> </a:t>
              </a:r>
              <a:r>
                <a:rPr lang="vi-VN" sz="2400" b="1" dirty="0">
                  <a:solidFill>
                    <a:srgbClr val="F03C69"/>
                  </a:solidFill>
                  <a:latin typeface="UTM Avo" panose="02040603050506020204" pitchFamily="18" charset="0"/>
                  <a:cs typeface="Times New Roman" panose="02020603050405020304" pitchFamily="18" charset="0"/>
                </a:rPr>
                <a:t>một</a:t>
              </a:r>
              <a:r>
                <a:rPr lang="en-US" sz="2400" b="1" dirty="0">
                  <a:solidFill>
                    <a:srgbClr val="F03C69"/>
                  </a:solidFill>
                  <a:latin typeface="UTM Avo" panose="02040603050506020204" pitchFamily="18" charset="0"/>
                  <a:cs typeface="Times New Roman" panose="02020603050405020304" pitchFamily="18" charset="0"/>
                </a:rPr>
                <a:t> </a:t>
              </a:r>
              <a:r>
                <a:rPr lang="vi-VN" sz="2400" b="1" dirty="0">
                  <a:solidFill>
                    <a:srgbClr val="F03C69"/>
                  </a:solidFill>
                  <a:latin typeface="UTM Avo" panose="02040603050506020204" pitchFamily="18" charset="0"/>
                  <a:cs typeface="Times New Roman" panose="02020603050405020304" pitchFamily="18" charset="0"/>
                </a:rPr>
                <a:t>phần</a:t>
              </a:r>
              <a:r>
                <a:rPr lang="en-US" sz="2400" b="1" dirty="0">
                  <a:solidFill>
                    <a:srgbClr val="F03C69"/>
                  </a:solidFill>
                  <a:latin typeface="UTM Avo" panose="02040603050506020204" pitchFamily="18" charset="0"/>
                  <a:cs typeface="Times New Roman" panose="02020603050405020304" pitchFamily="18" charset="0"/>
                </a:rPr>
                <a:t> </a:t>
              </a:r>
              <a:r>
                <a:rPr lang="vi-VN" sz="2400" b="1" dirty="0">
                  <a:solidFill>
                    <a:srgbClr val="F03C69"/>
                  </a:solidFill>
                  <a:latin typeface="UTM Avo" panose="02040603050506020204" pitchFamily="18" charset="0"/>
                  <a:cs typeface="Times New Roman" panose="02020603050405020304" pitchFamily="18" charset="0"/>
                </a:rPr>
                <a:t>văn</a:t>
              </a:r>
              <a:r>
                <a:rPr lang="en-US" sz="2400" b="1" dirty="0">
                  <a:solidFill>
                    <a:srgbClr val="F03C69"/>
                  </a:solidFill>
                  <a:latin typeface="UTM Avo" panose="02040603050506020204" pitchFamily="18" charset="0"/>
                  <a:cs typeface="Times New Roman" panose="02020603050405020304" pitchFamily="18" charset="0"/>
                </a:rPr>
                <a:t> </a:t>
              </a:r>
              <a:r>
                <a:rPr lang="vi-VN" sz="2400" b="1" dirty="0">
                  <a:solidFill>
                    <a:srgbClr val="F03C69"/>
                  </a:solidFill>
                  <a:latin typeface="UTM Avo" panose="02040603050506020204" pitchFamily="18" charset="0"/>
                  <a:cs typeface="Times New Roman" panose="02020603050405020304" pitchFamily="18" charset="0"/>
                </a:rPr>
                <a:t>bản</a:t>
              </a:r>
              <a:r>
                <a:rPr lang="en-US" sz="2400" b="1" dirty="0">
                  <a:solidFill>
                    <a:srgbClr val="F03C69"/>
                  </a:solidFill>
                  <a:latin typeface="UTM Avo" panose="02040603050506020204" pitchFamily="18" charset="0"/>
                  <a:cs typeface="Times New Roman" panose="02020603050405020304" pitchFamily="18" charset="0"/>
                </a:rPr>
                <a:t> </a:t>
              </a:r>
              <a:r>
                <a:rPr lang="vi-VN" sz="2400" b="1" dirty="0">
                  <a:solidFill>
                    <a:srgbClr val="F03C69"/>
                  </a:solidFill>
                  <a:latin typeface="UTM Avo" panose="02040603050506020204" pitchFamily="18" charset="0"/>
                  <a:cs typeface="Times New Roman" panose="02020603050405020304" pitchFamily="18" charset="0"/>
                </a:rPr>
                <a:t>bằng</a:t>
              </a:r>
              <a:r>
                <a:rPr lang="en-US" sz="2400" b="1" dirty="0">
                  <a:solidFill>
                    <a:srgbClr val="F03C69"/>
                  </a:solidFill>
                  <a:latin typeface="UTM Avo" panose="02040603050506020204" pitchFamily="18" charset="0"/>
                  <a:cs typeface="Times New Roman" panose="02020603050405020304" pitchFamily="18" charset="0"/>
                </a:rPr>
                <a:t> </a:t>
              </a:r>
              <a:r>
                <a:rPr lang="vi-VN" sz="2400" b="1" dirty="0">
                  <a:solidFill>
                    <a:srgbClr val="F03C69"/>
                  </a:solidFill>
                  <a:latin typeface="UTM Avo" panose="02040603050506020204" pitchFamily="18" charset="0"/>
                  <a:cs typeface="Times New Roman" panose="02020603050405020304" pitchFamily="18" charset="0"/>
                </a:rPr>
                <a:t>cách</a:t>
              </a:r>
              <a:r>
                <a:rPr lang="en-US" sz="2400" b="1" dirty="0">
                  <a:solidFill>
                    <a:srgbClr val="F03C69"/>
                  </a:solidFill>
                  <a:latin typeface="UTM Avo" panose="02040603050506020204" pitchFamily="18" charset="0"/>
                  <a:cs typeface="Times New Roman" panose="02020603050405020304" pitchFamily="18" charset="0"/>
                </a:rPr>
                <a:t> </a:t>
              </a:r>
              <a:r>
                <a:rPr lang="vi-VN" sz="2400" b="1" dirty="0">
                  <a:solidFill>
                    <a:srgbClr val="F03C69"/>
                  </a:solidFill>
                  <a:latin typeface="UTM Avo" panose="02040603050506020204" pitchFamily="18" charset="0"/>
                  <a:cs typeface="Times New Roman" panose="02020603050405020304" pitchFamily="18" charset="0"/>
                </a:rPr>
                <a:t>sử</a:t>
              </a:r>
              <a:r>
                <a:rPr lang="en-US" sz="2400" b="1" dirty="0">
                  <a:solidFill>
                    <a:srgbClr val="F03C69"/>
                  </a:solidFill>
                  <a:latin typeface="UTM Avo" panose="02040603050506020204" pitchFamily="18" charset="0"/>
                  <a:cs typeface="Times New Roman" panose="02020603050405020304" pitchFamily="18" charset="0"/>
                </a:rPr>
                <a:t> </a:t>
              </a:r>
              <a:r>
                <a:rPr lang="vi-VN" sz="2400" b="1" dirty="0">
                  <a:solidFill>
                    <a:srgbClr val="F03C69"/>
                  </a:solidFill>
                  <a:latin typeface="UTM Avo" panose="02040603050506020204" pitchFamily="18" charset="0"/>
                  <a:cs typeface="Times New Roman" panose="02020603050405020304" pitchFamily="18" charset="0"/>
                </a:rPr>
                <a:t>dụng</a:t>
              </a:r>
            </a:p>
            <a:p>
              <a:pPr defTabSz="342900">
                <a:lnSpc>
                  <a:spcPct val="135000"/>
                </a:lnSpc>
              </a:pPr>
              <a:r>
                <a:rPr lang="vi-VN" sz="2400" b="1" dirty="0">
                  <a:solidFill>
                    <a:srgbClr val="F03C69"/>
                  </a:solidFill>
                  <a:latin typeface="UTM Avo" panose="02040603050506020204" pitchFamily="18" charset="0"/>
                  <a:cs typeface="Times New Roman" panose="02020603050405020304" pitchFamily="18" charset="0"/>
                </a:rPr>
                <a:t>phím Delete hoặc phím Backspace.</a:t>
              </a:r>
            </a:p>
          </p:txBody>
        </p:sp>
      </p:grpSp>
      <p:pic>
        <p:nvPicPr>
          <p:cNvPr id="9" name="Picture 8">
            <a:extLst>
              <a:ext uri="{FF2B5EF4-FFF2-40B4-BE49-F238E27FC236}">
                <a16:creationId xmlns:a16="http://schemas.microsoft.com/office/drawing/2014/main" id="{9C3889AC-5115-7710-160B-6C26972477DA}"/>
              </a:ext>
            </a:extLst>
          </p:cNvPr>
          <p:cNvPicPr>
            <a:picLocks noChangeAspect="1"/>
          </p:cNvPicPr>
          <p:nvPr/>
        </p:nvPicPr>
        <p:blipFill>
          <a:blip r:embed="rId3"/>
          <a:stretch>
            <a:fillRect/>
          </a:stretch>
        </p:blipFill>
        <p:spPr>
          <a:xfrm>
            <a:off x="1026651" y="2956167"/>
            <a:ext cx="983065" cy="967824"/>
          </a:xfrm>
          <a:prstGeom prst="rect">
            <a:avLst/>
          </a:prstGeom>
        </p:spPr>
      </p:pic>
      <p:sp>
        <p:nvSpPr>
          <p:cNvPr id="18" name="TextBox 17">
            <a:extLst>
              <a:ext uri="{FF2B5EF4-FFF2-40B4-BE49-F238E27FC236}">
                <a16:creationId xmlns:a16="http://schemas.microsoft.com/office/drawing/2014/main" id="{906F8BCD-04ED-F30C-EE2A-CD2D539E8DEF}"/>
              </a:ext>
            </a:extLst>
          </p:cNvPr>
          <p:cNvSpPr txBox="1"/>
          <p:nvPr/>
        </p:nvSpPr>
        <p:spPr>
          <a:xfrm>
            <a:off x="2055081" y="3255413"/>
            <a:ext cx="7727622" cy="400110"/>
          </a:xfrm>
          <a:prstGeom prst="rect">
            <a:avLst/>
          </a:prstGeom>
          <a:noFill/>
        </p:spPr>
        <p:txBody>
          <a:bodyPr wrap="square">
            <a:spAutoFit/>
          </a:bodyPr>
          <a:lstStyle/>
          <a:p>
            <a:r>
              <a:rPr lang="en-US" sz="2000" dirty="0" err="1">
                <a:latin typeface="UTM  Avo"/>
              </a:rPr>
              <a:t>Phát</a:t>
            </a:r>
            <a:r>
              <a:rPr lang="en-US" sz="2000" dirty="0">
                <a:latin typeface="UTM  Avo"/>
              </a:rPr>
              <a:t> </a:t>
            </a:r>
            <a:r>
              <a:rPr lang="en-US" sz="2000" dirty="0" err="1">
                <a:latin typeface="UTM  Avo"/>
              </a:rPr>
              <a:t>biểu</a:t>
            </a:r>
            <a:r>
              <a:rPr lang="en-US" sz="2000" dirty="0">
                <a:latin typeface="UTM  Avo"/>
              </a:rPr>
              <a:t> </a:t>
            </a:r>
            <a:r>
              <a:rPr lang="en-US" sz="2000" dirty="0" err="1">
                <a:latin typeface="UTM  Avo"/>
              </a:rPr>
              <a:t>nào</a:t>
            </a:r>
            <a:r>
              <a:rPr lang="en-US" sz="2000" dirty="0">
                <a:latin typeface="UTM  Avo"/>
              </a:rPr>
              <a:t> </a:t>
            </a:r>
            <a:r>
              <a:rPr lang="en-US" sz="2000" dirty="0" err="1">
                <a:latin typeface="UTM  Avo"/>
              </a:rPr>
              <a:t>sau</a:t>
            </a:r>
            <a:r>
              <a:rPr lang="en-US" sz="2000" dirty="0">
                <a:latin typeface="UTM  Avo"/>
              </a:rPr>
              <a:t> </a:t>
            </a:r>
            <a:r>
              <a:rPr lang="en-US" sz="2000" dirty="0" err="1">
                <a:latin typeface="UTM  Avo"/>
              </a:rPr>
              <a:t>đây</a:t>
            </a:r>
            <a:r>
              <a:rPr lang="en-US" sz="2000" dirty="0">
                <a:latin typeface="UTM  Avo"/>
              </a:rPr>
              <a:t> </a:t>
            </a:r>
            <a:r>
              <a:rPr lang="en-US" sz="2000" dirty="0" err="1">
                <a:latin typeface="UTM  Avo"/>
              </a:rPr>
              <a:t>không</a:t>
            </a:r>
            <a:r>
              <a:rPr lang="en-US" sz="2000" dirty="0">
                <a:latin typeface="UTM  Avo"/>
              </a:rPr>
              <a:t> </a:t>
            </a:r>
            <a:r>
              <a:rPr lang="en-US" sz="2000" dirty="0" err="1">
                <a:latin typeface="UTM  Avo"/>
              </a:rPr>
              <a:t>đúng</a:t>
            </a:r>
            <a:r>
              <a:rPr lang="en-US" sz="2000" dirty="0">
                <a:latin typeface="UTM  Avo"/>
              </a:rPr>
              <a:t> </a:t>
            </a:r>
            <a:r>
              <a:rPr lang="en-US" sz="2000" dirty="0" err="1">
                <a:latin typeface="UTM  Avo"/>
              </a:rPr>
              <a:t>về</a:t>
            </a:r>
            <a:r>
              <a:rPr lang="en-US" sz="2000" dirty="0">
                <a:latin typeface="UTM  Avo"/>
              </a:rPr>
              <a:t> </a:t>
            </a:r>
            <a:r>
              <a:rPr lang="en-US" sz="2000" dirty="0" err="1">
                <a:latin typeface="UTM  Avo"/>
              </a:rPr>
              <a:t>thao</a:t>
            </a:r>
            <a:r>
              <a:rPr lang="en-US" sz="2000" dirty="0">
                <a:latin typeface="UTM  Avo"/>
              </a:rPr>
              <a:t> </a:t>
            </a:r>
            <a:r>
              <a:rPr lang="en-US" sz="2000" dirty="0" err="1">
                <a:latin typeface="UTM  Avo"/>
              </a:rPr>
              <a:t>tác</a:t>
            </a:r>
            <a:r>
              <a:rPr lang="en-US" sz="2000" dirty="0">
                <a:latin typeface="UTM  Avo"/>
              </a:rPr>
              <a:t> </a:t>
            </a:r>
            <a:r>
              <a:rPr lang="en-US" sz="2000" dirty="0" err="1">
                <a:latin typeface="UTM  Avo"/>
              </a:rPr>
              <a:t>xoá</a:t>
            </a:r>
            <a:r>
              <a:rPr lang="en-US" sz="2000" dirty="0">
                <a:latin typeface="UTM  Avo"/>
              </a:rPr>
              <a:t> </a:t>
            </a:r>
            <a:r>
              <a:rPr lang="en-US" sz="2000" dirty="0" err="1">
                <a:latin typeface="UTM  Avo"/>
              </a:rPr>
              <a:t>văn</a:t>
            </a:r>
            <a:r>
              <a:rPr lang="en-US" sz="2000" dirty="0">
                <a:latin typeface="UTM  Avo"/>
              </a:rPr>
              <a:t> </a:t>
            </a:r>
            <a:r>
              <a:rPr lang="en-US" sz="2000" dirty="0" err="1">
                <a:latin typeface="UTM  Avo"/>
              </a:rPr>
              <a:t>bản</a:t>
            </a:r>
            <a:r>
              <a:rPr lang="en-US" sz="2000" dirty="0">
                <a:latin typeface="UTM  Avo"/>
              </a:rPr>
              <a:t>?</a:t>
            </a:r>
          </a:p>
        </p:txBody>
      </p:sp>
      <p:sp>
        <p:nvSpPr>
          <p:cNvPr id="20" name="TextBox 19">
            <a:extLst>
              <a:ext uri="{FF2B5EF4-FFF2-40B4-BE49-F238E27FC236}">
                <a16:creationId xmlns:a16="http://schemas.microsoft.com/office/drawing/2014/main" id="{7A11833B-E662-3D31-19A1-3C6F17A44855}"/>
              </a:ext>
            </a:extLst>
          </p:cNvPr>
          <p:cNvSpPr txBox="1"/>
          <p:nvPr/>
        </p:nvSpPr>
        <p:spPr>
          <a:xfrm>
            <a:off x="2055081" y="4017407"/>
            <a:ext cx="8990814" cy="2169825"/>
          </a:xfrm>
          <a:prstGeom prst="rect">
            <a:avLst/>
          </a:prstGeom>
          <a:noFill/>
        </p:spPr>
        <p:txBody>
          <a:bodyPr wrap="square">
            <a:spAutoFit/>
          </a:bodyPr>
          <a:lstStyle/>
          <a:p>
            <a:pPr>
              <a:lnSpc>
                <a:spcPct val="150000"/>
              </a:lnSpc>
            </a:pPr>
            <a:r>
              <a:rPr lang="en-US" dirty="0">
                <a:latin typeface="UTM  Avo"/>
              </a:rPr>
              <a:t>A. </a:t>
            </a:r>
            <a:r>
              <a:rPr lang="vi-VN" dirty="0">
                <a:latin typeface="UTM  Avo"/>
              </a:rPr>
              <a:t>Chọn phần văn bản rồi nhấn phím </a:t>
            </a:r>
            <a:r>
              <a:rPr lang="en-US" dirty="0">
                <a:latin typeface="UTM  Avo"/>
              </a:rPr>
              <a:t>      </a:t>
            </a:r>
            <a:r>
              <a:rPr lang="vi-VN" dirty="0">
                <a:latin typeface="UTM  Avo"/>
              </a:rPr>
              <a:t>sẽ xoá phần văn bản được chọn. </a:t>
            </a:r>
            <a:endParaRPr lang="en-US" dirty="0">
              <a:latin typeface="UTM  Avo"/>
            </a:endParaRPr>
          </a:p>
          <a:p>
            <a:pPr>
              <a:lnSpc>
                <a:spcPct val="150000"/>
              </a:lnSpc>
            </a:pPr>
            <a:r>
              <a:rPr lang="vi-VN" dirty="0">
                <a:latin typeface="UTM  Avo"/>
              </a:rPr>
              <a:t>B. Nhấn phím Delete sẽ xoá kí tự bên phải con trỏ soạn thảo. </a:t>
            </a:r>
            <a:endParaRPr lang="en-US" dirty="0">
              <a:latin typeface="UTM  Avo"/>
            </a:endParaRPr>
          </a:p>
          <a:p>
            <a:pPr>
              <a:lnSpc>
                <a:spcPct val="150000"/>
              </a:lnSpc>
            </a:pPr>
            <a:r>
              <a:rPr lang="vi-VN" dirty="0">
                <a:latin typeface="UTM  Avo"/>
              </a:rPr>
              <a:t>C. Nhấn phím Backspace sẽ xoá kí tự bên trái con trỏ soạn thảo. </a:t>
            </a:r>
            <a:endParaRPr lang="en-US" dirty="0">
              <a:latin typeface="UTM  Avo"/>
            </a:endParaRPr>
          </a:p>
          <a:p>
            <a:pPr>
              <a:lnSpc>
                <a:spcPct val="150000"/>
              </a:lnSpc>
            </a:pPr>
            <a:r>
              <a:rPr lang="vi-VN" dirty="0">
                <a:latin typeface="UTM  Avo"/>
              </a:rPr>
              <a:t>D. Chọn phần văn bản rồi nhấn phím Delete hoặc Backspace để xoá phần văn bản được chọn.</a:t>
            </a:r>
            <a:endParaRPr lang="en-US" dirty="0">
              <a:latin typeface="UTM  Avo"/>
            </a:endParaRPr>
          </a:p>
        </p:txBody>
      </p:sp>
      <p:pic>
        <p:nvPicPr>
          <p:cNvPr id="22" name="Picture 21">
            <a:extLst>
              <a:ext uri="{FF2B5EF4-FFF2-40B4-BE49-F238E27FC236}">
                <a16:creationId xmlns:a16="http://schemas.microsoft.com/office/drawing/2014/main" id="{DF415264-A271-4DC0-26B6-F33862BD35A9}"/>
              </a:ext>
            </a:extLst>
          </p:cNvPr>
          <p:cNvPicPr>
            <a:picLocks noChangeAspect="1"/>
          </p:cNvPicPr>
          <p:nvPr/>
        </p:nvPicPr>
        <p:blipFill>
          <a:blip r:embed="rId4"/>
          <a:stretch>
            <a:fillRect/>
          </a:stretch>
        </p:blipFill>
        <p:spPr>
          <a:xfrm>
            <a:off x="5557938" y="4121503"/>
            <a:ext cx="318544" cy="293395"/>
          </a:xfrm>
          <a:prstGeom prst="rect">
            <a:avLst/>
          </a:prstGeom>
        </p:spPr>
      </p:pic>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65A13627-7028-4D59-A1AD-9CF0E35C6DAD}"/>
  <p:tag name="GENSWF_ADVANCE_TIME" val="19.804"/>
  <p:tag name="TIMING" val="|19.803"/>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5781</TotalTime>
  <Words>886</Words>
  <Application>Microsoft Office PowerPoint</Application>
  <PresentationFormat>Widescreen</PresentationFormat>
  <Paragraphs>65</Paragraphs>
  <Slides>13</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等线</vt:lpstr>
      <vt:lpstr>Arial</vt:lpstr>
      <vt:lpstr>Calibri</vt:lpstr>
      <vt:lpstr>Segoe Print</vt:lpstr>
      <vt:lpstr>SVN-Androgyne</vt:lpstr>
      <vt:lpstr>SVN-SAF</vt:lpstr>
      <vt:lpstr>Times New Roman</vt:lpstr>
      <vt:lpstr>UTM  Avo</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TTC</cp:lastModifiedBy>
  <cp:revision>209</cp:revision>
  <dcterms:created xsi:type="dcterms:W3CDTF">2021-11-14T08:33:55Z</dcterms:created>
  <dcterms:modified xsi:type="dcterms:W3CDTF">2025-02-14T02:10:50Z</dcterms:modified>
</cp:coreProperties>
</file>