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tags/tag3.xml" ContentType="application/vnd.openxmlformats-officedocument.presentationml.tags+xml"/>
  <Override PartName="/ppt/notesSlides/notesSlide29.xml" ContentType="application/vnd.openxmlformats-officedocument.presentationml.notesSlide+xml"/>
  <Override PartName="/ppt/tags/tag4.xml" ContentType="application/vnd.openxmlformats-officedocument.presentationml.tags+xml"/>
  <Override PartName="/ppt/notesSlides/notesSlide30.xml" ContentType="application/vnd.openxmlformats-officedocument.presentationml.notesSlide+xml"/>
  <Override PartName="/ppt/tags/tag5.xml" ContentType="application/vnd.openxmlformats-officedocument.presentationml.tags+xml"/>
  <Override PartName="/ppt/notesSlides/notesSlide31.xml" ContentType="application/vnd.openxmlformats-officedocument.presentationml.notesSlide+xml"/>
  <Override PartName="/ppt/tags/tag6.xml" ContentType="application/vnd.openxmlformats-officedocument.presentationml.tags+xml"/>
  <Override PartName="/ppt/notesSlides/notesSlide32.xml" ContentType="application/vnd.openxmlformats-officedocument.presentationml.notesSlide+xml"/>
  <Override PartName="/ppt/tags/tag7.xml" ContentType="application/vnd.openxmlformats-officedocument.presentationml.tags+xml"/>
  <Override PartName="/ppt/notesSlides/notesSlide33.xml" ContentType="application/vnd.openxmlformats-officedocument.presentationml.notesSlide+xml"/>
  <Override PartName="/ppt/tags/tag8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6"/>
  </p:notesMasterIdLst>
  <p:sldIdLst>
    <p:sldId id="438" r:id="rId3"/>
    <p:sldId id="462" r:id="rId4"/>
    <p:sldId id="432" r:id="rId5"/>
    <p:sldId id="1341" r:id="rId6"/>
    <p:sldId id="1020" r:id="rId7"/>
    <p:sldId id="1023" r:id="rId8"/>
    <p:sldId id="256" r:id="rId9"/>
    <p:sldId id="444" r:id="rId10"/>
    <p:sldId id="738" r:id="rId11"/>
    <p:sldId id="739" r:id="rId12"/>
    <p:sldId id="740" r:id="rId13"/>
    <p:sldId id="1233" r:id="rId14"/>
    <p:sldId id="1234" r:id="rId15"/>
    <p:sldId id="788" r:id="rId16"/>
    <p:sldId id="510" r:id="rId17"/>
    <p:sldId id="1039" r:id="rId18"/>
    <p:sldId id="1040" r:id="rId19"/>
    <p:sldId id="1041" r:id="rId20"/>
    <p:sldId id="1042" r:id="rId21"/>
    <p:sldId id="1235" r:id="rId22"/>
    <p:sldId id="1236" r:id="rId23"/>
    <p:sldId id="528" r:id="rId24"/>
    <p:sldId id="434" r:id="rId25"/>
    <p:sldId id="1033" r:id="rId26"/>
    <p:sldId id="1031" r:id="rId27"/>
    <p:sldId id="742" r:id="rId28"/>
    <p:sldId id="1038" r:id="rId29"/>
    <p:sldId id="1036" r:id="rId30"/>
    <p:sldId id="1037" r:id="rId31"/>
    <p:sldId id="1022" r:id="rId32"/>
    <p:sldId id="1231" r:id="rId33"/>
    <p:sldId id="1123" r:id="rId34"/>
    <p:sldId id="1127" r:id="rId35"/>
    <p:sldId id="1125" r:id="rId36"/>
    <p:sldId id="1129" r:id="rId37"/>
    <p:sldId id="1124" r:id="rId38"/>
    <p:sldId id="1128" r:id="rId39"/>
    <p:sldId id="1232" r:id="rId40"/>
    <p:sldId id="289" r:id="rId41"/>
    <p:sldId id="789" r:id="rId42"/>
    <p:sldId id="646" r:id="rId43"/>
    <p:sldId id="420" r:id="rId44"/>
    <p:sldId id="781" r:id="rId45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E1F4"/>
    <a:srgbClr val="B7EEFB"/>
    <a:srgbClr val="FF6699"/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87" d="100"/>
          <a:sy n="87" d="100"/>
        </p:scale>
        <p:origin x="1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88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14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88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18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33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92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05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09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87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43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7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9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35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66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82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545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956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49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413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Have groups put the posters on the desk and practice the presentation. Encourage all members in the group to present. Go around the classroom and offer help where necessary.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828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2010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59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542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90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32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9581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256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995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845F54-ED59-47A2-B0D0-B6224232A5C3}" type="slidenum">
              <a:rPr lang="en-US" smtClean="0"/>
              <a:pPr eaLnBrk="1" hangingPunct="1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562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7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46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41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38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29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95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8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758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1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microsoft.com/office/2007/relationships/media" Target="../media/media12.mp3"/><Relationship Id="rId18" Type="http://schemas.openxmlformats.org/officeDocument/2006/relationships/image" Target="../media/image7.pn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audio" Target="../media/media11.mp3"/><Relationship Id="rId17" Type="http://schemas.openxmlformats.org/officeDocument/2006/relationships/notesSlide" Target="../notesSlides/notesSlide21.xml"/><Relationship Id="rId2" Type="http://schemas.openxmlformats.org/officeDocument/2006/relationships/audio" Target="../media/media13.mp3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12.png"/><Relationship Id="rId1" Type="http://schemas.microsoft.com/office/2007/relationships/media" Target="../media/media13.mp3"/><Relationship Id="rId6" Type="http://schemas.openxmlformats.org/officeDocument/2006/relationships/audio" Target="../media/media9.mp3"/><Relationship Id="rId11" Type="http://schemas.microsoft.com/office/2007/relationships/media" Target="../media/media11.mp3"/><Relationship Id="rId5" Type="http://schemas.microsoft.com/office/2007/relationships/media" Target="../media/media9.mp3"/><Relationship Id="rId15" Type="http://schemas.openxmlformats.org/officeDocument/2006/relationships/audio" Target="NULL" TargetMode="External"/><Relationship Id="rId10" Type="http://schemas.openxmlformats.org/officeDocument/2006/relationships/audio" Target="../media/media7.mp3"/><Relationship Id="rId19" Type="http://schemas.openxmlformats.org/officeDocument/2006/relationships/image" Target="../media/image24.png"/><Relationship Id="rId4" Type="http://schemas.openxmlformats.org/officeDocument/2006/relationships/audio" Target="../media/media8.mp3"/><Relationship Id="rId9" Type="http://schemas.microsoft.com/office/2007/relationships/media" Target="../media/media7.mp3"/><Relationship Id="rId14" Type="http://schemas.openxmlformats.org/officeDocument/2006/relationships/audio" Target="../media/media12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6.wmf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8.xml"/><Relationship Id="rId21" Type="http://schemas.openxmlformats.org/officeDocument/2006/relationships/slide" Target="slide39.xml"/><Relationship Id="rId7" Type="http://schemas.openxmlformats.org/officeDocument/2006/relationships/slide" Target="slide34.xml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41.png"/><Relationship Id="rId2" Type="http://schemas.openxmlformats.org/officeDocument/2006/relationships/tags" Target="../tags/tag2.xml"/><Relationship Id="rId16" Type="http://schemas.openxmlformats.org/officeDocument/2006/relationships/slide" Target="slide38.xml"/><Relationship Id="rId20" Type="http://schemas.openxmlformats.org/officeDocument/2006/relationships/image" Target="../media/image44.gi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11" Type="http://schemas.openxmlformats.org/officeDocument/2006/relationships/slide" Target="slide36.xml"/><Relationship Id="rId5" Type="http://schemas.openxmlformats.org/officeDocument/2006/relationships/slide" Target="slide33.xml"/><Relationship Id="rId15" Type="http://schemas.openxmlformats.org/officeDocument/2006/relationships/image" Target="../media/image40.png"/><Relationship Id="rId10" Type="http://schemas.openxmlformats.org/officeDocument/2006/relationships/image" Target="../media/image39.png"/><Relationship Id="rId19" Type="http://schemas.openxmlformats.org/officeDocument/2006/relationships/image" Target="../media/image43.gif"/><Relationship Id="rId4" Type="http://schemas.openxmlformats.org/officeDocument/2006/relationships/notesSlide" Target="../notesSlides/notesSlide28.xml"/><Relationship Id="rId9" Type="http://schemas.openxmlformats.org/officeDocument/2006/relationships/slide" Target="slide35.xml"/><Relationship Id="rId14" Type="http://schemas.openxmlformats.org/officeDocument/2006/relationships/slide" Target="slide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6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42.gif"/><Relationship Id="rId5" Type="http://schemas.openxmlformats.org/officeDocument/2006/relationships/slide" Target="slide32.xml"/><Relationship Id="rId4" Type="http://schemas.openxmlformats.org/officeDocument/2006/relationships/image" Target="../media/image4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47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42.gif"/><Relationship Id="rId5" Type="http://schemas.openxmlformats.org/officeDocument/2006/relationships/slide" Target="slide32.xml"/><Relationship Id="rId4" Type="http://schemas.openxmlformats.org/officeDocument/2006/relationships/image" Target="../media/image4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48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42.gif"/><Relationship Id="rId5" Type="http://schemas.openxmlformats.org/officeDocument/2006/relationships/slide" Target="slide32.xml"/><Relationship Id="rId4" Type="http://schemas.openxmlformats.org/officeDocument/2006/relationships/image" Target="../media/image4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49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42.gif"/><Relationship Id="rId5" Type="http://schemas.openxmlformats.org/officeDocument/2006/relationships/slide" Target="slide32.xml"/><Relationship Id="rId4" Type="http://schemas.openxmlformats.org/officeDocument/2006/relationships/image" Target="../media/image4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0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42.gif"/><Relationship Id="rId5" Type="http://schemas.openxmlformats.org/officeDocument/2006/relationships/slide" Target="slide32.xml"/><Relationship Id="rId4" Type="http://schemas.openxmlformats.org/officeDocument/2006/relationships/image" Target="../media/image4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1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42.gif"/><Relationship Id="rId5" Type="http://schemas.openxmlformats.org/officeDocument/2006/relationships/slide" Target="slide32.xml"/><Relationship Id="rId4" Type="http://schemas.openxmlformats.org/officeDocument/2006/relationships/image" Target="../media/image4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7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8819" y="3286124"/>
            <a:ext cx="1060071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         </a:t>
            </a:r>
            <a:r>
              <a:rPr lang="en-US" sz="6000" b="1" dirty="0">
                <a:solidFill>
                  <a:srgbClr val="0070C0"/>
                </a:solidFill>
                <a:latin typeface="Arial" pitchFamily="34" charset="0"/>
              </a:rPr>
              <a:t>LESSON 1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004" y="2011530"/>
            <a:ext cx="120307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12: OUR TET HOLIDAY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71D03F36-9520-18B1-1730-C27BEA62E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0859"/>
            <a:ext cx="120307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ENGLISH 5</a:t>
            </a:r>
          </a:p>
        </p:txBody>
      </p:sp>
    </p:spTree>
    <p:extLst>
      <p:ext uri="{BB962C8B-B14F-4D97-AF65-F5344CB8AC3E}">
        <p14:creationId xmlns:p14="http://schemas.microsoft.com/office/powerpoint/2010/main" val="3350472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208078" y="4763200"/>
            <a:ext cx="97758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decorate the house / ˈ</a:t>
            </a:r>
            <a:r>
              <a:rPr lang="en-US" sz="4000" b="1" dirty="0" err="1">
                <a:solidFill>
                  <a:srgbClr val="FF0000"/>
                </a:solidFill>
              </a:rPr>
              <a:t>dekəreɪt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ðə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haʊs</a:t>
            </a:r>
            <a:r>
              <a:rPr lang="en-US" sz="4000" b="1" dirty="0">
                <a:solidFill>
                  <a:srgbClr val="FF0000"/>
                </a:solidFill>
              </a:rPr>
              <a:t>/</a:t>
            </a:r>
            <a:r>
              <a:rPr lang="vi-VN" sz="4000" b="1" dirty="0">
                <a:solidFill>
                  <a:srgbClr val="FF0000"/>
                </a:solidFill>
              </a:rPr>
              <a:t>: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trang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trí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nhà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6EF8270-8CB7-8280-2BC0-9278945DE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73" y="1356391"/>
            <a:ext cx="4577748" cy="269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12 l 1.2. 1">
            <a:hlinkClick r:id="" action="ppaction://media"/>
            <a:extLst>
              <a:ext uri="{FF2B5EF4-FFF2-40B4-BE49-F238E27FC236}">
                <a16:creationId xmlns:a16="http://schemas.microsoft.com/office/drawing/2014/main" id="{8DF4B621-ED30-1E95-C872-23D7C648E1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3" end="3265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3962" y="25193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156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154911" y="4622185"/>
            <a:ext cx="95551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shopping/ duː ˈ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ʃɒpɪŋ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algn="ctr"/>
            <a:r>
              <a:rPr lang="vi-VN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846E889-CBE8-4077-023E-CD2BDAB2E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832" y="1351632"/>
            <a:ext cx="4388562" cy="271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12 l 1.2.2">
            <a:hlinkClick r:id="" action="ppaction://media"/>
            <a:extLst>
              <a:ext uri="{FF2B5EF4-FFF2-40B4-BE49-F238E27FC236}">
                <a16:creationId xmlns:a16="http://schemas.microsoft.com/office/drawing/2014/main" id="{D8050F57-D2C3-04C8-4B70-9741021177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7" end="3110.03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18541" y="272677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7082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165421" y="4829361"/>
            <a:ext cx="9555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spring rolls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meɪk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ˌ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sprɪŋ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rəʊl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C5E0E4-FF5E-251D-D8D3-0A46229BEC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96" y="1295563"/>
            <a:ext cx="4571508" cy="2828598"/>
          </a:xfrm>
          <a:prstGeom prst="rect">
            <a:avLst/>
          </a:prstGeom>
        </p:spPr>
      </p:pic>
      <p:pic>
        <p:nvPicPr>
          <p:cNvPr id="6" name="U12 l 1.2. 3">
            <a:hlinkClick r:id="" action="ppaction://media"/>
            <a:extLst>
              <a:ext uri="{FF2B5EF4-FFF2-40B4-BE49-F238E27FC236}">
                <a16:creationId xmlns:a16="http://schemas.microsoft.com/office/drawing/2014/main" id="{74854577-CB2D-1094-3DC8-EF8D1C39E6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71" end="607.9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9500" y="27098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2526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318437" y="4650685"/>
            <a:ext cx="9555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banh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meɪk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banh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tʃʊŋ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7F6E743-1A0B-F54D-8425-940448FC8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444679"/>
            <a:ext cx="4775857" cy="260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12 l 1.2. 3">
            <a:hlinkClick r:id="" action="ppaction://media"/>
            <a:extLst>
              <a:ext uri="{FF2B5EF4-FFF2-40B4-BE49-F238E27FC236}">
                <a16:creationId xmlns:a16="http://schemas.microsoft.com/office/drawing/2014/main" id="{35E71CA1-09E4-0FB0-E9E4-612E1CAAF0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" end="7015.9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9500" y="27098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550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op 50 Hình Nền Pp Đẹp Đơn Giản Mà Đẹp, Hình Nền Powerpoint Đơn Giản Mà Đẹp">
            <a:extLst>
              <a:ext uri="{FF2B5EF4-FFF2-40B4-BE49-F238E27FC236}">
                <a16:creationId xmlns:a16="http://schemas.microsoft.com/office/drawing/2014/main" id="{0EC5AFC7-FBF7-4868-B1FD-62951964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2425C-7D14-4A41-AAE1-010D441665F1}"/>
              </a:ext>
            </a:extLst>
          </p:cNvPr>
          <p:cNvSpPr txBox="1"/>
          <p:nvPr/>
        </p:nvSpPr>
        <p:spPr>
          <a:xfrm>
            <a:off x="3420533" y="617332"/>
            <a:ext cx="5780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VOCABULARY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BD7E-7BCB-464A-8CFB-9E6DAA8A08A8}"/>
              </a:ext>
            </a:extLst>
          </p:cNvPr>
          <p:cNvSpPr txBox="1"/>
          <p:nvPr/>
        </p:nvSpPr>
        <p:spPr>
          <a:xfrm>
            <a:off x="1035269" y="1689531"/>
            <a:ext cx="10121462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300" b="1" dirty="0"/>
              <a:t>Buy a branch of peach </a:t>
            </a:r>
            <a:r>
              <a:rPr lang="en-US" sz="3300" b="1" dirty="0" err="1"/>
              <a:t>blossoms:mua</a:t>
            </a:r>
            <a:r>
              <a:rPr lang="en-US" sz="3300" b="1" dirty="0"/>
              <a:t> 1 </a:t>
            </a:r>
            <a:r>
              <a:rPr lang="vi-VN" sz="3300" b="1" dirty="0"/>
              <a:t>cành hoa đào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300" b="1" dirty="0"/>
              <a:t>Buy roses: mua hoa hồng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300" b="1" dirty="0"/>
              <a:t>Decorate the house:trang trí nhà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300" b="1" dirty="0"/>
              <a:t>Do the shopping: đi mua sắm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300" b="1" dirty="0"/>
              <a:t>Make banh chung</a:t>
            </a:r>
            <a:r>
              <a:rPr lang="en-US" sz="3300" b="1" dirty="0"/>
              <a:t>:</a:t>
            </a:r>
            <a:r>
              <a:rPr lang="vi-VN" sz="3300" b="1" dirty="0"/>
              <a:t> làm bánh chưng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300" b="1" dirty="0"/>
              <a:t>Make spring rolls: làm nem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vi-VN" sz="3000" b="1" dirty="0"/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1683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133725" y="12827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B781B6-31FA-701D-757F-24D541C076F0}"/>
              </a:ext>
            </a:extLst>
          </p:cNvPr>
          <p:cNvSpPr/>
          <p:nvPr/>
        </p:nvSpPr>
        <p:spPr>
          <a:xfrm>
            <a:off x="838200" y="3759201"/>
            <a:ext cx="10287000" cy="210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vocabulary</a:t>
            </a:r>
          </a:p>
          <a:p>
            <a:pPr algn="ctr"/>
            <a:r>
              <a:rPr lang="vi-VN" sz="10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Guessing game</a:t>
            </a:r>
            <a:endParaRPr lang="en-US" sz="10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860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2249213" y="4778683"/>
            <a:ext cx="87446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Buy a branch of peach blossoms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98B17F8-66DF-E8BE-F924-B78B468B0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306" y="2005781"/>
            <a:ext cx="4771697" cy="266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393460" y="2005781"/>
            <a:ext cx="5277573" cy="254667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extLst>
      <p:ext uri="{BB962C8B-B14F-4D97-AF65-F5344CB8AC3E}">
        <p14:creationId xmlns:p14="http://schemas.microsoft.com/office/powerpoint/2010/main" val="32997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4261187" y="4830578"/>
            <a:ext cx="46888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 the shopping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CE032F-A815-FCE8-5FB3-621612A46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450" y="1650124"/>
            <a:ext cx="4688845" cy="325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4141074" y="2441029"/>
            <a:ext cx="4318541" cy="184259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extLst>
      <p:ext uri="{BB962C8B-B14F-4D97-AF65-F5344CB8AC3E}">
        <p14:creationId xmlns:p14="http://schemas.microsoft.com/office/powerpoint/2010/main" val="130506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3548532" y="5353664"/>
            <a:ext cx="60042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Decorate the house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215DB-2A8D-2ADF-95CE-63D5FDF47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384" y="2080752"/>
            <a:ext cx="4577748" cy="269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393461" y="2400794"/>
            <a:ext cx="4950542" cy="21516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extLst>
      <p:ext uri="{BB962C8B-B14F-4D97-AF65-F5344CB8AC3E}">
        <p14:creationId xmlns:p14="http://schemas.microsoft.com/office/powerpoint/2010/main" val="323433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4803227" y="5312715"/>
            <a:ext cx="34005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Buy roses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81FEA2-BC03-0A03-ACEF-7060627E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984" y="2039040"/>
            <a:ext cx="4593019" cy="264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510455" y="2188051"/>
            <a:ext cx="5036579" cy="184259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extLst>
      <p:ext uri="{BB962C8B-B14F-4D97-AF65-F5344CB8AC3E}">
        <p14:creationId xmlns:p14="http://schemas.microsoft.com/office/powerpoint/2010/main" val="75380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78" y="-4763"/>
            <a:ext cx="1235097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4653944" y="330321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978713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EA222A-DA0F-1D74-78D0-E31478911A5D}"/>
              </a:ext>
            </a:extLst>
          </p:cNvPr>
          <p:cNvSpPr/>
          <p:nvPr/>
        </p:nvSpPr>
        <p:spPr>
          <a:xfrm>
            <a:off x="4587166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97451C-71D8-5F5B-4447-428A160303B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4449ED-07E0-5A9D-575F-3FE4A6FDC34B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3015012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FB9B57-F97C-834B-B657-277A2AC93257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3449799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EAF48B-2775-C453-F4F9-B0352FB57702}"/>
              </a:ext>
            </a:extLst>
          </p:cNvPr>
          <p:cNvSpPr/>
          <p:nvPr/>
        </p:nvSpPr>
        <p:spPr>
          <a:xfrm>
            <a:off x="6126229" y="585631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268956-2D95-4ECF-5198-6FFA5F787C90}"/>
              </a:ext>
            </a:extLst>
          </p:cNvPr>
          <p:cNvSpPr/>
          <p:nvPr/>
        </p:nvSpPr>
        <p:spPr>
          <a:xfrm>
            <a:off x="5450998" y="579440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15749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3510455" y="5312715"/>
            <a:ext cx="46933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Make banh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55114A-6F6E-B807-469F-FA67A3644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15" y="1635180"/>
            <a:ext cx="4775857" cy="260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510455" y="2188051"/>
            <a:ext cx="5036579" cy="184259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extLst>
      <p:ext uri="{BB962C8B-B14F-4D97-AF65-F5344CB8AC3E}">
        <p14:creationId xmlns:p14="http://schemas.microsoft.com/office/powerpoint/2010/main" val="348719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3321269" y="5312715"/>
            <a:ext cx="48825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Make spring rolls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6E9DF8-258C-1308-1712-F7AD30459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55" y="1695048"/>
            <a:ext cx="4571508" cy="282859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510455" y="2188051"/>
            <a:ext cx="5036579" cy="184259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extLst>
      <p:ext uri="{BB962C8B-B14F-4D97-AF65-F5344CB8AC3E}">
        <p14:creationId xmlns:p14="http://schemas.microsoft.com/office/powerpoint/2010/main" val="285929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4159404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100" y="0"/>
            <a:ext cx="1235097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FDEA2B-A547-8AB6-5894-21241B261F4B}"/>
              </a:ext>
            </a:extLst>
          </p:cNvPr>
          <p:cNvSpPr/>
          <p:nvPr/>
        </p:nvSpPr>
        <p:spPr>
          <a:xfrm>
            <a:off x="2438400" y="210207"/>
            <a:ext cx="9277350" cy="1471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kern="1200" dirty="0">
                <a:solidFill>
                  <a:srgbClr val="FF5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500" b="1" dirty="0">
                <a:solidFill>
                  <a:srgbClr val="FF5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ỏi và trả lời xem có phải ai đó có làm một việc gì vào dip tết không</a:t>
            </a:r>
            <a:endParaRPr lang="en-US" sz="3500" dirty="0">
              <a:solidFill>
                <a:srgbClr val="FF5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4D9AEA7-5BA8-2D2E-C3AE-2D3277F99D1B}"/>
              </a:ext>
            </a:extLst>
          </p:cNvPr>
          <p:cNvSpPr/>
          <p:nvPr/>
        </p:nvSpPr>
        <p:spPr>
          <a:xfrm>
            <a:off x="520272" y="2035297"/>
            <a:ext cx="11792606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 you 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decorate the house </a:t>
            </a: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Tet?</a:t>
            </a:r>
            <a:endParaRPr lang="en-US" sz="3000" b="1" kern="1200" dirty="0">
              <a:solidFill>
                <a:srgbClr val="FF505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vi-VN" sz="28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sẽ trang trí nhà vào dịp tết phải không?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3000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6BDD71B-DB15-DA0E-31DE-F9CADFF25BAE}"/>
              </a:ext>
            </a:extLst>
          </p:cNvPr>
          <p:cNvSpPr/>
          <p:nvPr/>
        </p:nvSpPr>
        <p:spPr>
          <a:xfrm>
            <a:off x="3554058" y="4340771"/>
            <a:ext cx="5190550" cy="1737653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Yes, I </a:t>
            </a: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will.</a:t>
            </a:r>
            <a:endParaRPr lang="en-US" sz="3000" b="1" kern="1200" dirty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(Vâng, tôi sẽ.)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000" b="1" dirty="0"/>
              <a:t> </a:t>
            </a:r>
          </a:p>
        </p:txBody>
      </p:sp>
      <p:pic>
        <p:nvPicPr>
          <p:cNvPr id="2" name="U12 l 1.2.Will u decorate the house....">
            <a:hlinkClick r:id="" action="ppaction://media"/>
            <a:extLst>
              <a:ext uri="{FF2B5EF4-FFF2-40B4-BE49-F238E27FC236}">
                <a16:creationId xmlns:a16="http://schemas.microsoft.com/office/drawing/2014/main" id="{9E73D3EC-BD44-AECF-196F-8613E5E62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8921" y="269030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9" name="U12 l 1.2.yes i will">
            <a:hlinkClick r:id="" action="ppaction://media"/>
            <a:extLst>
              <a:ext uri="{FF2B5EF4-FFF2-40B4-BE49-F238E27FC236}">
                <a16:creationId xmlns:a16="http://schemas.microsoft.com/office/drawing/2014/main" id="{BBC1F204-D644-3FA4-0DD0-18184EC944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07294" y="516096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885323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" y="0"/>
            <a:ext cx="1235097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FDEA2B-A547-8AB6-5894-21241B261F4B}"/>
              </a:ext>
            </a:extLst>
          </p:cNvPr>
          <p:cNvSpPr/>
          <p:nvPr/>
        </p:nvSpPr>
        <p:spPr>
          <a:xfrm>
            <a:off x="2438400" y="210207"/>
            <a:ext cx="9277350" cy="1471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kern="1200" dirty="0">
                <a:solidFill>
                  <a:srgbClr val="FF5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500" b="1" dirty="0">
                <a:solidFill>
                  <a:srgbClr val="FF5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ỏi và trả lời xem có phải ai đó có làm một việc gì vào dip tết không</a:t>
            </a:r>
            <a:endParaRPr lang="en-US" sz="3500" dirty="0">
              <a:solidFill>
                <a:srgbClr val="FF5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4D9AEA7-5BA8-2D2E-C3AE-2D3277F99D1B}"/>
              </a:ext>
            </a:extLst>
          </p:cNvPr>
          <p:cNvSpPr/>
          <p:nvPr/>
        </p:nvSpPr>
        <p:spPr>
          <a:xfrm>
            <a:off x="-120878" y="1967508"/>
            <a:ext cx="12155223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 you 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make banh chung </a:t>
            </a: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Tet?</a:t>
            </a:r>
            <a:endParaRPr lang="en-US" sz="3000" b="1" kern="1200" dirty="0">
              <a:solidFill>
                <a:srgbClr val="FF505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vi-VN" sz="26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Bạn sẽ làm bánh chưng vào dịp tết phải không?</a:t>
            </a:r>
            <a:r>
              <a:rPr lang="en-US" sz="26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3000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6BDD71B-DB15-DA0E-31DE-F9CADFF25BAE}"/>
              </a:ext>
            </a:extLst>
          </p:cNvPr>
          <p:cNvSpPr/>
          <p:nvPr/>
        </p:nvSpPr>
        <p:spPr>
          <a:xfrm>
            <a:off x="1765739" y="4243387"/>
            <a:ext cx="9604236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No, I won’t. I’ll </a:t>
            </a:r>
            <a:r>
              <a:rPr lang="vi-VN" sz="3000" b="1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make spring rolls</a:t>
            </a:r>
            <a:r>
              <a:rPr lang="vi-VN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(Không, tôi sẽ làm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nem</a:t>
            </a: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000" b="1" dirty="0"/>
              <a:t> </a:t>
            </a:r>
          </a:p>
        </p:txBody>
      </p:sp>
      <p:pic>
        <p:nvPicPr>
          <p:cNvPr id="9" name="Track 12">
            <a:hlinkClick r:id="" action="ppaction://media"/>
            <a:extLst>
              <a:ext uri="{FF2B5EF4-FFF2-40B4-BE49-F238E27FC236}">
                <a16:creationId xmlns:a16="http://schemas.microsoft.com/office/drawing/2014/main" id="{F38A365B-9BAD-D0DF-34FB-D7707ABCD4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667" end="15005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526370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0" name="Track 12">
            <a:hlinkClick r:id="" action="ppaction://media"/>
            <a:extLst>
              <a:ext uri="{FF2B5EF4-FFF2-40B4-BE49-F238E27FC236}">
                <a16:creationId xmlns:a16="http://schemas.microsoft.com/office/drawing/2014/main" id="{82676B2B-E5BC-6F40-1A2B-4B0725AC4E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180" end="19826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2539" y="268182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205319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8" y="-22467"/>
            <a:ext cx="12115800" cy="67246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99610"/>
            <a:ext cx="451437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2.Listen, point and say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4C046203-04B8-DA66-9280-C81DA7E629AA}"/>
              </a:ext>
            </a:extLst>
          </p:cNvPr>
          <p:cNvSpPr/>
          <p:nvPr/>
        </p:nvSpPr>
        <p:spPr>
          <a:xfrm>
            <a:off x="2622263" y="825143"/>
            <a:ext cx="7961654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Will you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.................................for Tet 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094213FF-3EA7-797F-2D24-DC94C80B540B}"/>
              </a:ext>
            </a:extLst>
          </p:cNvPr>
          <p:cNvSpPr/>
          <p:nvPr/>
        </p:nvSpPr>
        <p:spPr>
          <a:xfrm>
            <a:off x="1168113" y="1600562"/>
            <a:ext cx="2563059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</a:t>
            </a: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will.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45B35F-27DA-D876-41D3-E57259E2915C}"/>
              </a:ext>
            </a:extLst>
          </p:cNvPr>
          <p:cNvSpPr/>
          <p:nvPr/>
        </p:nvSpPr>
        <p:spPr>
          <a:xfrm>
            <a:off x="4084304" y="762224"/>
            <a:ext cx="4271420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decorate the house</a:t>
            </a:r>
            <a:endParaRPr lang="en-US" sz="33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66CCD7-F0D6-585C-DFB2-58FB253F745B}"/>
              </a:ext>
            </a:extLst>
          </p:cNvPr>
          <p:cNvSpPr/>
          <p:nvPr/>
        </p:nvSpPr>
        <p:spPr>
          <a:xfrm>
            <a:off x="7077091" y="1490862"/>
            <a:ext cx="4440783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make springs rolls</a:t>
            </a:r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EFC2D09C-B07B-2966-4960-B478A7E76C5C}"/>
              </a:ext>
            </a:extLst>
          </p:cNvPr>
          <p:cNvSpPr/>
          <p:nvPr/>
        </p:nvSpPr>
        <p:spPr>
          <a:xfrm>
            <a:off x="4520168" y="1593413"/>
            <a:ext cx="6556990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No, I won’t. I’ll..........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4C804F-80FC-5001-E6E8-AE44EA26E94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72745" y="2363675"/>
            <a:ext cx="9112468" cy="4239084"/>
          </a:xfrm>
          <a:prstGeom prst="rect">
            <a:avLst/>
          </a:prstGeom>
        </p:spPr>
      </p:pic>
      <p:pic>
        <p:nvPicPr>
          <p:cNvPr id="13" name="Track 12">
            <a:hlinkClick r:id="" action="ppaction://media"/>
            <a:extLst>
              <a:ext uri="{FF2B5EF4-FFF2-40B4-BE49-F238E27FC236}">
                <a16:creationId xmlns:a16="http://schemas.microsoft.com/office/drawing/2014/main" id="{03E27FC4-7EA8-6070-FE2B-B6C1804F1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57786" y="169699"/>
            <a:ext cx="406400" cy="40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14" name="U12 l 1.2. 1">
            <a:hlinkClick r:id="" action="ppaction://media"/>
            <a:extLst>
              <a:ext uri="{FF2B5EF4-FFF2-40B4-BE49-F238E27FC236}">
                <a16:creationId xmlns:a16="http://schemas.microsoft.com/office/drawing/2014/main" id="{10A94257-6AB8-50DE-33F3-988341100B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73237" y="383698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5" name="U12 l 1.2.2">
            <a:hlinkClick r:id="" action="ppaction://media"/>
            <a:extLst>
              <a:ext uri="{FF2B5EF4-FFF2-40B4-BE49-F238E27FC236}">
                <a16:creationId xmlns:a16="http://schemas.microsoft.com/office/drawing/2014/main" id="{64F9EBAD-1EDB-3566-0369-BA3DC58D656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96690" y="383698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6" name="U12 l 1.2. 3">
            <a:hlinkClick r:id="" action="ppaction://media"/>
            <a:extLst>
              <a:ext uri="{FF2B5EF4-FFF2-40B4-BE49-F238E27FC236}">
                <a16:creationId xmlns:a16="http://schemas.microsoft.com/office/drawing/2014/main" id="{07114F76-3F09-9E29-F4D0-3D38D12A000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6787" y="609910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7" name="U12 l 1.2. 4">
            <a:hlinkClick r:id="" action="ppaction://media"/>
            <a:extLst>
              <a:ext uri="{FF2B5EF4-FFF2-40B4-BE49-F238E27FC236}">
                <a16:creationId xmlns:a16="http://schemas.microsoft.com/office/drawing/2014/main" id="{A1DE0967-9817-3EB1-5967-327B3A551E9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960986" y="6196359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8" name="U12 l 1.2.Will u decorate the house....">
            <a:hlinkClick r:id="" action="ppaction://media"/>
            <a:extLst>
              <a:ext uri="{FF2B5EF4-FFF2-40B4-BE49-F238E27FC236}">
                <a16:creationId xmlns:a16="http://schemas.microsoft.com/office/drawing/2014/main" id="{630C302D-6320-A930-77AE-B5189460A4C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27597" y="759219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9" name="U12 l 1.2.yes i will">
            <a:hlinkClick r:id="" action="ppaction://media"/>
            <a:extLst>
              <a:ext uri="{FF2B5EF4-FFF2-40B4-BE49-F238E27FC236}">
                <a16:creationId xmlns:a16="http://schemas.microsoft.com/office/drawing/2014/main" id="{A3E642F3-779F-28D8-259B-2A0B5107D1F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44287" y="171540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0" name="Track 12">
            <a:hlinkClick r:id="" action="ppaction://media"/>
            <a:extLst>
              <a:ext uri="{FF2B5EF4-FFF2-40B4-BE49-F238E27FC236}">
                <a16:creationId xmlns:a16="http://schemas.microsoft.com/office/drawing/2014/main" id="{9FA6CD79-2BE7-0689-4FF4-14BA60BA07BF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">
                  <p14:trim st="72667" end="15005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009668" y="171017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7401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6B4C93D3-2A6C-C575-B20A-B3C7A1138560}"/>
              </a:ext>
            </a:extLst>
          </p:cNvPr>
          <p:cNvSpPr/>
          <p:nvPr/>
        </p:nvSpPr>
        <p:spPr>
          <a:xfrm>
            <a:off x="2622263" y="825143"/>
            <a:ext cx="7961654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Will you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.................................for Tet 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F216DC08-287F-2F69-279C-A495361EF566}"/>
              </a:ext>
            </a:extLst>
          </p:cNvPr>
          <p:cNvSpPr/>
          <p:nvPr/>
        </p:nvSpPr>
        <p:spPr>
          <a:xfrm>
            <a:off x="5035920" y="5174079"/>
            <a:ext cx="2563059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</a:t>
            </a: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will.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32607A-CBB4-057F-DA6A-D7FB78B7E3B7}"/>
              </a:ext>
            </a:extLst>
          </p:cNvPr>
          <p:cNvSpPr/>
          <p:nvPr/>
        </p:nvSpPr>
        <p:spPr>
          <a:xfrm>
            <a:off x="4084304" y="762224"/>
            <a:ext cx="4271420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decorate the house</a:t>
            </a:r>
            <a:endParaRPr lang="en-US" sz="33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032448-77FD-E8B0-C902-248CD4C9D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559" y="1952296"/>
            <a:ext cx="3722469" cy="249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9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6B4C93D3-2A6C-C575-B20A-B3C7A1138560}"/>
              </a:ext>
            </a:extLst>
          </p:cNvPr>
          <p:cNvSpPr/>
          <p:nvPr/>
        </p:nvSpPr>
        <p:spPr>
          <a:xfrm>
            <a:off x="2622263" y="825143"/>
            <a:ext cx="7961654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Will you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.................................for Tet 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F216DC08-287F-2F69-279C-A495361EF566}"/>
              </a:ext>
            </a:extLst>
          </p:cNvPr>
          <p:cNvSpPr/>
          <p:nvPr/>
        </p:nvSpPr>
        <p:spPr>
          <a:xfrm>
            <a:off x="5035920" y="5174079"/>
            <a:ext cx="2563059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</a:t>
            </a: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will.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32607A-CBB4-057F-DA6A-D7FB78B7E3B7}"/>
              </a:ext>
            </a:extLst>
          </p:cNvPr>
          <p:cNvSpPr/>
          <p:nvPr/>
        </p:nvSpPr>
        <p:spPr>
          <a:xfrm>
            <a:off x="4084304" y="741204"/>
            <a:ext cx="4271420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the shopping</a:t>
            </a:r>
            <a:endParaRPr lang="en-US" sz="33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381953-462F-82E7-1685-41BBB9CE9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177" y="1828799"/>
            <a:ext cx="3959444" cy="279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9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6B4C93D3-2A6C-C575-B20A-B3C7A1138560}"/>
              </a:ext>
            </a:extLst>
          </p:cNvPr>
          <p:cNvSpPr/>
          <p:nvPr/>
        </p:nvSpPr>
        <p:spPr>
          <a:xfrm>
            <a:off x="2622263" y="825143"/>
            <a:ext cx="7961654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Will you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.................................for Tet 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32607A-CBB4-057F-DA6A-D7FB78B7E3B7}"/>
              </a:ext>
            </a:extLst>
          </p:cNvPr>
          <p:cNvSpPr/>
          <p:nvPr/>
        </p:nvSpPr>
        <p:spPr>
          <a:xfrm>
            <a:off x="4084304" y="741204"/>
            <a:ext cx="4271420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make banh chung</a:t>
            </a:r>
            <a:endParaRPr lang="en-US" sz="33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A93131-76FF-8B9B-65AB-40C67B2C78FB}"/>
              </a:ext>
            </a:extLst>
          </p:cNvPr>
          <p:cNvSpPr/>
          <p:nvPr/>
        </p:nvSpPr>
        <p:spPr>
          <a:xfrm>
            <a:off x="5784318" y="5363016"/>
            <a:ext cx="4440783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make springs rolls</a:t>
            </a:r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AEADAA97-CA53-8105-3879-7D9BC116F337}"/>
              </a:ext>
            </a:extLst>
          </p:cNvPr>
          <p:cNvSpPr/>
          <p:nvPr/>
        </p:nvSpPr>
        <p:spPr>
          <a:xfrm>
            <a:off x="3172789" y="5472002"/>
            <a:ext cx="6556990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No, I won’t. I’ll..........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1863B9-5D60-5B2D-9AD9-98DAD0723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781" y="1875439"/>
            <a:ext cx="3919499" cy="277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2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6B4C93D3-2A6C-C575-B20A-B3C7A1138560}"/>
              </a:ext>
            </a:extLst>
          </p:cNvPr>
          <p:cNvSpPr/>
          <p:nvPr/>
        </p:nvSpPr>
        <p:spPr>
          <a:xfrm>
            <a:off x="2622263" y="825143"/>
            <a:ext cx="7961654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Will you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..........................for Tet 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32607A-CBB4-057F-DA6A-D7FB78B7E3B7}"/>
              </a:ext>
            </a:extLst>
          </p:cNvPr>
          <p:cNvSpPr/>
          <p:nvPr/>
        </p:nvSpPr>
        <p:spPr>
          <a:xfrm>
            <a:off x="3548276" y="755055"/>
            <a:ext cx="4271420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buy roses</a:t>
            </a:r>
            <a:endParaRPr lang="en-US" sz="33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A93131-76FF-8B9B-65AB-40C67B2C78FB}"/>
              </a:ext>
            </a:extLst>
          </p:cNvPr>
          <p:cNvSpPr/>
          <p:nvPr/>
        </p:nvSpPr>
        <p:spPr>
          <a:xfrm>
            <a:off x="4498426" y="5411409"/>
            <a:ext cx="626416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buy a branch of peach blossoms</a:t>
            </a:r>
            <a:endParaRPr lang="en-US" sz="30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AEADAA97-CA53-8105-3879-7D9BC116F337}"/>
              </a:ext>
            </a:extLst>
          </p:cNvPr>
          <p:cNvSpPr/>
          <p:nvPr/>
        </p:nvSpPr>
        <p:spPr>
          <a:xfrm>
            <a:off x="1849821" y="5466268"/>
            <a:ext cx="8734096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No, I won’t. I’ll.........................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24C0D1-D511-327C-356B-2707E6B3B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304" y="1819108"/>
            <a:ext cx="4169670" cy="292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4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26BFE9-8260-4F60-2513-64F923149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93" y="765924"/>
            <a:ext cx="10910716" cy="53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6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087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86217" y="802449"/>
            <a:ext cx="10226934" cy="5641533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9740168" y="5108076"/>
            <a:ext cx="1267566" cy="1258059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F2742097-8C85-981B-88DF-061B282798C4}"/>
              </a:ext>
            </a:extLst>
          </p:cNvPr>
          <p:cNvSpPr txBox="1"/>
          <p:nvPr/>
        </p:nvSpPr>
        <p:spPr>
          <a:xfrm>
            <a:off x="1854200" y="3357408"/>
            <a:ext cx="8069233" cy="79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9000">
                <a:solidFill>
                  <a:srgbClr val="00B050"/>
                </a:solidFill>
                <a:latin typeface="Congenial" panose="02000503040000020004" pitchFamily="2" charset="0"/>
              </a:rPr>
              <a:t>Lucky numbers</a:t>
            </a:r>
            <a:endParaRPr lang="en-US" sz="9000" dirty="0">
              <a:solidFill>
                <a:srgbClr val="00B050"/>
              </a:solidFill>
              <a:latin typeface="Congenial" panose="02000503040000020004" pitchFamily="2" charset="0"/>
            </a:endParaRPr>
          </a:p>
        </p:txBody>
      </p:sp>
      <p:sp>
        <p:nvSpPr>
          <p:cNvPr id="5" name="WordArt 2">
            <a:extLst>
              <a:ext uri="{FF2B5EF4-FFF2-40B4-BE49-F238E27FC236}">
                <a16:creationId xmlns:a16="http://schemas.microsoft.com/office/drawing/2014/main" id="{A1F1EDBE-E916-3762-9543-BE0B409C6B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063694"/>
            <a:ext cx="9043146" cy="1363381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PLAY GAME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344525DF-5AE7-D377-BC96-5FDFD9BF0B3C}"/>
              </a:ext>
            </a:extLst>
          </p:cNvPr>
          <p:cNvSpPr/>
          <p:nvPr/>
        </p:nvSpPr>
        <p:spPr>
          <a:xfrm>
            <a:off x="692041" y="4990949"/>
            <a:ext cx="1962259" cy="1049582"/>
          </a:xfrm>
          <a:custGeom>
            <a:avLst/>
            <a:gdLst/>
            <a:ahLst/>
            <a:cxnLst/>
            <a:rect l="l" t="t" r="r" b="b"/>
            <a:pathLst>
              <a:path w="4670538" h="4641348">
                <a:moveTo>
                  <a:pt x="0" y="0"/>
                </a:moveTo>
                <a:lnTo>
                  <a:pt x="4670538" y="0"/>
                </a:lnTo>
                <a:lnTo>
                  <a:pt x="4670538" y="4641347"/>
                </a:lnTo>
                <a:lnTo>
                  <a:pt x="0" y="46413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8" name="Picture 7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D7A5045B-F68A-339A-18F9-2AC1511070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368" y="3615763"/>
            <a:ext cx="3447215" cy="275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9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42430CC1-5D2E-C840-983C-E4FA3D553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9520" y="2202452"/>
            <a:ext cx="1466851" cy="1428751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B3896565-27EB-C0E6-6DEB-2162518D02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5507" y="2290151"/>
            <a:ext cx="1562100" cy="140970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DA645425-46F2-C228-1E83-5AE59042AE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9887" y="2290151"/>
            <a:ext cx="1704975" cy="1457325"/>
          </a:xfrm>
          <a:prstGeom prst="rect">
            <a:avLst/>
          </a:prstGeom>
        </p:spPr>
      </p:pic>
      <p:graphicFrame>
        <p:nvGraphicFramePr>
          <p:cNvPr id="5" name="Object 4">
            <a:hlinkClick r:id="rId11" action="ppaction://hlinksldjump"/>
            <a:extLst>
              <a:ext uri="{FF2B5EF4-FFF2-40B4-BE49-F238E27FC236}">
                <a16:creationId xmlns:a16="http://schemas.microsoft.com/office/drawing/2014/main" id="{49513277-0010-73F5-C112-231503DDB3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754003"/>
              </p:ext>
            </p:extLst>
          </p:nvPr>
        </p:nvGraphicFramePr>
        <p:xfrm>
          <a:off x="5280398" y="4159545"/>
          <a:ext cx="1524000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12" imgW="1523880" imgH="1419120" progId="Paint.Picture">
                  <p:embed/>
                </p:oleObj>
              </mc:Choice>
              <mc:Fallback>
                <p:oleObj name="Bitmap Image" r:id="rId12" imgW="1523880" imgH="1419120" progId="Paint.Picture">
                  <p:embed/>
                  <p:pic>
                    <p:nvPicPr>
                      <p:cNvPr id="5" name="Object 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49513277-0010-73F5-C112-231503DDB3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0398" y="4159545"/>
                        <a:ext cx="1524000" cy="1419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hlinkClick r:id="rId14" action="ppaction://hlinksldjump"/>
            <a:extLst>
              <a:ext uri="{FF2B5EF4-FFF2-40B4-BE49-F238E27FC236}">
                <a16:creationId xmlns:a16="http://schemas.microsoft.com/office/drawing/2014/main" id="{DB532EC6-B843-F46E-E4B2-4637A90228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13224" y="4200555"/>
            <a:ext cx="1581151" cy="1409700"/>
          </a:xfrm>
          <a:prstGeom prst="rect">
            <a:avLst/>
          </a:prstGeom>
        </p:spPr>
      </p:pic>
      <p:pic>
        <p:nvPicPr>
          <p:cNvPr id="7" name="Picture 6">
            <a:hlinkClick r:id="rId16" action="ppaction://hlinksldjump"/>
            <a:extLst>
              <a:ext uri="{FF2B5EF4-FFF2-40B4-BE49-F238E27FC236}">
                <a16:creationId xmlns:a16="http://schemas.microsoft.com/office/drawing/2014/main" id="{3E1993D7-C0BD-40B2-CD35-0FB1BDA7A0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89887" y="4103258"/>
            <a:ext cx="1847851" cy="1581151"/>
          </a:xfrm>
          <a:prstGeom prst="rect">
            <a:avLst/>
          </a:prstGeom>
        </p:spPr>
      </p:pic>
      <p:pic>
        <p:nvPicPr>
          <p:cNvPr id="22" name="Picture 4" descr="Kết quả hình ảnh cho flower gif">
            <a:hlinkClick r:id="" action="ppaction://noaction"/>
            <a:extLst>
              <a:ext uri="{FF2B5EF4-FFF2-40B4-BE49-F238E27FC236}">
                <a16:creationId xmlns:a16="http://schemas.microsoft.com/office/drawing/2014/main" id="{BEFA7DAB-F7A3-5402-2DF6-BE1D963735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440" y="650293"/>
            <a:ext cx="1165095" cy="116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ết quả hình ảnh cho giftbox gif">
            <a:extLst>
              <a:ext uri="{FF2B5EF4-FFF2-40B4-BE49-F238E27FC236}">
                <a16:creationId xmlns:a16="http://schemas.microsoft.com/office/drawing/2014/main" id="{0DFC5787-5697-A554-E9D5-11AC3EB9F7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75" y="1134567"/>
            <a:ext cx="1705560" cy="1705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194383-F704-DCD0-4C1A-CF654EB8EA3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ED4516"/>
              </a:clrFrom>
              <a:clrTo>
                <a:srgbClr val="ED4516">
                  <a:alpha val="0"/>
                </a:srgbClr>
              </a:clrTo>
            </a:clrChange>
          </a:blip>
          <a:srcRect l="29817" t="19516" r="28593" b="23419"/>
          <a:stretch/>
        </p:blipFill>
        <p:spPr>
          <a:xfrm>
            <a:off x="519921" y="4986990"/>
            <a:ext cx="1348900" cy="13881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43F6A3-90AC-6133-1410-D6356780C602}"/>
              </a:ext>
            </a:extLst>
          </p:cNvPr>
          <p:cNvSpPr txBox="1"/>
          <p:nvPr/>
        </p:nvSpPr>
        <p:spPr>
          <a:xfrm>
            <a:off x="2647245" y="3113440"/>
            <a:ext cx="156004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67" b="1" dirty="0">
                <a:latin typeface="Comic Sans MS" panose="030F0702030302020204" pitchFamily="66" charset="0"/>
              </a:rPr>
              <a:t>+10</a:t>
            </a:r>
            <a:endParaRPr lang="en-US" sz="1200" dirty="0"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16A950-398E-7A4C-AD71-07DFE8E7CC5D}"/>
              </a:ext>
            </a:extLst>
          </p:cNvPr>
          <p:cNvSpPr txBox="1"/>
          <p:nvPr/>
        </p:nvSpPr>
        <p:spPr>
          <a:xfrm>
            <a:off x="2118321" y="5570426"/>
            <a:ext cx="5391219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67" b="1" dirty="0">
                <a:latin typeface="Comic Sans MS" panose="030F0702030302020204" pitchFamily="66" charset="0"/>
              </a:rPr>
              <a:t>Lose all points</a:t>
            </a:r>
            <a:endParaRPr lang="en-US" sz="1200" dirty="0">
              <a:latin typeface="Comic Sans MS" panose="030F0702030302020204" pitchFamily="66" charset="0"/>
            </a:endParaRPr>
          </a:p>
        </p:txBody>
      </p:sp>
      <p:sp>
        <p:nvSpPr>
          <p:cNvPr id="21" name="Pentagon 69">
            <a:hlinkClick r:id="rId21" action="ppaction://hlinksldjump"/>
            <a:extLst>
              <a:ext uri="{FF2B5EF4-FFF2-40B4-BE49-F238E27FC236}">
                <a16:creationId xmlns:a16="http://schemas.microsoft.com/office/drawing/2014/main" id="{76375E08-A9C4-5C00-061D-5853C10A487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1">
            <a:off x="6933448" y="650293"/>
            <a:ext cx="1874159" cy="995209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>
                <a:solidFill>
                  <a:prstClr val="black"/>
                </a:solidFill>
                <a:latin typeface="Calibri" panose="020F0502020204030204"/>
                <a:sym typeface="Arial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36356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AF8783EB-804B-45F7-9B69-08A95CA153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89" y="125619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star gif">
            <a:extLst>
              <a:ext uri="{FF2B5EF4-FFF2-40B4-BE49-F238E27FC236}">
                <a16:creationId xmlns:a16="http://schemas.microsoft.com/office/drawing/2014/main" id="{D128F2D6-6FD8-4F42-9EBE-3D465469A8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70" y="2340727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star gif">
            <a:extLst>
              <a:ext uri="{FF2B5EF4-FFF2-40B4-BE49-F238E27FC236}">
                <a16:creationId xmlns:a16="http://schemas.microsoft.com/office/drawing/2014/main" id="{07718222-EADF-4AA7-A135-B4155DE4D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34" y="3425258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ết quả hình ảnh cho flower gif">
            <a:hlinkClick r:id="rId5" action="ppaction://hlinksldjump"/>
            <a:extLst>
              <a:ext uri="{FF2B5EF4-FFF2-40B4-BE49-F238E27FC236}">
                <a16:creationId xmlns:a16="http://schemas.microsoft.com/office/drawing/2014/main" id="{58566CF4-9EEB-E8D5-BBC4-E1411002AE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3" y="5275385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entagon 8">
            <a:hlinkClick r:id="rId5" action="ppaction://hlinksldjump"/>
            <a:extLst>
              <a:ext uri="{FF2B5EF4-FFF2-40B4-BE49-F238E27FC236}">
                <a16:creationId xmlns:a16="http://schemas.microsoft.com/office/drawing/2014/main" id="{72FC00D3-1D9C-7D44-7E26-42AF68D012E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10086794" y="3374569"/>
            <a:ext cx="1874159" cy="789725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solidFill>
                  <a:prstClr val="black"/>
                </a:solidFill>
                <a:latin typeface="Calibri" panose="020F0502020204030204"/>
                <a:sym typeface="Arial"/>
              </a:rPr>
              <a:t>BACK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1A3B149D-7836-7756-F5C3-3C2FA74598F2}"/>
              </a:ext>
            </a:extLst>
          </p:cNvPr>
          <p:cNvSpPr/>
          <p:nvPr/>
        </p:nvSpPr>
        <p:spPr>
          <a:xfrm>
            <a:off x="2622263" y="825143"/>
            <a:ext cx="7961654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Will you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.................................for Tet 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18D0EB57-DFC0-50C8-F3B4-4097811D08DB}"/>
              </a:ext>
            </a:extLst>
          </p:cNvPr>
          <p:cNvSpPr/>
          <p:nvPr/>
        </p:nvSpPr>
        <p:spPr>
          <a:xfrm>
            <a:off x="5035920" y="5174079"/>
            <a:ext cx="2563059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</a:t>
            </a: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will.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31085E-6AC7-F8E8-AA2C-F0E7D2812A7D}"/>
              </a:ext>
            </a:extLst>
          </p:cNvPr>
          <p:cNvSpPr/>
          <p:nvPr/>
        </p:nvSpPr>
        <p:spPr>
          <a:xfrm>
            <a:off x="4084304" y="741204"/>
            <a:ext cx="4271420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make banh chung</a:t>
            </a:r>
            <a:endParaRPr lang="en-US" sz="33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6B3D68-13F0-F605-1745-D27BEA0D6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54" y="1988256"/>
            <a:ext cx="3608705" cy="269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9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ết quả hình ảnh cho eating chips gif">
            <a:extLst>
              <a:ext uri="{FF2B5EF4-FFF2-40B4-BE49-F238E27FC236}">
                <a16:creationId xmlns:a16="http://schemas.microsoft.com/office/drawing/2014/main" id="{2E9F46ED-8BDB-4945-850F-49F2092315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pic>
        <p:nvPicPr>
          <p:cNvPr id="4" name="Picture 6" descr="Kết quả hình ảnh cho giftbox gif">
            <a:extLst>
              <a:ext uri="{FF2B5EF4-FFF2-40B4-BE49-F238E27FC236}">
                <a16:creationId xmlns:a16="http://schemas.microsoft.com/office/drawing/2014/main" id="{C45D4C90-BE76-4701-89F0-354652083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5" y="1966332"/>
            <a:ext cx="2434891" cy="2434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flower gif">
            <a:hlinkClick r:id="rId5" action="ppaction://hlinksldjump"/>
            <a:extLst>
              <a:ext uri="{FF2B5EF4-FFF2-40B4-BE49-F238E27FC236}">
                <a16:creationId xmlns:a16="http://schemas.microsoft.com/office/drawing/2014/main" id="{06AAB65D-80B4-409D-98F6-2F15BE8948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3" y="5275385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entagon 8">
            <a:hlinkClick r:id="rId5" action="ppaction://hlinksldjump"/>
            <a:extLst>
              <a:ext uri="{FF2B5EF4-FFF2-40B4-BE49-F238E27FC236}">
                <a16:creationId xmlns:a16="http://schemas.microsoft.com/office/drawing/2014/main" id="{5490DEF4-4B88-C5E9-FC44-4E7DC41905B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10086794" y="3374569"/>
            <a:ext cx="1874159" cy="789725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solidFill>
                  <a:prstClr val="black"/>
                </a:solidFill>
                <a:latin typeface="Calibri" panose="020F0502020204030204"/>
                <a:sym typeface="Arial"/>
              </a:rPr>
              <a:t>BACK</a:t>
            </a:r>
          </a:p>
        </p:txBody>
      </p:sp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2FF0F192-7F43-27F6-4314-00773A746B53}"/>
              </a:ext>
            </a:extLst>
          </p:cNvPr>
          <p:cNvSpPr/>
          <p:nvPr/>
        </p:nvSpPr>
        <p:spPr>
          <a:xfrm>
            <a:off x="3992879" y="825143"/>
            <a:ext cx="6591037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Will you b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uy roses</a:t>
            </a:r>
            <a:r>
              <a:rPr kumimoji="0" lang="vi-VN" sz="35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for Tet 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9227A6-3E4A-5B9C-4345-D686AAEDF859}"/>
              </a:ext>
            </a:extLst>
          </p:cNvPr>
          <p:cNvSpPr/>
          <p:nvPr/>
        </p:nvSpPr>
        <p:spPr>
          <a:xfrm>
            <a:off x="5009355" y="5877567"/>
            <a:ext cx="5574562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buy a branch of peach blossoms</a:t>
            </a:r>
            <a:endParaRPr lang="en-US" sz="30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ular Callout 8">
            <a:extLst>
              <a:ext uri="{FF2B5EF4-FFF2-40B4-BE49-F238E27FC236}">
                <a16:creationId xmlns:a16="http://schemas.microsoft.com/office/drawing/2014/main" id="{D7996794-8C2B-B141-C045-00B2B2EE32C0}"/>
              </a:ext>
            </a:extLst>
          </p:cNvPr>
          <p:cNvSpPr/>
          <p:nvPr/>
        </p:nvSpPr>
        <p:spPr>
          <a:xfrm>
            <a:off x="2038973" y="5958229"/>
            <a:ext cx="8418854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No, I won’t. I’ll</a:t>
            </a: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.........................................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0CFD74-E422-0A18-E51C-FE7057D0CA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515" y="1829117"/>
            <a:ext cx="3154965" cy="31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4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ết quả hình ảnh cho eating chips gif">
            <a:extLst>
              <a:ext uri="{FF2B5EF4-FFF2-40B4-BE49-F238E27FC236}">
                <a16:creationId xmlns:a16="http://schemas.microsoft.com/office/drawing/2014/main" id="{2E9F46ED-8BDB-4945-850F-49F2092315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pic>
        <p:nvPicPr>
          <p:cNvPr id="4" name="Picture 6" descr="Kết quả hình ảnh cho giftbox gif">
            <a:extLst>
              <a:ext uri="{FF2B5EF4-FFF2-40B4-BE49-F238E27FC236}">
                <a16:creationId xmlns:a16="http://schemas.microsoft.com/office/drawing/2014/main" id="{C45D4C90-BE76-4701-89F0-354652083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5" y="1966332"/>
            <a:ext cx="2434891" cy="2434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flower gif">
            <a:hlinkClick r:id="rId5" action="ppaction://hlinksldjump"/>
            <a:extLst>
              <a:ext uri="{FF2B5EF4-FFF2-40B4-BE49-F238E27FC236}">
                <a16:creationId xmlns:a16="http://schemas.microsoft.com/office/drawing/2014/main" id="{06AAB65D-80B4-409D-98F6-2F15BE8948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3" y="5275385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8">
            <a:hlinkClick r:id="rId5" action="ppaction://hlinksldjump"/>
            <a:extLst>
              <a:ext uri="{FF2B5EF4-FFF2-40B4-BE49-F238E27FC236}">
                <a16:creationId xmlns:a16="http://schemas.microsoft.com/office/drawing/2014/main" id="{6AED004D-C788-D4F5-CCC9-C57A7D23F2F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10086794" y="3374569"/>
            <a:ext cx="1874159" cy="789725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solidFill>
                  <a:prstClr val="black"/>
                </a:solidFill>
                <a:latin typeface="Calibri" panose="020F0502020204030204"/>
                <a:sym typeface="Arial"/>
              </a:rPr>
              <a:t>BACK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256D45-8DF9-3457-304D-362258AEE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210" y="2076450"/>
            <a:ext cx="4243070" cy="2976482"/>
          </a:xfrm>
          <a:prstGeom prst="rect">
            <a:avLst/>
          </a:prstGeom>
        </p:spPr>
      </p:pic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22C8F123-13E8-1D95-B603-D40917151831}"/>
              </a:ext>
            </a:extLst>
          </p:cNvPr>
          <p:cNvSpPr/>
          <p:nvPr/>
        </p:nvSpPr>
        <p:spPr>
          <a:xfrm>
            <a:off x="2622263" y="825143"/>
            <a:ext cx="7961654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Will you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.................................for Tet 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ounded Rectangular Callout 8">
            <a:extLst>
              <a:ext uri="{FF2B5EF4-FFF2-40B4-BE49-F238E27FC236}">
                <a16:creationId xmlns:a16="http://schemas.microsoft.com/office/drawing/2014/main" id="{1942EC6A-3A61-FD5F-669B-B9EBBA55DF2A}"/>
              </a:ext>
            </a:extLst>
          </p:cNvPr>
          <p:cNvSpPr/>
          <p:nvPr/>
        </p:nvSpPr>
        <p:spPr>
          <a:xfrm>
            <a:off x="5035920" y="5174079"/>
            <a:ext cx="2563059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</a:t>
            </a: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will.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2584C8-96F7-7DA7-8358-A77010746EBE}"/>
              </a:ext>
            </a:extLst>
          </p:cNvPr>
          <p:cNvSpPr/>
          <p:nvPr/>
        </p:nvSpPr>
        <p:spPr>
          <a:xfrm>
            <a:off x="4084304" y="741204"/>
            <a:ext cx="4271420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the shopping</a:t>
            </a:r>
            <a:endParaRPr lang="en-US" sz="33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1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ết quả hình ảnh cho star gif">
            <a:extLst>
              <a:ext uri="{FF2B5EF4-FFF2-40B4-BE49-F238E27FC236}">
                <a16:creationId xmlns:a16="http://schemas.microsoft.com/office/drawing/2014/main" id="{C3A3794B-C0A0-D775-684C-564A35CE6B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02" y="163874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33DC33CE-3509-FA6D-5423-092478CEC2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439" y="2598282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star gif">
            <a:extLst>
              <a:ext uri="{FF2B5EF4-FFF2-40B4-BE49-F238E27FC236}">
                <a16:creationId xmlns:a16="http://schemas.microsoft.com/office/drawing/2014/main" id="{22442652-31B3-43E1-B41D-6A388ABB46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63" y="2598282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flower gif">
            <a:hlinkClick r:id="rId5" action="ppaction://hlinksldjump"/>
            <a:extLst>
              <a:ext uri="{FF2B5EF4-FFF2-40B4-BE49-F238E27FC236}">
                <a16:creationId xmlns:a16="http://schemas.microsoft.com/office/drawing/2014/main" id="{668AA59F-5D5C-2ABC-966B-EE1FE04722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276" y="5424583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entagon 8">
            <a:hlinkClick r:id="rId5" action="ppaction://hlinksldjump"/>
            <a:extLst>
              <a:ext uri="{FF2B5EF4-FFF2-40B4-BE49-F238E27FC236}">
                <a16:creationId xmlns:a16="http://schemas.microsoft.com/office/drawing/2014/main" id="{602909C7-6A6D-68C1-2FC1-08763EFC12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10086794" y="3374569"/>
            <a:ext cx="1874159" cy="789725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solidFill>
                  <a:prstClr val="black"/>
                </a:solidFill>
                <a:latin typeface="Calibri" panose="020F0502020204030204"/>
                <a:sym typeface="Arial"/>
              </a:rPr>
              <a:t>BACK</a:t>
            </a: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3467DB0F-3D9A-EAFB-132B-8C3CBA747731}"/>
              </a:ext>
            </a:extLst>
          </p:cNvPr>
          <p:cNvSpPr/>
          <p:nvPr/>
        </p:nvSpPr>
        <p:spPr>
          <a:xfrm>
            <a:off x="2622263" y="825143"/>
            <a:ext cx="7961654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Will you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..........................for Tet 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732497-5128-D09B-7D91-217D2FB300B1}"/>
              </a:ext>
            </a:extLst>
          </p:cNvPr>
          <p:cNvSpPr/>
          <p:nvPr/>
        </p:nvSpPr>
        <p:spPr>
          <a:xfrm>
            <a:off x="3548276" y="755055"/>
            <a:ext cx="4271420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buy roses</a:t>
            </a:r>
            <a:endParaRPr lang="en-US" sz="33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2E7A5E-988E-07B5-D031-5C7A847E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631" y="1850940"/>
            <a:ext cx="3804505" cy="2804160"/>
          </a:xfrm>
          <a:prstGeom prst="rect">
            <a:avLst/>
          </a:prstGeom>
        </p:spPr>
      </p:pic>
      <p:sp>
        <p:nvSpPr>
          <p:cNvPr id="18" name="Rounded Rectangular Callout 8">
            <a:extLst>
              <a:ext uri="{FF2B5EF4-FFF2-40B4-BE49-F238E27FC236}">
                <a16:creationId xmlns:a16="http://schemas.microsoft.com/office/drawing/2014/main" id="{A0E691C6-D1FE-915A-E158-A4D1B319A65A}"/>
              </a:ext>
            </a:extLst>
          </p:cNvPr>
          <p:cNvSpPr/>
          <p:nvPr/>
        </p:nvSpPr>
        <p:spPr>
          <a:xfrm>
            <a:off x="4402456" y="5245199"/>
            <a:ext cx="2563059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</a:t>
            </a: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will.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018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AF8783EB-804B-45F7-9B69-08A95CA153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89" y="125619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star gif">
            <a:extLst>
              <a:ext uri="{FF2B5EF4-FFF2-40B4-BE49-F238E27FC236}">
                <a16:creationId xmlns:a16="http://schemas.microsoft.com/office/drawing/2014/main" id="{D128F2D6-6FD8-4F42-9EBE-3D465469A8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70" y="2340727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star gif">
            <a:extLst>
              <a:ext uri="{FF2B5EF4-FFF2-40B4-BE49-F238E27FC236}">
                <a16:creationId xmlns:a16="http://schemas.microsoft.com/office/drawing/2014/main" id="{07718222-EADF-4AA7-A135-B4155DE4D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34" y="3425258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ết quả hình ảnh cho flower gif">
            <a:hlinkClick r:id="rId5" action="ppaction://hlinksldjump"/>
            <a:extLst>
              <a:ext uri="{FF2B5EF4-FFF2-40B4-BE49-F238E27FC236}">
                <a16:creationId xmlns:a16="http://schemas.microsoft.com/office/drawing/2014/main" id="{58566CF4-9EEB-E8D5-BBC4-E1411002AE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3" y="5275385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entagon 8">
            <a:hlinkClick r:id="rId5" action="ppaction://hlinksldjump"/>
            <a:extLst>
              <a:ext uri="{FF2B5EF4-FFF2-40B4-BE49-F238E27FC236}">
                <a16:creationId xmlns:a16="http://schemas.microsoft.com/office/drawing/2014/main" id="{40E22EB9-49DD-25D0-09AB-BABB2B6542A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10086794" y="3374569"/>
            <a:ext cx="1874159" cy="789725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solidFill>
                  <a:prstClr val="black"/>
                </a:solidFill>
                <a:latin typeface="Calibri" panose="020F0502020204030204"/>
                <a:sym typeface="Arial"/>
              </a:rPr>
              <a:t>BACK</a:t>
            </a:r>
          </a:p>
        </p:txBody>
      </p:sp>
      <p:sp>
        <p:nvSpPr>
          <p:cNvPr id="14" name="Rounded Rectangular Callout 8">
            <a:extLst>
              <a:ext uri="{FF2B5EF4-FFF2-40B4-BE49-F238E27FC236}">
                <a16:creationId xmlns:a16="http://schemas.microsoft.com/office/drawing/2014/main" id="{B75D9813-9682-25D2-9672-6BB0C7E0EDB9}"/>
              </a:ext>
            </a:extLst>
          </p:cNvPr>
          <p:cNvSpPr/>
          <p:nvPr/>
        </p:nvSpPr>
        <p:spPr>
          <a:xfrm>
            <a:off x="3403601" y="825143"/>
            <a:ext cx="7180316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Will you make spring rolls 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for Tet 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ounded Rectangular Callout 8">
            <a:extLst>
              <a:ext uri="{FF2B5EF4-FFF2-40B4-BE49-F238E27FC236}">
                <a16:creationId xmlns:a16="http://schemas.microsoft.com/office/drawing/2014/main" id="{242177BE-C137-7F63-5109-F1F39875DABF}"/>
              </a:ext>
            </a:extLst>
          </p:cNvPr>
          <p:cNvSpPr/>
          <p:nvPr/>
        </p:nvSpPr>
        <p:spPr>
          <a:xfrm>
            <a:off x="2605019" y="5916329"/>
            <a:ext cx="7737861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No, I won’t. I’ll</a:t>
            </a: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.........................................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5B2C02-6BD9-28A0-4834-01819BE6D136}"/>
              </a:ext>
            </a:extLst>
          </p:cNvPr>
          <p:cNvSpPr/>
          <p:nvPr/>
        </p:nvSpPr>
        <p:spPr>
          <a:xfrm>
            <a:off x="5009355" y="5877567"/>
            <a:ext cx="5574562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decorate the house</a:t>
            </a:r>
            <a:endParaRPr lang="en-US" sz="30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147673-98D5-1454-B71E-A57B7B7DDF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16" y="1913673"/>
            <a:ext cx="4052484" cy="320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7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ết quả hình ảnh cho eating chips gif">
            <a:extLst>
              <a:ext uri="{FF2B5EF4-FFF2-40B4-BE49-F238E27FC236}">
                <a16:creationId xmlns:a16="http://schemas.microsoft.com/office/drawing/2014/main" id="{2E9F46ED-8BDB-4945-850F-49F2092315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pic>
        <p:nvPicPr>
          <p:cNvPr id="4" name="Picture 6" descr="Kết quả hình ảnh cho giftbox gif">
            <a:extLst>
              <a:ext uri="{FF2B5EF4-FFF2-40B4-BE49-F238E27FC236}">
                <a16:creationId xmlns:a16="http://schemas.microsoft.com/office/drawing/2014/main" id="{C45D4C90-BE76-4701-89F0-354652083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5" y="1966332"/>
            <a:ext cx="2434891" cy="2434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flower gif">
            <a:hlinkClick r:id="rId5" action="ppaction://hlinksldjump"/>
            <a:extLst>
              <a:ext uri="{FF2B5EF4-FFF2-40B4-BE49-F238E27FC236}">
                <a16:creationId xmlns:a16="http://schemas.microsoft.com/office/drawing/2014/main" id="{06AAB65D-80B4-409D-98F6-2F15BE8948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3" y="5275385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entagon 8">
            <a:hlinkClick r:id="rId5" action="ppaction://hlinksldjump"/>
            <a:extLst>
              <a:ext uri="{FF2B5EF4-FFF2-40B4-BE49-F238E27FC236}">
                <a16:creationId xmlns:a16="http://schemas.microsoft.com/office/drawing/2014/main" id="{5490DEF4-4B88-C5E9-FC44-4E7DC41905B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10086794" y="3374569"/>
            <a:ext cx="1874159" cy="789725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solidFill>
                  <a:prstClr val="black"/>
                </a:solidFill>
                <a:latin typeface="Calibri" panose="020F0502020204030204"/>
                <a:sym typeface="Arial"/>
              </a:rPr>
              <a:t>BACK</a:t>
            </a:r>
          </a:p>
        </p:txBody>
      </p:sp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2FF0F192-7F43-27F6-4314-00773A746B53}"/>
              </a:ext>
            </a:extLst>
          </p:cNvPr>
          <p:cNvSpPr/>
          <p:nvPr/>
        </p:nvSpPr>
        <p:spPr>
          <a:xfrm>
            <a:off x="3403601" y="825143"/>
            <a:ext cx="7180316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Will you do the shopping 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for Tet 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9227A6-3E4A-5B9C-4345-D686AAEDF859}"/>
              </a:ext>
            </a:extLst>
          </p:cNvPr>
          <p:cNvSpPr/>
          <p:nvPr/>
        </p:nvSpPr>
        <p:spPr>
          <a:xfrm>
            <a:off x="5009355" y="5877567"/>
            <a:ext cx="5574562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make spring rolls</a:t>
            </a:r>
            <a:endParaRPr lang="en-US" sz="30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ular Callout 8">
            <a:extLst>
              <a:ext uri="{FF2B5EF4-FFF2-40B4-BE49-F238E27FC236}">
                <a16:creationId xmlns:a16="http://schemas.microsoft.com/office/drawing/2014/main" id="{D7996794-8C2B-B141-C045-00B2B2EE32C0}"/>
              </a:ext>
            </a:extLst>
          </p:cNvPr>
          <p:cNvSpPr/>
          <p:nvPr/>
        </p:nvSpPr>
        <p:spPr>
          <a:xfrm>
            <a:off x="2564379" y="5959002"/>
            <a:ext cx="7737861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No, I won’t. I’ll</a:t>
            </a:r>
            <a:r>
              <a:rPr lang="vi-VN" sz="3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.........................................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430266-76C6-E0A6-8AC6-1CF6822C67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20" y="1791372"/>
            <a:ext cx="3741420" cy="345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food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57238A05-3650-6B7F-3692-11984289D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61" y="5728492"/>
            <a:ext cx="1022910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latin typeface="Arial" pitchFamily="34" charset="0"/>
              </a:rPr>
              <a:t>     </a:t>
            </a:r>
            <a:endParaRPr lang="en-US" sz="50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0C2B01A1-2296-47AA-F89D-2C3D3C638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0530" y="4793689"/>
            <a:ext cx="1178674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5000" b="1" dirty="0">
                <a:latin typeface="Arial" pitchFamily="34" charset="0"/>
              </a:rPr>
              <a:t>         </a:t>
            </a:r>
            <a:r>
              <a:rPr lang="vi-VN" sz="10000" b="1" dirty="0">
                <a:solidFill>
                  <a:srgbClr val="0000FF"/>
                </a:solidFill>
                <a:latin typeface="Arial" pitchFamily="34" charset="0"/>
              </a:rPr>
              <a:t>SUMMARY</a:t>
            </a:r>
            <a:endParaRPr lang="en-US" sz="10000" b="1" dirty="0">
              <a:solidFill>
                <a:srgbClr val="0000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A7EBD-177E-BF5E-2EAB-A44C490A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5" y="-383441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823C2F-0795-CAC3-524D-B7390D8EF983}"/>
              </a:ext>
            </a:extLst>
          </p:cNvPr>
          <p:cNvSpPr/>
          <p:nvPr/>
        </p:nvSpPr>
        <p:spPr>
          <a:xfrm>
            <a:off x="1102418" y="2393259"/>
            <a:ext cx="100449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 GAME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4BE293-9728-C4E9-025C-9A5FA3EBCA2C}"/>
              </a:ext>
            </a:extLst>
          </p:cNvPr>
          <p:cNvSpPr/>
          <p:nvPr/>
        </p:nvSpPr>
        <p:spPr>
          <a:xfrm>
            <a:off x="1164916" y="683770"/>
            <a:ext cx="100449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LET’S PLAY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EB26E-402A-27E9-FF41-2DD8EBA27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0294" y="5772150"/>
            <a:ext cx="753605" cy="7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66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op 50 Hình Nền Pp Đẹp Đơn Giản Mà Đẹp, Hình Nền Powerpoint Đơn Giản Mà Đẹp">
            <a:extLst>
              <a:ext uri="{FF2B5EF4-FFF2-40B4-BE49-F238E27FC236}">
                <a16:creationId xmlns:a16="http://schemas.microsoft.com/office/drawing/2014/main" id="{0EC5AFC7-FBF7-4868-B1FD-62951964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2425C-7D14-4A41-AAE1-010D441665F1}"/>
              </a:ext>
            </a:extLst>
          </p:cNvPr>
          <p:cNvSpPr txBox="1"/>
          <p:nvPr/>
        </p:nvSpPr>
        <p:spPr>
          <a:xfrm>
            <a:off x="3886200" y="92011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BD7E-7BCB-464A-8CFB-9E6DAA8A08A8}"/>
              </a:ext>
            </a:extLst>
          </p:cNvPr>
          <p:cNvSpPr txBox="1"/>
          <p:nvPr/>
        </p:nvSpPr>
        <p:spPr>
          <a:xfrm>
            <a:off x="1040524" y="1069722"/>
            <a:ext cx="96484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</a:rPr>
              <a:t>1.</a:t>
            </a:r>
            <a:r>
              <a:rPr lang="en-US" sz="2900" b="1" u="sng" dirty="0">
                <a:solidFill>
                  <a:srgbClr val="FF0000"/>
                </a:solidFill>
              </a:rPr>
              <a:t>Vocabulary</a:t>
            </a:r>
            <a:r>
              <a:rPr lang="en-US" sz="2900" b="1" dirty="0">
                <a:solidFill>
                  <a:srgbClr val="FF0000"/>
                </a:solidFill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b="1" dirty="0"/>
              <a:t>Buy a branch of peach </a:t>
            </a:r>
            <a:r>
              <a:rPr lang="en-US" sz="2800" b="1" dirty="0" err="1"/>
              <a:t>blossoms:mua</a:t>
            </a:r>
            <a:r>
              <a:rPr lang="en-US" sz="2800" b="1" dirty="0"/>
              <a:t> 1 </a:t>
            </a:r>
            <a:r>
              <a:rPr lang="vi-VN" sz="2800" b="1" dirty="0"/>
              <a:t>cành hoa đào</a:t>
            </a:r>
          </a:p>
          <a:p>
            <a:pPr marL="457200" indent="-457200">
              <a:buFontTx/>
              <a:buChar char="-"/>
            </a:pPr>
            <a:r>
              <a:rPr lang="vi-VN" sz="2800" b="1" dirty="0"/>
              <a:t>Buy roses: mua hoa hồng</a:t>
            </a:r>
          </a:p>
          <a:p>
            <a:pPr marL="457200" indent="-457200">
              <a:buFontTx/>
              <a:buChar char="-"/>
            </a:pPr>
            <a:r>
              <a:rPr lang="vi-VN" sz="2800" b="1" dirty="0"/>
              <a:t>Decorate the house:trang trí nhà</a:t>
            </a:r>
          </a:p>
          <a:p>
            <a:pPr marL="457200" indent="-457200">
              <a:buFontTx/>
              <a:buChar char="-"/>
            </a:pPr>
            <a:r>
              <a:rPr lang="vi-VN" sz="2800" b="1" dirty="0"/>
              <a:t>Do the shopping: đi mua sắm</a:t>
            </a:r>
          </a:p>
          <a:p>
            <a:pPr marL="457200" indent="-457200">
              <a:buFontTx/>
              <a:buChar char="-"/>
            </a:pPr>
            <a:r>
              <a:rPr lang="vi-VN" sz="2800" b="1" dirty="0"/>
              <a:t>Make banh chung: làm bánh chưng</a:t>
            </a:r>
          </a:p>
          <a:p>
            <a:pPr marL="457200" indent="-457200">
              <a:buFontTx/>
              <a:buChar char="-"/>
            </a:pPr>
            <a:r>
              <a:rPr lang="vi-VN" sz="2800" b="1" dirty="0"/>
              <a:t>Make spring rolls: làm nem</a:t>
            </a:r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C58F7-4E66-872D-C52D-A27771474486}"/>
              </a:ext>
            </a:extLst>
          </p:cNvPr>
          <p:cNvSpPr txBox="1"/>
          <p:nvPr/>
        </p:nvSpPr>
        <p:spPr>
          <a:xfrm>
            <a:off x="1156138" y="3934444"/>
            <a:ext cx="1073106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</a:rPr>
              <a:t>2. </a:t>
            </a:r>
            <a:r>
              <a:rPr lang="en-US" sz="2900" b="1" u="sng" dirty="0">
                <a:solidFill>
                  <a:srgbClr val="FF0000"/>
                </a:solidFill>
              </a:rPr>
              <a:t>Sentence pattern</a:t>
            </a:r>
            <a:r>
              <a:rPr lang="en-US" sz="29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900" b="1" dirty="0"/>
              <a:t>-W</a:t>
            </a:r>
            <a:r>
              <a:rPr lang="vi-VN" sz="2900" b="1" dirty="0"/>
              <a:t>ill you decorate the house for Tet</a:t>
            </a:r>
            <a:r>
              <a:rPr lang="en-US" sz="2900" b="1" dirty="0"/>
              <a:t>?</a:t>
            </a:r>
            <a:endParaRPr lang="vi-VN" sz="2900" b="1" dirty="0"/>
          </a:p>
          <a:p>
            <a:r>
              <a:rPr lang="vi-VN" sz="2900" b="1" dirty="0"/>
              <a:t>(Bạn sẽ trang trí nhà cửa vào dịp tết phải không?)</a:t>
            </a:r>
            <a:endParaRPr lang="en-US" sz="2900" b="1" dirty="0"/>
          </a:p>
          <a:p>
            <a:r>
              <a:rPr lang="en-US" sz="2900" b="1" dirty="0"/>
              <a:t>-&gt; </a:t>
            </a:r>
            <a:r>
              <a:rPr lang="vi-VN" sz="2900" b="1" dirty="0"/>
              <a:t>Yes, I will. (Vâng, tôi sẽ.)</a:t>
            </a:r>
            <a:endParaRPr lang="vi-VN" sz="2900" b="1" u="sng" dirty="0">
              <a:solidFill>
                <a:srgbClr val="0070C0"/>
              </a:solidFill>
            </a:endParaRPr>
          </a:p>
          <a:p>
            <a:r>
              <a:rPr lang="en-US" sz="2900" b="1" dirty="0"/>
              <a:t>-&gt;</a:t>
            </a:r>
            <a:r>
              <a:rPr lang="vi-VN" sz="2900" b="1" dirty="0"/>
              <a:t> No, I won’t. I’ll make spring rolls. (Không, tôi sẽ </a:t>
            </a:r>
            <a:r>
              <a:rPr lang="vi-VN" sz="2900" b="1"/>
              <a:t>làm nem.)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37900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6" y="0"/>
            <a:ext cx="12460077" cy="68580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170" y="429232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605" y="1897062"/>
            <a:ext cx="7894749" cy="275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Learn by heart vocabulary and sentence pattern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- Prepare 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</a:rPr>
              <a:t>Unit 12-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lesson 1 (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</a:rPr>
              <a:t>4, 5, 6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7841CE-E931-3176-AAAF-9A043C343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901" y="6153621"/>
            <a:ext cx="1011025" cy="70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632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1849902" y="2286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* SING AND DANCE: BYE BYE GOODBYE SONG</a:t>
            </a:r>
          </a:p>
        </p:txBody>
      </p:sp>
      <p:pic>
        <p:nvPicPr>
          <p:cNvPr id="2" name="Bye Bye Goodbye - Goodbye Song for Kids - Super Simple Song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65BE527-360A-49ED-93D8-94EFAD63B8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267" y="857250"/>
            <a:ext cx="11328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5D2AC1-C340-273F-339F-1C93C9581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490" y="6153150"/>
            <a:ext cx="795509" cy="69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83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3F42E0-9C5C-85C5-0389-629E69F8023A}"/>
              </a:ext>
            </a:extLst>
          </p:cNvPr>
          <p:cNvSpPr/>
          <p:nvPr/>
        </p:nvSpPr>
        <p:spPr>
          <a:xfrm>
            <a:off x="1229710" y="152488"/>
            <a:ext cx="10163503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at these pictures and guess what festival is it</a:t>
            </a:r>
          </a:p>
        </p:txBody>
      </p:sp>
      <p:pic>
        <p:nvPicPr>
          <p:cNvPr id="1026" name="Picture 2" descr="2022 Lunar New Year holiday to last five days: Government">
            <a:extLst>
              <a:ext uri="{FF2B5EF4-FFF2-40B4-BE49-F238E27FC236}">
                <a16:creationId xmlns:a16="http://schemas.microsoft.com/office/drawing/2014/main" id="{D94DA82C-919D-4721-49DF-2A82D70D9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36" y="1138281"/>
            <a:ext cx="4684823" cy="267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etnamese Lunar New Year: Tết - A Celebration of Tradition and Family |  Duong's Restaurant">
            <a:extLst>
              <a:ext uri="{FF2B5EF4-FFF2-40B4-BE49-F238E27FC236}">
                <a16:creationId xmlns:a16="http://schemas.microsoft.com/office/drawing/2014/main" id="{E9963FCB-26A9-70C1-E1DC-9D1CC41B0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966" y="4084829"/>
            <a:ext cx="5791200" cy="261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etnamese New Year 2024: A Quick Guide For Foreign Firms">
            <a:extLst>
              <a:ext uri="{FF2B5EF4-FFF2-40B4-BE49-F238E27FC236}">
                <a16:creationId xmlns:a16="http://schemas.microsoft.com/office/drawing/2014/main" id="{FABA1F72-6195-1E1F-5A82-30832337F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566" y="1126438"/>
            <a:ext cx="4506356" cy="261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077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C94B30-092E-6729-36E6-3FACBA439A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4269" y="584342"/>
            <a:ext cx="10887872" cy="5890030"/>
          </a:xfrm>
          <a:prstGeom prst="rect">
            <a:avLst/>
          </a:prstGeom>
        </p:spPr>
      </p:pic>
      <p:pic>
        <p:nvPicPr>
          <p:cNvPr id="3" name="Track 11">
            <a:hlinkClick r:id="" action="ppaction://media"/>
            <a:extLst>
              <a:ext uri="{FF2B5EF4-FFF2-40B4-BE49-F238E27FC236}">
                <a16:creationId xmlns:a16="http://schemas.microsoft.com/office/drawing/2014/main" id="{59E6B42E-A173-F516-340C-1B22DF73B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41440" y="675106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4" name="U12 l 1. 1 A 1">
            <a:hlinkClick r:id="" action="ppaction://media"/>
            <a:extLst>
              <a:ext uri="{FF2B5EF4-FFF2-40B4-BE49-F238E27FC236}">
                <a16:creationId xmlns:a16="http://schemas.microsoft.com/office/drawing/2014/main" id="{B467E5D3-69D0-0170-9738-D6FAE8D127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0050" y="239802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8" name="U12 l 1. 1 A 2">
            <a:hlinkClick r:id="" action="ppaction://media"/>
            <a:extLst>
              <a:ext uri="{FF2B5EF4-FFF2-40B4-BE49-F238E27FC236}">
                <a16:creationId xmlns:a16="http://schemas.microsoft.com/office/drawing/2014/main" id="{B323D31D-7A88-BBB6-FA42-EE2579F6923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035124" y="280442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9" name="U12 l 1. 1 A 3">
            <a:hlinkClick r:id="" action="ppaction://media"/>
            <a:extLst>
              <a:ext uri="{FF2B5EF4-FFF2-40B4-BE49-F238E27FC236}">
                <a16:creationId xmlns:a16="http://schemas.microsoft.com/office/drawing/2014/main" id="{44FBC297-62E1-8AC4-470E-87550C4B3E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0050" y="596414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0" name="U12 l 1. 1  B1">
            <a:hlinkClick r:id="" action="ppaction://media"/>
            <a:extLst>
              <a:ext uri="{FF2B5EF4-FFF2-40B4-BE49-F238E27FC236}">
                <a16:creationId xmlns:a16="http://schemas.microsoft.com/office/drawing/2014/main" id="{86512CB1-54BC-540E-40CB-84D15677563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59073" y="167858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U12 l 1. 1 B2">
            <a:hlinkClick r:id="" action="ppaction://media"/>
            <a:extLst>
              <a:ext uri="{FF2B5EF4-FFF2-40B4-BE49-F238E27FC236}">
                <a16:creationId xmlns:a16="http://schemas.microsoft.com/office/drawing/2014/main" id="{C3DCC4E1-6565-49B2-0B42-28128D3A6FC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67596" y="606797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3005711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DAB26-ECED-2452-848B-E55B8CFCC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57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701453" y="4527592"/>
            <a:ext cx="8188781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>
                <a:solidFill>
                  <a:srgbClr val="FF0000"/>
                </a:solidFill>
              </a:rPr>
              <a:t>buy a branch of peach blossoms/ </a:t>
            </a:r>
            <a:r>
              <a:rPr lang="en-US" sz="4300" b="1" dirty="0" err="1">
                <a:solidFill>
                  <a:srgbClr val="FF0000"/>
                </a:solidFill>
              </a:rPr>
              <a:t>baɪ</a:t>
            </a:r>
            <a:r>
              <a:rPr lang="en-US" sz="4300" b="1" dirty="0">
                <a:solidFill>
                  <a:srgbClr val="FF0000"/>
                </a:solidFill>
              </a:rPr>
              <a:t> ə </a:t>
            </a:r>
            <a:r>
              <a:rPr lang="en-US" sz="4300" b="1" dirty="0" err="1">
                <a:solidFill>
                  <a:srgbClr val="FF0000"/>
                </a:solidFill>
              </a:rPr>
              <a:t>brɑːntʃ</a:t>
            </a:r>
            <a:r>
              <a:rPr lang="en-US" sz="4300" b="1" dirty="0">
                <a:solidFill>
                  <a:srgbClr val="FF0000"/>
                </a:solidFill>
              </a:rPr>
              <a:t> </a:t>
            </a:r>
            <a:r>
              <a:rPr lang="en-US" sz="4300" b="1" dirty="0" err="1">
                <a:solidFill>
                  <a:srgbClr val="FF0000"/>
                </a:solidFill>
              </a:rPr>
              <a:t>əvˌpiːtʃ</a:t>
            </a:r>
            <a:r>
              <a:rPr lang="en-US" sz="4300" b="1" dirty="0">
                <a:solidFill>
                  <a:srgbClr val="FF0000"/>
                </a:solidFill>
              </a:rPr>
              <a:t> ˈ</a:t>
            </a:r>
            <a:r>
              <a:rPr lang="en-US" sz="4300" b="1" dirty="0" err="1">
                <a:solidFill>
                  <a:srgbClr val="FF0000"/>
                </a:solidFill>
              </a:rPr>
              <a:t>blɒsəm</a:t>
            </a:r>
            <a:r>
              <a:rPr lang="en-US" sz="4300" b="1" dirty="0">
                <a:solidFill>
                  <a:srgbClr val="FF0000"/>
                </a:solidFill>
              </a:rPr>
              <a:t>/ </a:t>
            </a:r>
            <a:r>
              <a:rPr lang="vi-VN" sz="4300" b="1" dirty="0">
                <a:solidFill>
                  <a:srgbClr val="FF0000"/>
                </a:solidFill>
              </a:rPr>
              <a:t>: mua 1 cành hoa đào</a:t>
            </a:r>
            <a:endParaRPr lang="en-US" sz="4300" b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C5677A-0A11-C6E6-DEFC-1B6DD8498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40" y="1389015"/>
            <a:ext cx="4771697" cy="266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U12 l 1.2. 4">
            <a:hlinkClick r:id="" action="ppaction://media"/>
            <a:extLst>
              <a:ext uri="{FF2B5EF4-FFF2-40B4-BE49-F238E27FC236}">
                <a16:creationId xmlns:a16="http://schemas.microsoft.com/office/drawing/2014/main" id="{A309AD40-52BD-A8A4-A316-402447968C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42" end="357.9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053" y="263335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47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806557" y="4716779"/>
            <a:ext cx="92082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</a:rPr>
              <a:t>buy roses/ </a:t>
            </a:r>
            <a:r>
              <a:rPr lang="en-US" sz="4500" b="1" dirty="0" err="1">
                <a:solidFill>
                  <a:srgbClr val="FF0000"/>
                </a:solidFill>
              </a:rPr>
              <a:t>baɪ</a:t>
            </a:r>
            <a:r>
              <a:rPr lang="en-US" sz="4500" b="1" dirty="0">
                <a:solidFill>
                  <a:srgbClr val="FF0000"/>
                </a:solidFill>
              </a:rPr>
              <a:t> </a:t>
            </a:r>
            <a:r>
              <a:rPr lang="en-US" sz="4500" b="1" dirty="0" err="1">
                <a:solidFill>
                  <a:srgbClr val="FF0000"/>
                </a:solidFill>
              </a:rPr>
              <a:t>rəʊziz</a:t>
            </a:r>
            <a:r>
              <a:rPr lang="en-US" sz="4500" b="1" dirty="0">
                <a:solidFill>
                  <a:srgbClr val="FF0000"/>
                </a:solidFill>
              </a:rPr>
              <a:t>/</a:t>
            </a:r>
            <a:r>
              <a:rPr lang="vi-VN" sz="4500" b="1" dirty="0">
                <a:solidFill>
                  <a:srgbClr val="FF0000"/>
                </a:solidFill>
              </a:rPr>
              <a:t>: mua hoa hồng</a:t>
            </a:r>
            <a:endParaRPr lang="en-US" sz="4500" b="1" dirty="0">
              <a:solidFill>
                <a:srgbClr val="FF00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43988B6-6ECC-4CA3-5C08-6913504C8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87" y="1356391"/>
            <a:ext cx="4593019" cy="264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U12 l 1.2. 4">
            <a:hlinkClick r:id="" action="ppaction://media"/>
            <a:extLst>
              <a:ext uri="{FF2B5EF4-FFF2-40B4-BE49-F238E27FC236}">
                <a16:creationId xmlns:a16="http://schemas.microsoft.com/office/drawing/2014/main" id="{0AD96C7E-69B8-4C54-B1C3-56E5F1B24A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" end="7884.9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3587" y="25066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3799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2635</TotalTime>
  <Words>999</Words>
  <Application>Microsoft Office PowerPoint</Application>
  <PresentationFormat>Widescreen</PresentationFormat>
  <Paragraphs>200</Paragraphs>
  <Slides>43</Slides>
  <Notes>36</Notes>
  <HiddenSlides>0</HiddenSlides>
  <MMClips>25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A3.OpenSansBold-San</vt:lpstr>
      <vt:lpstr>A3.OpenSans-San</vt:lpstr>
      <vt:lpstr>Aachen</vt:lpstr>
      <vt:lpstr>Arial</vt:lpstr>
      <vt:lpstr>Calibri</vt:lpstr>
      <vt:lpstr>Calibri Light</vt:lpstr>
      <vt:lpstr>Cambria</vt:lpstr>
      <vt:lpstr>Comic Sans MS</vt:lpstr>
      <vt:lpstr>Congenial</vt:lpstr>
      <vt:lpstr>Impact</vt:lpstr>
      <vt:lpstr>Times New Roman</vt:lpstr>
      <vt:lpstr>Office Theme</vt:lpstr>
      <vt:lpstr>Custom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TTC</cp:lastModifiedBy>
  <cp:revision>162</cp:revision>
  <dcterms:created xsi:type="dcterms:W3CDTF">2021-11-11T15:46:46Z</dcterms:created>
  <dcterms:modified xsi:type="dcterms:W3CDTF">2025-02-25T08:38:18Z</dcterms:modified>
</cp:coreProperties>
</file>