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45" r:id="rId3"/>
    <p:sldId id="344" r:id="rId4"/>
    <p:sldId id="296" r:id="rId5"/>
    <p:sldId id="348" r:id="rId6"/>
    <p:sldId id="314" r:id="rId7"/>
    <p:sldId id="301" r:id="rId8"/>
    <p:sldId id="303" r:id="rId9"/>
    <p:sldId id="305" r:id="rId10"/>
    <p:sldId id="307" r:id="rId11"/>
    <p:sldId id="309" r:id="rId12"/>
    <p:sldId id="359" r:id="rId13"/>
    <p:sldId id="313" r:id="rId14"/>
    <p:sldId id="329" r:id="rId15"/>
    <p:sldId id="349" r:id="rId16"/>
    <p:sldId id="316" r:id="rId17"/>
    <p:sldId id="355" r:id="rId18"/>
    <p:sldId id="318" r:id="rId19"/>
    <p:sldId id="357" r:id="rId20"/>
    <p:sldId id="358" r:id="rId21"/>
    <p:sldId id="323" r:id="rId22"/>
    <p:sldId id="347" r:id="rId23"/>
    <p:sldId id="353" r:id="rId24"/>
    <p:sldId id="351" r:id="rId25"/>
    <p:sldId id="360" r:id="rId26"/>
    <p:sldId id="35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54" d="100"/>
          <a:sy n="54" d="100"/>
        </p:scale>
        <p:origin x="58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5C77-D74A-4C44-9B2F-CAF597F8FD08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6FD4-B345-49FE-82E5-7A4E892BC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06920B-E5B9-4C07-BD40-5AF196F24B6A}" type="slidenum">
              <a:rPr lang="vi-VN" smtClean="0">
                <a:cs typeface="Arial" charset="0"/>
              </a:rPr>
              <a:pPr/>
              <a:t>16</a:t>
            </a:fld>
            <a:endParaRPr lang="vi-VN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9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7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2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92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1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302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68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52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1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0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5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8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E5B3E-D73E-499A-A02B-E4BCAC6D96C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184BA22-EBB8-4DF8-8621-EA05BF06B0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1685C-A63E-36B5-AF0E-06EBE3F1B045}"/>
              </a:ext>
            </a:extLst>
          </p:cNvPr>
          <p:cNvSpPr txBox="1"/>
          <p:nvPr/>
        </p:nvSpPr>
        <p:spPr>
          <a:xfrm>
            <a:off x="2351584" y="162880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2972" y="5933380"/>
            <a:ext cx="122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>
                <a:solidFill>
                  <a:srgbClr val="C00000"/>
                </a:solidFill>
                <a:latin typeface="Times New Roman"/>
              </a:rPr>
              <a:t>Khộp</a:t>
            </a:r>
            <a:endParaRPr lang="en-US" sz="3200" b="1" dirty="0">
              <a:solidFill>
                <a:srgbClr val="C00000"/>
              </a:solidFill>
              <a:latin typeface="Times New Roman"/>
            </a:endParaRPr>
          </a:p>
        </p:txBody>
      </p:sp>
      <p:pic>
        <p:nvPicPr>
          <p:cNvPr id="9" name="Picture 4" descr="Magical%20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38474"/>
            <a:ext cx="5264200" cy="5629583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7" name="Picture 9" descr="https://lh5.googleusercontent.com/-I8ZoQ1DX-dQ/UMrwKf2iCrI/AAAAAAAAAqA/NpI6giCT8nk/w600-h434-no/14-2PSA15962_wh650_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5720"/>
            <a:ext cx="5724920" cy="562958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71464" y="5988474"/>
            <a:ext cx="1166529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000" b="1">
                <a:latin typeface="Times New Roman"/>
              </a:rPr>
              <a:t>: Cây thân gỗ thẳng, họ dầu, lá to và rụng sớm vào đầu mùa khô.</a:t>
            </a:r>
            <a:endParaRPr lang="en-US" sz="3000" b="1" dirty="0">
              <a:latin typeface="Times New Roman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24" descr="http://3.bp.blogspot.com/-w9mIlM7Wwdo/UimWvVBTJII/AAAAAAAAB1o/m9jgw7Rjrg8/s400/C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0"/>
            <a:ext cx="10297144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3337" y="-2643335"/>
            <a:ext cx="6857999" cy="12144674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50C18F1-3BFC-43A2-8963-B8030D41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9146"/>
            <a:ext cx="957706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0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15325" y="2276872"/>
            <a:ext cx="3876675" cy="4700588"/>
            <a:chOff x="5267281" y="2209800"/>
            <a:chExt cx="3876719" cy="4699993"/>
          </a:xfrm>
        </p:grpSpPr>
        <p:pic>
          <p:nvPicPr>
            <p:cNvPr id="26635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384" y="1076265"/>
            <a:ext cx="109452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3200" b="1" dirty="0">
                <a:latin typeface="Times New Roman"/>
              </a:rPr>
              <a:t>1.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cây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nấm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rừng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khiến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tác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giả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có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liên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tưởng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thú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vị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gì</a:t>
            </a:r>
            <a:r>
              <a:rPr lang="en-US" sz="3200" b="1" dirty="0">
                <a:latin typeface="Times New Roman"/>
              </a:rPr>
              <a:t>? </a:t>
            </a:r>
            <a:r>
              <a:rPr lang="en-US" sz="3200" b="1" dirty="0" err="1">
                <a:latin typeface="Times New Roman"/>
              </a:rPr>
              <a:t>Nhờ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liên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tưởng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ấy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mà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cảnh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vật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đẹp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thêm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như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thế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nào</a:t>
            </a:r>
            <a:r>
              <a:rPr lang="en-US" sz="3200" b="1" dirty="0">
                <a:latin typeface="Times New Roman"/>
              </a:rPr>
              <a:t>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1384" y="2709451"/>
            <a:ext cx="110172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2.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Những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muông thú trong rừng được miêu tả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như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thê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́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nào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?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Sư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̣ có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mặt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của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chúng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mang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lại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ve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̉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đẹp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gi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̀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cho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cảnh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rừng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?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4858" y="4029193"/>
            <a:ext cx="1032050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B0F0"/>
                </a:solidFill>
                <a:latin typeface="Times New Roman"/>
              </a:rPr>
              <a:t>3. Vì sao rừng khộp được gọi là “giang sơn vàng rợi”?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https://encrypted-tbn1.gstatic.com/images?q=tbn:ANd9GcRomxBt7va9k8iHEYf7AkUfOd-VCVTnfjOGOFTZ3YDAtfcPAXz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15888"/>
            <a:ext cx="5814738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2" descr="https://s-media-cache-ak0.pinimg.com/236x/8d/a4/b4/8da4b4f28345452082e43cd3a6cb5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3573463"/>
            <a:ext cx="58147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" descr="http://assets.inhabitat.com/wp-content/blogs.dir/1/files/2012/12/amanita-muscaria-mushroo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336" y="3573463"/>
            <a:ext cx="597666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" descr="http://idata.over-blog.com/0/50/04/35/macro/Amanite-vue-d-en-desso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336" y="115888"/>
            <a:ext cx="597666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15325" y="2276872"/>
            <a:ext cx="3876675" cy="4700588"/>
            <a:chOff x="5267281" y="2209800"/>
            <a:chExt cx="3876719" cy="4699993"/>
          </a:xfrm>
        </p:grpSpPr>
        <p:pic>
          <p:nvPicPr>
            <p:cNvPr id="26635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91544" y="1053010"/>
            <a:ext cx="10945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3200" b="1" dirty="0">
                <a:latin typeface="Times New Roman"/>
              </a:rPr>
              <a:t>  * </a:t>
            </a:r>
            <a:r>
              <a:rPr lang="en-US" sz="3200" b="1" dirty="0" err="1">
                <a:latin typeface="Times New Roman"/>
              </a:rPr>
              <a:t>Đoạn</a:t>
            </a:r>
            <a:r>
              <a:rPr lang="en-US" sz="3200" b="1" dirty="0">
                <a:latin typeface="Times New Roman"/>
              </a:rPr>
              <a:t> 1 </a:t>
            </a:r>
            <a:r>
              <a:rPr lang="en-US" sz="3200" b="1" dirty="0" err="1">
                <a:latin typeface="Times New Roman"/>
              </a:rPr>
              <a:t>miêu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gì</a:t>
            </a:r>
            <a:r>
              <a:rPr lang="en-US" sz="3200" b="1" dirty="0">
                <a:latin typeface="Times New Roman"/>
              </a:rPr>
              <a:t>?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6215" y="2922705"/>
            <a:ext cx="110172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2.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Những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muông thú trong rừng được miêu tả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như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thê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́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nào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?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Sư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̣ có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mặt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của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chúng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mang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lại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ve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̉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đẹp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gi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̀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cho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cảnh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92D050"/>
                </a:solidFill>
                <a:latin typeface="Times New Roman"/>
              </a:rPr>
              <a:t>rừng</a:t>
            </a: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?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A2E4F-86FC-D904-EFC6-52A6AEAD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15" y="1540937"/>
            <a:ext cx="109452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3200" b="1" dirty="0">
                <a:latin typeface="Times New Roman"/>
              </a:rPr>
              <a:t> Ý </a:t>
            </a:r>
            <a:r>
              <a:rPr lang="en-US" sz="3200" b="1" dirty="0" err="1">
                <a:latin typeface="Times New Roman"/>
              </a:rPr>
              <a:t>đoạn</a:t>
            </a:r>
            <a:r>
              <a:rPr lang="en-US" sz="3200" b="1" dirty="0">
                <a:latin typeface="Times New Roman"/>
              </a:rPr>
              <a:t> 1 : </a:t>
            </a:r>
            <a:r>
              <a:rPr lang="en-US" sz="3200" b="1" dirty="0" err="1">
                <a:latin typeface="Times New Roman"/>
              </a:rPr>
              <a:t>Miêu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vẻ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đẹp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của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cây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nấm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rừng</a:t>
            </a:r>
            <a:r>
              <a:rPr lang="en-US" sz="3200" b="1" dirty="0">
                <a:latin typeface="Times New Roman"/>
              </a:rPr>
              <a:t> qua </a:t>
            </a:r>
            <a:r>
              <a:rPr lang="en-US" sz="3200" b="1" dirty="0" err="1">
                <a:latin typeface="Times New Roman"/>
              </a:rPr>
              <a:t>sự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liên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tưởng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của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tác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giả</a:t>
            </a:r>
            <a:r>
              <a:rPr lang="en-US" sz="3200" b="1" dirty="0"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429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12" descr="http://k14.vcmedia.vn/Images/Uploaded/Share/2011/07/25/110725kpvuonbacm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188640"/>
            <a:ext cx="5760195" cy="2808560"/>
          </a:xfrm>
          <a:prstGeom prst="rect">
            <a:avLst/>
          </a:prstGeom>
          <a:solidFill>
            <a:srgbClr val="66FFFF"/>
          </a:solidFill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6" name="Picture 4" descr="rung kh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841" y="4290672"/>
            <a:ext cx="5798017" cy="2522704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28" name="Picture 2" descr="https://naturalunseenhazards.files.wordpress.com/2011/07/striped-sku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964" y="1988840"/>
            <a:ext cx="5760195" cy="295304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ounded Rectangular Callout 2"/>
          <p:cNvSpPr/>
          <p:nvPr/>
        </p:nvSpPr>
        <p:spPr>
          <a:xfrm>
            <a:off x="6042026" y="500043"/>
            <a:ext cx="6149974" cy="917575"/>
          </a:xfrm>
          <a:prstGeom prst="wedgeRoundRectCallout">
            <a:avLst>
              <a:gd name="adj1" fmla="val -75665"/>
              <a:gd name="adj2" fmla="val 148408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vi-VN" sz="24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vi-VN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91345" y="3100388"/>
            <a:ext cx="5909420" cy="1008062"/>
          </a:xfrm>
          <a:prstGeom prst="wedgeRoundRectCallout">
            <a:avLst>
              <a:gd name="adj1" fmla="val 79622"/>
              <a:gd name="adj2" fmla="val -39443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vút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383339" y="5445125"/>
            <a:ext cx="5680820" cy="1296988"/>
          </a:xfrm>
          <a:prstGeom prst="wedgeRoundRectCallout">
            <a:avLst>
              <a:gd name="adj1" fmla="val -95527"/>
              <a:gd name="adj2" fmla="val 35289"/>
              <a:gd name="adj3" fmla="val 16667"/>
            </a:avLst>
          </a:prstGeom>
          <a:blipFill>
            <a:blip r:embed="rId6" cstate="print"/>
            <a:tile tx="0" ty="0" sx="100000" sy="100000" flip="none" algn="tl"/>
          </a:blipFill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15325" y="2276872"/>
            <a:ext cx="3876675" cy="4700588"/>
            <a:chOff x="5267281" y="2209800"/>
            <a:chExt cx="3876719" cy="4699993"/>
          </a:xfrm>
        </p:grpSpPr>
        <p:pic>
          <p:nvPicPr>
            <p:cNvPr id="26635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7408" y="2907215"/>
            <a:ext cx="110172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?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A2E4F-86FC-D904-EFC6-52A6AEAD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15" y="1540937"/>
            <a:ext cx="109452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Ý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1 </a:t>
            </a:r>
            <a:r>
              <a:rPr lang="en-US" sz="3200" b="1" dirty="0">
                <a:latin typeface="Times New Roman"/>
              </a:rPr>
              <a:t>: </a:t>
            </a:r>
            <a:r>
              <a:rPr lang="en-US" sz="3200" b="1" dirty="0" err="1">
                <a:latin typeface="Times New Roman"/>
              </a:rPr>
              <a:t>Miêu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vẻ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đẹp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của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cây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nấm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rừng</a:t>
            </a:r>
            <a:r>
              <a:rPr lang="en-US" sz="3200" b="1" dirty="0">
                <a:latin typeface="Times New Roman"/>
              </a:rPr>
              <a:t> qua </a:t>
            </a:r>
            <a:r>
              <a:rPr lang="en-US" sz="3200" b="1" dirty="0" err="1">
                <a:latin typeface="Times New Roman"/>
              </a:rPr>
              <a:t>sự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liên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tưởng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của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tác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giả</a:t>
            </a:r>
            <a:r>
              <a:rPr lang="en-US" sz="3200" b="1" dirty="0">
                <a:latin typeface="Times New Roman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034C8-3EEA-BEF7-82FA-2CA8B2C73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07" y="2696603"/>
            <a:ext cx="110172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Ý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2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bất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ngờ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thoắt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ẩn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thoắt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muông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thú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A15FC-8845-46EC-0B4F-AD825FC95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5" y="4276470"/>
            <a:ext cx="110172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khộp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giang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sơn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rợi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”?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D164C-A9E4-C50C-5425-FE94DB3ECF1F}"/>
              </a:ext>
            </a:extLst>
          </p:cNvPr>
          <p:cNvSpPr txBox="1"/>
          <p:nvPr/>
        </p:nvSpPr>
        <p:spPr>
          <a:xfrm>
            <a:off x="8141056" y="4266263"/>
            <a:ext cx="2798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Times New Roman"/>
              </a:rPr>
              <a:t>vàng</a:t>
            </a:r>
            <a:r>
              <a:rPr lang="en-US" sz="3200" b="1" dirty="0">
                <a:solidFill>
                  <a:srgbClr val="FFC00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Times New Roman"/>
              </a:rPr>
              <a:t>rợi</a:t>
            </a:r>
            <a:endParaRPr lang="vi-VN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74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Box 1"/>
          <p:cNvSpPr txBox="1">
            <a:spLocks noChangeArrowheads="1"/>
          </p:cNvSpPr>
          <p:nvPr/>
        </p:nvSpPr>
        <p:spPr bwMode="auto">
          <a:xfrm>
            <a:off x="232429" y="4204809"/>
            <a:ext cx="3565728" cy="224676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8" name="TextBox 2"/>
          <p:cNvSpPr txBox="1">
            <a:spLocks noChangeArrowheads="1"/>
          </p:cNvSpPr>
          <p:nvPr/>
        </p:nvSpPr>
        <p:spPr bwMode="auto">
          <a:xfrm>
            <a:off x="5026218" y="3919650"/>
            <a:ext cx="6900312" cy="5232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9" name="TextBox 3"/>
          <p:cNvSpPr txBox="1">
            <a:spLocks noChangeArrowheads="1"/>
          </p:cNvSpPr>
          <p:nvPr/>
        </p:nvSpPr>
        <p:spPr bwMode="auto">
          <a:xfrm>
            <a:off x="5033860" y="4793008"/>
            <a:ext cx="6900312" cy="5232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0" name="TextBox 10"/>
          <p:cNvSpPr txBox="1">
            <a:spLocks noChangeArrowheads="1"/>
          </p:cNvSpPr>
          <p:nvPr/>
        </p:nvSpPr>
        <p:spPr bwMode="auto">
          <a:xfrm>
            <a:off x="5033860" y="5578165"/>
            <a:ext cx="6900312" cy="5232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81" name="TextBox 12"/>
          <p:cNvSpPr txBox="1">
            <a:spLocks noChangeArrowheads="1"/>
          </p:cNvSpPr>
          <p:nvPr/>
        </p:nvSpPr>
        <p:spPr bwMode="auto">
          <a:xfrm>
            <a:off x="5033860" y="6354261"/>
            <a:ext cx="6925711" cy="52387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>
            <a:cxnSpLocks/>
            <a:endCxn id="32778" idx="1"/>
          </p:cNvCxnSpPr>
          <p:nvPr/>
        </p:nvCxnSpPr>
        <p:spPr>
          <a:xfrm flipV="1">
            <a:off x="3824369" y="4181260"/>
            <a:ext cx="1201849" cy="1297946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endCxn id="32779" idx="1"/>
          </p:cNvCxnSpPr>
          <p:nvPr/>
        </p:nvCxnSpPr>
        <p:spPr>
          <a:xfrm flipV="1">
            <a:off x="3816727" y="5054618"/>
            <a:ext cx="1217133" cy="386159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endCxn id="32780" idx="1"/>
          </p:cNvCxnSpPr>
          <p:nvPr/>
        </p:nvCxnSpPr>
        <p:spPr>
          <a:xfrm>
            <a:off x="3816727" y="5440777"/>
            <a:ext cx="1217133" cy="39899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816727" y="5479206"/>
            <a:ext cx="1235703" cy="1136992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rung khop">
            <a:extLst>
              <a:ext uri="{FF2B5EF4-FFF2-40B4-BE49-F238E27FC236}">
                <a16:creationId xmlns:a16="http://schemas.microsoft.com/office/drawing/2014/main" id="{2107E419-095D-D857-730F-38D71EFA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293" y="43541"/>
            <a:ext cx="7033035" cy="3832108"/>
          </a:xfrm>
          <a:prstGeom prst="rect">
            <a:avLst/>
          </a:prstGeom>
          <a:ln w="889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A88532C6-8A3E-7202-EA26-E223C997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504" y="571657"/>
            <a:ext cx="144016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Giang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AEA6B0-4805-F51B-ECC0-A7D4631CFAC8}"/>
              </a:ext>
            </a:extLst>
          </p:cNvPr>
          <p:cNvCxnSpPr>
            <a:stCxn id="8" idx="1"/>
          </p:cNvCxnSpPr>
          <p:nvPr/>
        </p:nvCxnSpPr>
        <p:spPr>
          <a:xfrm flipH="1">
            <a:off x="7968208" y="1479598"/>
            <a:ext cx="266429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8" grpId="0" animBg="1"/>
      <p:bldP spid="32779" grpId="0" animBg="1"/>
      <p:bldP spid="32780" grpId="0" animBg="1"/>
      <p:bldP spid="32781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15325" y="2276872"/>
            <a:ext cx="3876675" cy="4700588"/>
            <a:chOff x="5267281" y="2209800"/>
            <a:chExt cx="3876719" cy="4699993"/>
          </a:xfrm>
        </p:grpSpPr>
        <p:pic>
          <p:nvPicPr>
            <p:cNvPr id="26635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BA2E4F-86FC-D904-EFC6-52A6AEAD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15" y="1540937"/>
            <a:ext cx="109452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1698625" algn="l"/>
              </a:tabLst>
              <a:defRPr/>
            </a:pP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Ý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1 </a:t>
            </a:r>
            <a:r>
              <a:rPr lang="en-US" sz="3200" b="1" dirty="0">
                <a:latin typeface="Times New Roman"/>
              </a:rPr>
              <a:t>: </a:t>
            </a:r>
            <a:r>
              <a:rPr lang="en-US" sz="3200" b="1" dirty="0" err="1">
                <a:latin typeface="Times New Roman"/>
              </a:rPr>
              <a:t>Miêu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tả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vẻ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đẹp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của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những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cây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nấm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rừng</a:t>
            </a:r>
            <a:r>
              <a:rPr lang="en-US" sz="3200" b="1" dirty="0">
                <a:latin typeface="Times New Roman"/>
              </a:rPr>
              <a:t> qua </a:t>
            </a:r>
            <a:r>
              <a:rPr lang="en-US" sz="3200" b="1" dirty="0" err="1">
                <a:latin typeface="Times New Roman"/>
              </a:rPr>
              <a:t>sự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liên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tưởng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của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tác</a:t>
            </a:r>
            <a:r>
              <a:rPr lang="en-US" sz="3200" b="1" dirty="0">
                <a:latin typeface="Times New Roman"/>
              </a:rPr>
              <a:t> </a:t>
            </a:r>
            <a:r>
              <a:rPr lang="en-US" sz="3200" b="1" dirty="0" err="1">
                <a:latin typeface="Times New Roman"/>
              </a:rPr>
              <a:t>giả</a:t>
            </a:r>
            <a:r>
              <a:rPr lang="en-US" sz="3200" b="1" dirty="0">
                <a:latin typeface="Times New Roman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034C8-3EEA-BEF7-82FA-2CA8B2C73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63" y="2871061"/>
            <a:ext cx="110172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Ý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2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qua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thoắt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ẩn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thoắt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muông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thú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EA15FC-8845-46EC-0B4F-AD825FC95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45" y="4276470"/>
            <a:ext cx="110172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?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0FF661-E01F-00E7-6114-A598F378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20" y="4142348"/>
            <a:ext cx="110172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Ý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Miêu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tả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kì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diệu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khộp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ngưỡng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mộ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tác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giả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92D050"/>
                </a:solidFill>
                <a:latin typeface="Times New Roman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4730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6">
            <a:extLst>
              <a:ext uri="{FF2B5EF4-FFF2-40B4-BE49-F238E27FC236}">
                <a16:creationId xmlns:a16="http://schemas.microsoft.com/office/drawing/2014/main" id="{F4979206-0275-F422-4C82-2544EEBAF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12115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.VnTime" panose="020B7200000000000000" pitchFamily="34" charset="0"/>
            </a:endParaRPr>
          </a:p>
        </p:txBody>
      </p:sp>
      <p:pic>
        <p:nvPicPr>
          <p:cNvPr id="1028" name="Picture 4" descr="Top 10 Khu rừng đẹp nhất ở Việt Nam - toplist.vn">
            <a:extLst>
              <a:ext uri="{FF2B5EF4-FFF2-40B4-BE49-F238E27FC236}">
                <a16:creationId xmlns:a16="http://schemas.microsoft.com/office/drawing/2014/main" id="{BDD2B8BC-EBC5-9768-AB56-F382DDEB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A14CF-B2CB-AB2B-17EF-4B53C08709AB}"/>
              </a:ext>
            </a:extLst>
          </p:cNvPr>
          <p:cNvSpPr txBox="1"/>
          <p:nvPr/>
        </p:nvSpPr>
        <p:spPr>
          <a:xfrm>
            <a:off x="0" y="2211"/>
            <a:ext cx="6096000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F3CC1-8875-3DEF-92A8-F5A5533D79C3}"/>
              </a:ext>
            </a:extLst>
          </p:cNvPr>
          <p:cNvSpPr txBox="1"/>
          <p:nvPr/>
        </p:nvSpPr>
        <p:spPr>
          <a:xfrm>
            <a:off x="6096000" y="0"/>
            <a:ext cx="6096000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2AF52B-8987-BE2D-6F4C-0634D6F4A9A3}"/>
              </a:ext>
            </a:extLst>
          </p:cNvPr>
          <p:cNvSpPr txBox="1"/>
          <p:nvPr/>
        </p:nvSpPr>
        <p:spPr>
          <a:xfrm>
            <a:off x="-19732" y="3398669"/>
            <a:ext cx="6096000" cy="35394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D06F3-5DC4-EFE2-428B-E4784F087534}"/>
              </a:ext>
            </a:extLst>
          </p:cNvPr>
          <p:cNvSpPr txBox="1"/>
          <p:nvPr/>
        </p:nvSpPr>
        <p:spPr>
          <a:xfrm>
            <a:off x="6085168" y="3448294"/>
            <a:ext cx="6096000" cy="35394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Tải cây đa vector đẹp file AI, EPS, SVG, PSD, PNG miễn phí">
            <a:extLst>
              <a:ext uri="{FF2B5EF4-FFF2-40B4-BE49-F238E27FC236}">
                <a16:creationId xmlns:a16="http://schemas.microsoft.com/office/drawing/2014/main" id="{A38344E8-D985-EB93-5366-EA583919F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" y="35247"/>
            <a:ext cx="6032624" cy="34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vườn lâm tỳ ni">
            <a:extLst>
              <a:ext uri="{FF2B5EF4-FFF2-40B4-BE49-F238E27FC236}">
                <a16:creationId xmlns:a16="http://schemas.microsoft.com/office/drawing/2014/main" id="{A9478C70-5912-8E19-F398-178091A5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68" y="-31769"/>
            <a:ext cx="6051614" cy="343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ây đa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FAD8109D-C5EA-0570-EE7F-E65F05822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" y="3418337"/>
            <a:ext cx="6058780" cy="35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đồ họa Cây hoạt hình PNG, 7100+ nguồn tải về miễn phí.">
            <a:extLst>
              <a:ext uri="{FF2B5EF4-FFF2-40B4-BE49-F238E27FC236}">
                <a16:creationId xmlns:a16="http://schemas.microsoft.com/office/drawing/2014/main" id="{E7BEF4A3-9DA9-CE86-D3DA-82F65120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56" y="3388560"/>
            <a:ext cx="6136926" cy="36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4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315325" y="2276872"/>
            <a:ext cx="3876675" cy="4700588"/>
            <a:chOff x="5267281" y="2209800"/>
            <a:chExt cx="3876719" cy="4699993"/>
          </a:xfrm>
        </p:grpSpPr>
        <p:pic>
          <p:nvPicPr>
            <p:cNvPr id="26635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hiêm ngưỡng vẻ đẹp của những khu rừng độc lạ trên thế giới - KhoaHoc.tv">
            <a:extLst>
              <a:ext uri="{FF2B5EF4-FFF2-40B4-BE49-F238E27FC236}">
                <a16:creationId xmlns:a16="http://schemas.microsoft.com/office/drawing/2014/main" id="{60A542DF-37CB-B71C-EA64-C37804813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-36024"/>
            <a:ext cx="12072664" cy="68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êm ngưỡng vẻ đẹp huyền bí của rừng đen - Đức - ALONGWALKER">
            <a:extLst>
              <a:ext uri="{FF2B5EF4-FFF2-40B4-BE49-F238E27FC236}">
                <a16:creationId xmlns:a16="http://schemas.microsoft.com/office/drawing/2014/main" id="{180EC3A5-F191-3941-619E-5653C6BD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24"/>
            <a:ext cx="12192000" cy="68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ẻ đẹp nao lòng của rừng tràm Trà Sư 'đốn tim' phượt thủ">
            <a:extLst>
              <a:ext uri="{FF2B5EF4-FFF2-40B4-BE49-F238E27FC236}">
                <a16:creationId xmlns:a16="http://schemas.microsoft.com/office/drawing/2014/main" id="{BF47FA4B-8037-49FF-F1CB-2145E15B2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24"/>
            <a:ext cx="12192000" cy="689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u xuân đến Gia Lai, ngắm vẻ đẹp 'nàng tiên của núi rừng Tây Nguyên'">
            <a:extLst>
              <a:ext uri="{FF2B5EF4-FFF2-40B4-BE49-F238E27FC236}">
                <a16:creationId xmlns:a16="http://schemas.microsoft.com/office/drawing/2014/main" id="{ACF9FBD6-4120-C05A-DA37-29661AAF7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" y="0"/>
            <a:ext cx="12181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nh phục viên ngọc Khau Làn giữa rừng xanh bị bỏ quên tại Hà Giang">
            <a:extLst>
              <a:ext uri="{FF2B5EF4-FFF2-40B4-BE49-F238E27FC236}">
                <a16:creationId xmlns:a16="http://schemas.microsoft.com/office/drawing/2014/main" id="{1F4AE9E5-FB1C-B47D-728D-A9337561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" y="0"/>
            <a:ext cx="121715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F3D93-EA79-C871-8C7A-B290D8322C06}"/>
              </a:ext>
            </a:extLst>
          </p:cNvPr>
          <p:cNvSpPr txBox="1"/>
          <p:nvPr/>
        </p:nvSpPr>
        <p:spPr>
          <a:xfrm>
            <a:off x="297496" y="1614700"/>
            <a:ext cx="11881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362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112224" y="2253556"/>
            <a:ext cx="3876675" cy="4700588"/>
            <a:chOff x="5267281" y="2209800"/>
            <a:chExt cx="3876719" cy="4699993"/>
          </a:xfrm>
        </p:grpSpPr>
        <p:pic>
          <p:nvPicPr>
            <p:cNvPr id="36873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1" name="TextBox 5"/>
          <p:cNvSpPr txBox="1">
            <a:spLocks noChangeArrowheads="1"/>
          </p:cNvSpPr>
          <p:nvPr/>
        </p:nvSpPr>
        <p:spPr bwMode="auto">
          <a:xfrm>
            <a:off x="839416" y="1827850"/>
            <a:ext cx="9649072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rực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hon.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họ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3632" y="764704"/>
            <a:ext cx="394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ln w="11430"/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8112224" y="2253556"/>
            <a:ext cx="3876675" cy="4700588"/>
            <a:chOff x="5267281" y="2209800"/>
            <a:chExt cx="3876719" cy="4699993"/>
          </a:xfrm>
        </p:grpSpPr>
        <p:pic>
          <p:nvPicPr>
            <p:cNvPr id="36873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7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1" name="TextBox 5"/>
          <p:cNvSpPr txBox="1">
            <a:spLocks noChangeArrowheads="1"/>
          </p:cNvSpPr>
          <p:nvPr/>
        </p:nvSpPr>
        <p:spPr bwMode="auto">
          <a:xfrm>
            <a:off x="839416" y="1827850"/>
            <a:ext cx="9649072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Loanh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lối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dại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bóng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cái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ấm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màu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sặc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sỡ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rực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nấm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trúc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̀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khổng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lạc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́ hon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Đền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đài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miếu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mạo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họ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lúp</a:t>
            </a:r>
            <a:r>
              <a:rPr lang="en-US" sz="32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xúp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83632" y="764704"/>
            <a:ext cx="394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200" b="1" dirty="0">
              <a:ln w="11430"/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53205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968208" y="2276872"/>
            <a:ext cx="3876675" cy="4700588"/>
            <a:chOff x="5267281" y="2209800"/>
            <a:chExt cx="3876719" cy="4699993"/>
          </a:xfrm>
        </p:grpSpPr>
        <p:pic>
          <p:nvPicPr>
            <p:cNvPr id="32778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101 Hình ảnh rừng cây đẹp nhất, tải miễn phí">
            <a:extLst>
              <a:ext uri="{FF2B5EF4-FFF2-40B4-BE49-F238E27FC236}">
                <a16:creationId xmlns:a16="http://schemas.microsoft.com/office/drawing/2014/main" id="{189A214A-8FC4-6B5E-43DA-27F0E049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1207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3">
            <a:extLst>
              <a:ext uri="{FF2B5EF4-FFF2-40B4-BE49-F238E27FC236}">
                <a16:creationId xmlns:a16="http://schemas.microsoft.com/office/drawing/2014/main" id="{84CA24B8-3D06-9AE1-7CE4-7791D8DD766C}"/>
              </a:ext>
            </a:extLst>
          </p:cNvPr>
          <p:cNvSpPr/>
          <p:nvPr/>
        </p:nvSpPr>
        <p:spPr>
          <a:xfrm>
            <a:off x="2051796" y="1242653"/>
            <a:ext cx="9793087" cy="4372694"/>
          </a:xfrm>
          <a:prstGeom prst="cloudCallout">
            <a:avLst>
              <a:gd name="adj1" fmla="val -68595"/>
              <a:gd name="adj2" fmla="val 41293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4579D265-A7A9-84CC-A7E6-D2C9C48C8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910" y="2450131"/>
            <a:ext cx="7702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610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199456" y="2204864"/>
            <a:ext cx="10297144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 err="1">
                <a:latin typeface="Times New Roman"/>
              </a:rPr>
              <a:t>Nội</a:t>
            </a:r>
            <a:r>
              <a:rPr lang="en-US" sz="3200" b="1" dirty="0">
                <a:latin typeface="Times New Roman"/>
              </a:rPr>
              <a:t> dung: </a:t>
            </a:r>
          </a:p>
          <a:p>
            <a:pPr algn="just">
              <a:defRPr/>
            </a:pPr>
            <a:r>
              <a:rPr lang="en-US" sz="3200" dirty="0">
                <a:latin typeface="Times New Roman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ta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kì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thú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;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tình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cảm yêu mến, ngưỡng mộ của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tác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vẻ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đẹp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của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/>
              </a:rPr>
              <a:t>rừng</a:t>
            </a:r>
            <a:r>
              <a:rPr lang="en-US" sz="3600" b="1" dirty="0">
                <a:solidFill>
                  <a:srgbClr val="FF0000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941095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968208" y="2276872"/>
            <a:ext cx="3876675" cy="4700588"/>
            <a:chOff x="5267281" y="2209800"/>
            <a:chExt cx="3876719" cy="4699993"/>
          </a:xfrm>
        </p:grpSpPr>
        <p:pic>
          <p:nvPicPr>
            <p:cNvPr id="32778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101 Hình ảnh rừng cây đẹp nhất, tải miễn phí">
            <a:extLst>
              <a:ext uri="{FF2B5EF4-FFF2-40B4-BE49-F238E27FC236}">
                <a16:creationId xmlns:a16="http://schemas.microsoft.com/office/drawing/2014/main" id="{189A214A-8FC4-6B5E-43DA-27F0E049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0"/>
            <a:ext cx="1207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0075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968208" y="2276872"/>
            <a:ext cx="3876675" cy="4700588"/>
            <a:chOff x="5267281" y="2209800"/>
            <a:chExt cx="3876719" cy="4699993"/>
          </a:xfrm>
        </p:grpSpPr>
        <p:pic>
          <p:nvPicPr>
            <p:cNvPr id="32778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9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0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1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82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BAN QUẢN LÝ KHU BẢO TỒN THIÊN NHIÊN ĐAKRÔNG TRAO TẶNG VỞ VỚI NỘI DUNG TUYÊN">
            <a:extLst>
              <a:ext uri="{FF2B5EF4-FFF2-40B4-BE49-F238E27FC236}">
                <a16:creationId xmlns:a16="http://schemas.microsoft.com/office/drawing/2014/main" id="{AD1F7778-B975-8AB7-F413-79E71FA4B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2" y="-6302"/>
            <a:ext cx="1195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41657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3337" y="-2643335"/>
            <a:ext cx="6857999" cy="12144674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650C18F1-3BFC-43A2-8963-B8030D412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9146"/>
            <a:ext cx="957706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03512" y="2276872"/>
            <a:ext cx="11161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>
                <a:ln w="11430"/>
                <a:latin typeface="Times New Roman"/>
              </a:rPr>
              <a:t>Đoạn</a:t>
            </a:r>
            <a:r>
              <a:rPr lang="en-US" sz="3600" b="1" dirty="0">
                <a:ln w="11430"/>
                <a:latin typeface="Times New Roman"/>
              </a:rPr>
              <a:t> 1: </a:t>
            </a:r>
            <a:r>
              <a:rPr lang="en-US" sz="3600" b="1" err="1">
                <a:ln w="11430"/>
                <a:solidFill>
                  <a:srgbClr val="92D050"/>
                </a:solidFill>
                <a:latin typeface="Times New Roman"/>
              </a:rPr>
              <a:t>Từ</a:t>
            </a:r>
            <a:r>
              <a:rPr lang="en-US" sz="3600" b="1">
                <a:ln w="11430"/>
                <a:solidFill>
                  <a:srgbClr val="92D050"/>
                </a:solidFill>
                <a:latin typeface="Times New Roman"/>
              </a:rPr>
              <a:t> đầu ... lúp </a:t>
            </a:r>
            <a:r>
              <a:rPr lang="en-US" sz="3600" b="1" dirty="0" err="1">
                <a:ln w="11430"/>
                <a:solidFill>
                  <a:srgbClr val="92D050"/>
                </a:solidFill>
                <a:latin typeface="Times New Roman"/>
              </a:rPr>
              <a:t>xúp</a:t>
            </a:r>
            <a:r>
              <a:rPr lang="en-US" sz="3600" b="1" dirty="0">
                <a:ln w="11430"/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600" b="1" dirty="0" err="1">
                <a:ln w="11430"/>
                <a:solidFill>
                  <a:srgbClr val="92D050"/>
                </a:solidFill>
                <a:latin typeface="Times New Roman"/>
              </a:rPr>
              <a:t>dưới</a:t>
            </a:r>
            <a:r>
              <a:rPr lang="en-US" sz="3600" b="1" dirty="0">
                <a:ln w="11430"/>
                <a:solidFill>
                  <a:srgbClr val="92D050"/>
                </a:solidFill>
                <a:latin typeface="Times New Roman"/>
              </a:rPr>
              <a:t> </a:t>
            </a:r>
            <a:r>
              <a:rPr lang="en-US" sz="3600" b="1" dirty="0" err="1">
                <a:ln w="11430"/>
                <a:solidFill>
                  <a:srgbClr val="92D050"/>
                </a:solidFill>
                <a:latin typeface="Times New Roman"/>
              </a:rPr>
              <a:t>chân</a:t>
            </a:r>
            <a:r>
              <a:rPr lang="en-US" sz="3600" b="1" dirty="0">
                <a:ln w="11430"/>
                <a:solidFill>
                  <a:srgbClr val="92D050"/>
                </a:solidFill>
                <a:latin typeface="Times New Roman"/>
              </a:rPr>
              <a:t>.</a:t>
            </a:r>
          </a:p>
          <a:p>
            <a:pPr>
              <a:defRPr/>
            </a:pPr>
            <a:r>
              <a:rPr lang="en-US" sz="3600" b="1" dirty="0" err="1">
                <a:ln w="11430"/>
                <a:latin typeface="Times New Roman"/>
              </a:rPr>
              <a:t>Đoạn</a:t>
            </a:r>
            <a:r>
              <a:rPr lang="en-US" sz="3600" b="1" dirty="0">
                <a:ln w="11430"/>
                <a:latin typeface="Times New Roman"/>
              </a:rPr>
              <a:t> 2: </a:t>
            </a:r>
            <a:r>
              <a:rPr lang="en-US" sz="3600" b="1" err="1">
                <a:ln w="11430"/>
                <a:solidFill>
                  <a:srgbClr val="92D050"/>
                </a:solidFill>
                <a:latin typeface="Times New Roman"/>
              </a:rPr>
              <a:t>Nắng</a:t>
            </a:r>
            <a:r>
              <a:rPr lang="en-US" sz="3600" b="1">
                <a:ln w="11430"/>
                <a:solidFill>
                  <a:srgbClr val="92D050"/>
                </a:solidFill>
                <a:latin typeface="Times New Roman"/>
              </a:rPr>
              <a:t> trưa ... nhìn </a:t>
            </a:r>
            <a:r>
              <a:rPr lang="en-US" sz="3600" b="1" dirty="0" err="1">
                <a:ln w="11430"/>
                <a:solidFill>
                  <a:srgbClr val="92D050"/>
                </a:solidFill>
                <a:latin typeface="Times New Roman"/>
              </a:rPr>
              <a:t>theo.</a:t>
            </a:r>
            <a:endParaRPr lang="en-US" sz="3600" b="1" dirty="0">
              <a:ln w="11430"/>
              <a:solidFill>
                <a:srgbClr val="92D050"/>
              </a:solidFill>
              <a:latin typeface="Times New Roman"/>
            </a:endParaRPr>
          </a:p>
          <a:p>
            <a:pPr>
              <a:defRPr/>
            </a:pPr>
            <a:r>
              <a:rPr lang="en-US" sz="3600" b="1" dirty="0" err="1">
                <a:ln w="11430"/>
                <a:latin typeface="Times New Roman"/>
              </a:rPr>
              <a:t>Đoạn</a:t>
            </a:r>
            <a:r>
              <a:rPr lang="en-US" sz="3600" b="1" dirty="0">
                <a:ln w="11430"/>
                <a:latin typeface="Times New Roman"/>
              </a:rPr>
              <a:t> 3</a:t>
            </a:r>
            <a:r>
              <a:rPr lang="en-US" sz="3600" b="1">
                <a:ln w="11430"/>
                <a:latin typeface="Times New Roman"/>
              </a:rPr>
              <a:t>: </a:t>
            </a:r>
            <a:r>
              <a:rPr lang="en-US" sz="3600" b="1">
                <a:ln w="11430"/>
                <a:solidFill>
                  <a:srgbClr val="92D050"/>
                </a:solidFill>
                <a:latin typeface="Times New Roman"/>
              </a:rPr>
              <a:t>Đoạn còn </a:t>
            </a:r>
            <a:r>
              <a:rPr lang="en-US" sz="3600" b="1" dirty="0" err="1">
                <a:ln w="11430"/>
                <a:solidFill>
                  <a:srgbClr val="92D050"/>
                </a:solidFill>
                <a:latin typeface="Times New Roman"/>
              </a:rPr>
              <a:t>lại</a:t>
            </a:r>
            <a:r>
              <a:rPr lang="en-US" sz="3600" b="1" dirty="0">
                <a:ln w="11430"/>
                <a:solidFill>
                  <a:srgbClr val="92D050"/>
                </a:solidFill>
                <a:latin typeface="Times New Roman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5560" y="112474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95400" y="1196752"/>
            <a:ext cx="111612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có cảm giác mình là một người khổng lồ đi lạc vào kinh đô của  vương quốc những người tí hon.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1D28FF-CE7F-C41E-06F0-B872DCE5D760}"/>
              </a:ext>
            </a:extLst>
          </p:cNvPr>
          <p:cNvSpPr/>
          <p:nvPr/>
        </p:nvSpPr>
        <p:spPr>
          <a:xfrm>
            <a:off x="695400" y="3580868"/>
            <a:ext cx="111612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chiếc chân vàng giẫm trên thảm lá vàng và sắc nắng cũng rực vàng trên lưng nó.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BAB325-303E-10EE-C1CF-BA32A39B0FF2}"/>
              </a:ext>
            </a:extLst>
          </p:cNvPr>
          <p:cNvCxnSpPr/>
          <p:nvPr/>
        </p:nvCxnSpPr>
        <p:spPr>
          <a:xfrm flipH="1">
            <a:off x="4536976" y="1145805"/>
            <a:ext cx="216024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130B8F-31C4-6E84-F13F-5C6BFA4B1E59}"/>
              </a:ext>
            </a:extLst>
          </p:cNvPr>
          <p:cNvCxnSpPr/>
          <p:nvPr/>
        </p:nvCxnSpPr>
        <p:spPr>
          <a:xfrm flipH="1">
            <a:off x="11136560" y="1145805"/>
            <a:ext cx="216024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A87114-2F61-0679-11CA-B7EA32495AC2}"/>
              </a:ext>
            </a:extLst>
          </p:cNvPr>
          <p:cNvCxnSpPr/>
          <p:nvPr/>
        </p:nvCxnSpPr>
        <p:spPr>
          <a:xfrm flipH="1">
            <a:off x="4200771" y="1937893"/>
            <a:ext cx="216024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477B5-2687-4D65-674D-82139C623336}"/>
              </a:ext>
            </a:extLst>
          </p:cNvPr>
          <p:cNvCxnSpPr/>
          <p:nvPr/>
        </p:nvCxnSpPr>
        <p:spPr>
          <a:xfrm flipH="1">
            <a:off x="6168008" y="3580868"/>
            <a:ext cx="216024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5ABA78-6160-7DAD-DF67-D2CB8F50696F}"/>
              </a:ext>
            </a:extLst>
          </p:cNvPr>
          <p:cNvCxnSpPr/>
          <p:nvPr/>
        </p:nvCxnSpPr>
        <p:spPr>
          <a:xfrm flipH="1">
            <a:off x="11748628" y="3598819"/>
            <a:ext cx="216024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753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791326" y="2209800"/>
            <a:ext cx="3876675" cy="4700588"/>
            <a:chOff x="5267281" y="2209800"/>
            <a:chExt cx="3876719" cy="4699993"/>
          </a:xfrm>
        </p:grpSpPr>
        <p:pic>
          <p:nvPicPr>
            <p:cNvPr id="27661" name="Picture 15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112687" flipH="1">
              <a:off x="8001000" y="52324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16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3733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3" name="Picture 17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8001000" y="220980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4" name="Picture 18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259146" flipH="1">
              <a:off x="7012548" y="5478730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5" name="Picture 19" descr="r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965337" flipH="1">
              <a:off x="5508581" y="5525493"/>
              <a:ext cx="1143000" cy="162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328" y="44624"/>
            <a:ext cx="12144672" cy="6813377"/>
            <a:chOff x="4717179" y="2630219"/>
            <a:chExt cx="4357457" cy="4228148"/>
          </a:xfrm>
        </p:grpSpPr>
        <p:pic>
          <p:nvPicPr>
            <p:cNvPr id="27659" name="Picture 1" descr="http://assets.inhabitat.com/wp-content/blogs.dir/1/files/2012/12/amanita-muscaria-mushroom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7179" y="2630219"/>
              <a:ext cx="4350236" cy="23109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pic>
          <p:nvPicPr>
            <p:cNvPr id="27660" name="Picture 17" descr="lau dai nam 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4797152"/>
              <a:ext cx="4350236" cy="206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87197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71464" y="1700809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>
                <a:solidFill>
                  <a:srgbClr val="000099"/>
                </a:solidFill>
                <a:latin typeface="Times New Roman"/>
              </a:rPr>
              <a:t>Ấm tích</a:t>
            </a:r>
            <a:endParaRPr lang="en-US" sz="3200" b="1" dirty="0">
              <a:latin typeface="Times New Roman"/>
            </a:endParaRPr>
          </a:p>
        </p:txBody>
      </p:sp>
      <p:pic>
        <p:nvPicPr>
          <p:cNvPr id="13" name="Picture 12" descr="img-4415-cro_130771053889567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5920" y="115809"/>
            <a:ext cx="6646696" cy="6309319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783632" y="1700808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/>
              </a:rPr>
              <a:t>: </a:t>
            </a:r>
            <a:r>
              <a:rPr lang="en-US" sz="3200" b="1" dirty="0">
                <a:latin typeface="Times New Roman"/>
              </a:rPr>
              <a:t>ấm to bằng sứ dùng để đựng nước uống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847528" y="6165304"/>
            <a:ext cx="20843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vi-V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6" descr="Nếu tiếp cận quá gần chồn hôi, nó sẽ phun ra thiol sulfuric, khí có mùi giống hành thối. Không chỉ làm &amp;dstrok;ối phương choáng váng, khí này còn gây ngừng hô hấp và mù tạm thời, &amp;dstrok;ủ thời gian cho con ch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7" y="126217"/>
            <a:ext cx="6116847" cy="65197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6392" name="Picture 10" descr="http://farm7.static.flickr.com/6079/6086113616_08abd924b0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126217"/>
            <a:ext cx="5252364" cy="595677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12" descr="http://old2.baodatviet.vn/dataimages/201102/original/1021178_hittaker-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332657"/>
            <a:ext cx="5546358" cy="5315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137_Anh_1_Vuon_ma_trang_gui_d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204" y="332657"/>
            <a:ext cx="5546318" cy="531566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881</TotalTime>
  <Words>873</Words>
  <Application>Microsoft Office PowerPoint</Application>
  <PresentationFormat>Widescreen</PresentationFormat>
  <Paragraphs>74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.VnTime</vt:lpstr>
      <vt:lpstr>Arial</vt:lpstr>
      <vt:lpstr>Calibri</vt:lpstr>
      <vt:lpstr>Century Gothic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TTC</cp:lastModifiedBy>
  <cp:revision>83</cp:revision>
  <dcterms:created xsi:type="dcterms:W3CDTF">2017-05-28T12:08:39Z</dcterms:created>
  <dcterms:modified xsi:type="dcterms:W3CDTF">2023-11-06T01:31:15Z</dcterms:modified>
</cp:coreProperties>
</file>