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730" r:id="rId3"/>
  </p:sldMasterIdLst>
  <p:notesMasterIdLst>
    <p:notesMasterId r:id="rId23"/>
  </p:notesMasterIdLst>
  <p:sldIdLst>
    <p:sldId id="258" r:id="rId4"/>
    <p:sldId id="474" r:id="rId5"/>
    <p:sldId id="577" r:id="rId6"/>
    <p:sldId id="586" r:id="rId7"/>
    <p:sldId id="579" r:id="rId8"/>
    <p:sldId id="587" r:id="rId9"/>
    <p:sldId id="580" r:id="rId10"/>
    <p:sldId id="584" r:id="rId11"/>
    <p:sldId id="588" r:id="rId12"/>
    <p:sldId id="589" r:id="rId13"/>
    <p:sldId id="582" r:id="rId14"/>
    <p:sldId id="590" r:id="rId15"/>
    <p:sldId id="591" r:id="rId16"/>
    <p:sldId id="592" r:id="rId17"/>
    <p:sldId id="593" r:id="rId18"/>
    <p:sldId id="596" r:id="rId19"/>
    <p:sldId id="594" r:id="rId20"/>
    <p:sldId id="595" r:id="rId21"/>
    <p:sldId id="5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590"/>
  </p:normalViewPr>
  <p:slideViewPr>
    <p:cSldViewPr snapToGrid="0">
      <p:cViewPr>
        <p:scale>
          <a:sx n="100" d="100"/>
          <a:sy n="100" d="100"/>
        </p:scale>
        <p:origin x="-1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B4AB-0859-420A-9C85-07E12A68C048}" type="datetimeFigureOut">
              <a:rPr lang="en-US" smtClean="0"/>
              <a:pPr/>
              <a:t>17-Sep-25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E5FCF-FE44-4FAB-A60A-6D53118E2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45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AFEA3F6-B450-4284-BB2C-4DA94784F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86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637948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35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49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71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49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2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022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07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499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538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17-Sep-25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2077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064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1177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71940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006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279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9117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908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25464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30206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6357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17-Sep-25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69288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 lIns="145143" tIns="72571" rIns="145143" bIns="725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ln/>
        </p:spPr>
        <p:txBody>
          <a:bodyPr lIns="108857" tIns="54429" rIns="108857" bIns="544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 lIns="108857" tIns="54429" rIns="108857" bIns="544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ln/>
        </p:spPr>
        <p:txBody>
          <a:bodyPr lIns="108857" tIns="54429" rIns="108857" bIns="54429"/>
          <a:lstStyle>
            <a:lvl1pPr>
              <a:defRPr/>
            </a:lvl1pPr>
          </a:lstStyle>
          <a:p>
            <a:pPr>
              <a:defRPr/>
            </a:pPr>
            <a:fld id="{9EB45FE1-2ACB-4F5E-BB81-DF5A1407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1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25798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="" xmlns:p14="http://schemas.microsoft.com/office/powerpoint/2010/main" val="36834100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99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23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56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668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03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82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3918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audio" Target="../media/audio3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9" Type="http://schemas.openxmlformats.org/officeDocument/2006/relationships/audio" Target="../media/audio3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11.wdp"/><Relationship Id="rId5" Type="http://schemas.openxmlformats.org/officeDocument/2006/relationships/slide" Target="slide2.xml"/><Relationship Id="rId10" Type="http://schemas.openxmlformats.org/officeDocument/2006/relationships/image" Target="../media/image35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30.xml"/><Relationship Id="rId7" Type="http://schemas.openxmlformats.org/officeDocument/2006/relationships/oleObject" Target="../embeddings/oleObject1.bin"/><Relationship Id="rId2" Type="http://schemas.openxmlformats.org/officeDocument/2006/relationships/audio" Target="file:///E:\THIEN%20%20BAC%20DUA%20THU\B&#225;c%20&#272;&#432;a%20Th&#432;%20Vui%20T&#237;nh%20-%20Nh&#7841;c%20Thi&#7871;u%20Nhi%20-%20T&#7843;i_%20lyrics_%20nh&#7841;c%20ch&#7901;%20b&#224;i%20h&#225;t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PSC\Pictures\videoplayback.mp4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3" Type="http://schemas.openxmlformats.org/officeDocument/2006/relationships/image" Target="../media/image19.png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audio" Target="../media/audio3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00" y="0"/>
            <a:ext cx="117856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2133600" y="2815620"/>
            <a:ext cx="84918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 mừng quý thầy cô 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và</a:t>
            </a:r>
            <a:endParaRPr lang="en-US" altLang="zh-CN" sz="4800" b="1" i="1" kern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 em đến 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 </a:t>
            </a:r>
            <a:endParaRPr kumimoji="0" lang="en-US" altLang="zh-CN" sz="4800" b="1" i="1" u="none" strike="noStrike" kern="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 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 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ẫu PowerPoint Mẫu Ppt Giáo Dục Và đào Tạo Phổ Thông Cho Trẻ Em đơn Giản &amp;  Google Slide , Ppt, Ppt Mẫu, General Chủ đề sl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8965" y="1346155"/>
            <a:ext cx="4688137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dài 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09714" y="2409714"/>
            <a:ext cx="7196412" cy="17969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8536" y="2173010"/>
            <a:ext cx="10813637" cy="18312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vi-VN" sz="37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liền nhổ một khóm cỏ dại bên đường, gắn vào cằm rồi về nhà</a:t>
            </a:r>
            <a:r>
              <a:rPr lang="vi-VN" sz="3700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 smtClean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00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em thích mặc đẹp và thích được khen </a:t>
            </a:r>
            <a:r>
              <a:rPr lang="en-US" sz="3700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xinh.</a:t>
            </a:r>
            <a:endParaRPr lang="vi-VN" sz="3700" dirty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81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ẫu PowerPoint Mẫu Ppt Giáo Dục Và đào Tạo Phổ Thông Cho Trẻ Em đơn Giản &amp;  Google Slide , Ppt, Ppt Mẫu, General Chủ đề sl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8965" y="1346155"/>
            <a:ext cx="4550279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dài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09714" y="2409714"/>
            <a:ext cx="7196412" cy="17969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8536" y="2173010"/>
            <a:ext cx="10813637" cy="24006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vi-VN" sz="3700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</a:t>
            </a:r>
            <a:r>
              <a:rPr lang="vi-VN" sz="37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 nhổ một khóm cỏ dại bên đường, gắn vào cằm rồi về nhà</a:t>
            </a:r>
            <a:r>
              <a:rPr lang="vi-VN" sz="3700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 smtClean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00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em thích mặc đẹp và thích </a:t>
            </a:r>
            <a:r>
              <a:rPr lang="en-US" sz="3700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3700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 </a:t>
            </a:r>
            <a:r>
              <a:rPr lang="en-US" sz="3700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xinh.</a:t>
            </a:r>
            <a:endParaRPr lang="en-US" sz="3700" dirty="0" smtClean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700" dirty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814789" y="2198309"/>
            <a:ext cx="133977" cy="6107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1"/>
          <p:cNvGrpSpPr/>
          <p:nvPr/>
        </p:nvGrpSpPr>
        <p:grpSpPr>
          <a:xfrm>
            <a:off x="3001931" y="2795542"/>
            <a:ext cx="200965" cy="610772"/>
            <a:chOff x="7491613" y="1711779"/>
            <a:chExt cx="150724" cy="458079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H="1">
            <a:off x="5010150" y="3379409"/>
            <a:ext cx="147667" cy="6782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31"/>
          <p:cNvGrpSpPr/>
          <p:nvPr/>
        </p:nvGrpSpPr>
        <p:grpSpPr>
          <a:xfrm>
            <a:off x="9831356" y="3300367"/>
            <a:ext cx="179419" cy="610772"/>
            <a:chOff x="7491613" y="1711779"/>
            <a:chExt cx="150724" cy="458079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6881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130301" y="654051"/>
            <a:ext cx="1035214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26376" y="1091736"/>
            <a:ext cx="9539248" cy="8159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9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9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818180" y="1750440"/>
            <a:ext cx="10660910" cy="731335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00" dirty="0">
                <a:latin typeface="UTM Avo" panose="02040603050506020204" pitchFamily="18" charset="0"/>
              </a:rPr>
              <a:t>     </a:t>
            </a:r>
            <a:endParaRPr lang="vi-VN" sz="2900" b="1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978857" y="1933679"/>
            <a:ext cx="415851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327565" y="1750440"/>
            <a:ext cx="7878868" cy="71177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endParaRPr lang="vi-VN" sz="2900" b="1" dirty="0">
              <a:solidFill>
                <a:srgbClr val="EB54E9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=""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5471" y="2553417"/>
            <a:ext cx="6561054" cy="36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2" descr="hhoa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3" y="4486275"/>
            <a:ext cx="3556000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2668" y="1257306"/>
            <a:ext cx="11226800" cy="3724096"/>
          </a:xfrm>
          <a:prstGeom prst="rect">
            <a:avLst/>
          </a:prstGeom>
        </p:spPr>
        <p:txBody>
          <a:bodyPr wrap="square" lIns="76200" tIns="38100" rIns="76200" bIns="38100">
            <a:spAutoFit/>
          </a:bodyPr>
          <a:lstStyle/>
          <a:p>
            <a:pPr algn="ctr"/>
            <a:endParaRPr lang="en-US" sz="7900" b="1" kern="10" dirty="0">
              <a:ln w="25400">
                <a:solidFill>
                  <a:srgbClr val="FF0066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7900" b="1" kern="10" dirty="0" smtClean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ĐỌC </a:t>
            </a:r>
          </a:p>
          <a:p>
            <a:pPr algn="ctr"/>
            <a:r>
              <a:rPr lang="en-US" sz="7900" b="1" kern="10" dirty="0" smtClean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 NHÓM</a:t>
            </a:r>
            <a:endParaRPr lang="en-US" sz="7900" b="1" kern="10" dirty="0">
              <a:ln w="25400">
                <a:solidFill>
                  <a:srgbClr val="FF0066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43" descr="b3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76266" y="0"/>
            <a:ext cx="274320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95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20" y="723635"/>
            <a:ext cx="12028981" cy="59400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</a:t>
            </a: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mặc đẹp và thích được khen xinh. Ở nhà, voi em luôn hỏi anh: “Em có xinh không?”. Voi anh bao giờ cũng khen: “Em xinh lắm!”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hôm, gặp hươu, voi em hỏi: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không?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Hươu ngắm voi rồi lắc đầu: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Chưa xinh lắm vì em không có đôi sừng giống anh.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Nghe vậy, voi nhặt vài cành cây khô, gài lên đầu rồi đi tiếp.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Gặp dê, voi hỏi: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không?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Không, vì cậu không có bộ râu giống tôi.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Voi liền nhổ một khóm cỏ dại bên đường, gắn vào cằm rồi về nhà. 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với </a:t>
            </a:r>
            <a:r>
              <a:rPr lang="vi-VN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 và bộ râu giả, voi em hớn hở hỏi anh:</a:t>
            </a:r>
          </a:p>
          <a:p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hơn không?</a:t>
            </a:r>
          </a:p>
          <a:p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Voi anh nói:</a:t>
            </a:r>
          </a:p>
          <a:p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Trời ơi, sao em lại thêm sừng và râu thế này? Xấu lắm!</a:t>
            </a:r>
          </a:p>
          <a:p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Voi em ngắm mình trong gương và thấy xấu thật. Sau khi bỏ </a:t>
            </a:r>
            <a:r>
              <a:rPr lang="vi-VN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râu đi, voi em thấy mình xinh đẹp hẳn lên. Giờ đây, voi em hiểu rằng mình chỉ xinh đẹp khi đúng là voi.</a:t>
            </a:r>
          </a:p>
          <a:p>
            <a:pPr algn="r"/>
            <a:r>
              <a:rPr lang="vi-V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Voi em đi tìm tự tin)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9076" y="161856"/>
            <a:ext cx="591099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xinh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56" y="737313"/>
            <a:ext cx="541813" cy="38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83" y="4271088"/>
            <a:ext cx="512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38" y="1426357"/>
            <a:ext cx="512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25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9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2" descr="hhoa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3" y="4486275"/>
            <a:ext cx="3556000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2668" y="1257306"/>
            <a:ext cx="11226800" cy="2508379"/>
          </a:xfrm>
          <a:prstGeom prst="rect">
            <a:avLst/>
          </a:prstGeom>
        </p:spPr>
        <p:txBody>
          <a:bodyPr wrap="square" lIns="76200" tIns="38100" rIns="76200" bIns="38100">
            <a:spAutoFit/>
          </a:bodyPr>
          <a:lstStyle/>
          <a:p>
            <a:pPr algn="ctr"/>
            <a:endParaRPr lang="en-US" sz="7900" b="1" kern="10" dirty="0" smtClean="0">
              <a:ln w="25400">
                <a:solidFill>
                  <a:srgbClr val="FF0066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7900" b="1" kern="10" dirty="0" smtClean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 </a:t>
            </a:r>
            <a:r>
              <a:rPr lang="en-US" sz="7900" b="1" kern="10" dirty="0" smtClean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</a:t>
            </a:r>
          </a:p>
        </p:txBody>
      </p:sp>
      <p:pic>
        <p:nvPicPr>
          <p:cNvPr id="4" name="Picture 43" descr="b3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76266" y="0"/>
            <a:ext cx="274320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95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20" y="723635"/>
            <a:ext cx="12028981" cy="33547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endParaRPr lang="en-US" sz="21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vi-VN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với </a:t>
            </a:r>
            <a:r>
              <a:rPr lang="vi-VN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 và bộ râu giả, voi em hớn hở hỏi anh:</a:t>
            </a:r>
          </a:p>
          <a:p>
            <a:r>
              <a:rPr lang="vi-VN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hơn không?</a:t>
            </a:r>
          </a:p>
          <a:p>
            <a:r>
              <a:rPr lang="vi-VN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Voi anh nói:</a:t>
            </a:r>
          </a:p>
          <a:p>
            <a:r>
              <a:rPr lang="vi-VN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Trời ơi, sao em lại thêm sừng và râu thế này? Xấu lắm!</a:t>
            </a:r>
          </a:p>
          <a:p>
            <a:r>
              <a:rPr lang="vi-VN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Voi em ngắm mình trong gương và thấy xấu thật. Sau khi bỏ </a:t>
            </a:r>
            <a:r>
              <a:rPr lang="vi-VN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râu đi, voi em thấy mình xinh đẹp hẳn lên. Giờ đây, voi em hiểu rằng mình chỉ xinh đẹp khi đúng là voi.</a:t>
            </a:r>
          </a:p>
          <a:p>
            <a:pPr algn="r"/>
            <a:r>
              <a:rPr lang="vi-V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Voi em đi tìm tự tin)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9076" y="161856"/>
            <a:ext cx="5910992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xinh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1670763"/>
            <a:ext cx="512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25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9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619125"/>
            <a:ext cx="10515600" cy="1325563"/>
          </a:xfrm>
        </p:spPr>
        <p:txBody>
          <a:bodyPr/>
          <a:lstStyle/>
          <a:p>
            <a:r>
              <a:rPr lang="vi-VN" b="1" smtClean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Bài 3</a:t>
            </a:r>
            <a:r>
              <a:rPr lang="en-US" b="1" smtClean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.</a:t>
            </a:r>
            <a:r>
              <a:rPr lang="en-US" smtClean="0">
                <a:latin typeface="Arial-Rounded"/>
                <a:ea typeface="Arial-Rounded"/>
                <a:cs typeface="Arial-Rounded"/>
              </a:rPr>
              <a:t> Chọn a hoặc b.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8699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-Rounded"/>
                <a:ea typeface="Arial-Rounded"/>
                <a:cs typeface="Arial-Rounded"/>
              </a:rPr>
              <a:t>a. Chọn </a:t>
            </a:r>
            <a:r>
              <a:rPr lang="vi-VN" dirty="0" smtClean="0">
                <a:latin typeface="Arial-Rounded"/>
                <a:ea typeface="Arial-Rounded"/>
                <a:cs typeface="Arial-Rounded"/>
              </a:rPr>
              <a:t>l</a:t>
            </a:r>
            <a:r>
              <a:rPr lang="en-US" dirty="0" smtClean="0">
                <a:latin typeface="Arial-Rounded"/>
                <a:ea typeface="Arial-Rounded"/>
                <a:cs typeface="Arial-Rounded"/>
              </a:rPr>
              <a:t> hoặc </a:t>
            </a:r>
            <a:r>
              <a:rPr lang="vi-VN" dirty="0" smtClean="0">
                <a:latin typeface="Arial-Rounded"/>
                <a:ea typeface="Arial-Rounded"/>
                <a:cs typeface="Arial-Rounded"/>
              </a:rPr>
              <a:t>n</a:t>
            </a:r>
            <a:r>
              <a:rPr lang="en-US" dirty="0" smtClean="0">
                <a:latin typeface="Arial-Rounded"/>
                <a:ea typeface="Arial-Rounded"/>
                <a:cs typeface="Arial-Rounded"/>
              </a:rPr>
              <a:t> thay cho ô vuông</a:t>
            </a:r>
            <a:r>
              <a:rPr lang="vi-VN" dirty="0" smtClean="0">
                <a:latin typeface="Arial-Rounded"/>
                <a:ea typeface="Arial-Rounded"/>
                <a:cs typeface="Arial-Rounded"/>
              </a:rPr>
              <a:t>.</a:t>
            </a:r>
            <a:endParaRPr lang="en-US" dirty="0" smtClean="0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44036" name="Content Placeholder 2"/>
          <p:cNvSpPr txBox="1">
            <a:spLocks/>
          </p:cNvSpPr>
          <p:nvPr/>
        </p:nvSpPr>
        <p:spPr bwMode="auto">
          <a:xfrm>
            <a:off x="838202" y="2792414"/>
            <a:ext cx="105156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/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90"/>
              </a:spcBef>
            </a:pPr>
            <a:r>
              <a:rPr lang="vi-VN" sz="3300" dirty="0">
                <a:latin typeface="Arial-Rounded"/>
                <a:ea typeface="Arial-Rounded"/>
                <a:cs typeface="Arial-Rounded"/>
              </a:rPr>
              <a:t>Những hạt mưa li ti</a:t>
            </a:r>
            <a:endParaRPr lang="en-US" sz="3300" dirty="0">
              <a:latin typeface="Arial-Rounded"/>
              <a:ea typeface="Arial-Rounded"/>
              <a:cs typeface="Arial-Rounded"/>
            </a:endParaRPr>
          </a:p>
          <a:p>
            <a:pPr eaLnBrk="1" hangingPunct="1">
              <a:lnSpc>
                <a:spcPct val="90000"/>
              </a:lnSpc>
              <a:spcBef>
                <a:spcPts val="1190"/>
              </a:spcBef>
            </a:pPr>
            <a:r>
              <a:rPr lang="vi-VN" sz="3300" dirty="0">
                <a:latin typeface="Arial-Rounded"/>
                <a:ea typeface="Arial-Rounded"/>
                <a:cs typeface="Arial-Rounded"/>
              </a:rPr>
              <a:t>Dịu dàng và mềm mại</a:t>
            </a:r>
            <a:endParaRPr lang="en-US" sz="3300" dirty="0">
              <a:latin typeface="Arial-Rounded"/>
              <a:ea typeface="Arial-Rounded"/>
              <a:cs typeface="Arial-Rounded"/>
            </a:endParaRPr>
          </a:p>
          <a:p>
            <a:pPr eaLnBrk="1" hangingPunct="1">
              <a:lnSpc>
                <a:spcPct val="90000"/>
              </a:lnSpc>
              <a:spcBef>
                <a:spcPts val="1190"/>
              </a:spcBef>
            </a:pPr>
            <a:r>
              <a:rPr lang="vi-VN" sz="3300" dirty="0">
                <a:latin typeface="Arial-Rounded"/>
                <a:ea typeface="Arial-Rounded"/>
                <a:cs typeface="Arial-Rounded"/>
              </a:rPr>
              <a:t>Gọi mùa xuân ở        ại</a:t>
            </a:r>
            <a:endParaRPr lang="en-US" sz="3300" dirty="0">
              <a:latin typeface="Arial-Rounded"/>
              <a:ea typeface="Arial-Rounded"/>
              <a:cs typeface="Arial-Rounded"/>
            </a:endParaRPr>
          </a:p>
          <a:p>
            <a:pPr eaLnBrk="1" hangingPunct="1">
              <a:lnSpc>
                <a:spcPct val="90000"/>
              </a:lnSpc>
              <a:spcBef>
                <a:spcPts val="1190"/>
              </a:spcBef>
            </a:pPr>
            <a:r>
              <a:rPr lang="vi-VN" sz="3300" dirty="0">
                <a:latin typeface="Arial-Rounded"/>
                <a:ea typeface="Arial-Rounded"/>
                <a:cs typeface="Arial-Rounded"/>
              </a:rPr>
              <a:t>Trên mắt chồi xanh       on.</a:t>
            </a:r>
          </a:p>
          <a:p>
            <a:pPr eaLnBrk="1" hangingPunct="1">
              <a:lnSpc>
                <a:spcPct val="90000"/>
              </a:lnSpc>
              <a:spcBef>
                <a:spcPts val="1190"/>
              </a:spcBef>
            </a:pPr>
            <a:r>
              <a:rPr lang="vi-VN" sz="3300" dirty="0">
                <a:latin typeface="Arial-Rounded"/>
                <a:ea typeface="Arial-Rounded"/>
                <a:cs typeface="Arial-Rounded"/>
              </a:rPr>
              <a:t>                                   (Theo Nguyễn Lãm Thắng)</a:t>
            </a:r>
          </a:p>
        </p:txBody>
      </p:sp>
      <p:sp>
        <p:nvSpPr>
          <p:cNvPr id="6" name="Rectangle: Rounded Corners 6">
            <a:extLst>
              <a:ext uri="{FF2B5EF4-FFF2-40B4-BE49-F238E27FC236}"/>
            </a:extLst>
          </p:cNvPr>
          <p:cNvSpPr/>
          <p:nvPr/>
        </p:nvSpPr>
        <p:spPr>
          <a:xfrm>
            <a:off x="3621618" y="3879851"/>
            <a:ext cx="601134" cy="35877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7" tIns="54429" rIns="108857" bIns="54429" anchor="ctr"/>
          <a:lstStyle/>
          <a:p>
            <a:pPr algn="ctr">
              <a:defRPr/>
            </a:pPr>
            <a:r>
              <a:rPr lang="vi-VN" sz="4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endParaRPr lang="en-US" sz="4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/>
            </a:extLst>
          </p:cNvPr>
          <p:cNvSpPr/>
          <p:nvPr/>
        </p:nvSpPr>
        <p:spPr>
          <a:xfrm>
            <a:off x="4006851" y="4337051"/>
            <a:ext cx="588434" cy="42386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7" tIns="54429" rIns="108857" bIns="54429" anchor="ctr"/>
          <a:lstStyle/>
          <a:p>
            <a:pPr algn="ctr">
              <a:defRPr/>
            </a:pPr>
            <a:r>
              <a:rPr lang="vi-VN" sz="4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4039" name="Picture 27" descr="hinhnen1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93662"/>
            <a:ext cx="13817600" cy="74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8220" y="1447801"/>
            <a:ext cx="8606181" cy="1864247"/>
          </a:xfrm>
          <a:prstGeom prst="rect">
            <a:avLst/>
          </a:prstGeom>
        </p:spPr>
        <p:txBody>
          <a:bodyPr lIns="108857" tIns="54429" rIns="108857" bIns="54429">
            <a:spAutoFit/>
          </a:bodyPr>
          <a:lstStyle/>
          <a:p>
            <a:pPr algn="ctr">
              <a:defRPr/>
            </a:pPr>
            <a:r>
              <a:rPr lang="en-US" sz="5700" b="1" kern="10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 DỤNG, </a:t>
            </a:r>
          </a:p>
          <a:p>
            <a:pPr algn="ctr">
              <a:defRPr/>
            </a:pPr>
            <a:r>
              <a:rPr lang="en-US" sz="5700" b="1" kern="10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xmlns="" val="5813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88" y="-38100"/>
            <a:ext cx="12191998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4" y="3526276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21" y="556180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1815" y="3078057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20" y="-103740"/>
            <a:ext cx="6629401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1766355" y="3900493"/>
            <a:ext cx="8931966" cy="284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42" y="711520"/>
            <a:ext cx="5884718" cy="130804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vi-VN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học hôm nay chúng ta học là gì?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390" y="2927545"/>
            <a:ext cx="153947" cy="2292931"/>
          </a:xfrm>
          <a:prstGeom prst="rect">
            <a:avLst/>
          </a:prstGeom>
        </p:spPr>
        <p:txBody>
          <a:bodyPr wrap="none" lIns="76197" tIns="38098" rIns="76197" bIns="38098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4185" y="3244334"/>
            <a:ext cx="5474677" cy="289310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lvl="0" algn="ctr">
              <a:defRPr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7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XINH KHÔNG?</a:t>
            </a:r>
            <a:r>
              <a:rPr lang="vi-VN" sz="37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7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en-US" sz="37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7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7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5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FIREWRK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86000"/>
            <a:ext cx="6400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WordArt 6"/>
          <p:cNvSpPr>
            <a:spLocks noChangeArrowheads="1" noChangeShapeType="1" noTextEdit="1"/>
          </p:cNvSpPr>
          <p:nvPr/>
        </p:nvSpPr>
        <p:spPr bwMode="auto">
          <a:xfrm>
            <a:off x="812800" y="533400"/>
            <a:ext cx="10566400" cy="1752600"/>
          </a:xfrm>
          <a:prstGeom prst="rect">
            <a:avLst/>
          </a:prstGeom>
        </p:spPr>
        <p:txBody>
          <a:bodyPr wrap="none" lIns="108857" tIns="54429" rIns="108857" bIns="544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3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VNI-Times"/>
              </a:rPr>
              <a:t> </a:t>
            </a:r>
            <a:r>
              <a:rPr lang="vi-VN" sz="43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Cảm ơn quý thầy cô</a:t>
            </a:r>
            <a:r>
              <a:rPr lang="en-US" sz="43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3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43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3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43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ngoan </a:t>
            </a:r>
            <a:r>
              <a:rPr lang="en-US" sz="43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–học giỏi</a:t>
            </a:r>
            <a:r>
              <a:rPr lang="en-US" sz="43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VNI-Times"/>
              </a:rPr>
              <a:t>.</a:t>
            </a:r>
            <a:endParaRPr lang="en-US" sz="43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FF"/>
              </a:solidFill>
              <a:latin typeface="VNI-Times"/>
            </a:endParaRPr>
          </a:p>
        </p:txBody>
      </p:sp>
      <p:pic>
        <p:nvPicPr>
          <p:cNvPr id="45061" name="Picture 7" descr="TNT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715000"/>
            <a:ext cx="518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TNT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375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7" name="Object 9"/>
          <p:cNvGraphicFramePr>
            <a:graphicFrameLocks noGrp="1" noChangeAspect="1"/>
          </p:cNvGraphicFramePr>
          <p:nvPr>
            <p:ph/>
          </p:nvPr>
        </p:nvGraphicFramePr>
        <p:xfrm>
          <a:off x="7213600" y="3435349"/>
          <a:ext cx="4978400" cy="3422651"/>
        </p:xfrm>
        <a:graphic>
          <a:graphicData uri="http://schemas.openxmlformats.org/presentationml/2006/ole">
            <p:oleObj spid="_x0000_s1026" name="Clip" r:id="rId7" imgW="1999793" imgH="1831543" progId="">
              <p:embed/>
            </p:oleObj>
          </a:graphicData>
        </a:graphic>
      </p:graphicFrame>
      <p:pic>
        <p:nvPicPr>
          <p:cNvPr id="45064" name="Picture 11" descr="TNT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600" y="5715000"/>
            <a:ext cx="518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Bác Đưa Thư Vui Tính - Nhạc Thiếu Nhi - Tải_ lyrics_ nhạc chờ bài há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45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013" fill="hold"/>
                                        <p:tgtEl>
                                          <p:spTgt spid="839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8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97" y="2737790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058650" cy="7067549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d4/a8/d0/d4a8d03d42fafb1a3f57c722e380db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1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9311" y="5479703"/>
            <a:ext cx="7907223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Ngày đầu tiên đi học em có cảm xúc gì?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1714" y="86033"/>
            <a:ext cx="10450287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thích được khen về điều gì?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733" y="701586"/>
            <a:ext cx="6257081" cy="387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50474" y="4597409"/>
            <a:ext cx="10428711" cy="1600439"/>
          </a:xfrm>
          <a:prstGeom prst="roundRect">
            <a:avLst/>
          </a:prstGeom>
          <a:solidFill>
            <a:srgbClr val="BFCC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32086" y="4662467"/>
            <a:ext cx="9471425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được khen về các đặc điểm ngoại hình như: mái tóc, màu da, chiều cao, nụ cười, đôi mắt, chiếc áo mới…</a:t>
            </a:r>
          </a:p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được khen về các tài năng như: bơi lội, chơi đá bóng, chạy nhanh, lắp ráp giỏi, chơi game giỏi, giải câu đố nhanh…</a:t>
            </a:r>
          </a:p>
        </p:txBody>
      </p:sp>
      <p:pic>
        <p:nvPicPr>
          <p:cNvPr id="2054" name="Picture 6" descr="https://i.pinimg.com/564x/5d/9e/18/5d9e18943ae6e334c9352e60e9e9bc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603" b="27157" l="683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9795">
            <a:off x="-4176907" y="3641007"/>
            <a:ext cx="7150100" cy="119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216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 animBg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Sáu ngày 19 tháng 09 năm 2025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4772" y="1294809"/>
            <a:ext cx="3912585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9">
              <a:defRPr/>
            </a:pP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109581" y="2083865"/>
            <a:ext cx="11948389" cy="87716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 defTabSz="914399">
              <a:defRPr/>
            </a:pPr>
            <a:r>
              <a:rPr lang="en-US" sz="5100" b="1" dirty="0">
                <a:solidFill>
                  <a:srgbClr val="EB54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100" b="1" dirty="0" smtClean="0">
                <a:solidFill>
                  <a:srgbClr val="EB54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Em có xinh không </a:t>
            </a:r>
            <a:r>
              <a:rPr lang="vi-VN" sz="5100" b="1" dirty="0" smtClean="0">
                <a:solidFill>
                  <a:srgbClr val="EB54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100" b="1" dirty="0">
                <a:solidFill>
                  <a:srgbClr val="EB54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5100" b="1" dirty="0">
                <a:solidFill>
                  <a:srgbClr val="EB54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en-US" sz="5100" b="1" dirty="0" smtClean="0">
                <a:solidFill>
                  <a:srgbClr val="EB54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5100" b="1" dirty="0" smtClean="0">
                <a:solidFill>
                  <a:srgbClr val="EB54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100" b="1" dirty="0">
              <a:solidFill>
                <a:srgbClr val="EB54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2" descr="hhoa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405" y="3248024"/>
            <a:ext cx="5791858" cy="324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328" y="2672253"/>
            <a:ext cx="1675019" cy="40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05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86033"/>
            <a:ext cx="12192000" cy="6664009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88506" l="0" r="16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25"/>
          <a:stretch/>
        </p:blipFill>
        <p:spPr bwMode="auto">
          <a:xfrm>
            <a:off x="219851" y="177569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651" y="1520975"/>
            <a:ext cx="10992948" cy="39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553" y="5595897"/>
            <a:ext cx="6116412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3895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2" descr="hhoa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1" y="4486275"/>
            <a:ext cx="3556000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535" y="1385893"/>
            <a:ext cx="11226798" cy="2954651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algn="ctr"/>
            <a:endParaRPr lang="en-US" sz="7900" b="1" kern="10" dirty="0">
              <a:ln w="25400">
                <a:solidFill>
                  <a:srgbClr val="FF0066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10800" b="1" kern="10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8AB03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</a:t>
            </a:r>
            <a:endParaRPr lang="en-US" sz="10800" b="1" kern="10" dirty="0">
              <a:ln w="25400">
                <a:solidFill>
                  <a:srgbClr val="FF0066"/>
                </a:solidFill>
                <a:round/>
                <a:headEnd/>
                <a:tailEnd/>
              </a:ln>
              <a:solidFill>
                <a:srgbClr val="8AB03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43" descr="b3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76266" y="0"/>
            <a:ext cx="274320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69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20" y="723635"/>
            <a:ext cx="12028981" cy="59400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Voi em thích mặc đẹp và thích được khen xinh. Ở nhà, voi em luôn hỏi anh: “Em có xinh không?”. Voi anh bao giờ cũng khen: “Em xinh lắm!”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Một hôm, gặp hươu, voi em hỏi: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không?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Hươu ngắm voi rồi lắc đầu: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Chưa xinh lắm vì em không có đôi sừng giống anh.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Nghe vậy, voi nhặt vài cành cây khô, gài lên đầu rồi đi tiếp.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Gặp dê, voi hỏi: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không?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Không, vì cậu không có bộ râu giống tôi.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Voi liền nhổ một khóm cỏ dại bên đường, gắn vào cằm rồi về nhà. 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Về nhà với 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sừng và bộ râu giả, voi em hớn hở hỏi anh: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hơn không?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Voi anh nói: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Trời ơi, sao em lại thêm sừng và râu thế này? Xấu lắm!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Voi em ngắm mình trong gương và thấy xấu thật. Sau khi bỏ 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râu đi, voi em thấy mình xinh đẹp hẳn lên. Giờ đây, voi em hiểu rằng mình chỉ xinh đẹp khi đúng là voi.</a:t>
            </a:r>
          </a:p>
          <a:p>
            <a:pPr algn="r"/>
            <a:r>
              <a:rPr lang="vi-V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Voi em đi tìm tự tin)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11333" y="92520"/>
            <a:ext cx="1366185" cy="492443"/>
          </a:xfrm>
          <a:prstGeom prst="rect">
            <a:avLst/>
          </a:prstGeom>
          <a:solidFill>
            <a:srgbClr val="D2E0C6"/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mẫu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0475" y="161856"/>
            <a:ext cx="613959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45425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20" y="723635"/>
            <a:ext cx="12028981" cy="59400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em thích mặc đẹp và thích được khen xinh. Ở nhà, voi em luôn hỏi anh: “Em có xinh không?”. Voi anh bao giờ cũng khen: “Em xinh lắm!”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hôm, gặp hươu, voi em hỏi: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không?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Hươu ngắm voi rồi lắc đầu: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Chưa xinh lắm vì em không có đôi sừng giống anh.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Nghe vậy, voi nhặt vài cành cây khô, gài lên đầu rồi đi tiếp.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Gặp dê, voi hỏi: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không?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Không, vì cậu không có bộ râu giống tôi.</a:t>
            </a:r>
          </a:p>
          <a:p>
            <a:r>
              <a:rPr lang="vi-VN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Voi liền nhổ một khóm cỏ dại bên đường, gắn vào cằm rồi về nhà. </a:t>
            </a:r>
          </a:p>
          <a:p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với </a:t>
            </a:r>
            <a:r>
              <a:rPr lang="vi-VN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 và bộ râu giả, voi em hớn hở hỏi anh:</a:t>
            </a:r>
          </a:p>
          <a:p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Em có xinh hơn không?</a:t>
            </a:r>
          </a:p>
          <a:p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Voi anh nói:</a:t>
            </a:r>
          </a:p>
          <a:p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Trời ơi, sao em lại thêm sừng và râu thế này? Xấu lắm!</a:t>
            </a:r>
          </a:p>
          <a:p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Voi em ngắm mình trong gương và thấy xấu thật. Sau khi bỏ </a:t>
            </a:r>
            <a:r>
              <a:rPr lang="vi-VN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râu đi, voi em thấy mình xinh đẹp hẳn lên. Giờ đây, voi em hiểu rằng mình chỉ xinh đẹp khi đúng là voi.</a:t>
            </a:r>
          </a:p>
          <a:p>
            <a:pPr algn="r"/>
            <a:r>
              <a:rPr lang="vi-V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Voi em đi tìm tự tin)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9076" y="161856"/>
            <a:ext cx="591099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xinh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56" y="737313"/>
            <a:ext cx="541813" cy="38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83" y="4271088"/>
            <a:ext cx="512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38" y="1426357"/>
            <a:ext cx="512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25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9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5693712" y="364994"/>
            <a:ext cx="80930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2" name="组合 142"/>
          <p:cNvGrpSpPr/>
          <p:nvPr/>
        </p:nvGrpSpPr>
        <p:grpSpPr>
          <a:xfrm>
            <a:off x="5678321" y="183582"/>
            <a:ext cx="5220870" cy="1016685"/>
            <a:chOff x="4287771" y="-232898"/>
            <a:chExt cx="5220872" cy="1016686"/>
          </a:xfrm>
        </p:grpSpPr>
        <p:grpSp>
          <p:nvGrpSpPr>
            <p:cNvPr id="4" name="组合 143"/>
            <p:cNvGrpSpPr/>
            <p:nvPr/>
          </p:nvGrpSpPr>
          <p:grpSpPr>
            <a:xfrm>
              <a:off x="4287771" y="54550"/>
              <a:ext cx="834703" cy="729238"/>
              <a:chOff x="4186173" y="54550"/>
              <a:chExt cx="834703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292375" y="55287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186173" y="140338"/>
                <a:ext cx="665329" cy="538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8163" y="-232898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5"/>
                </a:spcBef>
              </a:pPr>
              <a:r>
                <a:rPr lang="en-US" altLang="zh-CN" sz="4400" dirty="0" smtClean="0">
                  <a:solidFill>
                    <a:srgbClr val="0070C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đôi sừng</a:t>
              </a:r>
            </a:p>
          </p:txBody>
        </p:sp>
      </p:grpSp>
      <p:grpSp>
        <p:nvGrpSpPr>
          <p:cNvPr id="5" name="组合 148"/>
          <p:cNvGrpSpPr/>
          <p:nvPr/>
        </p:nvGrpSpPr>
        <p:grpSpPr>
          <a:xfrm>
            <a:off x="5953125" y="1419807"/>
            <a:ext cx="4685023" cy="1057239"/>
            <a:chOff x="4302248" y="599489"/>
            <a:chExt cx="4685025" cy="1057239"/>
          </a:xfrm>
        </p:grpSpPr>
        <p:grpSp>
          <p:nvGrpSpPr>
            <p:cNvPr id="6" name="组合 149"/>
            <p:cNvGrpSpPr/>
            <p:nvPr/>
          </p:nvGrpSpPr>
          <p:grpSpPr>
            <a:xfrm>
              <a:off x="4302248" y="927490"/>
              <a:ext cx="923925" cy="729238"/>
              <a:chOff x="4200650" y="927490"/>
              <a:chExt cx="923925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67337" y="928227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200650" y="938674"/>
                <a:ext cx="923925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sz="2900" spc="271" dirty="0" smtClean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6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5"/>
                </a:spcBef>
              </a:pPr>
              <a:r>
                <a:rPr lang="en-US" altLang="zh-CN" sz="4300" dirty="0" smtClean="0">
                  <a:solidFill>
                    <a:srgbClr val="B43C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hươu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7" name="组合 154"/>
          <p:cNvGrpSpPr/>
          <p:nvPr/>
        </p:nvGrpSpPr>
        <p:grpSpPr>
          <a:xfrm>
            <a:off x="5734051" y="2676418"/>
            <a:ext cx="5750335" cy="1017917"/>
            <a:chOff x="4111946" y="823454"/>
            <a:chExt cx="4799157" cy="1017918"/>
          </a:xfrm>
        </p:grpSpPr>
        <p:grpSp>
          <p:nvGrpSpPr>
            <p:cNvPr id="8" name="组合 155"/>
            <p:cNvGrpSpPr/>
            <p:nvPr/>
          </p:nvGrpSpPr>
          <p:grpSpPr>
            <a:xfrm>
              <a:off x="4111946" y="953935"/>
              <a:ext cx="974367" cy="887437"/>
              <a:chOff x="4010348" y="953935"/>
              <a:chExt cx="974367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2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010348" y="1142844"/>
                <a:ext cx="906237" cy="538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sz="2900" spc="271" dirty="0" smtClean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</a:t>
              </a:r>
              <a:r>
                <a:rPr lang="en-US" sz="44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ắc đầu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9" name="组合 160"/>
          <p:cNvGrpSpPr/>
          <p:nvPr/>
        </p:nvGrpSpPr>
        <p:grpSpPr>
          <a:xfrm>
            <a:off x="5781676" y="3799459"/>
            <a:ext cx="5567260" cy="1034475"/>
            <a:chOff x="3968415" y="976133"/>
            <a:chExt cx="5567262" cy="1034476"/>
          </a:xfrm>
        </p:grpSpPr>
        <p:grpSp>
          <p:nvGrpSpPr>
            <p:cNvPr id="10" name="组合 161"/>
            <p:cNvGrpSpPr/>
            <p:nvPr/>
          </p:nvGrpSpPr>
          <p:grpSpPr>
            <a:xfrm>
              <a:off x="3968415" y="1281371"/>
              <a:ext cx="1263346" cy="729238"/>
              <a:chOff x="3866817" y="1281371"/>
              <a:chExt cx="1263346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3866817" y="1373390"/>
                <a:ext cx="1263346" cy="538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smtClean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h</a:t>
              </a:r>
              <a:r>
                <a:rPr lang="en-US" sz="4400" dirty="0" smtClean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ớn hở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07632" y="86854"/>
            <a:ext cx="5648320" cy="2446671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381" y="833328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99" eaLnBrk="1" hangingPunct="1"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105427" y="3206719"/>
            <a:ext cx="4377289" cy="3388044"/>
          </a:xfrm>
          <a:prstGeom prst="round2SameRect">
            <a:avLst>
              <a:gd name="adj1" fmla="val 9368"/>
              <a:gd name="adj2" fmla="val 29971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96957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1202</Words>
  <Application>Microsoft Office PowerPoint</Application>
  <PresentationFormat>Custom</PresentationFormat>
  <Paragraphs>131</Paragraphs>
  <Slides>19</Slides>
  <Notes>3</Notes>
  <HiddenSlides>0</HiddenSlides>
  <MMClips>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主题</vt:lpstr>
      <vt:lpstr>3_Office Theme</vt:lpstr>
      <vt:lpstr>1_Office 主题​​</vt:lpstr>
      <vt:lpstr>Clip</vt:lpstr>
      <vt:lpstr>Slide 1</vt:lpstr>
      <vt:lpstr>Slide 2</vt:lpstr>
      <vt:lpstr>Slide 3</vt:lpstr>
      <vt:lpstr>Thứ Sáu ngày 19 tháng 09 năm 2025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Bài 3. Chọn a hoặc b.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PSC</cp:lastModifiedBy>
  <cp:revision>40</cp:revision>
  <dcterms:created xsi:type="dcterms:W3CDTF">2021-05-22T11:24:17Z</dcterms:created>
  <dcterms:modified xsi:type="dcterms:W3CDTF">2025-09-17T10:51:51Z</dcterms:modified>
</cp:coreProperties>
</file>