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8" r:id="rId4"/>
    <p:sldId id="309" r:id="rId5"/>
    <p:sldId id="310" r:id="rId6"/>
    <p:sldId id="311" r:id="rId7"/>
    <p:sldId id="312" r:id="rId8"/>
    <p:sldId id="313" r:id="rId9"/>
    <p:sldId id="275" r:id="rId10"/>
    <p:sldId id="293" r:id="rId11"/>
    <p:sldId id="278" r:id="rId12"/>
    <p:sldId id="279" r:id="rId13"/>
    <p:sldId id="280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22"/>
    <a:srgbClr val="928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72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D77A0-ADB3-F698-CD3C-07425C3BE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25E7A1-6DC9-3B80-3D8B-90F8F2F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019E8D-28B7-4880-42EA-BE808841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483883-A7B7-6DB4-48D8-8FFED862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48ED7-C0F8-409B-5C24-9EDF35C5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B392C3-397A-FE48-011B-79765540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7C627A-CA98-E1EC-7DB8-054050BE4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C8A4E9-3123-362E-D067-703FAF47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75AF67-642A-50B8-28F5-80A4A09E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D056D7-0DBF-3014-7ADB-A41B9FF2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31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4A2AA-4215-6246-718D-C55DF712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DC4C02-EAF5-7ABB-CA26-3CDD605A1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F9C6EA-3F4F-B3AB-36E4-6098E48B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F8F874-9C9C-CA75-482E-649AD5E2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F249BA-2D60-2212-446E-37361F2A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18B38-73DC-77A7-9C41-9975A5E9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1DF50E-9F6B-08A1-B3FD-58D8E0B9A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780AE-EADE-9225-4EE4-22AFB5465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22FC47-A5EA-7427-B5CF-2BC70048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339F83-0FE8-C929-9560-F53D0273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986981-624D-E8C0-9597-AF03EB2A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1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ED2E4-5E43-1CA9-F87C-78CBB56F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41CBDF-E660-EE36-CC91-05C78E9D8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C5C8FF-20B6-67DE-3DDC-DB03B2F88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5DF912-7048-101F-1D14-AE85F7CB5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734923C-5535-C06C-2E4B-7A4DE692A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4C930DC-AA6C-AAD5-92AF-450D2405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BE75D84-6334-3246-6C95-5F39233D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4AC90E-674E-8559-45C6-3680F3E4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2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70F3C9-78AD-06D0-240C-76F4B214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3A498D-F1C5-6C93-E2AE-D676C135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DC79AD-6845-1FF7-E76D-AEFE1F41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30D58E-7B85-1232-9BC1-F6281FF0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3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29128F1-95CC-1EA0-93C5-60FABF82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CBD7D3-F920-8D96-394D-F1C840A8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742F5D-DB03-F862-97B2-B58A7717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1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3EC32-7DBE-D510-B130-B90EDB0B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7553A2-1FBB-A748-421A-7C76702E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5BC61D-4780-3DD9-2D7D-0A4B6BCC0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0BB7F8-AFD2-C92F-D87B-DE5AD991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52F104-7B06-0248-1AB6-668A894B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3E9EA3-EA4B-0089-EE0B-9145DB49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9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9E34D-E253-1719-E138-0E78C5CB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B9AF11-8503-4C70-C9B4-0AC95BD2D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D425C9-E190-2416-1CF3-CF9904826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541F29-CC81-3AE1-FE8F-4322B692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61B217-7AA1-A8BA-F8A3-C7F8ED21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223D69-FBD5-223E-193E-37530F94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07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C21962-3010-5314-4BEA-381E5C6D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C1D471-8B86-2372-1FB7-CA8B0F953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584B0-6AC2-F562-7F16-45AF726D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01A0BD-8D81-7D7F-4C4E-71E09CF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D6A-314D-F671-8CEA-8E624B95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78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4046B2-9550-EB53-F352-0754ED98D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D776C3-74F5-E4B7-F56F-F3A73EA4C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FE1737-CFEC-557F-3AE0-A64AA350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59A513-9CEB-B4FC-3181-7B3B23FA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46B004-701C-7209-03E2-7F23FD74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88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01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06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70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47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81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31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83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70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00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7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2B95-65F7-406C-9F9B-C89D249FD1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273569-38C6-1BF8-1C80-8970178E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A2A30A-CB26-2004-D2FE-2B518B27F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277907-CBD6-208B-A70B-405F4061A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2B95-65F7-406C-9F9B-C89D249FD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99D5CA-FF74-6104-E5B7-92C0832ED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75EDED-B385-E2D2-DC96-FF4B542EB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8334-6268-46B0-85EF-7DD42D1D2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1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svg"/><Relationship Id="rId18" Type="http://schemas.openxmlformats.org/officeDocument/2006/relationships/image" Target="../media/image9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6.png"/><Relationship Id="rId17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23.svg"/><Relationship Id="rId24" Type="http://schemas.openxmlformats.org/officeDocument/2006/relationships/image" Target="../media/image12.pn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5.png"/><Relationship Id="rId19" Type="http://schemas.openxmlformats.org/officeDocument/2006/relationships/image" Target="../media/image31.svg"/><Relationship Id="rId4" Type="http://schemas.openxmlformats.org/officeDocument/2006/relationships/image" Target="../media/image2.png"/><Relationship Id="rId9" Type="http://schemas.openxmlformats.org/officeDocument/2006/relationships/image" Target="../media/image21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1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17" Type="http://schemas.microsoft.com/office/2007/relationships/hdphoto" Target="../media/hdphoto8.wdp"/><Relationship Id="rId2" Type="http://schemas.openxmlformats.org/officeDocument/2006/relationships/image" Target="../media/image14.jpe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png"/><Relationship Id="rId3" Type="http://schemas.microsoft.com/office/2007/relationships/hdphoto" Target="../media/hdphoto9.wdp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28.GIF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10.wdp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microsoft.com/office/2007/relationships/hdphoto" Target="../media/hdphoto11.wdp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23.png"/><Relationship Id="rId4" Type="http://schemas.openxmlformats.org/officeDocument/2006/relationships/image" Target="../media/image28.GIF"/><Relationship Id="rId9" Type="http://schemas.microsoft.com/office/2007/relationships/hdphoto" Target="../media/hdphoto10.wdp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microsoft.com/office/2007/relationships/hdphoto" Target="../media/hdphoto12.wdp"/><Relationship Id="rId12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microsoft.com/office/2007/relationships/hdphoto" Target="../media/hdphoto13.wd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28.GIF"/><Relationship Id="rId9" Type="http://schemas.microsoft.com/office/2007/relationships/hdphoto" Target="../media/hdphoto10.wdp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0000">
            <a:off x="8724628" y="-1675184"/>
            <a:ext cx="4533091" cy="47219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02" y="-104832"/>
            <a:ext cx="1785268" cy="1747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95337" y="3803146"/>
            <a:ext cx="4658407" cy="41285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24172" y="270227"/>
            <a:ext cx="2103917" cy="19509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85901" y="4478365"/>
            <a:ext cx="3127433" cy="19560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5400000">
            <a:off x="9623002" y="4169664"/>
            <a:ext cx="2736342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800000">
            <a:off x="8534400" y="4385311"/>
            <a:ext cx="3657600" cy="17465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802935">
            <a:off x="8562928" y="3803414"/>
            <a:ext cx="1377755" cy="6733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124172" y="398063"/>
            <a:ext cx="2297811" cy="1999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0" y="2062815"/>
            <a:ext cx="2355604" cy="22231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91832">
            <a:off x="1188566" y="3308920"/>
            <a:ext cx="1193404" cy="207098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86039" y="1245679"/>
            <a:ext cx="10005134" cy="454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endParaRPr lang="en-US" sz="4400" b="1" i="1" spc="241" dirty="0" smtClean="0">
              <a:solidFill>
                <a:srgbClr val="FF0000"/>
              </a:solidFill>
              <a:latin typeface="Nunito Black" pitchFamily="2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en-US" sz="4400" b="1" i="1" spc="241" dirty="0" smtClean="0">
                <a:solidFill>
                  <a:srgbClr val="FF0000"/>
                </a:solidFill>
                <a:latin typeface="Nunito Black" pitchFamily="2" charset="0"/>
              </a:rPr>
              <a:t>CHÀO MỪNG QUÝ THẦY CÔ ĐẾN VỚI TIẾT HỌC TOÁN LỚP 3A2</a:t>
            </a:r>
          </a:p>
          <a:p>
            <a:pPr algn="ctr" defTabSz="609630">
              <a:lnSpc>
                <a:spcPts val="3920"/>
              </a:lnSpc>
            </a:pPr>
            <a:endParaRPr lang="en-US" sz="2800" b="1" i="1" spc="241" dirty="0">
              <a:solidFill>
                <a:prstClr val="black"/>
              </a:solidFill>
              <a:latin typeface="Nunito Black" pitchFamily="2" charset="0"/>
            </a:endParaRPr>
          </a:p>
          <a:p>
            <a:pPr algn="ctr" defTabSz="609630">
              <a:lnSpc>
                <a:spcPts val="3920"/>
              </a:lnSpc>
            </a:pPr>
            <a:r>
              <a:rPr lang="en-US" sz="2800" b="1" i="1" spc="24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spc="24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TH&amp;THCS </a:t>
            </a:r>
            <a:r>
              <a:rPr lang="en-US" sz="2800" b="1" i="1" spc="24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Nùng</a:t>
            </a:r>
            <a:r>
              <a:rPr lang="en-US" sz="2800" b="1" i="1" spc="24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pc="24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endParaRPr lang="en-US" sz="2800" b="1" i="1" spc="24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09630">
              <a:lnSpc>
                <a:spcPts val="3920"/>
              </a:lnSpc>
            </a:pPr>
            <a:endParaRPr lang="en-US" sz="2800" b="1" i="1" spc="241" dirty="0">
              <a:solidFill>
                <a:prstClr val="black"/>
              </a:solidFill>
              <a:latin typeface="Nunito Black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43A80170-5832-3FBD-D181-20EC79AB8BF6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 rot="21393371">
            <a:off x="3409793" y="5302256"/>
            <a:ext cx="5626195" cy="15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230188"/>
            <a:ext cx="2486649" cy="8444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>
            <a:off x="2705493" y="515195"/>
            <a:ext cx="557850" cy="4398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41335" y="362140"/>
            <a:ext cx="1384574" cy="9415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Số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  <a:r>
              <a:rPr lang="en-US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86951"/>
              </p:ext>
            </p:extLst>
          </p:nvPr>
        </p:nvGraphicFramePr>
        <p:xfrm>
          <a:off x="928772" y="1536485"/>
          <a:ext cx="10181188" cy="322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2688"/>
                <a:gridCol w="1028700"/>
                <a:gridCol w="1135380"/>
                <a:gridCol w="1074420"/>
              </a:tblGrid>
              <a:tr h="107542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en-US" sz="4800" dirty="0"/>
                    </a:p>
                  </a:txBody>
                  <a:tcPr/>
                </a:tc>
              </a:tr>
              <a:tr h="1075427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endParaRPr lang="en-US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4</a:t>
                      </a:r>
                      <a:endParaRPr lang="en-US" sz="4800" dirty="0"/>
                    </a:p>
                  </a:txBody>
                  <a:tcPr/>
                </a:tc>
              </a:tr>
              <a:tr h="1075427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gấp</a:t>
                      </a:r>
                      <a:r>
                        <a:rPr lang="en-US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mấy</a:t>
                      </a:r>
                      <a:r>
                        <a:rPr lang="en-US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endParaRPr lang="en-US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68506" y="3771202"/>
            <a:ext cx="9144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5209" y="3771202"/>
            <a:ext cx="1075571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2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8276" y="3801979"/>
            <a:ext cx="733246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5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3478" y="662198"/>
            <a:ext cx="533631" cy="5142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639845" y="662197"/>
            <a:ext cx="838180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?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260761"/>
            <a:ext cx="2701909" cy="915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4" y="1256848"/>
            <a:ext cx="7602011" cy="2333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58" y="3689134"/>
            <a:ext cx="5115639" cy="609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211" y="1867939"/>
            <a:ext cx="1971950" cy="150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632676"/>
            <a:ext cx="5087060" cy="600159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3168795" y="3761416"/>
            <a:ext cx="452762" cy="44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8776084" y="3729022"/>
            <a:ext cx="485456" cy="44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7407" y="2817313"/>
            <a:ext cx="6548890" cy="1223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 smtClean="0">
                <a:solidFill>
                  <a:srgbClr val="FF0000">
                    <a:alpha val="80000"/>
                  </a:srgbClr>
                </a:solidFill>
                <a:latin typeface="Sigmar One" panose="00000500000000000000" pitchFamily="2" charset="0"/>
              </a:rPr>
              <a:t>Vận</a:t>
            </a:r>
            <a:r>
              <a:rPr lang="en-US" sz="4400" dirty="0" smtClean="0">
                <a:solidFill>
                  <a:srgbClr val="FF0000">
                    <a:alpha val="80000"/>
                  </a:srgbClr>
                </a:solidFill>
                <a:latin typeface="Sigmar One" panose="000005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>
                    <a:alpha val="80000"/>
                  </a:srgbClr>
                </a:solidFill>
                <a:latin typeface="Sigmar One" panose="00000500000000000000" pitchFamily="2" charset="0"/>
              </a:rPr>
              <a:t>dụng</a:t>
            </a:r>
            <a:endParaRPr lang="en-US" sz="4400" dirty="0">
              <a:solidFill>
                <a:srgbClr val="FF0000">
                  <a:alpha val="80000"/>
                </a:srgbClr>
              </a:solidFill>
              <a:latin typeface="Sigmar One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8" y="0"/>
            <a:ext cx="9771447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4AD839-762F-4158-AB4F-F398CD1B9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4620" b="2263"/>
          <a:stretch/>
        </p:blipFill>
        <p:spPr>
          <a:xfrm>
            <a:off x="2366901" y="-219199"/>
            <a:ext cx="9270807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2F10F7-D982-4849-851A-1782089F24DA}"/>
              </a:ext>
            </a:extLst>
          </p:cNvPr>
          <p:cNvSpPr txBox="1"/>
          <p:nvPr/>
        </p:nvSpPr>
        <p:spPr>
          <a:xfrm>
            <a:off x="4003200" y="5337907"/>
            <a:ext cx="4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0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627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</a:rPr>
              <a:t>A.52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</a:rPr>
              <a:t>B.57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</a:rPr>
              <a:t>C.54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</a:rPr>
              <a:t>D. 56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</a:rPr>
              <a:t>Số liền sau của 55 là?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</a:rPr>
              <a:t>Số liền trước của 70 là?</a:t>
            </a:r>
            <a:endParaRPr lang="en-US" sz="3735" dirty="0">
              <a:solidFill>
                <a:prstClr val="white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</a:rPr>
              <a:t>A.67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err="1">
                <a:solidFill>
                  <a:srgbClr val="0000FF"/>
                </a:solidFill>
              </a:rPr>
              <a:t>B.69</a:t>
            </a:r>
            <a:endParaRPr lang="en-US" sz="5335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</a:rPr>
              <a:t>C.68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</a:rPr>
              <a:t>D.71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</a:rPr>
              <a:t>66 - 6 =</a:t>
            </a:r>
            <a:endParaRPr lang="en-US" sz="3735" dirty="0">
              <a:solidFill>
                <a:prstClr val="white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err="1">
                <a:solidFill>
                  <a:srgbClr val="0000FF"/>
                </a:solidFill>
              </a:rPr>
              <a:t>A.60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</a:rPr>
              <a:t>B.61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</a:rPr>
              <a:t>C.62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</a:rPr>
              <a:t>D.63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0292" y="833437"/>
            <a:ext cx="789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i="1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tư</a:t>
            </a:r>
            <a:r>
              <a:rPr lang="en-US" sz="4000" b="1" i="1" dirty="0" smtClean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21 </a:t>
            </a:r>
            <a:r>
              <a:rPr lang="en-US" sz="4000" b="1" i="1" dirty="0" err="1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b="1" i="1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12 </a:t>
            </a:r>
            <a:r>
              <a:rPr lang="en-US" sz="4000" b="1" i="1" dirty="0" err="1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260121" y="2714920"/>
            <a:ext cx="9126747" cy="12003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39:SO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 SỐ LỚN GẤP MẤY LẦN SỐ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Vector Trẻ em vui vẻ với số hình khối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00" y="4181382"/>
            <a:ext cx="3374199" cy="24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8" y="232665"/>
            <a:ext cx="2886478" cy="1105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17" y="1383351"/>
            <a:ext cx="7306695" cy="809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91765" l="5686" r="95987">
                        <a14:foregroundMark x1="24080" y1="27059" x2="58528" y2="58824"/>
                        <a14:foregroundMark x1="58528" y1="58824" x2="60201" y2="57647"/>
                        <a14:foregroundMark x1="65552" y1="28235" x2="84528" y2="59043"/>
                        <a14:foregroundMark x1="90749" y1="89859" x2="94314" y2="90588"/>
                        <a14:foregroundMark x1="7358" y1="80000" x2="11436" y2="81353"/>
                        <a14:foregroundMark x1="7358" y1="74118" x2="12690" y2="74970"/>
                        <a14:foregroundMark x1="90635" y1="69412" x2="93645" y2="70588"/>
                        <a14:foregroundMark x1="10702" y1="83529" x2="28763" y2="91765"/>
                        <a14:foregroundMark x1="28763" y1="91765" x2="19732" y2="89412"/>
                        <a14:foregroundMark x1="15719" y1="80000" x2="35452" y2="78824"/>
                        <a14:foregroundMark x1="35452" y1="78824" x2="92308" y2="78824"/>
                        <a14:backgroundMark x1="7692" y1="29412" x2="7692" y2="72325"/>
                        <a14:backgroundMark x1="93311" y1="28235" x2="92763" y2="55879"/>
                        <a14:backgroundMark x1="91639" y1="37647" x2="91639" y2="56077"/>
                        <a14:backgroundMark x1="89546" y1="94082" x2="89967" y2="941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3087" y="2832652"/>
            <a:ext cx="2848373" cy="8097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872409" y="2107096"/>
            <a:ext cx="0" cy="14511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71052" y="2191277"/>
            <a:ext cx="0" cy="14511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5"/>
          <p:cNvSpPr/>
          <p:nvPr/>
        </p:nvSpPr>
        <p:spPr>
          <a:xfrm>
            <a:off x="6126151" y="2666021"/>
            <a:ext cx="4774940" cy="1143000"/>
          </a:xfrm>
          <a:prstGeom prst="wedgeRoundRectCallout">
            <a:avLst>
              <a:gd name="adj1" fmla="val 44890"/>
              <a:gd name="adj2" fmla="val 9810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 ở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?</a:t>
            </a:r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1679803" y="4494017"/>
            <a:ext cx="4774940" cy="1143000"/>
          </a:xfrm>
          <a:prstGeom prst="wedgeRoundRectCallout">
            <a:avLst>
              <a:gd name="adj1" fmla="val -51068"/>
              <a:gd name="adj2" fmla="val 850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*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" y="326996"/>
            <a:ext cx="2625760" cy="954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737" y="1251763"/>
            <a:ext cx="11030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8cm,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2cm.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CD?</a:t>
            </a:r>
          </a:p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473" y="2474433"/>
            <a:ext cx="45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 tắt: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37" y="3013053"/>
            <a:ext cx="5153744" cy="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37" y="3889271"/>
            <a:ext cx="2124371" cy="743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2689" y="2677283"/>
            <a:ext cx="5222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Bài giải: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 thẳng AB dài gấp đoạn thẳng CD số lần là: 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8 : 2 = 4 (lần)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en-US" sz="2800" i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số  </a:t>
            </a:r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 lần 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68924" y="1706251"/>
            <a:ext cx="37404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67461" y="1706251"/>
            <a:ext cx="35711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288" y="2188589"/>
            <a:ext cx="54848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217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Windows User</cp:lastModifiedBy>
  <cp:revision>45</cp:revision>
  <dcterms:created xsi:type="dcterms:W3CDTF">2022-06-19T14:02:00Z</dcterms:created>
  <dcterms:modified xsi:type="dcterms:W3CDTF">2022-12-20T14:42:32Z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15DA42002D1A478A99D2025C3A01074A</vt:lpwstr>
  </property>
  <property fmtid="{D5CDD505-2E9C-101B-9397-08002B2CF9AE}" pid="3" name="KSOProductBuildVer">
    <vt:lpwstr>1033-11.2.0.11440</vt:lpwstr>
  </property>
</Properties>
</file>