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1" r:id="rId1"/>
  </p:sldMasterIdLst>
  <p:notesMasterIdLst>
    <p:notesMasterId r:id="rId24"/>
  </p:notesMasterIdLst>
  <p:sldIdLst>
    <p:sldId id="420" r:id="rId2"/>
    <p:sldId id="431" r:id="rId3"/>
    <p:sldId id="432" r:id="rId4"/>
    <p:sldId id="433" r:id="rId5"/>
    <p:sldId id="421" r:id="rId6"/>
    <p:sldId id="434" r:id="rId7"/>
    <p:sldId id="423" r:id="rId8"/>
    <p:sldId id="422" r:id="rId9"/>
    <p:sldId id="430" r:id="rId10"/>
    <p:sldId id="435" r:id="rId11"/>
    <p:sldId id="424" r:id="rId12"/>
    <p:sldId id="376" r:id="rId13"/>
    <p:sldId id="436" r:id="rId14"/>
    <p:sldId id="437" r:id="rId15"/>
    <p:sldId id="362" r:id="rId16"/>
    <p:sldId id="438" r:id="rId17"/>
    <p:sldId id="427" r:id="rId18"/>
    <p:sldId id="440" r:id="rId19"/>
    <p:sldId id="428" r:id="rId20"/>
    <p:sldId id="358" r:id="rId21"/>
    <p:sldId id="375" r:id="rId22"/>
    <p:sldId id="364" r:id="rId2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2" clrIdx="0">
    <p:extLst>
      <p:ext uri="{19B8F6BF-5375-455C-9EA6-DF929625EA0E}">
        <p15:presenceInfo xmlns:p15="http://schemas.microsoft.com/office/powerpoint/2012/main" xmlns=""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1273" autoAdjust="0"/>
  </p:normalViewPr>
  <p:slideViewPr>
    <p:cSldViewPr>
      <p:cViewPr varScale="1">
        <p:scale>
          <a:sx n="99" d="100"/>
          <a:sy n="99" d="100"/>
        </p:scale>
        <p:origin x="-546" y="-84"/>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C8DED3-7A71-44B5-A23F-04BD276A6A04}" type="datetimeFigureOut">
              <a:rPr lang="en-US" smtClean="0"/>
              <a:t>12/19/2023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8DE49A-6AED-46BF-8EFD-A3F7DE595BFB}" type="slidenum">
              <a:rPr lang="en-US" smtClean="0"/>
              <a:t>‹#›</a:t>
            </a:fld>
            <a:endParaRPr lang="en-US"/>
          </a:p>
        </p:txBody>
      </p:sp>
    </p:spTree>
    <p:extLst>
      <p:ext uri="{BB962C8B-B14F-4D97-AF65-F5344CB8AC3E}">
        <p14:creationId xmlns:p14="http://schemas.microsoft.com/office/powerpoint/2010/main" val="2766586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8DE49A-6AED-46BF-8EFD-A3F7DE595BFB}" type="slidenum">
              <a:rPr lang="en-US" smtClean="0"/>
              <a:t>5</a:t>
            </a:fld>
            <a:endParaRPr lang="en-US"/>
          </a:p>
        </p:txBody>
      </p:sp>
    </p:spTree>
    <p:extLst>
      <p:ext uri="{BB962C8B-B14F-4D97-AF65-F5344CB8AC3E}">
        <p14:creationId xmlns:p14="http://schemas.microsoft.com/office/powerpoint/2010/main" val="2217787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Sông</a:t>
            </a:r>
            <a:r>
              <a:rPr lang="en-US" baseline="0" dirty="0" smtClean="0"/>
              <a:t> ở </a:t>
            </a:r>
            <a:r>
              <a:rPr lang="en-US" baseline="0" dirty="0" err="1" smtClean="0"/>
              <a:t>trên</a:t>
            </a:r>
            <a:r>
              <a:rPr lang="en-US" baseline="0" dirty="0" smtClean="0"/>
              <a:t> </a:t>
            </a:r>
            <a:r>
              <a:rPr lang="en-US" baseline="0" dirty="0" err="1" smtClean="0"/>
              <a:t>cạn</a:t>
            </a:r>
            <a:endParaRPr lang="en-US" dirty="0"/>
          </a:p>
        </p:txBody>
      </p:sp>
      <p:sp>
        <p:nvSpPr>
          <p:cNvPr id="4" name="Slide Number Placeholder 3"/>
          <p:cNvSpPr>
            <a:spLocks noGrp="1"/>
          </p:cNvSpPr>
          <p:nvPr>
            <p:ph type="sldNum" sz="quarter" idx="10"/>
          </p:nvPr>
        </p:nvSpPr>
        <p:spPr/>
        <p:txBody>
          <a:bodyPr/>
          <a:lstStyle/>
          <a:p>
            <a:fld id="{788DE49A-6AED-46BF-8EFD-A3F7DE595BFB}" type="slidenum">
              <a:rPr lang="en-US" smtClean="0"/>
              <a:t>17</a:t>
            </a:fld>
            <a:endParaRPr lang="en-US"/>
          </a:p>
        </p:txBody>
      </p:sp>
    </p:spTree>
    <p:extLst>
      <p:ext uri="{BB962C8B-B14F-4D97-AF65-F5344CB8AC3E}">
        <p14:creationId xmlns:p14="http://schemas.microsoft.com/office/powerpoint/2010/main" val="1458199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Sông</a:t>
            </a:r>
            <a:r>
              <a:rPr lang="en-US" baseline="0" dirty="0" smtClean="0"/>
              <a:t> ở </a:t>
            </a:r>
            <a:r>
              <a:rPr lang="en-US" baseline="0" dirty="0" err="1" smtClean="0"/>
              <a:t>trên</a:t>
            </a:r>
            <a:r>
              <a:rPr lang="en-US" baseline="0" dirty="0" smtClean="0"/>
              <a:t> </a:t>
            </a:r>
            <a:r>
              <a:rPr lang="en-US" baseline="0" dirty="0" err="1" smtClean="0"/>
              <a:t>cạn</a:t>
            </a:r>
            <a:endParaRPr lang="en-US" dirty="0"/>
          </a:p>
        </p:txBody>
      </p:sp>
      <p:sp>
        <p:nvSpPr>
          <p:cNvPr id="4" name="Slide Number Placeholder 3"/>
          <p:cNvSpPr>
            <a:spLocks noGrp="1"/>
          </p:cNvSpPr>
          <p:nvPr>
            <p:ph type="sldNum" sz="quarter" idx="10"/>
          </p:nvPr>
        </p:nvSpPr>
        <p:spPr/>
        <p:txBody>
          <a:bodyPr/>
          <a:lstStyle/>
          <a:p>
            <a:fld id="{788DE49A-6AED-46BF-8EFD-A3F7DE595BFB}" type="slidenum">
              <a:rPr lang="en-US" smtClean="0"/>
              <a:t>19</a:t>
            </a:fld>
            <a:endParaRPr lang="en-US"/>
          </a:p>
        </p:txBody>
      </p:sp>
    </p:spTree>
    <p:extLst>
      <p:ext uri="{BB962C8B-B14F-4D97-AF65-F5344CB8AC3E}">
        <p14:creationId xmlns:p14="http://schemas.microsoft.com/office/powerpoint/2010/main" val="1458199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8DE49A-6AED-46BF-8EFD-A3F7DE595BFB}" type="slidenum">
              <a:rPr lang="en-US" smtClean="0"/>
              <a:t>20</a:t>
            </a:fld>
            <a:endParaRPr lang="en-US"/>
          </a:p>
        </p:txBody>
      </p:sp>
    </p:spTree>
    <p:extLst>
      <p:ext uri="{BB962C8B-B14F-4D97-AF65-F5344CB8AC3E}">
        <p14:creationId xmlns:p14="http://schemas.microsoft.com/office/powerpoint/2010/main" val="4119396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8DE49A-6AED-46BF-8EFD-A3F7DE595BFB}" type="slidenum">
              <a:rPr lang="en-US" smtClean="0"/>
              <a:t>21</a:t>
            </a:fld>
            <a:endParaRPr lang="en-US"/>
          </a:p>
        </p:txBody>
      </p:sp>
    </p:spTree>
    <p:extLst>
      <p:ext uri="{BB962C8B-B14F-4D97-AF65-F5344CB8AC3E}">
        <p14:creationId xmlns:p14="http://schemas.microsoft.com/office/powerpoint/2010/main" val="1257461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FB99C5D-967B-49F0-8FAE-B3707F5FC772}" type="datetimeFigureOut">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52E18-C37F-4C72-A1ED-A580558D1645}" type="slidenum">
              <a:rPr lang="en-US" smtClean="0"/>
              <a:t>‹#›</a:t>
            </a:fld>
            <a:endParaRPr lang="en-US"/>
          </a:p>
        </p:txBody>
      </p:sp>
    </p:spTree>
    <p:extLst>
      <p:ext uri="{BB962C8B-B14F-4D97-AF65-F5344CB8AC3E}">
        <p14:creationId xmlns:p14="http://schemas.microsoft.com/office/powerpoint/2010/main" val="1091768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FB99C5D-967B-49F0-8FAE-B3707F5FC772}" type="datetimeFigureOut">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52E18-C37F-4C72-A1ED-A580558D1645}" type="slidenum">
              <a:rPr lang="en-US" smtClean="0"/>
              <a:t>‹#›</a:t>
            </a:fld>
            <a:endParaRPr lang="en-US"/>
          </a:p>
        </p:txBody>
      </p:sp>
    </p:spTree>
    <p:extLst>
      <p:ext uri="{BB962C8B-B14F-4D97-AF65-F5344CB8AC3E}">
        <p14:creationId xmlns:p14="http://schemas.microsoft.com/office/powerpoint/2010/main" val="4093466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Edit Master text styles</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FB99C5D-967B-49F0-8FAE-B3707F5FC772}" type="datetimeFigureOut">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52E18-C37F-4C72-A1ED-A580558D1645}" type="slidenum">
              <a:rPr lang="en-US" smtClean="0"/>
              <a:t>‹#›</a:t>
            </a:fld>
            <a:endParaRPr lang="en-US"/>
          </a:p>
        </p:txBody>
      </p:sp>
      <p:sp>
        <p:nvSpPr>
          <p:cNvPr id="20" name="TextBox 19"/>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latin typeface="Arial"/>
              </a:rPr>
              <a:t>”</a:t>
            </a:r>
            <a:endParaRPr lang="en-US" sz="1350" dirty="0">
              <a:solidFill>
                <a:schemeClr val="accent1">
                  <a:lumMod val="60000"/>
                  <a:lumOff val="40000"/>
                </a:schemeClr>
              </a:solidFill>
              <a:latin typeface="Arial"/>
            </a:endParaRPr>
          </a:p>
        </p:txBody>
      </p:sp>
    </p:spTree>
    <p:extLst>
      <p:ext uri="{BB962C8B-B14F-4D97-AF65-F5344CB8AC3E}">
        <p14:creationId xmlns:p14="http://schemas.microsoft.com/office/powerpoint/2010/main" val="771531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FB99C5D-967B-49F0-8FAE-B3707F5FC772}" type="datetimeFigureOut">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52E18-C37F-4C72-A1ED-A580558D1645}" type="slidenum">
              <a:rPr lang="en-US" smtClean="0"/>
              <a:t>‹#›</a:t>
            </a:fld>
            <a:endParaRPr lang="en-US"/>
          </a:p>
        </p:txBody>
      </p:sp>
    </p:spTree>
    <p:extLst>
      <p:ext uri="{BB962C8B-B14F-4D97-AF65-F5344CB8AC3E}">
        <p14:creationId xmlns:p14="http://schemas.microsoft.com/office/powerpoint/2010/main" val="1716095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FB99C5D-967B-49F0-8FAE-B3707F5FC772}" type="datetimeFigureOut">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52E18-C37F-4C72-A1ED-A580558D1645}" type="slidenum">
              <a:rPr lang="en-US" smtClean="0"/>
              <a:t>‹#›</a:t>
            </a:fld>
            <a:endParaRPr lang="en-US"/>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23379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FB99C5D-967B-49F0-8FAE-B3707F5FC772}" type="datetimeFigureOut">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52E18-C37F-4C72-A1ED-A580558D1645}" type="slidenum">
              <a:rPr lang="en-US" smtClean="0"/>
              <a:t>‹#›</a:t>
            </a:fld>
            <a:endParaRPr lang="en-US"/>
          </a:p>
        </p:txBody>
      </p:sp>
    </p:spTree>
    <p:extLst>
      <p:ext uri="{BB962C8B-B14F-4D97-AF65-F5344CB8AC3E}">
        <p14:creationId xmlns:p14="http://schemas.microsoft.com/office/powerpoint/2010/main" val="29376265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B99C5D-967B-49F0-8FAE-B3707F5FC772}" type="datetimeFigureOut">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52E18-C37F-4C72-A1ED-A580558D1645}" type="slidenum">
              <a:rPr lang="en-US" smtClean="0"/>
              <a:t>‹#›</a:t>
            </a:fld>
            <a:endParaRPr lang="en-US"/>
          </a:p>
        </p:txBody>
      </p:sp>
    </p:spTree>
    <p:extLst>
      <p:ext uri="{BB962C8B-B14F-4D97-AF65-F5344CB8AC3E}">
        <p14:creationId xmlns:p14="http://schemas.microsoft.com/office/powerpoint/2010/main" val="39577958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B99C5D-967B-49F0-8FAE-B3707F5FC772}" type="datetimeFigureOut">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52E18-C37F-4C72-A1ED-A580558D1645}" type="slidenum">
              <a:rPr lang="en-US" smtClean="0"/>
              <a:t>‹#›</a:t>
            </a:fld>
            <a:endParaRPr lang="en-US"/>
          </a:p>
        </p:txBody>
      </p:sp>
    </p:spTree>
    <p:extLst>
      <p:ext uri="{BB962C8B-B14F-4D97-AF65-F5344CB8AC3E}">
        <p14:creationId xmlns:p14="http://schemas.microsoft.com/office/powerpoint/2010/main" val="3028911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B99C5D-967B-49F0-8FAE-B3707F5FC772}" type="datetimeFigureOut">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52E18-C37F-4C72-A1ED-A580558D1645}" type="slidenum">
              <a:rPr lang="en-US" smtClean="0"/>
              <a:t>‹#›</a:t>
            </a:fld>
            <a:endParaRPr lang="en-US"/>
          </a:p>
        </p:txBody>
      </p:sp>
    </p:spTree>
    <p:extLst>
      <p:ext uri="{BB962C8B-B14F-4D97-AF65-F5344CB8AC3E}">
        <p14:creationId xmlns:p14="http://schemas.microsoft.com/office/powerpoint/2010/main" val="861758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FB99C5D-967B-49F0-8FAE-B3707F5FC772}" type="datetimeFigureOut">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52E18-C37F-4C72-A1ED-A580558D1645}" type="slidenum">
              <a:rPr lang="en-US" smtClean="0"/>
              <a:t>‹#›</a:t>
            </a:fld>
            <a:endParaRPr lang="en-US"/>
          </a:p>
        </p:txBody>
      </p:sp>
    </p:spTree>
    <p:extLst>
      <p:ext uri="{BB962C8B-B14F-4D97-AF65-F5344CB8AC3E}">
        <p14:creationId xmlns:p14="http://schemas.microsoft.com/office/powerpoint/2010/main" val="2629151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FB99C5D-967B-49F0-8FAE-B3707F5FC772}" type="datetimeFigureOut">
              <a:rPr lang="en-US" smtClean="0"/>
              <a:t>12/19/2023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52E18-C37F-4C72-A1ED-A580558D1645}" type="slidenum">
              <a:rPr lang="en-US" smtClean="0"/>
              <a:t>‹#›</a:t>
            </a:fld>
            <a:endParaRPr lang="en-US"/>
          </a:p>
        </p:txBody>
      </p:sp>
    </p:spTree>
    <p:extLst>
      <p:ext uri="{BB962C8B-B14F-4D97-AF65-F5344CB8AC3E}">
        <p14:creationId xmlns:p14="http://schemas.microsoft.com/office/powerpoint/2010/main" val="1486940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FB99C5D-967B-49F0-8FAE-B3707F5FC772}" type="datetimeFigureOut">
              <a:rPr lang="en-US" smtClean="0"/>
              <a:t>12/19/2023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C52E18-C37F-4C72-A1ED-A580558D1645}" type="slidenum">
              <a:rPr lang="en-US" smtClean="0"/>
              <a:t>‹#›</a:t>
            </a:fld>
            <a:endParaRPr lang="en-US"/>
          </a:p>
        </p:txBody>
      </p:sp>
    </p:spTree>
    <p:extLst>
      <p:ext uri="{BB962C8B-B14F-4D97-AF65-F5344CB8AC3E}">
        <p14:creationId xmlns:p14="http://schemas.microsoft.com/office/powerpoint/2010/main" val="2634633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FB99C5D-967B-49F0-8FAE-B3707F5FC772}" type="datetimeFigureOut">
              <a:rPr lang="en-US" smtClean="0"/>
              <a:t>12/19/2023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C52E18-C37F-4C72-A1ED-A580558D1645}" type="slidenum">
              <a:rPr lang="en-US" smtClean="0"/>
              <a:t>‹#›</a:t>
            </a:fld>
            <a:endParaRPr lang="en-US"/>
          </a:p>
        </p:txBody>
      </p:sp>
    </p:spTree>
    <p:extLst>
      <p:ext uri="{BB962C8B-B14F-4D97-AF65-F5344CB8AC3E}">
        <p14:creationId xmlns:p14="http://schemas.microsoft.com/office/powerpoint/2010/main" val="541195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B99C5D-967B-49F0-8FAE-B3707F5FC772}" type="datetimeFigureOut">
              <a:rPr lang="en-US" smtClean="0"/>
              <a:t>12/19/2023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C52E18-C37F-4C72-A1ED-A580558D1645}" type="slidenum">
              <a:rPr lang="en-US" smtClean="0"/>
              <a:t>‹#›</a:t>
            </a:fld>
            <a:endParaRPr lang="en-US"/>
          </a:p>
        </p:txBody>
      </p:sp>
    </p:spTree>
    <p:extLst>
      <p:ext uri="{BB962C8B-B14F-4D97-AF65-F5344CB8AC3E}">
        <p14:creationId xmlns:p14="http://schemas.microsoft.com/office/powerpoint/2010/main" val="2245264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n-US" smtClean="0"/>
              <a:t>Click to edit Master title style</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1FB99C5D-967B-49F0-8FAE-B3707F5FC772}" type="datetimeFigureOut">
              <a:rPr lang="en-US" smtClean="0"/>
              <a:t>12/19/2023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52E18-C37F-4C72-A1ED-A580558D1645}" type="slidenum">
              <a:rPr lang="en-US" smtClean="0"/>
              <a:t>‹#›</a:t>
            </a:fld>
            <a:endParaRPr lang="en-US"/>
          </a:p>
        </p:txBody>
      </p:sp>
    </p:spTree>
    <p:extLst>
      <p:ext uri="{BB962C8B-B14F-4D97-AF65-F5344CB8AC3E}">
        <p14:creationId xmlns:p14="http://schemas.microsoft.com/office/powerpoint/2010/main" val="1257412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1FB99C5D-967B-49F0-8FAE-B3707F5FC772}" type="datetimeFigureOut">
              <a:rPr lang="en-US" smtClean="0"/>
              <a:t>12/19/2023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52E18-C37F-4C72-A1ED-A580558D1645}" type="slidenum">
              <a:rPr lang="en-US" smtClean="0"/>
              <a:t>‹#›</a:t>
            </a:fld>
            <a:endParaRPr lang="en-US"/>
          </a:p>
        </p:txBody>
      </p:sp>
    </p:spTree>
    <p:extLst>
      <p:ext uri="{BB962C8B-B14F-4D97-AF65-F5344CB8AC3E}">
        <p14:creationId xmlns:p14="http://schemas.microsoft.com/office/powerpoint/2010/main" val="3413942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1FB99C5D-967B-49F0-8FAE-B3707F5FC772}" type="datetimeFigureOut">
              <a:rPr lang="en-US" smtClean="0"/>
              <a:t>12/19/2023</a:t>
            </a:fld>
            <a:endParaRPr lang="en-US"/>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fld id="{DEC52E18-C37F-4C72-A1ED-A580558D1645}" type="slidenum">
              <a:rPr lang="en-US" smtClean="0"/>
              <a:t>‹#›</a:t>
            </a:fld>
            <a:endParaRPr lang="en-US"/>
          </a:p>
        </p:txBody>
      </p:sp>
    </p:spTree>
    <p:extLst>
      <p:ext uri="{BB962C8B-B14F-4D97-AF65-F5344CB8AC3E}">
        <p14:creationId xmlns:p14="http://schemas.microsoft.com/office/powerpoint/2010/main" val="1053348757"/>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 id="2147483787" r:id="rId16"/>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gif"/><Relationship Id="rId4" Type="http://schemas.openxmlformats.org/officeDocument/2006/relationships/slide" Target="slide3.xml"/></Relationships>
</file>

<file path=ppt/slides/_rels/slide22.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133350"/>
            <a:ext cx="4572000" cy="923330"/>
          </a:xfrm>
          <a:prstGeom prst="rect">
            <a:avLst/>
          </a:prstGeom>
        </p:spPr>
        <p:txBody>
          <a:bodyPr>
            <a:spAutoFit/>
          </a:bodyPr>
          <a:lstStyle/>
          <a:p>
            <a:r>
              <a:rPr lang="vi-VN" dirty="0" smtClean="0"/>
              <a:t>- Chỉ </a:t>
            </a:r>
            <a:r>
              <a:rPr lang="vi-VN" dirty="0"/>
              <a:t>trên hình và nói với bạn:</a:t>
            </a:r>
          </a:p>
          <a:p>
            <a:r>
              <a:rPr lang="vi-VN" dirty="0" smtClean="0"/>
              <a:t>- Cây </a:t>
            </a:r>
            <a:r>
              <a:rPr lang="vi-VN" dirty="0"/>
              <a:t>nào là thân đứng, thân leo, thân bò.</a:t>
            </a:r>
          </a:p>
          <a:p>
            <a:r>
              <a:rPr lang="vi-VN" dirty="0" smtClean="0"/>
              <a:t>- Cây </a:t>
            </a:r>
            <a:r>
              <a:rPr lang="vi-VN" dirty="0"/>
              <a:t>nào là thân gỗ, thân </a:t>
            </a:r>
            <a:r>
              <a:rPr lang="vi-VN" dirty="0" smtClean="0"/>
              <a:t>thảo</a:t>
            </a:r>
            <a:endParaRPr lang="vi-VN"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066205"/>
            <a:ext cx="7543800" cy="3830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5748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5AEB5C24-1E4C-41EA-B46F-6496AFCC6B37}"/>
              </a:ext>
            </a:extLst>
          </p:cNvPr>
          <p:cNvSpPr txBox="1">
            <a:spLocks noGrp="1"/>
          </p:cNvSpPr>
          <p:nvPr>
            <p:ph type="title"/>
          </p:nvPr>
        </p:nvSpPr>
        <p:spPr>
          <a:xfrm>
            <a:off x="0" y="1200150"/>
            <a:ext cx="8763000" cy="220980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182880" algn="ctr"/>
            <a:r>
              <a:rPr lang="en-US" sz="5400" b="1" dirty="0" smtClean="0">
                <a:latin typeface="Times New Roman" panose="02020603050405020304" pitchFamily="18" charset="0"/>
                <a:cs typeface="Times New Roman" panose="02020603050405020304" pitchFamily="18" charset="0"/>
              </a:rPr>
              <a:t>     </a:t>
            </a:r>
            <a:endParaRPr lang="vi-VN" sz="5400" b="1" dirty="0" smtClean="0">
              <a:latin typeface="Times New Roman" panose="02020603050405020304" pitchFamily="18" charset="0"/>
              <a:cs typeface="Times New Roman" panose="02020603050405020304" pitchFamily="18" charset="0"/>
            </a:endParaRPr>
          </a:p>
          <a:p>
            <a:pPr marL="182880" algn="ctr"/>
            <a:endParaRPr lang="vi-VN" sz="5400" b="1" dirty="0">
              <a:latin typeface="Times New Roman" panose="02020603050405020304" pitchFamily="18" charset="0"/>
              <a:cs typeface="Times New Roman" panose="02020603050405020304" pitchFamily="18" charset="0"/>
            </a:endParaRPr>
          </a:p>
          <a:p>
            <a:pPr marL="182880" algn="ctr"/>
            <a:r>
              <a:rPr lang="vi-VN" sz="5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Lá, thân, rễ của thực </a:t>
            </a:r>
            <a:r>
              <a:rPr lang="vi-VN" sz="5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vật</a:t>
            </a:r>
            <a:r>
              <a:rPr lang="en-US" sz="5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5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vi-VN" sz="5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vi-VN" sz="5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4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Tiết</a:t>
            </a:r>
            <a:r>
              <a:rPr lang="en-US" sz="5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5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en-US" sz="5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vi-VN" sz="5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182880" algn="ctr"/>
            <a:endParaRPr lang="en-US" sz="5400" b="1" dirty="0">
              <a:latin typeface="Times New Roman" panose="02020603050405020304" pitchFamily="18" charset="0"/>
              <a:cs typeface="Times New Roman" panose="02020603050405020304" pitchFamily="18" charset="0"/>
            </a:endParaRPr>
          </a:p>
        </p:txBody>
      </p:sp>
      <p:sp>
        <p:nvSpPr>
          <p:cNvPr id="3" name="Title 1">
            <a:extLst>
              <a:ext uri="{FF2B5EF4-FFF2-40B4-BE49-F238E27FC236}">
                <a16:creationId xmlns:a16="http://schemas.microsoft.com/office/drawing/2014/main" xmlns="" id="{5AEB5C24-1E4C-41EA-B46F-6496AFCC6B37}"/>
              </a:ext>
            </a:extLst>
          </p:cNvPr>
          <p:cNvSpPr txBox="1">
            <a:spLocks/>
          </p:cNvSpPr>
          <p:nvPr/>
        </p:nvSpPr>
        <p:spPr>
          <a:xfrm>
            <a:off x="1262831" y="285750"/>
            <a:ext cx="5410200" cy="759918"/>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fontScale="90000" lnSpcReduction="10000"/>
          </a:bodyPr>
          <a:lstStyle>
            <a:lvl1pPr algn="l" defTabSz="342900" rtl="0" eaLnBrk="1" latinLnBrk="0" hangingPunct="1">
              <a:spcBef>
                <a:spcPct val="0"/>
              </a:spcBef>
              <a:buNone/>
              <a:defRPr sz="27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marL="182880" algn="ctr"/>
            <a:r>
              <a:rPr lang="en-US" sz="2400" b="1" smtClean="0">
                <a:solidFill>
                  <a:srgbClr val="FF0000"/>
                </a:solidFill>
                <a:latin typeface="Times New Roman" panose="02020603050405020304" pitchFamily="18" charset="0"/>
                <a:cs typeface="Times New Roman" panose="02020603050405020304" pitchFamily="18" charset="0"/>
              </a:rPr>
              <a:t>     </a:t>
            </a:r>
            <a:r>
              <a:rPr lang="vi-VN" sz="2400" b="1" smtClean="0">
                <a:solidFill>
                  <a:srgbClr val="FF0000"/>
                </a:solidFill>
                <a:latin typeface="Times New Roman" panose="02020603050405020304" pitchFamily="18" charset="0"/>
                <a:cs typeface="Times New Roman" panose="02020603050405020304" pitchFamily="18" charset="0"/>
              </a:rPr>
              <a:t>Thứ </a:t>
            </a:r>
            <a:r>
              <a:rPr lang="en-US" sz="2400" b="1" smtClean="0">
                <a:solidFill>
                  <a:srgbClr val="FF0000"/>
                </a:solidFill>
                <a:latin typeface="Times New Roman" panose="02020603050405020304" pitchFamily="18" charset="0"/>
                <a:cs typeface="Times New Roman" panose="02020603050405020304" pitchFamily="18" charset="0"/>
              </a:rPr>
              <a:t>    </a:t>
            </a:r>
            <a:r>
              <a:rPr lang="vi-VN" sz="2400" b="1" smtClean="0">
                <a:solidFill>
                  <a:srgbClr val="FF0000"/>
                </a:solidFill>
                <a:latin typeface="Times New Roman" panose="02020603050405020304" pitchFamily="18" charset="0"/>
                <a:cs typeface="Times New Roman" panose="02020603050405020304" pitchFamily="18" charset="0"/>
              </a:rPr>
              <a:t>ngày </a:t>
            </a:r>
            <a:r>
              <a:rPr lang="en-US" sz="2400" b="1" smtClean="0">
                <a:solidFill>
                  <a:srgbClr val="FF0000"/>
                </a:solidFill>
                <a:latin typeface="Times New Roman" panose="02020603050405020304" pitchFamily="18" charset="0"/>
                <a:cs typeface="Times New Roman" panose="02020603050405020304" pitchFamily="18" charset="0"/>
              </a:rPr>
              <a:t>    </a:t>
            </a:r>
            <a:r>
              <a:rPr lang="vi-VN" sz="2400" b="1" smtClean="0">
                <a:solidFill>
                  <a:srgbClr val="FF0000"/>
                </a:solidFill>
                <a:latin typeface="Times New Roman" panose="02020603050405020304" pitchFamily="18" charset="0"/>
                <a:cs typeface="Times New Roman" panose="02020603050405020304" pitchFamily="18" charset="0"/>
              </a:rPr>
              <a:t>tháng </a:t>
            </a:r>
            <a:r>
              <a:rPr lang="en-US" sz="2400" b="1" smtClean="0">
                <a:solidFill>
                  <a:srgbClr val="FF0000"/>
                </a:solidFill>
                <a:latin typeface="Times New Roman" panose="02020603050405020304" pitchFamily="18" charset="0"/>
                <a:cs typeface="Times New Roman" panose="02020603050405020304" pitchFamily="18" charset="0"/>
              </a:rPr>
              <a:t>  </a:t>
            </a:r>
            <a:r>
              <a:rPr lang="vi-VN" sz="2400" b="1" smtClean="0">
                <a:solidFill>
                  <a:srgbClr val="FF0000"/>
                </a:solidFill>
                <a:latin typeface="Times New Roman" panose="02020603050405020304" pitchFamily="18" charset="0"/>
                <a:cs typeface="Times New Roman" panose="02020603050405020304" pitchFamily="18" charset="0"/>
              </a:rPr>
              <a:t> năm 20</a:t>
            </a:r>
            <a:r>
              <a:rPr lang="en-US" sz="2400" b="1" smtClean="0">
                <a:solidFill>
                  <a:srgbClr val="FF0000"/>
                </a:solidFill>
                <a:latin typeface="Times New Roman" panose="02020603050405020304" pitchFamily="18" charset="0"/>
                <a:cs typeface="Times New Roman" panose="02020603050405020304" pitchFamily="18" charset="0"/>
              </a:rPr>
              <a:t>…</a:t>
            </a:r>
            <a:r>
              <a:rPr lang="vi-VN" sz="2400" b="1" smtClean="0">
                <a:solidFill>
                  <a:srgbClr val="FF0000"/>
                </a:solidFill>
                <a:latin typeface="Times New Roman" panose="02020603050405020304" pitchFamily="18" charset="0"/>
                <a:cs typeface="Times New Roman" panose="02020603050405020304" pitchFamily="18" charset="0"/>
              </a:rPr>
              <a:t/>
            </a:r>
            <a:br>
              <a:rPr lang="vi-VN" sz="2400" b="1" smtClean="0">
                <a:solidFill>
                  <a:srgbClr val="FF0000"/>
                </a:solidFill>
                <a:latin typeface="Times New Roman" panose="02020603050405020304" pitchFamily="18" charset="0"/>
                <a:cs typeface="Times New Roman" panose="02020603050405020304" pitchFamily="18" charset="0"/>
              </a:rPr>
            </a:br>
            <a:r>
              <a:rPr lang="vi-VN" sz="2400" b="1" smtClean="0">
                <a:solidFill>
                  <a:srgbClr val="FF0000"/>
                </a:solidFill>
                <a:latin typeface="Times New Roman" panose="02020603050405020304" pitchFamily="18" charset="0"/>
                <a:cs typeface="Times New Roman" panose="02020603050405020304" pitchFamily="18" charset="0"/>
              </a:rPr>
              <a:t>Tự nhiên và xã hội</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19945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57150"/>
            <a:ext cx="7010400" cy="646331"/>
          </a:xfrm>
          <a:prstGeom prst="rect">
            <a:avLst/>
          </a:prstGeom>
        </p:spPr>
        <p:txBody>
          <a:bodyPr wrap="square">
            <a:spAutoFit/>
          </a:bodyPr>
          <a:lstStyle/>
          <a:p>
            <a:r>
              <a:rPr lang="vi-VN" dirty="0"/>
              <a:t>Quan sát các hình sau và cho biết đâu là rễ cọc, đâu là rễ chùm? Rễ cọc và rễ chùm có đặc điểm gì khác nhau</a:t>
            </a:r>
            <a:r>
              <a:rPr lang="vi-VN" dirty="0" smtClean="0"/>
              <a:t>?</a:t>
            </a:r>
            <a:endParaRPr lang="en-US" dirty="0"/>
          </a:p>
        </p:txBody>
      </p:sp>
      <p:sp>
        <p:nvSpPr>
          <p:cNvPr id="4" name="Rectangle 3"/>
          <p:cNvSpPr/>
          <p:nvPr/>
        </p:nvSpPr>
        <p:spPr>
          <a:xfrm>
            <a:off x="314324" y="3505021"/>
            <a:ext cx="8601075" cy="1200329"/>
          </a:xfrm>
          <a:prstGeom prst="rect">
            <a:avLst/>
          </a:prstGeom>
        </p:spPr>
        <p:txBody>
          <a:bodyPr wrap="square">
            <a:spAutoFit/>
          </a:bodyPr>
          <a:lstStyle/>
          <a:p>
            <a:r>
              <a:rPr lang="vi-VN" dirty="0" smtClean="0">
                <a:solidFill>
                  <a:srgbClr val="002060"/>
                </a:solidFill>
              </a:rPr>
              <a:t>Đặc </a:t>
            </a:r>
            <a:r>
              <a:rPr lang="vi-VN" dirty="0">
                <a:solidFill>
                  <a:srgbClr val="002060"/>
                </a:solidFill>
              </a:rPr>
              <a:t>điểm của rễ cọc và rễ chùm:</a:t>
            </a:r>
          </a:p>
          <a:p>
            <a:pPr marL="171450" lvl="1"/>
            <a:r>
              <a:rPr lang="vi-VN" dirty="0" smtClean="0">
                <a:solidFill>
                  <a:srgbClr val="0070C0"/>
                </a:solidFill>
              </a:rPr>
              <a:t>- Rễ </a:t>
            </a:r>
            <a:r>
              <a:rPr lang="vi-VN" dirty="0">
                <a:solidFill>
                  <a:srgbClr val="0070C0"/>
                </a:solidFill>
              </a:rPr>
              <a:t>cọc gồm một rễ cái mọc sâu xuống đất và có những rễ con mọc ra từ rễ cái.</a:t>
            </a:r>
          </a:p>
          <a:p>
            <a:pPr marL="171450" lvl="1"/>
            <a:r>
              <a:rPr lang="vi-VN" dirty="0" smtClean="0">
                <a:solidFill>
                  <a:srgbClr val="C00000"/>
                </a:solidFill>
              </a:rPr>
              <a:t>- Rễ </a:t>
            </a:r>
            <a:r>
              <a:rPr lang="vi-VN" dirty="0">
                <a:solidFill>
                  <a:srgbClr val="C00000"/>
                </a:solidFill>
              </a:rPr>
              <a:t>chùm gồm nhiều rễ gần bằng nhau mọc toả ra từ một góc thân tạo thành một chùm.</a:t>
            </a: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779682"/>
            <a:ext cx="3276600" cy="2249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3429000" y="2354818"/>
            <a:ext cx="1219200" cy="369332"/>
          </a:xfrm>
          <a:prstGeom prst="rect">
            <a:avLst/>
          </a:prstGeom>
        </p:spPr>
        <p:txBody>
          <a:bodyPr wrap="square">
            <a:spAutoFit/>
          </a:bodyPr>
          <a:lstStyle/>
          <a:p>
            <a:r>
              <a:rPr lang="vi-VN" dirty="0" smtClean="0">
                <a:solidFill>
                  <a:srgbClr val="FF0000"/>
                </a:solidFill>
              </a:rPr>
              <a:t>- Rễ trùm</a:t>
            </a:r>
            <a:endParaRPr lang="en-US" dirty="0">
              <a:solidFill>
                <a:srgbClr val="FF0000"/>
              </a:solidFill>
            </a:endParaRPr>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700772"/>
            <a:ext cx="3219450" cy="2251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7848600" y="2038350"/>
            <a:ext cx="1143000" cy="369332"/>
          </a:xfrm>
          <a:prstGeom prst="rect">
            <a:avLst/>
          </a:prstGeom>
        </p:spPr>
        <p:txBody>
          <a:bodyPr wrap="square">
            <a:spAutoFit/>
          </a:bodyPr>
          <a:lstStyle/>
          <a:p>
            <a:r>
              <a:rPr lang="vi-VN" dirty="0" smtClean="0">
                <a:solidFill>
                  <a:srgbClr val="FF0000"/>
                </a:solidFill>
              </a:rPr>
              <a:t>- Rễ cọt</a:t>
            </a:r>
            <a:endParaRPr lang="en-US" dirty="0">
              <a:solidFill>
                <a:srgbClr val="FF0000"/>
              </a:solidFill>
            </a:endParaRPr>
          </a:p>
        </p:txBody>
      </p:sp>
    </p:spTree>
    <p:extLst>
      <p:ext uri="{BB962C8B-B14F-4D97-AF65-F5344CB8AC3E}">
        <p14:creationId xmlns:p14="http://schemas.microsoft.com/office/powerpoint/2010/main" val="300162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133350"/>
            <a:ext cx="3352800" cy="369332"/>
          </a:xfrm>
          <a:prstGeom prst="rect">
            <a:avLst/>
          </a:prstGeom>
        </p:spPr>
        <p:txBody>
          <a:bodyPr wrap="square">
            <a:spAutoFit/>
          </a:bodyPr>
          <a:lstStyle/>
          <a:p>
            <a:r>
              <a:rPr lang="vi-VN" dirty="0">
                <a:solidFill>
                  <a:srgbClr val="FF0000"/>
                </a:solidFill>
              </a:rPr>
              <a:t>Trò chơi </a:t>
            </a:r>
            <a:r>
              <a:rPr lang="vi-VN" b="1" dirty="0">
                <a:solidFill>
                  <a:srgbClr val="FF0000"/>
                </a:solidFill>
              </a:rPr>
              <a:t>"Cây nào? Rễ gì</a:t>
            </a:r>
            <a:r>
              <a:rPr lang="vi-VN" b="1" dirty="0" smtClean="0">
                <a:solidFill>
                  <a:srgbClr val="FF0000"/>
                </a:solidFill>
              </a:rPr>
              <a:t>?"</a:t>
            </a:r>
            <a:endParaRPr lang="vi-VN" dirty="0">
              <a:solidFill>
                <a:srgbClr val="FF0000"/>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 y="590550"/>
            <a:ext cx="8305800" cy="4202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2541350"/>
      </p:ext>
    </p:extLst>
  </p:cSld>
  <p:clrMapOvr>
    <a:masterClrMapping/>
  </p:clrMapOvr>
  <p:transition spd="slow">
    <p:fade/>
    <p:sndAc>
      <p:stSnd>
        <p:snd r:embed="rId2" name="chimes.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297418"/>
            <a:ext cx="7221849" cy="584775"/>
          </a:xfrm>
          <a:prstGeom prst="rect">
            <a:avLst/>
          </a:prstGeom>
        </p:spPr>
        <p:txBody>
          <a:bodyPr wrap="none">
            <a:spAutoFit/>
          </a:bodyPr>
          <a:lstStyle/>
          <a:p>
            <a:r>
              <a:rPr lang="vi-VN" sz="3200" dirty="0">
                <a:solidFill>
                  <a:srgbClr val="FF0000"/>
                </a:solidFill>
              </a:rPr>
              <a:t>Các cây rễ cọc: cây đu đủ, cây rau cải.</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872668"/>
            <a:ext cx="2596411"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904130"/>
            <a:ext cx="2667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891718"/>
            <a:ext cx="2819400" cy="346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055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85750"/>
            <a:ext cx="6381750" cy="457200"/>
          </a:xfrm>
        </p:spPr>
        <p:txBody>
          <a:bodyPr>
            <a:noAutofit/>
          </a:bodyPr>
          <a:lstStyle/>
          <a:p>
            <a:r>
              <a:rPr lang="vi-VN" sz="3200" dirty="0">
                <a:solidFill>
                  <a:srgbClr val="FF0000"/>
                </a:solidFill>
              </a:rPr>
              <a:t>Các cây rễ chùm: cây hành, cây ớt</a:t>
            </a:r>
            <a:r>
              <a:rPr lang="vi-VN" sz="3200" dirty="0" smtClean="0">
                <a:solidFill>
                  <a:srgbClr val="FF0000"/>
                </a:solidFill>
              </a:rPr>
              <a:t>.</a:t>
            </a:r>
            <a:endParaRPr lang="en-US" sz="3200" dirty="0">
              <a:solidFill>
                <a:srgbClr val="FF0000"/>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5" y="1104900"/>
            <a:ext cx="28956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104900"/>
            <a:ext cx="26670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0773" y="1104900"/>
            <a:ext cx="2638425"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004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09550"/>
            <a:ext cx="5257800" cy="830997"/>
          </a:xfrm>
          <a:prstGeom prst="rect">
            <a:avLst/>
          </a:prstGeom>
        </p:spPr>
        <p:txBody>
          <a:bodyPr wrap="square">
            <a:spAutoFit/>
          </a:bodyPr>
          <a:lstStyle/>
          <a:p>
            <a:r>
              <a:rPr lang="vi-VN" sz="2400" dirty="0" smtClean="0"/>
              <a:t>- Quan </a:t>
            </a:r>
            <a:r>
              <a:rPr lang="vi-VN" sz="2400" dirty="0"/>
              <a:t>sát hình sau và cho biết chức năng của rễ.</a:t>
            </a:r>
            <a:endParaRPr lang="en-US" sz="2400" dirty="0"/>
          </a:p>
        </p:txBody>
      </p:sp>
      <p:sp>
        <p:nvSpPr>
          <p:cNvPr id="6" name="Rectangle 5"/>
          <p:cNvSpPr/>
          <p:nvPr/>
        </p:nvSpPr>
        <p:spPr>
          <a:xfrm>
            <a:off x="5867400" y="1276350"/>
            <a:ext cx="2895600" cy="2677656"/>
          </a:xfrm>
          <a:prstGeom prst="rect">
            <a:avLst/>
          </a:prstGeom>
        </p:spPr>
        <p:txBody>
          <a:bodyPr wrap="square">
            <a:spAutoFit/>
          </a:bodyPr>
          <a:lstStyle/>
          <a:p>
            <a:r>
              <a:rPr lang="vi-VN" dirty="0" smtClean="0">
                <a:solidFill>
                  <a:srgbClr val="FF0000"/>
                </a:solidFill>
              </a:rPr>
              <a:t>      </a:t>
            </a:r>
            <a:r>
              <a:rPr lang="vi-VN" sz="2400" dirty="0" smtClean="0">
                <a:solidFill>
                  <a:srgbClr val="FF0000"/>
                </a:solidFill>
              </a:rPr>
              <a:t>- Chức </a:t>
            </a:r>
            <a:r>
              <a:rPr lang="vi-VN" sz="2400" dirty="0">
                <a:solidFill>
                  <a:srgbClr val="FF0000"/>
                </a:solidFill>
              </a:rPr>
              <a:t>năng của rễ:</a:t>
            </a:r>
          </a:p>
          <a:p>
            <a:r>
              <a:rPr lang="vi-VN" sz="2400" dirty="0" smtClean="0"/>
              <a:t>  </a:t>
            </a:r>
            <a:r>
              <a:rPr lang="vi-VN" sz="2400" dirty="0" smtClean="0">
                <a:solidFill>
                  <a:srgbClr val="FF0000"/>
                </a:solidFill>
              </a:rPr>
              <a:t>+ Rễ </a:t>
            </a:r>
            <a:r>
              <a:rPr lang="vi-VN" sz="2400" dirty="0">
                <a:solidFill>
                  <a:srgbClr val="FF0000"/>
                </a:solidFill>
              </a:rPr>
              <a:t>hút nước, chất khoáng trong đất để nuôi cây.</a:t>
            </a:r>
          </a:p>
          <a:p>
            <a:r>
              <a:rPr lang="vi-VN" sz="2400" dirty="0" smtClean="0">
                <a:solidFill>
                  <a:srgbClr val="FF0000"/>
                </a:solidFill>
              </a:rPr>
              <a:t>+ Rễ </a:t>
            </a:r>
            <a:r>
              <a:rPr lang="vi-VN" sz="2400" dirty="0">
                <a:solidFill>
                  <a:srgbClr val="FF0000"/>
                </a:solidFill>
              </a:rPr>
              <a:t>giúp cây bám chặt vào đất.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47750"/>
            <a:ext cx="52578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6149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34578"/>
            <a:ext cx="8362950" cy="994172"/>
          </a:xfrm>
        </p:spPr>
        <p:style>
          <a:lnRef idx="2">
            <a:schemeClr val="accent2"/>
          </a:lnRef>
          <a:fillRef idx="1">
            <a:schemeClr val="lt1"/>
          </a:fillRef>
          <a:effectRef idx="0">
            <a:schemeClr val="accent2"/>
          </a:effectRef>
          <a:fontRef idx="minor">
            <a:schemeClr val="dk1"/>
          </a:fontRef>
        </p:style>
        <p:txBody>
          <a:bodyPr>
            <a:normAutofit/>
          </a:bodyPr>
          <a:lstStyle/>
          <a:p>
            <a:r>
              <a:rPr lang="vi-VN" b="1" dirty="0" smtClean="0">
                <a:solidFill>
                  <a:srgbClr val="FF0000"/>
                </a:solidFill>
                <a:latin typeface="Times New Roman" panose="02020603050405020304" pitchFamily="18" charset="0"/>
                <a:cs typeface="Times New Roman" panose="02020603050405020304" pitchFamily="18" charset="0"/>
              </a:rPr>
              <a:t>* Điều </a:t>
            </a:r>
            <a:r>
              <a:rPr lang="vi-VN" b="1" dirty="0">
                <a:solidFill>
                  <a:srgbClr val="FF0000"/>
                </a:solidFill>
                <a:latin typeface="Times New Roman" panose="02020603050405020304" pitchFamily="18" charset="0"/>
                <a:cs typeface="Times New Roman" panose="02020603050405020304" pitchFamily="18" charset="0"/>
              </a:rPr>
              <a:t>gì sẽ xảy ra với cây rau cải nếu nhổ nó ra khỏi đất? Vì sao?</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609600" y="2110085"/>
            <a:ext cx="8229600" cy="156966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vi-VN" sz="3200" b="1" dirty="0" smtClean="0">
                <a:solidFill>
                  <a:srgbClr val="0000FF"/>
                </a:solidFill>
                <a:latin typeface="Times New Roman" panose="02020603050405020304" pitchFamily="18" charset="0"/>
                <a:cs typeface="Times New Roman" panose="02020603050405020304" pitchFamily="18" charset="0"/>
              </a:rPr>
              <a:t>- Cây </a:t>
            </a:r>
            <a:r>
              <a:rPr lang="vi-VN" sz="3200" b="1" dirty="0">
                <a:solidFill>
                  <a:srgbClr val="0000FF"/>
                </a:solidFill>
                <a:latin typeface="Times New Roman" panose="02020603050405020304" pitchFamily="18" charset="0"/>
                <a:cs typeface="Times New Roman" panose="02020603050405020304" pitchFamily="18" charset="0"/>
              </a:rPr>
              <a:t>rau cải sẽ bị chết. Vì rễ đã bị nhổ, cây sẽ không thể hấp thụ nước và chất khoáng để nuôi cây.</a:t>
            </a:r>
            <a:endParaRPr lang="en-US" sz="32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277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57150"/>
            <a:ext cx="8305800" cy="646331"/>
          </a:xfrm>
          <a:prstGeom prst="rect">
            <a:avLst/>
          </a:prstGeom>
        </p:spPr>
        <p:txBody>
          <a:bodyPr wrap="square">
            <a:spAutoFit/>
          </a:bodyPr>
          <a:lstStyle/>
          <a:p>
            <a:r>
              <a:rPr lang="vi-VN" dirty="0" smtClean="0"/>
              <a:t>* Sưu </a:t>
            </a:r>
            <a:r>
              <a:rPr lang="vi-VN" dirty="0"/>
              <a:t>tầm, vẽ hoặc viết tên một loài cây và hoàn thành sơ đồ theo gợi ý sau.</a:t>
            </a:r>
          </a:p>
          <a:p>
            <a:r>
              <a:rPr lang="vi-VN" dirty="0" smtClean="0"/>
              <a:t>* Chia </a:t>
            </a:r>
            <a:r>
              <a:rPr lang="vi-VN" dirty="0"/>
              <a:t>sẻ với bạn sản phẩm của em.</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703481"/>
            <a:ext cx="8001000" cy="4154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48863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09800" y="514350"/>
            <a:ext cx="44958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123950"/>
            <a:ext cx="1743075"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1200150"/>
            <a:ext cx="2209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3638550"/>
            <a:ext cx="2819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le 4"/>
          <p:cNvGraphicFramePr>
            <a:graphicFrameLocks noGrp="1"/>
          </p:cNvGraphicFramePr>
          <p:nvPr>
            <p:extLst>
              <p:ext uri="{D42A27DB-BD31-4B8C-83A1-F6EECF244321}">
                <p14:modId xmlns:p14="http://schemas.microsoft.com/office/powerpoint/2010/main" val="1407588933"/>
              </p:ext>
            </p:extLst>
          </p:nvPr>
        </p:nvGraphicFramePr>
        <p:xfrm>
          <a:off x="2895600" y="590550"/>
          <a:ext cx="2819400" cy="640080"/>
        </p:xfrm>
        <a:graphic>
          <a:graphicData uri="http://schemas.openxmlformats.org/drawingml/2006/table">
            <a:tbl>
              <a:tblPr firstRow="1" bandRow="1">
                <a:tableStyleId>{5C22544A-7EE6-4342-B048-85BDC9FD1C3A}</a:tableStyleId>
              </a:tblPr>
              <a:tblGrid>
                <a:gridCol w="2819400">
                  <a:extLst>
                    <a:ext uri="{9D8B030D-6E8A-4147-A177-3AD203B41FA5}">
                      <a16:colId xmlns:a16="http://schemas.microsoft.com/office/drawing/2014/main" xmlns="" val="20000"/>
                    </a:ext>
                  </a:extLst>
                </a:gridCol>
              </a:tblGrid>
              <a:tr h="447040">
                <a:tc>
                  <a:txBody>
                    <a:bodyPr/>
                    <a:lstStyle/>
                    <a:p>
                      <a:pPr algn="ctr"/>
                      <a:r>
                        <a:rPr lang="vi-VN" sz="3600" dirty="0" smtClean="0"/>
                        <a:t>Cây</a:t>
                      </a:r>
                      <a:r>
                        <a:rPr lang="vi-VN" sz="3600" baseline="0" dirty="0" smtClean="0"/>
                        <a:t> lúa</a:t>
                      </a:r>
                      <a:endParaRPr lang="en-US" sz="3600" dirty="0"/>
                    </a:p>
                  </a:txBody>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364271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61950"/>
            <a:ext cx="84582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43532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33350"/>
            <a:ext cx="2667000" cy="392906"/>
          </a:xfrm>
        </p:spPr>
        <p:txBody>
          <a:bodyPr>
            <a:noAutofit/>
          </a:bodyPr>
          <a:lstStyle/>
          <a:p>
            <a:r>
              <a:rPr lang="vi-VN" sz="2400" dirty="0" smtClean="0">
                <a:solidFill>
                  <a:srgbClr val="FF0000"/>
                </a:solidFill>
              </a:rPr>
              <a:t>Cây thân đứng:</a:t>
            </a:r>
            <a:endParaRPr lang="en-US" sz="2400"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514350"/>
            <a:ext cx="3352800" cy="201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85750"/>
            <a:ext cx="3505200"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686050"/>
            <a:ext cx="3324225"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686050"/>
            <a:ext cx="3429000"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679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39269" y="1795463"/>
            <a:ext cx="8516818" cy="2986087"/>
          </a:xfrm>
          <a:prstGeom prst="roundRect">
            <a:avLst>
              <a:gd name="adj" fmla="val 36560"/>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Utm aw"/>
              </a:rPr>
              <a:t>.</a:t>
            </a:r>
            <a:endParaRPr lang="en-US" sz="3200" dirty="0">
              <a:latin typeface="Utm aw"/>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962150"/>
            <a:ext cx="73914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a:extLst>
              <a:ext uri="{FF2B5EF4-FFF2-40B4-BE49-F238E27FC236}">
                <a16:creationId xmlns:a16="http://schemas.microsoft.com/office/drawing/2014/main" xmlns="" id="{5AEB5C24-1E4C-41EA-B46F-6496AFCC6B37}"/>
              </a:ext>
            </a:extLst>
          </p:cNvPr>
          <p:cNvSpPr txBox="1">
            <a:spLocks/>
          </p:cNvSpPr>
          <p:nvPr/>
        </p:nvSpPr>
        <p:spPr>
          <a:xfrm>
            <a:off x="1447800" y="895350"/>
            <a:ext cx="5486400" cy="1066800"/>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182880" algn="ctr"/>
            <a:r>
              <a:rPr lang="en-US" sz="2400" b="1" dirty="0" smtClean="0">
                <a:latin typeface="Times New Roman" panose="02020603050405020304" pitchFamily="18" charset="0"/>
                <a:cs typeface="Times New Roman" panose="02020603050405020304" pitchFamily="18" charset="0"/>
              </a:rPr>
              <a:t>     </a:t>
            </a:r>
            <a:endParaRPr lang="vi-VN" sz="2400" b="1" dirty="0">
              <a:latin typeface="Times New Roman" panose="02020603050405020304" pitchFamily="18" charset="0"/>
              <a:cs typeface="Times New Roman" panose="02020603050405020304" pitchFamily="18" charset="0"/>
            </a:endParaRPr>
          </a:p>
          <a:p>
            <a:pPr marL="182880" algn="ctr"/>
            <a:r>
              <a:rPr lang="vi-VN"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Lá, thân, rễ của thực vật </a:t>
            </a:r>
            <a:r>
              <a:rPr 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vi-VN"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Tiết</a:t>
            </a:r>
            <a:r>
              <a:rPr 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en-US"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vi-VN"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182880" algn="ctr"/>
            <a:endParaRPr lang="en-US" sz="2400" b="1" dirty="0">
              <a:latin typeface="Times New Roman" panose="02020603050405020304" pitchFamily="18" charset="0"/>
              <a:cs typeface="Times New Roman" panose="02020603050405020304" pitchFamily="18" charset="0"/>
            </a:endParaRPr>
          </a:p>
        </p:txBody>
      </p:sp>
      <p:sp>
        <p:nvSpPr>
          <p:cNvPr id="5" name="Title 1">
            <a:extLst>
              <a:ext uri="{FF2B5EF4-FFF2-40B4-BE49-F238E27FC236}">
                <a16:creationId xmlns:a16="http://schemas.microsoft.com/office/drawing/2014/main" xmlns="" id="{5AEB5C24-1E4C-41EA-B46F-6496AFCC6B37}"/>
              </a:ext>
            </a:extLst>
          </p:cNvPr>
          <p:cNvSpPr txBox="1">
            <a:spLocks/>
          </p:cNvSpPr>
          <p:nvPr/>
        </p:nvSpPr>
        <p:spPr>
          <a:xfrm>
            <a:off x="1428750" y="255593"/>
            <a:ext cx="5410200" cy="759918"/>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fontScale="90000" lnSpcReduction="10000"/>
          </a:bodyPr>
          <a:lstStyle>
            <a:lvl1pPr algn="l" defTabSz="342900" rtl="0" eaLnBrk="1" latinLnBrk="0" hangingPunct="1">
              <a:spcBef>
                <a:spcPct val="0"/>
              </a:spcBef>
              <a:buNone/>
              <a:defRPr sz="27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marL="182880" algn="ctr"/>
            <a:r>
              <a:rPr lang="en-US" sz="2400" b="1" smtClean="0">
                <a:solidFill>
                  <a:srgbClr val="FF0000"/>
                </a:solidFill>
                <a:latin typeface="Times New Roman" panose="02020603050405020304" pitchFamily="18" charset="0"/>
                <a:cs typeface="Times New Roman" panose="02020603050405020304" pitchFamily="18" charset="0"/>
              </a:rPr>
              <a:t>     </a:t>
            </a:r>
            <a:r>
              <a:rPr lang="vi-VN" sz="2400" b="1" smtClean="0">
                <a:solidFill>
                  <a:srgbClr val="FF0000"/>
                </a:solidFill>
                <a:latin typeface="Times New Roman" panose="02020603050405020304" pitchFamily="18" charset="0"/>
                <a:cs typeface="Times New Roman" panose="02020603050405020304" pitchFamily="18" charset="0"/>
              </a:rPr>
              <a:t>Thứ </a:t>
            </a:r>
            <a:r>
              <a:rPr lang="en-US" sz="2400" b="1" smtClean="0">
                <a:solidFill>
                  <a:srgbClr val="FF0000"/>
                </a:solidFill>
                <a:latin typeface="Times New Roman" panose="02020603050405020304" pitchFamily="18" charset="0"/>
                <a:cs typeface="Times New Roman" panose="02020603050405020304" pitchFamily="18" charset="0"/>
              </a:rPr>
              <a:t>    </a:t>
            </a:r>
            <a:r>
              <a:rPr lang="vi-VN" sz="2400" b="1" smtClean="0">
                <a:solidFill>
                  <a:srgbClr val="FF0000"/>
                </a:solidFill>
                <a:latin typeface="Times New Roman" panose="02020603050405020304" pitchFamily="18" charset="0"/>
                <a:cs typeface="Times New Roman" panose="02020603050405020304" pitchFamily="18" charset="0"/>
              </a:rPr>
              <a:t>ngày </a:t>
            </a:r>
            <a:r>
              <a:rPr lang="en-US" sz="2400" b="1" smtClean="0">
                <a:solidFill>
                  <a:srgbClr val="FF0000"/>
                </a:solidFill>
                <a:latin typeface="Times New Roman" panose="02020603050405020304" pitchFamily="18" charset="0"/>
                <a:cs typeface="Times New Roman" panose="02020603050405020304" pitchFamily="18" charset="0"/>
              </a:rPr>
              <a:t>    </a:t>
            </a:r>
            <a:r>
              <a:rPr lang="vi-VN" sz="2400" b="1" smtClean="0">
                <a:solidFill>
                  <a:srgbClr val="FF0000"/>
                </a:solidFill>
                <a:latin typeface="Times New Roman" panose="02020603050405020304" pitchFamily="18" charset="0"/>
                <a:cs typeface="Times New Roman" panose="02020603050405020304" pitchFamily="18" charset="0"/>
              </a:rPr>
              <a:t>tháng </a:t>
            </a:r>
            <a:r>
              <a:rPr lang="en-US" sz="2400" b="1" smtClean="0">
                <a:solidFill>
                  <a:srgbClr val="FF0000"/>
                </a:solidFill>
                <a:latin typeface="Times New Roman" panose="02020603050405020304" pitchFamily="18" charset="0"/>
                <a:cs typeface="Times New Roman" panose="02020603050405020304" pitchFamily="18" charset="0"/>
              </a:rPr>
              <a:t>  </a:t>
            </a:r>
            <a:r>
              <a:rPr lang="vi-VN" sz="2400" b="1" smtClean="0">
                <a:solidFill>
                  <a:srgbClr val="FF0000"/>
                </a:solidFill>
                <a:latin typeface="Times New Roman" panose="02020603050405020304" pitchFamily="18" charset="0"/>
                <a:cs typeface="Times New Roman" panose="02020603050405020304" pitchFamily="18" charset="0"/>
              </a:rPr>
              <a:t> năm 20</a:t>
            </a:r>
            <a:r>
              <a:rPr lang="en-US" sz="2400" b="1" smtClean="0">
                <a:solidFill>
                  <a:srgbClr val="FF0000"/>
                </a:solidFill>
                <a:latin typeface="Times New Roman" panose="02020603050405020304" pitchFamily="18" charset="0"/>
                <a:cs typeface="Times New Roman" panose="02020603050405020304" pitchFamily="18" charset="0"/>
              </a:rPr>
              <a:t>…</a:t>
            </a:r>
            <a:r>
              <a:rPr lang="vi-VN" sz="2400" b="1" smtClean="0">
                <a:solidFill>
                  <a:srgbClr val="FF0000"/>
                </a:solidFill>
                <a:latin typeface="Times New Roman" panose="02020603050405020304" pitchFamily="18" charset="0"/>
                <a:cs typeface="Times New Roman" panose="02020603050405020304" pitchFamily="18" charset="0"/>
              </a:rPr>
              <a:t/>
            </a:r>
            <a:br>
              <a:rPr lang="vi-VN" sz="2400" b="1" smtClean="0">
                <a:solidFill>
                  <a:srgbClr val="FF0000"/>
                </a:solidFill>
                <a:latin typeface="Times New Roman" panose="02020603050405020304" pitchFamily="18" charset="0"/>
                <a:cs typeface="Times New Roman" panose="02020603050405020304" pitchFamily="18" charset="0"/>
              </a:rPr>
            </a:br>
            <a:r>
              <a:rPr lang="vi-VN" sz="2400" b="1" smtClean="0">
                <a:solidFill>
                  <a:srgbClr val="FF0000"/>
                </a:solidFill>
                <a:latin typeface="Times New Roman" panose="02020603050405020304" pitchFamily="18" charset="0"/>
                <a:cs typeface="Times New Roman" panose="02020603050405020304" pitchFamily="18" charset="0"/>
              </a:rPr>
              <a:t>Tự nhiên và xã hội</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7515994"/>
      </p:ext>
    </p:extLst>
  </p:cSld>
  <p:clrMapOvr>
    <a:masterClrMapping/>
  </p:clrMapOvr>
  <p:transition spd="slow">
    <p:fade/>
    <p:sndAc>
      <p:stSnd>
        <p:snd r:embed="rId3" name="push.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7" descr="Floral">
            <a:hlinkClick r:id="rId4" action="ppaction://hlinksldjump"/>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flipH="1">
            <a:off x="1143000" y="-61913"/>
            <a:ext cx="8001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7" descr="flowerba[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4248151"/>
            <a:ext cx="87630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AutoShape 4"/>
          <p:cNvSpPr>
            <a:spLocks noChangeArrowheads="1"/>
          </p:cNvSpPr>
          <p:nvPr/>
        </p:nvSpPr>
        <p:spPr bwMode="auto">
          <a:xfrm rot="10800000">
            <a:off x="228599" y="897727"/>
            <a:ext cx="8534399" cy="13811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gradFill rotWithShape="0">
            <a:gsLst>
              <a:gs pos="0">
                <a:srgbClr val="FF9933"/>
              </a:gs>
              <a:gs pos="100000">
                <a:schemeClr val="bg1"/>
              </a:gs>
            </a:gsLst>
            <a:lin ang="18900000" scaled="1"/>
          </a:gradFill>
          <a:ln w="76200">
            <a:pattFill prst="lgConfetti">
              <a:fgClr>
                <a:srgbClr val="CC0000"/>
              </a:fgClr>
              <a:bgClr>
                <a:srgbClr val="00CC00"/>
              </a:bgClr>
            </a:pattFill>
            <a:miter lim="800000"/>
            <a:headEnd/>
            <a:tailEnd/>
          </a:ln>
        </p:spPr>
        <p:txBody>
          <a:bodyPr rot="10800000" wrap="none" anchor="ctr"/>
          <a:lstStyle/>
          <a:p>
            <a:pPr algn="ctr"/>
            <a:r>
              <a:rPr lang="en-US" sz="2000" b="1" dirty="0" err="1" smtClean="0">
                <a:solidFill>
                  <a:schemeClr val="bg2">
                    <a:lumMod val="50000"/>
                  </a:schemeClr>
                </a:solidFill>
                <a:latin typeface="Utm aw"/>
              </a:rPr>
              <a:t>Hoạt</a:t>
            </a:r>
            <a:r>
              <a:rPr lang="en-US" sz="2000" b="1" dirty="0" smtClean="0">
                <a:solidFill>
                  <a:schemeClr val="bg2">
                    <a:lumMod val="50000"/>
                  </a:schemeClr>
                </a:solidFill>
                <a:latin typeface="Utm aw"/>
              </a:rPr>
              <a:t> </a:t>
            </a:r>
            <a:r>
              <a:rPr lang="en-US" sz="2000" b="1" dirty="0" err="1" smtClean="0">
                <a:solidFill>
                  <a:schemeClr val="bg2">
                    <a:lumMod val="50000"/>
                  </a:schemeClr>
                </a:solidFill>
                <a:latin typeface="Utm aw"/>
              </a:rPr>
              <a:t>động</a:t>
            </a:r>
            <a:r>
              <a:rPr lang="en-US" sz="2000" b="1" dirty="0" smtClean="0">
                <a:solidFill>
                  <a:schemeClr val="bg2">
                    <a:lumMod val="50000"/>
                  </a:schemeClr>
                </a:solidFill>
                <a:latin typeface="Utm aw"/>
              </a:rPr>
              <a:t> </a:t>
            </a:r>
            <a:r>
              <a:rPr lang="en-US" sz="2000" b="1" dirty="0" err="1" smtClean="0">
                <a:solidFill>
                  <a:schemeClr val="bg2">
                    <a:lumMod val="50000"/>
                  </a:schemeClr>
                </a:solidFill>
                <a:latin typeface="Utm aw"/>
              </a:rPr>
              <a:t>tiếp</a:t>
            </a:r>
            <a:r>
              <a:rPr lang="en-US" sz="2000" b="1" dirty="0" smtClean="0">
                <a:solidFill>
                  <a:schemeClr val="bg2">
                    <a:lumMod val="50000"/>
                  </a:schemeClr>
                </a:solidFill>
                <a:latin typeface="Utm aw"/>
              </a:rPr>
              <a:t> </a:t>
            </a:r>
            <a:r>
              <a:rPr lang="en-US" sz="2000" b="1" dirty="0" err="1" smtClean="0">
                <a:solidFill>
                  <a:schemeClr val="bg2">
                    <a:lumMod val="50000"/>
                  </a:schemeClr>
                </a:solidFill>
                <a:latin typeface="Utm aw"/>
              </a:rPr>
              <a:t>nối</a:t>
            </a:r>
            <a:r>
              <a:rPr lang="en-US" sz="2000" b="1" dirty="0" smtClean="0">
                <a:solidFill>
                  <a:schemeClr val="bg2">
                    <a:lumMod val="50000"/>
                  </a:schemeClr>
                </a:solidFill>
                <a:latin typeface="Utm aw"/>
              </a:rPr>
              <a:t> </a:t>
            </a:r>
            <a:r>
              <a:rPr lang="en-US" sz="2000" b="1" dirty="0" err="1" smtClean="0">
                <a:solidFill>
                  <a:schemeClr val="bg2">
                    <a:lumMod val="50000"/>
                  </a:schemeClr>
                </a:solidFill>
                <a:latin typeface="Utm aw"/>
              </a:rPr>
              <a:t>sau</a:t>
            </a:r>
            <a:r>
              <a:rPr lang="en-US" sz="2000" b="1" dirty="0" smtClean="0">
                <a:solidFill>
                  <a:schemeClr val="bg2">
                    <a:lumMod val="50000"/>
                  </a:schemeClr>
                </a:solidFill>
                <a:latin typeface="Utm aw"/>
              </a:rPr>
              <a:t> </a:t>
            </a:r>
            <a:r>
              <a:rPr lang="en-US" sz="2000" b="1" dirty="0" err="1" smtClean="0">
                <a:solidFill>
                  <a:schemeClr val="bg2">
                    <a:lumMod val="50000"/>
                  </a:schemeClr>
                </a:solidFill>
                <a:latin typeface="Utm aw"/>
              </a:rPr>
              <a:t>bài</a:t>
            </a:r>
            <a:r>
              <a:rPr lang="en-US" sz="2000" b="1" dirty="0" smtClean="0">
                <a:solidFill>
                  <a:schemeClr val="bg2">
                    <a:lumMod val="50000"/>
                  </a:schemeClr>
                </a:solidFill>
                <a:latin typeface="Utm aw"/>
              </a:rPr>
              <a:t> </a:t>
            </a:r>
            <a:r>
              <a:rPr lang="en-US" sz="2000" b="1" dirty="0" err="1" smtClean="0">
                <a:solidFill>
                  <a:schemeClr val="bg2">
                    <a:lumMod val="50000"/>
                  </a:schemeClr>
                </a:solidFill>
                <a:latin typeface="Utm aw"/>
              </a:rPr>
              <a:t>học</a:t>
            </a:r>
            <a:endParaRPr lang="en-US" sz="2000" b="1" dirty="0">
              <a:solidFill>
                <a:schemeClr val="bg2">
                  <a:lumMod val="50000"/>
                </a:schemeClr>
              </a:solidFill>
              <a:latin typeface="Utm aw"/>
            </a:endParaRPr>
          </a:p>
        </p:txBody>
      </p:sp>
      <p:sp>
        <p:nvSpPr>
          <p:cNvPr id="13" name="Text Box 5"/>
          <p:cNvSpPr txBox="1">
            <a:spLocks noChangeArrowheads="1"/>
          </p:cNvSpPr>
          <p:nvPr/>
        </p:nvSpPr>
        <p:spPr bwMode="auto">
          <a:xfrm>
            <a:off x="609600" y="2356248"/>
            <a:ext cx="7772399" cy="2031325"/>
          </a:xfrm>
          <a:prstGeom prst="rect">
            <a:avLst/>
          </a:prstGeom>
          <a:gradFill rotWithShape="1">
            <a:gsLst>
              <a:gs pos="0">
                <a:srgbClr val="FFFFCC"/>
              </a:gs>
              <a:gs pos="50000">
                <a:schemeClr val="bg1"/>
              </a:gs>
              <a:gs pos="100000">
                <a:srgbClr val="FFFFCC"/>
              </a:gs>
            </a:gsLst>
            <a:lin ang="0" scaled="1"/>
          </a:gradFill>
          <a:ln w="111125" cmpd="tri">
            <a:solidFill>
              <a:srgbClr val="FF6600"/>
            </a:solidFill>
            <a:miter lim="800000"/>
            <a:headEnd/>
            <a:tailEnd/>
          </a:ln>
          <a:effectLst/>
        </p:spPr>
        <p:txBody>
          <a:bodyPr wrap="square">
            <a:spAutoFit/>
          </a:bodyPr>
          <a:lstStyle/>
          <a:p>
            <a:pPr algn="ctr" eaLnBrk="0" hangingPunct="0">
              <a:spcBef>
                <a:spcPct val="50000"/>
              </a:spcBef>
              <a:buFont typeface="Wingdings" pitchFamily="2" charset="2"/>
              <a:buChar char="v"/>
              <a:defRPr/>
            </a:pPr>
            <a:endParaRPr lang="en-US" b="1" dirty="0">
              <a:solidFill>
                <a:srgbClr val="0000FF"/>
              </a:solidFill>
              <a:latin typeface="Arial" charset="0"/>
            </a:endParaRPr>
          </a:p>
          <a:p>
            <a:pPr algn="ctr" eaLnBrk="0" hangingPunct="0">
              <a:spcBef>
                <a:spcPct val="50000"/>
              </a:spcBef>
              <a:defRPr/>
            </a:pPr>
            <a:r>
              <a:rPr lang="en-US" b="1" dirty="0" smtClean="0">
                <a:solidFill>
                  <a:srgbClr val="0000FF"/>
                </a:solidFill>
                <a:latin typeface="Arial" charset="0"/>
              </a:rPr>
              <a:t> </a:t>
            </a:r>
          </a:p>
          <a:p>
            <a:pPr algn="ctr" eaLnBrk="0" hangingPunct="0">
              <a:spcBef>
                <a:spcPct val="50000"/>
              </a:spcBef>
              <a:defRPr/>
            </a:pPr>
            <a:endParaRPr lang="en-US" b="1" dirty="0">
              <a:solidFill>
                <a:srgbClr val="0000FF"/>
              </a:solidFill>
              <a:latin typeface="Arial" charset="0"/>
            </a:endParaRPr>
          </a:p>
          <a:p>
            <a:pPr algn="ctr" eaLnBrk="0" hangingPunct="0">
              <a:spcBef>
                <a:spcPct val="50000"/>
              </a:spcBef>
              <a:defRPr/>
            </a:pPr>
            <a:endParaRPr lang="en-US" b="1" dirty="0" smtClean="0">
              <a:solidFill>
                <a:srgbClr val="0000FF"/>
              </a:solidFill>
              <a:latin typeface="Arial" charset="0"/>
            </a:endParaRPr>
          </a:p>
          <a:p>
            <a:pPr algn="ctr" eaLnBrk="0" hangingPunct="0">
              <a:spcBef>
                <a:spcPct val="50000"/>
              </a:spcBef>
              <a:defRPr/>
            </a:pPr>
            <a:endParaRPr lang="vi-VN" b="1" dirty="0">
              <a:solidFill>
                <a:srgbClr val="0000FF"/>
              </a:solidFill>
              <a:latin typeface="Arial" charset="0"/>
            </a:endParaRPr>
          </a:p>
        </p:txBody>
      </p:sp>
      <p:pic>
        <p:nvPicPr>
          <p:cNvPr id="2" name="Picture 1"/>
          <p:cNvPicPr>
            <a:picLocks noChangeAspect="1"/>
          </p:cNvPicPr>
          <p:nvPr/>
        </p:nvPicPr>
        <p:blipFill>
          <a:blip r:embed="rId7"/>
          <a:stretch>
            <a:fillRect/>
          </a:stretch>
        </p:blipFill>
        <p:spPr>
          <a:xfrm>
            <a:off x="838200" y="2722534"/>
            <a:ext cx="6969062" cy="916016"/>
          </a:xfrm>
          <a:prstGeom prst="rect">
            <a:avLst/>
          </a:prstGeom>
        </p:spPr>
      </p:pic>
    </p:spTree>
    <p:extLst>
      <p:ext uri="{BB962C8B-B14F-4D97-AF65-F5344CB8AC3E}">
        <p14:creationId xmlns:p14="http://schemas.microsoft.com/office/powerpoint/2010/main" val="2034973552"/>
      </p:ext>
    </p:extLst>
  </p:cSld>
  <p:clrMapOvr>
    <a:masterClrMapping/>
  </p:clrMapOvr>
  <p:transition spd="slow">
    <p:circle/>
    <p:sndAc>
      <p:stSnd>
        <p:snd r:embed="rId3" name="chimes.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pháo hoa"/>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38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5" descr="pháo hoa"/>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173913" y="0"/>
            <a:ext cx="6477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6" descr="pháo hoa"/>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0"/>
            <a:ext cx="15621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797" name="Group 8"/>
          <p:cNvGrpSpPr>
            <a:grpSpLocks noChangeAspect="1"/>
          </p:cNvGrpSpPr>
          <p:nvPr/>
        </p:nvGrpSpPr>
        <p:grpSpPr bwMode="auto">
          <a:xfrm>
            <a:off x="1676400" y="457200"/>
            <a:ext cx="2514600" cy="3592116"/>
            <a:chOff x="2527" y="6427"/>
            <a:chExt cx="11443" cy="8645"/>
          </a:xfrm>
        </p:grpSpPr>
        <p:sp>
          <p:nvSpPr>
            <p:cNvPr id="33800" name="AutoShape 9"/>
            <p:cNvSpPr>
              <a:spLocks noChangeAspect="1" noChangeArrowheads="1"/>
            </p:cNvSpPr>
            <p:nvPr/>
          </p:nvSpPr>
          <p:spPr bwMode="auto">
            <a:xfrm>
              <a:off x="2527" y="6427"/>
              <a:ext cx="11443" cy="8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cs typeface="Arial" charset="0"/>
              </a:endParaRPr>
            </a:p>
          </p:txBody>
        </p:sp>
        <p:grpSp>
          <p:nvGrpSpPr>
            <p:cNvPr id="33801" name="Group 10"/>
            <p:cNvGrpSpPr>
              <a:grpSpLocks/>
            </p:cNvGrpSpPr>
            <p:nvPr/>
          </p:nvGrpSpPr>
          <p:grpSpPr bwMode="auto">
            <a:xfrm>
              <a:off x="2535" y="6428"/>
              <a:ext cx="11435" cy="8124"/>
              <a:chOff x="2535" y="6428"/>
              <a:chExt cx="11435" cy="8124"/>
            </a:xfrm>
          </p:grpSpPr>
          <p:sp>
            <p:nvSpPr>
              <p:cNvPr id="33802" name="AutoShape 11"/>
              <p:cNvSpPr>
                <a:spLocks noChangeArrowheads="1"/>
              </p:cNvSpPr>
              <p:nvPr/>
            </p:nvSpPr>
            <p:spPr bwMode="auto">
              <a:xfrm>
                <a:off x="11735" y="12709"/>
                <a:ext cx="528" cy="537"/>
              </a:xfrm>
              <a:prstGeom prst="irregularSeal1">
                <a:avLst/>
              </a:prstGeom>
              <a:gradFill rotWithShape="1">
                <a:gsLst>
                  <a:gs pos="0">
                    <a:srgbClr val="E6F8A6">
                      <a:alpha val="62000"/>
                    </a:srgbClr>
                  </a:gs>
                  <a:gs pos="100000">
                    <a:srgbClr val="FF006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58522" tIns="29261" rIns="58522" bIns="29261" anchor="ctr"/>
              <a:lstStyle/>
              <a:p>
                <a:pPr algn="ctr" eaLnBrk="1" hangingPunct="1"/>
                <a:endParaRPr lang="vi-VN">
                  <a:cs typeface="Arial" charset="0"/>
                </a:endParaRPr>
              </a:p>
            </p:txBody>
          </p:sp>
          <p:sp>
            <p:nvSpPr>
              <p:cNvPr id="207884" name="AutoShape 12"/>
              <p:cNvSpPr>
                <a:spLocks noChangeArrowheads="1"/>
              </p:cNvSpPr>
              <p:nvPr/>
            </p:nvSpPr>
            <p:spPr bwMode="auto">
              <a:xfrm>
                <a:off x="2599" y="9413"/>
                <a:ext cx="665" cy="817"/>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lIns="58522" tIns="29261" rIns="58522" bIns="29261" anchor="ctr"/>
              <a:lstStyle/>
              <a:p>
                <a:pPr algn="ctr" eaLnBrk="1" hangingPunct="1">
                  <a:defRPr/>
                </a:pPr>
                <a:endParaRPr lang="vi-VN">
                  <a:cs typeface="Arial" charset="0"/>
                </a:endParaRPr>
              </a:p>
            </p:txBody>
          </p:sp>
          <p:sp>
            <p:nvSpPr>
              <p:cNvPr id="33804" name="AutoShape 13"/>
              <p:cNvSpPr>
                <a:spLocks noChangeArrowheads="1"/>
              </p:cNvSpPr>
              <p:nvPr/>
            </p:nvSpPr>
            <p:spPr bwMode="auto">
              <a:xfrm>
                <a:off x="11701" y="8074"/>
                <a:ext cx="615" cy="538"/>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58522" tIns="29261" rIns="58522" bIns="29261" anchor="ctr"/>
              <a:lstStyle/>
              <a:p>
                <a:pPr algn="ctr" eaLnBrk="1" hangingPunct="1"/>
                <a:endParaRPr lang="vi-VN">
                  <a:cs typeface="Arial" charset="0"/>
                </a:endParaRPr>
              </a:p>
            </p:txBody>
          </p:sp>
          <p:sp>
            <p:nvSpPr>
              <p:cNvPr id="33805" name="AutoShape 14"/>
              <p:cNvSpPr>
                <a:spLocks noChangeArrowheads="1"/>
              </p:cNvSpPr>
              <p:nvPr/>
            </p:nvSpPr>
            <p:spPr bwMode="auto">
              <a:xfrm>
                <a:off x="6118" y="6839"/>
                <a:ext cx="527" cy="578"/>
              </a:xfrm>
              <a:prstGeom prst="irregularSeal1">
                <a:avLst/>
              </a:prstGeom>
              <a:gradFill rotWithShape="1">
                <a:gsLst>
                  <a:gs pos="0">
                    <a:srgbClr val="FF0066"/>
                  </a:gs>
                  <a:gs pos="100000">
                    <a:srgbClr val="FF0000">
                      <a:alpha val="3998"/>
                    </a:srgbClr>
                  </a:gs>
                </a:gsLst>
                <a:path path="rect">
                  <a:fillToRect r="100000" b="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58522" tIns="29261" rIns="58522" bIns="29261" anchor="ctr"/>
              <a:lstStyle/>
              <a:p>
                <a:pPr algn="ctr" eaLnBrk="1" hangingPunct="1"/>
                <a:endParaRPr lang="vi-VN">
                  <a:cs typeface="Arial" charset="0"/>
                </a:endParaRPr>
              </a:p>
            </p:txBody>
          </p:sp>
          <p:sp>
            <p:nvSpPr>
              <p:cNvPr id="207887" name="AutoShape 15"/>
              <p:cNvSpPr>
                <a:spLocks noChangeArrowheads="1"/>
              </p:cNvSpPr>
              <p:nvPr/>
            </p:nvSpPr>
            <p:spPr bwMode="auto">
              <a:xfrm>
                <a:off x="13175" y="8794"/>
                <a:ext cx="672" cy="593"/>
              </a:xfrm>
              <a:prstGeom prst="star5">
                <a:avLst/>
              </a:prstGeom>
              <a:gradFill rotWithShape="1">
                <a:gsLst>
                  <a:gs pos="0">
                    <a:srgbClr val="33CCCC"/>
                  </a:gs>
                  <a:gs pos="100000">
                    <a:srgbClr val="FF0066"/>
                  </a:gs>
                </a:gsLst>
                <a:path path="shape">
                  <a:fillToRect l="50000" t="50000" r="50000" b="50000"/>
                </a:path>
              </a:gradFill>
              <a:ln w="9525">
                <a:noFill/>
                <a:miter lim="800000"/>
                <a:headEnd/>
                <a:tailEnd/>
              </a:ln>
              <a:effectLst/>
            </p:spPr>
            <p:txBody>
              <a:bodyPr wrap="none" lIns="58522" tIns="29261" rIns="58522" bIns="29261" anchor="ctr"/>
              <a:lstStyle/>
              <a:p>
                <a:pPr algn="ctr" eaLnBrk="1" hangingPunct="1">
                  <a:defRPr/>
                </a:pPr>
                <a:endParaRPr lang="vi-VN">
                  <a:cs typeface="Arial" charset="0"/>
                </a:endParaRPr>
              </a:p>
            </p:txBody>
          </p:sp>
          <p:sp>
            <p:nvSpPr>
              <p:cNvPr id="207888" name="AutoShape 16"/>
              <p:cNvSpPr>
                <a:spLocks noChangeArrowheads="1"/>
              </p:cNvSpPr>
              <p:nvPr/>
            </p:nvSpPr>
            <p:spPr bwMode="auto">
              <a:xfrm>
                <a:off x="6869" y="12911"/>
                <a:ext cx="665" cy="920"/>
              </a:xfrm>
              <a:prstGeom prst="star5">
                <a:avLst/>
              </a:prstGeom>
              <a:gradFill rotWithShape="1">
                <a:gsLst>
                  <a:gs pos="0">
                    <a:srgbClr val="1907FD"/>
                  </a:gs>
                  <a:gs pos="100000">
                    <a:srgbClr val="000099"/>
                  </a:gs>
                </a:gsLst>
                <a:path path="shape">
                  <a:fillToRect l="50000" t="50000" r="50000" b="50000"/>
                </a:path>
              </a:gradFill>
              <a:ln w="9525">
                <a:noFill/>
                <a:miter lim="800000"/>
                <a:headEnd/>
                <a:tailEnd/>
              </a:ln>
              <a:effectLst/>
            </p:spPr>
            <p:txBody>
              <a:bodyPr wrap="none" lIns="58522" tIns="29261" rIns="58522" bIns="29261" anchor="ctr"/>
              <a:lstStyle/>
              <a:p>
                <a:pPr algn="ctr" eaLnBrk="1" hangingPunct="1">
                  <a:defRPr/>
                </a:pPr>
                <a:endParaRPr lang="vi-VN">
                  <a:cs typeface="Arial" charset="0"/>
                </a:endParaRPr>
              </a:p>
            </p:txBody>
          </p:sp>
          <p:sp>
            <p:nvSpPr>
              <p:cNvPr id="33808" name="AutoShape 17"/>
              <p:cNvSpPr>
                <a:spLocks noChangeArrowheads="1"/>
              </p:cNvSpPr>
              <p:nvPr/>
            </p:nvSpPr>
            <p:spPr bwMode="auto">
              <a:xfrm>
                <a:off x="9380" y="14038"/>
                <a:ext cx="528" cy="514"/>
              </a:xfrm>
              <a:prstGeom prst="irregularSeal1">
                <a:avLst/>
              </a:prstGeom>
              <a:gradFill rotWithShape="1">
                <a:gsLst>
                  <a:gs pos="0">
                    <a:srgbClr val="FF0000"/>
                  </a:gs>
                  <a:gs pos="100000">
                    <a:srgbClr val="1907FD"/>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58522" tIns="29261" rIns="58522" bIns="29261" anchor="ctr"/>
              <a:lstStyle/>
              <a:p>
                <a:pPr algn="ctr" eaLnBrk="1" hangingPunct="1"/>
                <a:endParaRPr lang="vi-VN">
                  <a:cs typeface="Arial" charset="0"/>
                </a:endParaRPr>
              </a:p>
            </p:txBody>
          </p:sp>
          <p:sp>
            <p:nvSpPr>
              <p:cNvPr id="207890" name="AutoShape 18"/>
              <p:cNvSpPr>
                <a:spLocks noChangeArrowheads="1"/>
              </p:cNvSpPr>
              <p:nvPr/>
            </p:nvSpPr>
            <p:spPr bwMode="auto">
              <a:xfrm>
                <a:off x="9383" y="8075"/>
                <a:ext cx="672" cy="527"/>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58522" tIns="29261" rIns="58522" bIns="29261" anchor="ctr"/>
              <a:lstStyle/>
              <a:p>
                <a:pPr algn="ctr" eaLnBrk="1" hangingPunct="1">
                  <a:defRPr/>
                </a:pPr>
                <a:endParaRPr lang="vi-VN">
                  <a:cs typeface="Arial" charset="0"/>
                </a:endParaRPr>
              </a:p>
            </p:txBody>
          </p:sp>
          <p:sp>
            <p:nvSpPr>
              <p:cNvPr id="207891" name="AutoShape 19"/>
              <p:cNvSpPr>
                <a:spLocks noChangeArrowheads="1"/>
              </p:cNvSpPr>
              <p:nvPr/>
            </p:nvSpPr>
            <p:spPr bwMode="auto">
              <a:xfrm>
                <a:off x="7172" y="8590"/>
                <a:ext cx="665" cy="920"/>
              </a:xfrm>
              <a:prstGeom prst="star5">
                <a:avLst/>
              </a:prstGeom>
              <a:gradFill rotWithShape="1">
                <a:gsLst>
                  <a:gs pos="0">
                    <a:srgbClr val="CC00CC">
                      <a:gamma/>
                      <a:shade val="46275"/>
                      <a:invGamma/>
                    </a:srgbClr>
                  </a:gs>
                  <a:gs pos="100000">
                    <a:srgbClr val="CC00CC"/>
                  </a:gs>
                </a:gsLst>
                <a:path path="shape">
                  <a:fillToRect l="50000" t="50000" r="50000" b="50000"/>
                </a:path>
              </a:gradFill>
              <a:ln w="9525">
                <a:noFill/>
                <a:miter lim="800000"/>
                <a:headEnd/>
                <a:tailEnd/>
              </a:ln>
              <a:effectLst/>
            </p:spPr>
            <p:txBody>
              <a:bodyPr wrap="none" lIns="58522" tIns="29261" rIns="58522" bIns="29261" anchor="ctr"/>
              <a:lstStyle/>
              <a:p>
                <a:pPr algn="ctr" eaLnBrk="1" hangingPunct="1">
                  <a:defRPr/>
                </a:pPr>
                <a:endParaRPr lang="vi-VN">
                  <a:cs typeface="Arial" charset="0"/>
                </a:endParaRPr>
              </a:p>
            </p:txBody>
          </p:sp>
          <p:sp>
            <p:nvSpPr>
              <p:cNvPr id="33811" name="AutoShape 20"/>
              <p:cNvSpPr>
                <a:spLocks noChangeArrowheads="1"/>
              </p:cNvSpPr>
              <p:nvPr/>
            </p:nvSpPr>
            <p:spPr bwMode="auto">
              <a:xfrm>
                <a:off x="9334" y="12806"/>
                <a:ext cx="528" cy="551"/>
              </a:xfrm>
              <a:prstGeom prst="irregularSeal1">
                <a:avLst/>
              </a:prstGeom>
              <a:gradFill rotWithShape="1">
                <a:gsLst>
                  <a:gs pos="0">
                    <a:srgbClr val="E6F8A6">
                      <a:alpha val="62000"/>
                    </a:srgbClr>
                  </a:gs>
                  <a:gs pos="100000">
                    <a:srgbClr val="FF006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58522" tIns="29261" rIns="58522" bIns="29261" anchor="ctr"/>
              <a:lstStyle/>
              <a:p>
                <a:pPr algn="ctr" eaLnBrk="1" hangingPunct="1"/>
                <a:endParaRPr lang="vi-VN">
                  <a:cs typeface="Arial" charset="0"/>
                </a:endParaRPr>
              </a:p>
            </p:txBody>
          </p:sp>
          <p:sp>
            <p:nvSpPr>
              <p:cNvPr id="33812" name="AutoShape 21"/>
              <p:cNvSpPr>
                <a:spLocks noChangeArrowheads="1"/>
              </p:cNvSpPr>
              <p:nvPr/>
            </p:nvSpPr>
            <p:spPr bwMode="auto">
              <a:xfrm>
                <a:off x="9421" y="6946"/>
                <a:ext cx="1149" cy="719"/>
              </a:xfrm>
              <a:prstGeom prst="star4">
                <a:avLst>
                  <a:gd name="adj" fmla="val 12500"/>
                </a:avLst>
              </a:prstGeom>
              <a:gradFill rotWithShape="1">
                <a:gsLst>
                  <a:gs pos="0">
                    <a:srgbClr val="000082"/>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58522" tIns="29261" rIns="58522" bIns="29261" anchor="ctr"/>
              <a:lstStyle/>
              <a:p>
                <a:pPr algn="ctr" eaLnBrk="1" hangingPunct="1"/>
                <a:endParaRPr lang="vi-VN">
                  <a:cs typeface="Arial" charset="0"/>
                </a:endParaRPr>
              </a:p>
            </p:txBody>
          </p:sp>
          <p:sp>
            <p:nvSpPr>
              <p:cNvPr id="207894" name="AutoShape 22"/>
              <p:cNvSpPr>
                <a:spLocks noChangeArrowheads="1"/>
              </p:cNvSpPr>
              <p:nvPr/>
            </p:nvSpPr>
            <p:spPr bwMode="auto">
              <a:xfrm>
                <a:off x="8689" y="6736"/>
                <a:ext cx="665" cy="522"/>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58522" tIns="29261" rIns="58522" bIns="29261" anchor="ctr"/>
              <a:lstStyle/>
              <a:p>
                <a:pPr algn="ctr" eaLnBrk="1" hangingPunct="1">
                  <a:defRPr/>
                </a:pPr>
                <a:endParaRPr lang="vi-VN">
                  <a:cs typeface="Arial" charset="0"/>
                </a:endParaRPr>
              </a:p>
            </p:txBody>
          </p:sp>
          <p:sp>
            <p:nvSpPr>
              <p:cNvPr id="207895" name="AutoShape 23"/>
              <p:cNvSpPr>
                <a:spLocks noChangeArrowheads="1"/>
              </p:cNvSpPr>
              <p:nvPr/>
            </p:nvSpPr>
            <p:spPr bwMode="auto">
              <a:xfrm>
                <a:off x="11088" y="6736"/>
                <a:ext cx="665" cy="522"/>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58522" tIns="29261" rIns="58522" bIns="29261" anchor="ctr"/>
              <a:lstStyle/>
              <a:p>
                <a:pPr algn="ctr" eaLnBrk="1" hangingPunct="1">
                  <a:defRPr/>
                </a:pPr>
                <a:endParaRPr lang="vi-VN">
                  <a:cs typeface="Arial" charset="0"/>
                </a:endParaRPr>
              </a:p>
            </p:txBody>
          </p:sp>
          <p:sp>
            <p:nvSpPr>
              <p:cNvPr id="33815" name="AutoShape 24"/>
              <p:cNvSpPr>
                <a:spLocks noChangeArrowheads="1"/>
              </p:cNvSpPr>
              <p:nvPr/>
            </p:nvSpPr>
            <p:spPr bwMode="auto">
              <a:xfrm>
                <a:off x="3021" y="6946"/>
                <a:ext cx="1150" cy="719"/>
              </a:xfrm>
              <a:prstGeom prst="star4">
                <a:avLst>
                  <a:gd name="adj" fmla="val 12500"/>
                </a:avLst>
              </a:prstGeom>
              <a:gradFill rotWithShape="1">
                <a:gsLst>
                  <a:gs pos="0">
                    <a:srgbClr val="06E81C"/>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58522" tIns="29261" rIns="58522" bIns="29261" anchor="ctr"/>
              <a:lstStyle/>
              <a:p>
                <a:pPr algn="ctr" eaLnBrk="1" hangingPunct="1"/>
                <a:endParaRPr lang="vi-VN">
                  <a:cs typeface="Arial" charset="0"/>
                </a:endParaRPr>
              </a:p>
            </p:txBody>
          </p:sp>
          <p:sp>
            <p:nvSpPr>
              <p:cNvPr id="33816" name="AutoShape 25"/>
              <p:cNvSpPr>
                <a:spLocks noChangeArrowheads="1"/>
              </p:cNvSpPr>
              <p:nvPr/>
            </p:nvSpPr>
            <p:spPr bwMode="auto">
              <a:xfrm>
                <a:off x="12821" y="11986"/>
                <a:ext cx="1149" cy="719"/>
              </a:xfrm>
              <a:prstGeom prst="star4">
                <a:avLst>
                  <a:gd name="adj" fmla="val 12500"/>
                </a:avLst>
              </a:prstGeom>
              <a:gradFill rotWithShape="1">
                <a:gsLst>
                  <a:gs pos="0">
                    <a:srgbClr val="06E81C"/>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58522" tIns="29261" rIns="58522" bIns="29261" anchor="ctr"/>
              <a:lstStyle/>
              <a:p>
                <a:pPr algn="ctr" eaLnBrk="1" hangingPunct="1"/>
                <a:endParaRPr lang="vi-VN">
                  <a:cs typeface="Arial" charset="0"/>
                </a:endParaRPr>
              </a:p>
            </p:txBody>
          </p:sp>
          <p:sp>
            <p:nvSpPr>
              <p:cNvPr id="33817" name="AutoShape 26"/>
              <p:cNvSpPr>
                <a:spLocks noChangeArrowheads="1"/>
              </p:cNvSpPr>
              <p:nvPr/>
            </p:nvSpPr>
            <p:spPr bwMode="auto">
              <a:xfrm>
                <a:off x="5302" y="12395"/>
                <a:ext cx="614" cy="537"/>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58522" tIns="29261" rIns="58522" bIns="29261" anchor="ctr"/>
              <a:lstStyle/>
              <a:p>
                <a:pPr algn="ctr" eaLnBrk="1" hangingPunct="1"/>
                <a:endParaRPr lang="vi-VN">
                  <a:cs typeface="Arial" charset="0"/>
                </a:endParaRPr>
              </a:p>
            </p:txBody>
          </p:sp>
          <p:sp>
            <p:nvSpPr>
              <p:cNvPr id="33818" name="AutoShape 27"/>
              <p:cNvSpPr>
                <a:spLocks noChangeArrowheads="1"/>
              </p:cNvSpPr>
              <p:nvPr/>
            </p:nvSpPr>
            <p:spPr bwMode="auto">
              <a:xfrm>
                <a:off x="2535" y="7972"/>
                <a:ext cx="528" cy="551"/>
              </a:xfrm>
              <a:prstGeom prst="irregularSeal1">
                <a:avLst/>
              </a:prstGeom>
              <a:gradFill rotWithShape="1">
                <a:gsLst>
                  <a:gs pos="0">
                    <a:srgbClr val="E6F8A6">
                      <a:alpha val="62000"/>
                    </a:srgbClr>
                  </a:gs>
                  <a:gs pos="100000">
                    <a:srgbClr val="FF006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58522" tIns="29261" rIns="58522" bIns="29261" anchor="ctr"/>
              <a:lstStyle/>
              <a:p>
                <a:pPr algn="ctr" eaLnBrk="1" hangingPunct="1"/>
                <a:endParaRPr lang="vi-VN">
                  <a:cs typeface="Arial" charset="0"/>
                </a:endParaRPr>
              </a:p>
            </p:txBody>
          </p:sp>
          <p:sp>
            <p:nvSpPr>
              <p:cNvPr id="33819" name="AutoShape 28"/>
              <p:cNvSpPr>
                <a:spLocks noChangeArrowheads="1"/>
              </p:cNvSpPr>
              <p:nvPr/>
            </p:nvSpPr>
            <p:spPr bwMode="auto">
              <a:xfrm>
                <a:off x="12735" y="7662"/>
                <a:ext cx="528" cy="551"/>
              </a:xfrm>
              <a:prstGeom prst="irregularSeal1">
                <a:avLst/>
              </a:prstGeom>
              <a:gradFill rotWithShape="1">
                <a:gsLst>
                  <a:gs pos="0">
                    <a:srgbClr val="E6F8A6">
                      <a:alpha val="62000"/>
                    </a:srgbClr>
                  </a:gs>
                  <a:gs pos="100000">
                    <a:srgbClr val="FF006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58522" tIns="29261" rIns="58522" bIns="29261" anchor="ctr"/>
              <a:lstStyle/>
              <a:p>
                <a:pPr algn="ctr" eaLnBrk="1" hangingPunct="1"/>
                <a:endParaRPr lang="vi-VN">
                  <a:cs typeface="Arial" charset="0"/>
                </a:endParaRPr>
              </a:p>
            </p:txBody>
          </p:sp>
          <p:sp>
            <p:nvSpPr>
              <p:cNvPr id="33820" name="AutoShape 29"/>
              <p:cNvSpPr>
                <a:spLocks noChangeArrowheads="1"/>
              </p:cNvSpPr>
              <p:nvPr/>
            </p:nvSpPr>
            <p:spPr bwMode="auto">
              <a:xfrm>
                <a:off x="4535" y="13423"/>
                <a:ext cx="528" cy="551"/>
              </a:xfrm>
              <a:prstGeom prst="irregularSeal1">
                <a:avLst/>
              </a:prstGeom>
              <a:gradFill rotWithShape="1">
                <a:gsLst>
                  <a:gs pos="0">
                    <a:srgbClr val="E6F8A6">
                      <a:alpha val="62000"/>
                    </a:srgbClr>
                  </a:gs>
                  <a:gs pos="100000">
                    <a:srgbClr val="FF006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58522" tIns="29261" rIns="58522" bIns="29261" anchor="ctr"/>
              <a:lstStyle/>
              <a:p>
                <a:pPr algn="ctr" eaLnBrk="1" hangingPunct="1"/>
                <a:endParaRPr lang="vi-VN">
                  <a:cs typeface="Arial" charset="0"/>
                </a:endParaRPr>
              </a:p>
            </p:txBody>
          </p:sp>
          <p:sp>
            <p:nvSpPr>
              <p:cNvPr id="207902" name="AutoShape 30"/>
              <p:cNvSpPr>
                <a:spLocks noChangeArrowheads="1"/>
              </p:cNvSpPr>
              <p:nvPr/>
            </p:nvSpPr>
            <p:spPr bwMode="auto">
              <a:xfrm>
                <a:off x="4239" y="6427"/>
                <a:ext cx="665" cy="719"/>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lIns="58522" tIns="29261" rIns="58522" bIns="29261" anchor="ctr"/>
              <a:lstStyle/>
              <a:p>
                <a:pPr algn="ctr" eaLnBrk="1" hangingPunct="1">
                  <a:defRPr/>
                </a:pPr>
                <a:endParaRPr lang="vi-VN">
                  <a:cs typeface="Arial" charset="0"/>
                </a:endParaRPr>
              </a:p>
            </p:txBody>
          </p:sp>
          <p:sp>
            <p:nvSpPr>
              <p:cNvPr id="207903" name="AutoShape 31"/>
              <p:cNvSpPr>
                <a:spLocks noChangeArrowheads="1"/>
              </p:cNvSpPr>
              <p:nvPr/>
            </p:nvSpPr>
            <p:spPr bwMode="auto">
              <a:xfrm>
                <a:off x="10235" y="13424"/>
                <a:ext cx="672" cy="719"/>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lIns="58522" tIns="29261" rIns="58522" bIns="29261" anchor="ctr"/>
              <a:lstStyle/>
              <a:p>
                <a:pPr algn="ctr" eaLnBrk="1" hangingPunct="1">
                  <a:defRPr/>
                </a:pPr>
                <a:endParaRPr lang="vi-VN">
                  <a:cs typeface="Arial" charset="0"/>
                </a:endParaRPr>
              </a:p>
            </p:txBody>
          </p:sp>
        </p:grpSp>
      </p:grpSp>
      <p:sp>
        <p:nvSpPr>
          <p:cNvPr id="33798" name="Text Box 38"/>
          <p:cNvSpPr txBox="1">
            <a:spLocks noChangeArrowheads="1"/>
          </p:cNvSpPr>
          <p:nvPr/>
        </p:nvSpPr>
        <p:spPr bwMode="auto">
          <a:xfrm>
            <a:off x="1676400" y="2057400"/>
            <a:ext cx="6248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vi-VN" b="1">
              <a:cs typeface="Arial" charset="0"/>
            </a:endParaRPr>
          </a:p>
        </p:txBody>
      </p:sp>
      <p:sp>
        <p:nvSpPr>
          <p:cNvPr id="33799" name="WordArt 39"/>
          <p:cNvSpPr>
            <a:spLocks noChangeArrowheads="1" noChangeShapeType="1" noTextEdit="1"/>
          </p:cNvSpPr>
          <p:nvPr/>
        </p:nvSpPr>
        <p:spPr bwMode="auto">
          <a:xfrm>
            <a:off x="419100" y="1220314"/>
            <a:ext cx="8077200" cy="1375172"/>
          </a:xfrm>
          <a:prstGeom prst="rect">
            <a:avLst/>
          </a:prstGeom>
          <a:extLst/>
        </p:spPr>
        <p:style>
          <a:lnRef idx="2">
            <a:schemeClr val="accent1"/>
          </a:lnRef>
          <a:fillRef idx="1">
            <a:schemeClr val="lt1"/>
          </a:fillRef>
          <a:effectRef idx="0">
            <a:schemeClr val="accent1"/>
          </a:effectRef>
          <a:fontRef idx="minor">
            <a:schemeClr val="dk1"/>
          </a:fontRef>
        </p:style>
        <p:txBody>
          <a:bodyPr wrap="none" fromWordArt="1">
            <a:prstTxWarp prst="textWave1">
              <a:avLst>
                <a:gd name="adj1" fmla="val 13005"/>
                <a:gd name="adj2" fmla="val 0"/>
              </a:avLst>
            </a:prstTxWarp>
          </a:bodyPr>
          <a:lstStyle/>
          <a:p>
            <a:pPr algn="ctr"/>
            <a:r>
              <a:rPr lang="en-US" sz="3600" b="1" kern="10" dirty="0" smtClean="0">
                <a:solidFill>
                  <a:srgbClr val="FF0000"/>
                </a:solidFill>
                <a:effectLst>
                  <a:outerShdw dist="53882" dir="2700000" algn="ctr" rotWithShape="0">
                    <a:srgbClr val="C0C0C0">
                      <a:alpha val="79999"/>
                    </a:srgbClr>
                  </a:outerShdw>
                </a:effectLst>
                <a:latin typeface="Times New Roman"/>
                <a:cs typeface="Times New Roman"/>
              </a:rPr>
              <a:t>TIẾT </a:t>
            </a:r>
            <a:r>
              <a:rPr lang="en-US" sz="3600" b="1" kern="10" dirty="0">
                <a:solidFill>
                  <a:srgbClr val="FF0000"/>
                </a:solidFill>
                <a:effectLst>
                  <a:outerShdw dist="53882" dir="2700000" algn="ctr" rotWithShape="0">
                    <a:srgbClr val="C0C0C0">
                      <a:alpha val="79999"/>
                    </a:srgbClr>
                  </a:outerShdw>
                </a:effectLst>
                <a:latin typeface="Times New Roman"/>
                <a:cs typeface="Times New Roman"/>
              </a:rPr>
              <a:t>HỌC ĐẾN ĐÂY KẾT </a:t>
            </a:r>
            <a:r>
              <a:rPr lang="en-US" sz="3600" b="1" kern="10" dirty="0" smtClean="0">
                <a:solidFill>
                  <a:srgbClr val="FF0000"/>
                </a:solidFill>
                <a:effectLst>
                  <a:outerShdw dist="53882" dir="2700000" algn="ctr" rotWithShape="0">
                    <a:srgbClr val="C0C0C0">
                      <a:alpha val="79999"/>
                    </a:srgbClr>
                  </a:outerShdw>
                </a:effectLst>
                <a:latin typeface="Times New Roman"/>
                <a:cs typeface="Times New Roman"/>
              </a:rPr>
              <a:t>THÚC!</a:t>
            </a:r>
            <a:endParaRPr lang="en-US" sz="3600" b="1" kern="10" dirty="0">
              <a:solidFill>
                <a:srgbClr val="FF0000"/>
              </a:solidFill>
              <a:effectLst>
                <a:outerShdw dist="53882" dir="2700000" algn="ctr" rotWithShape="0">
                  <a:srgbClr val="C0C0C0">
                    <a:alpha val="79999"/>
                  </a:srgbClr>
                </a:outerShdw>
              </a:effectLst>
              <a:latin typeface="Times New Roman"/>
              <a:cs typeface="Times New Roman"/>
            </a:endParaRPr>
          </a:p>
        </p:txBody>
      </p:sp>
      <p:sp>
        <p:nvSpPr>
          <p:cNvPr id="31" name="WordArt 39"/>
          <p:cNvSpPr>
            <a:spLocks noChangeArrowheads="1" noChangeShapeType="1" noTextEdit="1"/>
          </p:cNvSpPr>
          <p:nvPr/>
        </p:nvSpPr>
        <p:spPr bwMode="auto">
          <a:xfrm>
            <a:off x="609600" y="3073096"/>
            <a:ext cx="8077200" cy="1375172"/>
          </a:xfrm>
          <a:prstGeom prst="rect">
            <a:avLst/>
          </a:prstGeom>
          <a:extLst/>
        </p:spPr>
        <p:style>
          <a:lnRef idx="2">
            <a:schemeClr val="accent1"/>
          </a:lnRef>
          <a:fillRef idx="1">
            <a:schemeClr val="lt1"/>
          </a:fillRef>
          <a:effectRef idx="0">
            <a:schemeClr val="accent1"/>
          </a:effectRef>
          <a:fontRef idx="minor">
            <a:schemeClr val="dk1"/>
          </a:fontRef>
        </p:style>
        <p:txBody>
          <a:bodyPr wrap="none" fromWordArt="1">
            <a:prstTxWarp prst="textWave1">
              <a:avLst>
                <a:gd name="adj1" fmla="val 13005"/>
                <a:gd name="adj2" fmla="val 0"/>
              </a:avLst>
            </a:prstTxWarp>
          </a:bodyPr>
          <a:lstStyle/>
          <a:p>
            <a:pPr algn="ctr"/>
            <a:r>
              <a:rPr lang="en-US" sz="3600" b="1" kern="10" dirty="0" err="1" smtClean="0">
                <a:solidFill>
                  <a:srgbClr val="FF0000"/>
                </a:solidFill>
                <a:effectLst>
                  <a:outerShdw dist="53882" dir="2700000" algn="ctr" rotWithShape="0">
                    <a:srgbClr val="C0C0C0">
                      <a:alpha val="79999"/>
                    </a:srgbClr>
                  </a:outerShdw>
                </a:effectLst>
                <a:latin typeface="Times New Roman"/>
                <a:cs typeface="Times New Roman"/>
              </a:rPr>
              <a:t>Chúc</a:t>
            </a:r>
            <a:r>
              <a:rPr lang="en-US" sz="3600" b="1" kern="10" dirty="0" smtClean="0">
                <a:solidFill>
                  <a:srgbClr val="FF0000"/>
                </a:solidFill>
                <a:effectLst>
                  <a:outerShdw dist="53882" dir="2700000" algn="ctr" rotWithShape="0">
                    <a:srgbClr val="C0C0C0">
                      <a:alpha val="79999"/>
                    </a:srgbClr>
                  </a:outerShdw>
                </a:effectLst>
                <a:latin typeface="Times New Roman"/>
                <a:cs typeface="Times New Roman"/>
              </a:rPr>
              <a:t> </a:t>
            </a:r>
            <a:r>
              <a:rPr lang="en-US" sz="3600" b="1" kern="10" dirty="0" err="1" smtClean="0">
                <a:solidFill>
                  <a:srgbClr val="FF0000"/>
                </a:solidFill>
                <a:effectLst>
                  <a:outerShdw dist="53882" dir="2700000" algn="ctr" rotWithShape="0">
                    <a:srgbClr val="C0C0C0">
                      <a:alpha val="79999"/>
                    </a:srgbClr>
                  </a:outerShdw>
                </a:effectLst>
                <a:latin typeface="Times New Roman"/>
                <a:cs typeface="Times New Roman"/>
              </a:rPr>
              <a:t>các</a:t>
            </a:r>
            <a:r>
              <a:rPr lang="en-US" sz="3600" b="1" kern="10" dirty="0" smtClean="0">
                <a:solidFill>
                  <a:srgbClr val="FF0000"/>
                </a:solidFill>
                <a:effectLst>
                  <a:outerShdw dist="53882" dir="2700000" algn="ctr" rotWithShape="0">
                    <a:srgbClr val="C0C0C0">
                      <a:alpha val="79999"/>
                    </a:srgbClr>
                  </a:outerShdw>
                </a:effectLst>
                <a:latin typeface="Times New Roman"/>
                <a:cs typeface="Times New Roman"/>
              </a:rPr>
              <a:t> </a:t>
            </a:r>
            <a:r>
              <a:rPr lang="en-US" sz="3600" b="1" kern="10" dirty="0" err="1" smtClean="0">
                <a:solidFill>
                  <a:srgbClr val="FF0000"/>
                </a:solidFill>
                <a:effectLst>
                  <a:outerShdw dist="53882" dir="2700000" algn="ctr" rotWithShape="0">
                    <a:srgbClr val="C0C0C0">
                      <a:alpha val="79999"/>
                    </a:srgbClr>
                  </a:outerShdw>
                </a:effectLst>
                <a:latin typeface="Times New Roman"/>
                <a:cs typeface="Times New Roman"/>
              </a:rPr>
              <a:t>em</a:t>
            </a:r>
            <a:r>
              <a:rPr lang="en-US" sz="3600" b="1" kern="10" dirty="0" smtClean="0">
                <a:solidFill>
                  <a:srgbClr val="FF0000"/>
                </a:solidFill>
                <a:effectLst>
                  <a:outerShdw dist="53882" dir="2700000" algn="ctr" rotWithShape="0">
                    <a:srgbClr val="C0C0C0">
                      <a:alpha val="79999"/>
                    </a:srgbClr>
                  </a:outerShdw>
                </a:effectLst>
                <a:latin typeface="Times New Roman"/>
                <a:cs typeface="Times New Roman"/>
              </a:rPr>
              <a:t> </a:t>
            </a:r>
            <a:r>
              <a:rPr lang="en-US" sz="3600" b="1" kern="10" dirty="0" err="1" smtClean="0">
                <a:solidFill>
                  <a:srgbClr val="FF0000"/>
                </a:solidFill>
                <a:effectLst>
                  <a:outerShdw dist="53882" dir="2700000" algn="ctr" rotWithShape="0">
                    <a:srgbClr val="C0C0C0">
                      <a:alpha val="79999"/>
                    </a:srgbClr>
                  </a:outerShdw>
                </a:effectLst>
                <a:latin typeface="Times New Roman"/>
                <a:cs typeface="Times New Roman"/>
              </a:rPr>
              <a:t>vui</a:t>
            </a:r>
            <a:r>
              <a:rPr lang="en-US" sz="3600" b="1" kern="10" dirty="0" smtClean="0">
                <a:solidFill>
                  <a:srgbClr val="FF0000"/>
                </a:solidFill>
                <a:effectLst>
                  <a:outerShdw dist="53882" dir="2700000" algn="ctr" rotWithShape="0">
                    <a:srgbClr val="C0C0C0">
                      <a:alpha val="79999"/>
                    </a:srgbClr>
                  </a:outerShdw>
                </a:effectLst>
                <a:latin typeface="Times New Roman"/>
                <a:cs typeface="Times New Roman"/>
              </a:rPr>
              <a:t> </a:t>
            </a:r>
            <a:r>
              <a:rPr lang="en-US" sz="3600" b="1" kern="10" dirty="0" err="1" smtClean="0">
                <a:solidFill>
                  <a:srgbClr val="FF0000"/>
                </a:solidFill>
                <a:effectLst>
                  <a:outerShdw dist="53882" dir="2700000" algn="ctr" rotWithShape="0">
                    <a:srgbClr val="C0C0C0">
                      <a:alpha val="79999"/>
                    </a:srgbClr>
                  </a:outerShdw>
                </a:effectLst>
                <a:latin typeface="Times New Roman"/>
                <a:cs typeface="Times New Roman"/>
              </a:rPr>
              <a:t>khỏe</a:t>
            </a:r>
            <a:endParaRPr lang="en-US" sz="3600" b="1" kern="10" dirty="0">
              <a:solidFill>
                <a:srgbClr val="FF0000"/>
              </a:solidFill>
              <a:effectLst>
                <a:outerShdw dist="53882" dir="2700000" algn="ctr" rotWithShape="0">
                  <a:srgbClr val="C0C0C0">
                    <a:alpha val="79999"/>
                  </a:srgbClr>
                </a:outerShdw>
              </a:effectLst>
              <a:latin typeface="Times New Roman"/>
              <a:cs typeface="Times New Roman"/>
            </a:endParaRPr>
          </a:p>
        </p:txBody>
      </p:sp>
    </p:spTree>
    <p:extLst>
      <p:ext uri="{BB962C8B-B14F-4D97-AF65-F5344CB8AC3E}">
        <p14:creationId xmlns:p14="http://schemas.microsoft.com/office/powerpoint/2010/main" val="35207380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3799"/>
                                        </p:tgtEl>
                                        <p:attrNameLst>
                                          <p:attrName>style.visibility</p:attrName>
                                        </p:attrNameLst>
                                      </p:cBhvr>
                                      <p:to>
                                        <p:strVal val="visible"/>
                                      </p:to>
                                    </p:set>
                                    <p:animEffect transition="in" filter="fade">
                                      <p:cBhvr>
                                        <p:cTn id="7" dur="2000"/>
                                        <p:tgtEl>
                                          <p:spTgt spid="33799"/>
                                        </p:tgtEl>
                                      </p:cBhvr>
                                    </p:animEffect>
                                    <p:anim calcmode="lin" valueType="num">
                                      <p:cBhvr>
                                        <p:cTn id="8" dur="2000" fill="hold"/>
                                        <p:tgtEl>
                                          <p:spTgt spid="33799"/>
                                        </p:tgtEl>
                                        <p:attrNameLst>
                                          <p:attrName>ppt_w</p:attrName>
                                        </p:attrNameLst>
                                      </p:cBhvr>
                                      <p:tavLst>
                                        <p:tav tm="0" fmla="#ppt_w*sin(2.5*pi*$)">
                                          <p:val>
                                            <p:fltVal val="0"/>
                                          </p:val>
                                        </p:tav>
                                        <p:tav tm="100000">
                                          <p:val>
                                            <p:fltVal val="1"/>
                                          </p:val>
                                        </p:tav>
                                      </p:tavLst>
                                    </p:anim>
                                    <p:anim calcmode="lin" valueType="num">
                                      <p:cBhvr>
                                        <p:cTn id="9" dur="2000" fill="hold"/>
                                        <p:tgtEl>
                                          <p:spTgt spid="3379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2000"/>
                                        <p:tgtEl>
                                          <p:spTgt spid="31"/>
                                        </p:tgtEl>
                                      </p:cBhvr>
                                    </p:animEffect>
                                    <p:anim calcmode="lin" valueType="num">
                                      <p:cBhvr>
                                        <p:cTn id="15" dur="2000" fill="hold"/>
                                        <p:tgtEl>
                                          <p:spTgt spid="31"/>
                                        </p:tgtEl>
                                        <p:attrNameLst>
                                          <p:attrName>ppt_w</p:attrName>
                                        </p:attrNameLst>
                                      </p:cBhvr>
                                      <p:tavLst>
                                        <p:tav tm="0" fmla="#ppt_w*sin(2.5*pi*$)">
                                          <p:val>
                                            <p:fltVal val="0"/>
                                          </p:val>
                                        </p:tav>
                                        <p:tav tm="100000">
                                          <p:val>
                                            <p:fltVal val="1"/>
                                          </p:val>
                                        </p:tav>
                                      </p:tavLst>
                                    </p:anim>
                                    <p:anim calcmode="lin" valueType="num">
                                      <p:cBhvr>
                                        <p:cTn id="16" dur="2000" fill="hold"/>
                                        <p:tgtEl>
                                          <p:spTgt spid="3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9"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19200" y="285750"/>
            <a:ext cx="2438400" cy="609600"/>
          </a:xfrm>
        </p:spPr>
        <p:txBody>
          <a:bodyPr>
            <a:noAutofit/>
          </a:bodyPr>
          <a:lstStyle/>
          <a:p>
            <a:r>
              <a:rPr lang="vi-VN" sz="2400" dirty="0" smtClean="0">
                <a:solidFill>
                  <a:srgbClr val="FF0000"/>
                </a:solidFill>
              </a:rPr>
              <a:t>Cây thân leo:</a:t>
            </a:r>
            <a:endParaRPr lang="en-US" sz="2400" dirty="0">
              <a:solidFill>
                <a:srgbClr val="FF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742950"/>
            <a:ext cx="59436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7821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19200" y="285750"/>
            <a:ext cx="1828800" cy="609600"/>
          </a:xfrm>
        </p:spPr>
        <p:txBody>
          <a:bodyPr>
            <a:noAutofit/>
          </a:bodyPr>
          <a:lstStyle/>
          <a:p>
            <a:r>
              <a:rPr lang="vi-VN" sz="2400" dirty="0" smtClean="0"/>
              <a:t>Cây thân bò:</a:t>
            </a:r>
            <a:endParaRPr lang="en-US"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09625"/>
            <a:ext cx="48768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172200" y="1971586"/>
            <a:ext cx="2286000" cy="2031325"/>
          </a:xfrm>
          <a:prstGeom prst="rect">
            <a:avLst/>
          </a:prstGeom>
        </p:spPr>
        <p:txBody>
          <a:bodyPr wrap="square">
            <a:spAutoFit/>
          </a:bodyPr>
          <a:lstStyle/>
          <a:p>
            <a:r>
              <a:rPr lang="vi-VN" dirty="0">
                <a:solidFill>
                  <a:srgbClr val="FF0000"/>
                </a:solidFill>
              </a:rPr>
              <a:t>Cây thân gỗ: cây lim, cây bạch đàn, cây mít, cây tràm, cây ổi.</a:t>
            </a:r>
          </a:p>
          <a:p>
            <a:r>
              <a:rPr lang="vi-VN" dirty="0">
                <a:solidFill>
                  <a:srgbClr val="FF0000"/>
                </a:solidFill>
              </a:rPr>
              <a:t>- Cây thân thảo: cây ớt, cây rau thơm, cây tía tô.</a:t>
            </a:r>
          </a:p>
        </p:txBody>
      </p:sp>
    </p:spTree>
    <p:extLst>
      <p:ext uri="{BB962C8B-B14F-4D97-AF65-F5344CB8AC3E}">
        <p14:creationId xmlns:p14="http://schemas.microsoft.com/office/powerpoint/2010/main" val="1339435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133350"/>
            <a:ext cx="6172200" cy="830997"/>
          </a:xfrm>
          <a:prstGeom prst="rect">
            <a:avLst/>
          </a:prstGeom>
        </p:spPr>
        <p:txBody>
          <a:bodyPr wrap="square">
            <a:spAutoFit/>
          </a:bodyPr>
          <a:lstStyle/>
          <a:p>
            <a:r>
              <a:rPr lang="vi-VN" sz="2400" dirty="0" smtClean="0"/>
              <a:t>     </a:t>
            </a:r>
            <a:r>
              <a:rPr lang="en-US" sz="2400" dirty="0" err="1" smtClean="0"/>
              <a:t>Kể</a:t>
            </a:r>
            <a:r>
              <a:rPr lang="en-US" sz="2400" dirty="0" smtClean="0"/>
              <a:t> </a:t>
            </a:r>
            <a:r>
              <a:rPr lang="en-US" sz="2400" dirty="0" err="1"/>
              <a:t>tên</a:t>
            </a:r>
            <a:r>
              <a:rPr lang="en-US" sz="2400" dirty="0"/>
              <a:t> </a:t>
            </a:r>
            <a:r>
              <a:rPr lang="en-US" sz="2400" dirty="0" err="1"/>
              <a:t>một</a:t>
            </a:r>
            <a:r>
              <a:rPr lang="en-US" sz="2400" dirty="0"/>
              <a:t> </a:t>
            </a:r>
            <a:r>
              <a:rPr lang="en-US" sz="2400" dirty="0" err="1"/>
              <a:t>số</a:t>
            </a:r>
            <a:r>
              <a:rPr lang="en-US" sz="2400" dirty="0"/>
              <a:t> </a:t>
            </a:r>
            <a:r>
              <a:rPr lang="en-US" sz="2400" dirty="0" err="1"/>
              <a:t>loài</a:t>
            </a:r>
            <a:r>
              <a:rPr lang="en-US" sz="2400" dirty="0"/>
              <a:t> </a:t>
            </a:r>
            <a:r>
              <a:rPr lang="en-US" sz="2400" dirty="0" err="1"/>
              <a:t>cây</a:t>
            </a:r>
            <a:r>
              <a:rPr lang="en-US" sz="2400" dirty="0"/>
              <a:t> </a:t>
            </a:r>
            <a:r>
              <a:rPr lang="en-US" sz="2400" dirty="0" err="1"/>
              <a:t>mà</a:t>
            </a:r>
            <a:r>
              <a:rPr lang="en-US" sz="2400" dirty="0"/>
              <a:t> </a:t>
            </a:r>
            <a:r>
              <a:rPr lang="en-US" sz="2400" dirty="0" err="1"/>
              <a:t>em</a:t>
            </a:r>
            <a:r>
              <a:rPr lang="en-US" sz="2400" dirty="0"/>
              <a:t> </a:t>
            </a:r>
            <a:r>
              <a:rPr lang="en-US" sz="2400" dirty="0" err="1"/>
              <a:t>biết</a:t>
            </a:r>
            <a:r>
              <a:rPr lang="en-US" sz="2400" dirty="0"/>
              <a:t> </a:t>
            </a:r>
            <a:r>
              <a:rPr lang="en-US" sz="2400" dirty="0" err="1"/>
              <a:t>và</a:t>
            </a:r>
            <a:r>
              <a:rPr lang="en-US" sz="2400" dirty="0"/>
              <a:t> </a:t>
            </a:r>
            <a:r>
              <a:rPr lang="en-US" sz="2400" dirty="0" err="1"/>
              <a:t>hoàn</a:t>
            </a:r>
            <a:r>
              <a:rPr lang="en-US" sz="2400" dirty="0"/>
              <a:t> </a:t>
            </a:r>
            <a:r>
              <a:rPr lang="en-US" sz="2400" dirty="0" err="1"/>
              <a:t>thành</a:t>
            </a:r>
            <a:r>
              <a:rPr lang="en-US" sz="2400" dirty="0"/>
              <a:t> </a:t>
            </a:r>
            <a:r>
              <a:rPr lang="en-US" sz="2400" dirty="0" err="1"/>
              <a:t>bảng</a:t>
            </a:r>
            <a:r>
              <a:rPr lang="en-US" sz="2400" dirty="0"/>
              <a:t> </a:t>
            </a:r>
            <a:r>
              <a:rPr lang="en-US" sz="2400" dirty="0" err="1"/>
              <a:t>theo</a:t>
            </a:r>
            <a:r>
              <a:rPr lang="en-US" sz="2400" dirty="0"/>
              <a:t> </a:t>
            </a:r>
            <a:r>
              <a:rPr lang="en-US" sz="2400" dirty="0" err="1"/>
              <a:t>gợi</a:t>
            </a:r>
            <a:r>
              <a:rPr lang="en-US" sz="2400" dirty="0"/>
              <a:t> ý </a:t>
            </a:r>
            <a:r>
              <a:rPr lang="en-US" sz="2400" dirty="0" err="1"/>
              <a:t>sau</a:t>
            </a:r>
            <a:r>
              <a:rPr lang="en-US" sz="2400" dirty="0" smtClean="0"/>
              <a:t>.</a:t>
            </a:r>
            <a:endParaRPr lang="en-US" sz="24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25" y="1581150"/>
            <a:ext cx="60198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04200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501698520"/>
              </p:ext>
            </p:extLst>
          </p:nvPr>
        </p:nvGraphicFramePr>
        <p:xfrm>
          <a:off x="685800" y="1200150"/>
          <a:ext cx="7315200" cy="2357120"/>
        </p:xfrm>
        <a:graphic>
          <a:graphicData uri="http://schemas.openxmlformats.org/drawingml/2006/table">
            <a:tbl>
              <a:tblPr firstRow="1" bandRow="1">
                <a:tableStyleId>{5C22544A-7EE6-4342-B048-85BDC9FD1C3A}</a:tableStyleId>
              </a:tblPr>
              <a:tblGrid>
                <a:gridCol w="1562470">
                  <a:extLst>
                    <a:ext uri="{9D8B030D-6E8A-4147-A177-3AD203B41FA5}">
                      <a16:colId xmlns:a16="http://schemas.microsoft.com/office/drawing/2014/main" xmlns="" val="20000"/>
                    </a:ext>
                  </a:extLst>
                </a:gridCol>
                <a:gridCol w="1065320">
                  <a:extLst>
                    <a:ext uri="{9D8B030D-6E8A-4147-A177-3AD203B41FA5}">
                      <a16:colId xmlns:a16="http://schemas.microsoft.com/office/drawing/2014/main" xmlns="" val="20001"/>
                    </a:ext>
                  </a:extLst>
                </a:gridCol>
                <a:gridCol w="877410">
                  <a:extLst>
                    <a:ext uri="{9D8B030D-6E8A-4147-A177-3AD203B41FA5}">
                      <a16:colId xmlns:a16="http://schemas.microsoft.com/office/drawing/2014/main" xmlns="" val="20002"/>
                    </a:ext>
                  </a:extLst>
                </a:gridCol>
                <a:gridCol w="1168400">
                  <a:extLst>
                    <a:ext uri="{9D8B030D-6E8A-4147-A177-3AD203B41FA5}">
                      <a16:colId xmlns:a16="http://schemas.microsoft.com/office/drawing/2014/main" xmlns="" val="20003"/>
                    </a:ext>
                  </a:extLst>
                </a:gridCol>
                <a:gridCol w="1168400">
                  <a:extLst>
                    <a:ext uri="{9D8B030D-6E8A-4147-A177-3AD203B41FA5}">
                      <a16:colId xmlns:a16="http://schemas.microsoft.com/office/drawing/2014/main" xmlns="" val="20004"/>
                    </a:ext>
                  </a:extLst>
                </a:gridCol>
                <a:gridCol w="1473200">
                  <a:extLst>
                    <a:ext uri="{9D8B030D-6E8A-4147-A177-3AD203B41FA5}">
                      <a16:colId xmlns:a16="http://schemas.microsoft.com/office/drawing/2014/main" xmlns="" val="20005"/>
                    </a:ext>
                  </a:extLst>
                </a:gridCol>
              </a:tblGrid>
              <a:tr h="370840">
                <a:tc>
                  <a:txBody>
                    <a:bodyPr/>
                    <a:lstStyle/>
                    <a:p>
                      <a:r>
                        <a:rPr lang="vi-VN" dirty="0" smtClean="0"/>
                        <a:t>Tên</a:t>
                      </a:r>
                      <a:r>
                        <a:rPr lang="vi-VN" baseline="0" dirty="0" smtClean="0"/>
                        <a:t> cây</a:t>
                      </a:r>
                      <a:endParaRPr lang="en-US" dirty="0"/>
                    </a:p>
                  </a:txBody>
                  <a:tcPr/>
                </a:tc>
                <a:tc>
                  <a:txBody>
                    <a:bodyPr/>
                    <a:lstStyle/>
                    <a:p>
                      <a:r>
                        <a:rPr lang="vi-VN" dirty="0" smtClean="0"/>
                        <a:t>Thân</a:t>
                      </a:r>
                      <a:r>
                        <a:rPr lang="vi-VN" baseline="0" dirty="0" smtClean="0"/>
                        <a:t> đứng</a:t>
                      </a:r>
                      <a:endParaRPr lang="en-US" dirty="0"/>
                    </a:p>
                  </a:txBody>
                  <a:tcPr/>
                </a:tc>
                <a:tc>
                  <a:txBody>
                    <a:bodyPr/>
                    <a:lstStyle/>
                    <a:p>
                      <a:r>
                        <a:rPr lang="vi-VN" dirty="0" smtClean="0"/>
                        <a:t>Thân</a:t>
                      </a:r>
                      <a:r>
                        <a:rPr lang="vi-VN" baseline="0" dirty="0" smtClean="0"/>
                        <a:t> bò</a:t>
                      </a:r>
                      <a:endParaRPr lang="en-US" dirty="0"/>
                    </a:p>
                  </a:txBody>
                  <a:tcPr/>
                </a:tc>
                <a:tc>
                  <a:txBody>
                    <a:bodyPr/>
                    <a:lstStyle/>
                    <a:p>
                      <a:r>
                        <a:rPr lang="vi-VN" dirty="0" smtClean="0"/>
                        <a:t>Thân</a:t>
                      </a:r>
                      <a:r>
                        <a:rPr lang="vi-VN" baseline="0" dirty="0" smtClean="0"/>
                        <a:t> leo</a:t>
                      </a:r>
                      <a:endParaRPr lang="en-US" dirty="0"/>
                    </a:p>
                  </a:txBody>
                  <a:tcPr/>
                </a:tc>
                <a:tc>
                  <a:txBody>
                    <a:bodyPr/>
                    <a:lstStyle/>
                    <a:p>
                      <a:r>
                        <a:rPr lang="vi-VN" dirty="0" smtClean="0"/>
                        <a:t>Thân</a:t>
                      </a:r>
                      <a:r>
                        <a:rPr lang="vi-VN" baseline="0" dirty="0" smtClean="0"/>
                        <a:t> gỗ</a:t>
                      </a:r>
                      <a:endParaRPr lang="en-US" dirty="0"/>
                    </a:p>
                  </a:txBody>
                  <a:tcPr/>
                </a:tc>
                <a:tc>
                  <a:txBody>
                    <a:bodyPr/>
                    <a:lstStyle/>
                    <a:p>
                      <a:r>
                        <a:rPr lang="vi-VN" dirty="0" smtClean="0"/>
                        <a:t>Thân</a:t>
                      </a:r>
                      <a:r>
                        <a:rPr lang="vi-VN" baseline="0" dirty="0" smtClean="0"/>
                        <a:t> thảo</a:t>
                      </a:r>
                      <a:endParaRPr lang="en-US" dirty="0"/>
                    </a:p>
                  </a:txBody>
                  <a:tcPr/>
                </a:tc>
                <a:extLst>
                  <a:ext uri="{0D108BD9-81ED-4DB2-BD59-A6C34878D82A}">
                    <a16:rowId xmlns:a16="http://schemas.microsoft.com/office/drawing/2014/main" xmlns="" val="10000"/>
                  </a:ext>
                </a:extLst>
              </a:tr>
              <a:tr h="370840">
                <a:tc>
                  <a:txBody>
                    <a:bodyPr/>
                    <a:lstStyle/>
                    <a:p>
                      <a:r>
                        <a:rPr lang="vi-VN" dirty="0" smtClean="0"/>
                        <a:t>Cây</a:t>
                      </a:r>
                      <a:r>
                        <a:rPr lang="vi-VN" baseline="0" dirty="0" smtClean="0"/>
                        <a:t> phượng vĩ</a:t>
                      </a:r>
                      <a:endParaRPr lang="en-US" dirty="0"/>
                    </a:p>
                  </a:txBody>
                  <a:tcPr/>
                </a:tc>
                <a:tc>
                  <a:txBody>
                    <a:bodyPr/>
                    <a:lstStyle/>
                    <a:p>
                      <a:pPr algn="ctr"/>
                      <a:r>
                        <a:rPr lang="vi-VN" dirty="0" smtClean="0"/>
                        <a:t>X</a:t>
                      </a:r>
                      <a:endParaRPr lang="en-US" dirty="0"/>
                    </a:p>
                  </a:txBody>
                  <a:tcPr/>
                </a:tc>
                <a:tc>
                  <a:txBody>
                    <a:bodyPr/>
                    <a:lstStyle/>
                    <a:p>
                      <a:endParaRPr lang="en-US" dirty="0"/>
                    </a:p>
                  </a:txBody>
                  <a:tcPr/>
                </a:tc>
                <a:tc>
                  <a:txBody>
                    <a:bodyPr/>
                    <a:lstStyle/>
                    <a:p>
                      <a:endParaRPr lang="en-US" dirty="0"/>
                    </a:p>
                  </a:txBody>
                  <a:tcPr/>
                </a:tc>
                <a:tc>
                  <a:txBody>
                    <a:bodyPr/>
                    <a:lstStyle/>
                    <a:p>
                      <a:pPr algn="ctr"/>
                      <a:r>
                        <a:rPr lang="vi-VN" dirty="0" smtClean="0"/>
                        <a:t>x</a:t>
                      </a:r>
                      <a:endParaRPr lang="en-US" dirty="0"/>
                    </a:p>
                  </a:txBody>
                  <a:tcPr/>
                </a:tc>
                <a:tc>
                  <a:txBody>
                    <a:bodyPr/>
                    <a:lstStyle/>
                    <a:p>
                      <a:endParaRPr lang="en-US" dirty="0"/>
                    </a:p>
                  </a:txBody>
                  <a:tcPr/>
                </a:tc>
                <a:extLst>
                  <a:ext uri="{0D108BD9-81ED-4DB2-BD59-A6C34878D82A}">
                    <a16:rowId xmlns:a16="http://schemas.microsoft.com/office/drawing/2014/main" xmlns="" val="10001"/>
                  </a:ext>
                </a:extLst>
              </a:tr>
              <a:tr h="370840">
                <a:tc>
                  <a:txBody>
                    <a:bodyPr/>
                    <a:lstStyle/>
                    <a:p>
                      <a:r>
                        <a:rPr lang="vi-VN" dirty="0" smtClean="0"/>
                        <a:t>Cây</a:t>
                      </a:r>
                      <a:r>
                        <a:rPr lang="vi-VN" baseline="0" dirty="0" smtClean="0"/>
                        <a:t> mồng tơi</a:t>
                      </a:r>
                      <a:endParaRPr lang="en-US" dirty="0"/>
                    </a:p>
                  </a:txBody>
                  <a:tcPr/>
                </a:tc>
                <a:tc>
                  <a:txBody>
                    <a:bodyPr/>
                    <a:lstStyle/>
                    <a:p>
                      <a:pPr algn="ctr"/>
                      <a:endParaRPr lang="en-US" dirty="0"/>
                    </a:p>
                  </a:txBody>
                  <a:tcPr/>
                </a:tc>
                <a:tc>
                  <a:txBody>
                    <a:bodyPr/>
                    <a:lstStyle/>
                    <a:p>
                      <a:endParaRPr lang="en-US" dirty="0"/>
                    </a:p>
                  </a:txBody>
                  <a:tcPr/>
                </a:tc>
                <a:tc>
                  <a:txBody>
                    <a:bodyPr/>
                    <a:lstStyle/>
                    <a:p>
                      <a:pPr algn="ctr"/>
                      <a:r>
                        <a:rPr lang="vi-VN" dirty="0" smtClean="0"/>
                        <a:t>X</a:t>
                      </a:r>
                      <a:endParaRPr lang="en-US" dirty="0"/>
                    </a:p>
                  </a:txBody>
                  <a:tcPr/>
                </a:tc>
                <a:tc>
                  <a:txBody>
                    <a:bodyPr/>
                    <a:lstStyle/>
                    <a:p>
                      <a:pPr algn="ctr"/>
                      <a:endParaRPr lang="en-US" dirty="0"/>
                    </a:p>
                  </a:txBody>
                  <a:tcPr/>
                </a:tc>
                <a:tc>
                  <a:txBody>
                    <a:bodyPr/>
                    <a:lstStyle/>
                    <a:p>
                      <a:pPr algn="ctr"/>
                      <a:r>
                        <a:rPr lang="vi-VN" dirty="0" smtClean="0"/>
                        <a:t>x</a:t>
                      </a:r>
                      <a:endParaRPr lang="en-US" dirty="0"/>
                    </a:p>
                  </a:txBody>
                  <a:tcPr/>
                </a:tc>
                <a:extLst>
                  <a:ext uri="{0D108BD9-81ED-4DB2-BD59-A6C34878D82A}">
                    <a16:rowId xmlns:a16="http://schemas.microsoft.com/office/drawing/2014/main" xmlns="" val="10002"/>
                  </a:ext>
                </a:extLst>
              </a:tr>
              <a:tr h="370840">
                <a:tc>
                  <a:txBody>
                    <a:bodyPr/>
                    <a:lstStyle/>
                    <a:p>
                      <a:r>
                        <a:rPr lang="vi-VN" dirty="0" smtClean="0"/>
                        <a:t>Cây</a:t>
                      </a:r>
                      <a:r>
                        <a:rPr lang="vi-VN" baseline="0" dirty="0" smtClean="0"/>
                        <a:t> rau má</a:t>
                      </a:r>
                      <a:endParaRPr lang="en-US" dirty="0"/>
                    </a:p>
                  </a:txBody>
                  <a:tcPr/>
                </a:tc>
                <a:tc>
                  <a:txBody>
                    <a:bodyPr/>
                    <a:lstStyle/>
                    <a:p>
                      <a:pPr algn="ctr"/>
                      <a:endParaRPr lang="en-US" dirty="0"/>
                    </a:p>
                  </a:txBody>
                  <a:tcPr/>
                </a:tc>
                <a:tc>
                  <a:txBody>
                    <a:bodyPr/>
                    <a:lstStyle/>
                    <a:p>
                      <a:pPr algn="ctr"/>
                      <a:r>
                        <a:rPr lang="vi-VN" dirty="0" smtClean="0"/>
                        <a:t>X</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r>
                        <a:rPr lang="vi-VN" dirty="0" smtClean="0"/>
                        <a:t>X</a:t>
                      </a:r>
                      <a:endParaRPr lang="en-US" dirty="0"/>
                    </a:p>
                  </a:txBody>
                  <a:tcPr/>
                </a:tc>
                <a:extLst>
                  <a:ext uri="{0D108BD9-81ED-4DB2-BD59-A6C34878D82A}">
                    <a16:rowId xmlns:a16="http://schemas.microsoft.com/office/drawing/2014/main" xmlns="" val="10003"/>
                  </a:ext>
                </a:extLst>
              </a:tr>
              <a:tr h="370840">
                <a:tc>
                  <a:txBody>
                    <a:bodyPr/>
                    <a:lstStyle/>
                    <a:p>
                      <a:r>
                        <a:rPr lang="vi-VN" dirty="0" smtClean="0"/>
                        <a:t>Cây</a:t>
                      </a:r>
                      <a:r>
                        <a:rPr lang="vi-VN" baseline="0" dirty="0" smtClean="0"/>
                        <a:t> bàng</a:t>
                      </a:r>
                      <a:endParaRPr lang="en-US" dirty="0"/>
                    </a:p>
                  </a:txBody>
                  <a:tcPr/>
                </a:tc>
                <a:tc>
                  <a:txBody>
                    <a:bodyPr/>
                    <a:lstStyle/>
                    <a:p>
                      <a:pPr algn="ctr"/>
                      <a:r>
                        <a:rPr lang="vi-VN" dirty="0" smtClean="0"/>
                        <a:t>X</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r>
                        <a:rPr lang="vi-VN" dirty="0" smtClean="0"/>
                        <a:t>X</a:t>
                      </a:r>
                      <a:endParaRPr lang="en-US" dirty="0"/>
                    </a:p>
                  </a:txBody>
                  <a:tcPr/>
                </a:tc>
                <a:tc>
                  <a:txBody>
                    <a:bodyPr/>
                    <a:lstStyle/>
                    <a:p>
                      <a:pPr algn="ctr"/>
                      <a:endParaRPr lang="en-US" dirty="0"/>
                    </a:p>
                  </a:txBody>
                  <a:tcPr/>
                </a:tc>
                <a:extLst>
                  <a:ext uri="{0D108BD9-81ED-4DB2-BD59-A6C34878D82A}">
                    <a16:rowId xmlns:a16="http://schemas.microsoft.com/office/drawing/2014/main" xmlns="" val="10004"/>
                  </a:ext>
                </a:extLst>
              </a:tr>
              <a:tr h="370840">
                <a:tc>
                  <a:txBody>
                    <a:bodyPr/>
                    <a:lstStyle/>
                    <a:p>
                      <a:r>
                        <a:rPr lang="vi-VN" dirty="0" smtClean="0"/>
                        <a:t>Cây</a:t>
                      </a:r>
                      <a:r>
                        <a:rPr lang="vi-VN" baseline="0" dirty="0" smtClean="0"/>
                        <a:t> mướp</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r>
                        <a:rPr lang="vi-VN" dirty="0" smtClean="0"/>
                        <a:t>X</a:t>
                      </a:r>
                      <a:endParaRPr lang="en-US" dirty="0"/>
                    </a:p>
                  </a:txBody>
                  <a:tcPr/>
                </a:tc>
                <a:tc>
                  <a:txBody>
                    <a:bodyPr/>
                    <a:lstStyle/>
                    <a:p>
                      <a:pPr algn="ctr"/>
                      <a:endParaRPr lang="en-US" dirty="0"/>
                    </a:p>
                  </a:txBody>
                  <a:tcPr/>
                </a:tc>
                <a:tc>
                  <a:txBody>
                    <a:bodyPr/>
                    <a:lstStyle/>
                    <a:p>
                      <a:pPr algn="ctr"/>
                      <a:r>
                        <a:rPr lang="vi-VN" dirty="0" smtClean="0"/>
                        <a:t>X</a:t>
                      </a:r>
                      <a:endParaRPr lang="en-US" dirty="0"/>
                    </a:p>
                  </a:txBody>
                  <a:tcPr/>
                </a:tc>
                <a:extLst>
                  <a:ext uri="{0D108BD9-81ED-4DB2-BD59-A6C34878D82A}">
                    <a16:rowId xmlns:a16="http://schemas.microsoft.com/office/drawing/2014/main" xmlns="" val="10005"/>
                  </a:ext>
                </a:extLst>
              </a:tr>
            </a:tbl>
          </a:graphicData>
        </a:graphic>
      </p:graphicFrame>
      <p:sp>
        <p:nvSpPr>
          <p:cNvPr id="6" name="Rectangle 5"/>
          <p:cNvSpPr/>
          <p:nvPr/>
        </p:nvSpPr>
        <p:spPr>
          <a:xfrm>
            <a:off x="482383" y="438150"/>
            <a:ext cx="2044342" cy="369332"/>
          </a:xfrm>
          <a:prstGeom prst="rect">
            <a:avLst/>
          </a:prstGeom>
        </p:spPr>
        <p:txBody>
          <a:bodyPr wrap="none">
            <a:spAutoFit/>
          </a:bodyPr>
          <a:lstStyle/>
          <a:p>
            <a:r>
              <a:rPr lang="vi-VN" dirty="0" smtClean="0">
                <a:solidFill>
                  <a:srgbClr val="FF0000"/>
                </a:solidFill>
              </a:rPr>
              <a:t>Tên </a:t>
            </a:r>
            <a:r>
              <a:rPr lang="en-US" dirty="0" err="1" smtClean="0">
                <a:solidFill>
                  <a:srgbClr val="FF0000"/>
                </a:solidFill>
              </a:rPr>
              <a:t>một</a:t>
            </a:r>
            <a:r>
              <a:rPr lang="en-US" dirty="0" smtClean="0">
                <a:solidFill>
                  <a:srgbClr val="FF0000"/>
                </a:solidFill>
              </a:rPr>
              <a:t> </a:t>
            </a:r>
            <a:r>
              <a:rPr lang="en-US" dirty="0" err="1">
                <a:solidFill>
                  <a:srgbClr val="FF0000"/>
                </a:solidFill>
              </a:rPr>
              <a:t>số</a:t>
            </a:r>
            <a:r>
              <a:rPr lang="en-US" dirty="0">
                <a:solidFill>
                  <a:srgbClr val="FF0000"/>
                </a:solidFill>
              </a:rPr>
              <a:t> </a:t>
            </a:r>
            <a:r>
              <a:rPr lang="en-US" dirty="0" err="1">
                <a:solidFill>
                  <a:srgbClr val="FF0000"/>
                </a:solidFill>
              </a:rPr>
              <a:t>loài</a:t>
            </a:r>
            <a:r>
              <a:rPr lang="en-US" dirty="0">
                <a:solidFill>
                  <a:srgbClr val="FF0000"/>
                </a:solidFill>
              </a:rPr>
              <a:t> </a:t>
            </a:r>
            <a:r>
              <a:rPr lang="en-US" dirty="0" err="1" smtClean="0">
                <a:solidFill>
                  <a:srgbClr val="FF0000"/>
                </a:solidFill>
              </a:rPr>
              <a:t>cây</a:t>
            </a:r>
            <a:endParaRPr lang="en-US" dirty="0">
              <a:solidFill>
                <a:srgbClr val="FF0000"/>
              </a:solidFill>
            </a:endParaRPr>
          </a:p>
        </p:txBody>
      </p:sp>
    </p:spTree>
    <p:extLst>
      <p:ext uri="{BB962C8B-B14F-4D97-AF65-F5344CB8AC3E}">
        <p14:creationId xmlns:p14="http://schemas.microsoft.com/office/powerpoint/2010/main" val="4286194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221218"/>
            <a:ext cx="6248400" cy="369332"/>
          </a:xfrm>
          <a:prstGeom prst="rect">
            <a:avLst/>
          </a:prstGeom>
        </p:spPr>
        <p:txBody>
          <a:bodyPr wrap="square">
            <a:spAutoFit/>
          </a:bodyPr>
          <a:lstStyle/>
          <a:p>
            <a:r>
              <a:rPr lang="vi-VN" dirty="0"/>
              <a:t>Đọc thông tin và chia sẻ với bạn chức năng của thân cây.</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71550"/>
            <a:ext cx="58674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324600" y="1200150"/>
            <a:ext cx="2514600" cy="3416320"/>
          </a:xfrm>
          <a:prstGeom prst="rect">
            <a:avLst/>
          </a:prstGeom>
        </p:spPr>
        <p:txBody>
          <a:bodyPr wrap="square">
            <a:spAutoFit/>
          </a:bodyPr>
          <a:lstStyle/>
          <a:p>
            <a:r>
              <a:rPr lang="vi-VN" dirty="0" smtClean="0"/>
              <a:t>* Chức </a:t>
            </a:r>
            <a:r>
              <a:rPr lang="vi-VN" dirty="0"/>
              <a:t>năng của thân cây:</a:t>
            </a:r>
          </a:p>
          <a:p>
            <a:r>
              <a:rPr lang="vi-VN" dirty="0" smtClean="0"/>
              <a:t>+ Thân </a:t>
            </a:r>
            <a:r>
              <a:rPr lang="vi-VN" dirty="0"/>
              <a:t>cây vận chuyển chất dinh dưỡng được tổng hợp ở lá tới các bộ phận của cây.</a:t>
            </a:r>
          </a:p>
          <a:p>
            <a:r>
              <a:rPr lang="vi-VN" dirty="0" smtClean="0"/>
              <a:t>+ Thân </a:t>
            </a:r>
            <a:r>
              <a:rPr lang="vi-VN" dirty="0"/>
              <a:t>cây vận chuyển nước và chất khoáng được hút từ rễ lên các bộ phận khác của cây.</a:t>
            </a:r>
          </a:p>
        </p:txBody>
      </p:sp>
    </p:spTree>
    <p:extLst>
      <p:ext uri="{BB962C8B-B14F-4D97-AF65-F5344CB8AC3E}">
        <p14:creationId xmlns:p14="http://schemas.microsoft.com/office/powerpoint/2010/main" val="1613385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209550"/>
            <a:ext cx="6553200" cy="1200329"/>
          </a:xfrm>
          <a:prstGeom prst="rect">
            <a:avLst/>
          </a:prstGeom>
        </p:spPr>
        <p:txBody>
          <a:bodyPr wrap="square">
            <a:spAutoFit/>
          </a:bodyPr>
          <a:lstStyle/>
          <a:p>
            <a:r>
              <a:rPr lang="vi-VN" dirty="0" smtClean="0"/>
              <a:t>    -Buổi </a:t>
            </a:r>
            <a:r>
              <a:rPr lang="vi-VN" dirty="0"/>
              <a:t>sáng, bạn Nam cắm một bông cúc trắng vào cốc nước có pha màu thực phẩm. Buổi tối, bạn Nam quan sát thấy hoa cúc trắng chuyển sang màu đỏ nhạt. Em hãy giúp bạn Nam giải thích hiện tượng trên.</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25" y="1419225"/>
            <a:ext cx="5638800" cy="328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5943600" y="1657350"/>
            <a:ext cx="2667000" cy="2585323"/>
          </a:xfrm>
          <a:prstGeom prst="rect">
            <a:avLst/>
          </a:prstGeom>
        </p:spPr>
        <p:txBody>
          <a:bodyPr wrap="square">
            <a:spAutoFit/>
          </a:bodyPr>
          <a:lstStyle/>
          <a:p>
            <a:r>
              <a:rPr lang="vi-VN" dirty="0" smtClean="0">
                <a:solidFill>
                  <a:srgbClr val="FF0000"/>
                </a:solidFill>
              </a:rPr>
              <a:t>- Hoa </a:t>
            </a:r>
            <a:r>
              <a:rPr lang="vi-VN" dirty="0">
                <a:solidFill>
                  <a:srgbClr val="FF0000"/>
                </a:solidFill>
              </a:rPr>
              <a:t>cúc trắng của bạn Nam chuyển sang màu đỏ vì mạch gỗ trong thân cây đã vận chuyển nước và muối khoáng từ dưới lên trên làm cho cánh hoa bị nhuộm màu đỏ của nước pha màu thực phẩm.</a:t>
            </a:r>
            <a:endParaRPr lang="en-US" dirty="0">
              <a:solidFill>
                <a:srgbClr val="FF0000"/>
              </a:solidFill>
            </a:endParaRPr>
          </a:p>
        </p:txBody>
      </p:sp>
    </p:spTree>
    <p:extLst>
      <p:ext uri="{BB962C8B-B14F-4D97-AF65-F5344CB8AC3E}">
        <p14:creationId xmlns:p14="http://schemas.microsoft.com/office/powerpoint/2010/main" val="3982217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5AEB5C24-1E4C-41EA-B46F-6496AFCC6B37}"/>
              </a:ext>
            </a:extLst>
          </p:cNvPr>
          <p:cNvSpPr txBox="1">
            <a:spLocks noGrp="1"/>
          </p:cNvSpPr>
          <p:nvPr>
            <p:ph type="title"/>
          </p:nvPr>
        </p:nvSpPr>
        <p:spPr>
          <a:xfrm>
            <a:off x="1676400" y="742950"/>
            <a:ext cx="5162550" cy="1154906"/>
          </a:xfrm>
          <a:prstGeom prst="rect">
            <a:avLst/>
          </a:prstGeom>
        </p:spPr>
        <p:txBody>
          <a:bodyPr vert="horz" lIns="91440" tIns="45720" rIns="91440" bIns="45720" rtlCol="0" anchor="ctr">
            <a:normAutofit fontScale="9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182880" algn="ctr"/>
            <a:r>
              <a:rPr lang="en-US" sz="2400" b="1" dirty="0" smtClean="0">
                <a:latin typeface="Times New Roman" panose="02020603050405020304" pitchFamily="18" charset="0"/>
                <a:cs typeface="Times New Roman" panose="02020603050405020304" pitchFamily="18" charset="0"/>
              </a:rPr>
              <a:t>     </a:t>
            </a:r>
            <a:endParaRPr lang="vi-VN" sz="2400" b="1" dirty="0" smtClean="0">
              <a:latin typeface="Times New Roman" panose="02020603050405020304" pitchFamily="18" charset="0"/>
              <a:cs typeface="Times New Roman" panose="02020603050405020304" pitchFamily="18" charset="0"/>
            </a:endParaRPr>
          </a:p>
          <a:p>
            <a:pPr marL="182880" algn="ctr"/>
            <a:endParaRPr lang="vi-VN" sz="2700" b="1" dirty="0">
              <a:latin typeface="Times New Roman" panose="02020603050405020304" pitchFamily="18" charset="0"/>
              <a:cs typeface="Times New Roman" panose="02020603050405020304" pitchFamily="18" charset="0"/>
            </a:endParaRPr>
          </a:p>
          <a:p>
            <a:pPr marL="182880" algn="ctr"/>
            <a:r>
              <a:rPr lang="vi-VN" sz="27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Lá, thân, rễ của thực vật </a:t>
            </a:r>
            <a:r>
              <a:rPr lang="en-US" sz="27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vi-VN" sz="27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7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Tiết</a:t>
            </a:r>
            <a:r>
              <a:rPr lang="en-US" sz="27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7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en-US" sz="27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7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vi-VN" sz="27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182880" algn="ctr"/>
            <a:endParaRPr lang="en-US" sz="2700" b="1"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599" y="1657350"/>
            <a:ext cx="6858001"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598" y="1657350"/>
            <a:ext cx="6858001"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a:extLst>
              <a:ext uri="{FF2B5EF4-FFF2-40B4-BE49-F238E27FC236}">
                <a16:creationId xmlns:a16="http://schemas.microsoft.com/office/drawing/2014/main" xmlns="" id="{5AEB5C24-1E4C-41EA-B46F-6496AFCC6B37}"/>
              </a:ext>
            </a:extLst>
          </p:cNvPr>
          <p:cNvSpPr txBox="1">
            <a:spLocks/>
          </p:cNvSpPr>
          <p:nvPr/>
        </p:nvSpPr>
        <p:spPr>
          <a:xfrm>
            <a:off x="1428750" y="255593"/>
            <a:ext cx="5410200" cy="759918"/>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fontScale="90000" lnSpcReduction="10000"/>
          </a:bodyPr>
          <a:lstStyle>
            <a:lvl1pPr algn="l" defTabSz="342900" rtl="0" eaLnBrk="1" latinLnBrk="0" hangingPunct="1">
              <a:spcBef>
                <a:spcPct val="0"/>
              </a:spcBef>
              <a:buNone/>
              <a:defRPr sz="27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marL="182880" algn="ctr"/>
            <a:r>
              <a:rPr lang="en-US" sz="2400" b="1" smtClean="0">
                <a:solidFill>
                  <a:srgbClr val="FF0000"/>
                </a:solidFill>
                <a:latin typeface="Times New Roman" panose="02020603050405020304" pitchFamily="18" charset="0"/>
                <a:cs typeface="Times New Roman" panose="02020603050405020304" pitchFamily="18" charset="0"/>
              </a:rPr>
              <a:t>     </a:t>
            </a:r>
            <a:r>
              <a:rPr lang="vi-VN" sz="2400" b="1" smtClean="0">
                <a:solidFill>
                  <a:srgbClr val="FF0000"/>
                </a:solidFill>
                <a:latin typeface="Times New Roman" panose="02020603050405020304" pitchFamily="18" charset="0"/>
                <a:cs typeface="Times New Roman" panose="02020603050405020304" pitchFamily="18" charset="0"/>
              </a:rPr>
              <a:t>Thứ </a:t>
            </a:r>
            <a:r>
              <a:rPr lang="en-US" sz="2400" b="1" smtClean="0">
                <a:solidFill>
                  <a:srgbClr val="FF0000"/>
                </a:solidFill>
                <a:latin typeface="Times New Roman" panose="02020603050405020304" pitchFamily="18" charset="0"/>
                <a:cs typeface="Times New Roman" panose="02020603050405020304" pitchFamily="18" charset="0"/>
              </a:rPr>
              <a:t>    </a:t>
            </a:r>
            <a:r>
              <a:rPr lang="vi-VN" sz="2400" b="1" smtClean="0">
                <a:solidFill>
                  <a:srgbClr val="FF0000"/>
                </a:solidFill>
                <a:latin typeface="Times New Roman" panose="02020603050405020304" pitchFamily="18" charset="0"/>
                <a:cs typeface="Times New Roman" panose="02020603050405020304" pitchFamily="18" charset="0"/>
              </a:rPr>
              <a:t>ngày </a:t>
            </a:r>
            <a:r>
              <a:rPr lang="en-US" sz="2400" b="1" smtClean="0">
                <a:solidFill>
                  <a:srgbClr val="FF0000"/>
                </a:solidFill>
                <a:latin typeface="Times New Roman" panose="02020603050405020304" pitchFamily="18" charset="0"/>
                <a:cs typeface="Times New Roman" panose="02020603050405020304" pitchFamily="18" charset="0"/>
              </a:rPr>
              <a:t>    </a:t>
            </a:r>
            <a:r>
              <a:rPr lang="vi-VN" sz="2400" b="1" smtClean="0">
                <a:solidFill>
                  <a:srgbClr val="FF0000"/>
                </a:solidFill>
                <a:latin typeface="Times New Roman" panose="02020603050405020304" pitchFamily="18" charset="0"/>
                <a:cs typeface="Times New Roman" panose="02020603050405020304" pitchFamily="18" charset="0"/>
              </a:rPr>
              <a:t>tháng </a:t>
            </a:r>
            <a:r>
              <a:rPr lang="en-US" sz="2400" b="1" smtClean="0">
                <a:solidFill>
                  <a:srgbClr val="FF0000"/>
                </a:solidFill>
                <a:latin typeface="Times New Roman" panose="02020603050405020304" pitchFamily="18" charset="0"/>
                <a:cs typeface="Times New Roman" panose="02020603050405020304" pitchFamily="18" charset="0"/>
              </a:rPr>
              <a:t>  </a:t>
            </a:r>
            <a:r>
              <a:rPr lang="vi-VN" sz="2400" b="1" smtClean="0">
                <a:solidFill>
                  <a:srgbClr val="FF0000"/>
                </a:solidFill>
                <a:latin typeface="Times New Roman" panose="02020603050405020304" pitchFamily="18" charset="0"/>
                <a:cs typeface="Times New Roman" panose="02020603050405020304" pitchFamily="18" charset="0"/>
              </a:rPr>
              <a:t> năm 20</a:t>
            </a:r>
            <a:r>
              <a:rPr lang="en-US" sz="2400" b="1" smtClean="0">
                <a:solidFill>
                  <a:srgbClr val="FF0000"/>
                </a:solidFill>
                <a:latin typeface="Times New Roman" panose="02020603050405020304" pitchFamily="18" charset="0"/>
                <a:cs typeface="Times New Roman" panose="02020603050405020304" pitchFamily="18" charset="0"/>
              </a:rPr>
              <a:t>…</a:t>
            </a:r>
            <a:r>
              <a:rPr lang="vi-VN" sz="2400" b="1" smtClean="0">
                <a:solidFill>
                  <a:srgbClr val="FF0000"/>
                </a:solidFill>
                <a:latin typeface="Times New Roman" panose="02020603050405020304" pitchFamily="18" charset="0"/>
                <a:cs typeface="Times New Roman" panose="02020603050405020304" pitchFamily="18" charset="0"/>
              </a:rPr>
              <a:t/>
            </a:r>
            <a:br>
              <a:rPr lang="vi-VN" sz="2400" b="1" smtClean="0">
                <a:solidFill>
                  <a:srgbClr val="FF0000"/>
                </a:solidFill>
                <a:latin typeface="Times New Roman" panose="02020603050405020304" pitchFamily="18" charset="0"/>
                <a:cs typeface="Times New Roman" panose="02020603050405020304" pitchFamily="18" charset="0"/>
              </a:rPr>
            </a:br>
            <a:r>
              <a:rPr lang="vi-VN" sz="2400" b="1" smtClean="0">
                <a:solidFill>
                  <a:srgbClr val="FF0000"/>
                </a:solidFill>
                <a:latin typeface="Times New Roman" panose="02020603050405020304" pitchFamily="18" charset="0"/>
                <a:cs typeface="Times New Roman" panose="02020603050405020304" pitchFamily="18" charset="0"/>
              </a:rPr>
              <a:t>Tự nhiên và xã hội</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1853910"/>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3485</TotalTime>
  <Words>589</Words>
  <Application>Microsoft Office PowerPoint</Application>
  <PresentationFormat>On-screen Show (16:9)</PresentationFormat>
  <Paragraphs>80</Paragraphs>
  <Slides>22</Slides>
  <Notes>5</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Facet</vt:lpstr>
      <vt:lpstr>PowerPoint Presentation</vt:lpstr>
      <vt:lpstr>Cây thân đứng:</vt:lpstr>
      <vt:lpstr>Cây thân leo:</vt:lpstr>
      <vt:lpstr>Cây thân bò:</vt:lpstr>
      <vt:lpstr>PowerPoint Presentation</vt:lpstr>
      <vt:lpstr>PowerPoint Presentation</vt:lpstr>
      <vt:lpstr>PowerPoint Presentation</vt:lpstr>
      <vt:lpstr>PowerPoint Presentation</vt:lpstr>
      <vt:lpstr>       Lá, thân, rễ của thực vật (  Tiết 2 ) </vt:lpstr>
      <vt:lpstr>       Lá, thân, rễ của thực vật  (  Tiết 3 ) </vt:lpstr>
      <vt:lpstr>PowerPoint Presentation</vt:lpstr>
      <vt:lpstr>PowerPoint Presentation</vt:lpstr>
      <vt:lpstr>PowerPoint Presentation</vt:lpstr>
      <vt:lpstr>Các cây rễ chùm: cây hành, cây ớt.</vt:lpstr>
      <vt:lpstr>PowerPoint Presentation</vt:lpstr>
      <vt:lpstr>* Điều gì sẽ xảy ra với cây rau cải nếu nhổ nó ra khỏi đất? Vì sao?</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ThienIT</dc:creator>
  <cp:lastModifiedBy>Windows User</cp:lastModifiedBy>
  <cp:revision>495</cp:revision>
  <dcterms:created xsi:type="dcterms:W3CDTF">2020-08-19T08:40:40Z</dcterms:created>
  <dcterms:modified xsi:type="dcterms:W3CDTF">2023-12-19T14:46:08Z</dcterms:modified>
</cp:coreProperties>
</file>