
<file path=[Content_Types].xml><?xml version="1.0" encoding="utf-8"?>
<Types xmlns="http://schemas.openxmlformats.org/package/2006/content-types">
  <Default Extension="png" ContentType="image/png"/>
  <Default Extension="svg" ContentType="image/svg+xml"/>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media/image41.jpg" ContentType="image/jpeg"/>
  <Override PartName="/ppt/activeX/activeX1.xml" ContentType="application/vnd.ms-office.activeX+xml"/>
  <Override PartName="/ppt/media/image52.jpg" ContentType="image/jpeg"/>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41"/>
  </p:notesMasterIdLst>
  <p:sldIdLst>
    <p:sldId id="398" r:id="rId4"/>
    <p:sldId id="305" r:id="rId5"/>
    <p:sldId id="306" r:id="rId6"/>
    <p:sldId id="308" r:id="rId7"/>
    <p:sldId id="309" r:id="rId8"/>
    <p:sldId id="312" r:id="rId9"/>
    <p:sldId id="342" r:id="rId10"/>
    <p:sldId id="400" r:id="rId11"/>
    <p:sldId id="350" r:id="rId12"/>
    <p:sldId id="349" r:id="rId13"/>
    <p:sldId id="386" r:id="rId14"/>
    <p:sldId id="401" r:id="rId15"/>
    <p:sldId id="391" r:id="rId16"/>
    <p:sldId id="387" r:id="rId17"/>
    <p:sldId id="353" r:id="rId18"/>
    <p:sldId id="392" r:id="rId19"/>
    <p:sldId id="393" r:id="rId20"/>
    <p:sldId id="332" r:id="rId21"/>
    <p:sldId id="333" r:id="rId22"/>
    <p:sldId id="334" r:id="rId23"/>
    <p:sldId id="359" r:id="rId24"/>
    <p:sldId id="360" r:id="rId25"/>
    <p:sldId id="367" r:id="rId26"/>
    <p:sldId id="369" r:id="rId27"/>
    <p:sldId id="402" r:id="rId28"/>
    <p:sldId id="370" r:id="rId29"/>
    <p:sldId id="373" r:id="rId30"/>
    <p:sldId id="371" r:id="rId31"/>
    <p:sldId id="372" r:id="rId32"/>
    <p:sldId id="375" r:id="rId33"/>
    <p:sldId id="376" r:id="rId34"/>
    <p:sldId id="377" r:id="rId35"/>
    <p:sldId id="403" r:id="rId36"/>
    <p:sldId id="404" r:id="rId37"/>
    <p:sldId id="405" r:id="rId38"/>
    <p:sldId id="378" r:id="rId39"/>
    <p:sldId id="3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5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7FFD9-290F-4C04-AFD5-7E6C14509F7E}"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E569D-EC3A-4AF7-96D1-4ECCE9128767}" type="slidenum">
              <a:rPr lang="en-US" smtClean="0"/>
              <a:t>‹#›</a:t>
            </a:fld>
            <a:endParaRPr lang="en-US"/>
          </a:p>
        </p:txBody>
      </p:sp>
    </p:spTree>
    <p:extLst>
      <p:ext uri="{BB962C8B-B14F-4D97-AF65-F5344CB8AC3E}">
        <p14:creationId xmlns:p14="http://schemas.microsoft.com/office/powerpoint/2010/main" val="316617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2/2/2026</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425984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2/2/2026</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7277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2/2/2026</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413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02681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593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6841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06017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6485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90638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967834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7578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2/2/2026</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78264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4534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828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70205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29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98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53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7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46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5941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262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2/2/2026</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262446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52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22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94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9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345176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2/2/2026</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052186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2/2/2026</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59012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2/2/2026</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97002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2/2/2026</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2942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2/2/2026</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7976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2/2/2026</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5730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2/2/2026</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504914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2/2/2026</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287258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2/2/2026</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81795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2/2/2026</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779222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2/2/2026</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667605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2/2/2026</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06927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2/2/2026</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05381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2/2/2026</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36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2/2/2026</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0291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2/2/2026</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28399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2/2/2026</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14802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jpe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E5B7751-B529-7DD5-7ADA-C028C1781D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779761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Picture 6" descr="A round pink label with white text and a black background&#10;&#10;Description automatically generated">
            <a:extLst>
              <a:ext uri="{FF2B5EF4-FFF2-40B4-BE49-F238E27FC236}">
                <a16:creationId xmlns:a16="http://schemas.microsoft.com/office/drawing/2014/main" id="{A9656E70-8731-EE19-650B-6927046DA50D}"/>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664717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2/2/2026</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6DD917C-380E-85B5-12CA-69A207B5E9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40544138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5.wdp"/><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4.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6.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pn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50.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7.wdp"/><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audio" Target="../media/audio5.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6.png"/><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2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0.pn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22.wdp"/><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7.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8.wdp"/><Relationship Id="rId1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10.wdp"/><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2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4.png"/><Relationship Id="rId15" Type="http://schemas.microsoft.com/office/2007/relationships/hdphoto" Target="../media/hdphoto9.wdp"/><Relationship Id="rId10" Type="http://schemas.openxmlformats.org/officeDocument/2006/relationships/image" Target="../media/image17.png"/><Relationship Id="rId19" Type="http://schemas.microsoft.com/office/2007/relationships/hdphoto" Target="../media/hdphoto11.wdp"/><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29.jpg"/><Relationship Id="rId7" Type="http://schemas.openxmlformats.org/officeDocument/2006/relationships/image" Target="../media/image77.svg"/><Relationship Id="rId12"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6.png"/><Relationship Id="rId11" Type="http://schemas.microsoft.com/office/2007/relationships/hdphoto" Target="../media/hdphoto23.wdp"/><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6.png"/><Relationship Id="rId7" Type="http://schemas.openxmlformats.org/officeDocument/2006/relationships/image" Target="../media/image74.png"/><Relationship Id="rId2" Type="http://schemas.openxmlformats.org/officeDocument/2006/relationships/image" Target="../media/image29.jpg"/><Relationship Id="rId1" Type="http://schemas.openxmlformats.org/officeDocument/2006/relationships/slideLayout" Target="../slideLayouts/slideLayout2.xml"/><Relationship Id="rId6" Type="http://schemas.microsoft.com/office/2007/relationships/hdphoto" Target="../media/hdphoto23.wdp"/><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7.sv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slideLayout" Target="../slideLayouts/slideLayout2.xml"/><Relationship Id="rId7" Type="http://schemas.openxmlformats.org/officeDocument/2006/relationships/image" Target="../media/image89.png"/><Relationship Id="rId2" Type="http://schemas.openxmlformats.org/officeDocument/2006/relationships/control" Target="../activeX/activeX2.xml"/><Relationship Id="rId1" Type="http://schemas.openxmlformats.org/officeDocument/2006/relationships/vmlDrawing" Target="../drawings/vmlDrawing2.vml"/><Relationship Id="rId6" Type="http://schemas.microsoft.com/office/2007/relationships/hdphoto" Target="../media/hdphoto24.wdp"/><Relationship Id="rId5" Type="http://schemas.openxmlformats.org/officeDocument/2006/relationships/image" Target="../media/image88.png"/><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94.png"/><Relationship Id="rId4" Type="http://schemas.microsoft.com/office/2007/relationships/hdphoto" Target="../media/hdphoto25.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B3BE39-F624-7F4D-58B1-9CB44836CDCD}"/>
              </a:ext>
            </a:extLst>
          </p:cNvPr>
          <p:cNvPicPr>
            <a:picLocks noChangeAspect="1"/>
          </p:cNvPicPr>
          <p:nvPr/>
        </p:nvPicPr>
        <p:blipFill>
          <a:blip r:embed="rId9"/>
          <a:stretch>
            <a:fillRect/>
          </a:stretch>
        </p:blipFill>
        <p:spPr>
          <a:xfrm>
            <a:off x="1367606" y="2117892"/>
            <a:ext cx="9156986" cy="1572904"/>
          </a:xfrm>
          <a:prstGeom prst="rect">
            <a:avLst/>
          </a:prstGeom>
        </p:spPr>
      </p:pic>
    </p:spTree>
    <p:extLst>
      <p:ext uri="{BB962C8B-B14F-4D97-AF65-F5344CB8AC3E}">
        <p14:creationId xmlns:p14="http://schemas.microsoft.com/office/powerpoint/2010/main" val="1060914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B1D6597-105F-4A1A-A880-14AD9200AB08}"/>
              </a:ext>
            </a:extLst>
          </p:cNvPr>
          <p:cNvSpPr txBox="1"/>
          <p:nvPr/>
        </p:nvSpPr>
        <p:spPr>
          <a:xfrm>
            <a:off x="2903557" y="119046"/>
            <a:ext cx="66185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Khu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rừng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Mát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0A5333B-EB9B-FD2A-DBF9-E5FED486B198}"/>
              </a:ext>
            </a:extLst>
          </p:cNvPr>
          <p:cNvSpPr txBox="1"/>
          <p:nvPr/>
        </p:nvSpPr>
        <p:spPr>
          <a:xfrm>
            <a:off x="571500" y="876300"/>
            <a:ext cx="11163300" cy="612475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Mát sống với ông nội ở “Trang trại rừng” – một trang trại rộng lớn, nổi tiếng trong vùng. Đây là cơ nghiệp của tổ tiên để lại. Trang trại trồng nhiều loại cây, trong đó có những giống cây quý hiếm.</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Hằng ngày, Mát cùng ông chăm sóc rừng cây. Dưới sự chỉ dạy của ông, Mát nhớ được tên và đặc tính của nhiều loại cây. Năm Mát tròn mười tám tuổi, ông nội qua đời. Trước khi mất, ông gửi gắm trang trại cho Mát. Mát cùng hứa với ông sẽ bảo vệ trang trại thật tốt và gìn giữ hồi ức đẹp đã có cùng ông tại nơi này.</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Đáng tiếc, một đêm nọ, sấm chớp đùng đùng nổi lên. Một tia sét đánh trúng ngọn cây cao nhất trong trang trại. Cây bốc cháy, ngọn lửa mau chóng lan khắp rừng. Mọi người hô hào, cùng nhau dập lửa, nhưng đành bất lực trước ngọn lửa cao cả chục mét. Trang trại cháy suốt một ngày một đêm mới dần tắt.</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0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1F36404-CA49-67C9-0F2E-C07447F323A1}"/>
              </a:ext>
            </a:extLst>
          </p:cNvPr>
          <p:cNvSpPr txBox="1"/>
          <p:nvPr/>
        </p:nvSpPr>
        <p:spPr>
          <a:xfrm>
            <a:off x="561975" y="457200"/>
            <a:ext cx="11163300" cy="5909310"/>
          </a:xfrm>
          <a:prstGeom prst="rect">
            <a:avLst/>
          </a:prstGeom>
          <a:noFill/>
        </p:spPr>
        <p:txBody>
          <a:bodyPr wrap="square" rtlCol="0">
            <a:spAutoFit/>
          </a:bodyPr>
          <a:lstStyle/>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Nhìn cảnh hoang tàn của trang trại, Mát đau xót và kiệt sức, ngất lịm đi. Mọi người vội đưa anh vào bệnh viện. Lúc tỉnh dậy, anh buồn bã và tuyệt vọng. Bà lão cạnh giường của Mát thấy vậy, liền hỏi: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Chàng trai trẻ, sao trông cậu ủ rũ vậy?</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cối trong trang trại nhà cháu bị thiêu rụi cả rồi!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bị thiêu cháy thì trồng lại là được. Cậu còn trẻ mà!</a:t>
            </a:r>
          </a:p>
          <a:p>
            <a:pPr algn="just"/>
            <a:r>
              <a:rPr lang="vi-VN" sz="2700" b="0" i="0" dirty="0">
                <a:solidFill>
                  <a:srgbClr val="000000"/>
                </a:solidFill>
                <a:effectLst/>
                <a:latin typeface="Cambria" panose="02040503050406030204" pitchFamily="18" charset="0"/>
                <a:ea typeface="Cambria" panose="02040503050406030204" pitchFamily="18" charset="0"/>
              </a:rPr>
              <a:t>Nghe bà cụ nói, Mát bừng tỉnh. Anh trở về nhà, quyết tâm khôi phục trang trại. Nhưng kiếm đâu ra tiền vốn? Một ý tưởng loé lên trong đầu: “Mình còn những thân cây cháy đen cơ mà!”. Mát thuê người tới, biến những thân cây bị đốt cháy thành than củi đem vào thành phố bán. Anh thu được một số tiền để mua cây giống, trồng trong trang trại, thực hiện lời hứa với ông.</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Nhiều năm sau, trang trại phủ một màu xanh mướt. Mọi người gọi đó là “Rừng của Mát” với niềm khâm phục cậu chủ mới của nó.</a:t>
            </a:r>
          </a:p>
          <a:p>
            <a:pPr algn="r"/>
            <a:r>
              <a:rPr lang="vi-VN" sz="2700" b="0" i="0" dirty="0">
                <a:solidFill>
                  <a:srgbClr val="000000"/>
                </a:solidFill>
                <a:effectLst/>
                <a:latin typeface="Cambria" panose="02040503050406030204" pitchFamily="18" charset="0"/>
                <a:ea typeface="Cambria" panose="02040503050406030204" pitchFamily="18" charset="0"/>
              </a:rPr>
              <a:t>(</a:t>
            </a:r>
            <a:r>
              <a:rPr lang="vi-VN" sz="2700" b="0" i="1" dirty="0">
                <a:solidFill>
                  <a:srgbClr val="000000"/>
                </a:solidFill>
                <a:effectLst/>
                <a:latin typeface="Cambria" panose="02040503050406030204" pitchFamily="18" charset="0"/>
                <a:ea typeface="Cambria" panose="02040503050406030204" pitchFamily="18" charset="0"/>
              </a:rPr>
              <a:t>Theo</a:t>
            </a:r>
            <a:r>
              <a:rPr lang="vi-VN" sz="2700" b="0" i="0" dirty="0">
                <a:solidFill>
                  <a:srgbClr val="000000"/>
                </a:solidFill>
                <a:effectLst/>
                <a:latin typeface="Cambria" panose="02040503050406030204" pitchFamily="18" charset="0"/>
                <a:ea typeface="Cambria" panose="02040503050406030204" pitchFamily="18" charset="0"/>
              </a:rPr>
              <a:t> Lô Trân Trân, Thiện Minh </a:t>
            </a:r>
            <a:r>
              <a:rPr lang="vi-VN" sz="2700" b="0" i="1" dirty="0">
                <a:solidFill>
                  <a:srgbClr val="000000"/>
                </a:solidFill>
                <a:effectLst/>
                <a:latin typeface="Cambria" panose="02040503050406030204" pitchFamily="18" charset="0"/>
                <a:ea typeface="Cambria" panose="02040503050406030204" pitchFamily="18" charset="0"/>
              </a:rPr>
              <a:t>dịch</a:t>
            </a:r>
            <a:r>
              <a:rPr lang="vi-VN" sz="27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0040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5">
            <a:extLst>
              <a:ext uri="{FF2B5EF4-FFF2-40B4-BE49-F238E27FC236}">
                <a16:creationId xmlns:a16="http://schemas.microsoft.com/office/drawing/2014/main" id="{B5E0FC1A-1F5F-6B04-2E2B-DB0E330E88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5" name="图片 16">
            <a:extLst>
              <a:ext uri="{FF2B5EF4-FFF2-40B4-BE49-F238E27FC236}">
                <a16:creationId xmlns:a16="http://schemas.microsoft.com/office/drawing/2014/main" id="{F95D2955-A61C-038E-BBE4-812A16963F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7" name="图片 20">
            <a:extLst>
              <a:ext uri="{FF2B5EF4-FFF2-40B4-BE49-F238E27FC236}">
                <a16:creationId xmlns:a16="http://schemas.microsoft.com/office/drawing/2014/main" id="{2D0CFB9A-0673-5474-5B3F-5D5A80E36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8" name="图片 21">
            <a:extLst>
              <a:ext uri="{FF2B5EF4-FFF2-40B4-BE49-F238E27FC236}">
                <a16:creationId xmlns:a16="http://schemas.microsoft.com/office/drawing/2014/main" id="{F9362F4E-F049-C264-B761-F30D3E362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10" name="组合 44">
            <a:extLst>
              <a:ext uri="{FF2B5EF4-FFF2-40B4-BE49-F238E27FC236}">
                <a16:creationId xmlns:a16="http://schemas.microsoft.com/office/drawing/2014/main" id="{DFDBF653-73AC-EA94-6899-12D94186C246}"/>
              </a:ext>
            </a:extLst>
          </p:cNvPr>
          <p:cNvGrpSpPr/>
          <p:nvPr/>
        </p:nvGrpSpPr>
        <p:grpSpPr>
          <a:xfrm>
            <a:off x="1651665" y="2060846"/>
            <a:ext cx="8047467" cy="997675"/>
            <a:chOff x="2360277" y="2671670"/>
            <a:chExt cx="3089358" cy="892629"/>
          </a:xfrm>
        </p:grpSpPr>
        <p:grpSp>
          <p:nvGrpSpPr>
            <p:cNvPr id="11" name="组合 30">
              <a:extLst>
                <a:ext uri="{FF2B5EF4-FFF2-40B4-BE49-F238E27FC236}">
                  <a16:creationId xmlns:a16="http://schemas.microsoft.com/office/drawing/2014/main" id="{C359E832-801E-7D07-3E47-A7D77723368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327CD04C-CDBA-6B1B-F6C1-72480CA31339}"/>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4" name="圆角矩形 28">
                <a:extLst>
                  <a:ext uri="{FF2B5EF4-FFF2-40B4-BE49-F238E27FC236}">
                    <a16:creationId xmlns:a16="http://schemas.microsoft.com/office/drawing/2014/main" id="{1CF67610-94C4-A2F2-B6F6-0B6552975E0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2" name="文本框 40">
              <a:extLst>
                <a:ext uri="{FF2B5EF4-FFF2-40B4-BE49-F238E27FC236}">
                  <a16:creationId xmlns:a16="http://schemas.microsoft.com/office/drawing/2014/main" id="{25852A83-BE98-BB8D-E658-91A0E170169E}"/>
                </a:ext>
              </a:extLst>
            </p:cNvPr>
            <p:cNvSpPr txBox="1"/>
            <p:nvPr/>
          </p:nvSpPr>
          <p:spPr>
            <a:xfrm>
              <a:off x="2591860" y="2784226"/>
              <a:ext cx="2788114"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1: </a:t>
              </a:r>
              <a:r>
                <a:rPr lang="en-US" sz="3200" dirty="0" err="1">
                  <a:solidFill>
                    <a:srgbClr val="002060"/>
                  </a:solidFill>
                  <a:effectLst/>
                  <a:latin typeface="Cambria" panose="02040503050406030204" pitchFamily="18" charset="0"/>
                  <a:ea typeface="Cambria" panose="02040503050406030204" pitchFamily="18" charset="0"/>
                </a:rPr>
                <a:t>Từ</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đầu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cùng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ông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này</a:t>
              </a:r>
              <a:r>
                <a:rPr lang="en-US" sz="3200" dirty="0">
                  <a:solidFill>
                    <a:srgbClr val="002060"/>
                  </a:solidFill>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5" name="组合 44">
            <a:extLst>
              <a:ext uri="{FF2B5EF4-FFF2-40B4-BE49-F238E27FC236}">
                <a16:creationId xmlns:a16="http://schemas.microsoft.com/office/drawing/2014/main" id="{0053907D-CD2A-FF55-9D5B-A058C34981DA}"/>
              </a:ext>
            </a:extLst>
          </p:cNvPr>
          <p:cNvGrpSpPr/>
          <p:nvPr/>
        </p:nvGrpSpPr>
        <p:grpSpPr>
          <a:xfrm>
            <a:off x="3158480" y="3411319"/>
            <a:ext cx="8047467" cy="997675"/>
            <a:chOff x="2360277" y="2671670"/>
            <a:chExt cx="3089358" cy="892629"/>
          </a:xfrm>
        </p:grpSpPr>
        <p:grpSp>
          <p:nvGrpSpPr>
            <p:cNvPr id="16" name="组合 30">
              <a:extLst>
                <a:ext uri="{FF2B5EF4-FFF2-40B4-BE49-F238E27FC236}">
                  <a16:creationId xmlns:a16="http://schemas.microsoft.com/office/drawing/2014/main" id="{556A636D-17E4-C019-927D-687FEA57C2BB}"/>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A8E7C9F4-CAF5-0015-77D7-1E811EF6CA8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9" name="圆角矩形 28">
                <a:extLst>
                  <a:ext uri="{FF2B5EF4-FFF2-40B4-BE49-F238E27FC236}">
                    <a16:creationId xmlns:a16="http://schemas.microsoft.com/office/drawing/2014/main" id="{D5D0B446-D56B-9CD6-926C-87F5AEA5E30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7" name="文本框 40">
              <a:extLst>
                <a:ext uri="{FF2B5EF4-FFF2-40B4-BE49-F238E27FC236}">
                  <a16:creationId xmlns:a16="http://schemas.microsoft.com/office/drawing/2014/main" id="{1AA61846-FBBA-E4FD-B536-DE473F526753}"/>
                </a:ext>
              </a:extLst>
            </p:cNvPr>
            <p:cNvSpPr txBox="1"/>
            <p:nvPr/>
          </p:nvSpPr>
          <p:spPr>
            <a:xfrm>
              <a:off x="2591173" y="2784437"/>
              <a:ext cx="2606873" cy="562674"/>
            </a:xfrm>
            <a:prstGeom prst="rect">
              <a:avLst/>
            </a:prstGeom>
            <a:noFill/>
          </p:spPr>
          <p:txBody>
            <a:bodyPr wrap="none" rtlCol="0">
              <a:spAutoFit/>
            </a:bodyPr>
            <a:lstStyle/>
            <a:p>
              <a:pPr marL="0" marR="0" algn="just">
                <a:lnSpc>
                  <a:spcPct val="120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2: </a:t>
              </a:r>
              <a:r>
                <a:rPr lang="en-US" sz="3200" dirty="0" err="1">
                  <a:solidFill>
                    <a:srgbClr val="002060"/>
                  </a:solidFill>
                  <a:effectLst/>
                  <a:latin typeface="Cambria" panose="02040503050406030204" pitchFamily="18" charset="0"/>
                  <a:ea typeface="Cambria" panose="02040503050406030204" pitchFamily="18" charset="0"/>
                </a:rPr>
                <a:t>Tiếp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theo</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cậu</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còn</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trẻ</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mà</a:t>
              </a:r>
              <a:r>
                <a:rPr lang="en-US" sz="3200" dirty="0">
                  <a:solidFill>
                    <a:srgbClr val="002060"/>
                  </a:solidFill>
                  <a:effectLst/>
                  <a:latin typeface="Cambria" panose="02040503050406030204" pitchFamily="18" charset="0"/>
                  <a:ea typeface="Cambria" panose="02040503050406030204" pitchFamily="18" charset="0"/>
                </a:rPr>
                <a:t>!</a:t>
              </a:r>
            </a:p>
          </p:txBody>
        </p:sp>
      </p:grpSp>
      <p:grpSp>
        <p:nvGrpSpPr>
          <p:cNvPr id="20" name="组合 44">
            <a:extLst>
              <a:ext uri="{FF2B5EF4-FFF2-40B4-BE49-F238E27FC236}">
                <a16:creationId xmlns:a16="http://schemas.microsoft.com/office/drawing/2014/main" id="{D08208EB-9AD4-60BD-73B7-89011F71D0FE}"/>
              </a:ext>
            </a:extLst>
          </p:cNvPr>
          <p:cNvGrpSpPr/>
          <p:nvPr/>
        </p:nvGrpSpPr>
        <p:grpSpPr>
          <a:xfrm>
            <a:off x="2283940" y="4762815"/>
            <a:ext cx="8047467" cy="997675"/>
            <a:chOff x="2360277" y="2671670"/>
            <a:chExt cx="3089358" cy="892629"/>
          </a:xfrm>
        </p:grpSpPr>
        <p:grpSp>
          <p:nvGrpSpPr>
            <p:cNvPr id="21" name="组合 30">
              <a:extLst>
                <a:ext uri="{FF2B5EF4-FFF2-40B4-BE49-F238E27FC236}">
                  <a16:creationId xmlns:a16="http://schemas.microsoft.com/office/drawing/2014/main" id="{06C1FFB7-C462-B2CA-655D-B983209205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3" name="圆角矩形 27">
                <a:extLst>
                  <a:ext uri="{FF2B5EF4-FFF2-40B4-BE49-F238E27FC236}">
                    <a16:creationId xmlns:a16="http://schemas.microsoft.com/office/drawing/2014/main" id="{3886B4E5-B6E8-D617-B87A-3D37B047A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4" name="圆角矩形 28">
                <a:extLst>
                  <a:ext uri="{FF2B5EF4-FFF2-40B4-BE49-F238E27FC236}">
                    <a16:creationId xmlns:a16="http://schemas.microsoft.com/office/drawing/2014/main" id="{3EFA784A-4E1F-05B9-932E-164D5A7CA14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2" name="文本框 40">
              <a:extLst>
                <a:ext uri="{FF2B5EF4-FFF2-40B4-BE49-F238E27FC236}">
                  <a16:creationId xmlns:a16="http://schemas.microsoft.com/office/drawing/2014/main" id="{9FF082B1-09CE-CA5E-D37C-530B4AED9A51}"/>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5A36596A-5B23-10FE-8159-3225EBB223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75" b="90000" l="9970" r="96375"/>
                    </a14:imgEffect>
                  </a14:imgLayer>
                </a14:imgProps>
              </a:ext>
            </a:extLst>
          </a:blip>
          <a:stretch>
            <a:fillRect/>
          </a:stretch>
        </p:blipFill>
        <p:spPr>
          <a:xfrm>
            <a:off x="9546211" y="1556450"/>
            <a:ext cx="1745473" cy="1687466"/>
          </a:xfrm>
          <a:prstGeom prst="rect">
            <a:avLst/>
          </a:prstGeom>
        </p:spPr>
      </p:pic>
      <p:pic>
        <p:nvPicPr>
          <p:cNvPr id="26" name="Picture 25">
            <a:extLst>
              <a:ext uri="{FF2B5EF4-FFF2-40B4-BE49-F238E27FC236}">
                <a16:creationId xmlns:a16="http://schemas.microsoft.com/office/drawing/2014/main" id="{D2BB1E69-E211-527C-F0EE-0BDF96B980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21" b="99603" l="9926" r="89706"/>
                    </a14:imgEffect>
                  </a14:imgLayer>
                </a14:imgProps>
              </a:ext>
            </a:extLst>
          </a:blip>
          <a:stretch>
            <a:fillRect/>
          </a:stretch>
        </p:blipFill>
        <p:spPr>
          <a:xfrm>
            <a:off x="2348286" y="3045222"/>
            <a:ext cx="1587594" cy="1470859"/>
          </a:xfrm>
          <a:prstGeom prst="rect">
            <a:avLst/>
          </a:prstGeom>
        </p:spPr>
      </p:pic>
      <p:pic>
        <p:nvPicPr>
          <p:cNvPr id="27" name="Picture 26">
            <a:extLst>
              <a:ext uri="{FF2B5EF4-FFF2-40B4-BE49-F238E27FC236}">
                <a16:creationId xmlns:a16="http://schemas.microsoft.com/office/drawing/2014/main" id="{2533D9D9-D29E-3E37-4946-E25F6C6575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77" b="100000" l="9747" r="89892"/>
                    </a14:imgEffect>
                  </a14:imgLayer>
                </a14:imgProps>
              </a:ext>
            </a:extLst>
          </a:blip>
          <a:stretch>
            <a:fillRect/>
          </a:stretch>
        </p:blipFill>
        <p:spPr>
          <a:xfrm>
            <a:off x="9158077" y="4463722"/>
            <a:ext cx="1721101" cy="1540914"/>
          </a:xfrm>
          <a:prstGeom prst="rect">
            <a:avLst/>
          </a:prstGeom>
        </p:spPr>
      </p:pic>
      <p:sp>
        <p:nvSpPr>
          <p:cNvPr id="28" name="Oval 27">
            <a:extLst>
              <a:ext uri="{FF2B5EF4-FFF2-40B4-BE49-F238E27FC236}">
                <a16:creationId xmlns:a16="http://schemas.microsoft.com/office/drawing/2014/main" id="{BABEAA47-215A-170D-D22B-8059F797C4DD}"/>
              </a:ext>
            </a:extLst>
          </p:cNvPr>
          <p:cNvSpPr/>
          <p:nvPr/>
        </p:nvSpPr>
        <p:spPr>
          <a:xfrm>
            <a:off x="1090884" y="1733010"/>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29" name="Oval 28">
            <a:extLst>
              <a:ext uri="{FF2B5EF4-FFF2-40B4-BE49-F238E27FC236}">
                <a16:creationId xmlns:a16="http://schemas.microsoft.com/office/drawing/2014/main" id="{7B4868E5-FD46-F598-098E-B61122C905FE}"/>
              </a:ext>
            </a:extLst>
          </p:cNvPr>
          <p:cNvSpPr/>
          <p:nvPr/>
        </p:nvSpPr>
        <p:spPr>
          <a:xfrm>
            <a:off x="10809387" y="3290929"/>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30" name="Oval 29">
            <a:extLst>
              <a:ext uri="{FF2B5EF4-FFF2-40B4-BE49-F238E27FC236}">
                <a16:creationId xmlns:a16="http://schemas.microsoft.com/office/drawing/2014/main" id="{EC8A3F93-7766-2F6B-0C95-1C0974FBC168}"/>
              </a:ext>
            </a:extLst>
          </p:cNvPr>
          <p:cNvSpPr/>
          <p:nvPr/>
        </p:nvSpPr>
        <p:spPr>
          <a:xfrm>
            <a:off x="1876527" y="511561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31" name="文本框 11">
            <a:extLst>
              <a:ext uri="{FF2B5EF4-FFF2-40B4-BE49-F238E27FC236}">
                <a16:creationId xmlns:a16="http://schemas.microsoft.com/office/drawing/2014/main" id="{A7D8AFA0-4C03-8C39-A518-2FF9EF593402}"/>
              </a:ext>
            </a:extLst>
          </p:cNvPr>
          <p:cNvSpPr txBox="1"/>
          <p:nvPr/>
        </p:nvSpPr>
        <p:spPr>
          <a:xfrm>
            <a:off x="306513" y="425594"/>
            <a:ext cx="894339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Chia  </a:t>
            </a:r>
            <a:r>
              <a:rPr kumimoji="0" lang="en-US" altLang="zh-CN" sz="7200" b="0" i="0" u="none" strike="noStrike" kern="1200" cap="none" spc="0" normalizeH="0" baseline="0" noProof="0" dirty="0" err="1">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đoạn</a:t>
            </a:r>
            <a:endParaRPr kumimoji="0" lang="zh-CN" altLang="en-US"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731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500"/>
                                        <p:tgtEl>
                                          <p:spTgt spid="26"/>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1D2E1109-78AF-464C-2E47-CD9E09D1E581}"/>
              </a:ext>
            </a:extLst>
          </p:cNvPr>
          <p:cNvGrpSpPr/>
          <p:nvPr/>
        </p:nvGrpSpPr>
        <p:grpSpPr>
          <a:xfrm>
            <a:off x="955041" y="1861047"/>
            <a:ext cx="2875280" cy="770393"/>
            <a:chOff x="-946063" y="1595437"/>
            <a:chExt cx="12668882" cy="3069870"/>
          </a:xfrm>
        </p:grpSpPr>
        <p:sp>
          <p:nvSpPr>
            <p:cNvPr id="3" name="Rectangle: Rounded Corners 2">
              <a:extLst>
                <a:ext uri="{FF2B5EF4-FFF2-40B4-BE49-F238E27FC236}">
                  <a16:creationId xmlns:a16="http://schemas.microsoft.com/office/drawing/2014/main" id="{98D5E8F8-A326-E20A-2B79-AFB77A298413}"/>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B2C8C34-BBDB-C30A-F38C-795DEC27D6AD}"/>
                </a:ext>
              </a:extLst>
            </p:cNvPr>
            <p:cNvSpPr txBox="1"/>
            <p:nvPr/>
          </p:nvSpPr>
          <p:spPr>
            <a:xfrm>
              <a:off x="1673655" y="1892046"/>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trang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trại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7ABFABE-83CD-15E9-C80B-6B50AF82AB88}"/>
                </a:ext>
              </a:extLst>
            </p:cNvPr>
            <p:cNvPicPr>
              <a:picLocks noChangeAspect="1"/>
            </p:cNvPicPr>
            <p:nvPr/>
          </p:nvPicPr>
          <p:blipFill>
            <a:blip r:embed="rId3"/>
            <a:stretch>
              <a:fillRect/>
            </a:stretch>
          </p:blipFill>
          <p:spPr>
            <a:xfrm>
              <a:off x="-946063" y="1918258"/>
              <a:ext cx="2368026" cy="2368029"/>
            </a:xfrm>
            <a:prstGeom prst="rect">
              <a:avLst/>
            </a:prstGeom>
          </p:spPr>
        </p:pic>
      </p:grpSp>
      <p:pic>
        <p:nvPicPr>
          <p:cNvPr id="17" name="Picture 16">
            <a:extLst>
              <a:ext uri="{FF2B5EF4-FFF2-40B4-BE49-F238E27FC236}">
                <a16:creationId xmlns:a16="http://schemas.microsoft.com/office/drawing/2014/main" id="{085B0DFB-EDD4-350E-FD0F-27F2C9955E21}"/>
              </a:ext>
            </a:extLst>
          </p:cNvPr>
          <p:cNvPicPr>
            <a:picLocks noChangeAspect="1"/>
          </p:cNvPicPr>
          <p:nvPr/>
        </p:nvPicPr>
        <p:blipFill>
          <a:blip r:embed="rId4"/>
          <a:stretch>
            <a:fillRect/>
          </a:stretch>
        </p:blipFill>
        <p:spPr>
          <a:xfrm>
            <a:off x="2167802" y="197052"/>
            <a:ext cx="7876715" cy="1201016"/>
          </a:xfrm>
          <a:prstGeom prst="rect">
            <a:avLst/>
          </a:prstGeom>
        </p:spPr>
      </p:pic>
      <p:grpSp>
        <p:nvGrpSpPr>
          <p:cNvPr id="18" name="Group 17">
            <a:extLst>
              <a:ext uri="{FF2B5EF4-FFF2-40B4-BE49-F238E27FC236}">
                <a16:creationId xmlns:a16="http://schemas.microsoft.com/office/drawing/2014/main" id="{7C6CE286-4E97-20C9-EF8B-C25705AF9119}"/>
              </a:ext>
            </a:extLst>
          </p:cNvPr>
          <p:cNvGrpSpPr/>
          <p:nvPr/>
        </p:nvGrpSpPr>
        <p:grpSpPr>
          <a:xfrm>
            <a:off x="6177281" y="1769607"/>
            <a:ext cx="2971209" cy="770393"/>
            <a:chOff x="-946063" y="1595437"/>
            <a:chExt cx="13091558" cy="3069870"/>
          </a:xfrm>
        </p:grpSpPr>
        <p:sp>
          <p:nvSpPr>
            <p:cNvPr id="19" name="Rectangle: Rounded Corners 18">
              <a:extLst>
                <a:ext uri="{FF2B5EF4-FFF2-40B4-BE49-F238E27FC236}">
                  <a16:creationId xmlns:a16="http://schemas.microsoft.com/office/drawing/2014/main" id="{8849EEB9-AE33-38E5-5A67-1B8A0F876F7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CEAE58BD-89CB-B33A-4E7F-6746FDBF27BB}"/>
                </a:ext>
              </a:extLst>
            </p:cNvPr>
            <p:cNvSpPr txBox="1"/>
            <p:nvPr/>
          </p:nvSpPr>
          <p:spPr>
            <a:xfrm>
              <a:off x="2166085" y="16491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gửi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gắm</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F1E574B2-0FC3-A21D-1F45-FE8A21368309}"/>
                </a:ext>
              </a:extLst>
            </p:cNvPr>
            <p:cNvPicPr>
              <a:picLocks noChangeAspect="1"/>
            </p:cNvPicPr>
            <p:nvPr/>
          </p:nvPicPr>
          <p:blipFill>
            <a:blip r:embed="rId3"/>
            <a:stretch>
              <a:fillRect/>
            </a:stretch>
          </p:blipFill>
          <p:spPr>
            <a:xfrm>
              <a:off x="-946063" y="1918258"/>
              <a:ext cx="2368026" cy="2368029"/>
            </a:xfrm>
            <a:prstGeom prst="rect">
              <a:avLst/>
            </a:prstGeom>
          </p:spPr>
        </p:pic>
      </p:grpSp>
      <p:grpSp>
        <p:nvGrpSpPr>
          <p:cNvPr id="22" name="Group 21">
            <a:extLst>
              <a:ext uri="{FF2B5EF4-FFF2-40B4-BE49-F238E27FC236}">
                <a16:creationId xmlns:a16="http://schemas.microsoft.com/office/drawing/2014/main" id="{16ABEA5B-5F84-3C80-1E34-ADA0FB3EF522}"/>
              </a:ext>
            </a:extLst>
          </p:cNvPr>
          <p:cNvGrpSpPr/>
          <p:nvPr/>
        </p:nvGrpSpPr>
        <p:grpSpPr>
          <a:xfrm>
            <a:off x="4155441" y="3456167"/>
            <a:ext cx="2920409" cy="770393"/>
            <a:chOff x="-946063" y="1595437"/>
            <a:chExt cx="12867726" cy="3069870"/>
          </a:xfrm>
        </p:grpSpPr>
        <p:sp>
          <p:nvSpPr>
            <p:cNvPr id="23" name="Rectangle: Rounded Corners 22">
              <a:extLst>
                <a:ext uri="{FF2B5EF4-FFF2-40B4-BE49-F238E27FC236}">
                  <a16:creationId xmlns:a16="http://schemas.microsoft.com/office/drawing/2014/main" id="{47F9DD7D-CC9E-0232-383A-94F89FC0598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77B890F-AC2D-8E25-8607-F84E0AC1147D}"/>
                </a:ext>
              </a:extLst>
            </p:cNvPr>
            <p:cNvSpPr txBox="1"/>
            <p:nvPr/>
          </p:nvSpPr>
          <p:spPr>
            <a:xfrm>
              <a:off x="1942253" y="19325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thiêu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rụi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5725136D-1700-4796-E4A1-4ABC71D692C8}"/>
                </a:ext>
              </a:extLst>
            </p:cNvPr>
            <p:cNvPicPr>
              <a:picLocks noChangeAspect="1"/>
            </p:cNvPicPr>
            <p:nvPr/>
          </p:nvPicPr>
          <p:blipFill>
            <a:blip r:embed="rId3"/>
            <a:stretch>
              <a:fillRect/>
            </a:stretch>
          </p:blipFill>
          <p:spPr>
            <a:xfrm>
              <a:off x="-946063" y="1918258"/>
              <a:ext cx="2368026" cy="2368029"/>
            </a:xfrm>
            <a:prstGeom prst="rect">
              <a:avLst/>
            </a:prstGeom>
          </p:spPr>
        </p:pic>
      </p:grpSp>
    </p:spTree>
    <p:extLst>
      <p:ext uri="{BB962C8B-B14F-4D97-AF65-F5344CB8AC3E}">
        <p14:creationId xmlns:p14="http://schemas.microsoft.com/office/powerpoint/2010/main" val="186982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B07CE52-D8FD-E0CB-4947-263386B3E994}"/>
              </a:ext>
            </a:extLst>
          </p:cNvPr>
          <p:cNvGrpSpPr/>
          <p:nvPr/>
        </p:nvGrpSpPr>
        <p:grpSpPr>
          <a:xfrm>
            <a:off x="1136538" y="2490521"/>
            <a:ext cx="10039462" cy="2488609"/>
            <a:chOff x="469180" y="1595437"/>
            <a:chExt cx="11253639" cy="3069870"/>
          </a:xfrm>
        </p:grpSpPr>
        <p:sp>
          <p:nvSpPr>
            <p:cNvPr id="5" name="Rectangle: Rounded Corners 4">
              <a:extLst>
                <a:ext uri="{FF2B5EF4-FFF2-40B4-BE49-F238E27FC236}">
                  <a16:creationId xmlns:a16="http://schemas.microsoft.com/office/drawing/2014/main" id="{CEA15599-E223-6F60-F174-C36C8EB2BC59}"/>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26E11E9-B0F3-273C-A012-70706A9D8009}"/>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Anh thu được một số tiền để mua cây giống,</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trồng trong trang trại,</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thực hiện lời hứa với 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2F52273-C3F2-A2C7-FF6C-77542AF5FE99}"/>
                </a:ext>
              </a:extLst>
            </p:cNvPr>
            <p:cNvPicPr>
              <a:picLocks noChangeAspect="1"/>
            </p:cNvPicPr>
            <p:nvPr/>
          </p:nvPicPr>
          <p:blipFill>
            <a:blip r:embed="rId3"/>
            <a:stretch>
              <a:fillRect/>
            </a:stretch>
          </p:blipFill>
          <p:spPr>
            <a:xfrm>
              <a:off x="720876" y="1918260"/>
              <a:ext cx="701083" cy="701083"/>
            </a:xfrm>
            <a:prstGeom prst="rect">
              <a:avLst/>
            </a:prstGeom>
          </p:spPr>
        </p:pic>
      </p:grpSp>
      <p:pic>
        <p:nvPicPr>
          <p:cNvPr id="10" name="Picture 9">
            <a:extLst>
              <a:ext uri="{FF2B5EF4-FFF2-40B4-BE49-F238E27FC236}">
                <a16:creationId xmlns:a16="http://schemas.microsoft.com/office/drawing/2014/main" id="{6B324935-788A-B5C5-37B5-A286CDB8597B}"/>
              </a:ext>
            </a:extLst>
          </p:cNvPr>
          <p:cNvPicPr>
            <a:picLocks noChangeAspect="1"/>
          </p:cNvPicPr>
          <p:nvPr/>
        </p:nvPicPr>
        <p:blipFill>
          <a:blip r:embed="rId4"/>
          <a:stretch>
            <a:fillRect/>
          </a:stretch>
        </p:blipFill>
        <p:spPr>
          <a:xfrm>
            <a:off x="2530801" y="387614"/>
            <a:ext cx="7876715" cy="1237595"/>
          </a:xfrm>
          <a:prstGeom prst="rect">
            <a:avLst/>
          </a:prstGeom>
        </p:spPr>
      </p:pic>
    </p:spTree>
    <p:extLst>
      <p:ext uri="{BB962C8B-B14F-4D97-AF65-F5344CB8AC3E}">
        <p14:creationId xmlns:p14="http://schemas.microsoft.com/office/powerpoint/2010/main" val="10809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099846" y="1690191"/>
            <a:ext cx="8336031" cy="1569660"/>
          </a:xfrm>
          <a:prstGeom prst="rect">
            <a:avLst/>
          </a:prstGeom>
          <a:noFill/>
        </p:spPr>
        <p:txBody>
          <a:bodyPr wrap="square" rtlCol="0">
            <a:spAutoFit/>
          </a:bodyPr>
          <a:lstStyle/>
          <a:p>
            <a:pPr lvl="0" algn="just">
              <a:defRPr/>
            </a:pPr>
            <a:r>
              <a:rPr lang="en-US" sz="4800" b="1" dirty="0">
                <a:solidFill>
                  <a:srgbClr val="0070C0"/>
                </a:solidFill>
              </a:rPr>
              <a:t>Trang </a:t>
            </a:r>
            <a:r>
              <a:rPr lang="en-US" sz="4800" b="1" dirty="0" err="1">
                <a:solidFill>
                  <a:srgbClr val="0070C0"/>
                </a:solidFill>
              </a:rPr>
              <a:t>trại</a:t>
            </a:r>
            <a:r>
              <a:rPr lang="en-US" sz="4800" b="1" dirty="0">
                <a:solidFill>
                  <a:srgbClr val="0070C0"/>
                </a:solidFill>
              </a:rPr>
              <a:t>: </a:t>
            </a:r>
            <a:r>
              <a:rPr lang="en-US" sz="4800" b="1" dirty="0" err="1">
                <a:solidFill>
                  <a:srgbClr val="FF0000"/>
                </a:solidFill>
              </a:rPr>
              <a:t>trại</a:t>
            </a:r>
            <a:r>
              <a:rPr lang="en-US" sz="4800" b="1" dirty="0">
                <a:solidFill>
                  <a:srgbClr val="FF0000"/>
                </a:solidFill>
              </a:rPr>
              <a:t> </a:t>
            </a:r>
            <a:r>
              <a:rPr lang="en-US" sz="4800" b="1" dirty="0" err="1">
                <a:solidFill>
                  <a:srgbClr val="FF0000"/>
                </a:solidFill>
              </a:rPr>
              <a:t>lớn</a:t>
            </a:r>
            <a:r>
              <a:rPr lang="en-US" sz="4800" b="1" dirty="0">
                <a:solidFill>
                  <a:srgbClr val="FF0000"/>
                </a:solidFill>
              </a:rPr>
              <a:t> </a:t>
            </a:r>
            <a:r>
              <a:rPr lang="en-US" sz="4800" b="1" dirty="0" err="1">
                <a:solidFill>
                  <a:srgbClr val="FF0000"/>
                </a:solidFill>
              </a:rPr>
              <a:t>sản</a:t>
            </a:r>
            <a:r>
              <a:rPr lang="en-US" sz="4800" b="1" dirty="0">
                <a:solidFill>
                  <a:srgbClr val="FF0000"/>
                </a:solidFill>
              </a:rPr>
              <a:t> </a:t>
            </a:r>
            <a:r>
              <a:rPr lang="en-US" sz="4800" b="1" dirty="0" err="1">
                <a:solidFill>
                  <a:srgbClr val="FF0000"/>
                </a:solidFill>
              </a:rPr>
              <a:t>xuất</a:t>
            </a:r>
            <a:r>
              <a:rPr lang="en-US" sz="4800" b="1" dirty="0">
                <a:solidFill>
                  <a:srgbClr val="FF0000"/>
                </a:solidFill>
              </a:rPr>
              <a:t> </a:t>
            </a:r>
            <a:r>
              <a:rPr lang="en-US" sz="4800" b="1" dirty="0" err="1">
                <a:solidFill>
                  <a:srgbClr val="FF0000"/>
                </a:solidFill>
              </a:rPr>
              <a:t>nông</a:t>
            </a:r>
            <a:r>
              <a:rPr lang="en-US" sz="4800" b="1" dirty="0">
                <a:solidFill>
                  <a:srgbClr val="FF0000"/>
                </a:solidFill>
              </a:rPr>
              <a:t> </a:t>
            </a:r>
            <a:r>
              <a:rPr lang="en-US" sz="4800" b="1" dirty="0" err="1">
                <a:solidFill>
                  <a:srgbClr val="FF0000"/>
                </a:solidFill>
              </a:rPr>
              <a:t>nghiệp</a:t>
            </a:r>
            <a:r>
              <a:rPr lang="en-US" sz="4800" b="1" dirty="0">
                <a:solidFill>
                  <a:srgbClr val="FF0000"/>
                </a:solidFill>
              </a:rPr>
              <a: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E8B5AFB0-A9EC-5D83-F4D8-5088E009F09D}"/>
              </a:ext>
            </a:extLst>
          </p:cNvPr>
          <p:cNvPicPr>
            <a:picLocks noChangeAspect="1"/>
          </p:cNvPicPr>
          <p:nvPr/>
        </p:nvPicPr>
        <p:blipFill>
          <a:blip r:embed="rId5"/>
          <a:stretch>
            <a:fillRect/>
          </a:stretch>
        </p:blipFill>
        <p:spPr>
          <a:xfrm>
            <a:off x="1463209" y="79077"/>
            <a:ext cx="9925148" cy="1268078"/>
          </a:xfrm>
          <a:prstGeom prst="rect">
            <a:avLst/>
          </a:prstGeom>
        </p:spPr>
      </p:pic>
      <p:pic>
        <p:nvPicPr>
          <p:cNvPr id="1026" name="Picture 2" descr="Mô hình trang trại kết hợp làm du lịch độc đáo của cô gái miền Tây">
            <a:extLst>
              <a:ext uri="{FF2B5EF4-FFF2-40B4-BE49-F238E27FC236}">
                <a16:creationId xmlns:a16="http://schemas.microsoft.com/office/drawing/2014/main" id="{F96922DE-12A4-BEF5-2AAB-50A2F62A56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0240" y="3220720"/>
            <a:ext cx="5019040" cy="2915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label with white text and a black background&#10;&#10;Description automatically generated">
            <a:extLst>
              <a:ext uri="{FF2B5EF4-FFF2-40B4-BE49-F238E27FC236}">
                <a16:creationId xmlns:a16="http://schemas.microsoft.com/office/drawing/2014/main" id="{EEB8006F-964C-A406-5548-00CCEB670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315216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2308324"/>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Cơ nghiệp</a:t>
            </a:r>
            <a:r>
              <a:rPr lang="en-US" sz="4800" b="1" dirty="0">
                <a:solidFill>
                  <a:srgbClr val="0070C0"/>
                </a:solidFill>
                <a:latin typeface="Calibri" panose="020F0502020204030204"/>
              </a:rPr>
              <a:t>:</a:t>
            </a:r>
            <a:r>
              <a:rPr lang="vi-VN" sz="4800" b="1" dirty="0">
                <a:solidFill>
                  <a:srgbClr val="0070C0"/>
                </a:solidFill>
                <a:latin typeface="Calibri" panose="020F0502020204030204"/>
              </a:rPr>
              <a:t> </a:t>
            </a:r>
            <a:r>
              <a:rPr lang="vi-VN" sz="4800" b="1" dirty="0">
                <a:solidFill>
                  <a:srgbClr val="FF0000"/>
                </a:solidFill>
                <a:latin typeface="Calibri" panose="020F0502020204030204"/>
              </a:rPr>
              <a:t>toàn bộ những tài sản đã gây dựng được, làm cơ sở cho việc làm ăn</a:t>
            </a:r>
            <a:r>
              <a:rPr lang="en-US" sz="4800" b="1" dirty="0">
                <a:solidFill>
                  <a:srgbClr val="FF0000"/>
                </a:solidFill>
                <a:latin typeface="Calibri" panose="020F0502020204030204"/>
              </a:rPr>
              <a:t>.</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B61CAD8C-4132-26E2-812D-B8C1ADD06832}"/>
              </a:ext>
            </a:extLst>
          </p:cNvPr>
          <p:cNvPicPr>
            <a:picLocks noChangeAspect="1"/>
          </p:cNvPicPr>
          <p:nvPr/>
        </p:nvPicPr>
        <p:blipFill>
          <a:blip r:embed="rId5"/>
          <a:stretch>
            <a:fillRect/>
          </a:stretch>
        </p:blipFill>
        <p:spPr>
          <a:xfrm>
            <a:off x="1846009" y="79077"/>
            <a:ext cx="9925148" cy="1268078"/>
          </a:xfrm>
          <a:prstGeom prst="rect">
            <a:avLst/>
          </a:prstGeom>
        </p:spPr>
      </p:pic>
    </p:spTree>
    <p:extLst>
      <p:ext uri="{BB962C8B-B14F-4D97-AF65-F5344CB8AC3E}">
        <p14:creationId xmlns:p14="http://schemas.microsoft.com/office/powerpoint/2010/main" val="3758278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8F0B9D-DEBB-DC8B-1900-F27D9F2C6D16}"/>
              </a:ext>
            </a:extLst>
          </p:cNvPr>
          <p:cNvGrpSpPr/>
          <p:nvPr/>
        </p:nvGrpSpPr>
        <p:grpSpPr>
          <a:xfrm>
            <a:off x="1971455" y="117360"/>
            <a:ext cx="9919681" cy="1213877"/>
            <a:chOff x="1563687" y="441006"/>
            <a:chExt cx="9919681" cy="1213877"/>
          </a:xfrm>
        </p:grpSpPr>
        <p:sp>
          <p:nvSpPr>
            <p:cNvPr id="5" name="TextBox 4">
              <a:extLst>
                <a:ext uri="{FF2B5EF4-FFF2-40B4-BE49-F238E27FC236}">
                  <a16:creationId xmlns:a16="http://schemas.microsoft.com/office/drawing/2014/main" id="{3416487E-E8EB-9F9B-82FD-1C30FD0899D7}"/>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6" name="TextBox 5">
              <a:extLst>
                <a:ext uri="{FF2B5EF4-FFF2-40B4-BE49-F238E27FC236}">
                  <a16:creationId xmlns:a16="http://schemas.microsoft.com/office/drawing/2014/main" id="{4C7CBDBA-E5F1-0F27-76FD-0FA64084E8A6}"/>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5B9BD5">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3046988"/>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Ngất lịm: </a:t>
            </a:r>
            <a:r>
              <a:rPr lang="vi-VN" sz="4800" b="1" dirty="0">
                <a:solidFill>
                  <a:srgbClr val="FF0000"/>
                </a:solidFill>
                <a:latin typeface="Calibri" panose="020F0502020204030204"/>
              </a:rPr>
              <a:t>ở trạng thái bất tỉnh đột ngột vì thiêu máu lên não hoặc vì ức che thần kinh quá mạnh.</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18018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4"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535AD31-858B-E750-DF3B-7421C7F4B7F8}"/>
              </a:ext>
            </a:extLst>
          </p:cNvPr>
          <p:cNvPicPr>
            <a:picLocks noChangeAspect="1"/>
          </p:cNvPicPr>
          <p:nvPr/>
        </p:nvPicPr>
        <p:blipFill>
          <a:blip r:embed="rId4"/>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666134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0E8E07-E068-A953-1CFA-284D481CB430}"/>
              </a:ext>
            </a:extLst>
          </p:cNvPr>
          <p:cNvPicPr>
            <a:picLocks noChangeAspect="1"/>
          </p:cNvPicPr>
          <p:nvPr/>
        </p:nvPicPr>
        <p:blipFill>
          <a:blip r:embed="rId4"/>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410528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095A25B-BDEE-9CBE-9217-F7CCA5B90CEA}"/>
              </a:ext>
            </a:extLst>
          </p:cNvPr>
          <p:cNvPicPr>
            <a:picLocks noChangeAspect="1"/>
          </p:cNvPicPr>
          <p:nvPr/>
        </p:nvPicPr>
        <p:blipFill>
          <a:blip r:embed="rId6"/>
          <a:stretch>
            <a:fillRect/>
          </a:stretch>
        </p:blipFill>
        <p:spPr>
          <a:xfrm>
            <a:off x="1183060" y="431626"/>
            <a:ext cx="10708939" cy="6858000"/>
          </a:xfrm>
          <a:prstGeom prst="rect">
            <a:avLst/>
          </a:prstGeom>
        </p:spPr>
      </p:pic>
    </p:spTree>
    <p:controls>
      <mc:AlternateContent xmlns:mc="http://schemas.openxmlformats.org/markup-compatibility/2006">
        <mc:Choice xmlns:v="urn:schemas-microsoft-com:vml" Requires="v">
          <p:control spid="1026" name="TextBox1" r:id="rId2" imgW="3438360" imgH="1476360"/>
        </mc:Choice>
        <mc:Fallback>
          <p:control name="TextBox1" r:id="rId2" imgW="3438360" imgH="1476360">
            <p:pic>
              <p:nvPicPr>
                <p:cNvPr id="9" name="TextBox1">
                  <a:extLst>
                    <a:ext uri="{FF2B5EF4-FFF2-40B4-BE49-F238E27FC236}">
                      <a16:creationId xmlns:a16="http://schemas.microsoft.com/office/drawing/2014/main" id="{BAFFD7BD-8694-3CEF-B280-A9EE3462C51B}"/>
                    </a:ext>
                  </a:extLst>
                </p:cNvPr>
                <p:cNvPicPr>
                  <a:picLocks/>
                </p:cNvPicPr>
                <p:nvPr/>
              </p:nvPicPr>
              <p:blipFill>
                <a:blip r:embed="rId7"/>
                <a:stretch>
                  <a:fillRect/>
                </a:stretch>
              </p:blipFill>
              <p:spPr>
                <a:xfrm>
                  <a:off x="4445876" y="3860626"/>
                  <a:ext cx="3440613" cy="1479432"/>
                </a:xfrm>
                <a:prstGeom prst="rect">
                  <a:avLst/>
                </a:prstGeom>
              </p:spPr>
            </p:pic>
          </p:control>
        </mc:Fallback>
      </mc:AlternateContent>
    </p:controls>
    <p:extLst>
      <p:ext uri="{BB962C8B-B14F-4D97-AF65-F5344CB8AC3E}">
        <p14:creationId xmlns:p14="http://schemas.microsoft.com/office/powerpoint/2010/main" val="2543574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7820"/>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H</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I</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Ể</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U</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1" b="12688"/>
          <a:stretch/>
        </p:blipFill>
        <p:spPr bwMode="auto">
          <a:xfrm>
            <a:off x="5003439" y="4555864"/>
            <a:ext cx="3005786" cy="230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468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323381"/>
            <a:ext cx="10987789" cy="1617179"/>
          </a:xfrm>
          <a:prstGeom prst="rect">
            <a:avLst/>
          </a:prstGeom>
        </p:spPr>
      </p:pic>
      <p:pic>
        <p:nvPicPr>
          <p:cNvPr id="1028"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4BCBCC3F-786E-A2B5-8A01-9036316B63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A4D178-2714-9ECC-7017-54F7A7FE246E}"/>
              </a:ext>
            </a:extLst>
          </p:cNvPr>
          <p:cNvSpPr txBox="1"/>
          <p:nvPr/>
        </p:nvSpPr>
        <p:spPr>
          <a:xfrm>
            <a:off x="1221721" y="529221"/>
            <a:ext cx="10025399" cy="1077218"/>
          </a:xfrm>
          <a:prstGeom prst="rect">
            <a:avLst/>
          </a:prstGeom>
          <a:noFill/>
        </p:spPr>
        <p:txBody>
          <a:bodyPr wrap="square" rtlCol="0">
            <a:spAutoFit/>
          </a:bodyPr>
          <a:lstStyle/>
          <a:p>
            <a:pPr lvl="0" algn="ctr">
              <a:defRPr/>
            </a:pPr>
            <a:r>
              <a:rPr lang="vi-VN" sz="3200" b="1" dirty="0">
                <a:solidFill>
                  <a:prstClr val="black"/>
                </a:solidFill>
              </a:rPr>
              <a:t>Hãy giới thiệu về “Trang trại rừng” và sự gắn bó của Mát với trang trại.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B7BEF269-99B0-9A8B-BB5F-9BC8CCC1D9AA}"/>
              </a:ext>
            </a:extLst>
          </p:cNvPr>
          <p:cNvSpPr/>
          <p:nvPr/>
        </p:nvSpPr>
        <p:spPr>
          <a:xfrm>
            <a:off x="191146" y="2293496"/>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524116F-F64C-B2E8-2558-1314CB2C9493}"/>
              </a:ext>
            </a:extLst>
          </p:cNvPr>
          <p:cNvSpPr txBox="1"/>
          <p:nvPr/>
        </p:nvSpPr>
        <p:spPr>
          <a:xfrm>
            <a:off x="325120" y="2405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Giới thiệu về “Trang trại rừng”: </a:t>
            </a:r>
            <a:r>
              <a:rPr kumimoji="0" lang="vi-VN" sz="28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trang trại rộng lớn, nổi tiếng trong vùng, cơ nghiệp của tổ tiên để lại, có nhiều loại cây và có giống cây quý hiếm.</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841683D-86F7-A407-08D5-B7B08DD13774}"/>
              </a:ext>
            </a:extLst>
          </p:cNvPr>
          <p:cNvSpPr txBox="1"/>
          <p:nvPr/>
        </p:nvSpPr>
        <p:spPr>
          <a:xfrm>
            <a:off x="294640" y="4437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Sự gắn bó của Mát với trang trại: </a:t>
            </a:r>
            <a:r>
              <a:rPr kumimoji="0" lang="vi-VN" sz="280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cùng ông chăm sóc cây hằng ngày, nhớ được tên và đặc tính của nhiêu loại cây, hứa với ông sẽ bảo vệ trang trại thật tốt.</a:t>
            </a:r>
            <a:endParaRPr kumimoji="0" lang="en-US" sz="280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26" name="Picture 1025">
            <a:extLst>
              <a:ext uri="{FF2B5EF4-FFF2-40B4-BE49-F238E27FC236}">
                <a16:creationId xmlns:a16="http://schemas.microsoft.com/office/drawing/2014/main" id="{C3D63937-2307-1E42-520E-EE05FFFC6BE1}"/>
              </a:ext>
            </a:extLst>
          </p:cNvPr>
          <p:cNvPicPr>
            <a:picLocks noChangeAspect="1"/>
          </p:cNvPicPr>
          <p:nvPr/>
        </p:nvPicPr>
        <p:blipFill>
          <a:blip r:embed="rId8"/>
          <a:stretch>
            <a:fillRect/>
          </a:stretch>
        </p:blipFill>
        <p:spPr>
          <a:xfrm>
            <a:off x="7115586" y="2783840"/>
            <a:ext cx="4675094" cy="3311525"/>
          </a:xfrm>
          <a:prstGeom prst="rect">
            <a:avLst/>
          </a:prstGeom>
        </p:spPr>
      </p:pic>
    </p:spTree>
    <p:extLst>
      <p:ext uri="{BB962C8B-B14F-4D97-AF65-F5344CB8AC3E}">
        <p14:creationId xmlns:p14="http://schemas.microsoft.com/office/powerpoint/2010/main" val="3349040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487243"/>
            <a:ext cx="9629177" cy="1200329"/>
          </a:xfrm>
          <a:prstGeom prst="rect">
            <a:avLst/>
          </a:prstGeom>
          <a:noFill/>
        </p:spPr>
        <p:txBody>
          <a:bodyPr wrap="square" rtlCol="0">
            <a:spAutoFit/>
          </a:bodyPr>
          <a:lstStyle/>
          <a:p>
            <a:pPr algn="ctr"/>
            <a:r>
              <a:rPr lang="nl-NL" sz="3600" b="1" dirty="0"/>
              <a:t>Sự việc gì đã xảy ra với trang trại? Điều đó khiến Mát rơi vào tình trạng như thế nào?</a:t>
            </a:r>
            <a:endParaRPr lang="en-US" sz="3600" b="1" dirty="0"/>
          </a:p>
        </p:txBody>
      </p:sp>
      <p:pic>
        <p:nvPicPr>
          <p:cNvPr id="2050" name="Picture 2" descr="Clip nghệ thuật số - số 2 png tải về - Miễn phí trong suốt Khu Vực png Tải  về.">
            <a:extLst>
              <a:ext uri="{FF2B5EF4-FFF2-40B4-BE49-F238E27FC236}">
                <a16:creationId xmlns:a16="http://schemas.microsoft.com/office/drawing/2014/main" id="{7A716BD5-492B-6753-B665-2C4400B9B8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407971" y="487243"/>
            <a:ext cx="2401663" cy="17612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DD4D68-A839-FC6A-F334-5797F061AF27}"/>
              </a:ext>
            </a:extLst>
          </p:cNvPr>
          <p:cNvGrpSpPr/>
          <p:nvPr/>
        </p:nvGrpSpPr>
        <p:grpSpPr>
          <a:xfrm>
            <a:off x="754743" y="2743200"/>
            <a:ext cx="10930742" cy="3777521"/>
            <a:chOff x="6880486" y="2743200"/>
            <a:chExt cx="5006714" cy="3777521"/>
          </a:xfrm>
        </p:grpSpPr>
        <p:sp>
          <p:nvSpPr>
            <p:cNvPr id="7" name="Rectangle: Rounded Corners 6">
              <a:extLst>
                <a:ext uri="{FF2B5EF4-FFF2-40B4-BE49-F238E27FC236}">
                  <a16:creationId xmlns:a16="http://schemas.microsoft.com/office/drawing/2014/main" id="{0CF72F29-E586-5DB4-5714-8CCFF4685986}"/>
                </a:ext>
              </a:extLst>
            </p:cNvPr>
            <p:cNvSpPr/>
            <p:nvPr/>
          </p:nvSpPr>
          <p:spPr>
            <a:xfrm>
              <a:off x="6880486" y="2743200"/>
              <a:ext cx="5006714" cy="3777521"/>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314EC2-F1D6-B5D7-23A0-0B9C0522ACA5}"/>
                </a:ext>
              </a:extLst>
            </p:cNvPr>
            <p:cNvSpPr txBox="1"/>
            <p:nvPr/>
          </p:nvSpPr>
          <p:spPr>
            <a:xfrm>
              <a:off x="7064439" y="2929701"/>
              <a:ext cx="4673163" cy="310527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Trong một đêm, do sét đánh vào một cây cao nhât, cây bốc cháy và cháy lan ra, trang trại bị cháy trở nên hoang tàn. Đi</a:t>
              </a:r>
              <a:r>
                <a:rPr kumimoji="0" lang="en-US"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này đã khiến Mát đau xót và kiệt sức, ngất lịm đi. Khi tỉnh dậy trong bệnh viện, Mát buồn bã và tuyệt vọng.</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40543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3"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529690"/>
            <a:ext cx="10224546" cy="1200329"/>
          </a:xfrm>
          <a:prstGeom prst="rect">
            <a:avLst/>
          </a:prstGeom>
          <a:noFill/>
        </p:spPr>
        <p:txBody>
          <a:bodyPr wrap="square" rtlCol="0">
            <a:spAutoFit/>
          </a:bodyPr>
          <a:lstStyle/>
          <a:p>
            <a:pPr lvl="0" algn="ctr">
              <a:defRPr/>
            </a:pPr>
            <a:r>
              <a:rPr lang="vi-VN" sz="3600" b="1" dirty="0">
                <a:solidFill>
                  <a:prstClr val="black"/>
                </a:solidFill>
              </a:rPr>
              <a:t>Nói về những việc Mát đã làm để khôi phục trang trại.</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 name="Rectangle: Rounded Corners 1">
            <a:extLst>
              <a:ext uri="{FF2B5EF4-FFF2-40B4-BE49-F238E27FC236}">
                <a16:creationId xmlns:a16="http://schemas.microsoft.com/office/drawing/2014/main" id="{EFFC01A4-4DF3-F843-3864-E02D03420B15}"/>
              </a:ext>
            </a:extLst>
          </p:cNvPr>
          <p:cNvSpPr/>
          <p:nvPr/>
        </p:nvSpPr>
        <p:spPr>
          <a:xfrm>
            <a:off x="191146" y="2447962"/>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Mua Miếng Sứ Trang Trí In Hình Những Con Số Ngộ Nghĩnh Đáng Yêu - Mẫu008 |  Tiki">
            <a:extLst>
              <a:ext uri="{FF2B5EF4-FFF2-40B4-BE49-F238E27FC236}">
                <a16:creationId xmlns:a16="http://schemas.microsoft.com/office/drawing/2014/main" id="{2FB3DE21-1A99-F195-528A-B197AAB39D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83444" y="649803"/>
            <a:ext cx="1657192" cy="1922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1625D1-1201-5E06-07C1-C3FA9137FB5A}"/>
              </a:ext>
            </a:extLst>
          </p:cNvPr>
          <p:cNvPicPr>
            <a:picLocks noChangeAspect="1"/>
          </p:cNvPicPr>
          <p:nvPr/>
        </p:nvPicPr>
        <p:blipFill>
          <a:blip r:embed="rId8"/>
          <a:stretch>
            <a:fillRect/>
          </a:stretch>
        </p:blipFill>
        <p:spPr>
          <a:xfrm>
            <a:off x="664210" y="2885757"/>
            <a:ext cx="10857230" cy="3306052"/>
          </a:xfrm>
          <a:prstGeom prst="rect">
            <a:avLst/>
          </a:prstGeom>
        </p:spPr>
      </p:pic>
    </p:spTree>
    <p:extLst>
      <p:ext uri="{BB962C8B-B14F-4D97-AF65-F5344CB8AC3E}">
        <p14:creationId xmlns:p14="http://schemas.microsoft.com/office/powerpoint/2010/main" val="2969545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EDF9536-0FDB-30EB-FF4A-7B192CA2CCA8}"/>
              </a:ext>
            </a:extLst>
          </p:cNvPr>
          <p:cNvSpPr/>
          <p:nvPr/>
        </p:nvSpPr>
        <p:spPr>
          <a:xfrm>
            <a:off x="467361" y="386080"/>
            <a:ext cx="11297920" cy="6363432"/>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DFA60D-E353-522E-0FA5-0A3DE59AC683}"/>
              </a:ext>
            </a:extLst>
          </p:cNvPr>
          <p:cNvPicPr>
            <a:picLocks noChangeAspect="1"/>
          </p:cNvPicPr>
          <p:nvPr/>
        </p:nvPicPr>
        <p:blipFill>
          <a:blip r:embed="rId3"/>
          <a:stretch>
            <a:fillRect/>
          </a:stretch>
        </p:blipFill>
        <p:spPr>
          <a:xfrm>
            <a:off x="1117600" y="516572"/>
            <a:ext cx="9662160" cy="2697784"/>
          </a:xfrm>
          <a:prstGeom prst="rect">
            <a:avLst/>
          </a:prstGeom>
        </p:spPr>
      </p:pic>
      <p:sp>
        <p:nvSpPr>
          <p:cNvPr id="8" name="Rectangle: Rounded Corners 7">
            <a:extLst>
              <a:ext uri="{FF2B5EF4-FFF2-40B4-BE49-F238E27FC236}">
                <a16:creationId xmlns:a16="http://schemas.microsoft.com/office/drawing/2014/main" id="{6A320D61-7B7D-16B1-61D6-5D763EA8DF43}"/>
              </a:ext>
            </a:extLst>
          </p:cNvPr>
          <p:cNvSpPr/>
          <p:nvPr/>
        </p:nvSpPr>
        <p:spPr>
          <a:xfrm>
            <a:off x="914400" y="3403600"/>
            <a:ext cx="3342640" cy="2448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Mát thuê người đến, biến những thân cây bị đốt cháy thành than củi, đem bán để có tiến mua cây giống.</a:t>
            </a:r>
            <a:endParaRPr lang="en-US" sz="2400"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83240278-1DE4-1B1A-34B2-C71CE39407F4}"/>
              </a:ext>
            </a:extLst>
          </p:cNvPr>
          <p:cNvSpPr/>
          <p:nvPr/>
        </p:nvSpPr>
        <p:spPr>
          <a:xfrm>
            <a:off x="4521200" y="3362960"/>
            <a:ext cx="310896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Mát</a:t>
            </a:r>
            <a:r>
              <a:rPr lang="en-US" sz="3600" dirty="0">
                <a:solidFill>
                  <a:srgbClr val="FF0000"/>
                </a:solidFill>
                <a:latin typeface="Cambria" panose="02040503050406030204" pitchFamily="18" charset="0"/>
                <a:ea typeface="Cambria" panose="02040503050406030204" pitchFamily="18" charset="0"/>
              </a:rPr>
              <a:t> m</a:t>
            </a:r>
            <a:r>
              <a:rPr lang="vi-VN" sz="3600" dirty="0">
                <a:solidFill>
                  <a:srgbClr val="FF0000"/>
                </a:solidFill>
                <a:latin typeface="Cambria" panose="02040503050406030204" pitchFamily="18" charset="0"/>
                <a:ea typeface="Cambria" panose="02040503050406030204" pitchFamily="18" charset="0"/>
              </a:rPr>
              <a:t>ua cây giống, trồng trong trang trại.</a:t>
            </a:r>
            <a:endParaRPr lang="en-US" sz="3600"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50009C3-982D-F877-4EFE-65BB10CDE443}"/>
              </a:ext>
            </a:extLst>
          </p:cNvPr>
          <p:cNvSpPr/>
          <p:nvPr/>
        </p:nvSpPr>
        <p:spPr>
          <a:xfrm>
            <a:off x="7853680" y="3383280"/>
            <a:ext cx="297688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Nhiều năm sau, trang trại lại được phủ một màu xanh mướt.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82088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173480"/>
            <a:ext cx="10987789" cy="2325880"/>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582770" y="564061"/>
            <a:ext cx="9491630" cy="1384995"/>
          </a:xfrm>
          <a:prstGeom prst="rect">
            <a:avLst/>
          </a:prstGeom>
          <a:noFill/>
        </p:spPr>
        <p:txBody>
          <a:bodyPr wrap="square" rtlCol="0">
            <a:spAutoFit/>
          </a:bodyPr>
          <a:lstStyle/>
          <a:p>
            <a:pPr lvl="0" algn="ctr">
              <a:defRPr/>
            </a:pPr>
            <a:r>
              <a:rPr lang="vi-VN" sz="2800" b="1" dirty="0">
                <a:solidFill>
                  <a:prstClr val="black"/>
                </a:solidFill>
              </a:rPr>
              <a:t>Theo em, vì sao Mát bừng tỉnh, quyết tâm khôi phục trang trại khi nghe bà cụ nói: “Cây bị thiêu cháy thì trồng lại là được. Cậu còn trẻ mà!”?</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9218"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3F0A381F-53CC-8A37-EA1D-24C75B786D4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01806" y="629240"/>
            <a:ext cx="1664256" cy="16642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FBE159-8AA7-3822-99FF-7F370287B5D8}"/>
              </a:ext>
            </a:extLst>
          </p:cNvPr>
          <p:cNvGrpSpPr/>
          <p:nvPr/>
        </p:nvGrpSpPr>
        <p:grpSpPr>
          <a:xfrm>
            <a:off x="531926" y="2550160"/>
            <a:ext cx="11182554" cy="4155440"/>
            <a:chOff x="394637" y="5961258"/>
            <a:chExt cx="10278573" cy="1816006"/>
          </a:xfrm>
        </p:grpSpPr>
        <p:sp>
          <p:nvSpPr>
            <p:cNvPr id="3" name="Rectangle: Rounded Corners 2">
              <a:extLst>
                <a:ext uri="{FF2B5EF4-FFF2-40B4-BE49-F238E27FC236}">
                  <a16:creationId xmlns:a16="http://schemas.microsoft.com/office/drawing/2014/main" id="{8F7E0DD2-4504-0895-AA28-5AD95F3E51F6}"/>
                </a:ext>
              </a:extLst>
            </p:cNvPr>
            <p:cNvSpPr/>
            <p:nvPr/>
          </p:nvSpPr>
          <p:spPr>
            <a:xfrm>
              <a:off x="394637" y="5961258"/>
              <a:ext cx="10263335" cy="1816006"/>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E07566-4CE2-CE83-9E9C-80562073042F}"/>
                </a:ext>
              </a:extLst>
            </p:cNvPr>
            <p:cNvSpPr txBox="1"/>
            <p:nvPr/>
          </p:nvSpPr>
          <p:spPr>
            <a:xfrm>
              <a:off x="637443" y="6024658"/>
              <a:ext cx="10035767" cy="1628341"/>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bừng tỉnh, quyết tâm khôi phục trang trại khi nghe bà cụ nói: “Cây bị thiêu cháy thi trồng lại là được. Cậu còn trẻ mà!” vì:</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400" i="1" dirty="0">
                  <a:solidFill>
                    <a:srgbClr val="FF0000"/>
                  </a:solidFill>
                  <a:latin typeface="Arial" panose="020B0604020202020204" pitchFamily="34" charset="0"/>
                </a:rPr>
                <a:t>B</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à cụ đã nêu cho Mát phương hướng để khôi phục trang trại – trồng lại các loại cây đã bị thiêu rụi;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có thể thực hiện được điều đó vì cậu còn trẻ - có sức lực, có thời gian. Điều quan trọng là: nếu biết vượt qua khó khăn, thất bại trong cuộc sống, công việc thì chúng ta sẽ thành công trong tương lai.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Kết quả, nhi</a:t>
              </a: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năm sau, trang trại phủ một màu xanh mướt đã chứng minh câu nói của bà cụ đã giúp Mát quyết tâm khôi phục trang trại và thành công.</a:t>
              </a:r>
              <a:endPar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84420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4327466"/>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bg1">
              <a:alpha val="84000"/>
            </a:schemeClr>
          </a:solidFill>
          <a:ln>
            <a:solidFill>
              <a:schemeClr val="accent4">
                <a:lumMod val="50000"/>
              </a:schemeClr>
            </a:solidFill>
            <a:extLst>
              <a:ext uri="{C807C97D-BFC1-408E-A445-0C87EB9F89A2}">
                <ask:lineSketchStyleProps xmlns:ask="http://schemas.microsoft.com/office/drawing/2018/sketchyshapes" xmlns="" sd="4001189583">
                  <a:prstGeom prst="roundRect">
                    <a:avLst>
                      <a:gd name="adj" fmla="val 1432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451093"/>
            <a:ext cx="9513138" cy="3785652"/>
          </a:xfrm>
          <a:prstGeom prst="rect">
            <a:avLst/>
          </a:prstGeom>
          <a:noFill/>
        </p:spPr>
        <p:txBody>
          <a:bodyPr wrap="square" rtlCol="0">
            <a:spAutoFit/>
          </a:bodyPr>
          <a:lstStyle/>
          <a:p>
            <a:pPr lvl="0" algn="just">
              <a:defRPr/>
            </a:pPr>
            <a:r>
              <a:rPr lang="en-US" sz="4000" dirty="0" err="1">
                <a:solidFill>
                  <a:srgbClr val="FF0000"/>
                </a:solidFill>
                <a:latin typeface="Calibri" panose="020F0502020204030204"/>
              </a:rPr>
              <a:t>Ví</a:t>
            </a:r>
            <a:r>
              <a:rPr lang="en-US" sz="4000" dirty="0">
                <a:solidFill>
                  <a:srgbClr val="FF0000"/>
                </a:solidFill>
                <a:latin typeface="Calibri" panose="020F0502020204030204"/>
              </a:rPr>
              <a:t> </a:t>
            </a:r>
            <a:r>
              <a:rPr lang="en-US" sz="4000" dirty="0" err="1">
                <a:solidFill>
                  <a:srgbClr val="FF0000"/>
                </a:solidFill>
                <a:latin typeface="Calibri" panose="020F0502020204030204"/>
              </a:rPr>
              <a:t>dụ</a:t>
            </a:r>
            <a:r>
              <a:rPr lang="en-US" sz="4000" dirty="0">
                <a:solidFill>
                  <a:srgbClr val="FF0000"/>
                </a:solidFill>
                <a:latin typeface="Calibri" panose="020F0502020204030204"/>
              </a:rPr>
              <a:t>: </a:t>
            </a:r>
            <a:r>
              <a:rPr lang="vi-VN" sz="4000" dirty="0">
                <a:solidFill>
                  <a:srgbClr val="FF0000"/>
                </a:solidFill>
                <a:latin typeface="Calibri" panose="020F0502020204030204"/>
              </a:rPr>
              <a:t>Em thấy nhân vật Mát là người có lòng hiếu thảo, biết yêu thương ông của mình. Mát đồng thời là người yêu cây xanh, yêu thiên nhiên. Anh có lòng quyết tâm và cố gắng cao, nỗ lực gây dựng cơ đồ để phục dựng lại trang trại cây xanh trước đây.</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425110" cy="1323439"/>
          </a:xfrm>
          <a:prstGeom prst="rect">
            <a:avLst/>
          </a:prstGeom>
          <a:noFill/>
        </p:spPr>
        <p:txBody>
          <a:bodyPr wrap="square" rtlCol="0">
            <a:spAutoFit/>
          </a:bodyPr>
          <a:lstStyle/>
          <a:p>
            <a:pPr lvl="0">
              <a:defRPr/>
            </a:pPr>
            <a:r>
              <a:rPr lang="en-US" sz="4000" b="1" dirty="0">
                <a:solidFill>
                  <a:prstClr val="black"/>
                </a:solidFill>
              </a:rPr>
              <a:t>5. </a:t>
            </a:r>
            <a:r>
              <a:rPr lang="en-US" sz="4000" b="1" dirty="0" err="1">
                <a:solidFill>
                  <a:prstClr val="black"/>
                </a:solidFill>
              </a:rPr>
              <a:t>Nêu</a:t>
            </a:r>
            <a:r>
              <a:rPr lang="en-US" sz="4000" b="1" dirty="0">
                <a:solidFill>
                  <a:prstClr val="black"/>
                </a:solidFill>
              </a:rPr>
              <a:t> </a:t>
            </a:r>
            <a:r>
              <a:rPr lang="en-US" sz="4000" b="1" dirty="0" err="1">
                <a:solidFill>
                  <a:prstClr val="black"/>
                </a:solidFill>
              </a:rPr>
              <a:t>cảm</a:t>
            </a:r>
            <a:r>
              <a:rPr lang="en-US" sz="4000" b="1" dirty="0">
                <a:solidFill>
                  <a:prstClr val="black"/>
                </a:solidFill>
              </a:rPr>
              <a:t> </a:t>
            </a:r>
            <a:r>
              <a:rPr lang="en-US" sz="4000" b="1" dirty="0" err="1">
                <a:solidFill>
                  <a:prstClr val="black"/>
                </a:solidFill>
              </a:rPr>
              <a:t>nghĩ</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nhân</a:t>
            </a:r>
            <a:r>
              <a:rPr lang="en-US" sz="4000" b="1" dirty="0">
                <a:solidFill>
                  <a:prstClr val="black"/>
                </a:solidFill>
              </a:rPr>
              <a:t> </a:t>
            </a:r>
            <a:r>
              <a:rPr lang="en-US" sz="4000" b="1" dirty="0" err="1">
                <a:solidFill>
                  <a:prstClr val="black"/>
                </a:solidFill>
              </a:rPr>
              <a:t>vật</a:t>
            </a:r>
            <a:r>
              <a:rPr lang="en-US" sz="4000" b="1" dirty="0">
                <a:solidFill>
                  <a:prstClr val="black"/>
                </a:solidFill>
              </a:rPr>
              <a:t> </a:t>
            </a:r>
            <a:r>
              <a:rPr lang="en-US" sz="4000" b="1" dirty="0" err="1">
                <a:solidFill>
                  <a:prstClr val="black"/>
                </a:solidFill>
              </a:rPr>
              <a:t>Mát</a:t>
            </a:r>
            <a:r>
              <a:rPr lang="en-US" sz="4000" b="1" dirty="0">
                <a:solidFill>
                  <a:prstClr val="black"/>
                </a:solidFill>
              </a:rPr>
              <a:t> </a:t>
            </a:r>
            <a:r>
              <a:rPr lang="en-US" sz="4000" b="1" dirty="0" err="1">
                <a:solidFill>
                  <a:prstClr val="black"/>
                </a:solidFill>
              </a:rPr>
              <a:t>trong</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Tree>
    <p:extLst>
      <p:ext uri="{BB962C8B-B14F-4D97-AF65-F5344CB8AC3E}">
        <p14:creationId xmlns:p14="http://schemas.microsoft.com/office/powerpoint/2010/main" val="10333063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2400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074"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8D587333-BF3E-35EF-8140-3FB8902CFC0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0" y="1270861"/>
            <a:ext cx="874144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87A1494-306F-C6BC-95ED-1F43EAF02DAC}"/>
              </a:ext>
            </a:extLst>
          </p:cNvPr>
          <p:cNvGrpSpPr/>
          <p:nvPr/>
        </p:nvGrpSpPr>
        <p:grpSpPr>
          <a:xfrm>
            <a:off x="751872" y="389898"/>
            <a:ext cx="11219519" cy="1025220"/>
            <a:chOff x="751872" y="389898"/>
            <a:chExt cx="11219519" cy="1025220"/>
          </a:xfrm>
        </p:grpSpPr>
        <p:sp>
          <p:nvSpPr>
            <p:cNvPr id="9" name="Rectangle: Rounded Corners 8">
              <a:extLst>
                <a:ext uri="{FF2B5EF4-FFF2-40B4-BE49-F238E27FC236}">
                  <a16:creationId xmlns:a16="http://schemas.microsoft.com/office/drawing/2014/main" id="{1BA77EE1-C0F2-4653-5661-E2B3DB45C46B}"/>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xmln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65D160D-2037-A2B2-CC12-5E11A7FA0385}"/>
                </a:ext>
              </a:extLst>
            </p:cNvPr>
            <p:cNvSpPr txBox="1"/>
            <p:nvPr/>
          </p:nvSpPr>
          <p:spPr>
            <a:xfrm>
              <a:off x="862061" y="399455"/>
              <a:ext cx="111093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Calibri" panose="020F0502020204030204"/>
                  <a:ea typeface="+mn-ea"/>
                  <a:cs typeface="+mn-cs"/>
                </a:rPr>
                <a:t>Nội dung chính của bài đọc là gì?</a:t>
              </a:r>
            </a:p>
          </p:txBody>
        </p:sp>
      </p:grpSp>
      <p:pic>
        <p:nvPicPr>
          <p:cNvPr id="6" name="Picture 5" descr="A group of dolls&#10;&#10;Description automatically generated with medium confidence">
            <a:extLst>
              <a:ext uri="{FF2B5EF4-FFF2-40B4-BE49-F238E27FC236}">
                <a16:creationId xmlns:a16="http://schemas.microsoft.com/office/drawing/2014/main" id="{5389F579-DD89-C1BE-18EB-9D52413BF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0717" y="3513040"/>
            <a:ext cx="4311283" cy="3344960"/>
          </a:xfrm>
          <a:prstGeom prst="rect">
            <a:avLst/>
          </a:prstGeom>
        </p:spPr>
      </p:pic>
      <p:sp>
        <p:nvSpPr>
          <p:cNvPr id="8" name="TextBox 7">
            <a:extLst>
              <a:ext uri="{FF2B5EF4-FFF2-40B4-BE49-F238E27FC236}">
                <a16:creationId xmlns:a16="http://schemas.microsoft.com/office/drawing/2014/main" id="{4928D040-DABC-FC53-F37B-F9A02AED8860}"/>
              </a:ext>
            </a:extLst>
          </p:cNvPr>
          <p:cNvSpPr txBox="1"/>
          <p:nvPr/>
        </p:nvSpPr>
        <p:spPr>
          <a:xfrm>
            <a:off x="3173805" y="2419882"/>
            <a:ext cx="4706912" cy="3105274"/>
          </a:xfrm>
          <a:prstGeom prst="rect">
            <a:avLst/>
          </a:prstGeom>
          <a:noFill/>
        </p:spPr>
        <p:txBody>
          <a:bodyPr wrap="square">
            <a:spAutoFit/>
          </a:bodyPr>
          <a:lstStyle/>
          <a:p>
            <a:pPr lvl="0" algn="just">
              <a:lnSpc>
                <a:spcPct val="110000"/>
              </a:lnSpc>
              <a:defRPr/>
            </a:pPr>
            <a:r>
              <a:rPr lang="en-US" sz="3600" b="1" i="1" dirty="0">
                <a:solidFill>
                  <a:srgbClr val="FF0000"/>
                </a:solidFill>
              </a:rPr>
              <a:t>   </a:t>
            </a:r>
            <a:r>
              <a:rPr lang="vi-VN" sz="3600" b="1" i="1" dirty="0">
                <a:solidFill>
                  <a:srgbClr val="FF0000"/>
                </a:solidFill>
              </a:rPr>
              <a:t>Mỗi người nếu biết vượt qua khó khăn, thất bại trong cuộc sống sẽ thành công trong tương lai.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282314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42"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2819"/>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Ạ</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I</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1" b="12688"/>
          <a:stretch/>
        </p:blipFill>
        <p:spPr bwMode="auto">
          <a:xfrm>
            <a:off x="4976734" y="4535411"/>
            <a:ext cx="3032491" cy="232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866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09"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20781F26-683E-D5A8-8FF0-A6ADB41EC61F}"/>
              </a:ext>
            </a:extLst>
          </p:cNvPr>
          <p:cNvSpPr/>
          <p:nvPr/>
        </p:nvSpPr>
        <p:spPr>
          <a:xfrm>
            <a:off x="288317" y="1532328"/>
            <a:ext cx="11615365" cy="53256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E678789F-2A85-8138-9634-17C8330406DF}"/>
              </a:ext>
            </a:extLst>
          </p:cNvPr>
          <p:cNvGrpSpPr/>
          <p:nvPr/>
        </p:nvGrpSpPr>
        <p:grpSpPr>
          <a:xfrm>
            <a:off x="71120" y="276630"/>
            <a:ext cx="2814319" cy="1379620"/>
            <a:chOff x="71120" y="276630"/>
            <a:chExt cx="2814319" cy="1379620"/>
          </a:xfrm>
        </p:grpSpPr>
        <p:pic>
          <p:nvPicPr>
            <p:cNvPr id="5" name="Picture 10">
              <a:extLst>
                <a:ext uri="{FF2B5EF4-FFF2-40B4-BE49-F238E27FC236}">
                  <a16:creationId xmlns:a16="http://schemas.microsoft.com/office/drawing/2014/main" id="{D9DC8AC8-7413-3D53-E5C5-833269DCD8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36" y="276630"/>
              <a:ext cx="2752119" cy="1379620"/>
            </a:xfrm>
            <a:prstGeom prst="rect">
              <a:avLst/>
            </a:prstGeom>
          </p:spPr>
        </p:pic>
        <p:sp>
          <p:nvSpPr>
            <p:cNvPr id="6" name="TextBox 5">
              <a:extLst>
                <a:ext uri="{FF2B5EF4-FFF2-40B4-BE49-F238E27FC236}">
                  <a16:creationId xmlns:a16="http://schemas.microsoft.com/office/drawing/2014/main" id="{86D4B634-72F4-40B8-A7DE-FE3C5847A6BB}"/>
                </a:ext>
              </a:extLst>
            </p:cNvPr>
            <p:cNvSpPr txBox="1"/>
            <p:nvPr/>
          </p:nvSpPr>
          <p:spPr>
            <a:xfrm>
              <a:off x="71120" y="504775"/>
              <a:ext cx="2814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sp>
        <p:nvSpPr>
          <p:cNvPr id="17" name="Rectangle: Rounded Corners 16">
            <a:extLst>
              <a:ext uri="{FF2B5EF4-FFF2-40B4-BE49-F238E27FC236}">
                <a16:creationId xmlns:a16="http://schemas.microsoft.com/office/drawing/2014/main" id="{60F59F88-5FB3-5D4A-1F84-6439E1762C92}"/>
              </a:ext>
            </a:extLst>
          </p:cNvPr>
          <p:cNvSpPr/>
          <p:nvPr/>
        </p:nvSpPr>
        <p:spPr>
          <a:xfrm>
            <a:off x="402647" y="2200050"/>
            <a:ext cx="5078897"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16" name="Picture 7">
            <a:extLst>
              <a:ext uri="{FF2B5EF4-FFF2-40B4-BE49-F238E27FC236}">
                <a16:creationId xmlns:a16="http://schemas.microsoft.com/office/drawing/2014/main" id="{B27D0EF1-C263-1AD9-6EA4-EFD00292043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7779" y="1679351"/>
            <a:ext cx="3008632" cy="856732"/>
          </a:xfrm>
          <a:prstGeom prst="rect">
            <a:avLst/>
          </a:prstGeom>
        </p:spPr>
      </p:pic>
      <p:sp>
        <p:nvSpPr>
          <p:cNvPr id="18" name="TextBox 17">
            <a:extLst>
              <a:ext uri="{FF2B5EF4-FFF2-40B4-BE49-F238E27FC236}">
                <a16:creationId xmlns:a16="http://schemas.microsoft.com/office/drawing/2014/main" id="{C4B24A98-5AB0-92EE-9A82-1FD65D22F1B5}"/>
              </a:ext>
            </a:extLst>
          </p:cNvPr>
          <p:cNvSpPr txBox="1"/>
          <p:nvPr/>
        </p:nvSpPr>
        <p:spPr>
          <a:xfrm>
            <a:off x="872337" y="2433176"/>
            <a:ext cx="4681483"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Phân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công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theo</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đoạn</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Tất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cả</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thành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viên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đều</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Giải</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nghĩa</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cùng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nhau</a:t>
            </a:r>
            <a:r>
              <a:rPr kumimoji="0" lang="en-US" sz="3200" b="0" i="0" u="none" strike="noStrike" kern="1200" cap="none" spc="0" normalizeH="0" baseline="0" noProof="0" dirty="0">
                <a:ln>
                  <a:noFill/>
                </a:ln>
                <a:solidFill>
                  <a:prstClr val="black"/>
                </a:solidFill>
                <a:effectLst/>
                <a:uLnTx/>
                <a:uFillTx/>
                <a:ea typeface="+mn-ea"/>
                <a:cs typeface="+mn-cs"/>
              </a:rPr>
              <a:t>.</a:t>
            </a:r>
          </a:p>
        </p:txBody>
      </p:sp>
      <p:sp>
        <p:nvSpPr>
          <p:cNvPr id="19" name="TextBox 18">
            <a:extLst>
              <a:ext uri="{FF2B5EF4-FFF2-40B4-BE49-F238E27FC236}">
                <a16:creationId xmlns:a16="http://schemas.microsoft.com/office/drawing/2014/main" id="{486EE260-EF37-2E41-3F3F-342028BC033E}"/>
              </a:ext>
            </a:extLst>
          </p:cNvPr>
          <p:cNvSpPr txBox="1"/>
          <p:nvPr/>
        </p:nvSpPr>
        <p:spPr>
          <a:xfrm>
            <a:off x="2079133" y="1663332"/>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ysClr val="windowText" lastClr="000000"/>
                  </a:solidFill>
                </a:ln>
                <a:solidFill>
                  <a:srgbClr val="FF0000"/>
                </a:solidFill>
                <a:effectLst/>
                <a:uLnTx/>
                <a:uFillTx/>
                <a:ea typeface="+mn-ea"/>
                <a:cs typeface="+mn-cs"/>
              </a:rPr>
              <a:t>Yêu cầu</a:t>
            </a:r>
          </a:p>
        </p:txBody>
      </p:sp>
      <p:pic>
        <p:nvPicPr>
          <p:cNvPr id="23" name="Graphic 22" descr="Badge Tick1 with solid fill">
            <a:extLst>
              <a:ext uri="{FF2B5EF4-FFF2-40B4-BE49-F238E27FC236}">
                <a16:creationId xmlns:a16="http://schemas.microsoft.com/office/drawing/2014/main" id="{AA0DBAB1-9586-9625-E636-898A3E2816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5136" y="2536083"/>
            <a:ext cx="560531" cy="560531"/>
          </a:xfrm>
          <a:prstGeom prst="rect">
            <a:avLst/>
          </a:prstGeom>
        </p:spPr>
      </p:pic>
      <p:pic>
        <p:nvPicPr>
          <p:cNvPr id="24" name="Graphic 23" descr="Badge Tick1 with solid fill">
            <a:extLst>
              <a:ext uri="{FF2B5EF4-FFF2-40B4-BE49-F238E27FC236}">
                <a16:creationId xmlns:a16="http://schemas.microsoft.com/office/drawing/2014/main" id="{B188015D-44E9-7C29-9DE2-67862E630D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976" y="3382977"/>
            <a:ext cx="560531" cy="560531"/>
          </a:xfrm>
          <a:prstGeom prst="rect">
            <a:avLst/>
          </a:prstGeom>
        </p:spPr>
      </p:pic>
      <p:pic>
        <p:nvPicPr>
          <p:cNvPr id="25" name="Graphic 24" descr="Badge Tick1 with solid fill">
            <a:extLst>
              <a:ext uri="{FF2B5EF4-FFF2-40B4-BE49-F238E27FC236}">
                <a16:creationId xmlns:a16="http://schemas.microsoft.com/office/drawing/2014/main" id="{D172D3F5-6FC1-8CEE-9D48-21CA603599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5456" y="4115948"/>
            <a:ext cx="560531" cy="560531"/>
          </a:xfrm>
          <a:prstGeom prst="rect">
            <a:avLst/>
          </a:prstGeom>
        </p:spPr>
      </p:pic>
      <p:sp>
        <p:nvSpPr>
          <p:cNvPr id="26" name="Rectangle: Rounded Corners 25">
            <a:extLst>
              <a:ext uri="{FF2B5EF4-FFF2-40B4-BE49-F238E27FC236}">
                <a16:creationId xmlns:a16="http://schemas.microsoft.com/office/drawing/2014/main" id="{FA228453-C5AE-1B3F-F72A-5712A0797868}"/>
              </a:ext>
            </a:extLst>
          </p:cNvPr>
          <p:cNvSpPr/>
          <p:nvPr/>
        </p:nvSpPr>
        <p:spPr>
          <a:xfrm>
            <a:off x="5659125" y="364239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38182" y="3025680"/>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5766507" y="3819442"/>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3. Ngắt nghỉ đúng nhịp.</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7858632" y="3830400"/>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7807832" y="4614132"/>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9666472" y="5260639"/>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6859190" y="3082473"/>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ea typeface="+mn-ea"/>
                <a:cs typeface="+mn-cs"/>
              </a:rPr>
              <a:t>Tiêu chí đánh giá</a:t>
            </a:r>
          </a:p>
        </p:txBody>
      </p:sp>
      <p:pic>
        <p:nvPicPr>
          <p:cNvPr id="42" name="Hình ảnh 9" descr="Ảnh có chứa đồ chơi, búp bê&#10;&#10;Mô tả được tạo tự động">
            <a:extLst>
              <a:ext uri="{FF2B5EF4-FFF2-40B4-BE49-F238E27FC236}">
                <a16:creationId xmlns:a16="http://schemas.microsoft.com/office/drawing/2014/main" id="{D10BEBB7-52B7-D002-4045-D7F50BADB1AD}"/>
              </a:ext>
            </a:extLst>
          </p:cNvPr>
          <p:cNvPicPr>
            <a:picLocks noChangeAspect="1"/>
          </p:cNvPicPr>
          <p:nvPr/>
        </p:nvPicPr>
        <p:blipFill>
          <a:blip r:embed="rId12"/>
          <a:stretch>
            <a:fillRect/>
          </a:stretch>
        </p:blipFill>
        <p:spPr>
          <a:xfrm>
            <a:off x="991407" y="4706475"/>
            <a:ext cx="4908494" cy="2482216"/>
          </a:xfrm>
          <a:prstGeom prst="rect">
            <a:avLst/>
          </a:prstGeom>
        </p:spPr>
      </p:pic>
      <p:pic>
        <p:nvPicPr>
          <p:cNvPr id="44" name="Hình ảnh 6" descr="Ảnh có chứa phim hoạt hình, cười, Phim hoạt hình, minh họa&#10;&#10;Mô tả được tạo tự động">
            <a:extLst>
              <a:ext uri="{FF2B5EF4-FFF2-40B4-BE49-F238E27FC236}">
                <a16:creationId xmlns:a16="http://schemas.microsoft.com/office/drawing/2014/main" id="{A029608F-93DC-11F8-C79D-6BF93424CFC9}"/>
              </a:ext>
            </a:extLst>
          </p:cNvPr>
          <p:cNvPicPr>
            <a:picLocks noChangeAspect="1"/>
          </p:cNvPicPr>
          <p:nvPr/>
        </p:nvPicPr>
        <p:blipFill>
          <a:blip r:embed="rId13"/>
          <a:stretch>
            <a:fillRect/>
          </a:stretch>
        </p:blipFill>
        <p:spPr>
          <a:xfrm flipH="1">
            <a:off x="6859190" y="542934"/>
            <a:ext cx="3008632" cy="2687021"/>
          </a:xfrm>
          <a:prstGeom prst="rect">
            <a:avLst/>
          </a:prstGeom>
        </p:spPr>
      </p:pic>
      <p:pic>
        <p:nvPicPr>
          <p:cNvPr id="2" name="Picture 1">
            <a:extLst>
              <a:ext uri="{FF2B5EF4-FFF2-40B4-BE49-F238E27FC236}">
                <a16:creationId xmlns:a16="http://schemas.microsoft.com/office/drawing/2014/main" id="{FD6FEF4D-9CB9-89BF-404E-105BBF8A377B}"/>
              </a:ext>
            </a:extLst>
          </p:cNvPr>
          <p:cNvPicPr>
            <a:picLocks noChangeAspect="1"/>
          </p:cNvPicPr>
          <p:nvPr/>
        </p:nvPicPr>
        <p:blipFill>
          <a:blip r:embed="rId14"/>
          <a:stretch>
            <a:fillRect/>
          </a:stretch>
        </p:blipFill>
        <p:spPr>
          <a:xfrm>
            <a:off x="2864755" y="100536"/>
            <a:ext cx="8413209" cy="1109568"/>
          </a:xfrm>
          <a:prstGeom prst="rect">
            <a:avLst/>
          </a:prstGeom>
        </p:spPr>
      </p:pic>
    </p:spTree>
    <p:extLst>
      <p:ext uri="{BB962C8B-B14F-4D97-AF65-F5344CB8AC3E}">
        <p14:creationId xmlns:p14="http://schemas.microsoft.com/office/powerpoint/2010/main" val="10018205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up)">
                                      <p:cBhvr>
                                        <p:cTn id="18" dur="500"/>
                                        <p:tgtEl>
                                          <p:spTgt spid="19"/>
                                        </p:tgtEl>
                                      </p:cBhvr>
                                    </p:animEffect>
                                  </p:childTnLst>
                                </p:cTn>
                              </p:par>
                              <p:par>
                                <p:cTn id="19" presetID="1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p:tgtEl>
                                          <p:spTgt spid="27"/>
                                        </p:tgtEl>
                                        <p:attrNameLst>
                                          <p:attrName>ppt_y</p:attrName>
                                        </p:attrNameLst>
                                      </p:cBhvr>
                                      <p:tavLst>
                                        <p:tav tm="0">
                                          <p:val>
                                            <p:strVal val="#ppt_y+#ppt_h*1.125000"/>
                                          </p:val>
                                        </p:tav>
                                        <p:tav tm="100000">
                                          <p:val>
                                            <p:strVal val="#ppt_y"/>
                                          </p:val>
                                        </p:tav>
                                      </p:tavLst>
                                    </p:anim>
                                    <p:animEffect transition="in" filter="wipe(up)">
                                      <p:cBhvr>
                                        <p:cTn id="22" dur="500"/>
                                        <p:tgtEl>
                                          <p:spTgt spid="27"/>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ppt_y</p:attrName>
                                        </p:attrNameLst>
                                      </p:cBhvr>
                                      <p:tavLst>
                                        <p:tav tm="0">
                                          <p:val>
                                            <p:strVal val="#ppt_y+#ppt_h*1.125000"/>
                                          </p:val>
                                        </p:tav>
                                        <p:tav tm="100000">
                                          <p:val>
                                            <p:strVal val="#ppt_y"/>
                                          </p:val>
                                        </p:tav>
                                      </p:tavLst>
                                    </p:anim>
                                    <p:animEffect transition="in" filter="wipe(up)">
                                      <p:cBhvr>
                                        <p:cTn id="26" dur="500"/>
                                        <p:tgtEl>
                                          <p:spTgt spid="41"/>
                                        </p:tgtEl>
                                      </p:cBhvr>
                                    </p:animEffect>
                                  </p:childTnLst>
                                </p:cTn>
                              </p:par>
                              <p:par>
                                <p:cTn id="27" presetID="42" presetClass="entr" presetSubtype="0" fill="hold" grpId="0" nodeType="with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par>
                                <p:cTn id="32" presetID="42" presetClass="entr" presetSubtype="0" fill="hold" grpId="0" nodeType="withEffect">
                                  <p:stCondLst>
                                    <p:cond delay="225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25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25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225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8"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973194"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12903" y="240604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3. Ngắt nghỉ đúng nhịp thơ.</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376153" y="325140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376153" y="407577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8149193" y="496612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905031" y="2483154"/>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Tiêu</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chí</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đánh</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giá</a:t>
            </a:r>
            <a:endParaRPr kumimoji="0" lang="en-US" sz="4000" b="1" i="0" u="none" strike="noStrike" kern="1200" cap="none" spc="0" normalizeH="0" baseline="0" noProof="0" dirty="0">
              <a:ln>
                <a:solidFill>
                  <a:prstClr val="black"/>
                </a:solidFill>
              </a:ln>
              <a:solidFill>
                <a:srgbClr val="FF0000"/>
              </a:solidFill>
              <a:effectLst/>
              <a:uLnTx/>
              <a:uFillTx/>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822295" cy="1379620"/>
            <a:chOff x="110736" y="276630"/>
            <a:chExt cx="2822295"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5807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9"/>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0"/>
          <a:srcRect/>
          <a:stretch>
            <a:fillRect/>
          </a:stretch>
        </p:blipFill>
        <p:spPr>
          <a:xfrm>
            <a:off x="10061918" y="2713628"/>
            <a:ext cx="1815577" cy="3842491"/>
          </a:xfrm>
          <a:prstGeom prst="rect">
            <a:avLst/>
          </a:prstGeom>
        </p:spPr>
      </p:pic>
      <p:pic>
        <p:nvPicPr>
          <p:cNvPr id="4" name="Picture 3">
            <a:extLst>
              <a:ext uri="{FF2B5EF4-FFF2-40B4-BE49-F238E27FC236}">
                <a16:creationId xmlns:a16="http://schemas.microsoft.com/office/drawing/2014/main" id="{1D28FB4B-CAC7-6618-28FE-CD0B81DD928B}"/>
              </a:ext>
            </a:extLst>
          </p:cNvPr>
          <p:cNvPicPr>
            <a:picLocks noChangeAspect="1"/>
          </p:cNvPicPr>
          <p:nvPr/>
        </p:nvPicPr>
        <p:blipFill>
          <a:blip r:embed="rId11"/>
          <a:stretch>
            <a:fillRect/>
          </a:stretch>
        </p:blipFill>
        <p:spPr>
          <a:xfrm>
            <a:off x="3118718" y="523187"/>
            <a:ext cx="9266723" cy="1219306"/>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2" presetClass="entr" presetSubtype="4" fill="hold" nodeType="withEffect">
                                  <p:stCondLst>
                                    <p:cond delay="150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ppt_y</p:attrName>
                                        </p:attrNameLst>
                                      </p:cBhvr>
                                      <p:tavLst>
                                        <p:tav tm="0">
                                          <p:val>
                                            <p:strVal val="#ppt_y+#ppt_h*1.125000"/>
                                          </p:val>
                                        </p:tav>
                                        <p:tav tm="100000">
                                          <p:val>
                                            <p:strVal val="#ppt_y"/>
                                          </p:val>
                                        </p:tav>
                                      </p:tavLst>
                                    </p:anim>
                                    <p:animEffect transition="in" filter="wipe(up)">
                                      <p:cBhvr>
                                        <p:cTn id="14" dur="500"/>
                                        <p:tgtEl>
                                          <p:spTgt spid="27"/>
                                        </p:tgtEl>
                                      </p:cBhvr>
                                    </p:animEffect>
                                  </p:childTnLst>
                                </p:cTn>
                              </p:par>
                              <p:par>
                                <p:cTn id="15" presetID="12" presetClass="entr" presetSubtype="4" fill="hold" grpId="0" nodeType="withEffect">
                                  <p:stCondLst>
                                    <p:cond delay="1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ppt_y</p:attrName>
                                        </p:attrNameLst>
                                      </p:cBhvr>
                                      <p:tavLst>
                                        <p:tav tm="0">
                                          <p:val>
                                            <p:strVal val="#ppt_y+#ppt_h*1.125000"/>
                                          </p:val>
                                        </p:tav>
                                        <p:tav tm="100000">
                                          <p:val>
                                            <p:strVal val="#ppt_y"/>
                                          </p:val>
                                        </p:tav>
                                      </p:tavLst>
                                    </p:anim>
                                    <p:animEffect transition="in" filter="wipe(up)">
                                      <p:cBhvr>
                                        <p:cTn id="18" dur="500"/>
                                        <p:tgtEl>
                                          <p:spTgt spid="41"/>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25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8EDB8D-0ABA-4303-A7DB-4865E916504A}"/>
              </a:ext>
            </a:extLst>
          </p:cNvPr>
          <p:cNvPicPr>
            <a:picLocks noChangeAspect="1"/>
          </p:cNvPicPr>
          <p:nvPr/>
        </p:nvPicPr>
        <p:blipFill>
          <a:blip r:embed="rId7"/>
          <a:stretch>
            <a:fillRect/>
          </a:stretch>
        </p:blipFill>
        <p:spPr>
          <a:xfrm>
            <a:off x="701040" y="636833"/>
            <a:ext cx="10840720" cy="947566"/>
          </a:xfrm>
          <a:prstGeom prst="rect">
            <a:avLst/>
          </a:prstGeom>
        </p:spPr>
      </p:pic>
    </p:spTree>
    <p:controls>
      <mc:AlternateContent xmlns:mc="http://schemas.openxmlformats.org/markup-compatibility/2006">
        <mc:Choice xmlns:v="urn:schemas-microsoft-com:vml" Requires="v">
          <p:control spid="2050" name="TextBox1" r:id="rId2" imgW="3400560" imgH="1428840"/>
        </mc:Choice>
        <mc:Fallback>
          <p:control name="TextBox1" r:id="rId2" imgW="340056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8"/>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orange text&#10;&#10;Description automatically generated">
            <a:extLst>
              <a:ext uri="{FF2B5EF4-FFF2-40B4-BE49-F238E27FC236}">
                <a16:creationId xmlns:a16="http://schemas.microsoft.com/office/drawing/2014/main" id="{E1DC1675-5478-8B61-A272-50E27FEC45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7588" y="1352682"/>
            <a:ext cx="14881547" cy="3588219"/>
          </a:xfrm>
          <a:prstGeom prst="rect">
            <a:avLst/>
          </a:prstGeom>
        </p:spPr>
      </p:pic>
    </p:spTree>
    <p:extLst>
      <p:ext uri="{BB962C8B-B14F-4D97-AF65-F5344CB8AC3E}">
        <p14:creationId xmlns:p14="http://schemas.microsoft.com/office/powerpoint/2010/main" val="3569399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207844" cy="5016758"/>
          </a:xfrm>
          <a:prstGeom prst="rect">
            <a:avLst/>
          </a:prstGeom>
          <a:noFill/>
        </p:spPr>
        <p:txBody>
          <a:bodyPr wrap="square" rtlCol="0">
            <a:spAutoFit/>
          </a:bodyPr>
          <a:lstStyle/>
          <a:p>
            <a:pPr lvl="0" algn="just">
              <a:defRPr/>
            </a:pPr>
            <a:r>
              <a:rPr lang="en-US" sz="4000" b="1" dirty="0">
                <a:solidFill>
                  <a:prstClr val="black"/>
                </a:solidFill>
                <a:latin typeface="Calibri" panose="020F0502020204030204"/>
              </a:rPr>
              <a:t>1. </a:t>
            </a:r>
            <a:r>
              <a:rPr lang="vi-VN" sz="4000" b="1" dirty="0">
                <a:solidFill>
                  <a:prstClr val="black"/>
                </a:solidFill>
                <a:latin typeface="Calibri" panose="020F0502020204030204"/>
              </a:rPr>
              <a:t>Câu nào dưới đây là câu ghép? Các vế trong câu ghép được nối với nhau bằng cách nào?</a:t>
            </a:r>
          </a:p>
          <a:p>
            <a:pPr lvl="0" algn="just">
              <a:defRPr/>
            </a:pPr>
            <a:r>
              <a:rPr lang="vi-VN" sz="4000" dirty="0">
                <a:solidFill>
                  <a:prstClr val="black"/>
                </a:solidFill>
                <a:latin typeface="Calibri" panose="020F0502020204030204"/>
              </a:rPr>
              <a:t>a. Dưới sự chỉ dạy của ông, Mát nhớ được tên và đặc tính của nhiều loại cây.</a:t>
            </a:r>
          </a:p>
          <a:p>
            <a:pPr lvl="0" algn="just">
              <a:defRPr/>
            </a:pPr>
            <a:r>
              <a:rPr lang="vi-VN" sz="4000" dirty="0">
                <a:solidFill>
                  <a:prstClr val="black"/>
                </a:solidFill>
                <a:latin typeface="Calibri" panose="020F0502020204030204"/>
              </a:rPr>
              <a:t>b. Cây bốc cháy, ngọn lửa mau chóng lan khắp rừng.</a:t>
            </a:r>
          </a:p>
          <a:p>
            <a:pPr lvl="0" algn="just">
              <a:defRPr/>
            </a:pPr>
            <a:r>
              <a:rPr lang="vi-VN" sz="4000" dirty="0">
                <a:solidFill>
                  <a:prstClr val="black"/>
                </a:solidFill>
                <a:latin typeface="Calibri" panose="020F0502020204030204"/>
              </a:rPr>
              <a:t>c. Nhiều năm sau, trang trại phủ một màu xanh mướt.</a:t>
            </a:r>
            <a:endParaRPr kumimoji="0" lang="en-US" sz="40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4" name="Oval 3">
            <a:extLst>
              <a:ext uri="{FF2B5EF4-FFF2-40B4-BE49-F238E27FC236}">
                <a16:creationId xmlns:a16="http://schemas.microsoft.com/office/drawing/2014/main" id="{12288F65-541E-41BF-C265-E74AAB9CEF7A}"/>
              </a:ext>
            </a:extLst>
          </p:cNvPr>
          <p:cNvSpPr/>
          <p:nvPr/>
        </p:nvSpPr>
        <p:spPr>
          <a:xfrm>
            <a:off x="894080" y="3048000"/>
            <a:ext cx="73152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345C11D-11FA-C0D3-AC51-751155A1084A}"/>
              </a:ext>
            </a:extLst>
          </p:cNvPr>
          <p:cNvSpPr/>
          <p:nvPr/>
        </p:nvSpPr>
        <p:spPr>
          <a:xfrm>
            <a:off x="4490720" y="3149600"/>
            <a:ext cx="24384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081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096084" cy="1754326"/>
          </a:xfrm>
          <a:prstGeom prst="rect">
            <a:avLst/>
          </a:prstGeom>
          <a:noFill/>
        </p:spPr>
        <p:txBody>
          <a:bodyPr wrap="square" rtlCol="0">
            <a:spAutoFit/>
          </a:bodyPr>
          <a:lstStyle/>
          <a:p>
            <a:pPr lvl="0" algn="just">
              <a:defRPr/>
            </a:pPr>
            <a:r>
              <a:rPr lang="en-US" sz="3600" dirty="0">
                <a:solidFill>
                  <a:prstClr val="black"/>
                </a:solidFill>
                <a:latin typeface="Calibri" panose="020F0502020204030204"/>
              </a:rPr>
              <a:t>2. </a:t>
            </a:r>
            <a:r>
              <a:rPr lang="vi-VN" sz="3600" dirty="0">
                <a:solidFill>
                  <a:prstClr val="black"/>
                </a:solidFill>
                <a:latin typeface="Calibri" panose="020F0502020204030204"/>
              </a:rPr>
              <a:t>Đặt một câu ghép nói về nhân vật Mát hoặc trang trại của Mát, trong đó các vế của câu ghép được nối với nhau bằng một kết từ (và, hay, nhưng, rồi, thì,...).</a:t>
            </a:r>
            <a:endParaRPr kumimoji="0" lang="en-US" sz="36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6" name="TextBox 5">
            <a:extLst>
              <a:ext uri="{FF2B5EF4-FFF2-40B4-BE49-F238E27FC236}">
                <a16:creationId xmlns:a16="http://schemas.microsoft.com/office/drawing/2014/main" id="{E8AC662F-D297-F0D5-940A-29D6E5E55F6E}"/>
              </a:ext>
            </a:extLst>
          </p:cNvPr>
          <p:cNvSpPr txBox="1"/>
          <p:nvPr/>
        </p:nvSpPr>
        <p:spPr>
          <a:xfrm>
            <a:off x="1120556" y="2640997"/>
            <a:ext cx="10096084" cy="1754326"/>
          </a:xfrm>
          <a:prstGeom prst="rect">
            <a:avLst/>
          </a:prstGeom>
          <a:noFill/>
        </p:spPr>
        <p:txBody>
          <a:bodyPr wrap="square" rtlCol="0">
            <a:spAutoFit/>
          </a:bodyPr>
          <a:lstStyle/>
          <a:p>
            <a:pPr lvl="0" algn="ctr">
              <a:defRPr/>
            </a:pPr>
            <a:r>
              <a:rPr lang="en-US" sz="3600" b="1" dirty="0" err="1">
                <a:solidFill>
                  <a:srgbClr val="FF0000"/>
                </a:solidFill>
                <a:latin typeface="Calibri" panose="020F0502020204030204"/>
              </a:rPr>
              <a:t>Ví</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dụ</a:t>
            </a:r>
            <a:r>
              <a:rPr lang="en-US" sz="3600" b="1" dirty="0">
                <a:solidFill>
                  <a:srgbClr val="FF0000"/>
                </a:solidFill>
                <a:latin typeface="Calibri" panose="020F0502020204030204"/>
              </a:rPr>
              <a:t>: </a:t>
            </a:r>
            <a:r>
              <a:rPr lang="vi-VN" sz="3600" b="1" dirty="0">
                <a:solidFill>
                  <a:srgbClr val="FF0000"/>
                </a:solidFill>
                <a:latin typeface="Calibri" panose="020F0502020204030204"/>
              </a:rPr>
              <a:t>Buồn đau, thất vọng trước những mất mát sau vụ cháy rừng nhưng Mát vẫn quyết tâm gây dựng trang trại xanh tươi trở lại.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32202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down)">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87B9737-CA73-1FAD-9BE6-F03F0E8FA4D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2262E1-1A16-0AC0-F695-43B1B7F00C7F}"/>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9F5C7ECF-229F-BA86-05D9-B9ABDD02A7C9}"/>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8A3B052-A6C4-C888-7D56-7EE797BACAD4}"/>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B8C4AAEE-D1FE-8BA5-EDD8-4B53622BEE20}"/>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1FBBCECF-155F-2C6B-0BD0-A803CABD513D}"/>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F03F2013-49E6-B676-485E-E8471C6EB2DD}"/>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E0BA68F5-F4FA-E083-3E90-87D3FFFAD677}"/>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35D98CA8-5266-4919-C321-2F8BED3A7875}"/>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14B8C99F-69D0-1CF9-5D9D-63616A1E9891}"/>
              </a:ext>
            </a:extLst>
          </p:cNvPr>
          <p:cNvPicPr>
            <a:picLocks noChangeAspect="1"/>
          </p:cNvPicPr>
          <p:nvPr/>
        </p:nvPicPr>
        <p:blipFill>
          <a:blip r:embed="rId4"/>
          <a:stretch>
            <a:fillRect/>
          </a:stretch>
        </p:blipFill>
        <p:spPr>
          <a:xfrm>
            <a:off x="2789651" y="198051"/>
            <a:ext cx="6572058" cy="1585097"/>
          </a:xfrm>
          <a:prstGeom prst="rect">
            <a:avLst/>
          </a:prstGeom>
        </p:spPr>
      </p:pic>
    </p:spTree>
    <p:extLst>
      <p:ext uri="{BB962C8B-B14F-4D97-AF65-F5344CB8AC3E}">
        <p14:creationId xmlns:p14="http://schemas.microsoft.com/office/powerpoint/2010/main" val="558451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537C06FF-1CB3-4681-89AF-A31D7424B7A6}"/>
              </a:ext>
            </a:extLst>
          </p:cNvPr>
          <p:cNvSpPr/>
          <p:nvPr/>
        </p:nvSpPr>
        <p:spPr>
          <a:xfrm>
            <a:off x="1989221" y="621241"/>
            <a:ext cx="8165432" cy="4421553"/>
          </a:xfrm>
          <a:custGeom>
            <a:avLst/>
            <a:gdLst>
              <a:gd name="connsiteX0" fmla="*/ 0 w 8165432"/>
              <a:gd name="connsiteY0" fmla="*/ 599253 h 4421553"/>
              <a:gd name="connsiteX1" fmla="*/ 599253 w 8165432"/>
              <a:gd name="connsiteY1" fmla="*/ 0 h 4421553"/>
              <a:gd name="connsiteX2" fmla="*/ 1249499 w 8165432"/>
              <a:gd name="connsiteY2" fmla="*/ 0 h 4421553"/>
              <a:gd name="connsiteX3" fmla="*/ 1690738 w 8165432"/>
              <a:gd name="connsiteY3" fmla="*/ 0 h 4421553"/>
              <a:gd name="connsiteX4" fmla="*/ 2271315 w 8165432"/>
              <a:gd name="connsiteY4" fmla="*/ 0 h 4421553"/>
              <a:gd name="connsiteX5" fmla="*/ 2991231 w 8165432"/>
              <a:gd name="connsiteY5" fmla="*/ 0 h 4421553"/>
              <a:gd name="connsiteX6" fmla="*/ 3362800 w 8165432"/>
              <a:gd name="connsiteY6" fmla="*/ 0 h 4421553"/>
              <a:gd name="connsiteX7" fmla="*/ 3804039 w 8165432"/>
              <a:gd name="connsiteY7" fmla="*/ 0 h 4421553"/>
              <a:gd name="connsiteX8" fmla="*/ 4314947 w 8165432"/>
              <a:gd name="connsiteY8" fmla="*/ 0 h 4421553"/>
              <a:gd name="connsiteX9" fmla="*/ 4895524 w 8165432"/>
              <a:gd name="connsiteY9" fmla="*/ 0 h 4421553"/>
              <a:gd name="connsiteX10" fmla="*/ 5406432 w 8165432"/>
              <a:gd name="connsiteY10" fmla="*/ 0 h 4421553"/>
              <a:gd name="connsiteX11" fmla="*/ 5917340 w 8165432"/>
              <a:gd name="connsiteY11" fmla="*/ 0 h 4421553"/>
              <a:gd name="connsiteX12" fmla="*/ 6567586 w 8165432"/>
              <a:gd name="connsiteY12" fmla="*/ 0 h 4421553"/>
              <a:gd name="connsiteX13" fmla="*/ 7566179 w 8165432"/>
              <a:gd name="connsiteY13" fmla="*/ 0 h 4421553"/>
              <a:gd name="connsiteX14" fmla="*/ 8165432 w 8165432"/>
              <a:gd name="connsiteY14" fmla="*/ 599253 h 4421553"/>
              <a:gd name="connsiteX15" fmla="*/ 8165432 w 8165432"/>
              <a:gd name="connsiteY15" fmla="*/ 1071967 h 4421553"/>
              <a:gd name="connsiteX16" fmla="*/ 8165432 w 8165432"/>
              <a:gd name="connsiteY16" fmla="*/ 1673602 h 4421553"/>
              <a:gd name="connsiteX17" fmla="*/ 8165432 w 8165432"/>
              <a:gd name="connsiteY17" fmla="*/ 2275237 h 4421553"/>
              <a:gd name="connsiteX18" fmla="*/ 8165432 w 8165432"/>
              <a:gd name="connsiteY18" fmla="*/ 2780181 h 4421553"/>
              <a:gd name="connsiteX19" fmla="*/ 8165432 w 8165432"/>
              <a:gd name="connsiteY19" fmla="*/ 3349586 h 4421553"/>
              <a:gd name="connsiteX20" fmla="*/ 8165432 w 8165432"/>
              <a:gd name="connsiteY20" fmla="*/ 3822300 h 4421553"/>
              <a:gd name="connsiteX21" fmla="*/ 7566179 w 8165432"/>
              <a:gd name="connsiteY21" fmla="*/ 4421553 h 4421553"/>
              <a:gd name="connsiteX22" fmla="*/ 7055271 w 8165432"/>
              <a:gd name="connsiteY22" fmla="*/ 4421553 h 4421553"/>
              <a:gd name="connsiteX23" fmla="*/ 6405025 w 8165432"/>
              <a:gd name="connsiteY23" fmla="*/ 4421553 h 4421553"/>
              <a:gd name="connsiteX24" fmla="*/ 5894117 w 8165432"/>
              <a:gd name="connsiteY24" fmla="*/ 4421553 h 4421553"/>
              <a:gd name="connsiteX25" fmla="*/ 5383209 w 8165432"/>
              <a:gd name="connsiteY25" fmla="*/ 4421553 h 4421553"/>
              <a:gd name="connsiteX26" fmla="*/ 4663293 w 8165432"/>
              <a:gd name="connsiteY26" fmla="*/ 4421553 h 4421553"/>
              <a:gd name="connsiteX27" fmla="*/ 4152385 w 8165432"/>
              <a:gd name="connsiteY27" fmla="*/ 4421553 h 4421553"/>
              <a:gd name="connsiteX28" fmla="*/ 3502139 w 8165432"/>
              <a:gd name="connsiteY28" fmla="*/ 4421553 h 4421553"/>
              <a:gd name="connsiteX29" fmla="*/ 2991231 w 8165432"/>
              <a:gd name="connsiteY29" fmla="*/ 4421553 h 4421553"/>
              <a:gd name="connsiteX30" fmla="*/ 2410654 w 8165432"/>
              <a:gd name="connsiteY30" fmla="*/ 4421553 h 4421553"/>
              <a:gd name="connsiteX31" fmla="*/ 1969415 w 8165432"/>
              <a:gd name="connsiteY31" fmla="*/ 4421553 h 4421553"/>
              <a:gd name="connsiteX32" fmla="*/ 1249499 w 8165432"/>
              <a:gd name="connsiteY32" fmla="*/ 4421553 h 4421553"/>
              <a:gd name="connsiteX33" fmla="*/ 599253 w 8165432"/>
              <a:gd name="connsiteY33" fmla="*/ 4421553 h 4421553"/>
              <a:gd name="connsiteX34" fmla="*/ 0 w 8165432"/>
              <a:gd name="connsiteY34" fmla="*/ 3822300 h 4421553"/>
              <a:gd name="connsiteX35" fmla="*/ 0 w 8165432"/>
              <a:gd name="connsiteY35" fmla="*/ 3252895 h 4421553"/>
              <a:gd name="connsiteX36" fmla="*/ 0 w 8165432"/>
              <a:gd name="connsiteY36" fmla="*/ 2747951 h 4421553"/>
              <a:gd name="connsiteX37" fmla="*/ 0 w 8165432"/>
              <a:gd name="connsiteY37" fmla="*/ 2146316 h 4421553"/>
              <a:gd name="connsiteX38" fmla="*/ 0 w 8165432"/>
              <a:gd name="connsiteY38" fmla="*/ 1705832 h 4421553"/>
              <a:gd name="connsiteX39" fmla="*/ 0 w 8165432"/>
              <a:gd name="connsiteY39" fmla="*/ 1233119 h 4421553"/>
              <a:gd name="connsiteX40" fmla="*/ 0 w 8165432"/>
              <a:gd name="connsiteY40"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65432" h="4421553" fill="none" extrusionOk="0">
                <a:moveTo>
                  <a:pt x="0" y="599253"/>
                </a:moveTo>
                <a:cubicBezTo>
                  <a:pt x="-2226" y="211161"/>
                  <a:pt x="242321" y="22704"/>
                  <a:pt x="599253" y="0"/>
                </a:cubicBezTo>
                <a:cubicBezTo>
                  <a:pt x="838046" y="-74168"/>
                  <a:pt x="1093298" y="77545"/>
                  <a:pt x="1249499" y="0"/>
                </a:cubicBezTo>
                <a:cubicBezTo>
                  <a:pt x="1405700" y="-77545"/>
                  <a:pt x="1487443" y="31893"/>
                  <a:pt x="1690738" y="0"/>
                </a:cubicBezTo>
                <a:cubicBezTo>
                  <a:pt x="1894033" y="-31893"/>
                  <a:pt x="2086623" y="26766"/>
                  <a:pt x="2271315" y="0"/>
                </a:cubicBezTo>
                <a:cubicBezTo>
                  <a:pt x="2456007" y="-26766"/>
                  <a:pt x="2817194" y="83483"/>
                  <a:pt x="2991231" y="0"/>
                </a:cubicBezTo>
                <a:cubicBezTo>
                  <a:pt x="3165268" y="-83483"/>
                  <a:pt x="3235586" y="15251"/>
                  <a:pt x="3362800" y="0"/>
                </a:cubicBezTo>
                <a:cubicBezTo>
                  <a:pt x="3490014" y="-15251"/>
                  <a:pt x="3627845" y="21044"/>
                  <a:pt x="3804039" y="0"/>
                </a:cubicBezTo>
                <a:cubicBezTo>
                  <a:pt x="3980233" y="-21044"/>
                  <a:pt x="4183970" y="15747"/>
                  <a:pt x="4314947" y="0"/>
                </a:cubicBezTo>
                <a:cubicBezTo>
                  <a:pt x="4445924" y="-15747"/>
                  <a:pt x="4703028" y="47559"/>
                  <a:pt x="4895524" y="0"/>
                </a:cubicBezTo>
                <a:cubicBezTo>
                  <a:pt x="5088020" y="-47559"/>
                  <a:pt x="5256312" y="33"/>
                  <a:pt x="5406432" y="0"/>
                </a:cubicBezTo>
                <a:cubicBezTo>
                  <a:pt x="5556552" y="-33"/>
                  <a:pt x="5801953" y="28363"/>
                  <a:pt x="5917340" y="0"/>
                </a:cubicBezTo>
                <a:cubicBezTo>
                  <a:pt x="6032727" y="-28363"/>
                  <a:pt x="6294351" y="24955"/>
                  <a:pt x="6567586" y="0"/>
                </a:cubicBezTo>
                <a:cubicBezTo>
                  <a:pt x="6840821" y="-24955"/>
                  <a:pt x="7182553" y="116049"/>
                  <a:pt x="7566179" y="0"/>
                </a:cubicBezTo>
                <a:cubicBezTo>
                  <a:pt x="7924376" y="-4979"/>
                  <a:pt x="8248353" y="311281"/>
                  <a:pt x="8165432" y="599253"/>
                </a:cubicBezTo>
                <a:cubicBezTo>
                  <a:pt x="8185168" y="696527"/>
                  <a:pt x="8161361" y="947142"/>
                  <a:pt x="8165432" y="1071967"/>
                </a:cubicBezTo>
                <a:cubicBezTo>
                  <a:pt x="8169503" y="1196792"/>
                  <a:pt x="8133946" y="1460975"/>
                  <a:pt x="8165432" y="1673602"/>
                </a:cubicBezTo>
                <a:cubicBezTo>
                  <a:pt x="8196918" y="1886230"/>
                  <a:pt x="8155725" y="1994901"/>
                  <a:pt x="8165432" y="2275237"/>
                </a:cubicBezTo>
                <a:cubicBezTo>
                  <a:pt x="8175139" y="2555574"/>
                  <a:pt x="8107987" y="2646225"/>
                  <a:pt x="8165432" y="2780181"/>
                </a:cubicBezTo>
                <a:cubicBezTo>
                  <a:pt x="8222877" y="2914137"/>
                  <a:pt x="8104247" y="3179525"/>
                  <a:pt x="8165432" y="3349586"/>
                </a:cubicBezTo>
                <a:cubicBezTo>
                  <a:pt x="8226617" y="3519648"/>
                  <a:pt x="8113585" y="3655331"/>
                  <a:pt x="8165432" y="3822300"/>
                </a:cubicBezTo>
                <a:cubicBezTo>
                  <a:pt x="8206257" y="4138703"/>
                  <a:pt x="7988485" y="4440549"/>
                  <a:pt x="7566179" y="4421553"/>
                </a:cubicBezTo>
                <a:cubicBezTo>
                  <a:pt x="7428655" y="4461613"/>
                  <a:pt x="7290481" y="4402345"/>
                  <a:pt x="7055271" y="4421553"/>
                </a:cubicBezTo>
                <a:cubicBezTo>
                  <a:pt x="6820061" y="4440761"/>
                  <a:pt x="6677830" y="4375803"/>
                  <a:pt x="6405025" y="4421553"/>
                </a:cubicBezTo>
                <a:cubicBezTo>
                  <a:pt x="6132220" y="4467303"/>
                  <a:pt x="6063549" y="4367094"/>
                  <a:pt x="5894117" y="4421553"/>
                </a:cubicBezTo>
                <a:cubicBezTo>
                  <a:pt x="5724685" y="4476012"/>
                  <a:pt x="5555627" y="4389671"/>
                  <a:pt x="5383209" y="4421553"/>
                </a:cubicBezTo>
                <a:cubicBezTo>
                  <a:pt x="5210791" y="4453435"/>
                  <a:pt x="4923859" y="4363268"/>
                  <a:pt x="4663293" y="4421553"/>
                </a:cubicBezTo>
                <a:cubicBezTo>
                  <a:pt x="4402727" y="4479838"/>
                  <a:pt x="4329669" y="4386103"/>
                  <a:pt x="4152385" y="4421553"/>
                </a:cubicBezTo>
                <a:cubicBezTo>
                  <a:pt x="3975101" y="4457003"/>
                  <a:pt x="3787238" y="4358094"/>
                  <a:pt x="3502139" y="4421553"/>
                </a:cubicBezTo>
                <a:cubicBezTo>
                  <a:pt x="3217040" y="4485012"/>
                  <a:pt x="3233323" y="4381858"/>
                  <a:pt x="2991231" y="4421553"/>
                </a:cubicBezTo>
                <a:cubicBezTo>
                  <a:pt x="2749139" y="4461248"/>
                  <a:pt x="2575554" y="4396942"/>
                  <a:pt x="2410654" y="4421553"/>
                </a:cubicBezTo>
                <a:cubicBezTo>
                  <a:pt x="2245754" y="4446164"/>
                  <a:pt x="2145727" y="4369763"/>
                  <a:pt x="1969415" y="4421553"/>
                </a:cubicBezTo>
                <a:cubicBezTo>
                  <a:pt x="1793103" y="4473343"/>
                  <a:pt x="1503427" y="4371669"/>
                  <a:pt x="1249499" y="4421553"/>
                </a:cubicBezTo>
                <a:cubicBezTo>
                  <a:pt x="995571" y="4471437"/>
                  <a:pt x="879048" y="4397495"/>
                  <a:pt x="599253" y="4421553"/>
                </a:cubicBezTo>
                <a:cubicBezTo>
                  <a:pt x="238748" y="4481100"/>
                  <a:pt x="-73206" y="4209697"/>
                  <a:pt x="0" y="3822300"/>
                </a:cubicBezTo>
                <a:cubicBezTo>
                  <a:pt x="-26719" y="3577816"/>
                  <a:pt x="57049" y="3446947"/>
                  <a:pt x="0" y="3252895"/>
                </a:cubicBezTo>
                <a:cubicBezTo>
                  <a:pt x="-57049" y="3058843"/>
                  <a:pt x="46025" y="2866160"/>
                  <a:pt x="0" y="2747951"/>
                </a:cubicBezTo>
                <a:cubicBezTo>
                  <a:pt x="-46025" y="2629742"/>
                  <a:pt x="4458" y="2286114"/>
                  <a:pt x="0" y="2146316"/>
                </a:cubicBezTo>
                <a:cubicBezTo>
                  <a:pt x="-4458" y="2006518"/>
                  <a:pt x="18577" y="1796617"/>
                  <a:pt x="0" y="1705832"/>
                </a:cubicBezTo>
                <a:cubicBezTo>
                  <a:pt x="-18577" y="1615047"/>
                  <a:pt x="40912" y="1343968"/>
                  <a:pt x="0" y="1233119"/>
                </a:cubicBezTo>
                <a:cubicBezTo>
                  <a:pt x="-40912" y="1122270"/>
                  <a:pt x="26970" y="793154"/>
                  <a:pt x="0" y="599253"/>
                </a:cubicBezTo>
                <a:close/>
              </a:path>
              <a:path w="8165432" h="4421553" stroke="0" extrusionOk="0">
                <a:moveTo>
                  <a:pt x="0" y="599253"/>
                </a:moveTo>
                <a:cubicBezTo>
                  <a:pt x="69510" y="287242"/>
                  <a:pt x="298457" y="62842"/>
                  <a:pt x="599253" y="0"/>
                </a:cubicBezTo>
                <a:cubicBezTo>
                  <a:pt x="792463" y="-58442"/>
                  <a:pt x="1124381" y="32142"/>
                  <a:pt x="1319169" y="0"/>
                </a:cubicBezTo>
                <a:cubicBezTo>
                  <a:pt x="1513957" y="-32142"/>
                  <a:pt x="1605563" y="21673"/>
                  <a:pt x="1690738" y="0"/>
                </a:cubicBezTo>
                <a:cubicBezTo>
                  <a:pt x="1775913" y="-21673"/>
                  <a:pt x="2187593" y="70248"/>
                  <a:pt x="2340985" y="0"/>
                </a:cubicBezTo>
                <a:cubicBezTo>
                  <a:pt x="2494377" y="-70248"/>
                  <a:pt x="2586655" y="16460"/>
                  <a:pt x="2782223" y="0"/>
                </a:cubicBezTo>
                <a:cubicBezTo>
                  <a:pt x="2977791" y="-16460"/>
                  <a:pt x="3235262" y="43381"/>
                  <a:pt x="3502139" y="0"/>
                </a:cubicBezTo>
                <a:cubicBezTo>
                  <a:pt x="3769016" y="-43381"/>
                  <a:pt x="4066360" y="56227"/>
                  <a:pt x="4222055" y="0"/>
                </a:cubicBezTo>
                <a:cubicBezTo>
                  <a:pt x="4377750" y="-56227"/>
                  <a:pt x="4521491" y="52934"/>
                  <a:pt x="4663293" y="0"/>
                </a:cubicBezTo>
                <a:cubicBezTo>
                  <a:pt x="4805095" y="-52934"/>
                  <a:pt x="5020217" y="23171"/>
                  <a:pt x="5243870" y="0"/>
                </a:cubicBezTo>
                <a:cubicBezTo>
                  <a:pt x="5467523" y="-23171"/>
                  <a:pt x="5763854" y="19302"/>
                  <a:pt x="5963786" y="0"/>
                </a:cubicBezTo>
                <a:cubicBezTo>
                  <a:pt x="6163718" y="-19302"/>
                  <a:pt x="6258172" y="14303"/>
                  <a:pt x="6405025" y="0"/>
                </a:cubicBezTo>
                <a:cubicBezTo>
                  <a:pt x="6551878" y="-14303"/>
                  <a:pt x="6690768" y="29786"/>
                  <a:pt x="6915933" y="0"/>
                </a:cubicBezTo>
                <a:cubicBezTo>
                  <a:pt x="7141098" y="-29786"/>
                  <a:pt x="7344700" y="74880"/>
                  <a:pt x="7566179" y="0"/>
                </a:cubicBezTo>
                <a:cubicBezTo>
                  <a:pt x="7850706" y="-14044"/>
                  <a:pt x="8195634" y="288502"/>
                  <a:pt x="8165432" y="599253"/>
                </a:cubicBezTo>
                <a:cubicBezTo>
                  <a:pt x="8191248" y="822607"/>
                  <a:pt x="8127874" y="955762"/>
                  <a:pt x="8165432" y="1104197"/>
                </a:cubicBezTo>
                <a:cubicBezTo>
                  <a:pt x="8202990" y="1252632"/>
                  <a:pt x="8114614" y="1523624"/>
                  <a:pt x="8165432" y="1641372"/>
                </a:cubicBezTo>
                <a:cubicBezTo>
                  <a:pt x="8216250" y="1759121"/>
                  <a:pt x="8104664" y="2086248"/>
                  <a:pt x="8165432" y="2210777"/>
                </a:cubicBezTo>
                <a:cubicBezTo>
                  <a:pt x="8226200" y="2335306"/>
                  <a:pt x="8160672" y="2503316"/>
                  <a:pt x="8165432" y="2747951"/>
                </a:cubicBezTo>
                <a:cubicBezTo>
                  <a:pt x="8170192" y="2992586"/>
                  <a:pt x="8145366" y="3029928"/>
                  <a:pt x="8165432" y="3252895"/>
                </a:cubicBezTo>
                <a:cubicBezTo>
                  <a:pt x="8185498" y="3475862"/>
                  <a:pt x="8141318" y="3641397"/>
                  <a:pt x="8165432" y="3822300"/>
                </a:cubicBezTo>
                <a:cubicBezTo>
                  <a:pt x="8156849" y="4066639"/>
                  <a:pt x="7902683" y="4359821"/>
                  <a:pt x="7566179" y="4421553"/>
                </a:cubicBezTo>
                <a:cubicBezTo>
                  <a:pt x="7256042" y="4433499"/>
                  <a:pt x="7000523" y="4411731"/>
                  <a:pt x="6846263" y="4421553"/>
                </a:cubicBezTo>
                <a:cubicBezTo>
                  <a:pt x="6692003" y="4431375"/>
                  <a:pt x="6586869" y="4420432"/>
                  <a:pt x="6335355" y="4421553"/>
                </a:cubicBezTo>
                <a:cubicBezTo>
                  <a:pt x="6083841" y="4422674"/>
                  <a:pt x="5876381" y="4408399"/>
                  <a:pt x="5615440" y="4421553"/>
                </a:cubicBezTo>
                <a:cubicBezTo>
                  <a:pt x="5354499" y="4434707"/>
                  <a:pt x="5112910" y="4366504"/>
                  <a:pt x="4895524" y="4421553"/>
                </a:cubicBezTo>
                <a:cubicBezTo>
                  <a:pt x="4678138" y="4476602"/>
                  <a:pt x="4429317" y="4405506"/>
                  <a:pt x="4245278" y="4421553"/>
                </a:cubicBezTo>
                <a:cubicBezTo>
                  <a:pt x="4061239" y="4437600"/>
                  <a:pt x="3823498" y="4391543"/>
                  <a:pt x="3595031" y="4421553"/>
                </a:cubicBezTo>
                <a:cubicBezTo>
                  <a:pt x="3366564" y="4451563"/>
                  <a:pt x="3131816" y="4338850"/>
                  <a:pt x="2875115" y="4421553"/>
                </a:cubicBezTo>
                <a:cubicBezTo>
                  <a:pt x="2618414" y="4504256"/>
                  <a:pt x="2513289" y="4352930"/>
                  <a:pt x="2294538" y="4421553"/>
                </a:cubicBezTo>
                <a:cubicBezTo>
                  <a:pt x="2075787" y="4490176"/>
                  <a:pt x="2108459" y="4390161"/>
                  <a:pt x="1922969" y="4421553"/>
                </a:cubicBezTo>
                <a:cubicBezTo>
                  <a:pt x="1737479" y="4452945"/>
                  <a:pt x="1576667" y="4411652"/>
                  <a:pt x="1342392" y="4421553"/>
                </a:cubicBezTo>
                <a:cubicBezTo>
                  <a:pt x="1108117" y="4431454"/>
                  <a:pt x="931718" y="4334794"/>
                  <a:pt x="599253" y="4421553"/>
                </a:cubicBezTo>
                <a:cubicBezTo>
                  <a:pt x="275495" y="4389835"/>
                  <a:pt x="7458" y="4137002"/>
                  <a:pt x="0" y="3822300"/>
                </a:cubicBezTo>
                <a:cubicBezTo>
                  <a:pt x="-66672" y="3661121"/>
                  <a:pt x="44501" y="3390996"/>
                  <a:pt x="0" y="3220665"/>
                </a:cubicBezTo>
                <a:cubicBezTo>
                  <a:pt x="-44501" y="3050335"/>
                  <a:pt x="24507" y="2814173"/>
                  <a:pt x="0" y="2683490"/>
                </a:cubicBezTo>
                <a:cubicBezTo>
                  <a:pt x="-24507" y="2552807"/>
                  <a:pt x="30564" y="2308758"/>
                  <a:pt x="0" y="2146316"/>
                </a:cubicBezTo>
                <a:cubicBezTo>
                  <a:pt x="-30564" y="1983874"/>
                  <a:pt x="40215" y="1834106"/>
                  <a:pt x="0" y="1705832"/>
                </a:cubicBezTo>
                <a:cubicBezTo>
                  <a:pt x="-40215" y="1577558"/>
                  <a:pt x="26685" y="1368303"/>
                  <a:pt x="0" y="1200888"/>
                </a:cubicBezTo>
                <a:cubicBezTo>
                  <a:pt x="-26685" y="1033473"/>
                  <a:pt x="27711" y="855455"/>
                  <a:pt x="0" y="599253"/>
                </a:cubicBezTo>
                <a:close/>
              </a:path>
            </a:pathLst>
          </a:custGeom>
          <a:solidFill>
            <a:schemeClr val="bg1">
              <a:alpha val="76000"/>
            </a:schemeClr>
          </a:solidFill>
          <a:ln w="38100">
            <a:solidFill>
              <a:schemeClr val="accent2">
                <a:lumMod val="75000"/>
              </a:schemeClr>
            </a:solidFill>
            <a:prstDash val="dash"/>
            <a:extLst>
              <a:ext uri="{C807C97D-BFC1-408E-A445-0C87EB9F89A2}">
                <ask:lineSketchStyleProps xmlns:ask="http://schemas.microsoft.com/office/drawing/2018/sketchyshapes" xmlns="" sd="852854689">
                  <a:prstGeom prst="roundRect">
                    <a:avLst>
                      <a:gd name="adj" fmla="val 13553"/>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2" name="Picture 2" descr="School Kids Cartoon Images - Free Download on Freepik">
            <a:extLst>
              <a:ext uri="{FF2B5EF4-FFF2-40B4-BE49-F238E27FC236}">
                <a16:creationId xmlns:a16="http://schemas.microsoft.com/office/drawing/2014/main" id="{229FACD8-8FE7-398C-8C8B-A74F8680C6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1" b="94611" l="2077" r="96006">
                        <a14:foregroundMark x1="5911" y1="21257" x2="14696" y2="73353"/>
                        <a14:foregroundMark x1="7827" y1="20359" x2="13898" y2="36527"/>
                        <a14:foregroundMark x1="4792" y1="26048" x2="2396" y2="40419"/>
                        <a14:foregroundMark x1="7188" y1="51198" x2="5911" y2="58683"/>
                        <a14:foregroundMark x1="16933" y1="46707" x2="16933" y2="50599"/>
                        <a14:foregroundMark x1="8626" y1="90419" x2="8626" y2="93413"/>
                        <a14:foregroundMark x1="18051" y1="88922" x2="18530" y2="94611"/>
                        <a14:foregroundMark x1="6709" y1="91916" x2="11022" y2="88024"/>
                        <a14:foregroundMark x1="18850" y1="91018" x2="21725" y2="93413"/>
                        <a14:foregroundMark x1="27157" y1="85030" x2="28754" y2="91018"/>
                        <a14:foregroundMark x1="36741" y1="85329" x2="33866" y2="89820"/>
                        <a14:foregroundMark x1="35942" y1="89521" x2="35942" y2="89521"/>
                        <a14:foregroundMark x1="40256" y1="86527" x2="41853" y2="91916"/>
                        <a14:foregroundMark x1="36262" y1="26946" x2="41853" y2="35030"/>
                        <a14:foregroundMark x1="51917" y1="84431" x2="51917" y2="84431"/>
                        <a14:foregroundMark x1="49201" y1="78443" x2="50479" y2="82036"/>
                        <a14:foregroundMark x1="51278" y1="82934" x2="53035" y2="87425"/>
                        <a14:foregroundMark x1="50319" y1="83832" x2="50319" y2="83832"/>
                        <a14:foregroundMark x1="60703" y1="80838" x2="57827" y2="85928"/>
                        <a14:foregroundMark x1="67412" y1="87425" x2="69649" y2="86527"/>
                        <a14:foregroundMark x1="68530" y1="83832" x2="70128" y2="87425"/>
                        <a14:foregroundMark x1="83866" y1="20958" x2="88978" y2="68862"/>
                        <a14:foregroundMark x1="91214" y1="36527" x2="93291" y2="42515"/>
                        <a14:foregroundMark x1="80192" y1="37425" x2="80351" y2="46108"/>
                        <a14:foregroundMark x1="95208" y1="59281" x2="96006" y2="64671"/>
                        <a14:foregroundMark x1="81789" y1="78443" x2="81789" y2="86527"/>
                      </a14:backgroundRemoval>
                    </a14:imgEffect>
                  </a14:imgLayer>
                </a14:imgProps>
              </a:ext>
              <a:ext uri="{28A0092B-C50C-407E-A947-70E740481C1C}">
                <a14:useLocalDpi xmlns:a14="http://schemas.microsoft.com/office/drawing/2010/main" val="0"/>
              </a:ext>
            </a:extLst>
          </a:blip>
          <a:srcRect/>
          <a:stretch>
            <a:fillRect/>
          </a:stretch>
        </p:blipFill>
        <p:spPr bwMode="auto">
          <a:xfrm>
            <a:off x="2474590" y="4122822"/>
            <a:ext cx="5427081" cy="28955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1EFCB3F-A312-182C-7CF0-5E09B3BFEF3C}"/>
              </a:ext>
            </a:extLst>
          </p:cNvPr>
          <p:cNvPicPr>
            <a:picLocks noChangeAspect="1"/>
          </p:cNvPicPr>
          <p:nvPr/>
        </p:nvPicPr>
        <p:blipFill>
          <a:blip r:embed="rId5"/>
          <a:stretch>
            <a:fillRect/>
          </a:stretch>
        </p:blipFill>
        <p:spPr>
          <a:xfrm>
            <a:off x="2895600" y="587055"/>
            <a:ext cx="7398880" cy="3869285"/>
          </a:xfrm>
          <a:prstGeom prst="rect">
            <a:avLst/>
          </a:prstGeom>
        </p:spPr>
      </p:pic>
    </p:spTree>
    <p:extLst>
      <p:ext uri="{BB962C8B-B14F-4D97-AF65-F5344CB8AC3E}">
        <p14:creationId xmlns:p14="http://schemas.microsoft.com/office/powerpoint/2010/main" val="20184524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Trần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Đăng</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Khoa</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Huy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Cận</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Nguyễn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Duy</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15089"/>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Đoàn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06A29FF7-77FB-84D4-9327-1EBCED451235}"/>
              </a:ext>
            </a:extLst>
          </p:cNvPr>
          <p:cNvGrpSpPr/>
          <p:nvPr/>
        </p:nvGrpSpPr>
        <p:grpSpPr>
          <a:xfrm>
            <a:off x="1733333" y="2703481"/>
            <a:ext cx="8353642" cy="3421092"/>
            <a:chOff x="2077178" y="5171090"/>
            <a:chExt cx="8509262" cy="1556342"/>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247583"/>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ask="http://schemas.microsoft.com/office/drawing/2018/sketchyshapes" xmlns="" sd="1872881490">
                    <a:custGeom>
                      <a:avLst/>
                      <a:gdLst>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2430" h="2742390" fill="none" extrusionOk="0">
                          <a:moveTo>
                            <a:pt x="0" y="457073"/>
                          </a:moveTo>
                          <a:cubicBezTo>
                            <a:pt x="20961" y="232492"/>
                            <a:pt x="103199" y="42221"/>
                            <a:pt x="199532" y="0"/>
                          </a:cubicBezTo>
                          <a:cubicBezTo>
                            <a:pt x="2322849" y="-256280"/>
                            <a:pt x="4360045" y="107831"/>
                            <a:pt x="8062897" y="0"/>
                          </a:cubicBezTo>
                          <a:cubicBezTo>
                            <a:pt x="8193217" y="30977"/>
                            <a:pt x="8260614" y="157602"/>
                            <a:pt x="8262430" y="457073"/>
                          </a:cubicBezTo>
                          <a:cubicBezTo>
                            <a:pt x="8338297" y="1091000"/>
                            <a:pt x="8325179" y="2113977"/>
                            <a:pt x="8262430" y="2285316"/>
                          </a:cubicBezTo>
                          <a:cubicBezTo>
                            <a:pt x="8289323" y="2494778"/>
                            <a:pt x="8178462" y="2763608"/>
                            <a:pt x="8062897" y="2742390"/>
                          </a:cubicBezTo>
                          <a:cubicBezTo>
                            <a:pt x="4411550" y="2962226"/>
                            <a:pt x="2681508" y="2690520"/>
                            <a:pt x="199532" y="2742390"/>
                          </a:cubicBezTo>
                          <a:cubicBezTo>
                            <a:pt x="114068" y="2804467"/>
                            <a:pt x="33016" y="2515118"/>
                            <a:pt x="0" y="2285316"/>
                          </a:cubicBezTo>
                          <a:cubicBezTo>
                            <a:pt x="52273" y="2161867"/>
                            <a:pt x="-110199" y="1390393"/>
                            <a:pt x="0" y="457073"/>
                          </a:cubicBezTo>
                          <a:close/>
                        </a:path>
                        <a:path w="8262430" h="2742390" stroke="0" extrusionOk="0">
                          <a:moveTo>
                            <a:pt x="0" y="457073"/>
                          </a:moveTo>
                          <a:cubicBezTo>
                            <a:pt x="7832" y="188667"/>
                            <a:pt x="83630" y="45748"/>
                            <a:pt x="199532" y="0"/>
                          </a:cubicBezTo>
                          <a:cubicBezTo>
                            <a:pt x="3840227" y="417405"/>
                            <a:pt x="4220372" y="336155"/>
                            <a:pt x="8062897" y="0"/>
                          </a:cubicBezTo>
                          <a:cubicBezTo>
                            <a:pt x="8184401" y="20186"/>
                            <a:pt x="8244149" y="223746"/>
                            <a:pt x="8262430" y="457073"/>
                          </a:cubicBezTo>
                          <a:cubicBezTo>
                            <a:pt x="8252691" y="1239625"/>
                            <a:pt x="8276898" y="2042438"/>
                            <a:pt x="8262430" y="2285316"/>
                          </a:cubicBezTo>
                          <a:cubicBezTo>
                            <a:pt x="8251920" y="2527818"/>
                            <a:pt x="8175586" y="2784132"/>
                            <a:pt x="8062897" y="2742390"/>
                          </a:cubicBezTo>
                          <a:cubicBezTo>
                            <a:pt x="5635407" y="2826057"/>
                            <a:pt x="1015409" y="2505420"/>
                            <a:pt x="199532" y="2742390"/>
                          </a:cubicBezTo>
                          <a:cubicBezTo>
                            <a:pt x="90980" y="2743656"/>
                            <a:pt x="6698" y="2541205"/>
                            <a:pt x="0" y="2285316"/>
                          </a:cubicBezTo>
                          <a:cubicBezTo>
                            <a:pt x="31518" y="1472158"/>
                            <a:pt x="-60529" y="686119"/>
                            <a:pt x="0" y="457073"/>
                          </a:cubicBezTo>
                          <a:close/>
                        </a:path>
                        <a:path w="8262430" h="2742390" fill="none" stroke="0" extrusionOk="0">
                          <a:moveTo>
                            <a:pt x="0" y="457073"/>
                          </a:moveTo>
                          <a:cubicBezTo>
                            <a:pt x="5105" y="210362"/>
                            <a:pt x="100787" y="42035"/>
                            <a:pt x="199532" y="0"/>
                          </a:cubicBezTo>
                          <a:cubicBezTo>
                            <a:pt x="2408269" y="-485796"/>
                            <a:pt x="3962866" y="-107936"/>
                            <a:pt x="8062897" y="0"/>
                          </a:cubicBezTo>
                          <a:cubicBezTo>
                            <a:pt x="8189857" y="21927"/>
                            <a:pt x="8269039" y="194933"/>
                            <a:pt x="8262430" y="457073"/>
                          </a:cubicBezTo>
                          <a:cubicBezTo>
                            <a:pt x="8353393" y="1121721"/>
                            <a:pt x="8307798" y="2101141"/>
                            <a:pt x="8262430" y="2285316"/>
                          </a:cubicBezTo>
                          <a:cubicBezTo>
                            <a:pt x="8270213" y="2519040"/>
                            <a:pt x="8176517" y="2770001"/>
                            <a:pt x="8062897" y="2742390"/>
                          </a:cubicBezTo>
                          <a:cubicBezTo>
                            <a:pt x="4334975" y="2864948"/>
                            <a:pt x="2365386" y="2764308"/>
                            <a:pt x="199532" y="2742390"/>
                          </a:cubicBezTo>
                          <a:cubicBezTo>
                            <a:pt x="103966" y="2780858"/>
                            <a:pt x="3689" y="2536115"/>
                            <a:pt x="0" y="2285316"/>
                          </a:cubicBezTo>
                          <a:cubicBezTo>
                            <a:pt x="-8932" y="2100870"/>
                            <a:pt x="-116260" y="1384609"/>
                            <a:pt x="0" y="457073"/>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2077178" y="5171090"/>
              <a:ext cx="1238292" cy="666778"/>
              <a:chOff x="3899885" y="1404273"/>
              <a:chExt cx="569005" cy="2888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2407282" y="5544286"/>
              <a:ext cx="7956002" cy="11618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535907" y="3440475"/>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hlinkClick r:id="" action="ppaction://noaction"/>
          </p:cNvPr>
          <p:cNvPicPr>
            <a:picLocks noChangeAspect="1"/>
          </p:cNvPicPr>
          <p:nvPr/>
        </p:nvPicPr>
        <p:blipFill>
          <a:blip r:embed="rId5"/>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209550" y="1229425"/>
            <a:ext cx="11458575"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Nêu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thơ</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Đoàn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thuyền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500" fill="hold"/>
                                        <p:tgtEl>
                                          <p:spTgt spid="57"/>
                                        </p:tgtEl>
                                        <p:attrNameLst>
                                          <p:attrName>ppt_x</p:attrName>
                                        </p:attrNameLst>
                                      </p:cBhvr>
                                      <p:tavLst>
                                        <p:tav tm="0">
                                          <p:val>
                                            <p:strVal val="#ppt_x"/>
                                          </p:val>
                                        </p:tav>
                                        <p:tav tm="100000">
                                          <p:val>
                                            <p:strVal val="#ppt_x"/>
                                          </p:val>
                                        </p:tav>
                                      </p:tavLst>
                                    </p:anim>
                                    <p:anim calcmode="lin" valueType="num">
                                      <p:cBhvr additive="base">
                                        <p:cTn id="15"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 calcmode="lin" valueType="num">
                                      <p:cBhvr additive="base">
                                        <p:cTn id="18" dur="500" fill="hold"/>
                                        <p:tgtEl>
                                          <p:spTgt spid="82"/>
                                        </p:tgtEl>
                                        <p:attrNameLst>
                                          <p:attrName>ppt_x</p:attrName>
                                        </p:attrNameLst>
                                      </p:cBhvr>
                                      <p:tavLst>
                                        <p:tav tm="0">
                                          <p:val>
                                            <p:strVal val="#ppt_x"/>
                                          </p:val>
                                        </p:tav>
                                        <p:tav tm="100000">
                                          <p:val>
                                            <p:strVal val="#ppt_x"/>
                                          </p:val>
                                        </p:tav>
                                      </p:tavLst>
                                    </p:anim>
                                    <p:anim calcmode="lin" valueType="num">
                                      <p:cBhvr additive="base">
                                        <p:cTn id="19"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879" b="95091" l="1500" r="97682">
                        <a14:foregroundMark x1="11636" y1="18970" x2="24773" y2="20545"/>
                        <a14:foregroundMark x1="72000" y1="15091" x2="88591" y2="14727"/>
                      </a14:backgroundRemoval>
                    </a14:imgEffect>
                  </a14:imgLayer>
                </a14:imgProps>
              </a:ext>
              <a:ext uri="{28A0092B-C50C-407E-A947-70E740481C1C}">
                <a14:useLocalDpi xmlns:a14="http://schemas.microsoft.com/office/drawing/2010/main" val="0"/>
              </a:ext>
            </a:extLst>
          </a:blip>
          <a:stretch>
            <a:fillRect/>
          </a:stretch>
        </p:blipFill>
        <p:spPr>
          <a:xfrm>
            <a:off x="672617" y="-577516"/>
            <a:ext cx="10333182" cy="7748337"/>
          </a:xfrm>
          <a:prstGeom prst="rect">
            <a:avLst/>
          </a:prstGeom>
        </p:spPr>
      </p:pic>
    </p:spTree>
    <p:extLst>
      <p:ext uri="{BB962C8B-B14F-4D97-AF65-F5344CB8AC3E}">
        <p14:creationId xmlns:p14="http://schemas.microsoft.com/office/powerpoint/2010/main" val="358927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7EF875-4CF9-63E0-6F92-92D7FEDF4030}"/>
              </a:ext>
            </a:extLst>
          </p:cNvPr>
          <p:cNvSpPr/>
          <p:nvPr/>
        </p:nvSpPr>
        <p:spPr>
          <a:xfrm>
            <a:off x="870857" y="551925"/>
            <a:ext cx="10328355" cy="5471504"/>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E663E1A-B7E0-865C-C28A-CD0BF82863DC}"/>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2" name="Picture 1">
            <a:extLst>
              <a:ext uri="{FF2B5EF4-FFF2-40B4-BE49-F238E27FC236}">
                <a16:creationId xmlns:a16="http://schemas.microsoft.com/office/drawing/2014/main" id="{8156966F-8DB0-CEA1-D70E-3180F1C84929}"/>
              </a:ext>
            </a:extLst>
          </p:cNvPr>
          <p:cNvPicPr>
            <a:picLocks noChangeAspect="1"/>
          </p:cNvPicPr>
          <p:nvPr/>
        </p:nvPicPr>
        <p:blipFill>
          <a:blip r:embed="rId3"/>
          <a:stretch>
            <a:fillRect/>
          </a:stretch>
        </p:blipFill>
        <p:spPr>
          <a:xfrm>
            <a:off x="5238244" y="1251917"/>
            <a:ext cx="2877561" cy="1115665"/>
          </a:xfrm>
          <a:prstGeom prst="rect">
            <a:avLst/>
          </a:prstGeom>
        </p:spPr>
      </p:pic>
      <p:pic>
        <p:nvPicPr>
          <p:cNvPr id="8" name="Picture 7">
            <a:extLst>
              <a:ext uri="{FF2B5EF4-FFF2-40B4-BE49-F238E27FC236}">
                <a16:creationId xmlns:a16="http://schemas.microsoft.com/office/drawing/2014/main" id="{74826FD9-477A-95EF-7FC4-5D5EA85F8615}"/>
              </a:ext>
            </a:extLst>
          </p:cNvPr>
          <p:cNvPicPr>
            <a:picLocks noChangeAspect="1"/>
          </p:cNvPicPr>
          <p:nvPr/>
        </p:nvPicPr>
        <p:blipFill>
          <a:blip r:embed="rId4"/>
          <a:stretch>
            <a:fillRect/>
          </a:stretch>
        </p:blipFill>
        <p:spPr>
          <a:xfrm>
            <a:off x="1615045" y="2820101"/>
            <a:ext cx="9114310" cy="1408298"/>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0580C18C-1C23-3B46-85A4-B6A2E9874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490662"/>
            <a:ext cx="2171887" cy="130016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3F426671-ADB8-410A-0768-F90C21CFD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744D8B67-4B9D-F45D-4A1D-D51BE5785C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143" y="5588000"/>
            <a:ext cx="1140569" cy="1140569"/>
          </a:xfrm>
          <a:prstGeom prst="rect">
            <a:avLst/>
          </a:prstGeom>
        </p:spPr>
      </p:pic>
    </p:spTree>
    <p:extLst>
      <p:ext uri="{BB962C8B-B14F-4D97-AF65-F5344CB8AC3E}">
        <p14:creationId xmlns:p14="http://schemas.microsoft.com/office/powerpoint/2010/main" val="1217995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51C360E-1F29-0304-38EC-F80BA4DEA725}"/>
              </a:ext>
            </a:extLst>
          </p:cNvPr>
          <p:cNvPicPr>
            <a:picLocks noChangeAspect="1"/>
          </p:cNvPicPr>
          <p:nvPr/>
        </p:nvPicPr>
        <p:blipFill>
          <a:blip r:embed="rId9"/>
          <a:stretch>
            <a:fillRect/>
          </a:stretch>
        </p:blipFill>
        <p:spPr>
          <a:xfrm>
            <a:off x="1990530" y="134911"/>
            <a:ext cx="8210939" cy="6858000"/>
          </a:xfrm>
          <a:prstGeom prst="rect">
            <a:avLst/>
          </a:prstGeom>
        </p:spPr>
      </p:pic>
    </p:spTree>
    <p:extLst>
      <p:ext uri="{BB962C8B-B14F-4D97-AF65-F5344CB8AC3E}">
        <p14:creationId xmlns:p14="http://schemas.microsoft.com/office/powerpoint/2010/main" val="544591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3842084"/>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accent4">
              <a:lumMod val="40000"/>
              <a:lumOff val="60000"/>
              <a:alpha val="84000"/>
            </a:schemeClr>
          </a:solidFill>
          <a:ln>
            <a:solidFill>
              <a:schemeClr val="accent4">
                <a:lumMod val="50000"/>
              </a:schemeClr>
            </a:solidFill>
            <a:extLst>
              <a:ext uri="{C807C97D-BFC1-408E-A445-0C87EB9F89A2}">
                <ask:lineSketchStyleProps xmlns:ask="http://schemas.microsoft.com/office/drawing/2018/sketchyshapes" xmlns="" sd="4001189583">
                  <a:custGeom>
                    <a:avLst/>
                    <a:gdLst>
                      <a:gd name="connsiteX0" fmla="*/ 0 w 9657517"/>
                      <a:gd name="connsiteY0" fmla="*/ 550263 h 3842084"/>
                      <a:gd name="connsiteX1" fmla="*/ 550263 w 9657517"/>
                      <a:gd name="connsiteY1" fmla="*/ 0 h 3842084"/>
                      <a:gd name="connsiteX2" fmla="*/ 9107254 w 9657517"/>
                      <a:gd name="connsiteY2" fmla="*/ 0 h 3842084"/>
                      <a:gd name="connsiteX3" fmla="*/ 9657517 w 9657517"/>
                      <a:gd name="connsiteY3" fmla="*/ 550263 h 3842084"/>
                      <a:gd name="connsiteX4" fmla="*/ 9657517 w 9657517"/>
                      <a:gd name="connsiteY4" fmla="*/ 3291821 h 3842084"/>
                      <a:gd name="connsiteX5" fmla="*/ 9107254 w 9657517"/>
                      <a:gd name="connsiteY5" fmla="*/ 3842084 h 3842084"/>
                      <a:gd name="connsiteX6" fmla="*/ 550263 w 9657517"/>
                      <a:gd name="connsiteY6" fmla="*/ 3842084 h 3842084"/>
                      <a:gd name="connsiteX7" fmla="*/ 0 w 9657517"/>
                      <a:gd name="connsiteY7" fmla="*/ 3291821 h 3842084"/>
                      <a:gd name="connsiteX8" fmla="*/ 0 w 9657517"/>
                      <a:gd name="connsiteY8" fmla="*/ 550263 h 384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3842084" fill="none" extrusionOk="0">
                        <a:moveTo>
                          <a:pt x="0" y="550263"/>
                        </a:moveTo>
                        <a:cubicBezTo>
                          <a:pt x="42753" y="261074"/>
                          <a:pt x="212360" y="39770"/>
                          <a:pt x="550263" y="0"/>
                        </a:cubicBezTo>
                        <a:cubicBezTo>
                          <a:pt x="3370127" y="-33980"/>
                          <a:pt x="5218155" y="152382"/>
                          <a:pt x="9107254" y="0"/>
                        </a:cubicBezTo>
                        <a:cubicBezTo>
                          <a:pt x="9443213" y="-27975"/>
                          <a:pt x="9658451" y="242654"/>
                          <a:pt x="9657517" y="550263"/>
                        </a:cubicBezTo>
                        <a:cubicBezTo>
                          <a:pt x="9628270" y="1898863"/>
                          <a:pt x="9728293" y="1989205"/>
                          <a:pt x="9657517" y="3291821"/>
                        </a:cubicBezTo>
                        <a:cubicBezTo>
                          <a:pt x="9663085" y="3608355"/>
                          <a:pt x="9351445" y="3841134"/>
                          <a:pt x="9107254" y="3842084"/>
                        </a:cubicBezTo>
                        <a:cubicBezTo>
                          <a:pt x="7926699" y="3819283"/>
                          <a:pt x="4821554" y="3844274"/>
                          <a:pt x="550263" y="3842084"/>
                        </a:cubicBezTo>
                        <a:cubicBezTo>
                          <a:pt x="206441" y="3834003"/>
                          <a:pt x="-29458" y="3586465"/>
                          <a:pt x="0" y="3291821"/>
                        </a:cubicBezTo>
                        <a:cubicBezTo>
                          <a:pt x="73590" y="2707809"/>
                          <a:pt x="-157984" y="1381616"/>
                          <a:pt x="0" y="550263"/>
                        </a:cubicBezTo>
                        <a:close/>
                      </a:path>
                      <a:path w="9657517" h="3842084" stroke="0" extrusionOk="0">
                        <a:moveTo>
                          <a:pt x="0" y="550263"/>
                        </a:moveTo>
                        <a:cubicBezTo>
                          <a:pt x="-11877" y="231447"/>
                          <a:pt x="256050" y="1073"/>
                          <a:pt x="550263" y="0"/>
                        </a:cubicBezTo>
                        <a:cubicBezTo>
                          <a:pt x="2540146" y="77717"/>
                          <a:pt x="6866399" y="39702"/>
                          <a:pt x="9107254" y="0"/>
                        </a:cubicBezTo>
                        <a:cubicBezTo>
                          <a:pt x="9386633" y="32969"/>
                          <a:pt x="9653194" y="246974"/>
                          <a:pt x="9657517" y="550263"/>
                        </a:cubicBezTo>
                        <a:cubicBezTo>
                          <a:pt x="9760457" y="1320967"/>
                          <a:pt x="9515458" y="2861920"/>
                          <a:pt x="9657517" y="3291821"/>
                        </a:cubicBezTo>
                        <a:cubicBezTo>
                          <a:pt x="9645609" y="3601417"/>
                          <a:pt x="9359619" y="3830547"/>
                          <a:pt x="9107254" y="3842084"/>
                        </a:cubicBezTo>
                        <a:cubicBezTo>
                          <a:pt x="5689922" y="3756161"/>
                          <a:pt x="4291581" y="3943717"/>
                          <a:pt x="550263" y="3842084"/>
                        </a:cubicBezTo>
                        <a:cubicBezTo>
                          <a:pt x="234460" y="3875350"/>
                          <a:pt x="3584" y="3573618"/>
                          <a:pt x="0" y="3291821"/>
                        </a:cubicBezTo>
                        <a:cubicBezTo>
                          <a:pt x="-156417" y="2534890"/>
                          <a:pt x="-82812" y="1106493"/>
                          <a:pt x="0" y="55026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399230"/>
            <a:ext cx="9513138" cy="3046988"/>
          </a:xfrm>
          <a:prstGeom prst="rect">
            <a:avLst/>
          </a:prstGeom>
          <a:noFill/>
        </p:spPr>
        <p:txBody>
          <a:bodyPr wrap="square" rtlCol="0">
            <a:spAutoFit/>
          </a:bodyPr>
          <a:lstStyle/>
          <a:p>
            <a:pPr algn="just"/>
            <a:r>
              <a:rPr lang="en-US" sz="4800" dirty="0" err="1">
                <a:latin typeface="Cambria" panose="02040503050406030204" pitchFamily="18" charset="0"/>
                <a:ea typeface="Cambria" panose="02040503050406030204" pitchFamily="18" charset="0"/>
              </a:rPr>
              <a:t>Đọc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diễn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giọng</a:t>
            </a:r>
            <a:r>
              <a:rPr lang="en-US" sz="4800" dirty="0">
                <a:latin typeface="Cambria" panose="02040503050406030204" pitchFamily="18" charset="0"/>
                <a:ea typeface="Cambria" panose="02040503050406030204" pitchFamily="18" charset="0"/>
              </a:rPr>
              <a:t> ở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từ</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ngữ</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xúc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nghĩ</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vọng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bừng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tỉnh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lóe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a:t>
            </a: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225671" y="242424"/>
            <a:ext cx="1883443" cy="17703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7187" y="255311"/>
            <a:ext cx="1785814" cy="1701892"/>
          </a:xfrm>
          <a:prstGeom prst="rect">
            <a:avLst/>
          </a:prstGeom>
        </p:spPr>
      </p:pic>
      <p:pic>
        <p:nvPicPr>
          <p:cNvPr id="2" name="Picture 1">
            <a:extLst>
              <a:ext uri="{FF2B5EF4-FFF2-40B4-BE49-F238E27FC236}">
                <a16:creationId xmlns:a16="http://schemas.microsoft.com/office/drawing/2014/main" id="{CB2AAE0F-784E-A195-7F96-CAB5A0BA7051}"/>
              </a:ext>
            </a:extLst>
          </p:cNvPr>
          <p:cNvPicPr>
            <a:picLocks noChangeAspect="1"/>
          </p:cNvPicPr>
          <p:nvPr/>
        </p:nvPicPr>
        <p:blipFill>
          <a:blip r:embed="rId7"/>
          <a:stretch>
            <a:fillRect/>
          </a:stretch>
        </p:blipFill>
        <p:spPr>
          <a:xfrm>
            <a:off x="2393001" y="494968"/>
            <a:ext cx="7986452" cy="1201016"/>
          </a:xfrm>
          <a:prstGeom prst="rect">
            <a:avLst/>
          </a:prstGeom>
        </p:spPr>
      </p:pic>
    </p:spTree>
    <p:extLst>
      <p:ext uri="{BB962C8B-B14F-4D97-AF65-F5344CB8AC3E}">
        <p14:creationId xmlns:p14="http://schemas.microsoft.com/office/powerpoint/2010/main" val="998072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1576</Words>
  <Application>Microsoft Office PowerPoint</Application>
  <PresentationFormat>Widescreen</PresentationFormat>
  <Paragraphs>91</Paragraphs>
  <Slides>37</Slides>
  <Notes>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37</vt:i4>
      </vt:variant>
    </vt:vector>
  </HeadingPairs>
  <TitlesOfParts>
    <vt:vector size="55" baseType="lpstr">
      <vt:lpstr>等线</vt:lpstr>
      <vt:lpstr>微软雅黑</vt:lpstr>
      <vt:lpstr>#9Slide07 SVNAdeline</vt:lpstr>
      <vt:lpstr>Aptos</vt:lpstr>
      <vt:lpstr>Aptos Display</vt:lpstr>
      <vt:lpstr>Arial</vt:lpstr>
      <vt:lpstr>Calibri</vt:lpstr>
      <vt:lpstr>Calibri Light</vt:lpstr>
      <vt:lpstr>Cambria</vt:lpstr>
      <vt:lpstr>LNTH-LuoLuoNotangYuanTi 1</vt:lpstr>
      <vt:lpstr>SVN-Gretoon</vt:lpstr>
      <vt:lpstr>SVN-Yahoo</vt:lpstr>
      <vt:lpstr>思源黑体 CN</vt:lpstr>
      <vt:lpstr>思源黑体 CN Bold</vt:lpstr>
      <vt:lpstr>胡晓波男神体</vt:lpstr>
      <vt:lpstr>Custom Design</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39</cp:revision>
  <dcterms:created xsi:type="dcterms:W3CDTF">2024-12-09T08:57:55Z</dcterms:created>
  <dcterms:modified xsi:type="dcterms:W3CDTF">2026-02-02T09:11:32Z</dcterms:modified>
</cp:coreProperties>
</file>