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  <p:sldMasterId id="2147483800" r:id="rId2"/>
  </p:sldMasterIdLst>
  <p:notesMasterIdLst>
    <p:notesMasterId r:id="rId14"/>
  </p:notesMasterIdLst>
  <p:sldIdLst>
    <p:sldId id="283" r:id="rId3"/>
    <p:sldId id="284" r:id="rId4"/>
    <p:sldId id="260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BE552D-3827-4E8A-BD82-7434AF67A870}" v="1111" dt="2022-03-15T18:07:33.4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3EDD62-53E4-4ED7-B110-A8F5D03699BA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7081A-737A-4ABF-9DBA-C73F2E3EA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25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B64A4E8D-B4D3-4929-BFF2-D26E9632A72D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C48FA9CE-413C-4B0C-B070-86823D8E1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603189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A4E8D-B4D3-4929-BFF2-D26E9632A72D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A9CE-413C-4B0C-B070-86823D8E1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57722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A4E8D-B4D3-4929-BFF2-D26E9632A72D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A9CE-413C-4B0C-B070-86823D8E1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26899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414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042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4A4E8D-B4D3-4929-BFF2-D26E9632A72D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48FA9CE-413C-4B0C-B070-86823D8E1D1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992887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A4E8D-B4D3-4929-BFF2-D26E9632A72D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A9CE-413C-4B0C-B070-86823D8E1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22379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A4E8D-B4D3-4929-BFF2-D26E9632A72D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A9CE-413C-4B0C-B070-86823D8E1D1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3139790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A4E8D-B4D3-4929-BFF2-D26E9632A72D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A9CE-413C-4B0C-B070-86823D8E1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24843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A4E8D-B4D3-4929-BFF2-D26E9632A72D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A9CE-413C-4B0C-B070-86823D8E1D1A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278111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A4E8D-B4D3-4929-BFF2-D26E9632A72D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A9CE-413C-4B0C-B070-86823D8E1D1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151490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A4E8D-B4D3-4929-BFF2-D26E9632A72D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A9CE-413C-4B0C-B070-86823D8E1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310196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A4E8D-B4D3-4929-BFF2-D26E9632A72D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A9CE-413C-4B0C-B070-86823D8E1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277169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A4E8D-B4D3-4929-BFF2-D26E9632A72D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A9CE-413C-4B0C-B070-86823D8E1D1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30967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A4E8D-B4D3-4929-BFF2-D26E9632A72D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A9CE-413C-4B0C-B070-86823D8E1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5015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A4E8D-B4D3-4929-BFF2-D26E9632A72D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A9CE-413C-4B0C-B070-86823D8E1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5060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A4E8D-B4D3-4929-BFF2-D26E9632A72D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A9CE-413C-4B0C-B070-86823D8E1D1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2998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A4E8D-B4D3-4929-BFF2-D26E9632A72D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A9CE-413C-4B0C-B070-86823D8E1D1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3449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A4E8D-B4D3-4929-BFF2-D26E9632A72D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A9CE-413C-4B0C-B070-86823D8E1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891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A4E8D-B4D3-4929-BFF2-D26E9632A72D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A9CE-413C-4B0C-B070-86823D8E1D1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4724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A4E8D-B4D3-4929-BFF2-D26E9632A72D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A9CE-413C-4B0C-B070-86823D8E1D1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5810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A4E8D-B4D3-4929-BFF2-D26E9632A72D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A9CE-413C-4B0C-B070-86823D8E1D1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3033062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A4E8D-B4D3-4929-BFF2-D26E9632A72D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A9CE-413C-4B0C-B070-86823D8E1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33546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A4E8D-B4D3-4929-BFF2-D26E9632A72D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A9CE-413C-4B0C-B070-86823D8E1D1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623118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347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A4E8D-B4D3-4929-BFF2-D26E9632A72D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A9CE-413C-4B0C-B070-86823D8E1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931023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A4E8D-B4D3-4929-BFF2-D26E9632A72D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A9CE-413C-4B0C-B070-86823D8E1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103039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A4E8D-B4D3-4929-BFF2-D26E9632A72D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A9CE-413C-4B0C-B070-86823D8E1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41001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A4E8D-B4D3-4929-BFF2-D26E9632A72D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A9CE-413C-4B0C-B070-86823D8E1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966120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A4E8D-B4D3-4929-BFF2-D26E9632A72D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C48FA9CE-413C-4B0C-B070-86823D8E1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83106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B64A4E8D-B4D3-4929-BFF2-D26E9632A72D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C48FA9CE-413C-4B0C-B070-86823D8E1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360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B64A4E8D-B4D3-4929-BFF2-D26E9632A72D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C48FA9CE-413C-4B0C-B070-86823D8E1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36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</p:sldLayoutIdLst>
  <p:transition spd="slow">
    <p:randomBar dir="vert"/>
    <p:sndAc>
      <p:stSnd>
        <p:snd r:embed="rId15" name="chimes.wav"/>
      </p:stSnd>
    </p:sndAc>
  </p:transition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4A4E8D-B4D3-4929-BFF2-D26E9632A72D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48FA9CE-413C-4B0C-B070-86823D8E1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29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  <p:sldLayoutId id="2147483817" r:id="rId17"/>
    <p:sldLayoutId id="2147483818" r:id="rId18"/>
  </p:sldLayoutIdLst>
  <p:transition spd="slow">
    <p:randomBar dir="vert"/>
    <p:sndAc>
      <p:stSnd>
        <p:snd r:embed="rId20" name="chimes.wav"/>
      </p:stSnd>
    </p:sndAc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034" y="0"/>
            <a:ext cx="12192000" cy="6858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51033" y="1981200"/>
            <a:ext cx="12192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KÍNH CHÀO QUÝ THẦY, CÔ</a:t>
            </a:r>
          </a:p>
          <a:p>
            <a:pPr algn="ctr"/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VỀ DỰ GIỜ</a:t>
            </a:r>
            <a:r>
              <a:rPr lang="vi-VN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LỚP 2B</a:t>
            </a:r>
          </a:p>
        </p:txBody>
      </p:sp>
    </p:spTree>
    <p:extLst>
      <p:ext uri="{BB962C8B-B14F-4D97-AF65-F5344CB8AC3E}">
        <p14:creationId xmlns:p14="http://schemas.microsoft.com/office/powerpoint/2010/main" val="4132292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9000">
              <a:srgbClr val="B5DFE8"/>
            </a:gs>
            <a:gs pos="23000">
              <a:srgbClr val="C2E4EC"/>
            </a:gs>
            <a:gs pos="7500">
              <a:srgbClr val="C9E7EE"/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C92DDD-8C47-4CFE-9147-909F0D1B904F}"/>
              </a:ext>
            </a:extLst>
          </p:cNvPr>
          <p:cNvSpPr txBox="1"/>
          <p:nvPr/>
        </p:nvSpPr>
        <p:spPr>
          <a:xfrm>
            <a:off x="1164771" y="1674674"/>
            <a:ext cx="1040363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trạm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ki-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50 – 25 = 25 (km)</a:t>
            </a:r>
          </a:p>
          <a:p>
            <a:pPr algn="ctr"/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25 km.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25D89A-A25E-4F4D-B462-92A2B9F1E387}"/>
              </a:ext>
            </a:extLst>
          </p:cNvPr>
          <p:cNvSpPr txBox="1"/>
          <p:nvPr/>
        </p:nvSpPr>
        <p:spPr>
          <a:xfrm>
            <a:off x="5285521" y="597160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giải </a:t>
            </a: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299688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9000">
              <a:srgbClr val="B5DFE8"/>
            </a:gs>
            <a:gs pos="23000">
              <a:srgbClr val="C2E4EC"/>
            </a:gs>
            <a:gs pos="7500">
              <a:srgbClr val="C9E7EE"/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96E11F0-6D03-4C6A-AAF5-D134C09920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" b="8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387AADD-5CCC-4F55-AFEA-66E7D8C62D1A}"/>
              </a:ext>
            </a:extLst>
          </p:cNvPr>
          <p:cNvSpPr txBox="1"/>
          <p:nvPr/>
        </p:nvSpPr>
        <p:spPr>
          <a:xfrm>
            <a:off x="3481484" y="277005"/>
            <a:ext cx="52290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32" descr="ag00315_">
            <a:extLst>
              <a:ext uri="{FF2B5EF4-FFF2-40B4-BE49-F238E27FC236}">
                <a16:creationId xmlns:a16="http://schemas.microsoft.com/office/drawing/2014/main" id="{A6C3FA6B-98FF-4527-ABD7-95FA2193CB3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378" y="2652145"/>
            <a:ext cx="2073244" cy="2723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4" descr="ag00317_">
            <a:extLst>
              <a:ext uri="{FF2B5EF4-FFF2-40B4-BE49-F238E27FC236}">
                <a16:creationId xmlns:a16="http://schemas.microsoft.com/office/drawing/2014/main" id="{A313CDAE-D109-4D81-B615-8AB6E7C8EB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080" y="3171534"/>
            <a:ext cx="1817719" cy="233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3" descr="ag00316_">
            <a:extLst>
              <a:ext uri="{FF2B5EF4-FFF2-40B4-BE49-F238E27FC236}">
                <a16:creationId xmlns:a16="http://schemas.microsoft.com/office/drawing/2014/main" id="{0CB4ABEE-125C-49B9-837B-405D70E5F10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3171534"/>
            <a:ext cx="2114788" cy="265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1E746C-F9D4-4984-A77D-D64DB2E20B29}"/>
              </a:ext>
            </a:extLst>
          </p:cNvPr>
          <p:cNvSpPr txBox="1"/>
          <p:nvPr/>
        </p:nvSpPr>
        <p:spPr>
          <a:xfrm>
            <a:off x="3915747" y="1172187"/>
            <a:ext cx="41246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: Ai nhanh hơn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428690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436895" y="1930336"/>
            <a:ext cx="7122463" cy="230832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+mj-lt"/>
              </a:rPr>
              <a:t>TOÁN</a:t>
            </a:r>
          </a:p>
          <a:p>
            <a:pPr algn="ctr">
              <a:lnSpc>
                <a:spcPct val="120000"/>
              </a:lnSpc>
            </a:pPr>
            <a:r>
              <a:rPr lang="vi-VN" sz="5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+mj-lt"/>
              </a:rPr>
              <a:t>BÀI 58: </a:t>
            </a:r>
            <a:r>
              <a:rPr lang="vi-VN" sz="6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+mj-lt"/>
              </a:rPr>
              <a:t>LUYỆN TẬP</a:t>
            </a:r>
            <a:endParaRPr lang="vi-VN" sz="7200" b="1" dirty="0">
              <a:ln>
                <a:solidFill>
                  <a:schemeClr val="accent6">
                    <a:lumMod val="50000"/>
                  </a:schemeClr>
                </a:solidFill>
              </a:ln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001BC2-8525-47B0-9839-EFAFEB0E7798}"/>
              </a:ext>
            </a:extLst>
          </p:cNvPr>
          <p:cNvSpPr txBox="1"/>
          <p:nvPr/>
        </p:nvSpPr>
        <p:spPr>
          <a:xfrm>
            <a:off x="1107524" y="278030"/>
            <a:ext cx="97812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tư ngày 16 tháng 3 </a:t>
            </a:r>
            <a:r>
              <a:rPr lang="vi-VN" sz="32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2024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46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7000">
              <a:schemeClr val="accent1">
                <a:lumMod val="45000"/>
                <a:lumOff val="55000"/>
              </a:schemeClr>
            </a:gs>
            <a:gs pos="7500">
              <a:srgbClr val="C9E7EE"/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7C0EA1-2A20-4DA7-A867-D87236FA8D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313" l="10000" r="90000">
                        <a14:foregroundMark x1="28125" y1="46094" x2="27500" y2="46719"/>
                        <a14:foregroundMark x1="24063" y1="50469" x2="24531" y2="48750"/>
                        <a14:foregroundMark x1="26563" y1="48906" x2="25469" y2="53125"/>
                        <a14:foregroundMark x1="73906" y1="58906" x2="76250" y2="59375"/>
                        <a14:foregroundMark x1="47344" y1="26563" x2="54375" y2="32656"/>
                        <a14:foregroundMark x1="62500" y1="20313" x2="63125" y2="27813"/>
                        <a14:foregroundMark x1="59531" y1="89063" x2="59062" y2="88750"/>
                        <a14:foregroundMark x1="55156" y1="87813" x2="59844" y2="89063"/>
                        <a14:foregroundMark x1="29219" y1="87813" x2="43281" y2="9031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54564" y="3271351"/>
            <a:ext cx="3838575" cy="3838575"/>
          </a:xfrm>
          <a:prstGeom prst="rect">
            <a:avLst/>
          </a:prstGeom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D98D34-0F03-49D1-A66B-7D9E52619F54}"/>
              </a:ext>
            </a:extLst>
          </p:cNvPr>
          <p:cNvSpPr txBox="1"/>
          <p:nvPr/>
        </p:nvSpPr>
        <p:spPr>
          <a:xfrm>
            <a:off x="4628310" y="493289"/>
            <a:ext cx="30764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7C1136-4C10-48AB-9041-2A641ABE7144}"/>
              </a:ext>
            </a:extLst>
          </p:cNvPr>
          <p:cNvSpPr txBox="1"/>
          <p:nvPr/>
        </p:nvSpPr>
        <p:spPr>
          <a:xfrm>
            <a:off x="3122846" y="1869142"/>
            <a:ext cx="47453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HÁT: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oi con</a:t>
            </a:r>
          </a:p>
        </p:txBody>
      </p:sp>
    </p:spTree>
    <p:extLst>
      <p:ext uri="{BB962C8B-B14F-4D97-AF65-F5344CB8AC3E}">
        <p14:creationId xmlns:p14="http://schemas.microsoft.com/office/powerpoint/2010/main" val="1183837246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78" b="9038"/>
          <a:stretch/>
        </p:blipFill>
        <p:spPr>
          <a:xfrm>
            <a:off x="0" y="-3636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2648844" y="3215529"/>
            <a:ext cx="7887096" cy="11695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b="1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70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70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70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70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704" y="2784642"/>
            <a:ext cx="191270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796"/>
            <a:ext cx="12197817" cy="690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3425371" cy="9289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1084" y="172069"/>
            <a:ext cx="4412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CHƠI: HÁI QUẢ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47256" y="3477138"/>
            <a:ext cx="682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99542" y="1800738"/>
            <a:ext cx="682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41256" y="1477572"/>
            <a:ext cx="682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92570" y="2435885"/>
            <a:ext cx="682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58741" y="4279199"/>
            <a:ext cx="682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07349" y="5448750"/>
            <a:ext cx="11965666" cy="137316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 HỎI:</a:t>
            </a:r>
            <a:r>
              <a:rPr lang="vi-VN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5cm + 4cm =.......?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298407" y="3452160"/>
            <a:ext cx="931021" cy="802061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393620" y="1800738"/>
            <a:ext cx="931021" cy="802061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5141699" y="1399707"/>
            <a:ext cx="931021" cy="802061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444174" y="2358019"/>
            <a:ext cx="931021" cy="802061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036413" y="4279199"/>
            <a:ext cx="931021" cy="802061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81B91A-C218-4744-A709-DAA4DF9BC03B}"/>
              </a:ext>
            </a:extLst>
          </p:cNvPr>
          <p:cNvSpPr txBox="1"/>
          <p:nvPr/>
        </p:nvSpPr>
        <p:spPr>
          <a:xfrm flipH="1">
            <a:off x="5464179" y="5702040"/>
            <a:ext cx="1269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9cm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44B5A80-F4B3-4826-9D8C-C5BACAC96761}"/>
              </a:ext>
            </a:extLst>
          </p:cNvPr>
          <p:cNvSpPr/>
          <p:nvPr/>
        </p:nvSpPr>
        <p:spPr>
          <a:xfrm>
            <a:off x="101532" y="5440247"/>
            <a:ext cx="11954029" cy="138319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 HỎI: 7cm + 5cm =</a:t>
            </a:r>
            <a:r>
              <a:rPr lang="vi-VN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……?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B74007-B492-48DA-86C9-BAD42A5AA5BE}"/>
              </a:ext>
            </a:extLst>
          </p:cNvPr>
          <p:cNvSpPr txBox="1"/>
          <p:nvPr/>
        </p:nvSpPr>
        <p:spPr>
          <a:xfrm>
            <a:off x="5485000" y="5758190"/>
            <a:ext cx="1401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12cm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ACE07DF-F9EE-4C58-A154-97A7817273A5}"/>
              </a:ext>
            </a:extLst>
          </p:cNvPr>
          <p:cNvSpPr/>
          <p:nvPr/>
        </p:nvSpPr>
        <p:spPr>
          <a:xfrm>
            <a:off x="107349" y="5449547"/>
            <a:ext cx="11965667" cy="136936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 HỎI: </a:t>
            </a:r>
            <a:r>
              <a:rPr lang="vi-VN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cm </a:t>
            </a:r>
            <a:r>
              <a:rPr lang="vi-VN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cm =</a:t>
            </a:r>
            <a:r>
              <a:rPr lang="vi-VN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……?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709B9E-FA81-4C82-A4C9-BB436A5A628A}"/>
              </a:ext>
            </a:extLst>
          </p:cNvPr>
          <p:cNvSpPr txBox="1"/>
          <p:nvPr/>
        </p:nvSpPr>
        <p:spPr>
          <a:xfrm>
            <a:off x="5554917" y="5710543"/>
            <a:ext cx="14814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12 cm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357ED81-66DE-46AA-828F-BE7468BF0722}"/>
              </a:ext>
            </a:extLst>
          </p:cNvPr>
          <p:cNvSpPr/>
          <p:nvPr/>
        </p:nvSpPr>
        <p:spPr>
          <a:xfrm>
            <a:off x="92086" y="5435430"/>
            <a:ext cx="11954030" cy="137740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 HỎI:</a:t>
            </a:r>
            <a:r>
              <a:rPr lang="vi-VN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Đ, S: Cây bút chì dài 2cm 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9619B62-EA22-4B13-8B7B-FFF740A63A2C}"/>
              </a:ext>
            </a:extLst>
          </p:cNvPr>
          <p:cNvSpPr/>
          <p:nvPr/>
        </p:nvSpPr>
        <p:spPr>
          <a:xfrm>
            <a:off x="8508129" y="5833393"/>
            <a:ext cx="587830" cy="49592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/>
              <a:t>S</a:t>
            </a:r>
            <a:endParaRPr lang="en-US" sz="3200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D4C1F73-434E-4136-8CA0-CCD4D18955A0}"/>
              </a:ext>
            </a:extLst>
          </p:cNvPr>
          <p:cNvSpPr/>
          <p:nvPr/>
        </p:nvSpPr>
        <p:spPr>
          <a:xfrm>
            <a:off x="74631" y="5404559"/>
            <a:ext cx="11961047" cy="140435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 HỎI: </a:t>
            </a:r>
            <a:r>
              <a:rPr lang="vi-VN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Đ,S: Gang tay của mẹ là 20cm 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FC32C3A-8B8E-4B3A-A46E-F141BFEEE141}"/>
              </a:ext>
            </a:extLst>
          </p:cNvPr>
          <p:cNvSpPr/>
          <p:nvPr/>
        </p:nvSpPr>
        <p:spPr>
          <a:xfrm>
            <a:off x="9532170" y="5862542"/>
            <a:ext cx="699796" cy="4959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/>
              <a:t>Đ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65635857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20" grpId="0" animBg="1"/>
      <p:bldP spid="26" grpId="0" animBg="1"/>
      <p:bldP spid="27" grpId="0" animBg="1"/>
      <p:bldP spid="28" grpId="0" animBg="1"/>
      <p:bldP spid="29" grpId="0" animBg="1"/>
      <p:bldP spid="17" grpId="0"/>
      <p:bldP spid="18" grpId="0" animBg="1"/>
      <p:bldP spid="19" grpId="0"/>
      <p:bldP spid="21" grpId="0" animBg="1"/>
      <p:bldP spid="22" grpId="0"/>
      <p:bldP spid="23" grpId="0" animBg="1"/>
      <p:bldP spid="24" grpId="0" animBg="1"/>
      <p:bldP spid="25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7000">
              <a:schemeClr val="accent1">
                <a:lumMod val="45000"/>
                <a:lumOff val="55000"/>
              </a:schemeClr>
            </a:gs>
            <a:gs pos="7500">
              <a:srgbClr val="C9E7EE"/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DD30196-5855-4164-A21E-32A535A50E7E}"/>
              </a:ext>
            </a:extLst>
          </p:cNvPr>
          <p:cNvSpPr txBox="1"/>
          <p:nvPr/>
        </p:nvSpPr>
        <p:spPr>
          <a:xfrm>
            <a:off x="609599" y="2065699"/>
            <a:ext cx="40862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 dm =</a:t>
            </a:r>
            <a:r>
              <a:rPr lang="vi-VN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.....</a:t>
            </a:r>
            <a:r>
              <a:rPr lang="en-US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</a:p>
          <a:p>
            <a:r>
              <a:rPr lang="vi-VN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 m </a:t>
            </a:r>
            <a:r>
              <a:rPr lang="vi-VN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.....</a:t>
            </a:r>
            <a:r>
              <a:rPr lang="en-US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2D4A37-D14A-43FF-89C6-91B56C3C6764}"/>
              </a:ext>
            </a:extLst>
          </p:cNvPr>
          <p:cNvSpPr txBox="1"/>
          <p:nvPr/>
        </p:nvSpPr>
        <p:spPr>
          <a:xfrm>
            <a:off x="4695824" y="2014356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 dm =</a:t>
            </a:r>
            <a:r>
              <a:rPr lang="vi-VN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.....</a:t>
            </a:r>
            <a:r>
              <a:rPr lang="en-US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</a:p>
          <a:p>
            <a:r>
              <a:rPr lang="en-US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 m </a:t>
            </a:r>
            <a:r>
              <a:rPr lang="vi-VN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......</a:t>
            </a:r>
            <a:r>
              <a:rPr lang="en-US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C32FAB-C3CD-4AD1-8E92-FE1A4ED120BF}"/>
              </a:ext>
            </a:extLst>
          </p:cNvPr>
          <p:cNvSpPr txBox="1"/>
          <p:nvPr/>
        </p:nvSpPr>
        <p:spPr>
          <a:xfrm>
            <a:off x="8534401" y="2015040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 m =</a:t>
            </a:r>
            <a:r>
              <a:rPr lang="vi-VN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.....</a:t>
            </a:r>
            <a:r>
              <a:rPr lang="en-US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</a:p>
          <a:p>
            <a:r>
              <a:rPr lang="en-US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 m =</a:t>
            </a:r>
            <a:r>
              <a:rPr lang="vi-VN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......</a:t>
            </a:r>
            <a:r>
              <a:rPr lang="en-US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D977D1-00AA-40D2-8289-8281D4832ABE}"/>
              </a:ext>
            </a:extLst>
          </p:cNvPr>
          <p:cNvSpPr txBox="1"/>
          <p:nvPr/>
        </p:nvSpPr>
        <p:spPr>
          <a:xfrm>
            <a:off x="609599" y="4390161"/>
            <a:ext cx="73675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100 cm =</a:t>
            </a:r>
            <a:r>
              <a:rPr lang="vi-VN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.....</a:t>
            </a:r>
            <a:r>
              <a:rPr lang="en-US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  <a:p>
            <a:r>
              <a:rPr lang="vi-VN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3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.....</a:t>
            </a:r>
            <a:r>
              <a:rPr lang="en-US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9D7F81-D714-4965-B043-49D61AAB7F88}"/>
              </a:ext>
            </a:extLst>
          </p:cNvPr>
          <p:cNvSpPr txBox="1"/>
          <p:nvPr/>
        </p:nvSpPr>
        <p:spPr>
          <a:xfrm>
            <a:off x="4695824" y="4410079"/>
            <a:ext cx="73675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200 cm =</a:t>
            </a:r>
            <a:r>
              <a:rPr lang="vi-VN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.....</a:t>
            </a:r>
            <a:r>
              <a:rPr lang="en-US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  <a:p>
            <a:r>
              <a:rPr lang="en-US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en-US" sz="3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.....</a:t>
            </a:r>
            <a:r>
              <a:rPr lang="en-US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AA66CF-2462-4181-B322-AADE3AB0C1D4}"/>
              </a:ext>
            </a:extLst>
          </p:cNvPr>
          <p:cNvSpPr txBox="1"/>
          <p:nvPr/>
        </p:nvSpPr>
        <p:spPr>
          <a:xfrm>
            <a:off x="8534401" y="4390160"/>
            <a:ext cx="73675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500 cm =</a:t>
            </a:r>
            <a:r>
              <a:rPr lang="vi-VN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.....</a:t>
            </a:r>
            <a:r>
              <a:rPr lang="en-US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  <a:p>
            <a:r>
              <a:rPr lang="en-US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en-US" sz="3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.....</a:t>
            </a:r>
            <a:r>
              <a:rPr lang="en-US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88DCFE-9232-43DA-91C2-89BFCD9C7A73}"/>
              </a:ext>
            </a:extLst>
          </p:cNvPr>
          <p:cNvSpPr txBox="1"/>
          <p:nvPr/>
        </p:nvSpPr>
        <p:spPr>
          <a:xfrm>
            <a:off x="609599" y="397045"/>
            <a:ext cx="2638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u="sng" dirty="0"/>
              <a:t>Bài 1</a:t>
            </a:r>
            <a:r>
              <a:rPr lang="vi-VN" sz="4000" b="1" dirty="0"/>
              <a:t>:</a:t>
            </a:r>
            <a:r>
              <a:rPr lang="vi-VN" sz="4000" dirty="0"/>
              <a:t> </a:t>
            </a:r>
            <a:r>
              <a:rPr lang="vi-VN" sz="3600" dirty="0"/>
              <a:t>Số</a:t>
            </a:r>
            <a:endParaRPr lang="en-US" sz="4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FA18E5-1930-4988-A2CE-2CB8159DB621}"/>
              </a:ext>
            </a:extLst>
          </p:cNvPr>
          <p:cNvSpPr txBox="1"/>
          <p:nvPr/>
        </p:nvSpPr>
        <p:spPr>
          <a:xfrm>
            <a:off x="2397915" y="2065698"/>
            <a:ext cx="595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30</a:t>
            </a:r>
            <a:endParaRPr lang="en-US" sz="3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1FC120-4749-4C83-A3B4-BD026AC1F599}"/>
              </a:ext>
            </a:extLst>
          </p:cNvPr>
          <p:cNvSpPr txBox="1"/>
          <p:nvPr/>
        </p:nvSpPr>
        <p:spPr>
          <a:xfrm>
            <a:off x="2266950" y="2609831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+mj-lt"/>
              </a:rPr>
              <a:t>  60</a:t>
            </a:r>
            <a:endParaRPr lang="en-US" sz="3200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730AD5-5414-4EF9-B813-1BB805B26E6C}"/>
              </a:ext>
            </a:extLst>
          </p:cNvPr>
          <p:cNvSpPr txBox="1"/>
          <p:nvPr/>
        </p:nvSpPr>
        <p:spPr>
          <a:xfrm>
            <a:off x="6057901" y="1994438"/>
            <a:ext cx="866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60</a:t>
            </a:r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0E3332-AE3C-49C4-9675-424E11268713}"/>
              </a:ext>
            </a:extLst>
          </p:cNvPr>
          <p:cNvSpPr txBox="1"/>
          <p:nvPr/>
        </p:nvSpPr>
        <p:spPr>
          <a:xfrm>
            <a:off x="5647764" y="2541793"/>
            <a:ext cx="1357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     300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B4109F-E114-47B2-9D1F-38814D5E234D}"/>
              </a:ext>
            </a:extLst>
          </p:cNvPr>
          <p:cNvSpPr txBox="1"/>
          <p:nvPr/>
        </p:nvSpPr>
        <p:spPr>
          <a:xfrm>
            <a:off x="9670260" y="1994437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+mj-lt"/>
              </a:rPr>
              <a:t>30</a:t>
            </a:r>
            <a:endParaRPr lang="en-US" sz="3200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51753A-9272-4F74-BD35-19E41A9685BD}"/>
              </a:ext>
            </a:extLst>
          </p:cNvPr>
          <p:cNvSpPr txBox="1"/>
          <p:nvPr/>
        </p:nvSpPr>
        <p:spPr>
          <a:xfrm>
            <a:off x="9653470" y="2579212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+mj-lt"/>
              </a:rPr>
              <a:t>600</a:t>
            </a:r>
            <a:endParaRPr lang="en-US" sz="32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ACE121-A1EA-46A3-A6BE-4D5B67DBA669}"/>
              </a:ext>
            </a:extLst>
          </p:cNvPr>
          <p:cNvSpPr txBox="1"/>
          <p:nvPr/>
        </p:nvSpPr>
        <p:spPr>
          <a:xfrm>
            <a:off x="2993229" y="439016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+mj-lt"/>
              </a:rPr>
              <a:t>1</a:t>
            </a:r>
            <a:endParaRPr lang="en-US" sz="3200" dirty="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B86523-018B-4DE6-8DBE-A02C199F0D5A}"/>
              </a:ext>
            </a:extLst>
          </p:cNvPr>
          <p:cNvSpPr txBox="1"/>
          <p:nvPr/>
        </p:nvSpPr>
        <p:spPr>
          <a:xfrm>
            <a:off x="6615112" y="440939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+mj-lt"/>
              </a:rPr>
              <a:t>2</a:t>
            </a:r>
            <a:endParaRPr lang="en-US" sz="3200" dirty="0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1056AE-42D4-40B9-8E26-40A667EA56DB}"/>
              </a:ext>
            </a:extLst>
          </p:cNvPr>
          <p:cNvSpPr txBox="1"/>
          <p:nvPr/>
        </p:nvSpPr>
        <p:spPr>
          <a:xfrm>
            <a:off x="10453689" y="438947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+mj-lt"/>
              </a:rPr>
              <a:t>5</a:t>
            </a:r>
            <a:endParaRPr lang="en-US" sz="3200" dirty="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384C70-D1F7-4E04-B3D8-5EB4A38DB465}"/>
              </a:ext>
            </a:extLst>
          </p:cNvPr>
          <p:cNvSpPr txBox="1"/>
          <p:nvPr/>
        </p:nvSpPr>
        <p:spPr>
          <a:xfrm flipH="1">
            <a:off x="2766731" y="4974251"/>
            <a:ext cx="616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</a:rPr>
              <a:t>  1</a:t>
            </a:r>
            <a:endParaRPr lang="en-US" sz="3200" dirty="0"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CDCFAB-3BB2-4D3A-ACBE-451271080C95}"/>
              </a:ext>
            </a:extLst>
          </p:cNvPr>
          <p:cNvSpPr txBox="1"/>
          <p:nvPr/>
        </p:nvSpPr>
        <p:spPr>
          <a:xfrm>
            <a:off x="6472573" y="4974250"/>
            <a:ext cx="532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</a:rPr>
              <a:t> 2</a:t>
            </a:r>
            <a:endParaRPr lang="en-US" sz="3200" dirty="0"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DF70B2-9384-4424-962C-3EA4AEB231C2}"/>
              </a:ext>
            </a:extLst>
          </p:cNvPr>
          <p:cNvSpPr txBox="1"/>
          <p:nvPr/>
        </p:nvSpPr>
        <p:spPr>
          <a:xfrm>
            <a:off x="10236995" y="4952933"/>
            <a:ext cx="60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</a:rPr>
              <a:t>  5</a:t>
            </a:r>
            <a:endParaRPr lang="en-US" sz="3200" dirty="0">
              <a:latin typeface="+mj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958EEB1-0CA9-4A1B-9325-C5E69BD050FE}"/>
              </a:ext>
            </a:extLst>
          </p:cNvPr>
          <p:cNvSpPr txBox="1"/>
          <p:nvPr/>
        </p:nvSpPr>
        <p:spPr>
          <a:xfrm>
            <a:off x="385355" y="2034919"/>
            <a:ext cx="543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latin typeface="+mj-lt"/>
              </a:rPr>
              <a:t>a)</a:t>
            </a:r>
            <a:endParaRPr lang="en-US" sz="3600" dirty="0"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101C7A9-F2F3-4288-9490-BC2973A50620}"/>
              </a:ext>
            </a:extLst>
          </p:cNvPr>
          <p:cNvSpPr txBox="1"/>
          <p:nvPr/>
        </p:nvSpPr>
        <p:spPr>
          <a:xfrm>
            <a:off x="445699" y="4378616"/>
            <a:ext cx="7737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76506144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5" grpId="0"/>
      <p:bldP spid="17" grpId="0"/>
      <p:bldP spid="20" grpId="0"/>
      <p:bldP spid="21" grpId="0"/>
      <p:bldP spid="2" grpId="0"/>
      <p:bldP spid="3" grpId="0"/>
      <p:bldP spid="4" grpId="0"/>
      <p:bldP spid="6" grpId="0"/>
      <p:bldP spid="8" grpId="0"/>
      <p:bldP spid="10" grpId="0"/>
      <p:bldP spid="12" grpId="0"/>
      <p:bldP spid="14" grpId="0"/>
      <p:bldP spid="16" grpId="0"/>
      <p:bldP spid="19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000">
              <a:schemeClr val="accent1">
                <a:lumMod val="45000"/>
                <a:lumOff val="55000"/>
              </a:schemeClr>
            </a:gs>
            <a:gs pos="19000">
              <a:srgbClr val="C9E7EE"/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ài 2 trang 75 Toán lớp 2 tập 2 SGK Kết nối tri thức với cuộc sống">
            <a:extLst>
              <a:ext uri="{FF2B5EF4-FFF2-40B4-BE49-F238E27FC236}">
                <a16:creationId xmlns:a16="http://schemas.microsoft.com/office/drawing/2014/main" id="{1AA60E55-205E-4844-BA95-08BFCB89E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923" y="2582046"/>
            <a:ext cx="10594285" cy="410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1E7CD8-4942-4D7F-8371-BF3F9916983F}"/>
              </a:ext>
            </a:extLst>
          </p:cNvPr>
          <p:cNvSpPr txBox="1"/>
          <p:nvPr/>
        </p:nvSpPr>
        <p:spPr>
          <a:xfrm>
            <a:off x="246344" y="173205"/>
            <a:ext cx="115768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000" b="1" u="sng"/>
              <a:t>Bài 2</a:t>
            </a:r>
            <a:r>
              <a:rPr lang="vi-VN" sz="3000" b="1"/>
              <a:t>:</a:t>
            </a:r>
            <a:endParaRPr lang="en-US" sz="3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43F7A2-25C5-4919-87C4-A6E0CB007DD7}"/>
              </a:ext>
            </a:extLst>
          </p:cNvPr>
          <p:cNvSpPr txBox="1"/>
          <p:nvPr/>
        </p:nvSpPr>
        <p:spPr>
          <a:xfrm>
            <a:off x="1252330" y="173205"/>
            <a:ext cx="10594285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000" b="0" i="0" dirty="0">
                <a:effectLst/>
                <a:latin typeface="+mj-lt"/>
              </a:rPr>
              <a:t>Người ta làm một cây cầu gỗ trên hồ nước và đóng các cọc làm thành cầu (như hình vẽ). Hai cọc cạnh nhau cách nhau đúng 1 m.</a:t>
            </a:r>
          </a:p>
          <a:p>
            <a:pPr algn="l"/>
            <a:r>
              <a:rPr lang="vi-VN" sz="3000" b="0" i="0" dirty="0">
                <a:effectLst/>
                <a:latin typeface="+mj-lt"/>
              </a:rPr>
              <a:t>a) Chiều dài đoạn AB là ⍰ m.</a:t>
            </a:r>
          </a:p>
          <a:p>
            <a:pPr algn="l"/>
            <a:r>
              <a:rPr lang="vi-VN" sz="3000" b="0" i="0" dirty="0">
                <a:effectLst/>
                <a:latin typeface="+mj-lt"/>
              </a:rPr>
              <a:t>b) Độ dài cây cầu được tính bằng độ dài đường gấp khúc ABCD. Độ dài cây cầu là ⍰ m.</a:t>
            </a:r>
          </a:p>
        </p:txBody>
      </p:sp>
    </p:spTree>
    <p:extLst>
      <p:ext uri="{BB962C8B-B14F-4D97-AF65-F5344CB8AC3E}">
        <p14:creationId xmlns:p14="http://schemas.microsoft.com/office/powerpoint/2010/main" val="687160629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144">
              <a:srgbClr val="B2DEE7"/>
            </a:gs>
            <a:gs pos="23000">
              <a:srgbClr val="C2E4EC"/>
            </a:gs>
            <a:gs pos="77000">
              <a:schemeClr val="accent1">
                <a:lumMod val="45000"/>
                <a:lumOff val="55000"/>
              </a:schemeClr>
            </a:gs>
            <a:gs pos="7500">
              <a:srgbClr val="C9E7EE"/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69BA91A-3F49-463F-A1F0-60D19ECD5385}"/>
              </a:ext>
            </a:extLst>
          </p:cNvPr>
          <p:cNvSpPr txBox="1"/>
          <p:nvPr/>
        </p:nvSpPr>
        <p:spPr>
          <a:xfrm>
            <a:off x="4376536" y="181450"/>
            <a:ext cx="1980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/>
              <a:t>	</a:t>
            </a:r>
            <a:r>
              <a:rPr lang="vi-VN" sz="3200" b="1" u="sng" dirty="0">
                <a:latin typeface="+mj-lt"/>
              </a:rPr>
              <a:t>Bài</a:t>
            </a:r>
            <a:r>
              <a:rPr lang="vi-VN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giải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1AC9FA-4902-4758-BCC1-8A2760090178}"/>
              </a:ext>
            </a:extLst>
          </p:cNvPr>
          <p:cNvSpPr txBox="1"/>
          <p:nvPr/>
        </p:nvSpPr>
        <p:spPr>
          <a:xfrm>
            <a:off x="714375" y="1056943"/>
            <a:ext cx="117824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2800" b="0" i="0" dirty="0">
                <a:effectLst/>
                <a:latin typeface="+mj-lt"/>
              </a:rPr>
              <a:t>a) Đoạn AB có 9 khoảng cách giữa các cọc. Chiều dài đoạn AB là </a:t>
            </a:r>
            <a:r>
              <a:rPr lang="vi-VN" sz="2800" b="1" i="0" dirty="0">
                <a:effectLst/>
                <a:latin typeface="+mj-lt"/>
              </a:rPr>
              <a:t>9 m.</a:t>
            </a:r>
            <a:endParaRPr lang="vi-VN" sz="2800" b="0" i="0" dirty="0">
              <a:effectLst/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82D615-4E35-4320-8E50-1CB6137D3FF4}"/>
              </a:ext>
            </a:extLst>
          </p:cNvPr>
          <p:cNvSpPr txBox="1"/>
          <p:nvPr/>
        </p:nvSpPr>
        <p:spPr>
          <a:xfrm>
            <a:off x="714375" y="1847254"/>
            <a:ext cx="115728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2800" b="0" i="0" dirty="0">
                <a:effectLst/>
                <a:latin typeface="+mj-lt"/>
              </a:rPr>
              <a:t>b) Đoạn BC có 5 khoảng cách giữa các cọc. Chiều dài đoạn BC là 5 m.</a:t>
            </a:r>
          </a:p>
          <a:p>
            <a:pPr algn="l"/>
            <a:r>
              <a:rPr lang="vi-VN" sz="2800" b="0" i="0" dirty="0">
                <a:effectLst/>
                <a:latin typeface="+mj-lt"/>
              </a:rPr>
              <a:t>    Đoạn CD có 7 khoảng cách giữa các cọc. Chiều dài đoạn CD là 7 m.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EF825F-67E1-4B65-9BD2-BD90FA5B1124}"/>
              </a:ext>
            </a:extLst>
          </p:cNvPr>
          <p:cNvSpPr txBox="1"/>
          <p:nvPr/>
        </p:nvSpPr>
        <p:spPr>
          <a:xfrm>
            <a:off x="2800350" y="3653227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000" b="0" i="0" dirty="0">
                <a:effectLst/>
                <a:latin typeface="+mj-lt"/>
              </a:rPr>
              <a:t>Độ dài đường gấp khúc ABCD là:</a:t>
            </a:r>
          </a:p>
          <a:p>
            <a:pPr algn="ctr"/>
            <a:r>
              <a:rPr lang="vi-VN" sz="3000" b="0" i="0" dirty="0">
                <a:effectLst/>
                <a:latin typeface="+mj-lt"/>
              </a:rPr>
              <a:t>9 + 5 + 7 = 21 (m)</a:t>
            </a:r>
          </a:p>
          <a:p>
            <a:pPr algn="ctr"/>
            <a:r>
              <a:rPr lang="vi-VN" sz="3000" b="0" i="0" dirty="0">
                <a:effectLst/>
                <a:latin typeface="+mj-lt"/>
              </a:rPr>
              <a:t>Đáp số: 21 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08D545-CD7D-48F7-9C4C-41401F792D17}"/>
              </a:ext>
            </a:extLst>
          </p:cNvPr>
          <p:cNvSpPr txBox="1"/>
          <p:nvPr/>
        </p:nvSpPr>
        <p:spPr>
          <a:xfrm>
            <a:off x="5247691" y="3068452"/>
            <a:ext cx="936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u="sng" dirty="0"/>
              <a:t>Giải</a:t>
            </a:r>
            <a:endParaRPr lang="en-US" sz="3000" b="1" u="sng" dirty="0"/>
          </a:p>
        </p:txBody>
      </p:sp>
    </p:spTree>
    <p:extLst>
      <p:ext uri="{BB962C8B-B14F-4D97-AF65-F5344CB8AC3E}">
        <p14:creationId xmlns:p14="http://schemas.microsoft.com/office/powerpoint/2010/main" val="866934370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5961">
              <a:srgbClr val="B5DFE8"/>
            </a:gs>
            <a:gs pos="23000">
              <a:srgbClr val="C2E4EC"/>
            </a:gs>
            <a:gs pos="7500">
              <a:srgbClr val="C9E7EE"/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E3E464F7-F65B-4BFA-BC21-0A4B06DEC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9164" y="345650"/>
            <a:ext cx="940435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A, B, C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                  </a:t>
            </a:r>
          </a:p>
        </p:txBody>
      </p:sp>
      <p:pic>
        <p:nvPicPr>
          <p:cNvPr id="2050" name="Picture 2" descr="Bài 3 trang 76 Toán lớp 2 tập 2 SGK Kết nối tri thức với cuộc sống">
            <a:extLst>
              <a:ext uri="{FF2B5EF4-FFF2-40B4-BE49-F238E27FC236}">
                <a16:creationId xmlns:a16="http://schemas.microsoft.com/office/drawing/2014/main" id="{CB05A1C4-2C94-406B-8EC2-D87066038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18" y="1050075"/>
            <a:ext cx="8839200" cy="160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A1CC2F-B999-4909-986E-7AD203BD904F}"/>
              </a:ext>
            </a:extLst>
          </p:cNvPr>
          <p:cNvSpPr txBox="1"/>
          <p:nvPr/>
        </p:nvSpPr>
        <p:spPr>
          <a:xfrm>
            <a:off x="1135562" y="3014841"/>
            <a:ext cx="6096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A071CF-68B4-467A-AF52-C617C409E256}"/>
              </a:ext>
            </a:extLst>
          </p:cNvPr>
          <p:cNvSpPr txBox="1"/>
          <p:nvPr/>
        </p:nvSpPr>
        <p:spPr>
          <a:xfrm>
            <a:off x="1135562" y="3766451"/>
            <a:ext cx="6096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8CA62B-5CC5-4ADD-95F9-F8E321A8B46E}"/>
              </a:ext>
            </a:extLst>
          </p:cNvPr>
          <p:cNvSpPr txBox="1"/>
          <p:nvPr/>
        </p:nvSpPr>
        <p:spPr>
          <a:xfrm>
            <a:off x="1135562" y="4485501"/>
            <a:ext cx="6096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308024-2926-4BF1-AC8B-E89312D4F798}"/>
              </a:ext>
            </a:extLst>
          </p:cNvPr>
          <p:cNvSpPr txBox="1"/>
          <p:nvPr/>
        </p:nvSpPr>
        <p:spPr>
          <a:xfrm>
            <a:off x="547100" y="310492"/>
            <a:ext cx="1221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u="sng" dirty="0"/>
              <a:t>Bài 3:</a:t>
            </a:r>
            <a:endParaRPr lang="en-US" sz="3200" b="1" u="sng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6EF604-AC07-4D9F-8517-4F38E1EA1BAA}"/>
              </a:ext>
            </a:extLst>
          </p:cNvPr>
          <p:cNvSpPr txBox="1"/>
          <p:nvPr/>
        </p:nvSpPr>
        <p:spPr>
          <a:xfrm>
            <a:off x="4286198" y="2955873"/>
            <a:ext cx="49107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⍰</a:t>
            </a:r>
            <a:r>
              <a:rPr lang="vi-VN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519D1A-8AF7-4EE5-A4BF-AE954AAEE743}"/>
              </a:ext>
            </a:extLst>
          </p:cNvPr>
          <p:cNvSpPr txBox="1"/>
          <p:nvPr/>
        </p:nvSpPr>
        <p:spPr>
          <a:xfrm>
            <a:off x="4295776" y="4440107"/>
            <a:ext cx="51318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⍰</a:t>
            </a:r>
            <a:endParaRPr lang="en-US" sz="3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6B13DF8-6128-45D3-9AED-0539B4DBE890}"/>
              </a:ext>
            </a:extLst>
          </p:cNvPr>
          <p:cNvSpPr txBox="1"/>
          <p:nvPr/>
        </p:nvSpPr>
        <p:spPr>
          <a:xfrm>
            <a:off x="4295776" y="3719536"/>
            <a:ext cx="55283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⍰</a:t>
            </a:r>
            <a:endParaRPr lang="en-US" sz="30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DB3EF8-E7DA-4CBE-965B-FC6A59E44156}"/>
              </a:ext>
            </a:extLst>
          </p:cNvPr>
          <p:cNvSpPr/>
          <p:nvPr/>
        </p:nvSpPr>
        <p:spPr>
          <a:xfrm>
            <a:off x="4332098" y="4495153"/>
            <a:ext cx="559859" cy="471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CB20C62-2978-436A-9A96-D7B170C94C6B}"/>
              </a:ext>
            </a:extLst>
          </p:cNvPr>
          <p:cNvSpPr/>
          <p:nvPr/>
        </p:nvSpPr>
        <p:spPr>
          <a:xfrm>
            <a:off x="4325710" y="2990445"/>
            <a:ext cx="559859" cy="4747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3F4536F-6B99-4337-8367-615413DF572E}"/>
              </a:ext>
            </a:extLst>
          </p:cNvPr>
          <p:cNvSpPr/>
          <p:nvPr/>
        </p:nvSpPr>
        <p:spPr>
          <a:xfrm>
            <a:off x="4325709" y="3791878"/>
            <a:ext cx="559860" cy="4728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82219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5" grpId="0"/>
      <p:bldP spid="17" grpId="0"/>
      <p:bldP spid="19" grpId="0"/>
      <p:bldP spid="20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B5DFE8"/>
            </a:gs>
            <a:gs pos="23000">
              <a:srgbClr val="C2E4EC"/>
            </a:gs>
            <a:gs pos="7500">
              <a:srgbClr val="C9E7EE"/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B5704D9-3039-42B4-9064-E9F8887DDB6F}"/>
              </a:ext>
            </a:extLst>
          </p:cNvPr>
          <p:cNvSpPr txBox="1"/>
          <p:nvPr/>
        </p:nvSpPr>
        <p:spPr>
          <a:xfrm>
            <a:off x="1381124" y="432345"/>
            <a:ext cx="104870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 và Mai đi tham quan cùng bố mẹ. Điểm tham qua cách nhà 50 km. Đến trạm dừng nghỉ, bố cho biết ô tô đã đi được 25 km. Hỏi từ trạm dừng nghỉ còn cách điểm đến bao nhiêu ki-lô-mét?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Bài 4 trang 76 Toán lớp 2 tập 2 SGK Kết nối tri thức với cuộc sống">
            <a:extLst>
              <a:ext uri="{FF2B5EF4-FFF2-40B4-BE49-F238E27FC236}">
                <a16:creationId xmlns:a16="http://schemas.microsoft.com/office/drawing/2014/main" id="{71950D66-420E-4B29-A74F-2664C91BC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002004"/>
            <a:ext cx="11449049" cy="485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820CD7-D5CC-4346-B3A7-BF64F554691E}"/>
              </a:ext>
            </a:extLst>
          </p:cNvPr>
          <p:cNvSpPr txBox="1"/>
          <p:nvPr/>
        </p:nvSpPr>
        <p:spPr>
          <a:xfrm>
            <a:off x="323851" y="432345"/>
            <a:ext cx="1221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4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288831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302</TotalTime>
  <Words>482</Words>
  <Application>Microsoft Office PowerPoint</Application>
  <PresentationFormat>Widescreen</PresentationFormat>
  <Paragraphs>83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Garamond</vt:lpstr>
      <vt:lpstr>Times New Roman</vt:lpstr>
      <vt:lpstr>Metropolitan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 Hyn</dc:creator>
  <cp:lastModifiedBy>Administrator</cp:lastModifiedBy>
  <cp:revision>7</cp:revision>
  <dcterms:created xsi:type="dcterms:W3CDTF">2022-03-15T13:34:55Z</dcterms:created>
  <dcterms:modified xsi:type="dcterms:W3CDTF">2026-02-02T07:26:53Z</dcterms:modified>
</cp:coreProperties>
</file>