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323" r:id="rId3"/>
    <p:sldId id="329" r:id="rId4"/>
    <p:sldId id="318" r:id="rId5"/>
    <p:sldId id="325" r:id="rId6"/>
    <p:sldId id="316" r:id="rId7"/>
    <p:sldId id="289" r:id="rId8"/>
    <p:sldId id="290" r:id="rId9"/>
    <p:sldId id="324" r:id="rId10"/>
    <p:sldId id="317" r:id="rId11"/>
    <p:sldId id="330" r:id="rId12"/>
    <p:sldId id="313" r:id="rId13"/>
    <p:sldId id="314" r:id="rId14"/>
    <p:sldId id="282" r:id="rId15"/>
    <p:sldId id="300" r:id="rId16"/>
    <p:sldId id="327" r:id="rId17"/>
  </p:sldIdLst>
  <p:sldSz cx="9144000" cy="6858000" type="screen4x3"/>
  <p:notesSz cx="6858000" cy="9144000"/>
  <p:custDataLst>
    <p:tags r:id="rId19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CC"/>
    <a:srgbClr val="006600"/>
    <a:srgbClr val="99FFCC"/>
    <a:srgbClr val="99FF99"/>
    <a:srgbClr val="CC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108"/>
      </p:cViewPr>
      <p:guideLst>
        <p:guide orient="horz" pos="217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56118-B73D-4C5C-9915-59E91ECA0E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30/1/2026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581C0-6E3B-4878-9644-CCC88DD3B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2872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47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5</a:t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12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  <a:t>6</a:t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33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  <a:t>7</a:t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8DABAE-6ED1-4470-BED8-4E85F157B11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6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GIF"/><Relationship Id="rId5" Type="http://schemas.openxmlformats.org/officeDocument/2006/relationships/image" Target="../media/image22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6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2.GIF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hững hình nền Powerpoint HD đơn giản, đẹp và chuyên nghiệ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98599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/>
          <p:nvPr/>
        </p:nvSpPr>
        <p:spPr>
          <a:xfrm>
            <a:off x="30126" y="2354898"/>
            <a:ext cx="9144000" cy="4503102"/>
          </a:xfrm>
          <a:prstGeom prst="rect">
            <a:avLst/>
          </a:prstGeom>
          <a:noFill/>
        </p:spPr>
        <p:txBody>
          <a:bodyPr spcFirstLastPara="1" lIns="91434" tIns="45717" rIns="91434" bIns="45717">
            <a:prstTxWarp prst="textArchUp">
              <a:avLst>
                <a:gd name="adj" fmla="val 10961963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C</a:t>
            </a:r>
            <a:r>
              <a:rPr lang="vi-VN" sz="4400" b="1" dirty="0">
                <a:solidFill>
                  <a:srgbClr val="FFC000"/>
                </a:solidFill>
                <a:latin typeface="UTM Avo" panose="02040603050506020204" pitchFamily="18" charset="0"/>
              </a:rPr>
              <a:t>H</a:t>
            </a:r>
            <a:r>
              <a:rPr lang="vi-VN" sz="4400" b="1" dirty="0">
                <a:solidFill>
                  <a:srgbClr val="92D050"/>
                </a:solidFill>
                <a:latin typeface="UTM Avo" panose="02040603050506020204" pitchFamily="18" charset="0"/>
              </a:rPr>
              <a:t>À</a:t>
            </a:r>
            <a:r>
              <a:rPr lang="vi-VN" sz="4400" b="1" dirty="0">
                <a:solidFill>
                  <a:srgbClr val="00B0F0"/>
                </a:solidFill>
                <a:latin typeface="UTM Avo" panose="02040603050506020204" pitchFamily="18" charset="0"/>
              </a:rPr>
              <a:t>O</a:t>
            </a:r>
            <a:r>
              <a:rPr lang="vi-VN" sz="4400" b="1" dirty="0">
                <a:solidFill>
                  <a:srgbClr val="00B050"/>
                </a:solidFill>
                <a:latin typeface="UTM Avo" panose="02040603050506020204" pitchFamily="18" charset="0"/>
              </a:rPr>
              <a:t> M</a:t>
            </a:r>
            <a:r>
              <a:rPr lang="vi-VN" sz="4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Ừ</a:t>
            </a:r>
            <a:r>
              <a:rPr lang="vi-VN" sz="4400" b="1" dirty="0">
                <a:solidFill>
                  <a:schemeClr val="accent2"/>
                </a:solidFill>
                <a:latin typeface="UTM Avo" panose="02040603050506020204" pitchFamily="18" charset="0"/>
              </a:rPr>
              <a:t>N</a:t>
            </a:r>
            <a:r>
              <a:rPr lang="vi-VN" sz="4400" b="1" dirty="0">
                <a:solidFill>
                  <a:srgbClr val="7030A0"/>
                </a:solidFill>
                <a:latin typeface="UTM Avo" panose="02040603050506020204" pitchFamily="18" charset="0"/>
              </a:rPr>
              <a:t>G</a:t>
            </a:r>
            <a:r>
              <a:rPr lang="vi-VN" sz="4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Q</a:t>
            </a:r>
            <a:r>
              <a:rPr lang="vi-VN" sz="4400" b="1" dirty="0">
                <a:solidFill>
                  <a:srgbClr val="FFFF00"/>
                </a:solidFill>
                <a:latin typeface="UTM Avo" panose="02040603050506020204" pitchFamily="18" charset="0"/>
              </a:rPr>
              <a:t>U</a:t>
            </a:r>
            <a:r>
              <a:rPr lang="vi-VN" sz="4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Ý</a:t>
            </a:r>
            <a:r>
              <a:rPr lang="vi-VN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vi-VN" sz="4400" b="1" dirty="0">
                <a:solidFill>
                  <a:srgbClr val="00FF00"/>
                </a:solidFill>
                <a:latin typeface="UTM Avo" panose="02040603050506020204" pitchFamily="18" charset="0"/>
              </a:rPr>
              <a:t>T</a:t>
            </a:r>
            <a:r>
              <a:rPr lang="vi-VN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H</a:t>
            </a:r>
            <a:r>
              <a:rPr lang="vi-VN" sz="4400" b="1" dirty="0">
                <a:latin typeface="UTM Avo" panose="02040603050506020204" pitchFamily="18" charset="0"/>
              </a:rPr>
              <a:t>Ầ</a:t>
            </a:r>
            <a:r>
              <a:rPr lang="vi-VN" sz="4400" b="1" dirty="0">
                <a:solidFill>
                  <a:srgbClr val="FFFF00"/>
                </a:solidFill>
                <a:latin typeface="UTM Avo" panose="02040603050506020204" pitchFamily="18" charset="0"/>
              </a:rPr>
              <a:t>Y</a:t>
            </a:r>
            <a:r>
              <a:rPr lang="vi-VN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vi-VN" sz="4400" b="1" dirty="0">
                <a:solidFill>
                  <a:srgbClr val="00FF00"/>
                </a:solidFill>
                <a:latin typeface="UTM Avo" panose="02040603050506020204" pitchFamily="18" charset="0"/>
              </a:rPr>
              <a:t>C</a:t>
            </a:r>
            <a:r>
              <a:rPr lang="vi-VN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Ô </a:t>
            </a:r>
          </a:p>
          <a:p>
            <a:pPr algn="ctr">
              <a:defRPr/>
            </a:pPr>
            <a:r>
              <a:rPr lang="vi-VN" sz="4400" b="1" dirty="0">
                <a:solidFill>
                  <a:srgbClr val="00FF00"/>
                </a:solidFill>
                <a:latin typeface="UTM Avo" panose="02040603050506020204" pitchFamily="18" charset="0"/>
              </a:rPr>
              <a:t>Đ</a:t>
            </a:r>
            <a:r>
              <a:rPr lang="vi-VN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Ế</a:t>
            </a:r>
            <a:r>
              <a:rPr lang="vi-VN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N </a:t>
            </a:r>
            <a:r>
              <a:rPr lang="vi-VN" sz="4400" b="1" dirty="0">
                <a:latin typeface="UTM Avo" panose="02040603050506020204" pitchFamily="18" charset="0"/>
              </a:rPr>
              <a:t>D</a:t>
            </a:r>
            <a:r>
              <a:rPr lang="vi-VN" sz="4400" b="1" dirty="0">
                <a:solidFill>
                  <a:srgbClr val="FFFF00"/>
                </a:solidFill>
                <a:latin typeface="UTM Avo" panose="02040603050506020204" pitchFamily="18" charset="0"/>
              </a:rPr>
              <a:t>Ự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GIỜ </a:t>
            </a:r>
            <a:r>
              <a:rPr lang="vi-VN" sz="4400" b="1" dirty="0">
                <a:latin typeface="UTM Avo" panose="02040603050506020204" pitchFamily="18" charset="0"/>
              </a:rPr>
              <a:t>L</a:t>
            </a:r>
            <a:r>
              <a:rPr lang="vi-VN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Ớ</a:t>
            </a:r>
            <a:r>
              <a:rPr lang="vi-VN" sz="4400" b="1" dirty="0">
                <a:solidFill>
                  <a:srgbClr val="00FF00"/>
                </a:solidFill>
                <a:latin typeface="UTM Avo" panose="02040603050506020204" pitchFamily="18" charset="0"/>
              </a:rPr>
              <a:t>P</a:t>
            </a:r>
            <a:r>
              <a:rPr lang="vi-VN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1</a:t>
            </a:r>
            <a:r>
              <a:rPr lang="en-US" sz="4400" b="1" dirty="0">
                <a:solidFill>
                  <a:srgbClr val="FFFF00"/>
                </a:solidFill>
                <a:latin typeface="UTM Avo" panose="02040603050506020204" pitchFamily="18" charset="0"/>
              </a:rPr>
              <a:t>B</a:t>
            </a:r>
            <a:endParaRPr lang="vi-VN" sz="44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8625" y="3683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vi-VN" altLang="en-US" sz="20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GD-ĐT TUY PHƯỚC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vi-VN" altLang="en-US" sz="20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SỐ 2 PHƯỚC HƯNG</a:t>
            </a:r>
            <a:endParaRPr lang="en-US" altLang="en-US" sz="2000" b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771525" y="2978150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vi-VN" altLang="en-US" sz="2800" b="1" dirty="0">
                <a:solidFill>
                  <a:schemeClr val="accent2">
                    <a:lumMod val="75000"/>
                  </a:schemeClr>
                </a:solidFill>
                <a:latin typeface="HP001 5 hàng"/>
                <a:cs typeface="Times New Roman" panose="02020603050405020304" pitchFamily="18" charset="0"/>
              </a:rPr>
              <a:t>Môn: </a:t>
            </a:r>
            <a:r>
              <a:rPr lang="vi-VN" altLang="en-US" b="1" dirty="0">
                <a:solidFill>
                  <a:schemeClr val="accent2">
                    <a:lumMod val="75000"/>
                  </a:schemeClr>
                </a:solidFill>
                <a:latin typeface="HP001 5 hàng"/>
                <a:cs typeface="Times New Roman" panose="02020603050405020304" pitchFamily="18" charset="0"/>
              </a:rPr>
              <a:t>T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HP001 5 hàng"/>
                <a:cs typeface="Times New Roman" panose="02020603050405020304" pitchFamily="18" charset="0"/>
              </a:rPr>
              <a:t>iếng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HP001 5 hàng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HP001 5 hàng"/>
                <a:cs typeface="Times New Roman" panose="02020603050405020304" pitchFamily="18" charset="0"/>
              </a:rPr>
              <a:t>Việt</a:t>
            </a:r>
            <a:r>
              <a:rPr lang="vi-VN" altLang="en-US" b="1" dirty="0">
                <a:solidFill>
                  <a:schemeClr val="accent2">
                    <a:lumMod val="75000"/>
                  </a:schemeClr>
                </a:solidFill>
                <a:latin typeface="HP001 5 hàng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chemeClr val="accent2">
                  <a:lumMod val="75000"/>
                </a:schemeClr>
              </a:solidFill>
              <a:latin typeface="HP001 5 hàng"/>
              <a:cs typeface="Times New Roman" panose="02020603050405020304" pitchFamily="18" charset="0"/>
            </a:endParaRP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476250" y="3632200"/>
            <a:ext cx="8191500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b="1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itchFamily="34" charset="0"/>
                <a:cs typeface="Times New Roman" panose="02020603050405020304" pitchFamily="18" charset="0"/>
              </a:rPr>
              <a:t>Bài</a:t>
            </a:r>
            <a:r>
              <a:rPr lang="en-US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itchFamily="34" charset="0"/>
                <a:cs typeface="Times New Roman" panose="02020603050405020304" pitchFamily="18" charset="0"/>
              </a:rPr>
              <a:t> 26: Ph </a:t>
            </a:r>
            <a:r>
              <a:rPr lang="en-US" b="1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itchFamily="34" charset="0"/>
                <a:cs typeface="Times New Roman" panose="02020603050405020304" pitchFamily="18" charset="0"/>
              </a:rPr>
              <a:t>ph</a:t>
            </a:r>
            <a:r>
              <a:rPr lang="en-US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itchFamily="34" charset="0"/>
                <a:cs typeface="Times New Roman" panose="02020603050405020304" pitchFamily="18" charset="0"/>
              </a:rPr>
              <a:t> Qu </a:t>
            </a:r>
            <a:r>
              <a:rPr lang="en-US" b="1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itchFamily="34" charset="0"/>
                <a:cs typeface="Times New Roman" panose="02020603050405020304" pitchFamily="18" charset="0"/>
              </a:rPr>
              <a:t>qu</a:t>
            </a:r>
            <a:endParaRPr lang="en-US" b="1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entury Gothic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900" b="1" dirty="0">
              <a:solidFill>
                <a:srgbClr val="FF0000"/>
              </a:solidFill>
              <a:latin typeface="HP001 5 hàng"/>
              <a:cs typeface="Times New Roman" panose="02020603050405020304" pitchFamily="18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647700" y="4170363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vi-VN" altLang="en-US" sz="2400" b="1" dirty="0">
                <a:solidFill>
                  <a:schemeClr val="accent2">
                    <a:lumMod val="75000"/>
                  </a:schemeClr>
                </a:solidFill>
                <a:latin typeface="HP001 5 hàng"/>
                <a:cs typeface="Times New Roman" panose="02020603050405020304" pitchFamily="18" charset="0"/>
              </a:rPr>
              <a:t>Giáo viên:</a:t>
            </a:r>
            <a:r>
              <a:rPr lang="vi-VN" altLang="en-US" sz="2800" b="1" dirty="0">
                <a:solidFill>
                  <a:schemeClr val="accent2">
                    <a:lumMod val="75000"/>
                  </a:schemeClr>
                </a:solidFill>
                <a:latin typeface="HP001 5 hàng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UVN Ke Chuyen2" panose="03030602030607080B05" pitchFamily="66" charset="0"/>
                <a:cs typeface="Times New Roman" panose="02020603050405020304" pitchFamily="18" charset="0"/>
              </a:rPr>
              <a:t>Lê</a:t>
            </a:r>
            <a:r>
              <a:rPr lang="en-US" altLang="en-US" sz="4000" b="1" dirty="0">
                <a:solidFill>
                  <a:srgbClr val="7030A0"/>
                </a:solidFill>
                <a:latin typeface="UVN Ke Chuyen2" panose="03030602030607080B05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UVN Ke Chuyen2" panose="03030602030607080B05" pitchFamily="66" charset="0"/>
                <a:cs typeface="Times New Roman" panose="02020603050405020304" pitchFamily="18" charset="0"/>
              </a:rPr>
              <a:t>Mỹ</a:t>
            </a:r>
            <a:r>
              <a:rPr lang="en-US" altLang="en-US" sz="4000" b="1" dirty="0">
                <a:solidFill>
                  <a:srgbClr val="7030A0"/>
                </a:solidFill>
                <a:latin typeface="UVN Ke Chuyen2" panose="03030602030607080B05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UVN Ke Chuyen2" panose="03030602030607080B05" pitchFamily="66" charset="0"/>
                <a:cs typeface="Times New Roman" panose="02020603050405020304" pitchFamily="18" charset="0"/>
              </a:rPr>
              <a:t>Ái</a:t>
            </a:r>
            <a:r>
              <a:rPr lang="en-US" altLang="en-US" sz="4000" b="1" dirty="0">
                <a:solidFill>
                  <a:srgbClr val="7030A0"/>
                </a:solidFill>
                <a:latin typeface="UVN Ke Chuyen2" panose="03030602030607080B05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UVN Ke Chuyen2" panose="03030602030607080B05" pitchFamily="66" charset="0"/>
                <a:cs typeface="Times New Roman" panose="02020603050405020304" pitchFamily="18" charset="0"/>
              </a:rPr>
              <a:t>Trang</a:t>
            </a:r>
            <a:r>
              <a:rPr lang="en-US" altLang="en-US" sz="4000" b="1" dirty="0">
                <a:solidFill>
                  <a:srgbClr val="7030A0"/>
                </a:solidFill>
                <a:latin typeface="UVN Ke Chuyen2" panose="03030602030607080B05" pitchFamily="66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7030A0"/>
              </a:solidFill>
              <a:latin typeface="UVN Ke Chuyen2" panose="03030602030607080B05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1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TextEdit="1"/>
          </p:cNvSpPr>
          <p:nvPr/>
        </p:nvSpPr>
        <p:spPr>
          <a:xfrm>
            <a:off x="1313180" y="621506"/>
            <a:ext cx="5829300" cy="16621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normAutofit/>
          </a:bodyPr>
          <a:lstStyle/>
          <a:p>
            <a:pPr algn="ctr"/>
            <a:r>
              <a:rPr lang="en-US" sz="3600" b="1" dirty="0">
                <a:ln w="127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Vận</a:t>
            </a:r>
            <a:r>
              <a:rPr lang="en-US" sz="3600" b="1" dirty="0">
                <a:ln w="127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dụng</a:t>
            </a:r>
            <a:endParaRPr lang="en-US" sz="3600" b="1" dirty="0">
              <a:ln w="127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Picture 6" descr="Day ho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7700" cy="2482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 descr="Flash Lang hoa de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986463"/>
            <a:ext cx="962025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9" descr="Flash Buom va ho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88" y="5792788"/>
            <a:ext cx="1296987" cy="1230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0" descr="Flash Lang hoa de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75" y="6038850"/>
            <a:ext cx="962025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1" descr="Bo ho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3995" y="3952876"/>
            <a:ext cx="593725" cy="2468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2" descr="Flash Buom va ho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5519738"/>
            <a:ext cx="1366838" cy="133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13" descr="j0398219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562725" y="1987550"/>
            <a:ext cx="4568825" cy="592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600200" y="2283619"/>
            <a:ext cx="4815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C00000"/>
                </a:solidFill>
                <a:cs typeface="Times New Roman" pitchFamily="18" charset="0"/>
              </a:rPr>
              <a:t>: Ai </a:t>
            </a:r>
            <a:r>
              <a:rPr lang="en-US" sz="3600" b="1" dirty="0" err="1">
                <a:solidFill>
                  <a:srgbClr val="C00000"/>
                </a:solidFill>
                <a:cs typeface="Times New Roman" pitchFamily="18" charset="0"/>
              </a:rPr>
              <a:t>nhanh</a:t>
            </a:r>
            <a:r>
              <a:rPr lang="en-US" sz="36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cs typeface="Times New Roman" pitchFamily="18" charset="0"/>
              </a:rPr>
              <a:t>hơn</a:t>
            </a:r>
            <a:endParaRPr lang="en-US" sz="36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3180" y="2951947"/>
            <a:ext cx="6611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Thi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tiếng,từ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chứa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ph,qu</a:t>
            </a:r>
            <a:endParaRPr lang="en-US" sz="32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13180" y="3532098"/>
            <a:ext cx="7109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cs typeface="Times New Roman" pitchFamily="18" charset="0"/>
              </a:rPr>
              <a:t>-  </a:t>
            </a:r>
            <a:r>
              <a:rPr lang="en-US" sz="3200" u="sng" dirty="0" err="1">
                <a:cs typeface="Times New Roman" pitchFamily="18" charset="0"/>
              </a:rPr>
              <a:t>ph</a:t>
            </a:r>
            <a:r>
              <a:rPr lang="en-US" sz="3200" dirty="0" err="1">
                <a:cs typeface="Times New Roman" pitchFamily="18" charset="0"/>
              </a:rPr>
              <a:t>ú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u="sng" dirty="0" err="1">
                <a:cs typeface="Times New Roman" pitchFamily="18" charset="0"/>
              </a:rPr>
              <a:t>ph</a:t>
            </a:r>
            <a:r>
              <a:rPr lang="en-US" sz="3200" dirty="0" err="1">
                <a:cs typeface="Times New Roman" pitchFamily="18" charset="0"/>
              </a:rPr>
              <a:t>ải,viên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u="sng" dirty="0" err="1">
                <a:cs typeface="Times New Roman" pitchFamily="18" charset="0"/>
              </a:rPr>
              <a:t>ph</a:t>
            </a:r>
            <a:r>
              <a:rPr lang="en-US" sz="3200" dirty="0" err="1">
                <a:cs typeface="Times New Roman" pitchFamily="18" charset="0"/>
              </a:rPr>
              <a:t>ấn,cô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u="sng" dirty="0" err="1">
                <a:cs typeface="Times New Roman" pitchFamily="18" charset="0"/>
              </a:rPr>
              <a:t>Ph</a:t>
            </a:r>
            <a:r>
              <a:rPr lang="en-US" sz="3200" dirty="0" err="1">
                <a:cs typeface="Times New Roman" pitchFamily="18" charset="0"/>
              </a:rPr>
              <a:t>ụng</a:t>
            </a:r>
            <a:r>
              <a:rPr lang="en-US" sz="3200" dirty="0">
                <a:cs typeface="Times New Roman" pitchFamily="18" charset="0"/>
              </a:rPr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13180" y="4254485"/>
            <a:ext cx="68402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cs typeface="Times New Roman" pitchFamily="18" charset="0"/>
              </a:rPr>
              <a:t>- </a:t>
            </a:r>
            <a:r>
              <a:rPr lang="en-US" sz="3200" u="sng" dirty="0" err="1">
                <a:cs typeface="Times New Roman" pitchFamily="18" charset="0"/>
              </a:rPr>
              <a:t>qu</a:t>
            </a:r>
            <a:r>
              <a:rPr lang="en-US" sz="3200" dirty="0" err="1">
                <a:cs typeface="Times New Roman" pitchFamily="18" charset="0"/>
              </a:rPr>
              <a:t>à,</a:t>
            </a:r>
            <a:r>
              <a:rPr lang="en-US" sz="3200" u="sng" dirty="0" err="1">
                <a:cs typeface="Times New Roman" pitchFamily="18" charset="0"/>
              </a:rPr>
              <a:t>qu</a:t>
            </a:r>
            <a:r>
              <a:rPr lang="en-US" sz="3200" dirty="0" err="1">
                <a:cs typeface="Times New Roman" pitchFamily="18" charset="0"/>
              </a:rPr>
              <a:t>ạ,</a:t>
            </a:r>
            <a:r>
              <a:rPr lang="en-US" sz="3200" u="sng" dirty="0" err="1">
                <a:cs typeface="Times New Roman" pitchFamily="18" charset="0"/>
              </a:rPr>
              <a:t>qu</a:t>
            </a:r>
            <a:r>
              <a:rPr lang="en-US" sz="3200" dirty="0" err="1">
                <a:cs typeface="Times New Roman" pitchFamily="18" charset="0"/>
              </a:rPr>
              <a:t>á,</a:t>
            </a:r>
            <a:r>
              <a:rPr lang="en-US" sz="3200" u="sng" dirty="0" err="1">
                <a:cs typeface="Times New Roman" pitchFamily="18" charset="0"/>
              </a:rPr>
              <a:t>qu</a:t>
            </a:r>
            <a:r>
              <a:rPr lang="en-US" sz="3200" dirty="0" err="1">
                <a:cs typeface="Times New Roman" pitchFamily="18" charset="0"/>
              </a:rPr>
              <a:t>ả</a:t>
            </a:r>
            <a:r>
              <a:rPr lang="en-US" sz="3200" dirty="0">
                <a:cs typeface="Times New Roman" pitchFamily="18" charset="0"/>
              </a:rPr>
              <a:t>, chia </a:t>
            </a:r>
            <a:r>
              <a:rPr lang="en-US" sz="3200" u="sng" dirty="0" err="1">
                <a:cs typeface="Times New Roman" pitchFamily="18" charset="0"/>
              </a:rPr>
              <a:t>qu</a:t>
            </a:r>
            <a:r>
              <a:rPr lang="en-US" sz="3200" dirty="0" err="1">
                <a:cs typeface="Times New Roman" pitchFamily="18" charset="0"/>
              </a:rPr>
              <a:t>à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u="sng" dirty="0" err="1">
                <a:cs typeface="Times New Roman" pitchFamily="18" charset="0"/>
              </a:rPr>
              <a:t>qu</a:t>
            </a:r>
            <a:r>
              <a:rPr lang="en-US" sz="3200" dirty="0" err="1">
                <a:cs typeface="Times New Roman" pitchFamily="18" charset="0"/>
              </a:rPr>
              <a:t>ả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khế</a:t>
            </a:r>
            <a:r>
              <a:rPr lang="en-US" sz="3200" dirty="0">
                <a:cs typeface="Times New Roman" pitchFamily="18" charset="0"/>
              </a:rPr>
              <a:t>, con </a:t>
            </a:r>
            <a:r>
              <a:rPr lang="en-US" sz="3200" u="sng" dirty="0" err="1">
                <a:cs typeface="Times New Roman" pitchFamily="18" charset="0"/>
              </a:rPr>
              <a:t>qu</a:t>
            </a:r>
            <a:r>
              <a:rPr lang="en-US" sz="3200" dirty="0" err="1">
                <a:cs typeface="Times New Roman" pitchFamily="18" charset="0"/>
              </a:rPr>
              <a:t>ạ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31307" y="5451476"/>
            <a:ext cx="6430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Nhận</a:t>
            </a:r>
            <a:r>
              <a:rPr lang="en-US" sz="4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xét</a:t>
            </a:r>
            <a:r>
              <a:rPr lang="en-US" sz="4800" b="1" dirty="0">
                <a:solidFill>
                  <a:srgbClr val="0000FF"/>
                </a:solidFill>
                <a:cs typeface="Times New Roman" pitchFamily="18" charset="0"/>
              </a:rPr>
              <a:t> – </a:t>
            </a:r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Dặn</a:t>
            </a:r>
            <a:r>
              <a:rPr lang="en-US" sz="4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dò</a:t>
            </a:r>
            <a:endParaRPr lang="en-US" sz="4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92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575" y="5886450"/>
            <a:ext cx="8229600" cy="736600"/>
          </a:xfrm>
        </p:spPr>
        <p:txBody>
          <a:bodyPr/>
          <a:lstStyle/>
          <a:p>
            <a:r>
              <a:rPr lang="en-US" sz="3600"/>
              <a:t>Bà ra thủ đô. Bà cho bé quà quê. Bố đưa Hà đi bờ Hồ, phố cổ.</a:t>
            </a:r>
          </a:p>
        </p:txBody>
      </p:sp>
      <p:pic>
        <p:nvPicPr>
          <p:cNvPr id="4" name="Content Placeholder 3" descr="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275" y="438785"/>
            <a:ext cx="7695565" cy="4745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735" y="274955"/>
            <a:ext cx="8331200" cy="604329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3"/>
          <p:cNvSpPr>
            <a:spLocks noGrp="1"/>
          </p:cNvSpPr>
          <p:nvPr>
            <p:ph type="title"/>
          </p:nvPr>
        </p:nvSpPr>
        <p:spPr>
          <a:xfrm>
            <a:off x="2538413" y="1308100"/>
            <a:ext cx="3641725" cy="982663"/>
          </a:xfrm>
          <a:ln/>
        </p:spPr>
        <p:txBody>
          <a:bodyPr vert="horz" wrap="square" lIns="91440" tIns="45720" rIns="91440" bIns="45720" anchor="ctr"/>
          <a:lstStyle/>
          <a:p>
            <a:r>
              <a:rPr lang="en-US" altLang="x-none" sz="5400" b="1" dirty="0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18436" name="Text Box 4"/>
          <p:cNvSpPr txBox="1"/>
          <p:nvPr/>
        </p:nvSpPr>
        <p:spPr>
          <a:xfrm>
            <a:off x="333375" y="2598738"/>
            <a:ext cx="817245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x-none" sz="4800" dirty="0">
                <a:solidFill>
                  <a:schemeClr val="bg1"/>
                </a:solidFill>
                <a:latin typeface="Tahoma" panose="020B0604030504040204" pitchFamily="34" charset="0"/>
              </a:rPr>
              <a:t> Vừa rồi các con học âm gì?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TextEdit="1"/>
          </p:cNvSpPr>
          <p:nvPr/>
        </p:nvSpPr>
        <p:spPr>
          <a:xfrm>
            <a:off x="1447800" y="1143000"/>
            <a:ext cx="5829300" cy="16621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normAutofit/>
          </a:bodyPr>
          <a:lstStyle/>
          <a:p>
            <a:pPr algn="ctr"/>
            <a:r>
              <a:rPr lang="en-US" sz="3600" b="1" dirty="0">
                <a:ln w="127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Dặn</a:t>
            </a:r>
            <a:r>
              <a:rPr lang="en-US" sz="3600" b="1" dirty="0">
                <a:ln w="127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dò</a:t>
            </a:r>
            <a:endParaRPr lang="en-US" sz="3600" b="1" dirty="0">
              <a:ln w="127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61" name="Text Box 5"/>
          <p:cNvSpPr txBox="1"/>
          <p:nvPr/>
        </p:nvSpPr>
        <p:spPr>
          <a:xfrm>
            <a:off x="2117725" y="3052763"/>
            <a:ext cx="3991610" cy="1938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x-none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Nhận xét tiết học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x-none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Xem lại bài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...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Chuẩn bị bài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...</a:t>
            </a:r>
          </a:p>
        </p:txBody>
      </p:sp>
      <p:pic>
        <p:nvPicPr>
          <p:cNvPr id="23556" name="Picture 6" descr="Day ho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7700" cy="2482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8" descr="Flash Lang hoa de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986463"/>
            <a:ext cx="962025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9" descr="Flash Buom va ho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88" y="5792788"/>
            <a:ext cx="1296987" cy="1230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10" descr="Flash Lang hoa de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75" y="6038850"/>
            <a:ext cx="962025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11" descr="Bo ho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89438"/>
            <a:ext cx="593725" cy="2468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12" descr="Flash Buom va ho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5519738"/>
            <a:ext cx="1366838" cy="133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3" descr="j0398219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562725" y="1987550"/>
            <a:ext cx="4568825" cy="592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ectangle 25"/>
          <p:cNvSpPr/>
          <p:nvPr/>
        </p:nvSpPr>
        <p:spPr>
          <a:xfrm>
            <a:off x="390162" y="2286000"/>
            <a:ext cx="852188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err="1">
                <a:cs typeface="Times New Roman" panose="02020603050405020304" pitchFamily="18" charset="0"/>
              </a:rPr>
              <a:t>Chúc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thầy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mạnh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khỏe</a:t>
            </a:r>
            <a:endParaRPr lang="en-US" sz="4400" b="1" dirty="0"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Chúc</a:t>
            </a:r>
            <a:r>
              <a:rPr lang="en-US" sz="44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sz="44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sz="44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chăm</a:t>
            </a:r>
            <a:r>
              <a:rPr lang="en-US" sz="44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ngoan</a:t>
            </a:r>
            <a:r>
              <a:rPr lang="en-US" sz="44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học</a:t>
            </a:r>
            <a:r>
              <a:rPr lang="en-US" sz="44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giỏi</a:t>
            </a:r>
            <a:r>
              <a:rPr lang="en-US" sz="44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!</a:t>
            </a:r>
            <a:endParaRPr lang="en-US" sz="4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65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TextEdit="1"/>
          </p:cNvSpPr>
          <p:nvPr/>
        </p:nvSpPr>
        <p:spPr>
          <a:xfrm>
            <a:off x="1313180" y="621506"/>
            <a:ext cx="5829300" cy="16621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normAutofit/>
          </a:bodyPr>
          <a:lstStyle/>
          <a:p>
            <a:pPr algn="ctr"/>
            <a:r>
              <a:rPr lang="en-US" sz="3600" b="1" dirty="0">
                <a:ln w="127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Khởi</a:t>
            </a:r>
            <a:r>
              <a:rPr lang="en-US" sz="3600" b="1" dirty="0">
                <a:ln w="127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động</a:t>
            </a:r>
            <a:endParaRPr lang="en-US" sz="3600" b="1" dirty="0">
              <a:ln w="127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3810" y="2273122"/>
            <a:ext cx="312906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6" descr="Day ho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8" y="0"/>
            <a:ext cx="647700" cy="2482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 descr="Flash Lang hoa de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5986463"/>
            <a:ext cx="962025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9" descr="Flash Buom va ho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488" y="5792788"/>
            <a:ext cx="1296987" cy="1230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0" descr="Flash Lang hoa de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875" y="6038850"/>
            <a:ext cx="962025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2" descr="Flash Buom va ho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5519738"/>
            <a:ext cx="1366838" cy="133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3" descr="j0398219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562725" y="1987550"/>
            <a:ext cx="4568825" cy="592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1828800" y="2365455"/>
            <a:ext cx="42919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cs typeface="Times New Roman" pitchFamily="18" charset="0"/>
              </a:rPr>
              <a:t>Trò</a:t>
            </a:r>
            <a:r>
              <a:rPr lang="en-US" sz="4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C00000"/>
                </a:solidFill>
                <a:cs typeface="Times New Roman" pitchFamily="18" charset="0"/>
              </a:rPr>
              <a:t>:   </a:t>
            </a:r>
            <a:r>
              <a:rPr lang="en-US" sz="4000" b="1" dirty="0" err="1">
                <a:solidFill>
                  <a:srgbClr val="C00000"/>
                </a:solidFill>
                <a:cs typeface="Times New Roman" pitchFamily="18" charset="0"/>
              </a:rPr>
              <a:t>Bắn</a:t>
            </a:r>
            <a:r>
              <a:rPr lang="en-US" sz="4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cs typeface="Times New Roman" pitchFamily="18" charset="0"/>
              </a:rPr>
              <a:t>tên</a:t>
            </a:r>
            <a:endParaRPr lang="en-US" sz="4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2951947"/>
            <a:ext cx="669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91939" y="3155177"/>
            <a:ext cx="435054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cs typeface="Times New Roman" pitchFamily="18" charset="0"/>
            </a:endParaRPr>
          </a:p>
          <a:p>
            <a:r>
              <a:rPr lang="en-US" sz="3200" dirty="0">
                <a:cs typeface="Times New Roman" pitchFamily="18" charset="0"/>
              </a:rPr>
              <a:t>-</a:t>
            </a:r>
            <a:r>
              <a:rPr lang="en-US" sz="3200" dirty="0" err="1">
                <a:cs typeface="Times New Roman" pitchFamily="18" charset="0"/>
              </a:rPr>
              <a:t>rễ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tre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mùa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thu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cửa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sổ</a:t>
            </a:r>
            <a:endParaRPr lang="en-US" sz="3200" dirty="0">
              <a:cs typeface="Times New Roman" pitchFamily="18" charset="0"/>
            </a:endParaRPr>
          </a:p>
          <a:p>
            <a:r>
              <a:rPr lang="en-US" sz="3200" dirty="0">
                <a:cs typeface="Times New Roman" pitchFamily="18" charset="0"/>
              </a:rPr>
              <a:t>-</a:t>
            </a:r>
            <a:r>
              <a:rPr lang="en-US" sz="3200" dirty="0" err="1">
                <a:cs typeface="Times New Roman" pitchFamily="18" charset="0"/>
              </a:rPr>
              <a:t>lưa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thưa,lá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mía,khế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chua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7938" y="4170581"/>
            <a:ext cx="658435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cs typeface="Times New Roman" pitchFamily="18" charset="0"/>
              </a:rPr>
              <a:t>:</a:t>
            </a:r>
          </a:p>
          <a:p>
            <a:r>
              <a:rPr lang="en-US" sz="32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Mùa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hè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nhà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bà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có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dừa,có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dưa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lê.Mùa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thu,nhà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bà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có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na,có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thị</a:t>
            </a:r>
            <a:r>
              <a:rPr lang="en-US" sz="32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57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B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0" y="0"/>
            <a:ext cx="11277600" cy="685800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47" name="WordArt 6"/>
          <p:cNvSpPr>
            <a:spLocks noTextEdit="1"/>
          </p:cNvSpPr>
          <p:nvPr/>
        </p:nvSpPr>
        <p:spPr>
          <a:xfrm>
            <a:off x="3048000" y="1112838"/>
            <a:ext cx="2590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endParaRPr lang="en-US" sz="360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838200" y="2605150"/>
            <a:ext cx="76200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1" i="0" u="none" strike="noStrike" kern="1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1050" b="1" i="0" u="none" strike="noStrike" kern="1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t> 26: </a:t>
            </a:r>
            <a:r>
              <a:rPr kumimoji="0" lang="en-US" sz="1050" b="1" i="0" u="none" strike="noStrike" kern="1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t>Ph</a:t>
            </a:r>
            <a:r>
              <a:rPr kumimoji="0" lang="en-US" sz="1050" b="1" i="0" u="none" strike="noStrike" kern="1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1" i="0" u="none" strike="noStrike" kern="1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t>ph</a:t>
            </a:r>
            <a:r>
              <a:rPr kumimoji="0" lang="en-US" sz="1050" b="1" i="0" u="none" strike="noStrike" kern="1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t> Qu </a:t>
            </a:r>
            <a:r>
              <a:rPr kumimoji="0" lang="en-US" sz="1050" b="1" i="0" u="none" strike="noStrike" kern="1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t>qu</a:t>
            </a:r>
            <a:endParaRPr kumimoji="0" lang="en-US" sz="1050" b="1" i="0" u="none" strike="noStrike" kern="1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7" y="41756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7674"/>
            <a:ext cx="77724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1438"/>
            <a:ext cx="143351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447675"/>
            <a:ext cx="1112838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3694113"/>
            <a:ext cx="490855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10"/>
          <p:cNvGrpSpPr>
            <a:grpSpLocks/>
          </p:cNvGrpSpPr>
          <p:nvPr/>
        </p:nvGrpSpPr>
        <p:grpSpPr bwMode="auto">
          <a:xfrm rot="6329695" flipH="1">
            <a:off x="6579394" y="3367882"/>
            <a:ext cx="1266825" cy="649287"/>
            <a:chOff x="9015984" y="2528554"/>
            <a:chExt cx="2157344" cy="1473489"/>
          </a:xfrm>
        </p:grpSpPr>
        <p:sp>
          <p:nvSpPr>
            <p:cNvPr id="8" name="Freeform 166"/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2147483646 w 143"/>
                <a:gd name="T1" fmla="*/ 2147483646 h 90"/>
                <a:gd name="T2" fmla="*/ 2147483646 w 143"/>
                <a:gd name="T3" fmla="*/ 2147483646 h 90"/>
                <a:gd name="T4" fmla="*/ 2147483646 w 143"/>
                <a:gd name="T5" fmla="*/ 2147483646 h 90"/>
                <a:gd name="T6" fmla="*/ 2147483646 w 143"/>
                <a:gd name="T7" fmla="*/ 0 h 90"/>
                <a:gd name="T8" fmla="*/ 0 w 143"/>
                <a:gd name="T9" fmla="*/ 2147483646 h 90"/>
                <a:gd name="T10" fmla="*/ 2147483646 w 143"/>
                <a:gd name="T11" fmla="*/ 2147483646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9" name="Freeform 167"/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2147483646 w 164"/>
                <a:gd name="T1" fmla="*/ 2147483646 h 135"/>
                <a:gd name="T2" fmla="*/ 2147483646 w 164"/>
                <a:gd name="T3" fmla="*/ 0 h 135"/>
                <a:gd name="T4" fmla="*/ 2147483646 w 164"/>
                <a:gd name="T5" fmla="*/ 2147483646 h 135"/>
                <a:gd name="T6" fmla="*/ 2147483646 w 164"/>
                <a:gd name="T7" fmla="*/ 2147483646 h 135"/>
                <a:gd name="T8" fmla="*/ 2147483646 w 164"/>
                <a:gd name="T9" fmla="*/ 2147483646 h 135"/>
                <a:gd name="T10" fmla="*/ 2147483646 w 164"/>
                <a:gd name="T11" fmla="*/ 2147483646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0" name="Freeform 168"/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2147483646 w 194"/>
                <a:gd name="T1" fmla="*/ 0 h 113"/>
                <a:gd name="T2" fmla="*/ 0 w 194"/>
                <a:gd name="T3" fmla="*/ 2147483646 h 113"/>
                <a:gd name="T4" fmla="*/ 2147483646 w 194"/>
                <a:gd name="T5" fmla="*/ 2147483646 h 113"/>
                <a:gd name="T6" fmla="*/ 2147483646 w 194"/>
                <a:gd name="T7" fmla="*/ 2147483646 h 113"/>
                <a:gd name="T8" fmla="*/ 2147483646 w 194"/>
                <a:gd name="T9" fmla="*/ 2147483646 h 113"/>
                <a:gd name="T10" fmla="*/ 2147483646 w 194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1" name="Freeform 169"/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2147483646 w 171"/>
                <a:gd name="T1" fmla="*/ 2147483646 h 137"/>
                <a:gd name="T2" fmla="*/ 2147483646 w 171"/>
                <a:gd name="T3" fmla="*/ 2147483646 h 137"/>
                <a:gd name="T4" fmla="*/ 2147483646 w 171"/>
                <a:gd name="T5" fmla="*/ 2147483646 h 137"/>
                <a:gd name="T6" fmla="*/ 2147483646 w 171"/>
                <a:gd name="T7" fmla="*/ 2147483646 h 137"/>
                <a:gd name="T8" fmla="*/ 2147483646 w 171"/>
                <a:gd name="T9" fmla="*/ 2147483646 h 137"/>
                <a:gd name="T10" fmla="*/ 2147483646 w 171"/>
                <a:gd name="T11" fmla="*/ 2147483646 h 137"/>
                <a:gd name="T12" fmla="*/ 2147483646 w 171"/>
                <a:gd name="T13" fmla="*/ 2147483646 h 137"/>
                <a:gd name="T14" fmla="*/ 2147483646 w 171"/>
                <a:gd name="T15" fmla="*/ 2147483646 h 137"/>
                <a:gd name="T16" fmla="*/ 2147483646 w 171"/>
                <a:gd name="T17" fmla="*/ 2147483646 h 137"/>
                <a:gd name="T18" fmla="*/ 2147483646 w 171"/>
                <a:gd name="T19" fmla="*/ 2147483646 h 137"/>
                <a:gd name="T20" fmla="*/ 0 w 171"/>
                <a:gd name="T21" fmla="*/ 2147483646 h 137"/>
                <a:gd name="T22" fmla="*/ 2147483646 w 171"/>
                <a:gd name="T23" fmla="*/ 2147483646 h 137"/>
                <a:gd name="T24" fmla="*/ 2147483646 w 171"/>
                <a:gd name="T25" fmla="*/ 2147483646 h 137"/>
                <a:gd name="T26" fmla="*/ 2147483646 w 171"/>
                <a:gd name="T27" fmla="*/ 2147483646 h 1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2" name="Freeform 170"/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147483646 w 46"/>
                <a:gd name="T1" fmla="*/ 0 h 38"/>
                <a:gd name="T2" fmla="*/ 0 w 46"/>
                <a:gd name="T3" fmla="*/ 2147483646 h 38"/>
                <a:gd name="T4" fmla="*/ 2147483646 w 46"/>
                <a:gd name="T5" fmla="*/ 2147483646 h 38"/>
                <a:gd name="T6" fmla="*/ 2147483646 w 46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3" name="Freeform 175"/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2147483646 w 211"/>
                <a:gd name="T1" fmla="*/ 0 h 153"/>
                <a:gd name="T2" fmla="*/ 2147483646 w 211"/>
                <a:gd name="T3" fmla="*/ 0 h 153"/>
                <a:gd name="T4" fmla="*/ 2147483646 w 211"/>
                <a:gd name="T5" fmla="*/ 2147483646 h 153"/>
                <a:gd name="T6" fmla="*/ 2147483646 w 211"/>
                <a:gd name="T7" fmla="*/ 2147483646 h 153"/>
                <a:gd name="T8" fmla="*/ 2147483646 w 211"/>
                <a:gd name="T9" fmla="*/ 2147483646 h 153"/>
                <a:gd name="T10" fmla="*/ 2147483646 w 211"/>
                <a:gd name="T11" fmla="*/ 2147483646 h 153"/>
                <a:gd name="T12" fmla="*/ 2147483646 w 211"/>
                <a:gd name="T13" fmla="*/ 2147483646 h 153"/>
                <a:gd name="T14" fmla="*/ 2147483646 w 211"/>
                <a:gd name="T15" fmla="*/ 2147483646 h 153"/>
                <a:gd name="T16" fmla="*/ 0 w 211"/>
                <a:gd name="T17" fmla="*/ 2147483646 h 153"/>
                <a:gd name="T18" fmla="*/ 2147483646 w 211"/>
                <a:gd name="T19" fmla="*/ 2147483646 h 153"/>
                <a:gd name="T20" fmla="*/ 2147483646 w 211"/>
                <a:gd name="T21" fmla="*/ 2147483646 h 153"/>
                <a:gd name="T22" fmla="*/ 2147483646 w 211"/>
                <a:gd name="T23" fmla="*/ 2147483646 h 153"/>
                <a:gd name="T24" fmla="*/ 2147483646 w 211"/>
                <a:gd name="T25" fmla="*/ 2147483646 h 153"/>
                <a:gd name="T26" fmla="*/ 2147483646 w 211"/>
                <a:gd name="T27" fmla="*/ 0 h 153"/>
                <a:gd name="T28" fmla="*/ 2147483646 w 211"/>
                <a:gd name="T29" fmla="*/ 0 h 153"/>
                <a:gd name="T30" fmla="*/ 2147483646 w 211"/>
                <a:gd name="T31" fmla="*/ 0 h 1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4" name="Freeform 176"/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2147483646 w 51"/>
                <a:gd name="T1" fmla="*/ 0 h 68"/>
                <a:gd name="T2" fmla="*/ 2147483646 w 51"/>
                <a:gd name="T3" fmla="*/ 0 h 68"/>
                <a:gd name="T4" fmla="*/ 0 w 51"/>
                <a:gd name="T5" fmla="*/ 2147483646 h 68"/>
                <a:gd name="T6" fmla="*/ 0 w 51"/>
                <a:gd name="T7" fmla="*/ 2147483646 h 68"/>
                <a:gd name="T8" fmla="*/ 2147483646 w 51"/>
                <a:gd name="T9" fmla="*/ 2147483646 h 68"/>
                <a:gd name="T10" fmla="*/ 2147483646 w 51"/>
                <a:gd name="T11" fmla="*/ 2147483646 h 68"/>
                <a:gd name="T12" fmla="*/ 2147483646 w 51"/>
                <a:gd name="T13" fmla="*/ 2147483646 h 68"/>
                <a:gd name="T14" fmla="*/ 2147483646 w 51"/>
                <a:gd name="T15" fmla="*/ 0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5" name="Freeform 177"/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2147483646 w 27"/>
                <a:gd name="T1" fmla="*/ 0 h 43"/>
                <a:gd name="T2" fmla="*/ 2147483646 w 27"/>
                <a:gd name="T3" fmla="*/ 0 h 43"/>
                <a:gd name="T4" fmla="*/ 0 w 27"/>
                <a:gd name="T5" fmla="*/ 2147483646 h 43"/>
                <a:gd name="T6" fmla="*/ 2147483646 w 27"/>
                <a:gd name="T7" fmla="*/ 2147483646 h 43"/>
                <a:gd name="T8" fmla="*/ 2147483646 w 27"/>
                <a:gd name="T9" fmla="*/ 2147483646 h 43"/>
                <a:gd name="T10" fmla="*/ 2147483646 w 27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6" name="Freeform 178"/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2147483646 w 154"/>
                <a:gd name="T1" fmla="*/ 0 h 58"/>
                <a:gd name="T2" fmla="*/ 2147483646 w 154"/>
                <a:gd name="T3" fmla="*/ 0 h 58"/>
                <a:gd name="T4" fmla="*/ 2147483646 w 154"/>
                <a:gd name="T5" fmla="*/ 2147483646 h 58"/>
                <a:gd name="T6" fmla="*/ 2147483646 w 154"/>
                <a:gd name="T7" fmla="*/ 2147483646 h 58"/>
                <a:gd name="T8" fmla="*/ 2147483646 w 154"/>
                <a:gd name="T9" fmla="*/ 2147483646 h 58"/>
                <a:gd name="T10" fmla="*/ 0 w 154"/>
                <a:gd name="T11" fmla="*/ 2147483646 h 58"/>
                <a:gd name="T12" fmla="*/ 2147483646 w 154"/>
                <a:gd name="T13" fmla="*/ 2147483646 h 58"/>
                <a:gd name="T14" fmla="*/ 2147483646 w 154"/>
                <a:gd name="T15" fmla="*/ 2147483646 h 58"/>
                <a:gd name="T16" fmla="*/ 2147483646 w 154"/>
                <a:gd name="T17" fmla="*/ 2147483646 h 58"/>
                <a:gd name="T18" fmla="*/ 2147483646 w 154"/>
                <a:gd name="T19" fmla="*/ 2147483646 h 58"/>
                <a:gd name="T20" fmla="*/ 2147483646 w 154"/>
                <a:gd name="T21" fmla="*/ 2147483646 h 58"/>
                <a:gd name="T22" fmla="*/ 2147483646 w 154"/>
                <a:gd name="T23" fmla="*/ 2147483646 h 58"/>
                <a:gd name="T24" fmla="*/ 2147483646 w 154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7" name="Freeform 179"/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2147483646 w 52"/>
                <a:gd name="T1" fmla="*/ 0 h 19"/>
                <a:gd name="T2" fmla="*/ 2147483646 w 52"/>
                <a:gd name="T3" fmla="*/ 0 h 19"/>
                <a:gd name="T4" fmla="*/ 2147483646 w 52"/>
                <a:gd name="T5" fmla="*/ 0 h 19"/>
                <a:gd name="T6" fmla="*/ 2147483646 w 52"/>
                <a:gd name="T7" fmla="*/ 2147483646 h 19"/>
                <a:gd name="T8" fmla="*/ 0 w 52"/>
                <a:gd name="T9" fmla="*/ 2147483646 h 19"/>
                <a:gd name="T10" fmla="*/ 2147483646 w 52"/>
                <a:gd name="T11" fmla="*/ 2147483646 h 19"/>
                <a:gd name="T12" fmla="*/ 2147483646 w 52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</p:grpSp>
      <p:sp>
        <p:nvSpPr>
          <p:cNvPr id="18" name="文本框 32"/>
          <p:cNvSpPr txBox="1"/>
          <p:nvPr/>
        </p:nvSpPr>
        <p:spPr>
          <a:xfrm>
            <a:off x="2347060" y="1778021"/>
            <a:ext cx="4395787" cy="878315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>
            <a:lvl1pPr defTabSz="341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13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13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13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13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1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1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1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1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4800" b="1" dirty="0" err="1">
                <a:solidFill>
                  <a:srgbClr val="4472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Khám</a:t>
            </a:r>
            <a:r>
              <a:rPr lang="en-US" altLang="zh-CN" sz="4800" b="1" dirty="0">
                <a:solidFill>
                  <a:srgbClr val="4472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4472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phá</a:t>
            </a:r>
            <a:endParaRPr lang="en-US" altLang="zh-CN" sz="4800" b="1" dirty="0">
              <a:solidFill>
                <a:srgbClr val="4472C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0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6"/>
          <p:cNvSpPr/>
          <p:nvPr/>
        </p:nvSpPr>
        <p:spPr>
          <a:xfrm>
            <a:off x="208915" y="0"/>
            <a:ext cx="236093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x-none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Nhận biết</a:t>
            </a:r>
            <a:r>
              <a:rPr lang="en-US" altLang="x-none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sz="3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80" y="1501140"/>
            <a:ext cx="7180580" cy="330644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403350" y="5318760"/>
            <a:ext cx="6445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Cả nhà từ phố về thăm quê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3581400" cy="1066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" name="Group 30"/>
          <p:cNvGrpSpPr/>
          <p:nvPr/>
        </p:nvGrpSpPr>
        <p:grpSpPr>
          <a:xfrm>
            <a:off x="914400" y="2873375"/>
            <a:ext cx="2971800" cy="1882775"/>
            <a:chOff x="384" y="1680"/>
            <a:chExt cx="1680" cy="960"/>
          </a:xfrm>
        </p:grpSpPr>
        <p:sp>
          <p:nvSpPr>
            <p:cNvPr id="10258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  <p:sp>
          <p:nvSpPr>
            <p:cNvPr id="10259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0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</p:grpSp>
      <p:sp>
        <p:nvSpPr>
          <p:cNvPr id="37" name="Text Box 9"/>
          <p:cNvSpPr txBox="1"/>
          <p:nvPr/>
        </p:nvSpPr>
        <p:spPr>
          <a:xfrm>
            <a:off x="1167765" y="1447800"/>
            <a:ext cx="241363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p - ph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38" name="Text Box 9"/>
          <p:cNvSpPr txBox="1"/>
          <p:nvPr/>
        </p:nvSpPr>
        <p:spPr>
          <a:xfrm>
            <a:off x="1447800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Times New Roman" panose="02020603050405020304" pitchFamily="18" charset="0"/>
              </a:rPr>
              <a:t>ph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Times New Roman" panose="02020603050405020304" pitchFamily="18" charset="0"/>
            </a:endParaRPr>
          </a:p>
        </p:txBody>
      </p:sp>
      <p:sp>
        <p:nvSpPr>
          <p:cNvPr id="39" name="Text Box 9"/>
          <p:cNvSpPr txBox="1"/>
          <p:nvPr/>
        </p:nvSpPr>
        <p:spPr>
          <a:xfrm>
            <a:off x="2830513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Times New Roman" panose="02020603050405020304" pitchFamily="18" charset="0"/>
              </a:rPr>
              <a:t>ô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Times New Roman" panose="02020603050405020304" pitchFamily="18" charset="0"/>
            </a:endParaRPr>
          </a:p>
        </p:txBody>
      </p:sp>
      <p:sp>
        <p:nvSpPr>
          <p:cNvPr id="42" name="Text Box 9"/>
          <p:cNvSpPr txBox="1"/>
          <p:nvPr/>
        </p:nvSpPr>
        <p:spPr>
          <a:xfrm>
            <a:off x="6248400" y="1471613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ea typeface="Arial" panose="020B0604020202020204" pitchFamily="34" charset="0"/>
              </a:rPr>
              <a:t>qu</a:t>
            </a:r>
          </a:p>
        </p:txBody>
      </p:sp>
      <p:grpSp>
        <p:nvGrpSpPr>
          <p:cNvPr id="43" name="Group 30"/>
          <p:cNvGrpSpPr/>
          <p:nvPr/>
        </p:nvGrpSpPr>
        <p:grpSpPr>
          <a:xfrm>
            <a:off x="4964113" y="2855913"/>
            <a:ext cx="2971800" cy="1882775"/>
            <a:chOff x="384" y="1680"/>
            <a:chExt cx="1680" cy="960"/>
          </a:xfrm>
        </p:grpSpPr>
        <p:sp>
          <p:nvSpPr>
            <p:cNvPr id="10255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  <p:sp>
          <p:nvSpPr>
            <p:cNvPr id="10256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57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</p:grpSp>
      <p:sp>
        <p:nvSpPr>
          <p:cNvPr id="47" name="Text Box 9"/>
          <p:cNvSpPr txBox="1"/>
          <p:nvPr/>
        </p:nvSpPr>
        <p:spPr>
          <a:xfrm>
            <a:off x="5497513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qu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48" name="Text Box 9"/>
          <p:cNvSpPr txBox="1"/>
          <p:nvPr/>
        </p:nvSpPr>
        <p:spPr>
          <a:xfrm>
            <a:off x="6880225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ê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10251" name="Text Box 9"/>
          <p:cNvSpPr txBox="1"/>
          <p:nvPr/>
        </p:nvSpPr>
        <p:spPr>
          <a:xfrm>
            <a:off x="6107113" y="3557588"/>
            <a:ext cx="1524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2012950" y="3778250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Times New Roman" panose="02020603050405020304" pitchFamily="18" charset="0"/>
              </a:rPr>
              <a:t>phố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Times New Roman" panose="02020603050405020304" pitchFamily="18" charset="0"/>
            </a:endParaRPr>
          </a:p>
        </p:txBody>
      </p:sp>
      <p:sp>
        <p:nvSpPr>
          <p:cNvPr id="23" name="Text Box 9"/>
          <p:cNvSpPr txBox="1"/>
          <p:nvPr/>
        </p:nvSpPr>
        <p:spPr>
          <a:xfrm>
            <a:off x="5535613" y="3778250"/>
            <a:ext cx="1828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quê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67765" y="6026150"/>
            <a:ext cx="6259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Phà    phí     phở     quạ    quê     quế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7" grpId="0"/>
      <p:bldP spid="48" grpId="0"/>
      <p:bldP spid="21" grpId="0"/>
      <p:bldP spid="23" grpId="0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Box 9"/>
          <p:cNvSpPr txBox="1"/>
          <p:nvPr/>
        </p:nvSpPr>
        <p:spPr>
          <a:xfrm>
            <a:off x="792163" y="2973388"/>
            <a:ext cx="301783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rgbClr val="FF0000"/>
                </a:solidFill>
                <a:latin typeface="+mj-lt"/>
                <a:cs typeface="+mj-lt"/>
              </a:rPr>
              <a:t>pha trà</a:t>
            </a:r>
            <a:endParaRPr lang="en-US" altLang="x-none" sz="5400" dirty="0">
              <a:solidFill>
                <a:srgbClr val="FF0000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25" name="Text Box 9"/>
          <p:cNvSpPr txBox="1"/>
          <p:nvPr/>
        </p:nvSpPr>
        <p:spPr>
          <a:xfrm>
            <a:off x="5638800" y="2995613"/>
            <a:ext cx="3017838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rgbClr val="FF0000"/>
                </a:solidFill>
                <a:latin typeface="+mj-lt"/>
                <a:ea typeface="Microsoft JhengHei Light" panose="020B0304030504040204" charset="-120"/>
                <a:cs typeface="+mj-lt"/>
              </a:rPr>
              <a:t>phố cổ</a:t>
            </a:r>
          </a:p>
        </p:txBody>
      </p:sp>
      <p:sp>
        <p:nvSpPr>
          <p:cNvPr id="26" name="Text Box 9"/>
          <p:cNvSpPr txBox="1"/>
          <p:nvPr/>
        </p:nvSpPr>
        <p:spPr>
          <a:xfrm>
            <a:off x="715963" y="5868988"/>
            <a:ext cx="301783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rgbClr val="FF0000"/>
                </a:solidFill>
                <a:latin typeface="+mj-lt"/>
                <a:cs typeface="+mj-lt"/>
              </a:rPr>
              <a:t>quê nhà</a:t>
            </a:r>
            <a:endParaRPr lang="en-US" altLang="x-none" sz="5400" dirty="0">
              <a:solidFill>
                <a:srgbClr val="FF0000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30" name="Text Box 9"/>
          <p:cNvSpPr txBox="1"/>
          <p:nvPr/>
        </p:nvSpPr>
        <p:spPr>
          <a:xfrm>
            <a:off x="5316538" y="5845175"/>
            <a:ext cx="301783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rgbClr val="FF0000"/>
                </a:solidFill>
                <a:latin typeface="+mj-lt"/>
                <a:cs typeface="+mj-lt"/>
              </a:rPr>
              <a:t>quả khế</a:t>
            </a:r>
            <a:endParaRPr lang="en-US" altLang="x-none" sz="5400" dirty="0">
              <a:solidFill>
                <a:srgbClr val="FF0000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pic>
        <p:nvPicPr>
          <p:cNvPr id="2" name="Content Placeholder 1" descr="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19150" y="1091565"/>
            <a:ext cx="2200275" cy="2047875"/>
          </a:xfrm>
          <a:prstGeom prst="rect">
            <a:avLst/>
          </a:prstGeom>
        </p:spPr>
      </p:pic>
      <p:pic>
        <p:nvPicPr>
          <p:cNvPr id="4" name="Content Placeholder 3" descr="2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863590" y="1124585"/>
            <a:ext cx="1924685" cy="1981200"/>
          </a:xfrm>
          <a:prstGeom prst="rect">
            <a:avLst/>
          </a:prstGeom>
        </p:spPr>
      </p:pic>
      <p:pic>
        <p:nvPicPr>
          <p:cNvPr id="7" name="Content Placeholder 6" descr="3"/>
          <p:cNvPicPr>
            <a:picLocks noGrp="1" noChangeAspect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1043305" y="3917950"/>
            <a:ext cx="1752600" cy="1914525"/>
          </a:xfrm>
          <a:prstGeom prst="rect">
            <a:avLst/>
          </a:prstGeom>
        </p:spPr>
      </p:pic>
      <p:pic>
        <p:nvPicPr>
          <p:cNvPr id="9" name="Picture 8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3946525"/>
            <a:ext cx="2149475" cy="1857375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5" grpId="0"/>
      <p:bldP spid="25" grpId="1"/>
      <p:bldP spid="26" grpId="0"/>
      <p:bldP spid="26" grpId="1"/>
      <p:bldP spid="30" grpId="0"/>
      <p:bldP spid="3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40+ hình nền powerpoint về môi trường cực chất cho bài thuyết trình | Môi  trường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20261" r="7088" b="20502"/>
          <a:stretch>
            <a:fillRect/>
          </a:stretch>
        </p:blipFill>
        <p:spPr bwMode="auto">
          <a:xfrm>
            <a:off x="15875" y="-25400"/>
            <a:ext cx="91281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41437" y="2476520"/>
            <a:ext cx="647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3600" b="1" dirty="0">
                <a:ln w="127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Arial" panose="020B0604020202020204" pitchFamily="34" charset="0"/>
              </a:rPr>
              <a:t>LUYỆN TẬP – THỰC HÀNH</a:t>
            </a:r>
          </a:p>
        </p:txBody>
      </p:sp>
    </p:spTree>
    <p:extLst>
      <p:ext uri="{BB962C8B-B14F-4D97-AF65-F5344CB8AC3E}">
        <p14:creationId xmlns:p14="http://schemas.microsoft.com/office/powerpoint/2010/main" val="135147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76200"/>
            <a:ext cx="3479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 descr="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223260"/>
            <a:ext cx="8090535" cy="1176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272</Words>
  <Application>Microsoft Office PowerPoint</Application>
  <PresentationFormat>On-screen Show (4:3)</PresentationFormat>
  <Paragraphs>56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Microsoft JhengHei Light</vt:lpstr>
      <vt:lpstr>Microsoft YaHei</vt:lpstr>
      <vt:lpstr>Arial</vt:lpstr>
      <vt:lpstr>Calibri</vt:lpstr>
      <vt:lpstr>Century Gothic</vt:lpstr>
      <vt:lpstr>HP001 5 hàng</vt:lpstr>
      <vt:lpstr>Tahoma</vt:lpstr>
      <vt:lpstr>Times New Roman</vt:lpstr>
      <vt:lpstr>UTM Avo</vt:lpstr>
      <vt:lpstr>UVN Ke Chuyen2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 ra thủ đô. Bà cho bé quà quê. Bố đưa Hà đi bờ Hồ, phố cổ.</vt:lpstr>
      <vt:lpstr>PowerPoint Presentation</vt:lpstr>
      <vt:lpstr>Củng cố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Administrator</cp:lastModifiedBy>
  <cp:revision>114</cp:revision>
  <dcterms:created xsi:type="dcterms:W3CDTF">2011-09-30T13:18:57Z</dcterms:created>
  <dcterms:modified xsi:type="dcterms:W3CDTF">2026-01-30T07:55:07Z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1033-11.2.0.9629</vt:lpwstr>
  </property>
</Properties>
</file>