
<file path=[Content_Types].xml><?xml version="1.0" encoding="utf-8"?>
<Types xmlns="http://schemas.openxmlformats.org/package/2006/content-types">
  <Default Extension="png" ContentType="image/png"/>
  <Default Extension="svg" ContentType="image/svg+xml"/>
  <Default Extension="wma" ContentType="audio/x-ms-wma"/>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1075" r:id="rId2"/>
    <p:sldId id="1076" r:id="rId3"/>
    <p:sldId id="1077" r:id="rId4"/>
    <p:sldId id="1068" r:id="rId5"/>
    <p:sldId id="1069" r:id="rId6"/>
    <p:sldId id="1070" r:id="rId7"/>
    <p:sldId id="1071" r:id="rId8"/>
    <p:sldId id="1072" r:id="rId9"/>
    <p:sldId id="1073" r:id="rId10"/>
    <p:sldId id="1074" r:id="rId11"/>
    <p:sldId id="1105" r:id="rId12"/>
    <p:sldId id="1078" r:id="rId13"/>
    <p:sldId id="1104" r:id="rId14"/>
    <p:sldId id="1082" r:id="rId15"/>
    <p:sldId id="1086" r:id="rId16"/>
    <p:sldId id="1087" r:id="rId17"/>
    <p:sldId id="1088" r:id="rId18"/>
    <p:sldId id="1089" r:id="rId19"/>
    <p:sldId id="1090" r:id="rId20"/>
    <p:sldId id="1091" r:id="rId21"/>
    <p:sldId id="1093" r:id="rId22"/>
    <p:sldId id="1095" r:id="rId23"/>
    <p:sldId id="1096" r:id="rId24"/>
    <p:sldId id="1097" r:id="rId25"/>
    <p:sldId id="1098" r:id="rId26"/>
    <p:sldId id="1099" r:id="rId27"/>
    <p:sldId id="1100" r:id="rId28"/>
    <p:sldId id="1101" r:id="rId29"/>
    <p:sldId id="1102" r:id="rId30"/>
    <p:sldId id="1103" r:id="rId31"/>
  </p:sldIdLst>
  <p:sldSz cx="9144000" cy="6858000" type="screen4x3"/>
  <p:notesSz cx="6858000" cy="9144000"/>
  <p:embeddedFontLst>
    <p:embeddedFont>
      <p:font typeface="等线" panose="02010600030101010101" pitchFamily="2" charset="-122"/>
      <p:regular r:id="rId33"/>
    </p:embeddedFont>
    <p:embeddedFont>
      <p:font typeface="等线 Light" panose="02010600030101010101" pitchFamily="2" charset="-122"/>
      <p:regular r:id="rId34"/>
    </p:embeddedFont>
    <p:embeddedFont>
      <p:font typeface="맑은 고딕" panose="020B0503020000020004" pitchFamily="34" charset="-127"/>
      <p:regular r:id="rId35"/>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
      <p:font typeface="Montserrat Light" panose="020B0604020202020204" charset="0"/>
      <p:regular r:id="rId47"/>
      <p: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6571E"/>
    <a:srgbClr val="00FF00"/>
    <a:srgbClr val="603813"/>
    <a:srgbClr val="CC00FF"/>
    <a:srgbClr val="FF00FF"/>
    <a:srgbClr val="FF6600"/>
    <a:srgbClr val="FFFFFF"/>
    <a:srgbClr val="CCFF99"/>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82" autoAdjust="0"/>
    <p:restoredTop sz="94364" autoAdjust="0"/>
  </p:normalViewPr>
  <p:slideViewPr>
    <p:cSldViewPr snapToGrid="0">
      <p:cViewPr varScale="1">
        <p:scale>
          <a:sx n="114" d="100"/>
          <a:sy n="114" d="100"/>
        </p:scale>
        <p:origin x="1794"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571EB-26F7-499C-864E-4CB2CA49EC35}" type="datetimeFigureOut">
              <a:rPr lang="en-US" smtClean="0"/>
              <a:t>20/3/2025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3ACCA-81CE-45A4-A026-E355CCF00EA5}" type="slidenum">
              <a:rPr lang="en-US" smtClean="0"/>
              <a:t>‹#›</a:t>
            </a:fld>
            <a:endParaRPr lang="en-US"/>
          </a:p>
        </p:txBody>
      </p:sp>
    </p:spTree>
    <p:extLst>
      <p:ext uri="{BB962C8B-B14F-4D97-AF65-F5344CB8AC3E}">
        <p14:creationId xmlns:p14="http://schemas.microsoft.com/office/powerpoint/2010/main" val="356940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9ABD5-E48E-452A-86A4-CE9921D385BE}" type="slidenum">
              <a:rPr lang="en-US" smtClean="0"/>
              <a:t>16</a:t>
            </a:fld>
            <a:endParaRPr lang="en-US"/>
          </a:p>
        </p:txBody>
      </p:sp>
    </p:spTree>
    <p:extLst>
      <p:ext uri="{BB962C8B-B14F-4D97-AF65-F5344CB8AC3E}">
        <p14:creationId xmlns:p14="http://schemas.microsoft.com/office/powerpoint/2010/main" val="173939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ABD5-E48E-452A-86A4-CE9921D385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24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9ABD5-E48E-452A-86A4-CE9921D385BE}" type="slidenum">
              <a:rPr lang="en-US" smtClean="0"/>
              <a:t>25</a:t>
            </a:fld>
            <a:endParaRPr lang="en-US"/>
          </a:p>
        </p:txBody>
      </p:sp>
    </p:spTree>
    <p:extLst>
      <p:ext uri="{BB962C8B-B14F-4D97-AF65-F5344CB8AC3E}">
        <p14:creationId xmlns:p14="http://schemas.microsoft.com/office/powerpoint/2010/main" val="419330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41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9118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8380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17145" y="4892039"/>
            <a:ext cx="89268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2446050" y="0"/>
            <a:ext cx="676653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154305" y="-182880"/>
            <a:ext cx="2262875"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154305" y="1897380"/>
            <a:ext cx="2428846"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37161" y="0"/>
            <a:ext cx="1925926"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800880" y="3429000"/>
            <a:ext cx="2428846"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68655" y="4892040"/>
            <a:ext cx="1605886" cy="1965960"/>
          </a:xfrm>
          <a:prstGeom prst="rect">
            <a:avLst/>
          </a:prstGeom>
        </p:spPr>
      </p:pic>
    </p:spTree>
    <p:extLst>
      <p:ext uri="{BB962C8B-B14F-4D97-AF65-F5344CB8AC3E}">
        <p14:creationId xmlns:p14="http://schemas.microsoft.com/office/powerpoint/2010/main" val="307158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04620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72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55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76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880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45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9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979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2588282"/>
            <a:ext cx="8139178"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3566160"/>
            <a:ext cx="8139178"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659807" y="6349833"/>
            <a:ext cx="2025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2025/3/20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3087000" y="6349833"/>
            <a:ext cx="297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6457950" y="6349833"/>
            <a:ext cx="2025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212098" y="7791451"/>
            <a:ext cx="1368007" cy="2002485"/>
          </a:xfrm>
          <a:prstGeom prst="rect">
            <a:avLst/>
          </a:prstGeom>
        </p:spPr>
      </p:pic>
      <p:sp>
        <p:nvSpPr>
          <p:cNvPr id="9" name="TextBox 3"/>
          <p:cNvSpPr txBox="1"/>
          <p:nvPr userDrawn="1"/>
        </p:nvSpPr>
        <p:spPr>
          <a:xfrm>
            <a:off x="2286000" y="9098618"/>
            <a:ext cx="4671138"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076260" y="9462561"/>
            <a:ext cx="1639685"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3037440" y="14676865"/>
            <a:ext cx="1639685"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39334" y="14676863"/>
            <a:ext cx="1639685" cy="3717751"/>
          </a:xfrm>
          <a:prstGeom prst="rect">
            <a:avLst/>
          </a:prstGeom>
        </p:spPr>
      </p:pic>
      <p:sp>
        <p:nvSpPr>
          <p:cNvPr id="14" name="Title 1"/>
          <p:cNvSpPr txBox="1"/>
          <p:nvPr userDrawn="1"/>
        </p:nvSpPr>
        <p:spPr>
          <a:xfrm>
            <a:off x="-427587" y="6070600"/>
            <a:ext cx="1639685"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7560811" y="331222"/>
            <a:ext cx="2060234"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570298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28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7667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41948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t>20/3/2025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9364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t>20/3/2025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6276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298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7515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9935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20/3/2025</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837101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 id="2147483681" r:id="rId19"/>
    <p:sldLayoutId id="2147483682" r:id="rId20"/>
    <p:sldLayoutId id="2147483683" r:id="rId2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jp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65.sv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4.wdp"/><Relationship Id="rId7" Type="http://schemas.openxmlformats.org/officeDocument/2006/relationships/image" Target="../media/image51.png"/><Relationship Id="rId2" Type="http://schemas.openxmlformats.org/officeDocument/2006/relationships/image" Target="../media/image70.png"/><Relationship Id="rId1" Type="http://schemas.openxmlformats.org/officeDocument/2006/relationships/slideLayout" Target="../slideLayouts/slideLayout20.xml"/><Relationship Id="rId6" Type="http://schemas.openxmlformats.org/officeDocument/2006/relationships/image" Target="../media/image72.emf"/><Relationship Id="rId5" Type="http://schemas.microsoft.com/office/2007/relationships/hdphoto" Target="../media/hdphoto5.wdp"/><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71.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71.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18" Type="http://schemas.openxmlformats.org/officeDocument/2006/relationships/slide" Target="slide9.xml"/><Relationship Id="rId26"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slide" Target="slide5.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gif"/><Relationship Id="rId25" Type="http://schemas.openxmlformats.org/officeDocument/2006/relationships/slide" Target="slide7.xml"/><Relationship Id="rId2" Type="http://schemas.openxmlformats.org/officeDocument/2006/relationships/audio" Target="../media/media2.wma"/><Relationship Id="rId16" Type="http://schemas.openxmlformats.org/officeDocument/2006/relationships/image" Target="../media/image24.png"/><Relationship Id="rId20" Type="http://schemas.openxmlformats.org/officeDocument/2006/relationships/image" Target="../media/image27.png"/><Relationship Id="rId29" Type="http://schemas.openxmlformats.org/officeDocument/2006/relationships/image" Target="../media/image32.png"/><Relationship Id="rId1" Type="http://schemas.microsoft.com/office/2007/relationships/media" Target="../media/media2.wma"/><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29.png"/><Relationship Id="rId32" Type="http://schemas.openxmlformats.org/officeDocument/2006/relationships/slide" Target="slide11.xml"/><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slide" Target="slide6.xml"/><Relationship Id="rId28"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6.png"/><Relationship Id="rId31"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22.gif"/><Relationship Id="rId22" Type="http://schemas.openxmlformats.org/officeDocument/2006/relationships/image" Target="../media/image28.png"/><Relationship Id="rId27" Type="http://schemas.openxmlformats.org/officeDocument/2006/relationships/slide" Target="slide8.xml"/><Relationship Id="rId30"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3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2129" y="4303171"/>
            <a:ext cx="6709893" cy="523220"/>
          </a:xfrm>
          <a:prstGeom prst="rect">
            <a:avLst/>
          </a:prstGeom>
        </p:spPr>
        <p:txBody>
          <a:bodyPr wrap="square">
            <a:spAutoFit/>
          </a:bodyPr>
          <a:lstStyle/>
          <a:p>
            <a:pPr algn="ctr"/>
            <a:r>
              <a:rPr lang="en-US" sz="2800" b="1" dirty="0">
                <a:solidFill>
                  <a:srgbClr val="002060"/>
                </a:solidFill>
                <a:latin typeface="Times New Roman" pitchFamily="18" charset="0"/>
                <a:cs typeface="Times New Roman" pitchFamily="18" charset="0"/>
              </a:rPr>
              <a:t>Giáo viên: TRẦN THỊ THANH TỶ</a:t>
            </a:r>
          </a:p>
        </p:txBody>
      </p:sp>
      <p:sp>
        <p:nvSpPr>
          <p:cNvPr id="4" name="TextBox 3">
            <a:extLst>
              <a:ext uri="{FF2B5EF4-FFF2-40B4-BE49-F238E27FC236}">
                <a16:creationId xmlns:a16="http://schemas.microsoft.com/office/drawing/2014/main" id="{133025F6-03E4-F7FE-A115-15A451327F80}"/>
              </a:ext>
            </a:extLst>
          </p:cNvPr>
          <p:cNvSpPr txBox="1"/>
          <p:nvPr/>
        </p:nvSpPr>
        <p:spPr>
          <a:xfrm>
            <a:off x="631065" y="837128"/>
            <a:ext cx="8512935" cy="2954655"/>
          </a:xfrm>
          <a:prstGeom prst="rect">
            <a:avLst/>
          </a:prstGeom>
          <a:noFill/>
        </p:spPr>
        <p:txBody>
          <a:bodyPr wrap="square" rtlCol="0">
            <a:spAutoFit/>
          </a:bodyPr>
          <a:lstStyle/>
          <a:p>
            <a:pPr algn="ctr"/>
            <a:r>
              <a:rPr lang="en-US" sz="6600" b="1" dirty="0">
                <a:solidFill>
                  <a:srgbClr val="FF0000"/>
                </a:solidFill>
                <a:latin typeface="Times New Roman" pitchFamily="18" charset="0"/>
                <a:cs typeface="Times New Roman" pitchFamily="18" charset="0"/>
              </a:rPr>
              <a:t>C</a:t>
            </a:r>
            <a:r>
              <a:rPr lang="en-US" sz="6600" b="1" dirty="0">
                <a:solidFill>
                  <a:srgbClr val="00FF00"/>
                </a:solidFill>
                <a:latin typeface="Times New Roman" pitchFamily="18" charset="0"/>
                <a:cs typeface="Times New Roman" pitchFamily="18" charset="0"/>
              </a:rPr>
              <a:t>h</a:t>
            </a:r>
            <a:r>
              <a:rPr lang="en-US" sz="6600" b="1" dirty="0">
                <a:solidFill>
                  <a:srgbClr val="FFC000"/>
                </a:solidFill>
                <a:latin typeface="Times New Roman" pitchFamily="18" charset="0"/>
                <a:cs typeface="Times New Roman" pitchFamily="18" charset="0"/>
              </a:rPr>
              <a:t>à</a:t>
            </a:r>
            <a:r>
              <a:rPr lang="en-US" sz="6600" b="1" dirty="0">
                <a:solidFill>
                  <a:schemeClr val="accent1"/>
                </a:solidFill>
                <a:latin typeface="Times New Roman" pitchFamily="18" charset="0"/>
                <a:cs typeface="Times New Roman" pitchFamily="18" charset="0"/>
              </a:rPr>
              <a:t>o</a:t>
            </a:r>
            <a:r>
              <a:rPr lang="en-US" sz="6600" b="1" dirty="0">
                <a:solidFill>
                  <a:srgbClr val="FF0000"/>
                </a:solidFill>
                <a:latin typeface="Times New Roman" pitchFamily="18" charset="0"/>
                <a:cs typeface="Times New Roman" pitchFamily="18" charset="0"/>
              </a:rPr>
              <a:t> </a:t>
            </a:r>
            <a:r>
              <a:rPr lang="en-US" sz="6600" b="1" dirty="0">
                <a:solidFill>
                  <a:srgbClr val="00B0F0"/>
                </a:solidFill>
                <a:latin typeface="Times New Roman" pitchFamily="18" charset="0"/>
                <a:cs typeface="Times New Roman" pitchFamily="18" charset="0"/>
              </a:rPr>
              <a:t>m</a:t>
            </a:r>
            <a:r>
              <a:rPr lang="en-US" sz="6600" b="1" dirty="0">
                <a:solidFill>
                  <a:srgbClr val="FF00FF"/>
                </a:solidFill>
                <a:latin typeface="Times New Roman" pitchFamily="18" charset="0"/>
                <a:cs typeface="Times New Roman" pitchFamily="18" charset="0"/>
              </a:rPr>
              <a:t>ừ</a:t>
            </a:r>
            <a:r>
              <a:rPr lang="en-US" sz="6600" b="1" dirty="0">
                <a:solidFill>
                  <a:srgbClr val="FFC000"/>
                </a:solidFill>
                <a:latin typeface="Times New Roman" pitchFamily="18" charset="0"/>
                <a:cs typeface="Times New Roman" pitchFamily="18" charset="0"/>
              </a:rPr>
              <a:t>n</a:t>
            </a:r>
            <a:r>
              <a:rPr lang="en-US" sz="6600" b="1" dirty="0">
                <a:solidFill>
                  <a:schemeClr val="accent6">
                    <a:lumMod val="75000"/>
                  </a:schemeClr>
                </a:solidFill>
                <a:latin typeface="Times New Roman" pitchFamily="18" charset="0"/>
                <a:cs typeface="Times New Roman" pitchFamily="18" charset="0"/>
              </a:rPr>
              <a:t>g</a:t>
            </a:r>
          </a:p>
          <a:p>
            <a:pPr algn="ctr"/>
            <a:r>
              <a:rPr lang="en-US" sz="6000" b="1" dirty="0">
                <a:solidFill>
                  <a:srgbClr val="C00000"/>
                </a:solidFill>
                <a:latin typeface="Times New Roman" pitchFamily="18" charset="0"/>
                <a:cs typeface="Times New Roman" pitchFamily="18" charset="0"/>
              </a:rPr>
              <a:t>Q</a:t>
            </a:r>
            <a:r>
              <a:rPr lang="en-US" sz="6000" b="1" dirty="0">
                <a:solidFill>
                  <a:srgbClr val="FF00FF"/>
                </a:solidFill>
                <a:latin typeface="Times New Roman" pitchFamily="18" charset="0"/>
                <a:cs typeface="Times New Roman" pitchFamily="18" charset="0"/>
              </a:rPr>
              <a:t>u</a:t>
            </a:r>
            <a:r>
              <a:rPr lang="en-US" sz="6000" b="1" dirty="0">
                <a:solidFill>
                  <a:srgbClr val="00FF00"/>
                </a:solidFill>
                <a:latin typeface="Times New Roman" pitchFamily="18" charset="0"/>
                <a:cs typeface="Times New Roman" pitchFamily="18" charset="0"/>
              </a:rPr>
              <a:t>ý</a:t>
            </a:r>
            <a:r>
              <a:rPr lang="en-US" sz="6000" b="1" dirty="0">
                <a:solidFill>
                  <a:srgbClr val="FF0000"/>
                </a:solidFill>
                <a:latin typeface="Times New Roman" pitchFamily="18" charset="0"/>
                <a:cs typeface="Times New Roman" pitchFamily="18" charset="0"/>
              </a:rPr>
              <a:t> </a:t>
            </a:r>
            <a:r>
              <a:rPr lang="en-US" sz="6000" b="1" dirty="0">
                <a:solidFill>
                  <a:schemeClr val="accent5"/>
                </a:solidFill>
                <a:latin typeface="Times New Roman" pitchFamily="18" charset="0"/>
                <a:cs typeface="Times New Roman" pitchFamily="18" charset="0"/>
              </a:rPr>
              <a:t>t</a:t>
            </a:r>
            <a:r>
              <a:rPr lang="en-US" sz="6000" b="1" dirty="0">
                <a:solidFill>
                  <a:srgbClr val="CC00FF"/>
                </a:solidFill>
                <a:latin typeface="Times New Roman" pitchFamily="18" charset="0"/>
                <a:cs typeface="Times New Roman" pitchFamily="18" charset="0"/>
              </a:rPr>
              <a:t>h</a:t>
            </a:r>
            <a:r>
              <a:rPr lang="en-US" sz="6000" b="1" dirty="0">
                <a:solidFill>
                  <a:srgbClr val="00B050"/>
                </a:solidFill>
                <a:latin typeface="Times New Roman" pitchFamily="18" charset="0"/>
                <a:cs typeface="Times New Roman" pitchFamily="18" charset="0"/>
              </a:rPr>
              <a:t>ầ</a:t>
            </a:r>
            <a:r>
              <a:rPr lang="en-US" sz="6000" b="1" dirty="0">
                <a:solidFill>
                  <a:srgbClr val="FF0000"/>
                </a:solidFill>
                <a:latin typeface="Times New Roman" pitchFamily="18" charset="0"/>
                <a:cs typeface="Times New Roman" pitchFamily="18" charset="0"/>
              </a:rPr>
              <a:t>y </a:t>
            </a:r>
            <a:r>
              <a:rPr lang="en-US" sz="6000" b="1" dirty="0">
                <a:solidFill>
                  <a:srgbClr val="FFFF00"/>
                </a:solidFill>
                <a:latin typeface="Times New Roman" pitchFamily="18" charset="0"/>
                <a:cs typeface="Times New Roman" pitchFamily="18" charset="0"/>
              </a:rPr>
              <a:t>c</a:t>
            </a:r>
            <a:r>
              <a:rPr lang="en-US" sz="6000" b="1" dirty="0">
                <a:solidFill>
                  <a:srgbClr val="C00000"/>
                </a:solidFill>
                <a:latin typeface="Times New Roman" pitchFamily="18" charset="0"/>
                <a:cs typeface="Times New Roman" pitchFamily="18" charset="0"/>
              </a:rPr>
              <a:t>ô</a:t>
            </a:r>
            <a:r>
              <a:rPr lang="en-US" sz="6000" b="1" dirty="0">
                <a:solidFill>
                  <a:srgbClr val="FF0000"/>
                </a:solidFill>
                <a:latin typeface="Times New Roman" pitchFamily="18" charset="0"/>
                <a:cs typeface="Times New Roman" pitchFamily="18" charset="0"/>
              </a:rPr>
              <a:t> </a:t>
            </a:r>
            <a:r>
              <a:rPr lang="en-US" sz="6000" b="1" dirty="0">
                <a:solidFill>
                  <a:schemeClr val="accent4">
                    <a:lumMod val="75000"/>
                  </a:schemeClr>
                </a:solidFill>
                <a:latin typeface="Times New Roman" pitchFamily="18" charset="0"/>
                <a:cs typeface="Times New Roman" pitchFamily="18" charset="0"/>
              </a:rPr>
              <a:t>đ</a:t>
            </a:r>
            <a:r>
              <a:rPr lang="en-US" sz="6000" b="1" dirty="0">
                <a:solidFill>
                  <a:srgbClr val="00FF00"/>
                </a:solidFill>
                <a:latin typeface="Times New Roman" pitchFamily="18" charset="0"/>
                <a:cs typeface="Times New Roman" pitchFamily="18" charset="0"/>
              </a:rPr>
              <a:t>ế</a:t>
            </a:r>
            <a:r>
              <a:rPr lang="en-US" sz="6000" b="1" dirty="0">
                <a:solidFill>
                  <a:schemeClr val="accent5">
                    <a:lumMod val="75000"/>
                  </a:schemeClr>
                </a:solidFill>
                <a:latin typeface="Times New Roman" pitchFamily="18" charset="0"/>
                <a:cs typeface="Times New Roman" pitchFamily="18" charset="0"/>
              </a:rPr>
              <a:t>n</a:t>
            </a:r>
            <a:r>
              <a:rPr lang="en-US" sz="6000" b="1" dirty="0">
                <a:solidFill>
                  <a:srgbClr val="FF0000"/>
                </a:solidFill>
                <a:latin typeface="Times New Roman" pitchFamily="18" charset="0"/>
                <a:cs typeface="Times New Roman" pitchFamily="18" charset="0"/>
              </a:rPr>
              <a:t> </a:t>
            </a:r>
            <a:r>
              <a:rPr lang="en-US" sz="6000" b="1" dirty="0">
                <a:solidFill>
                  <a:schemeClr val="accent4"/>
                </a:solidFill>
                <a:latin typeface="Times New Roman" pitchFamily="18" charset="0"/>
                <a:cs typeface="Times New Roman" pitchFamily="18" charset="0"/>
              </a:rPr>
              <a:t>d</a:t>
            </a:r>
            <a:r>
              <a:rPr lang="en-US" sz="6000" b="1" dirty="0">
                <a:solidFill>
                  <a:srgbClr val="FF0000"/>
                </a:solidFill>
                <a:latin typeface="Times New Roman" pitchFamily="18" charset="0"/>
                <a:cs typeface="Times New Roman" pitchFamily="18" charset="0"/>
              </a:rPr>
              <a:t>ự </a:t>
            </a:r>
            <a:r>
              <a:rPr lang="en-US" sz="6000" b="1" dirty="0">
                <a:solidFill>
                  <a:srgbClr val="603813"/>
                </a:solidFill>
                <a:latin typeface="Times New Roman" pitchFamily="18" charset="0"/>
                <a:cs typeface="Times New Roman" pitchFamily="18" charset="0"/>
              </a:rPr>
              <a:t>g</a:t>
            </a:r>
            <a:r>
              <a:rPr lang="en-US" sz="6000" b="1" dirty="0">
                <a:solidFill>
                  <a:srgbClr val="00B0F0"/>
                </a:solidFill>
                <a:latin typeface="Times New Roman" pitchFamily="18" charset="0"/>
                <a:cs typeface="Times New Roman" pitchFamily="18" charset="0"/>
              </a:rPr>
              <a:t>i</a:t>
            </a:r>
            <a:r>
              <a:rPr lang="en-US" sz="6000" b="1" dirty="0">
                <a:solidFill>
                  <a:srgbClr val="FFFF00"/>
                </a:solidFill>
                <a:latin typeface="Times New Roman" pitchFamily="18" charset="0"/>
                <a:cs typeface="Times New Roman" pitchFamily="18" charset="0"/>
              </a:rPr>
              <a:t>ờ </a:t>
            </a:r>
            <a:r>
              <a:rPr lang="en-US" sz="6000" b="1" dirty="0">
                <a:solidFill>
                  <a:srgbClr val="00FF00"/>
                </a:solidFill>
                <a:latin typeface="Times New Roman" pitchFamily="18" charset="0"/>
                <a:cs typeface="Times New Roman" pitchFamily="18" charset="0"/>
              </a:rPr>
              <a:t>L</a:t>
            </a:r>
            <a:r>
              <a:rPr lang="en-US" sz="6000" b="1" dirty="0">
                <a:solidFill>
                  <a:srgbClr val="7030A0"/>
                </a:solidFill>
                <a:latin typeface="Times New Roman" pitchFamily="18" charset="0"/>
                <a:cs typeface="Times New Roman" pitchFamily="18" charset="0"/>
              </a:rPr>
              <a:t>ớ</a:t>
            </a:r>
            <a:r>
              <a:rPr lang="en-US" sz="6000" b="1" dirty="0">
                <a:solidFill>
                  <a:srgbClr val="96571E"/>
                </a:solidFill>
                <a:latin typeface="Times New Roman" pitchFamily="18" charset="0"/>
                <a:cs typeface="Times New Roman" pitchFamily="18" charset="0"/>
              </a:rPr>
              <a:t>p</a:t>
            </a:r>
            <a:r>
              <a:rPr lang="en-US" sz="6000" b="1" dirty="0">
                <a:solidFill>
                  <a:srgbClr val="FF0000"/>
                </a:solidFill>
                <a:latin typeface="Times New Roman" pitchFamily="18" charset="0"/>
                <a:cs typeface="Times New Roman" pitchFamily="18" charset="0"/>
              </a:rPr>
              <a:t> </a:t>
            </a:r>
            <a:r>
              <a:rPr lang="en-US" sz="6000" b="1" dirty="0">
                <a:solidFill>
                  <a:srgbClr val="00B050"/>
                </a:solidFill>
                <a:latin typeface="Times New Roman" pitchFamily="18" charset="0"/>
                <a:cs typeface="Times New Roman" pitchFamily="18" charset="0"/>
              </a:rPr>
              <a:t>5</a:t>
            </a:r>
            <a:r>
              <a:rPr lang="en-US" sz="6000" b="1" dirty="0">
                <a:solidFill>
                  <a:srgbClr val="FF0000"/>
                </a:solidFill>
                <a:latin typeface="Times New Roman" pitchFamily="18" charset="0"/>
                <a:cs typeface="Times New Roman" pitchFamily="18" charset="0"/>
              </a:rPr>
              <a:t>C</a:t>
            </a:r>
          </a:p>
        </p:txBody>
      </p:sp>
    </p:spTree>
    <p:extLst>
      <p:ext uri="{BB962C8B-B14F-4D97-AF65-F5344CB8AC3E}">
        <p14:creationId xmlns:p14="http://schemas.microsoft.com/office/powerpoint/2010/main" val="240483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6769013" y="2011507"/>
            <a:ext cx="237498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Calibri" panose="020F0502020204030204"/>
              </a:rPr>
              <a:t>Hồ</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Gươm</a:t>
            </a:r>
            <a:r>
              <a:rPr lang="en-US" sz="3200" b="1" dirty="0">
                <a:solidFill>
                  <a:prstClr val="white"/>
                </a:solidFill>
                <a:latin typeface="Calibri" panose="020F0502020204030204"/>
              </a:rPr>
              <a:t>-Hà </a:t>
            </a:r>
            <a:r>
              <a:rPr lang="en-US" sz="3200" b="1" dirty="0" err="1">
                <a:solidFill>
                  <a:prstClr val="white"/>
                </a:solidFill>
                <a:latin typeface="Calibri" panose="020F0502020204030204"/>
              </a:rPr>
              <a:t>Nội</a:t>
            </a:r>
            <a:endParaRPr lang="en-US" sz="3200" b="1" dirty="0">
              <a:solidFill>
                <a:prstClr val="white"/>
              </a:solidFill>
              <a:latin typeface="Calibri" panose="020F0502020204030204"/>
            </a:endParaRPr>
          </a:p>
        </p:txBody>
      </p:sp>
      <p:sp>
        <p:nvSpPr>
          <p:cNvPr id="5" name="Rectangle 4"/>
          <p:cNvSpPr/>
          <p:nvPr/>
        </p:nvSpPr>
        <p:spPr>
          <a:xfrm>
            <a:off x="-570963"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48615F-1087-55B4-DFBE-337B96B41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8" y="199623"/>
            <a:ext cx="6777604" cy="6059509"/>
          </a:xfrm>
          <a:prstGeom prst="rect">
            <a:avLst/>
          </a:prstGeom>
        </p:spPr>
      </p:pic>
      <p:pic>
        <p:nvPicPr>
          <p:cNvPr id="46" name="Picture 4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4508" y="5647424"/>
            <a:ext cx="1440873" cy="881346"/>
          </a:xfrm>
          <a:prstGeom prst="rect">
            <a:avLst/>
          </a:prstGeom>
        </p:spPr>
      </p:pic>
      <p:pic>
        <p:nvPicPr>
          <p:cNvPr id="4" name="Picture 3">
            <a:extLst>
              <a:ext uri="{FF2B5EF4-FFF2-40B4-BE49-F238E27FC236}">
                <a16:creationId xmlns:a16="http://schemas.microsoft.com/office/drawing/2014/main" id="{0D61F09C-2906-D316-6683-A4E14528F7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883" y="0"/>
            <a:ext cx="6777604" cy="6259131"/>
          </a:xfrm>
          <a:prstGeom prst="rect">
            <a:avLst/>
          </a:prstGeom>
        </p:spPr>
      </p:pic>
    </p:spTree>
    <p:extLst>
      <p:ext uri="{BB962C8B-B14F-4D97-AF65-F5344CB8AC3E}">
        <p14:creationId xmlns:p14="http://schemas.microsoft.com/office/powerpoint/2010/main" val="40032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99C3C7-5907-E99F-B355-862A58C6E8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252" y="672354"/>
            <a:ext cx="8917748" cy="5629834"/>
          </a:xfrm>
        </p:spPr>
      </p:pic>
    </p:spTree>
    <p:extLst>
      <p:ext uri="{BB962C8B-B14F-4D97-AF65-F5344CB8AC3E}">
        <p14:creationId xmlns:p14="http://schemas.microsoft.com/office/powerpoint/2010/main" val="294127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99;p51"/>
          <p:cNvSpPr/>
          <p:nvPr/>
        </p:nvSpPr>
        <p:spPr>
          <a:xfrm>
            <a:off x="1475004" y="180753"/>
            <a:ext cx="7218118" cy="160766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2894714" y="1986350"/>
            <a:ext cx="6052583"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567900" y="2101248"/>
            <a:ext cx="4585232" cy="4890680"/>
          </a:xfrm>
          <a:prstGeom prst="rect">
            <a:avLst/>
          </a:prstGeom>
        </p:spPr>
      </p:pic>
      <p:sp>
        <p:nvSpPr>
          <p:cNvPr id="5" name="Rectangle 4"/>
          <p:cNvSpPr/>
          <p:nvPr/>
        </p:nvSpPr>
        <p:spPr>
          <a:xfrm>
            <a:off x="1534027" y="437738"/>
            <a:ext cx="7100072" cy="1323439"/>
          </a:xfrm>
          <a:prstGeom prst="rect">
            <a:avLst/>
          </a:prstGeom>
        </p:spPr>
        <p:txBody>
          <a:bodyPr wrap="square">
            <a:spAutoFit/>
          </a:bodyPr>
          <a:lstStyle/>
          <a:p>
            <a:pPr lvl="0" algn="ctr">
              <a:defRPr/>
            </a:pP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Chia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sẻ</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000" b="1" dirty="0">
                <a:solidFill>
                  <a:srgbClr val="FFFFFF"/>
                </a:solidFill>
                <a:latin typeface="Times New Roman" pitchFamily="18" charset="0"/>
                <a:ea typeface="Cambria" panose="02040503050406030204" pitchFamily="18" charset="0"/>
                <a:cs typeface="Times New Roman" pitchFamily="18" charset="0"/>
              </a:rPr>
              <a:t> về </a:t>
            </a:r>
            <a:r>
              <a:rPr lang="vi-VN"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cảnh đẹp vịnh Hạ Long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2">
            <a:extLst>
              <a:ext uri="{FF2B5EF4-FFF2-40B4-BE49-F238E27FC236}">
                <a16:creationId xmlns:a16="http://schemas.microsoft.com/office/drawing/2014/main" id="{59742FE2-CC31-C4C1-FD18-09FA10A9CAC7}"/>
              </a:ext>
            </a:extLst>
          </p:cNvPr>
          <p:cNvSpPr/>
          <p:nvPr/>
        </p:nvSpPr>
        <p:spPr>
          <a:xfrm>
            <a:off x="3357230" y="2030819"/>
            <a:ext cx="5167424"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695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6">
            <a:extLst>
              <a:ext uri="{FF2B5EF4-FFF2-40B4-BE49-F238E27FC236}">
                <a16:creationId xmlns:a16="http://schemas.microsoft.com/office/drawing/2014/main" id="{81058290-CF20-FC47-AE82-7D01242BC161}"/>
              </a:ext>
            </a:extLst>
          </p:cNvPr>
          <p:cNvSpPr/>
          <p:nvPr/>
        </p:nvSpPr>
        <p:spPr>
          <a:xfrm>
            <a:off x="428782" y="322185"/>
            <a:ext cx="8475525" cy="707886"/>
          </a:xfrm>
          <a:prstGeom prst="rect">
            <a:avLst/>
          </a:prstGeom>
          <a:noFill/>
          <a:ln w="9525">
            <a:noFill/>
            <a:miter lim="800000"/>
            <a:headEnd/>
            <a:tailEnd/>
          </a:ln>
          <a:effectLst/>
        </p:spPr>
        <p:txBody>
          <a:bodyPr wrap="square">
            <a:spAutoFit/>
          </a:bodyPr>
          <a:lstStyle/>
          <a:p>
            <a:pPr algn="ctr"/>
            <a:r>
              <a:rPr lang="en-US" altLang="zh-CN" sz="4000" b="1" dirty="0">
                <a:solidFill>
                  <a:srgbClr val="0070C0"/>
                </a:solidFill>
                <a:latin typeface="Times New Roman" pitchFamily="18" charset="0"/>
                <a:ea typeface="Open Sans" panose="020B0606030504020204" pitchFamily="34" charset="0"/>
                <a:cs typeface="Times New Roman" pitchFamily="18" charset="0"/>
                <a:sym typeface="+mn-lt"/>
              </a:rPr>
              <a:t>Thứ bảy ngày 19 tháng 10 năm 2024</a:t>
            </a:r>
            <a:endParaRPr lang="zh-CN" altLang="en-US" sz="4000" b="1" dirty="0">
              <a:solidFill>
                <a:srgbClr val="0070C0"/>
              </a:solidFill>
              <a:latin typeface="Times New Roman" pitchFamily="18" charset="0"/>
              <a:cs typeface="Times New Roman" pitchFamily="18" charset="0"/>
              <a:sym typeface="+mn-lt"/>
            </a:endParaRPr>
          </a:p>
        </p:txBody>
      </p:sp>
      <p:sp>
        <p:nvSpPr>
          <p:cNvPr id="3" name="矩形 26">
            <a:extLst>
              <a:ext uri="{FF2B5EF4-FFF2-40B4-BE49-F238E27FC236}">
                <a16:creationId xmlns:a16="http://schemas.microsoft.com/office/drawing/2014/main" id="{81058290-CF20-FC47-AE82-7D01242BC161}"/>
              </a:ext>
            </a:extLst>
          </p:cNvPr>
          <p:cNvSpPr/>
          <p:nvPr/>
        </p:nvSpPr>
        <p:spPr>
          <a:xfrm>
            <a:off x="743422" y="1048145"/>
            <a:ext cx="7305333" cy="707886"/>
          </a:xfrm>
          <a:prstGeom prst="rect">
            <a:avLst/>
          </a:prstGeom>
          <a:noFill/>
          <a:ln w="9525">
            <a:noFill/>
            <a:miter lim="800000"/>
            <a:headEnd/>
            <a:tailEnd/>
          </a:ln>
          <a:effectLst/>
        </p:spPr>
        <p:txBody>
          <a:bodyPr wrap="square">
            <a:spAutoFit/>
          </a:bodyPr>
          <a:lstStyle/>
          <a:p>
            <a:pPr algn="ctr"/>
            <a:r>
              <a:rPr lang="en-US" altLang="zh-CN" sz="4000" b="1" dirty="0" err="1">
                <a:solidFill>
                  <a:srgbClr val="7030A0"/>
                </a:solidFill>
                <a:latin typeface="Times New Roman" pitchFamily="18" charset="0"/>
                <a:ea typeface="Open Sans" panose="020B0606030504020204" pitchFamily="34" charset="0"/>
                <a:cs typeface="Times New Roman" pitchFamily="18" charset="0"/>
                <a:sym typeface="+mn-lt"/>
              </a:rPr>
              <a:t>Tiếng</a:t>
            </a:r>
            <a:r>
              <a:rPr lang="en-US" altLang="zh-CN" sz="4000" b="1" dirty="0">
                <a:solidFill>
                  <a:srgbClr val="7030A0"/>
                </a:solidFill>
                <a:latin typeface="Times New Roman" pitchFamily="18" charset="0"/>
                <a:ea typeface="Open Sans" panose="020B0606030504020204" pitchFamily="34" charset="0"/>
                <a:cs typeface="Times New Roman" pitchFamily="18" charset="0"/>
                <a:sym typeface="+mn-lt"/>
              </a:rPr>
              <a:t> </a:t>
            </a:r>
            <a:r>
              <a:rPr lang="en-US" altLang="zh-CN" sz="4000" b="1" dirty="0" err="1">
                <a:solidFill>
                  <a:srgbClr val="7030A0"/>
                </a:solidFill>
                <a:latin typeface="Times New Roman" pitchFamily="18" charset="0"/>
                <a:ea typeface="Open Sans" panose="020B0606030504020204" pitchFamily="34" charset="0"/>
                <a:cs typeface="Times New Roman" pitchFamily="18" charset="0"/>
                <a:sym typeface="+mn-lt"/>
              </a:rPr>
              <a:t>Việt</a:t>
            </a:r>
            <a:endParaRPr lang="zh-CN" altLang="en-US" sz="4000" b="1" dirty="0">
              <a:solidFill>
                <a:srgbClr val="7030A0"/>
              </a:solidFill>
              <a:latin typeface="Times New Roman" pitchFamily="18" charset="0"/>
              <a:cs typeface="Times New Roman" pitchFamily="18" charset="0"/>
              <a:sym typeface="+mn-lt"/>
            </a:endParaRPr>
          </a:p>
        </p:txBody>
      </p:sp>
      <p:sp>
        <p:nvSpPr>
          <p:cNvPr id="4" name="Rounded Rectangle 3"/>
          <p:cNvSpPr/>
          <p:nvPr/>
        </p:nvSpPr>
        <p:spPr>
          <a:xfrm>
            <a:off x="133795" y="1635616"/>
            <a:ext cx="8770512" cy="11462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Đọc: Những hòn đảo trên Vịnh Hạ Long</a:t>
            </a:r>
          </a:p>
        </p:txBody>
      </p:sp>
    </p:spTree>
    <p:extLst>
      <p:ext uri="{BB962C8B-B14F-4D97-AF65-F5344CB8AC3E}">
        <p14:creationId xmlns:p14="http://schemas.microsoft.com/office/powerpoint/2010/main" val="317996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33506" y="872903"/>
            <a:ext cx="8612204"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2810" y="1043341"/>
            <a:ext cx="8341242" cy="5586145"/>
          </a:xfrm>
          <a:prstGeom prst="rect">
            <a:avLst/>
          </a:prstGeom>
          <a:noFill/>
        </p:spPr>
        <p:txBody>
          <a:bodyPr wrap="square" numCol="1" rtlCol="0">
            <a:spAutoFit/>
          </a:bodyPr>
          <a:lstStyle/>
          <a:p>
            <a:pPr algn="just"/>
            <a:r>
              <a:rPr lang="en-US" sz="2100" dirty="0">
                <a:latin typeface="Times New Roman" pitchFamily="18" charset="0"/>
                <a:ea typeface="Cambria" panose="02040503050406030204" pitchFamily="18" charset="0"/>
                <a:cs typeface="Times New Roman" pitchFamily="18" charset="0"/>
              </a:rPr>
              <a:t>   </a:t>
            </a:r>
            <a:r>
              <a:rPr lang="vi-VN" sz="2100" dirty="0">
                <a:latin typeface="Times New Roman" pitchFamily="18" charset="0"/>
                <a:ea typeface="Cambria" panose="02040503050406030204" pitchFamily="18" charset="0"/>
                <a:cs typeface="Times New Roman" pitchFamily="18" charset="0"/>
              </a:rPr>
              <a:t>Vịnh Hạ Long là thắng cảnh có một không hai của đất nước ta. Trên một diện tích hẹp, mọc lên hàng nghìn đảo nhấp nhô khuất khúc như rồng chầu, phượng múa.</a:t>
            </a:r>
          </a:p>
          <a:p>
            <a:pPr algn="just"/>
            <a:r>
              <a:rPr lang="en-US" sz="2100" dirty="0">
                <a:latin typeface="Times New Roman" pitchFamily="18" charset="0"/>
                <a:ea typeface="Cambria" panose="02040503050406030204" pitchFamily="18" charset="0"/>
                <a:cs typeface="Times New Roman" pitchFamily="18" charset="0"/>
              </a:rPr>
              <a:t>   </a:t>
            </a:r>
            <a:r>
              <a:rPr lang="vi-VN" sz="2100" dirty="0">
                <a:latin typeface="Times New Roman" pitchFamily="18" charset="0"/>
                <a:ea typeface="Cambria" panose="02040503050406030204" pitchFamily="18" charset="0"/>
                <a:cs typeface="Times New Roman"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100" dirty="0">
                <a:latin typeface="Times New Roman" pitchFamily="18" charset="0"/>
                <a:ea typeface="Cambria" panose="02040503050406030204" pitchFamily="18" charset="0"/>
                <a:cs typeface="Times New Roman" pitchFamily="18" charset="0"/>
              </a:rPr>
              <a:t>   </a:t>
            </a:r>
            <a:r>
              <a:rPr lang="vi-VN" sz="2100" dirty="0">
                <a:latin typeface="Times New Roman" pitchFamily="18" charset="0"/>
                <a:ea typeface="Cambria" panose="02040503050406030204" pitchFamily="18" charset="0"/>
                <a:cs typeface="Times New Roman"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100" dirty="0">
                <a:latin typeface="Times New Roman" pitchFamily="18" charset="0"/>
                <a:ea typeface="Cambria" panose="02040503050406030204" pitchFamily="18" charset="0"/>
                <a:cs typeface="Times New Roman" pitchFamily="18" charset="0"/>
              </a:rPr>
              <a:t>   </a:t>
            </a:r>
            <a:r>
              <a:rPr lang="vi-VN" sz="2100" dirty="0">
                <a:latin typeface="Times New Roman" pitchFamily="18" charset="0"/>
                <a:ea typeface="Cambria" panose="02040503050406030204" pitchFamily="18" charset="0"/>
                <a:cs typeface="Times New Roman" pitchFamily="18" charset="0"/>
              </a:rPr>
              <a:t>Ngắm Hạ Long với trăm nghìn đảo đá sừng sững, ta có cảm giác được chiêm ngưỡng một thế giới sống động đã trải qua hàng triệu năm hoá đá.</a:t>
            </a:r>
          </a:p>
          <a:p>
            <a:pPr algn="r"/>
            <a:r>
              <a:rPr lang="vi-VN" sz="2100" dirty="0">
                <a:latin typeface="Times New Roman" pitchFamily="18" charset="0"/>
                <a:ea typeface="Cambria" panose="02040503050406030204" pitchFamily="18" charset="0"/>
                <a:cs typeface="Times New Roman" pitchFamily="18" charset="0"/>
              </a:rPr>
              <a:t>(Theo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1814165" y="1"/>
            <a:ext cx="5244539" cy="981541"/>
          </a:xfrm>
          <a:prstGeom prst="rect">
            <a:avLst/>
          </a:prstGeom>
        </p:spPr>
      </p:pic>
    </p:spTree>
    <p:extLst>
      <p:ext uri="{BB962C8B-B14F-4D97-AF65-F5344CB8AC3E}">
        <p14:creationId xmlns:p14="http://schemas.microsoft.com/office/powerpoint/2010/main" val="11864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936" b="1936"/>
          <a:stretch>
            <a:fillRect/>
          </a:stretch>
        </p:blipFill>
        <p:spPr>
          <a:xfrm>
            <a:off x="4389662" y="2231207"/>
            <a:ext cx="4132379" cy="4273801"/>
          </a:xfrm>
          <a:prstGeom prst="rect">
            <a:avLst/>
          </a:prstGeom>
        </p:spPr>
      </p:pic>
      <p:pic>
        <p:nvPicPr>
          <p:cNvPr id="5" name="Picture 3"/>
          <p:cNvPicPr>
            <a:picLocks noChangeAspect="1"/>
          </p:cNvPicPr>
          <p:nvPr/>
        </p:nvPicPr>
        <p:blipFill>
          <a:blip r:embed="rId4"/>
          <a:srcRect/>
          <a:stretch>
            <a:fillRect/>
          </a:stretch>
        </p:blipFill>
        <p:spPr>
          <a:xfrm>
            <a:off x="5115901" y="37754"/>
            <a:ext cx="3765065" cy="1524851"/>
          </a:xfrm>
          <a:prstGeom prst="rect">
            <a:avLst/>
          </a:prstGeom>
        </p:spPr>
      </p:pic>
      <p:pic>
        <p:nvPicPr>
          <p:cNvPr id="6" name="Picture 5"/>
          <p:cNvPicPr>
            <a:picLocks noChangeAspect="1"/>
          </p:cNvPicPr>
          <p:nvPr/>
        </p:nvPicPr>
        <p:blipFill>
          <a:blip r:embed="rId4"/>
          <a:srcRect/>
          <a:stretch>
            <a:fillRect/>
          </a:stretch>
        </p:blipFill>
        <p:spPr>
          <a:xfrm>
            <a:off x="1937081" y="4905114"/>
            <a:ext cx="2864716" cy="1160210"/>
          </a:xfrm>
          <a:prstGeom prst="rect">
            <a:avLst/>
          </a:prstGeom>
        </p:spPr>
      </p:pic>
      <p:pic>
        <p:nvPicPr>
          <p:cNvPr id="7" name="Picture 12"/>
          <p:cNvPicPr>
            <a:picLocks noChangeAspect="1"/>
          </p:cNvPicPr>
          <p:nvPr/>
        </p:nvPicPr>
        <p:blipFill>
          <a:blip r:embed="rId5"/>
          <a:srcRect/>
          <a:stretch>
            <a:fillRect/>
          </a:stretch>
        </p:blipFill>
        <p:spPr>
          <a:xfrm>
            <a:off x="2619588" y="117973"/>
            <a:ext cx="5392922" cy="6858000"/>
          </a:xfrm>
          <a:prstGeom prst="rect">
            <a:avLst/>
          </a:prstGeom>
        </p:spPr>
      </p:pic>
      <p:pic>
        <p:nvPicPr>
          <p:cNvPr id="8" name="Picture 14"/>
          <p:cNvPicPr>
            <a:picLocks noChangeAspect="1"/>
          </p:cNvPicPr>
          <p:nvPr/>
        </p:nvPicPr>
        <p:blipFill>
          <a:blip r:embed="rId6"/>
          <a:srcRect/>
          <a:stretch>
            <a:fillRect/>
          </a:stretch>
        </p:blipFill>
        <p:spPr>
          <a:xfrm>
            <a:off x="4848901" y="-1061817"/>
            <a:ext cx="5392922" cy="6858000"/>
          </a:xfrm>
          <a:prstGeom prst="rect">
            <a:avLst/>
          </a:prstGeom>
        </p:spPr>
      </p:pic>
      <p:grpSp>
        <p:nvGrpSpPr>
          <p:cNvPr id="20" name="Group 19"/>
          <p:cNvGrpSpPr/>
          <p:nvPr/>
        </p:nvGrpSpPr>
        <p:grpSpPr>
          <a:xfrm>
            <a:off x="1455231" y="-402849"/>
            <a:ext cx="6087592" cy="3318082"/>
            <a:chOff x="1563554" y="-14377"/>
            <a:chExt cx="9458111" cy="3318082"/>
          </a:xfrm>
        </p:grpSpPr>
        <p:pic>
          <p:nvPicPr>
            <p:cNvPr id="21" name="图片 5" descr="黑暗里有星球&#10;&#10;中度可信度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Luyện đọc từ khó</a:t>
              </a:r>
            </a:p>
          </p:txBody>
        </p:sp>
      </p:grpSp>
      <p:pic>
        <p:nvPicPr>
          <p:cNvPr id="23" name="图片 3"/>
          <p:cNvPicPr>
            <a:picLocks noChangeAspect="1"/>
          </p:cNvPicPr>
          <p:nvPr/>
        </p:nvPicPr>
        <p:blipFill rotWithShape="1">
          <a:blip r:embed="rId8" cstate="print">
            <a:extLst>
              <a:ext uri="{28A0092B-C50C-407E-A947-70E740481C1C}">
                <a14:useLocalDpi xmlns:a14="http://schemas.microsoft.com/office/drawing/2010/main" val="0"/>
              </a:ext>
            </a:extLst>
          </a:blip>
          <a:srcRect t="1936" b="1936"/>
          <a:stretch>
            <a:fillRect/>
          </a:stretch>
        </p:blipFill>
        <p:spPr>
          <a:xfrm>
            <a:off x="-393320" y="1691763"/>
            <a:ext cx="5585003" cy="4813244"/>
          </a:xfrm>
          <a:prstGeom prst="rect">
            <a:avLst/>
          </a:prstGeom>
        </p:spPr>
      </p:pic>
      <p:sp>
        <p:nvSpPr>
          <p:cNvPr id="24" name="TextBox 23"/>
          <p:cNvSpPr txBox="1"/>
          <p:nvPr/>
        </p:nvSpPr>
        <p:spPr>
          <a:xfrm>
            <a:off x="450764" y="2977810"/>
            <a:ext cx="3953814" cy="584775"/>
          </a:xfrm>
          <a:prstGeom prst="rect">
            <a:avLst/>
          </a:prstGeom>
          <a:noFill/>
        </p:spPr>
        <p:txBody>
          <a:bodyPr wrap="square" rtlCol="0">
            <a:spAutoFit/>
          </a:bodyPr>
          <a:lstStyle/>
          <a:p>
            <a:pPr lvl="0" algn="ctr">
              <a:defRPr/>
            </a:pPr>
            <a:r>
              <a:rPr lang="vi-VN" sz="3200" b="1" dirty="0">
                <a:solidFill>
                  <a:srgbClr val="00B050"/>
                </a:solidFill>
                <a:latin typeface="+mj-lt"/>
                <a:ea typeface="Cambria" panose="02040503050406030204" pitchFamily="18" charset="0"/>
                <a:cs typeface="Times New Roman" panose="02020603050405020304" pitchFamily="18" charset="0"/>
              </a:rPr>
              <a:t>ngăn khơi với lộng</a:t>
            </a:r>
            <a:endParaRPr kumimoji="0" lang="vi-VN" sz="3200" b="1" i="0" u="none" strike="noStrike" kern="1200" cap="none" spc="0" normalizeH="0" baseline="0" noProof="0" dirty="0">
              <a:ln>
                <a:noFill/>
              </a:ln>
              <a:solidFill>
                <a:srgbClr val="00B050"/>
              </a:solidFill>
              <a:effectLst/>
              <a:uLnTx/>
              <a:uFillTx/>
              <a:latin typeface="+mj-lt"/>
              <a:ea typeface="Cambria" panose="02040503050406030204" pitchFamily="18" charset="0"/>
              <a:cs typeface="Times New Roman" panose="02020603050405020304" pitchFamily="18" charset="0"/>
            </a:endParaRPr>
          </a:p>
        </p:txBody>
      </p:sp>
      <p:sp>
        <p:nvSpPr>
          <p:cNvPr id="25" name="TextBox 24"/>
          <p:cNvSpPr txBox="1"/>
          <p:nvPr/>
        </p:nvSpPr>
        <p:spPr>
          <a:xfrm>
            <a:off x="705033" y="3704785"/>
            <a:ext cx="3309383" cy="646331"/>
          </a:xfrm>
          <a:prstGeom prst="rect">
            <a:avLst/>
          </a:prstGeom>
          <a:noFill/>
        </p:spPr>
        <p:txBody>
          <a:bodyPr wrap="square" rtlCol="0">
            <a:spAutoFit/>
          </a:bodyPr>
          <a:lstStyle/>
          <a:p>
            <a:pPr lvl="0" algn="ctr">
              <a:defRPr/>
            </a:pPr>
            <a:r>
              <a:rPr lang="vi-VN" sz="3600" b="1" dirty="0">
                <a:solidFill>
                  <a:srgbClr val="00B050"/>
                </a:solidFill>
                <a:latin typeface="+mj-lt"/>
                <a:ea typeface="Cambria" panose="02040503050406030204" pitchFamily="18" charset="0"/>
                <a:cs typeface="Times New Roman" panose="02020603050405020304" pitchFamily="18" charset="0"/>
              </a:rPr>
              <a:t>nối</a:t>
            </a:r>
            <a:endParaRPr kumimoji="0" lang="vi-VN" sz="3600" b="1" i="0" u="none" strike="noStrike" kern="1200" cap="none" spc="0" normalizeH="0" baseline="0" noProof="0" dirty="0">
              <a:ln>
                <a:noFill/>
              </a:ln>
              <a:solidFill>
                <a:srgbClr val="00B050"/>
              </a:solidFill>
              <a:effectLst/>
              <a:uLnTx/>
              <a:uFillTx/>
              <a:latin typeface="+mj-lt"/>
              <a:ea typeface="Cambria" panose="02040503050406030204" pitchFamily="18" charset="0"/>
              <a:cs typeface="Times New Roman" panose="02020603050405020304" pitchFamily="18" charset="0"/>
            </a:endParaRPr>
          </a:p>
        </p:txBody>
      </p:sp>
      <p:sp>
        <p:nvSpPr>
          <p:cNvPr id="18" name="TextBox 17"/>
          <p:cNvSpPr txBox="1"/>
          <p:nvPr/>
        </p:nvSpPr>
        <p:spPr>
          <a:xfrm>
            <a:off x="5191683" y="3193030"/>
            <a:ext cx="2773791" cy="706755"/>
          </a:xfrm>
          <a:prstGeom prst="rect">
            <a:avLst/>
          </a:prstGeom>
          <a:noFill/>
        </p:spPr>
        <p:txBody>
          <a:bodyPr wrap="square" rtlCol="0">
            <a:spAutoFit/>
          </a:bodyPr>
          <a:lstStyle/>
          <a:p>
            <a:pPr lvl="0" algn="ctr">
              <a:defRPr/>
            </a:pPr>
            <a:r>
              <a:rPr lang="vi-VN" sz="4000" b="1" dirty="0">
                <a:solidFill>
                  <a:srgbClr val="00B050"/>
                </a:solidFill>
                <a:latin typeface="+mj-lt"/>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mj-lt"/>
              <a:ea typeface="Cambria" panose="02040503050406030204" pitchFamily="18" charset="0"/>
              <a:cs typeface="Times New Roman" panose="02020603050405020304" pitchFamily="18" charset="0"/>
            </a:endParaRPr>
          </a:p>
        </p:txBody>
      </p:sp>
      <p:sp>
        <p:nvSpPr>
          <p:cNvPr id="17" name="TextBox 16"/>
          <p:cNvSpPr txBox="1"/>
          <p:nvPr/>
        </p:nvSpPr>
        <p:spPr>
          <a:xfrm>
            <a:off x="5108199" y="4351116"/>
            <a:ext cx="2773791" cy="646331"/>
          </a:xfrm>
          <a:prstGeom prst="rect">
            <a:avLst/>
          </a:prstGeom>
          <a:noFill/>
        </p:spPr>
        <p:txBody>
          <a:bodyPr wrap="square" rtlCol="0">
            <a:spAutoFit/>
          </a:bodyPr>
          <a:lstStyle/>
          <a:p>
            <a:pPr lvl="0" algn="ctr">
              <a:defRPr/>
            </a:pPr>
            <a:r>
              <a:rPr lang="vi-VN" sz="3600" b="1" dirty="0">
                <a:solidFill>
                  <a:srgbClr val="00B050"/>
                </a:solidFill>
                <a:latin typeface="+mj-lt"/>
                <a:ea typeface="Cambria" panose="02040503050406030204" pitchFamily="18" charset="0"/>
                <a:cs typeface="Times New Roman" panose="02020603050405020304" pitchFamily="18" charset="0"/>
              </a:rPr>
              <a:t>neo thuyền</a:t>
            </a:r>
            <a:endParaRPr kumimoji="0" lang="vi-VN" sz="3600" b="1" i="0" u="none" strike="noStrike" kern="1200" cap="none" spc="0" normalizeH="0" baseline="0" noProof="0" dirty="0">
              <a:ln>
                <a:noFill/>
              </a:ln>
              <a:solidFill>
                <a:srgbClr val="00B050"/>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123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11066" y="2296632"/>
            <a:ext cx="8656486"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388624" y="3608618"/>
            <a:ext cx="8301369" cy="1615827"/>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dirty="0" err="1">
                <a:latin typeface="Times New Roman" pitchFamily="18" charset="0"/>
                <a:ea typeface="Cambria" panose="02040503050406030204" pitchFamily="18" charset="0"/>
                <a:cs typeface="Times New Roman" pitchFamily="18" charset="0"/>
              </a:rPr>
              <a:t>Có</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chỗ</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đảo</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dàn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ra</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thưa</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thớt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hòn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này</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với</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hòn</a:t>
            </a:r>
            <a:r>
              <a:rPr lang="en-US" sz="3300" dirty="0">
                <a:latin typeface="Times New Roman" pitchFamily="18" charset="0"/>
                <a:ea typeface="Cambria" panose="02040503050406030204" pitchFamily="18" charset="0"/>
                <a:cs typeface="Times New Roman" pitchFamily="18" charset="0"/>
              </a:rPr>
              <a:t> kia </a:t>
            </a:r>
            <a:r>
              <a:rPr lang="en-US" sz="3300" dirty="0" err="1">
                <a:latin typeface="Times New Roman" pitchFamily="18" charset="0"/>
                <a:ea typeface="Cambria" panose="02040503050406030204" pitchFamily="18" charset="0"/>
                <a:cs typeface="Times New Roman" pitchFamily="18" charset="0"/>
              </a:rPr>
              <a:t>biệt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lập</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xa</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trông</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như</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quân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cơ</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bày</a:t>
            </a:r>
            <a:r>
              <a:rPr lang="en-US" sz="3300" dirty="0">
                <a:latin typeface="Times New Roman" pitchFamily="18" charset="0"/>
                <a:ea typeface="Cambria" panose="02040503050406030204" pitchFamily="18" charset="0"/>
                <a:cs typeface="Times New Roman" pitchFamily="18" charset="0"/>
              </a:rPr>
              <a:t> chon von </a:t>
            </a:r>
            <a:r>
              <a:rPr lang="en-US" sz="3300" dirty="0" err="1">
                <a:latin typeface="Times New Roman" pitchFamily="18" charset="0"/>
                <a:ea typeface="Cambria" panose="02040503050406030204" pitchFamily="18" charset="0"/>
                <a:cs typeface="Times New Roman" pitchFamily="18" charset="0"/>
              </a:rPr>
              <a:t>trên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mặt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biển</a:t>
            </a:r>
            <a:r>
              <a:rPr lang="en-US" sz="3300" dirty="0">
                <a:latin typeface="Times New Roman" pitchFamily="18" charset="0"/>
                <a:ea typeface="Cambria" panose="02040503050406030204" pitchFamily="18" charset="0"/>
                <a:cs typeface="Times New Roman" pitchFamily="18" charset="0"/>
              </a:rPr>
              <a:t>.” </a:t>
            </a:r>
            <a:endParaRPr kumimoji="0" lang="vi-VN" sz="3300" b="1"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pic>
        <p:nvPicPr>
          <p:cNvPr id="5" name="图片 5" descr="黑暗里有星球&#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074" t="31111" r="4074" b="33102"/>
          <a:stretch>
            <a:fillRect/>
          </a:stretch>
        </p:blipFill>
        <p:spPr>
          <a:xfrm>
            <a:off x="746975" y="-416017"/>
            <a:ext cx="6899570" cy="3318082"/>
          </a:xfrm>
          <a:prstGeom prst="rect">
            <a:avLst/>
          </a:prstGeom>
        </p:spPr>
      </p:pic>
      <p:sp>
        <p:nvSpPr>
          <p:cNvPr id="6" name="Rectangle 5"/>
          <p:cNvSpPr/>
          <p:nvPr/>
        </p:nvSpPr>
        <p:spPr>
          <a:xfrm>
            <a:off x="1558953" y="626784"/>
            <a:ext cx="563342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đọc</a:t>
            </a:r>
            <a:r>
              <a:rPr kumimoji="0" lang="vi-VN"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 câu dài</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endParaRPr>
          </a:p>
        </p:txBody>
      </p:sp>
      <p:sp>
        <p:nvSpPr>
          <p:cNvPr id="26" name="Rectangle 25"/>
          <p:cNvSpPr/>
          <p:nvPr/>
        </p:nvSpPr>
        <p:spPr>
          <a:xfrm>
            <a:off x="388624" y="3668393"/>
            <a:ext cx="8301369" cy="1615827"/>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dirty="0" err="1">
                <a:latin typeface="Times New Roman" pitchFamily="18" charset="0"/>
                <a:ea typeface="Cambria" panose="02040503050406030204" pitchFamily="18" charset="0"/>
                <a:cs typeface="Times New Roman" pitchFamily="18" charset="0"/>
              </a:rPr>
              <a:t>Có</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chỗ</a:t>
            </a:r>
            <a:r>
              <a:rPr lang="en-US" sz="3300" dirty="0">
                <a:solidFill>
                  <a:srgbClr val="FF0000"/>
                </a:solidFill>
                <a:latin typeface="Times New Roman" pitchFamily="18" charset="0"/>
                <a:ea typeface="Cambria" panose="02040503050406030204" pitchFamily="18" charset="0"/>
                <a:cs typeface="Times New Roman" pitchFamily="18" charset="0"/>
              </a:rPr>
              <a: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đảo</a:t>
            </a:r>
            <a:r>
              <a:rPr lang="en-US" sz="3300" dirty="0">
                <a:latin typeface="Times New Roman" pitchFamily="18" charset="0"/>
                <a:ea typeface="Cambria" panose="02040503050406030204" pitchFamily="18" charset="0"/>
                <a:cs typeface="Times New Roman" pitchFamily="18" charset="0"/>
              </a:rPr>
              <a:t> </a:t>
            </a:r>
            <a:r>
              <a:rPr lang="en-US" sz="3300" b="1" dirty="0" err="1">
                <a:latin typeface="Times New Roman" pitchFamily="18" charset="0"/>
                <a:ea typeface="Cambria" panose="02040503050406030204" pitchFamily="18" charset="0"/>
                <a:cs typeface="Times New Roman" pitchFamily="18" charset="0"/>
              </a:rPr>
              <a:t>dàn</a:t>
            </a:r>
            <a:r>
              <a:rPr lang="en-US" sz="3300" b="1" dirty="0">
                <a:latin typeface="Times New Roman" pitchFamily="18" charset="0"/>
                <a:ea typeface="Cambria" panose="02040503050406030204" pitchFamily="18" charset="0"/>
                <a:cs typeface="Times New Roman" pitchFamily="18" charset="0"/>
              </a:rPr>
              <a:t> </a:t>
            </a:r>
            <a:r>
              <a:rPr lang="en-US" sz="3300" b="1" dirty="0" err="1">
                <a:latin typeface="Times New Roman" pitchFamily="18" charset="0"/>
                <a:ea typeface="Cambria" panose="02040503050406030204" pitchFamily="18" charset="0"/>
                <a:cs typeface="Times New Roman" pitchFamily="18" charset="0"/>
              </a:rPr>
              <a:t>ra</a:t>
            </a:r>
            <a:r>
              <a:rPr lang="en-US" sz="3300" b="1" dirty="0">
                <a:latin typeface="Times New Roman" pitchFamily="18" charset="0"/>
                <a:ea typeface="Cambria" panose="02040503050406030204" pitchFamily="18" charset="0"/>
                <a:cs typeface="Times New Roman" pitchFamily="18" charset="0"/>
              </a:rPr>
              <a:t> </a:t>
            </a:r>
            <a:r>
              <a:rPr lang="en-US" sz="3300" b="1" dirty="0" err="1">
                <a:latin typeface="Times New Roman" pitchFamily="18" charset="0"/>
                <a:ea typeface="Cambria" panose="02040503050406030204" pitchFamily="18" charset="0"/>
                <a:cs typeface="Times New Roman" pitchFamily="18" charset="0"/>
              </a:rPr>
              <a:t>thưa</a:t>
            </a:r>
            <a:r>
              <a:rPr lang="en-US" sz="3300" b="1" dirty="0">
                <a:latin typeface="Times New Roman" pitchFamily="18" charset="0"/>
                <a:ea typeface="Cambria" panose="02040503050406030204" pitchFamily="18" charset="0"/>
                <a:cs typeface="Times New Roman" pitchFamily="18" charset="0"/>
              </a:rPr>
              <a:t> </a:t>
            </a:r>
            <a:r>
              <a:rPr lang="en-US" sz="3300" b="1" dirty="0" err="1">
                <a:latin typeface="Times New Roman" pitchFamily="18" charset="0"/>
                <a:ea typeface="Cambria" panose="02040503050406030204" pitchFamily="18" charset="0"/>
                <a:cs typeface="Times New Roman" pitchFamily="18" charset="0"/>
              </a:rPr>
              <a:t>thớt</a:t>
            </a:r>
            <a:r>
              <a:rPr lang="en-US" sz="3300" dirty="0">
                <a:latin typeface="Times New Roman" pitchFamily="18" charset="0"/>
                <a:ea typeface="Cambria" panose="02040503050406030204" pitchFamily="18" charset="0"/>
                <a:cs typeface="Times New Roman" pitchFamily="18" charset="0"/>
              </a:rPr>
              <a:t>,</a:t>
            </a:r>
            <a:r>
              <a:rPr lang="en-US" sz="3300" dirty="0">
                <a:solidFill>
                  <a:srgbClr val="FF0000"/>
                </a:solidFill>
                <a:latin typeface="Times New Roman" pitchFamily="18" charset="0"/>
                <a:ea typeface="Cambria" panose="02040503050406030204" pitchFamily="18" charset="0"/>
                <a:cs typeface="Times New Roman" pitchFamily="18" charset="0"/>
              </a:rPr>
              <a: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hòn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này</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với</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hòn</a:t>
            </a:r>
            <a:r>
              <a:rPr lang="en-US" sz="3300" dirty="0">
                <a:latin typeface="Times New Roman" pitchFamily="18" charset="0"/>
                <a:ea typeface="Cambria" panose="02040503050406030204" pitchFamily="18" charset="0"/>
                <a:cs typeface="Times New Roman" pitchFamily="18" charset="0"/>
              </a:rPr>
              <a:t> kia </a:t>
            </a:r>
            <a:r>
              <a:rPr lang="en-US" sz="3300" dirty="0" err="1">
                <a:latin typeface="Times New Roman" pitchFamily="18" charset="0"/>
                <a:ea typeface="Cambria" panose="02040503050406030204" pitchFamily="18" charset="0"/>
                <a:cs typeface="Times New Roman" pitchFamily="18" charset="0"/>
              </a:rPr>
              <a:t>biệt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lập</a:t>
            </a:r>
            <a:r>
              <a:rPr lang="en-US" sz="3300" dirty="0">
                <a:latin typeface="Times New Roman" pitchFamily="18" charset="0"/>
                <a:ea typeface="Cambria" panose="02040503050406030204" pitchFamily="18" charset="0"/>
                <a:cs typeface="Times New Roman" pitchFamily="18" charset="0"/>
              </a:rPr>
              <a:t>,</a:t>
            </a:r>
            <a:r>
              <a:rPr lang="en-US" sz="3300" dirty="0">
                <a:solidFill>
                  <a:srgbClr val="FF0000"/>
                </a:solidFill>
                <a:latin typeface="Times New Roman" pitchFamily="18" charset="0"/>
                <a:ea typeface="Cambria" panose="02040503050406030204" pitchFamily="18" charset="0"/>
                <a:cs typeface="Times New Roman" pitchFamily="18" charset="0"/>
              </a:rPr>
              <a: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xa</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trông</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như</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quân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cơ</a:t>
            </a:r>
            <a:r>
              <a:rPr lang="en-US" sz="3300" dirty="0">
                <a:latin typeface="Times New Roman" pitchFamily="18" charset="0"/>
                <a:ea typeface="Cambria" panose="02040503050406030204" pitchFamily="18" charset="0"/>
                <a:cs typeface="Times New Roman" pitchFamily="18" charset="0"/>
              </a:rPr>
              <a:t> </a:t>
            </a:r>
            <a:r>
              <a:rPr lang="en-US" sz="3300" b="1" dirty="0" err="1">
                <a:latin typeface="Times New Roman" pitchFamily="18" charset="0"/>
                <a:ea typeface="Cambria" panose="02040503050406030204" pitchFamily="18" charset="0"/>
                <a:cs typeface="Times New Roman" pitchFamily="18" charset="0"/>
              </a:rPr>
              <a:t>bày</a:t>
            </a:r>
            <a:r>
              <a:rPr lang="en-US" sz="3300" b="1" dirty="0">
                <a:latin typeface="Times New Roman" pitchFamily="18" charset="0"/>
                <a:ea typeface="Cambria" panose="02040503050406030204" pitchFamily="18" charset="0"/>
                <a:cs typeface="Times New Roman" pitchFamily="18" charset="0"/>
              </a:rPr>
              <a:t> chon von </a:t>
            </a:r>
            <a:r>
              <a:rPr lang="en-US" sz="3300" dirty="0" err="1">
                <a:latin typeface="Times New Roman" pitchFamily="18" charset="0"/>
                <a:ea typeface="Cambria" panose="02040503050406030204" pitchFamily="18" charset="0"/>
                <a:cs typeface="Times New Roman" pitchFamily="18" charset="0"/>
              </a:rPr>
              <a:t>trên</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mặt</a:t>
            </a:r>
            <a:r>
              <a:rPr lang="en-US" sz="3300" dirty="0">
                <a:latin typeface="Times New Roman" pitchFamily="18" charset="0"/>
                <a:ea typeface="Cambria" panose="02040503050406030204" pitchFamily="18" charset="0"/>
                <a:cs typeface="Times New Roman" pitchFamily="18" charset="0"/>
              </a:rPr>
              <a:t> </a:t>
            </a:r>
            <a:r>
              <a:rPr lang="en-US" sz="3300" dirty="0" err="1">
                <a:latin typeface="Times New Roman" pitchFamily="18" charset="0"/>
                <a:ea typeface="Cambria" panose="02040503050406030204" pitchFamily="18" charset="0"/>
                <a:cs typeface="Times New Roman" pitchFamily="18" charset="0"/>
              </a:rPr>
              <a:t>biển</a:t>
            </a:r>
            <a:r>
              <a:rPr lang="en-US" sz="3300" dirty="0">
                <a:latin typeface="Times New Roman" pitchFamily="18" charset="0"/>
                <a:ea typeface="Cambria" panose="02040503050406030204" pitchFamily="18" charset="0"/>
                <a:cs typeface="Times New Roman" pitchFamily="18" charset="0"/>
              </a:rPr>
              <a:t>.” </a:t>
            </a:r>
            <a:r>
              <a:rPr lang="en-US" sz="3300" dirty="0">
                <a:solidFill>
                  <a:srgbClr val="FF0000"/>
                </a:solidFill>
                <a:latin typeface="Times New Roman" pitchFamily="18" charset="0"/>
                <a:ea typeface="Cambria" panose="02040503050406030204" pitchFamily="18" charset="0"/>
                <a:cs typeface="Times New Roman" pitchFamily="18" charset="0"/>
              </a:rPr>
              <a:t>//</a:t>
            </a:r>
            <a:endParaRPr kumimoji="0" lang="vi-VN" sz="3300" b="1"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447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11066" y="2296632"/>
            <a:ext cx="8656486"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图片 5" descr="黑暗里有星球&#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074" t="31111" r="4074" b="33102"/>
          <a:stretch>
            <a:fillRect/>
          </a:stretch>
        </p:blipFill>
        <p:spPr>
          <a:xfrm>
            <a:off x="346280" y="-416017"/>
            <a:ext cx="7033314" cy="3318082"/>
          </a:xfrm>
          <a:prstGeom prst="rect">
            <a:avLst/>
          </a:prstGeom>
        </p:spPr>
      </p:pic>
      <p:sp>
        <p:nvSpPr>
          <p:cNvPr id="6" name="Rectangle 5"/>
          <p:cNvSpPr/>
          <p:nvPr/>
        </p:nvSpPr>
        <p:spPr>
          <a:xfrm>
            <a:off x="711069" y="781359"/>
            <a:ext cx="63037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đọc</a:t>
            </a:r>
            <a:r>
              <a:rPr kumimoji="0" lang="vi-VN"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rPr>
              <a:t> câu dài</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Times New Roman" pitchFamily="18" charset="0"/>
              <a:ea typeface="Cambria" panose="02040503050406030204" pitchFamily="18" charset="0"/>
              <a:cs typeface="Times New Roman"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388624" y="3319687"/>
            <a:ext cx="8301369"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đôi</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gà</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đang</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xòe</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cánh</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chọi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nhau</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trên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mặt</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nước</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Gà</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Chọi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bề</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thế</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mái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nhà</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Mái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Nhà</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chông</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chênh</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con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cóc</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ngồi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bờ</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giếng</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Con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Cóc</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ông</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lão</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trầm</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tĩnh</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ngồi</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câu</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cá</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Ông</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Lã</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Vọng</a:t>
            </a:r>
            <a:r>
              <a:rPr kumimoji="0" lang="en-US" sz="2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endParaRPr kumimoji="0" lang="vi-VN" sz="440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sp>
        <p:nvSpPr>
          <p:cNvPr id="25" name="Rectangle 24">
            <a:extLst>
              <a:ext uri="{FF2B5EF4-FFF2-40B4-BE49-F238E27FC236}">
                <a16:creationId xmlns:a16="http://schemas.microsoft.com/office/drawing/2014/main" id="{F0D16870-5ABF-D6FA-D2DF-284C4DF63438}"/>
              </a:ext>
            </a:extLst>
          </p:cNvPr>
          <p:cNvSpPr/>
          <p:nvPr/>
        </p:nvSpPr>
        <p:spPr>
          <a:xfrm>
            <a:off x="346280" y="3293953"/>
            <a:ext cx="8301369"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đôi</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gà</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đang</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xòe</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cánh</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chọi</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nhau</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trên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mặt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nước</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Gà</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Chọi</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bề</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thế</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mái</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nhà</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Mái</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Nhà</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chênh</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con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cóc</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ngồi</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bờ</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giếng</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Con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Cóc</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lão</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trầm</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tĩnh</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ngồi</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câu</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cá</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hòn</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Lã</a:t>
            </a: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Cambria" panose="02040503050406030204" pitchFamily="18" charset="0"/>
                <a:cs typeface="Times New Roman" pitchFamily="18" charset="0"/>
              </a:rPr>
              <a:t>Vọng</a:t>
            </a:r>
            <a:r>
              <a:rPr kumimoji="0" lang="en-US" sz="28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1087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BC4D31-7439-4D6F-C18A-63A0A3F7335D}"/>
              </a:ext>
            </a:extLst>
          </p:cNvPr>
          <p:cNvPicPr>
            <a:picLocks noChangeAspect="1"/>
          </p:cNvPicPr>
          <p:nvPr/>
        </p:nvPicPr>
        <p:blipFill>
          <a:blip r:embed="rId2"/>
          <a:stretch>
            <a:fillRect/>
          </a:stretch>
        </p:blipFill>
        <p:spPr>
          <a:xfrm>
            <a:off x="152729" y="182880"/>
            <a:ext cx="717866" cy="762066"/>
          </a:xfrm>
          <a:prstGeom prst="rect">
            <a:avLst/>
          </a:prstGeom>
        </p:spPr>
      </p:pic>
      <p:sp>
        <p:nvSpPr>
          <p:cNvPr id="3" name="TextBox 2">
            <a:extLst>
              <a:ext uri="{FF2B5EF4-FFF2-40B4-BE49-F238E27FC236}">
                <a16:creationId xmlns:a16="http://schemas.microsoft.com/office/drawing/2014/main" id="{D8FD718C-C998-AE40-1849-23A77C870C8C}"/>
              </a:ext>
            </a:extLst>
          </p:cNvPr>
          <p:cNvSpPr txBox="1"/>
          <p:nvPr/>
        </p:nvSpPr>
        <p:spPr>
          <a:xfrm>
            <a:off x="1571222" y="2714685"/>
            <a:ext cx="5975797" cy="783193"/>
          </a:xfrm>
          <a:prstGeom prst="roundRect">
            <a:avLst/>
          </a:prstGeom>
          <a:solidFill>
            <a:srgbClr val="FFFF66"/>
          </a:solidFill>
          <a:ln w="28575">
            <a:solidFill>
              <a:srgbClr val="217875"/>
            </a:solidFill>
            <a:prstDash val="sysDash"/>
          </a:ln>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ĐỌC NỐI TIẾP ĐOẠN </a:t>
            </a:r>
          </a:p>
        </p:txBody>
      </p:sp>
      <p:pic>
        <p:nvPicPr>
          <p:cNvPr id="11" name="Picture 10" descr="A picture containing clipart&#10;&#10;Description automatically generated">
            <a:extLst>
              <a:ext uri="{FF2B5EF4-FFF2-40B4-BE49-F238E27FC236}">
                <a16:creationId xmlns:a16="http://schemas.microsoft.com/office/drawing/2014/main" id="{AC59BC96-666F-2086-9CAB-A1062E3FC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063033" y="3630580"/>
            <a:ext cx="2717276" cy="3082074"/>
          </a:xfrm>
          <a:prstGeom prst="rect">
            <a:avLst/>
          </a:prstGeom>
        </p:spPr>
      </p:pic>
    </p:spTree>
    <p:extLst>
      <p:ext uri="{BB962C8B-B14F-4D97-AF65-F5344CB8AC3E}">
        <p14:creationId xmlns:p14="http://schemas.microsoft.com/office/powerpoint/2010/main" val="7681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87442" y="796414"/>
            <a:ext cx="9194025"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imes New Roman" pitchFamily="18" charset="0"/>
                <a:ea typeface="Cambria" panose="02040503050406030204" pitchFamily="18" charset="0"/>
                <a:cs typeface="Times New Roman" pitchFamily="18" charset="0"/>
              </a:rPr>
              <a:t>khuất khúckhuất khúc</a:t>
            </a:r>
          </a:p>
          <a:p>
            <a:pPr algn="ctr">
              <a:defRPr/>
            </a:pPr>
            <a:r>
              <a:rPr lang="en-US" sz="2800" b="1">
                <a:solidFill>
                  <a:prstClr val="white"/>
                </a:solidFill>
                <a:latin typeface="Times New Roman" pitchFamily="18" charset="0"/>
                <a:ea typeface="Cambria" panose="02040503050406030204" pitchFamily="18" charset="0"/>
                <a:cs typeface="Times New Roman" pitchFamily="18" charset="0"/>
              </a:rPr>
              <a:t>khuất khúc</a:t>
            </a:r>
          </a:p>
          <a:p>
            <a:pPr lvl="0" algn="ctr">
              <a:defRPr/>
            </a:pPr>
            <a:endParaRPr lang="en-US" sz="2800" b="1" dirty="0">
              <a:solidFill>
                <a:prstClr val="white"/>
              </a:solidFill>
              <a:latin typeface="Times New Roman" pitchFamily="18" charset="0"/>
              <a:ea typeface="Cambria" panose="02040503050406030204" pitchFamily="18" charset="0"/>
              <a:cs typeface="Times New Roman" pitchFamily="18" charset="0"/>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6944479" y="5851896"/>
            <a:ext cx="2162105"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6538" y="7098300"/>
            <a:ext cx="191762" cy="255683"/>
          </a:xfrm>
          <a:prstGeom prst="rect">
            <a:avLst/>
          </a:prstGeom>
        </p:spPr>
      </p:pic>
      <p:sp>
        <p:nvSpPr>
          <p:cNvPr id="37" name="Oval 36"/>
          <p:cNvSpPr/>
          <p:nvPr/>
        </p:nvSpPr>
        <p:spPr>
          <a:xfrm>
            <a:off x="317669" y="2182074"/>
            <a:ext cx="1690173" cy="1941271"/>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khuất khúc </a:t>
            </a:r>
          </a:p>
        </p:txBody>
      </p:sp>
      <p:grpSp>
        <p:nvGrpSpPr>
          <p:cNvPr id="2" name="Group 1">
            <a:extLst>
              <a:ext uri="{FF2B5EF4-FFF2-40B4-BE49-F238E27FC236}">
                <a16:creationId xmlns:a16="http://schemas.microsoft.com/office/drawing/2014/main" id="{5E70E9ED-31E3-92BF-49CA-D7596E1A2A26}"/>
              </a:ext>
            </a:extLst>
          </p:cNvPr>
          <p:cNvGrpSpPr/>
          <p:nvPr/>
        </p:nvGrpSpPr>
        <p:grpSpPr>
          <a:xfrm>
            <a:off x="1815922" y="4927997"/>
            <a:ext cx="6355406" cy="1704156"/>
            <a:chOff x="3586590" y="2906579"/>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86590" y="2906579"/>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3577" y="3139293"/>
              <a:ext cx="3732697" cy="592052"/>
            </a:xfrm>
            <a:prstGeom prst="rect">
              <a:avLst/>
            </a:prstGeom>
            <a:noFill/>
          </p:spPr>
          <p:txBody>
            <a:bodyPr wrap="square" rtlCol="0">
              <a:spAutoFit/>
            </a:bodyPr>
            <a:lstStyle/>
            <a:p>
              <a:pPr marL="0" marR="0" algn="just">
                <a:spcBef>
                  <a:spcPts val="0"/>
                </a:spcBef>
                <a:spcAft>
                  <a:spcPts val="0"/>
                </a:spcAft>
              </a:pPr>
              <a:r>
                <a:rPr lang="nl-NL" sz="2800" dirty="0">
                  <a:solidFill>
                    <a:srgbClr val="000000"/>
                  </a:solidFill>
                  <a:effectLst/>
                  <a:latin typeface="Times New Roman" pitchFamily="18" charset="0"/>
                  <a:ea typeface="Cambria" panose="02040503050406030204" pitchFamily="18" charset="0"/>
                  <a:cs typeface="Times New Roman" pitchFamily="18" charset="0"/>
                </a:rPr>
                <a:t>trơ trọi ở trên cao, không có chỗ dựa chắc chắn.</a:t>
              </a:r>
              <a:endParaRPr lang="en-US" sz="2800" dirty="0">
                <a:effectLst/>
                <a:latin typeface="Times New Roman" pitchFamily="18" charset="0"/>
                <a:ea typeface="Cambria" panose="02040503050406030204" pitchFamily="18" charset="0"/>
                <a:cs typeface="Times New Roman"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63283" y="4927997"/>
            <a:ext cx="1798943"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chon von</a:t>
            </a:r>
          </a:p>
        </p:txBody>
      </p:sp>
      <p:sp>
        <p:nvSpPr>
          <p:cNvPr id="13" name="TextBox 12">
            <a:extLst>
              <a:ext uri="{FF2B5EF4-FFF2-40B4-BE49-F238E27FC236}">
                <a16:creationId xmlns:a16="http://schemas.microsoft.com/office/drawing/2014/main" id="{D8FD718C-C998-AE40-1849-23A77C870C8C}"/>
              </a:ext>
            </a:extLst>
          </p:cNvPr>
          <p:cNvSpPr txBox="1"/>
          <p:nvPr/>
        </p:nvSpPr>
        <p:spPr>
          <a:xfrm>
            <a:off x="2339151" y="563913"/>
            <a:ext cx="4437551" cy="783193"/>
          </a:xfrm>
          <a:prstGeom prst="roundRect">
            <a:avLst/>
          </a:prstGeom>
          <a:solidFill>
            <a:srgbClr val="FFFF66"/>
          </a:solidFill>
          <a:ln w="28575">
            <a:solidFill>
              <a:srgbClr val="217875"/>
            </a:solidFill>
            <a:prstDash val="sysDash"/>
          </a:ln>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Giải nghĩa từ</a:t>
            </a:r>
          </a:p>
        </p:txBody>
      </p:sp>
      <p:pic>
        <p:nvPicPr>
          <p:cNvPr id="9" name="Picture 8">
            <a:extLst>
              <a:ext uri="{FF2B5EF4-FFF2-40B4-BE49-F238E27FC236}">
                <a16:creationId xmlns:a16="http://schemas.microsoft.com/office/drawing/2014/main" id="{B7AE766D-3D88-FEE0-FDBD-499F585A21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924" y="1488664"/>
            <a:ext cx="6000000" cy="3430000"/>
          </a:xfrm>
          <a:prstGeom prst="rect">
            <a:avLst/>
          </a:prstGeom>
        </p:spPr>
      </p:pic>
    </p:spTree>
    <p:extLst>
      <p:ext uri="{BB962C8B-B14F-4D97-AF65-F5344CB8AC3E}">
        <p14:creationId xmlns:p14="http://schemas.microsoft.com/office/powerpoint/2010/main" val="406196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5924282" y="2340792"/>
            <a:ext cx="3903848" cy="460463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475607" y="5362985"/>
            <a:ext cx="2149447" cy="2747259"/>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1673840" y="1912138"/>
            <a:ext cx="5210581" cy="1446550"/>
          </a:xfrm>
          <a:prstGeom prst="rect">
            <a:avLst/>
          </a:prstGeom>
          <a:noFill/>
        </p:spPr>
        <p:txBody>
          <a:bodyPr wrap="square" rtlCol="0">
            <a:spAutoFit/>
          </a:bodyPr>
          <a:lstStyle/>
          <a:p>
            <a:r>
              <a:rPr lang="en-US" sz="8800" b="1" dirty="0" err="1">
                <a:solidFill>
                  <a:srgbClr val="C00000"/>
                </a:solidFill>
                <a:latin typeface="Times New Roman" pitchFamily="18" charset="0"/>
                <a:cs typeface="Times New Roman" pitchFamily="18" charset="0"/>
              </a:rPr>
              <a:t>Khởi</a:t>
            </a:r>
            <a:r>
              <a:rPr lang="en-US" sz="8000" b="1" dirty="0">
                <a:solidFill>
                  <a:srgbClr val="C00000"/>
                </a:solidFill>
                <a:latin typeface="Times New Roman" pitchFamily="18" charset="0"/>
                <a:cs typeface="Times New Roman" pitchFamily="18" charset="0"/>
              </a:rPr>
              <a:t> </a:t>
            </a:r>
            <a:r>
              <a:rPr lang="en-US" sz="8000" b="1" dirty="0" err="1">
                <a:solidFill>
                  <a:srgbClr val="C00000"/>
                </a:solidFill>
                <a:latin typeface="Times New Roman" pitchFamily="18" charset="0"/>
                <a:cs typeface="Times New Roman" pitchFamily="18" charset="0"/>
              </a:rPr>
              <a:t>động</a:t>
            </a:r>
            <a:endParaRPr lang="en-US" sz="8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3858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0" y="688936"/>
            <a:ext cx="9194025"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6944479" y="5851896"/>
            <a:ext cx="2162105"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6538" y="7098300"/>
            <a:ext cx="191762" cy="255683"/>
          </a:xfrm>
          <a:prstGeom prst="rect">
            <a:avLst/>
          </a:prstGeom>
        </p:spPr>
      </p:pic>
      <p:sp>
        <p:nvSpPr>
          <p:cNvPr id="37" name="Oval 36"/>
          <p:cNvSpPr/>
          <p:nvPr/>
        </p:nvSpPr>
        <p:spPr>
          <a:xfrm>
            <a:off x="166188" y="1300089"/>
            <a:ext cx="1703429"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Cambria" panose="02040503050406030204" pitchFamily="18" charset="0"/>
                <a:cs typeface="Times New Roman" pitchFamily="18" charset="0"/>
              </a:rPr>
              <a:t>Trường</a:t>
            </a:r>
            <a:r>
              <a:rPr kumimoji="0" lang="en-US" sz="2400" b="1" i="0" u="none" strike="noStrike" kern="1200" cap="none" spc="0" normalizeH="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a:t>
            </a:r>
            <a:r>
              <a:rPr kumimoji="0" lang="en-US" sz="2400" b="1" i="0" u="none" strike="noStrike" kern="1200" cap="none" spc="0" normalizeH="0" noProof="0" dirty="0" err="1">
                <a:ln>
                  <a:noFill/>
                </a:ln>
                <a:solidFill>
                  <a:prstClr val="white"/>
                </a:solidFill>
                <a:effectLst/>
                <a:uLnTx/>
                <a:uFillTx/>
                <a:latin typeface="Times New Roman" pitchFamily="18" charset="0"/>
                <a:ea typeface="Cambria" panose="02040503050406030204" pitchFamily="18" charset="0"/>
                <a:cs typeface="Times New Roman" pitchFamily="18" charset="0"/>
              </a:rPr>
              <a:t>thành</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FC63690C-D8C8-776C-2161-9A47FA078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618" y="1470212"/>
            <a:ext cx="6548241" cy="4744896"/>
          </a:xfrm>
          <a:prstGeom prst="rect">
            <a:avLst/>
          </a:prstGeom>
        </p:spPr>
      </p:pic>
      <p:sp>
        <p:nvSpPr>
          <p:cNvPr id="4" name="Oval 3">
            <a:extLst>
              <a:ext uri="{FF2B5EF4-FFF2-40B4-BE49-F238E27FC236}">
                <a16:creationId xmlns:a16="http://schemas.microsoft.com/office/drawing/2014/main" id="{9AF4A213-C818-25DC-8052-953B698CFBF4}"/>
              </a:ext>
            </a:extLst>
          </p:cNvPr>
          <p:cNvSpPr/>
          <p:nvPr/>
        </p:nvSpPr>
        <p:spPr>
          <a:xfrm>
            <a:off x="2029046" y="2831566"/>
            <a:ext cx="1806460"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Cambria" panose="02040503050406030204" pitchFamily="18" charset="0"/>
                <a:cs typeface="Times New Roman" pitchFamily="18" charset="0"/>
              </a:rPr>
              <a:t>Khơi</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endParaRPr>
          </a:p>
        </p:txBody>
      </p:sp>
      <p:sp>
        <p:nvSpPr>
          <p:cNvPr id="6" name="Oval 5">
            <a:extLst>
              <a:ext uri="{FF2B5EF4-FFF2-40B4-BE49-F238E27FC236}">
                <a16:creationId xmlns:a16="http://schemas.microsoft.com/office/drawing/2014/main" id="{C25E740B-8AD7-A81D-9994-0007C38ADC3C}"/>
              </a:ext>
            </a:extLst>
          </p:cNvPr>
          <p:cNvSpPr/>
          <p:nvPr/>
        </p:nvSpPr>
        <p:spPr>
          <a:xfrm>
            <a:off x="4597012" y="2857898"/>
            <a:ext cx="1776583"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Cambria" panose="02040503050406030204" pitchFamily="18" charset="0"/>
                <a:cs typeface="Times New Roman" pitchFamily="18" charset="0"/>
              </a:rPr>
              <a:t>Lộng</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4274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nodeType="clickEffect">
                                  <p:stCondLst>
                                    <p:cond delay="0"/>
                                  </p:stCondLst>
                                  <p:childTnLst>
                                    <p:animEffect transition="out" filter="wheel(1)">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2"/>
          <a:stretch>
            <a:fillRect/>
          </a:stretch>
        </p:blipFill>
        <p:spPr>
          <a:xfrm>
            <a:off x="152729" y="182880"/>
            <a:ext cx="717866"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826683" y="2577703"/>
            <a:ext cx="7490633" cy="851297"/>
          </a:xfrm>
          <a:prstGeom prst="roundRect">
            <a:avLst/>
          </a:prstGeom>
          <a:solidFill>
            <a:srgbClr val="FFFFCC"/>
          </a:solidFill>
          <a:ln w="28575">
            <a:solidFill>
              <a:srgbClr val="217875"/>
            </a:solidFill>
            <a:prstDash val="sysDash"/>
          </a:ln>
        </p:spPr>
        <p:txBody>
          <a:bodyPr wrap="square">
            <a:spAutoFit/>
          </a:bodyPr>
          <a:lstStyle/>
          <a:p>
            <a:pPr algn="ctr"/>
            <a:r>
              <a:rPr lang="en-US" sz="4400" b="1" dirty="0">
                <a:solidFill>
                  <a:schemeClr val="accent6">
                    <a:lumMod val="50000"/>
                  </a:schemeClr>
                </a:solidFill>
                <a:latin typeface="Times New Roman" pitchFamily="18" charset="0"/>
                <a:cs typeface="Times New Roman" pitchFamily="18" charset="0"/>
              </a:rPr>
              <a:t>Luyện đọc đoạn theo cặp đôi </a:t>
            </a:r>
          </a:p>
        </p:txBody>
      </p:sp>
      <p:pic>
        <p:nvPicPr>
          <p:cNvPr id="4" name="Picture 3"/>
          <p:cNvPicPr>
            <a:picLocks noChangeAspect="1"/>
          </p:cNvPicPr>
          <p:nvPr/>
        </p:nvPicPr>
        <p:blipFill>
          <a:blip r:embed="rId3"/>
          <a:stretch>
            <a:fillRect/>
          </a:stretch>
        </p:blipFill>
        <p:spPr>
          <a:xfrm>
            <a:off x="6782789" y="4704403"/>
            <a:ext cx="2917189" cy="1943644"/>
          </a:xfrm>
          <a:prstGeom prst="rect">
            <a:avLst/>
          </a:prstGeom>
        </p:spPr>
      </p:pic>
    </p:spTree>
    <p:extLst>
      <p:ext uri="{BB962C8B-B14F-4D97-AF65-F5344CB8AC3E}">
        <p14:creationId xmlns:p14="http://schemas.microsoft.com/office/powerpoint/2010/main" val="124681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481294" y="644447"/>
            <a:ext cx="4443765"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218941" y="454405"/>
            <a:ext cx="4182730" cy="5918951"/>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8941" y="968288"/>
            <a:ext cx="3860587" cy="1569660"/>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Times New Roman" pitchFamily="18" charset="0"/>
                <a:ea typeface="Cambria" panose="02040503050406030204" pitchFamily="18" charset="0"/>
                <a:cs typeface="Times New Roman" pitchFamily="18" charset="0"/>
              </a:rPr>
              <a:t>1. </a:t>
            </a:r>
            <a:r>
              <a:rPr lang="vi-VN" sz="3200" b="1" dirty="0">
                <a:solidFill>
                  <a:srgbClr val="C00000"/>
                </a:solidFill>
                <a:latin typeface="Times New Roman" pitchFamily="18" charset="0"/>
                <a:ea typeface="Cambria" panose="02040503050406030204" pitchFamily="18" charset="0"/>
                <a:cs typeface="Times New Roman" pitchFamily="18" charset="0"/>
              </a:rPr>
              <a:t>Tìm câu văn miêu tả bao quát về đảo ở vịnh Hạ Long. </a:t>
            </a:r>
            <a:endParaRPr kumimoji="0" lang="vi-VN" sz="32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endParaRPr>
          </a:p>
        </p:txBody>
      </p:sp>
      <p:sp>
        <p:nvSpPr>
          <p:cNvPr id="6" name="TextBox 5"/>
          <p:cNvSpPr txBox="1"/>
          <p:nvPr/>
        </p:nvSpPr>
        <p:spPr>
          <a:xfrm>
            <a:off x="4481294" y="1564536"/>
            <a:ext cx="4220504" cy="4401205"/>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Times New Roman" pitchFamily="18" charset="0"/>
                <a:ea typeface="Cambria" panose="02040503050406030204" pitchFamily="18" charset="0"/>
                <a:cs typeface="Times New Roman" pitchFamily="18" charset="0"/>
              </a:rPr>
              <a:t>   </a:t>
            </a:r>
            <a:r>
              <a:rPr lang="vi-VN" sz="4000" b="1" dirty="0">
                <a:solidFill>
                  <a:prstClr val="black"/>
                </a:solidFill>
                <a:latin typeface="Times New Roman" pitchFamily="18" charset="0"/>
                <a:ea typeface="Cambria" panose="02040503050406030204" pitchFamily="18" charset="0"/>
                <a:cs typeface="Times New Roman"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endParaRPr>
          </a:p>
        </p:txBody>
      </p:sp>
      <p:grpSp>
        <p:nvGrpSpPr>
          <p:cNvPr id="9" name="Group 8"/>
          <p:cNvGrpSpPr/>
          <p:nvPr/>
        </p:nvGrpSpPr>
        <p:grpSpPr>
          <a:xfrm>
            <a:off x="228933" y="-84970"/>
            <a:ext cx="826089"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a:extLst>
              <a:ext uri="{FF2B5EF4-FFF2-40B4-BE49-F238E27FC236}">
                <a16:creationId xmlns:a16="http://schemas.microsoft.com/office/drawing/2014/main" id="{B9409064-C5EA-C491-8D1A-41B8854078BA}"/>
              </a:ext>
            </a:extLst>
          </p:cNvPr>
          <p:cNvSpPr txBox="1"/>
          <p:nvPr/>
        </p:nvSpPr>
        <p:spPr>
          <a:xfrm>
            <a:off x="139318" y="2711184"/>
            <a:ext cx="3860587" cy="2062103"/>
          </a:xfrm>
          <a:prstGeom prst="rect">
            <a:avLst/>
          </a:prstGeom>
          <a:noFill/>
        </p:spPr>
        <p:txBody>
          <a:bodyPr wrap="square" numCol="1" rtlCol="0">
            <a:spAutoFit/>
          </a:bodyPr>
          <a:lstStyle/>
          <a:p>
            <a:pPr lvl="0" algn="just">
              <a:spcBef>
                <a:spcPts val="600"/>
              </a:spcBef>
              <a:spcAft>
                <a:spcPts val="600"/>
              </a:spcAft>
              <a:defRPr/>
            </a:pPr>
            <a:r>
              <a:rPr lang="vi-VN" sz="3200" b="1" dirty="0">
                <a:solidFill>
                  <a:srgbClr val="C00000"/>
                </a:solidFill>
                <a:latin typeface="Times New Roman" pitchFamily="18" charset="0"/>
                <a:ea typeface="Cambria" panose="02040503050406030204" pitchFamily="18" charset="0"/>
                <a:cs typeface="Times New Roman" pitchFamily="18" charset="0"/>
              </a:rPr>
              <a:t>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2313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47198"/>
            <a:ext cx="9082863" cy="2106226"/>
            <a:chOff x="-237393" y="7468989"/>
            <a:chExt cx="11626707" cy="1694222"/>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254252"/>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804533" y="329020"/>
            <a:ext cx="8163492" cy="1415657"/>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2. </a:t>
            </a:r>
            <a:r>
              <a:rPr kumimoji="0" lang="vi-VN"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grpSp>
        <p:nvGrpSpPr>
          <p:cNvPr id="3" name="Group 2"/>
          <p:cNvGrpSpPr/>
          <p:nvPr/>
        </p:nvGrpSpPr>
        <p:grpSpPr>
          <a:xfrm>
            <a:off x="0" y="426625"/>
            <a:ext cx="826089"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744279" y="2361174"/>
            <a:ext cx="7655441" cy="4167806"/>
          </a:xfrm>
          <a:prstGeom prst="rect">
            <a:avLst/>
          </a:prstGeom>
        </p:spPr>
      </p:pic>
      <p:sp>
        <p:nvSpPr>
          <p:cNvPr id="18" name="Rectangle 17"/>
          <p:cNvSpPr/>
          <p:nvPr/>
        </p:nvSpPr>
        <p:spPr>
          <a:xfrm>
            <a:off x="1679239" y="3414738"/>
            <a:ext cx="6071896" cy="2554545"/>
          </a:xfrm>
          <a:prstGeom prst="rect">
            <a:avLst/>
          </a:prstGeom>
        </p:spPr>
        <p:txBody>
          <a:bodyPr wrap="square">
            <a:spAutoFit/>
          </a:bodyPr>
          <a:lstStyle/>
          <a:p>
            <a:pPr lvl="0" algn="just"/>
            <a:r>
              <a:rPr lang="en-US" sz="3200" b="1" dirty="0">
                <a:solidFill>
                  <a:srgbClr val="FF0000"/>
                </a:solidFill>
                <a:latin typeface="Times New Roman" pitchFamily="18" charset="0"/>
                <a:ea typeface="Cambria" panose="02040503050406030204" pitchFamily="18" charset="0"/>
                <a:cs typeface="Times New Roman" pitchFamily="18" charset="0"/>
              </a:rPr>
              <a:t>   </a:t>
            </a:r>
            <a:r>
              <a:rPr lang="vi-VN" sz="3200" b="1" dirty="0">
                <a:solidFill>
                  <a:srgbClr val="FF0000"/>
                </a:solidFill>
                <a:latin typeface="Times New Roman" pitchFamily="18" charset="0"/>
                <a:ea typeface="Cambria" panose="02040503050406030204" pitchFamily="18" charset="0"/>
                <a:cs typeface="Times New Roman" pitchFamily="18" charset="0"/>
              </a:rPr>
              <a:t>Những hòn đảo ở Hạ Long được tạo hóa xếp đặt rất thú vị. Bằng biện pháp so sánh hoặc nhân hóa, tác giả đã giúp người đọc hình dung sự thú vị đó.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endParaRPr>
          </a:p>
        </p:txBody>
      </p:sp>
      <p:sp>
        <p:nvSpPr>
          <p:cNvPr id="7" name="Speech Bubble: Oval 6">
            <a:extLst>
              <a:ext uri="{FF2B5EF4-FFF2-40B4-BE49-F238E27FC236}">
                <a16:creationId xmlns:a16="http://schemas.microsoft.com/office/drawing/2014/main" id="{7653B89F-C856-744D-C821-2F96EBDC20E7}"/>
              </a:ext>
            </a:extLst>
          </p:cNvPr>
          <p:cNvSpPr/>
          <p:nvPr/>
        </p:nvSpPr>
        <p:spPr>
          <a:xfrm>
            <a:off x="2937163" y="2041044"/>
            <a:ext cx="4692074" cy="1182371"/>
          </a:xfrm>
          <a:prstGeom prst="wedgeEllipseCallou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latin typeface="Times New Roman" panose="02020603050405020304" pitchFamily="18" charset="0"/>
                <a:cs typeface="Times New Roman" panose="02020603050405020304" pitchFamily="18" charset="0"/>
              </a:rPr>
              <a:t>THẢO LUẬN CẶP ĐÔI</a:t>
            </a:r>
          </a:p>
        </p:txBody>
      </p:sp>
      <p:pic>
        <p:nvPicPr>
          <p:cNvPr id="10" name="Picture 9">
            <a:extLst>
              <a:ext uri="{FF2B5EF4-FFF2-40B4-BE49-F238E27FC236}">
                <a16:creationId xmlns:a16="http://schemas.microsoft.com/office/drawing/2014/main" id="{924A8C41-A1EC-B678-090B-D46B62E10AE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462165" y="4147126"/>
            <a:ext cx="2541566" cy="2710873"/>
          </a:xfrm>
          <a:prstGeom prst="rect">
            <a:avLst/>
          </a:prstGeom>
        </p:spPr>
      </p:pic>
    </p:spTree>
    <p:extLst>
      <p:ext uri="{BB962C8B-B14F-4D97-AF65-F5344CB8AC3E}">
        <p14:creationId xmlns:p14="http://schemas.microsoft.com/office/powerpoint/2010/main" val="3060435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 y="180754"/>
            <a:ext cx="9144000"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557857379"/>
              </p:ext>
            </p:extLst>
          </p:nvPr>
        </p:nvGraphicFramePr>
        <p:xfrm>
          <a:off x="399245" y="656823"/>
          <a:ext cx="8332631" cy="1439094"/>
        </p:xfrm>
        <a:graphic>
          <a:graphicData uri="http://schemas.openxmlformats.org/drawingml/2006/table">
            <a:tbl>
              <a:tblPr firstRow="1" firstCol="1" bandRow="1">
                <a:tableStyleId>{5C22544A-7EE6-4342-B048-85BDC9FD1C3A}</a:tableStyleId>
              </a:tblPr>
              <a:tblGrid>
                <a:gridCol w="4893097">
                  <a:extLst>
                    <a:ext uri="{9D8B030D-6E8A-4147-A177-3AD203B41FA5}">
                      <a16:colId xmlns:a16="http://schemas.microsoft.com/office/drawing/2014/main" val="2011135838"/>
                    </a:ext>
                  </a:extLst>
                </a:gridCol>
                <a:gridCol w="3439534">
                  <a:extLst>
                    <a:ext uri="{9D8B030D-6E8A-4147-A177-3AD203B41FA5}">
                      <a16:colId xmlns:a16="http://schemas.microsoft.com/office/drawing/2014/main" val="74174239"/>
                    </a:ext>
                  </a:extLst>
                </a:gridCol>
              </a:tblGrid>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Trên một diện tích hẹp, mọc lên </a:t>
                      </a:r>
                      <a:r>
                        <a:rPr lang="vi-VN" sz="2000" b="1" dirty="0">
                          <a:solidFill>
                            <a:srgbClr val="002060"/>
                          </a:solidFill>
                          <a:effectLst/>
                          <a:latin typeface="Times New Roman" pitchFamily="18" charset="0"/>
                          <a:ea typeface="Cambria" panose="02040503050406030204" pitchFamily="18" charset="0"/>
                          <a:cs typeface="Times New Roman" pitchFamily="18" charset="0"/>
                        </a:rPr>
                        <a:t>hàng nghìn đảo nhấp nhô, khuất khúc như rồng chầu, phượng múa.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 </a:t>
                      </a:r>
                      <a:endParaRPr lang="en-US" sz="1400"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bl>
          </a:graphicData>
        </a:graphic>
      </p:graphicFrame>
      <p:graphicFrame>
        <p:nvGraphicFramePr>
          <p:cNvPr id="2" name="Table 1">
            <a:extLst>
              <a:ext uri="{FF2B5EF4-FFF2-40B4-BE49-F238E27FC236}">
                <a16:creationId xmlns:a16="http://schemas.microsoft.com/office/drawing/2014/main" id="{01A8BB86-AC7C-AAAA-5FF3-1EE49BE50703}"/>
              </a:ext>
            </a:extLst>
          </p:cNvPr>
          <p:cNvGraphicFramePr>
            <a:graphicFrameLocks noGrp="1"/>
          </p:cNvGraphicFramePr>
          <p:nvPr>
            <p:extLst>
              <p:ext uri="{D42A27DB-BD31-4B8C-83A1-F6EECF244321}">
                <p14:modId xmlns:p14="http://schemas.microsoft.com/office/powerpoint/2010/main" val="2854968802"/>
              </p:ext>
            </p:extLst>
          </p:nvPr>
        </p:nvGraphicFramePr>
        <p:xfrm>
          <a:off x="412124" y="656823"/>
          <a:ext cx="8332631" cy="2905190"/>
        </p:xfrm>
        <a:graphic>
          <a:graphicData uri="http://schemas.openxmlformats.org/drawingml/2006/table">
            <a:tbl>
              <a:tblPr firstRow="1" firstCol="1" bandRow="1">
                <a:tableStyleId>{5C22544A-7EE6-4342-B048-85BDC9FD1C3A}</a:tableStyleId>
              </a:tblPr>
              <a:tblGrid>
                <a:gridCol w="4893097">
                  <a:extLst>
                    <a:ext uri="{9D8B030D-6E8A-4147-A177-3AD203B41FA5}">
                      <a16:colId xmlns:a16="http://schemas.microsoft.com/office/drawing/2014/main" val="2011135838"/>
                    </a:ext>
                  </a:extLst>
                </a:gridCol>
                <a:gridCol w="3439534">
                  <a:extLst>
                    <a:ext uri="{9D8B030D-6E8A-4147-A177-3AD203B41FA5}">
                      <a16:colId xmlns:a16="http://schemas.microsoft.com/office/drawing/2014/main" val="74174239"/>
                    </a:ext>
                  </a:extLst>
                </a:gridCol>
              </a:tblGrid>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Trên một diện tích hẹp, mọc lên </a:t>
                      </a:r>
                      <a:r>
                        <a:rPr lang="vi-VN" sz="2000" b="1" dirty="0">
                          <a:solidFill>
                            <a:srgbClr val="002060"/>
                          </a:solidFill>
                          <a:effectLst/>
                          <a:latin typeface="Times New Roman" pitchFamily="18" charset="0"/>
                          <a:ea typeface="Cambria" panose="02040503050406030204" pitchFamily="18" charset="0"/>
                          <a:cs typeface="Times New Roman" pitchFamily="18" charset="0"/>
                        </a:rPr>
                        <a:t>hàng nghìn đảo nhấp nhô, khuất khúc như rồng chầu, phượng múa.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 </a:t>
                      </a:r>
                      <a:endParaRPr lang="en-US" sz="1400"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66096">
                <a:tc>
                  <a:txBody>
                    <a:bodyPr/>
                    <a:lstStyle/>
                    <a:p>
                      <a:pPr marL="0" marR="0" algn="just">
                        <a:lnSpc>
                          <a:spcPct val="150000"/>
                        </a:lnSpc>
                        <a:spcBef>
                          <a:spcPts val="0"/>
                        </a:spcBef>
                        <a:spcAft>
                          <a:spcPts val="0"/>
                        </a:spcAft>
                      </a:pPr>
                      <a:r>
                        <a:rPr lang="vi-VN" sz="2000" b="1" dirty="0">
                          <a:solidFill>
                            <a:srgbClr val="002060"/>
                          </a:solidFill>
                          <a:effectLst/>
                          <a:latin typeface="Times New Roman" pitchFamily="18" charset="0"/>
                          <a:ea typeface="Cambria" panose="02040503050406030204" pitchFamily="18" charset="0"/>
                          <a:cs typeface="Times New Roman" pitchFamily="18" charset="0"/>
                        </a:rPr>
                        <a:t>Đảo có chỗ sừng sững, chạy dài như bức tường thành vững chãi</a:t>
                      </a:r>
                      <a:r>
                        <a:rPr lang="vi-VN" sz="2000" b="0" dirty="0">
                          <a:solidFill>
                            <a:srgbClr val="002060"/>
                          </a:solidFill>
                          <a:effectLst/>
                          <a:latin typeface="Times New Roman" pitchFamily="18" charset="0"/>
                          <a:ea typeface="Cambria" panose="02040503050406030204" pitchFamily="18" charset="0"/>
                          <a:cs typeface="Times New Roman" pitchFamily="18" charset="0"/>
                        </a:rPr>
                        <a:t>, ngăn khơi với lộng, nối mặt biển với chân trời. </a:t>
                      </a:r>
                      <a:endParaRPr lang="en-US" sz="1400" b="0"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bl>
          </a:graphicData>
        </a:graphic>
      </p:graphicFrame>
      <p:graphicFrame>
        <p:nvGraphicFramePr>
          <p:cNvPr id="5" name="Table 4">
            <a:extLst>
              <a:ext uri="{FF2B5EF4-FFF2-40B4-BE49-F238E27FC236}">
                <a16:creationId xmlns:a16="http://schemas.microsoft.com/office/drawing/2014/main" id="{67066F3F-A668-B550-A773-7B79608421B5}"/>
              </a:ext>
            </a:extLst>
          </p:cNvPr>
          <p:cNvGraphicFramePr>
            <a:graphicFrameLocks noGrp="1"/>
          </p:cNvGraphicFramePr>
          <p:nvPr>
            <p:extLst>
              <p:ext uri="{D42A27DB-BD31-4B8C-83A1-F6EECF244321}">
                <p14:modId xmlns:p14="http://schemas.microsoft.com/office/powerpoint/2010/main" val="1772277560"/>
              </p:ext>
            </p:extLst>
          </p:nvPr>
        </p:nvGraphicFramePr>
        <p:xfrm>
          <a:off x="399244" y="656823"/>
          <a:ext cx="8332631" cy="4344284"/>
        </p:xfrm>
        <a:graphic>
          <a:graphicData uri="http://schemas.openxmlformats.org/drawingml/2006/table">
            <a:tbl>
              <a:tblPr firstRow="1" firstCol="1" bandRow="1">
                <a:tableStyleId>{5C22544A-7EE6-4342-B048-85BDC9FD1C3A}</a:tableStyleId>
              </a:tblPr>
              <a:tblGrid>
                <a:gridCol w="4893097">
                  <a:extLst>
                    <a:ext uri="{9D8B030D-6E8A-4147-A177-3AD203B41FA5}">
                      <a16:colId xmlns:a16="http://schemas.microsoft.com/office/drawing/2014/main" val="2011135838"/>
                    </a:ext>
                  </a:extLst>
                </a:gridCol>
                <a:gridCol w="3439534">
                  <a:extLst>
                    <a:ext uri="{9D8B030D-6E8A-4147-A177-3AD203B41FA5}">
                      <a16:colId xmlns:a16="http://schemas.microsoft.com/office/drawing/2014/main" val="74174239"/>
                    </a:ext>
                  </a:extLst>
                </a:gridCol>
              </a:tblGrid>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Trên một diện tích hẹp, mọc lên </a:t>
                      </a:r>
                      <a:r>
                        <a:rPr lang="vi-VN" sz="2000" b="1" dirty="0">
                          <a:solidFill>
                            <a:srgbClr val="002060"/>
                          </a:solidFill>
                          <a:effectLst/>
                          <a:latin typeface="Times New Roman" pitchFamily="18" charset="0"/>
                          <a:ea typeface="Cambria" panose="02040503050406030204" pitchFamily="18" charset="0"/>
                          <a:cs typeface="Times New Roman" pitchFamily="18" charset="0"/>
                        </a:rPr>
                        <a:t>hàng nghìn đảo nhấp nhô, khuất khúc như rồng chầu, phượng múa.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 </a:t>
                      </a:r>
                      <a:endParaRPr lang="en-US" sz="1400"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66096">
                <a:tc>
                  <a:txBody>
                    <a:bodyPr/>
                    <a:lstStyle/>
                    <a:p>
                      <a:pPr marL="0" marR="0" algn="just">
                        <a:lnSpc>
                          <a:spcPct val="150000"/>
                        </a:lnSpc>
                        <a:spcBef>
                          <a:spcPts val="0"/>
                        </a:spcBef>
                        <a:spcAft>
                          <a:spcPts val="0"/>
                        </a:spcAft>
                      </a:pPr>
                      <a:r>
                        <a:rPr lang="vi-VN" sz="2000" b="1" dirty="0">
                          <a:solidFill>
                            <a:srgbClr val="002060"/>
                          </a:solidFill>
                          <a:effectLst/>
                          <a:latin typeface="Times New Roman" pitchFamily="18" charset="0"/>
                          <a:ea typeface="Cambria" panose="02040503050406030204" pitchFamily="18" charset="0"/>
                          <a:cs typeface="Times New Roman" pitchFamily="18" charset="0"/>
                        </a:rPr>
                        <a:t>Đảo có chỗ sừng sững, chạy dài như bức tường thành vững chãi</a:t>
                      </a:r>
                      <a:r>
                        <a:rPr lang="vi-VN" sz="2000" b="0" dirty="0">
                          <a:solidFill>
                            <a:srgbClr val="002060"/>
                          </a:solidFill>
                          <a:effectLst/>
                          <a:latin typeface="Times New Roman" pitchFamily="18" charset="0"/>
                          <a:ea typeface="Cambria" panose="02040503050406030204" pitchFamily="18" charset="0"/>
                          <a:cs typeface="Times New Roman" pitchFamily="18" charset="0"/>
                        </a:rPr>
                        <a:t>, ngăn khơi với lộng, nối mặt biển với chân trời. </a:t>
                      </a:r>
                      <a:endParaRPr lang="en-US" sz="1400" b="0"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Có chỗ </a:t>
                      </a:r>
                      <a:r>
                        <a:rPr lang="vi-VN" sz="2000" b="1" dirty="0">
                          <a:solidFill>
                            <a:srgbClr val="002060"/>
                          </a:solidFill>
                          <a:effectLst/>
                          <a:latin typeface="Times New Roman" pitchFamily="18" charset="0"/>
                          <a:ea typeface="Cambria" panose="02040503050406030204" pitchFamily="18" charset="0"/>
                          <a:cs typeface="Times New Roman" pitchFamily="18" charset="0"/>
                        </a:rPr>
                        <a:t>đảo dàn ra thưa thớt</a:t>
                      </a:r>
                      <a:r>
                        <a:rPr lang="vi-VN" sz="2000" b="0" dirty="0">
                          <a:solidFill>
                            <a:srgbClr val="002060"/>
                          </a:solidFill>
                          <a:effectLst/>
                          <a:latin typeface="Times New Roman" pitchFamily="18" charset="0"/>
                          <a:ea typeface="Cambria" panose="02040503050406030204" pitchFamily="18" charset="0"/>
                          <a:cs typeface="Times New Roman" pitchFamily="18" charset="0"/>
                        </a:rPr>
                        <a:t>, hòn này với hòn kia biệt lập, xa trông </a:t>
                      </a:r>
                      <a:r>
                        <a:rPr lang="vi-VN" sz="2000" b="1" dirty="0">
                          <a:solidFill>
                            <a:srgbClr val="002060"/>
                          </a:solidFill>
                          <a:effectLst/>
                          <a:latin typeface="Times New Roman" pitchFamily="18" charset="0"/>
                          <a:ea typeface="Cambria" panose="02040503050406030204" pitchFamily="18" charset="0"/>
                          <a:cs typeface="Times New Roman" pitchFamily="18" charset="0"/>
                        </a:rPr>
                        <a:t>như quân cờ bày chon von trên mặt biển.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nhân hóa và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bl>
          </a:graphicData>
        </a:graphic>
      </p:graphicFrame>
      <p:graphicFrame>
        <p:nvGraphicFramePr>
          <p:cNvPr id="6" name="Table 5">
            <a:extLst>
              <a:ext uri="{FF2B5EF4-FFF2-40B4-BE49-F238E27FC236}">
                <a16:creationId xmlns:a16="http://schemas.microsoft.com/office/drawing/2014/main" id="{229FA850-AE70-518E-B184-D016581F90CB}"/>
              </a:ext>
            </a:extLst>
          </p:cNvPr>
          <p:cNvGraphicFramePr>
            <a:graphicFrameLocks noGrp="1"/>
          </p:cNvGraphicFramePr>
          <p:nvPr>
            <p:extLst>
              <p:ext uri="{D42A27DB-BD31-4B8C-83A1-F6EECF244321}">
                <p14:modId xmlns:p14="http://schemas.microsoft.com/office/powerpoint/2010/main" val="1143597068"/>
              </p:ext>
            </p:extLst>
          </p:nvPr>
        </p:nvGraphicFramePr>
        <p:xfrm>
          <a:off x="412124" y="656823"/>
          <a:ext cx="8332631" cy="5276006"/>
        </p:xfrm>
        <a:graphic>
          <a:graphicData uri="http://schemas.openxmlformats.org/drawingml/2006/table">
            <a:tbl>
              <a:tblPr firstRow="1" firstCol="1" bandRow="1">
                <a:tableStyleId>{5C22544A-7EE6-4342-B048-85BDC9FD1C3A}</a:tableStyleId>
              </a:tblPr>
              <a:tblGrid>
                <a:gridCol w="4893097">
                  <a:extLst>
                    <a:ext uri="{9D8B030D-6E8A-4147-A177-3AD203B41FA5}">
                      <a16:colId xmlns:a16="http://schemas.microsoft.com/office/drawing/2014/main" val="2011135838"/>
                    </a:ext>
                  </a:extLst>
                </a:gridCol>
                <a:gridCol w="3439534">
                  <a:extLst>
                    <a:ext uri="{9D8B030D-6E8A-4147-A177-3AD203B41FA5}">
                      <a16:colId xmlns:a16="http://schemas.microsoft.com/office/drawing/2014/main" val="74174239"/>
                    </a:ext>
                  </a:extLst>
                </a:gridCol>
              </a:tblGrid>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Trên một diện tích hẹp, mọc lên </a:t>
                      </a:r>
                      <a:r>
                        <a:rPr lang="vi-VN" sz="2000" b="1" dirty="0">
                          <a:solidFill>
                            <a:srgbClr val="002060"/>
                          </a:solidFill>
                          <a:effectLst/>
                          <a:latin typeface="Times New Roman" pitchFamily="18" charset="0"/>
                          <a:ea typeface="Cambria" panose="02040503050406030204" pitchFamily="18" charset="0"/>
                          <a:cs typeface="Times New Roman" pitchFamily="18" charset="0"/>
                        </a:rPr>
                        <a:t>hàng nghìn đảo nhấp nhô, khuất khúc như rồng chầu, phượng múa.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 </a:t>
                      </a:r>
                      <a:endParaRPr lang="en-US" sz="1400"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66096">
                <a:tc>
                  <a:txBody>
                    <a:bodyPr/>
                    <a:lstStyle/>
                    <a:p>
                      <a:pPr marL="0" marR="0" algn="just">
                        <a:lnSpc>
                          <a:spcPct val="150000"/>
                        </a:lnSpc>
                        <a:spcBef>
                          <a:spcPts val="0"/>
                        </a:spcBef>
                        <a:spcAft>
                          <a:spcPts val="0"/>
                        </a:spcAft>
                      </a:pPr>
                      <a:r>
                        <a:rPr lang="vi-VN" sz="2000" b="1" dirty="0">
                          <a:solidFill>
                            <a:srgbClr val="002060"/>
                          </a:solidFill>
                          <a:effectLst/>
                          <a:latin typeface="Times New Roman" pitchFamily="18" charset="0"/>
                          <a:ea typeface="Cambria" panose="02040503050406030204" pitchFamily="18" charset="0"/>
                          <a:cs typeface="Times New Roman" pitchFamily="18" charset="0"/>
                        </a:rPr>
                        <a:t>Đảo có chỗ sừng sững, chạy dài như bức tường thành vững chãi</a:t>
                      </a:r>
                      <a:r>
                        <a:rPr lang="vi-VN" sz="2000" b="0" dirty="0">
                          <a:solidFill>
                            <a:srgbClr val="002060"/>
                          </a:solidFill>
                          <a:effectLst/>
                          <a:latin typeface="Times New Roman" pitchFamily="18" charset="0"/>
                          <a:ea typeface="Cambria" panose="02040503050406030204" pitchFamily="18" charset="0"/>
                          <a:cs typeface="Times New Roman" pitchFamily="18" charset="0"/>
                        </a:rPr>
                        <a:t>, ngăn khơi với lộng, nối mặt biển với chân trời. </a:t>
                      </a:r>
                      <a:endParaRPr lang="en-US" sz="1400" b="0"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39094">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Có chỗ </a:t>
                      </a:r>
                      <a:r>
                        <a:rPr lang="vi-VN" sz="2000" b="1" dirty="0">
                          <a:solidFill>
                            <a:srgbClr val="002060"/>
                          </a:solidFill>
                          <a:effectLst/>
                          <a:latin typeface="Times New Roman" pitchFamily="18" charset="0"/>
                          <a:ea typeface="Cambria" panose="02040503050406030204" pitchFamily="18" charset="0"/>
                          <a:cs typeface="Times New Roman" pitchFamily="18" charset="0"/>
                        </a:rPr>
                        <a:t>đảo dàn ra thưa thớt</a:t>
                      </a:r>
                      <a:r>
                        <a:rPr lang="vi-VN" sz="2000" b="0" dirty="0">
                          <a:solidFill>
                            <a:srgbClr val="002060"/>
                          </a:solidFill>
                          <a:effectLst/>
                          <a:latin typeface="Times New Roman" pitchFamily="18" charset="0"/>
                          <a:ea typeface="Cambria" panose="02040503050406030204" pitchFamily="18" charset="0"/>
                          <a:cs typeface="Times New Roman" pitchFamily="18" charset="0"/>
                        </a:rPr>
                        <a:t>, hòn này với hòn kia biệt lập, xa trông </a:t>
                      </a:r>
                      <a:r>
                        <a:rPr lang="vi-VN" sz="2000" b="1" dirty="0">
                          <a:solidFill>
                            <a:srgbClr val="002060"/>
                          </a:solidFill>
                          <a:effectLst/>
                          <a:latin typeface="Times New Roman" pitchFamily="18" charset="0"/>
                          <a:ea typeface="Cambria" panose="02040503050406030204" pitchFamily="18" charset="0"/>
                          <a:cs typeface="Times New Roman" pitchFamily="18" charset="0"/>
                        </a:rPr>
                        <a:t>như quân cờ bày chon von trên mặt biển.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nhân hóa và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931722">
                <a:tc>
                  <a:txBody>
                    <a:bodyPr/>
                    <a:lstStyle/>
                    <a:p>
                      <a:pPr marL="0" marR="0" algn="just">
                        <a:lnSpc>
                          <a:spcPct val="150000"/>
                        </a:lnSpc>
                        <a:spcBef>
                          <a:spcPts val="0"/>
                        </a:spcBef>
                        <a:spcAft>
                          <a:spcPts val="0"/>
                        </a:spcAft>
                      </a:pPr>
                      <a:r>
                        <a:rPr lang="vi-VN" sz="2000" b="0" dirty="0">
                          <a:solidFill>
                            <a:srgbClr val="002060"/>
                          </a:solidFill>
                          <a:effectLst/>
                          <a:latin typeface="Times New Roman" pitchFamily="18" charset="0"/>
                          <a:ea typeface="Cambria" panose="02040503050406030204" pitchFamily="18" charset="0"/>
                          <a:cs typeface="Times New Roman" pitchFamily="18" charset="0"/>
                        </a:rPr>
                        <a:t>Có </a:t>
                      </a:r>
                      <a:r>
                        <a:rPr lang="vi-VN" sz="2000" b="1" dirty="0">
                          <a:solidFill>
                            <a:srgbClr val="002060"/>
                          </a:solidFill>
                          <a:effectLst/>
                          <a:latin typeface="Times New Roman" pitchFamily="18" charset="0"/>
                          <a:ea typeface="Cambria" panose="02040503050406030204" pitchFamily="18" charset="0"/>
                          <a:cs typeface="Times New Roman" pitchFamily="18" charset="0"/>
                        </a:rPr>
                        <a:t>chỗ đảo quần tụ lại, xúm xít như vạn chài lúc neo thuyền, phơi lưới. </a:t>
                      </a:r>
                      <a:endParaRPr lang="en-US" sz="1400" b="1" dirty="0">
                        <a:solidFill>
                          <a:srgbClr val="00206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Times New Roman" pitchFamily="18" charset="0"/>
                          <a:ea typeface="Cambria" panose="02040503050406030204" pitchFamily="18" charset="0"/>
                          <a:cs typeface="Times New Roman" pitchFamily="18" charset="0"/>
                        </a:rPr>
                        <a:t>Câu văn sử dụng biện pháp nhân hóa và so sánh.</a:t>
                      </a:r>
                      <a:endParaRPr lang="en-US" sz="1400" b="1" dirty="0">
                        <a:solidFill>
                          <a:srgbClr val="FF0000"/>
                        </a:solidFill>
                        <a:effectLst/>
                        <a:latin typeface="Times New Roman" pitchFamily="18" charset="0"/>
                        <a:ea typeface="Cambria" panose="02040503050406030204" pitchFamily="18" charset="0"/>
                        <a:cs typeface="Times New Roman" pitchFamily="18" charset="0"/>
                      </a:endParaRPr>
                    </a:p>
                  </a:txBody>
                  <a:tcPr marL="46570" marR="46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Tree>
    <p:extLst>
      <p:ext uri="{BB962C8B-B14F-4D97-AF65-F5344CB8AC3E}">
        <p14:creationId xmlns:p14="http://schemas.microsoft.com/office/powerpoint/2010/main" val="7730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4285" y="1761341"/>
            <a:ext cx="8413909"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191672" y="142556"/>
            <a:ext cx="7476521" cy="1191816"/>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defTabSz="914400">
              <a:defRPr/>
            </a:pPr>
            <a:r>
              <a:rPr lang="en-US" sz="3200" b="1" dirty="0">
                <a:solidFill>
                  <a:srgbClr val="002060"/>
                </a:solidFill>
                <a:latin typeface="Times New Roman" pitchFamily="18" charset="0"/>
                <a:ea typeface="Cambria" panose="02040503050406030204" pitchFamily="18" charset="0"/>
                <a:cs typeface="Times New Roman" pitchFamily="18" charset="0"/>
              </a:rPr>
              <a:t>3. Dựa vào bài đọc, em hãy miêu tả hình dáng một số hòn đảo ở Hạ Long? </a:t>
            </a:r>
            <a:endParaRPr lang="en-US" sz="3200" dirty="0">
              <a:solidFill>
                <a:prstClr val="black"/>
              </a:solidFill>
              <a:latin typeface="Times New Roman" pitchFamily="18" charset="0"/>
              <a:cs typeface="Times New Roman" pitchFamily="18" charset="0"/>
            </a:endParaRPr>
          </a:p>
        </p:txBody>
      </p:sp>
      <p:grpSp>
        <p:nvGrpSpPr>
          <p:cNvPr id="5" name="Group 4"/>
          <p:cNvGrpSpPr/>
          <p:nvPr/>
        </p:nvGrpSpPr>
        <p:grpSpPr>
          <a:xfrm>
            <a:off x="611539" y="297922"/>
            <a:ext cx="826089"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1791961506"/>
              </p:ext>
            </p:extLst>
          </p:nvPr>
        </p:nvGraphicFramePr>
        <p:xfrm>
          <a:off x="611539" y="2080592"/>
          <a:ext cx="7489868" cy="4074448"/>
        </p:xfrm>
        <a:graphic>
          <a:graphicData uri="http://schemas.openxmlformats.org/drawingml/2006/table">
            <a:tbl>
              <a:tblPr firstRow="1" firstCol="1" bandRow="1">
                <a:tableStyleId>{5C22544A-7EE6-4342-B048-85BDC9FD1C3A}</a:tableStyleId>
              </a:tblPr>
              <a:tblGrid>
                <a:gridCol w="2304556">
                  <a:extLst>
                    <a:ext uri="{9D8B030D-6E8A-4147-A177-3AD203B41FA5}">
                      <a16:colId xmlns:a16="http://schemas.microsoft.com/office/drawing/2014/main" val="2959084387"/>
                    </a:ext>
                  </a:extLst>
                </a:gridCol>
                <a:gridCol w="2812536">
                  <a:extLst>
                    <a:ext uri="{9D8B030D-6E8A-4147-A177-3AD203B41FA5}">
                      <a16:colId xmlns:a16="http://schemas.microsoft.com/office/drawing/2014/main" val="815037665"/>
                    </a:ext>
                  </a:extLst>
                </a:gridCol>
                <a:gridCol w="2372776">
                  <a:extLst>
                    <a:ext uri="{9D8B030D-6E8A-4147-A177-3AD203B41FA5}">
                      <a16:colId xmlns:a16="http://schemas.microsoft.com/office/drawing/2014/main" val="1616640169"/>
                    </a:ext>
                  </a:extLst>
                </a:gridCol>
              </a:tblGrid>
              <a:tr h="4074448">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746287" y="2306039"/>
            <a:ext cx="2081323" cy="3539430"/>
          </a:xfrm>
          <a:prstGeom prst="rect">
            <a:avLst/>
          </a:prstGeom>
          <a:noFill/>
        </p:spPr>
        <p:txBody>
          <a:bodyPr wrap="square" rtlCol="0">
            <a:spAutoFit/>
          </a:bodyPr>
          <a:lstStyle/>
          <a:p>
            <a:pPr algn="just"/>
            <a:r>
              <a:rPr lang="en-US" sz="3200" kern="0" dirty="0" err="1">
                <a:solidFill>
                  <a:srgbClr val="FF0000"/>
                </a:solidFill>
                <a:effectLst/>
                <a:latin typeface="Times New Roman" pitchFamily="18" charset="0"/>
                <a:ea typeface="Cambria" panose="02040503050406030204" pitchFamily="18" charset="0"/>
                <a:cs typeface="Times New Roman" pitchFamily="18" charset="0"/>
              </a:rPr>
              <a:t>Có</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hòn</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chông</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chênh</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như</a:t>
            </a:r>
            <a:r>
              <a:rPr lang="en-US" sz="3200" kern="0" dirty="0">
                <a:solidFill>
                  <a:srgbClr val="FF0000"/>
                </a:solidFill>
                <a:effectLst/>
                <a:latin typeface="Times New Roman" pitchFamily="18" charset="0"/>
                <a:ea typeface="Cambria" panose="02040503050406030204" pitchFamily="18" charset="0"/>
                <a:cs typeface="Times New Roman" pitchFamily="18" charset="0"/>
              </a:rPr>
              <a:t> con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cóc</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ngồi</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bờ</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giếng</a:t>
            </a:r>
            <a:r>
              <a:rPr lang="en-US" sz="3200" kern="0" dirty="0">
                <a:solidFill>
                  <a:srgbClr val="FF0000"/>
                </a:solidFill>
                <a:effectLst/>
                <a:latin typeface="Times New Roman" pitchFamily="18" charset="0"/>
                <a:ea typeface="Cambria" panose="02040503050406030204" pitchFamily="18" charset="0"/>
                <a:cs typeface="Times New Roman" pitchFamily="18" charset="0"/>
              </a:rPr>
              <a:t>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hòn</a:t>
            </a:r>
            <a:r>
              <a:rPr lang="en-US" sz="3200" kern="0" dirty="0">
                <a:solidFill>
                  <a:srgbClr val="FF0000"/>
                </a:solidFill>
                <a:effectLst/>
                <a:latin typeface="Times New Roman" pitchFamily="18" charset="0"/>
                <a:ea typeface="Cambria" panose="02040503050406030204" pitchFamily="18" charset="0"/>
                <a:cs typeface="Times New Roman" pitchFamily="18" charset="0"/>
              </a:rPr>
              <a:t> Con </a:t>
            </a:r>
            <a:r>
              <a:rPr lang="en-US" sz="3200" kern="0" dirty="0" err="1">
                <a:solidFill>
                  <a:srgbClr val="FF0000"/>
                </a:solidFill>
                <a:effectLst/>
                <a:latin typeface="Times New Roman" pitchFamily="18" charset="0"/>
                <a:ea typeface="Cambria" panose="02040503050406030204" pitchFamily="18" charset="0"/>
                <a:cs typeface="Times New Roman" pitchFamily="18" charset="0"/>
              </a:rPr>
              <a:t>Cóc</a:t>
            </a:r>
            <a:r>
              <a:rPr lang="en-US" sz="3200" kern="0" dirty="0">
                <a:solidFill>
                  <a:srgbClr val="FF0000"/>
                </a:solidFill>
                <a:effectLst/>
                <a:latin typeface="Times New Roman" pitchFamily="18" charset="0"/>
                <a:ea typeface="Cambria" panose="02040503050406030204" pitchFamily="18" charset="0"/>
                <a:cs typeface="Times New Roman" pitchFamily="18" charset="0"/>
              </a:rPr>
              <a:t>)</a:t>
            </a:r>
            <a:endParaRPr lang="en-US" sz="3200" dirty="0">
              <a:solidFill>
                <a:srgbClr val="FF0000"/>
              </a:solidFill>
              <a:latin typeface="Times New Roman" pitchFamily="18" charset="0"/>
              <a:ea typeface="Cambria" panose="02040503050406030204" pitchFamily="18" charset="0"/>
              <a:cs typeface="Times New Roman"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3105324" y="2123167"/>
            <a:ext cx="2376377" cy="4031873"/>
          </a:xfrm>
          <a:prstGeom prst="rect">
            <a:avLst/>
          </a:prstGeom>
          <a:noFill/>
        </p:spPr>
        <p:txBody>
          <a:bodyPr wrap="square" rtlCol="0">
            <a:spAutoFit/>
          </a:bodyPr>
          <a:lstStyle/>
          <a:p>
            <a:pPr algn="just"/>
            <a:r>
              <a:rPr lang="vi-VN" sz="3200" kern="0" dirty="0">
                <a:solidFill>
                  <a:srgbClr val="FF0000"/>
                </a:solidFill>
                <a:latin typeface="+mj-lt"/>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rgbClr val="FF0000"/>
              </a:solidFill>
              <a:latin typeface="+mj-lt"/>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5917020" y="2306039"/>
            <a:ext cx="1993604" cy="3539430"/>
          </a:xfrm>
          <a:prstGeom prst="rect">
            <a:avLst/>
          </a:prstGeom>
          <a:noFill/>
        </p:spPr>
        <p:txBody>
          <a:bodyPr wrap="square" rtlCol="0">
            <a:spAutoFit/>
          </a:bodyPr>
          <a:lstStyle/>
          <a:p>
            <a:pPr algn="just"/>
            <a:r>
              <a:rPr lang="vi-VN" sz="3200" kern="0" dirty="0">
                <a:solidFill>
                  <a:srgbClr val="FF0000"/>
                </a:solidFill>
                <a:latin typeface="+mj-lt"/>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2839316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00757" y="1761739"/>
            <a:ext cx="8413909"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191672" y="142556"/>
            <a:ext cx="7952327" cy="1532334"/>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defTabSz="914400">
              <a:defRPr/>
            </a:pPr>
            <a:r>
              <a:rPr lang="en-US" sz="2800" b="1" dirty="0">
                <a:solidFill>
                  <a:srgbClr val="002060"/>
                </a:solidFill>
                <a:latin typeface="Times New Roman" pitchFamily="18" charset="0"/>
                <a:ea typeface="Cambria" panose="02040503050406030204" pitchFamily="18" charset="0"/>
                <a:cs typeface="Times New Roman" pitchFamily="18" charset="0"/>
              </a:rPr>
              <a:t>4. </a:t>
            </a:r>
            <a:r>
              <a:rPr lang="vi-VN" sz="2800" b="1" dirty="0">
                <a:solidFill>
                  <a:srgbClr val="002060"/>
                </a:solidFill>
                <a:latin typeface="Times New Roman" pitchFamily="18" charset="0"/>
                <a:ea typeface="Cambria" panose="02040503050406030204" pitchFamily="18" charset="0"/>
                <a:cs typeface="Times New Roman" pitchFamily="18" charset="0"/>
              </a:rPr>
              <a:t>Khi ngắm đảo ở vịnh Hạ Long, vì sao tác giả có cảm giác được “chiêm ngưỡng một thế giới sống động đã trải qua hàng triệu năm hóa đá”? </a:t>
            </a:r>
            <a:endParaRPr lang="en-US" sz="2800" dirty="0">
              <a:solidFill>
                <a:prstClr val="black"/>
              </a:solidFill>
              <a:latin typeface="Times New Roman" pitchFamily="18" charset="0"/>
              <a:cs typeface="Times New Roman" pitchFamily="18" charset="0"/>
            </a:endParaRPr>
          </a:p>
        </p:txBody>
      </p:sp>
      <p:grpSp>
        <p:nvGrpSpPr>
          <p:cNvPr id="5" name="Group 4"/>
          <p:cNvGrpSpPr/>
          <p:nvPr/>
        </p:nvGrpSpPr>
        <p:grpSpPr>
          <a:xfrm>
            <a:off x="254285" y="0"/>
            <a:ext cx="826089"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524553" y="2848069"/>
            <a:ext cx="8118690" cy="1569660"/>
          </a:xfrm>
          <a:prstGeom prst="rect">
            <a:avLst/>
          </a:prstGeom>
          <a:noFill/>
        </p:spPr>
        <p:txBody>
          <a:bodyPr wrap="square" rtlCol="0">
            <a:spAutoFit/>
          </a:bodyPr>
          <a:lstStyle/>
          <a:p>
            <a:pPr marL="457200" indent="-457200" algn="just">
              <a:buFontTx/>
              <a:buChar char="-"/>
            </a:pPr>
            <a:r>
              <a:rPr lang="en-US" sz="3200" dirty="0" err="1">
                <a:solidFill>
                  <a:srgbClr val="FF0000"/>
                </a:solidFill>
                <a:latin typeface="Times New Roman" pitchFamily="18" charset="0"/>
                <a:ea typeface="Cambria" panose="02040503050406030204" pitchFamily="18" charset="0"/>
                <a:cs typeface="Times New Roman" pitchFamily="18" charset="0"/>
              </a:rPr>
              <a:t>H</a:t>
            </a:r>
            <a:r>
              <a:rPr lang="en-US" sz="3200" dirty="0" err="1">
                <a:solidFill>
                  <a:srgbClr val="FF0000"/>
                </a:solidFill>
                <a:effectLst/>
                <a:latin typeface="Times New Roman" pitchFamily="18" charset="0"/>
                <a:ea typeface="Cambria" panose="02040503050406030204" pitchFamily="18" charset="0"/>
                <a:cs typeface="Times New Roman" pitchFamily="18" charset="0"/>
              </a:rPr>
              <a:t>ình</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dáng</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mỗi</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hòn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đảo</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trên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vịnh</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Hạ</a:t>
            </a:r>
            <a:r>
              <a:rPr lang="en-US" sz="3200" dirty="0">
                <a:solidFill>
                  <a:srgbClr val="FF0000"/>
                </a:solidFill>
                <a:effectLst/>
                <a:latin typeface="Times New Roman" pitchFamily="18" charset="0"/>
                <a:ea typeface="Cambria" panose="02040503050406030204" pitchFamily="18" charset="0"/>
                <a:cs typeface="Times New Roman" pitchFamily="18" charset="0"/>
              </a:rPr>
              <a:t> Long.</a:t>
            </a:r>
          </a:p>
          <a:p>
            <a:pPr marL="457200" indent="-457200" algn="just">
              <a:buFontTx/>
              <a:buChar char="-"/>
            </a:pPr>
            <a:r>
              <a:rPr lang="en-US" sz="3200" dirty="0" err="1">
                <a:solidFill>
                  <a:srgbClr val="FF0000"/>
                </a:solidFill>
                <a:effectLst/>
                <a:latin typeface="Times New Roman" pitchFamily="18" charset="0"/>
                <a:ea typeface="Cambria" panose="02040503050406030204" pitchFamily="18" charset="0"/>
                <a:cs typeface="Times New Roman" pitchFamily="18" charset="0"/>
              </a:rPr>
              <a:t>Những</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hòn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đảo</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tụ</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họp</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lại</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bên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nhau</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làm</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hiện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lên</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thấp</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thoáng</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hình</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ảnh</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của</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sự</a:t>
            </a:r>
            <a:r>
              <a:rPr lang="en-US" sz="3200" dirty="0">
                <a:solidFill>
                  <a:srgbClr val="FF0000"/>
                </a:solidFill>
                <a:effectLst/>
                <a:latin typeface="Times New Roman" pitchFamily="18" charset="0"/>
                <a:ea typeface="Cambria" panose="02040503050406030204" pitchFamily="18" charset="0"/>
                <a:cs typeface="Times New Roman" pitchFamily="18" charset="0"/>
              </a:rPr>
              <a:t> </a:t>
            </a:r>
            <a:r>
              <a:rPr lang="en-US" sz="3200" dirty="0" err="1">
                <a:solidFill>
                  <a:srgbClr val="FF0000"/>
                </a:solidFill>
                <a:effectLst/>
                <a:latin typeface="Times New Roman" pitchFamily="18" charset="0"/>
                <a:ea typeface="Cambria" panose="02040503050406030204" pitchFamily="18" charset="0"/>
                <a:cs typeface="Times New Roman" pitchFamily="18" charset="0"/>
              </a:rPr>
              <a:t>sống</a:t>
            </a:r>
            <a:r>
              <a:rPr lang="en-US" sz="3200" dirty="0">
                <a:solidFill>
                  <a:srgbClr val="FF0000"/>
                </a:solidFill>
                <a:effectLst/>
                <a:latin typeface="Times New Roman" pitchFamily="18" charset="0"/>
                <a:ea typeface="Cambria" panose="02040503050406030204" pitchFamily="18" charset="0"/>
                <a:cs typeface="Times New Roman" pitchFamily="18" charset="0"/>
              </a:rPr>
              <a:t>.  </a:t>
            </a:r>
          </a:p>
        </p:txBody>
      </p:sp>
    </p:spTree>
    <p:extLst>
      <p:ext uri="{BB962C8B-B14F-4D97-AF65-F5344CB8AC3E}">
        <p14:creationId xmlns:p14="http://schemas.microsoft.com/office/powerpoint/2010/main" val="219937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9"/>
          <p:cNvSpPr/>
          <p:nvPr/>
        </p:nvSpPr>
        <p:spPr>
          <a:xfrm>
            <a:off x="1052624" y="356459"/>
            <a:ext cx="7893599" cy="5550456"/>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3200" b="1" dirty="0">
                <a:solidFill>
                  <a:prstClr val="black"/>
                </a:solidFill>
                <a:latin typeface="+mj-lt"/>
                <a:ea typeface="Cambria" panose="02040503050406030204" pitchFamily="18" charset="0"/>
              </a:rPr>
              <a:t>5. </a:t>
            </a:r>
            <a:r>
              <a:rPr lang="vi-VN" sz="3200" b="1" dirty="0">
                <a:solidFill>
                  <a:prstClr val="black"/>
                </a:solidFill>
                <a:latin typeface="+mj-lt"/>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mj-lt"/>
                <a:ea typeface="Cambria" panose="02040503050406030204" pitchFamily="18" charset="0"/>
              </a:rPr>
              <a:t>A. Vẻ đẹp kì thú của những hòn đảo trên vịnh Hạ Long</a:t>
            </a:r>
          </a:p>
          <a:p>
            <a:pPr lvl="0" algn="just"/>
            <a:r>
              <a:rPr lang="vi-VN" sz="3200" dirty="0">
                <a:solidFill>
                  <a:prstClr val="black"/>
                </a:solidFill>
                <a:latin typeface="+mj-lt"/>
                <a:ea typeface="Cambria" panose="02040503050406030204" pitchFamily="18" charset="0"/>
              </a:rPr>
              <a:t>B. Sự thơ mộng, huyền bí của sóng nước Hạ Long</a:t>
            </a:r>
          </a:p>
          <a:p>
            <a:pPr lvl="0" algn="just"/>
            <a:r>
              <a:rPr lang="vi-VN" sz="3200" dirty="0">
                <a:solidFill>
                  <a:prstClr val="black"/>
                </a:solidFill>
                <a:latin typeface="+mj-lt"/>
                <a:ea typeface="Cambria" panose="02040503050406030204" pitchFamily="18" charset="0"/>
              </a:rPr>
              <a:t>C. Sức cuốn hút của thiên nhiên Hạ Long đối với du khách</a:t>
            </a:r>
          </a:p>
          <a:p>
            <a:pPr lvl="0" algn="just"/>
            <a:r>
              <a:rPr lang="vi-VN" sz="3200" dirty="0">
                <a:solidFill>
                  <a:prstClr val="black"/>
                </a:solidFill>
                <a:latin typeface="+mj-lt"/>
                <a:ea typeface="Cambria" panose="02040503050406030204" pitchFamily="18" charset="0"/>
              </a:rPr>
              <a:t>D. Những cảnh đẹp có một không hai của thiên nhiên</a:t>
            </a:r>
            <a:endParaRPr lang="en-US" dirty="0">
              <a:solidFill>
                <a:prstClr val="black"/>
              </a:solidFill>
              <a:latin typeface="+mj-lt"/>
            </a:endParaRPr>
          </a:p>
        </p:txBody>
      </p:sp>
      <p:grpSp>
        <p:nvGrpSpPr>
          <p:cNvPr id="5" name="Group 4"/>
          <p:cNvGrpSpPr/>
          <p:nvPr/>
        </p:nvGrpSpPr>
        <p:grpSpPr>
          <a:xfrm>
            <a:off x="215149" y="300226"/>
            <a:ext cx="826089"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Oval 12">
            <a:extLst>
              <a:ext uri="{FF2B5EF4-FFF2-40B4-BE49-F238E27FC236}">
                <a16:creationId xmlns:a16="http://schemas.microsoft.com/office/drawing/2014/main" id="{07888DEA-C5C3-F439-8006-2216DCDC508A}"/>
              </a:ext>
            </a:extLst>
          </p:cNvPr>
          <p:cNvSpPr/>
          <p:nvPr/>
        </p:nvSpPr>
        <p:spPr>
          <a:xfrm>
            <a:off x="1315355" y="1712227"/>
            <a:ext cx="446567"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7599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132522" y="768625"/>
            <a:ext cx="8825948" cy="55129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631722" y="2796208"/>
            <a:ext cx="7982191" cy="2554545"/>
          </a:xfrm>
          <a:prstGeom prst="rect">
            <a:avLst/>
          </a:prstGeom>
          <a:noFill/>
        </p:spPr>
        <p:txBody>
          <a:bodyPr wrap="square" rtlCol="0">
            <a:spAutoFit/>
          </a:bodyPr>
          <a:lstStyle/>
          <a:p>
            <a:pPr lvl="0" algn="just"/>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ẻ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kì</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vĩ</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 những hòn đảo trên </a:t>
            </a:r>
            <a:r>
              <a:rPr lang="en-US" sz="3200" b="1" dirty="0">
                <a:solidFill>
                  <a:srgbClr val="002060"/>
                </a:solidFill>
                <a:latin typeface="Times New Roman" pitchFamily="18" charset="0"/>
                <a:ea typeface="Cambria" panose="02040503050406030204" pitchFamily="18" charset="0"/>
                <a:cs typeface="Times New Roman" pitchFamily="18" charset="0"/>
              </a:rPr>
              <a:t>V</a:t>
            </a:r>
            <a:r>
              <a:rPr lang="vi-VN" sz="3200" b="1" dirty="0">
                <a:solidFill>
                  <a:srgbClr val="002060"/>
                </a:solidFill>
                <a:latin typeface="Times New Roman" pitchFamily="18" charset="0"/>
                <a:ea typeface="Cambria" panose="02040503050406030204" pitchFamily="18" charset="0"/>
                <a:cs typeface="Times New Roman" pitchFamily="18" charset="0"/>
              </a:rPr>
              <a:t>ịnh Hạ Lon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dáng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vẻ đẹp riêng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xếp đặt vô cùng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độc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đáo</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đó</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giúp</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 thêm tự hào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kì</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thiên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 đất nướ</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t>
            </a:r>
            <a:endPar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1926472" y="592970"/>
            <a:ext cx="5857240" cy="2377646"/>
          </a:xfrm>
          <a:prstGeom prst="rect">
            <a:avLst/>
          </a:prstGeom>
        </p:spPr>
      </p:pic>
    </p:spTree>
    <p:extLst>
      <p:ext uri="{BB962C8B-B14F-4D97-AF65-F5344CB8AC3E}">
        <p14:creationId xmlns:p14="http://schemas.microsoft.com/office/powerpoint/2010/main" val="56380049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97A9-F37D-BF48-DFED-40EC0C0F8556}"/>
              </a:ext>
            </a:extLst>
          </p:cNvPr>
          <p:cNvSpPr txBox="1"/>
          <p:nvPr/>
        </p:nvSpPr>
        <p:spPr>
          <a:xfrm>
            <a:off x="1403797" y="2150772"/>
            <a:ext cx="7225048" cy="153258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b="1" dirty="0" err="1">
                <a:solidFill>
                  <a:srgbClr val="C00000"/>
                </a:solidFill>
                <a:latin typeface="Times New Roman" pitchFamily="18" charset="0"/>
                <a:ea typeface="+mj-ea"/>
                <a:cs typeface="Times New Roman" pitchFamily="18" charset="0"/>
              </a:rPr>
              <a:t>Vận</a:t>
            </a:r>
            <a:r>
              <a:rPr lang="en-US" sz="7200" b="1" dirty="0">
                <a:solidFill>
                  <a:srgbClr val="C00000"/>
                </a:solidFill>
                <a:latin typeface="Times New Roman" pitchFamily="18" charset="0"/>
                <a:ea typeface="+mj-ea"/>
                <a:cs typeface="Times New Roman" pitchFamily="18" charset="0"/>
              </a:rPr>
              <a:t> </a:t>
            </a:r>
            <a:r>
              <a:rPr lang="en-US" sz="7200" b="1" dirty="0" err="1">
                <a:solidFill>
                  <a:srgbClr val="C00000"/>
                </a:solidFill>
                <a:latin typeface="Times New Roman" pitchFamily="18" charset="0"/>
                <a:ea typeface="+mj-ea"/>
                <a:cs typeface="Times New Roman" pitchFamily="18" charset="0"/>
              </a:rPr>
              <a:t>dụng</a:t>
            </a:r>
            <a:endParaRPr lang="en-US" sz="7200" b="1" dirty="0">
              <a:solidFill>
                <a:srgbClr val="C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3005995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2" name="394623202_877041486814079_6303703634773829548_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381328"/>
          </a:xfrm>
          <a:prstGeom prst="rect">
            <a:avLst/>
          </a:prstGeom>
        </p:spPr>
      </p:pic>
    </p:spTree>
    <p:extLst>
      <p:ext uri="{BB962C8B-B14F-4D97-AF65-F5344CB8AC3E}">
        <p14:creationId xmlns:p14="http://schemas.microsoft.com/office/powerpoint/2010/main" val="1566949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553453" y="1715273"/>
            <a:ext cx="8725018" cy="21236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6600" i="1" dirty="0" err="1">
                <a:ln w="9525">
                  <a:solidFill>
                    <a:srgbClr val="217875"/>
                  </a:solidFill>
                </a:ln>
                <a:solidFill>
                  <a:srgbClr val="FF0066"/>
                </a:solidFill>
                <a:latin typeface="Times New Roman" pitchFamily="18" charset="0"/>
                <a:cs typeface="Times New Roman" pitchFamily="18" charset="0"/>
                <a:sym typeface="+mn-lt"/>
              </a:rPr>
              <a:t>Cảm</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ơn</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quý</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thầy</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cô</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p>
          <a:p>
            <a:pPr algn="ctr">
              <a:defRPr/>
            </a:pPr>
            <a:r>
              <a:rPr lang="en-US" altLang="zh-CN" sz="6600" i="1" dirty="0" err="1">
                <a:ln w="9525">
                  <a:solidFill>
                    <a:srgbClr val="217875"/>
                  </a:solidFill>
                </a:ln>
                <a:solidFill>
                  <a:srgbClr val="FF0066"/>
                </a:solidFill>
                <a:latin typeface="Times New Roman" pitchFamily="18" charset="0"/>
                <a:cs typeface="Times New Roman" pitchFamily="18" charset="0"/>
                <a:sym typeface="+mn-lt"/>
              </a:rPr>
              <a:t>và</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các</a:t>
            </a:r>
            <a:r>
              <a:rPr lang="en-US" altLang="zh-CN" sz="6600" i="1" dirty="0">
                <a:ln w="9525">
                  <a:solidFill>
                    <a:srgbClr val="217875"/>
                  </a:solidFill>
                </a:ln>
                <a:solidFill>
                  <a:srgbClr val="FF0066"/>
                </a:solidFill>
                <a:latin typeface="Times New Roman" pitchFamily="18" charset="0"/>
                <a:cs typeface="Times New Roman" pitchFamily="18" charset="0"/>
                <a:sym typeface="+mn-lt"/>
              </a:rPr>
              <a:t> </a:t>
            </a:r>
            <a:r>
              <a:rPr lang="en-US" altLang="zh-CN" sz="6600" i="1" dirty="0" err="1">
                <a:ln w="9525">
                  <a:solidFill>
                    <a:srgbClr val="217875"/>
                  </a:solidFill>
                </a:ln>
                <a:solidFill>
                  <a:srgbClr val="FF0066"/>
                </a:solidFill>
                <a:latin typeface="Times New Roman" pitchFamily="18" charset="0"/>
                <a:cs typeface="Times New Roman" pitchFamily="18" charset="0"/>
                <a:sym typeface="+mn-lt"/>
              </a:rPr>
              <a:t>em</a:t>
            </a:r>
            <a:r>
              <a:rPr lang="en-US" altLang="zh-CN" sz="6600" i="1" dirty="0">
                <a:ln w="9525">
                  <a:solidFill>
                    <a:srgbClr val="217875"/>
                  </a:solidFill>
                </a:ln>
                <a:solidFill>
                  <a:srgbClr val="FF0066"/>
                </a:solidFill>
                <a:latin typeface="Times New Roman" pitchFamily="18" charset="0"/>
                <a:cs typeface="Times New Roman" pitchFamily="18" charset="0"/>
                <a:sym typeface="+mn-lt"/>
              </a:rPr>
              <a:t>!</a:t>
            </a:r>
            <a:endParaRPr lang="zh-CN" altLang="en-US" sz="6600" i="1" dirty="0">
              <a:ln w="9525">
                <a:solidFill>
                  <a:srgbClr val="217875"/>
                </a:solidFill>
              </a:ln>
              <a:solidFill>
                <a:srgbClr val="FF0066"/>
              </a:solidFill>
              <a:latin typeface="Times New Roman" pitchFamily="18" charset="0"/>
              <a:cs typeface="Times New Roman" pitchFamily="18" charset="0"/>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4232091" y="1516472"/>
            <a:ext cx="922370" cy="461665"/>
          </a:xfrm>
          <a:prstGeom prst="rect">
            <a:avLst/>
          </a:prstGeom>
          <a:noFill/>
        </p:spPr>
        <p:txBody>
          <a:bodyPr wrap="square" rtlCol="0">
            <a:spAutoFit/>
          </a:bodyPr>
          <a:lstStyle/>
          <a:p>
            <a:pPr algn="dist">
              <a:defRPr/>
            </a:pPr>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2727942" y="6611780"/>
            <a:ext cx="3877210" cy="246221"/>
          </a:xfrm>
          <a:prstGeom prst="rect">
            <a:avLst/>
          </a:prstGeom>
          <a:noFill/>
        </p:spPr>
        <p:txBody>
          <a:bodyPr wrap="square" rtlCol="0">
            <a:spAutoFit/>
          </a:bodyPr>
          <a:lstStyle/>
          <a:p>
            <a:pPr algn="ctr">
              <a:defRPr/>
            </a:pPr>
            <a:r>
              <a:rPr lang="en-US" altLang="zh-CN" sz="1000" dirty="0">
                <a:solidFill>
                  <a:srgbClr val="17A54F"/>
                </a:solidFill>
                <a:cs typeface="Arial" panose="020B0604020202020204" pitchFamily="34" charset="0"/>
                <a:hlinkClick r:id="rId2">
                  <a:extLst>
                    <a:ext uri="{A12FA001-AC4F-418D-AE19-62706E023703}">
                      <ahyp:hlinkClr xmlns:ahyp="http://schemas.microsoft.com/office/drawing/2018/hyperlinkcolor" val="tx"/>
                    </a:ext>
                  </a:extLst>
                </a:hlinkClick>
              </a:rPr>
              <a:t>https://www.freeppt7.com</a:t>
            </a:r>
            <a:endParaRPr lang="ko-KR" altLang="en-US" sz="1000" dirty="0">
              <a:solidFill>
                <a:srgbClr val="17A54F"/>
              </a:solidFill>
              <a:cs typeface="Arial" panose="020B0604020202020204" pitchFamily="34" charset="0"/>
            </a:endParaRPr>
          </a:p>
        </p:txBody>
      </p:sp>
    </p:spTree>
    <p:extLst>
      <p:ext uri="{BB962C8B-B14F-4D97-AF65-F5344CB8AC3E}">
        <p14:creationId xmlns:p14="http://schemas.microsoft.com/office/powerpoint/2010/main" val="31400690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ABE86B-0906-809E-EDF6-74F6904EC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11" y="1113879"/>
            <a:ext cx="5627465" cy="4630241"/>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97" y="-7338"/>
            <a:ext cx="9246497"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3604" y="714816"/>
            <a:ext cx="2052585" cy="272805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6838" y="1085267"/>
            <a:ext cx="2063093" cy="2620802"/>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9263" y="714816"/>
            <a:ext cx="1991805" cy="2620802"/>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5034" y="3097996"/>
            <a:ext cx="2048319" cy="2533854"/>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1069" y="3357540"/>
            <a:ext cx="1947225" cy="2620802"/>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1638" y="2963358"/>
            <a:ext cx="1991805" cy="2668491"/>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132" y="1270260"/>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468" y="1032208"/>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64251" y="1738169"/>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3101" y="-472209"/>
            <a:ext cx="1691968"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42088" y="5399722"/>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38287" y="5728127"/>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36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12231" y="733882"/>
            <a:ext cx="2065639" cy="2731484"/>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01982" y="1107762"/>
            <a:ext cx="1890710" cy="2644533"/>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12779" y="733882"/>
            <a:ext cx="2106918" cy="2620802"/>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53661" y="3078265"/>
            <a:ext cx="2104835" cy="2576079"/>
          </a:xfrm>
          <a:prstGeom prst="rect">
            <a:avLst/>
          </a:prstGeom>
        </p:spPr>
      </p:pic>
      <p:pic>
        <p:nvPicPr>
          <p:cNvPr id="143" name="mau5">
            <a:hlinkClick r:id="rId1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949130" y="3354684"/>
            <a:ext cx="1873405" cy="2641617"/>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02926" y="2985853"/>
            <a:ext cx="2140517" cy="2693842"/>
          </a:xfrm>
          <a:prstGeom prst="rect">
            <a:avLst/>
          </a:prstGeom>
        </p:spPr>
      </p:pic>
      <p:sp>
        <p:nvSpPr>
          <p:cNvPr id="3" name="Rectangle 2"/>
          <p:cNvSpPr/>
          <p:nvPr/>
        </p:nvSpPr>
        <p:spPr>
          <a:xfrm>
            <a:off x="1876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8533" y="5905661"/>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Oval 1">
            <a:hlinkClick r:id="rId32" action="ppaction://hlinksldjump"/>
            <a:extLst>
              <a:ext uri="{FF2B5EF4-FFF2-40B4-BE49-F238E27FC236}">
                <a16:creationId xmlns:a16="http://schemas.microsoft.com/office/drawing/2014/main" id="{5C202A69-C86F-D162-BF08-24823C06E321}"/>
              </a:ext>
            </a:extLst>
          </p:cNvPr>
          <p:cNvSpPr/>
          <p:nvPr/>
        </p:nvSpPr>
        <p:spPr>
          <a:xfrm>
            <a:off x="375730" y="6039698"/>
            <a:ext cx="548699" cy="3750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9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240144" y="5497361"/>
            <a:ext cx="6733311" cy="102880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Gió</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Nhơn</a:t>
            </a:r>
            <a:r>
              <a:rPr lang="en-US" sz="2800" b="1" dirty="0">
                <a:solidFill>
                  <a:schemeClr val="bg1"/>
                </a:solidFill>
                <a:latin typeface="Times New Roman" panose="02020603050405020304" pitchFamily="18" charset="0"/>
                <a:cs typeface="Times New Roman" panose="02020603050405020304" pitchFamily="18" charset="0"/>
              </a:rPr>
              <a:t> Lý – Quy </a:t>
            </a:r>
            <a:r>
              <a:rPr lang="en-US" sz="2800" b="1" dirty="0" err="1">
                <a:solidFill>
                  <a:schemeClr val="bg1"/>
                </a:solidFill>
                <a:latin typeface="Times New Roman" panose="02020603050405020304" pitchFamily="18" charset="0"/>
                <a:cs typeface="Times New Roman" panose="02020603050405020304" pitchFamily="18" charset="0"/>
              </a:rPr>
              <a:t>Nhơn</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091" y="4925749"/>
            <a:ext cx="2400300" cy="1468203"/>
          </a:xfrm>
          <a:prstGeom prst="rect">
            <a:avLst/>
          </a:prstGeom>
        </p:spPr>
      </p:pic>
      <p:sp>
        <p:nvSpPr>
          <p:cNvPr id="5" name="Rectangle 4"/>
          <p:cNvSpPr/>
          <p:nvPr/>
        </p:nvSpPr>
        <p:spPr>
          <a:xfrm>
            <a:off x="-1" y="6259133"/>
            <a:ext cx="8341217"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1B498D-FEF6-52C3-90D6-C1D03CB7D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53" y="199623"/>
            <a:ext cx="7449329" cy="5222122"/>
          </a:xfrm>
          <a:prstGeom prst="rect">
            <a:avLst/>
          </a:prstGeom>
        </p:spPr>
      </p:pic>
      <p:pic>
        <p:nvPicPr>
          <p:cNvPr id="4" name="Picture 3">
            <a:extLst>
              <a:ext uri="{FF2B5EF4-FFF2-40B4-BE49-F238E27FC236}">
                <a16:creationId xmlns:a16="http://schemas.microsoft.com/office/drawing/2014/main" id="{71C5F470-07AC-72C3-F5D9-84E76FA54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52" y="199623"/>
            <a:ext cx="7449329" cy="5222122"/>
          </a:xfrm>
          <a:prstGeom prst="rect">
            <a:avLst/>
          </a:prstGeom>
        </p:spPr>
      </p:pic>
      <p:pic>
        <p:nvPicPr>
          <p:cNvPr id="7" name="Picture 6">
            <a:extLst>
              <a:ext uri="{FF2B5EF4-FFF2-40B4-BE49-F238E27FC236}">
                <a16:creationId xmlns:a16="http://schemas.microsoft.com/office/drawing/2014/main" id="{61CFD089-A173-FC13-B78A-C8C6E5EEB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051" y="136239"/>
            <a:ext cx="7928259" cy="5285506"/>
          </a:xfrm>
          <a:prstGeom prst="rect">
            <a:avLst/>
          </a:prstGeom>
        </p:spPr>
      </p:pic>
    </p:spTree>
    <p:extLst>
      <p:ext uri="{BB962C8B-B14F-4D97-AF65-F5344CB8AC3E}">
        <p14:creationId xmlns:p14="http://schemas.microsoft.com/office/powerpoint/2010/main" val="26876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0" y="3627730"/>
            <a:ext cx="2089439" cy="263140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Calibri" panose="020F0502020204030204"/>
              </a:rPr>
              <a:t>Chùa</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Ông</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Núi</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Cát</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Tiến</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Phù</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Cát</a:t>
            </a:r>
            <a:endParaRPr lang="en-US" sz="3200" b="1"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854" y="0"/>
            <a:ext cx="1256146" cy="908310"/>
          </a:xfrm>
          <a:prstGeom prst="rect">
            <a:avLst/>
          </a:prstGeom>
        </p:spPr>
      </p:pic>
      <p:sp>
        <p:nvSpPr>
          <p:cNvPr id="2" name="Rectangle 1"/>
          <p:cNvSpPr/>
          <p:nvPr/>
        </p:nvSpPr>
        <p:spPr>
          <a:xfrm>
            <a:off x="-570963"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09BD5A-30F6-3332-2E28-30642BC08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74" y="216807"/>
            <a:ext cx="5779943" cy="5905500"/>
          </a:xfrm>
          <a:prstGeom prst="rect">
            <a:avLst/>
          </a:prstGeom>
        </p:spPr>
      </p:pic>
    </p:spTree>
    <p:extLst>
      <p:ext uri="{BB962C8B-B14F-4D97-AF65-F5344CB8AC3E}">
        <p14:creationId xmlns:p14="http://schemas.microsoft.com/office/powerpoint/2010/main" val="38080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83127" y="5645945"/>
            <a:ext cx="7693891" cy="83031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Calibri" panose="020F0502020204030204"/>
              </a:rPr>
              <a:t>Tháp</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Nghinh</a:t>
            </a:r>
            <a:r>
              <a:rPr lang="en-US" sz="3200" b="1" dirty="0">
                <a:solidFill>
                  <a:prstClr val="white"/>
                </a:solidFill>
                <a:latin typeface="Calibri" panose="020F0502020204030204"/>
              </a:rPr>
              <a:t> Phong – </a:t>
            </a:r>
            <a:r>
              <a:rPr lang="en-US" sz="3200" b="1" dirty="0" err="1">
                <a:solidFill>
                  <a:prstClr val="white"/>
                </a:solidFill>
                <a:latin typeface="Calibri" panose="020F0502020204030204"/>
              </a:rPr>
              <a:t>Phú</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Yên</a:t>
            </a:r>
            <a:endParaRPr lang="en-US" sz="3200" b="1"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836" y="5400385"/>
            <a:ext cx="1403928" cy="858748"/>
          </a:xfrm>
          <a:prstGeom prst="rect">
            <a:avLst/>
          </a:prstGeom>
        </p:spPr>
      </p:pic>
      <p:sp>
        <p:nvSpPr>
          <p:cNvPr id="5" name="Rectangle 4"/>
          <p:cNvSpPr/>
          <p:nvPr/>
        </p:nvSpPr>
        <p:spPr>
          <a:xfrm>
            <a:off x="-83127" y="6259133"/>
            <a:ext cx="7693891"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FFC85E-4389-18EF-247B-EE7E3390E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09" y="127588"/>
            <a:ext cx="8308129" cy="5441939"/>
          </a:xfrm>
          <a:prstGeom prst="rect">
            <a:avLst/>
          </a:prstGeom>
        </p:spPr>
      </p:pic>
      <p:sp>
        <p:nvSpPr>
          <p:cNvPr id="4" name="Rectangle 3">
            <a:extLst>
              <a:ext uri="{FF2B5EF4-FFF2-40B4-BE49-F238E27FC236}">
                <a16:creationId xmlns:a16="http://schemas.microsoft.com/office/drawing/2014/main" id="{20EE58EB-0D73-73C7-695E-3C9AA24A0448}"/>
              </a:ext>
            </a:extLst>
          </p:cNvPr>
          <p:cNvSpPr/>
          <p:nvPr/>
        </p:nvSpPr>
        <p:spPr>
          <a:xfrm>
            <a:off x="4045527" y="3273136"/>
            <a:ext cx="1533236" cy="103909"/>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1B4712-EF94-C604-50D7-69B104204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110" y="127588"/>
            <a:ext cx="8275782" cy="5441939"/>
          </a:xfrm>
          <a:prstGeom prst="rect">
            <a:avLst/>
          </a:prstGeom>
        </p:spPr>
      </p:pic>
    </p:spTree>
    <p:extLst>
      <p:ext uri="{BB962C8B-B14F-4D97-AF65-F5344CB8AC3E}">
        <p14:creationId xmlns:p14="http://schemas.microsoft.com/office/powerpoint/2010/main" val="64579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93144" y="77882"/>
            <a:ext cx="9144000" cy="54398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imes New Roman" panose="02020603050405020304" pitchFamily="18" charset="0"/>
                <a:cs typeface="Times New Roman" panose="02020603050405020304" pitchFamily="18" charset="0"/>
              </a:rPr>
              <a:t>Cầu</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Vàng</a:t>
            </a:r>
            <a:r>
              <a:rPr lang="en-US" sz="2800" b="1" dirty="0">
                <a:solidFill>
                  <a:prstClr val="white"/>
                </a:solidFill>
                <a:latin typeface="Times New Roman" panose="02020603050405020304" pitchFamily="18" charset="0"/>
                <a:cs typeface="Times New Roman" panose="02020603050405020304" pitchFamily="18" charset="0"/>
              </a:rPr>
              <a:t> – </a:t>
            </a:r>
            <a:r>
              <a:rPr lang="en-US" sz="2800" b="1" dirty="0" err="1">
                <a:solidFill>
                  <a:prstClr val="white"/>
                </a:solidFill>
                <a:latin typeface="Times New Roman" panose="02020603050405020304" pitchFamily="18" charset="0"/>
                <a:cs typeface="Times New Roman" panose="02020603050405020304" pitchFamily="18" charset="0"/>
              </a:rPr>
              <a:t>Đà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Nẵng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0963"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F908C5-76C9-C5A9-F7C8-60EAA179E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927" y="667810"/>
            <a:ext cx="7333673" cy="5562996"/>
          </a:xfrm>
          <a:prstGeom prst="rect">
            <a:avLst/>
          </a:prstGeom>
        </p:spPr>
      </p:pic>
      <p:pic>
        <p:nvPicPr>
          <p:cNvPr id="46" name="Picture 4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784" y="5921561"/>
            <a:ext cx="1273360" cy="778882"/>
          </a:xfrm>
          <a:prstGeom prst="rect">
            <a:avLst/>
          </a:prstGeom>
        </p:spPr>
      </p:pic>
      <p:pic>
        <p:nvPicPr>
          <p:cNvPr id="3" name="Picture 2">
            <a:extLst>
              <a:ext uri="{FF2B5EF4-FFF2-40B4-BE49-F238E27FC236}">
                <a16:creationId xmlns:a16="http://schemas.microsoft.com/office/drawing/2014/main" id="{DF100B53-8B56-020C-D8DB-F35F8B749C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73" y="572786"/>
            <a:ext cx="8276342" cy="5658020"/>
          </a:xfrm>
          <a:prstGeom prst="rect">
            <a:avLst/>
          </a:prstGeom>
        </p:spPr>
      </p:pic>
    </p:spTree>
    <p:extLst>
      <p:ext uri="{BB962C8B-B14F-4D97-AF65-F5344CB8AC3E}">
        <p14:creationId xmlns:p14="http://schemas.microsoft.com/office/powerpoint/2010/main" val="4352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259133"/>
            <a:ext cx="8341217"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95B856-B3F9-FD5F-AC45-4EB35AD0B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17" y="199623"/>
            <a:ext cx="7620000" cy="5581650"/>
          </a:xfrm>
          <a:prstGeom prst="rect">
            <a:avLst/>
          </a:prstGeom>
        </p:spPr>
      </p:pic>
      <p:sp>
        <p:nvSpPr>
          <p:cNvPr id="50" name="Snip Diagonal Corner Rectangle 49"/>
          <p:cNvSpPr/>
          <p:nvPr/>
        </p:nvSpPr>
        <p:spPr>
          <a:xfrm>
            <a:off x="-1" y="5966691"/>
            <a:ext cx="8229602" cy="875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Calibri" panose="020F0502020204030204"/>
              </a:rPr>
              <a:t>Chùa</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Một</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Cột</a:t>
            </a:r>
            <a:r>
              <a:rPr lang="en-US" sz="3200" b="1" dirty="0">
                <a:solidFill>
                  <a:prstClr val="white"/>
                </a:solidFill>
                <a:latin typeface="Calibri" panose="020F0502020204030204"/>
              </a:rPr>
              <a:t> – Hà </a:t>
            </a:r>
            <a:r>
              <a:rPr lang="en-US" sz="3200" b="1" dirty="0" err="1">
                <a:solidFill>
                  <a:prstClr val="white"/>
                </a:solidFill>
                <a:latin typeface="Calibri" panose="020F0502020204030204"/>
              </a:rPr>
              <a:t>Nội</a:t>
            </a:r>
            <a:endParaRPr lang="en-US" sz="3200" b="1" dirty="0">
              <a:solidFill>
                <a:prstClr val="white"/>
              </a:solidFill>
              <a:latin typeface="Calibri" panose="020F0502020204030204"/>
            </a:endParaRPr>
          </a:p>
        </p:txBody>
      </p:sp>
      <p:pic>
        <p:nvPicPr>
          <p:cNvPr id="46" name="Picture 4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7380" y="5386609"/>
            <a:ext cx="1590806" cy="973056"/>
          </a:xfrm>
          <a:prstGeom prst="rect">
            <a:avLst/>
          </a:prstGeom>
        </p:spPr>
      </p:pic>
      <p:pic>
        <p:nvPicPr>
          <p:cNvPr id="4" name="Picture 3">
            <a:extLst>
              <a:ext uri="{FF2B5EF4-FFF2-40B4-BE49-F238E27FC236}">
                <a16:creationId xmlns:a16="http://schemas.microsoft.com/office/drawing/2014/main" id="{AD9D1C9D-EAB3-779F-AEE4-31E77D9BF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216" y="219485"/>
            <a:ext cx="7620000" cy="5581649"/>
          </a:xfrm>
          <a:prstGeom prst="rect">
            <a:avLst/>
          </a:prstGeom>
        </p:spPr>
      </p:pic>
    </p:spTree>
    <p:extLst>
      <p:ext uri="{BB962C8B-B14F-4D97-AF65-F5344CB8AC3E}">
        <p14:creationId xmlns:p14="http://schemas.microsoft.com/office/powerpoint/2010/main" val="21082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2448</TotalTime>
  <Words>1398</Words>
  <Application>Microsoft Office PowerPoint</Application>
  <PresentationFormat>On-screen Show (4:3)</PresentationFormat>
  <Paragraphs>94</Paragraphs>
  <Slides>30</Slides>
  <Notes>5</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Cambria</vt:lpstr>
      <vt:lpstr>思源黑体 CN Bold</vt:lpstr>
      <vt:lpstr>맑은 고딕</vt:lpstr>
      <vt:lpstr>Calibri</vt:lpstr>
      <vt:lpstr>字魂130号-快乐俏黑体</vt:lpstr>
      <vt:lpstr>#9Slide07 HoneyCream</vt:lpstr>
      <vt:lpstr>SVN-Newton</vt:lpstr>
      <vt:lpstr>#9Slide07 SVNZiclets</vt:lpstr>
      <vt:lpstr>Calibri Light</vt:lpstr>
      <vt:lpstr>Open Sans</vt:lpstr>
      <vt:lpstr>#9Slide05 Bodega Script</vt:lpstr>
      <vt:lpstr>Arial</vt:lpstr>
      <vt:lpstr>等线</vt:lpstr>
      <vt:lpstr>Montserrat Light</vt:lpstr>
      <vt:lpstr>等线 Light</vt:lpstr>
      <vt:lpstr>#9Slide05 Aphrodite Pro</vt:lpstr>
      <vt:lpstr>字魂131号-酷乐潮玩体</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Administrator</cp:lastModifiedBy>
  <cp:revision>165</cp:revision>
  <dcterms:created xsi:type="dcterms:W3CDTF">2018-10-29T09:59:25Z</dcterms:created>
  <dcterms:modified xsi:type="dcterms:W3CDTF">2025-03-20T00:45:02Z</dcterms:modified>
</cp:coreProperties>
</file>