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6" r:id="rId2"/>
    <p:sldMasterId id="2147483730" r:id="rId3"/>
    <p:sldMasterId id="2147483744" r:id="rId4"/>
    <p:sldMasterId id="2147483758" r:id="rId5"/>
  </p:sldMasterIdLst>
  <p:notesMasterIdLst>
    <p:notesMasterId r:id="rId42"/>
  </p:notesMasterIdLst>
  <p:sldIdLst>
    <p:sldId id="328" r:id="rId6"/>
    <p:sldId id="321" r:id="rId7"/>
    <p:sldId id="329" r:id="rId8"/>
    <p:sldId id="330" r:id="rId9"/>
    <p:sldId id="333" r:id="rId10"/>
    <p:sldId id="332" r:id="rId11"/>
    <p:sldId id="335" r:id="rId12"/>
    <p:sldId id="337" r:id="rId13"/>
    <p:sldId id="371" r:id="rId14"/>
    <p:sldId id="372" r:id="rId15"/>
    <p:sldId id="373" r:id="rId16"/>
    <p:sldId id="344" r:id="rId17"/>
    <p:sldId id="317" r:id="rId18"/>
    <p:sldId id="374" r:id="rId19"/>
    <p:sldId id="375" r:id="rId20"/>
    <p:sldId id="376" r:id="rId21"/>
    <p:sldId id="338" r:id="rId22"/>
    <p:sldId id="340" r:id="rId23"/>
    <p:sldId id="341" r:id="rId24"/>
    <p:sldId id="346" r:id="rId25"/>
    <p:sldId id="326" r:id="rId26"/>
    <p:sldId id="347" r:id="rId27"/>
    <p:sldId id="348" r:id="rId28"/>
    <p:sldId id="349" r:id="rId29"/>
    <p:sldId id="377" r:id="rId30"/>
    <p:sldId id="378" r:id="rId31"/>
    <p:sldId id="351" r:id="rId32"/>
    <p:sldId id="352" r:id="rId33"/>
    <p:sldId id="353" r:id="rId34"/>
    <p:sldId id="354" r:id="rId35"/>
    <p:sldId id="266" r:id="rId36"/>
    <p:sldId id="358" r:id="rId37"/>
    <p:sldId id="360" r:id="rId38"/>
    <p:sldId id="379" r:id="rId39"/>
    <p:sldId id="311" r:id="rId40"/>
    <p:sldId id="441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503" autoAdjust="0"/>
  </p:normalViewPr>
  <p:slideViewPr>
    <p:cSldViewPr snapToGrid="0">
      <p:cViewPr varScale="1">
        <p:scale>
          <a:sx n="104" d="100"/>
          <a:sy n="104" d="100"/>
        </p:scale>
        <p:origin x="163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EC52F-63A1-4517-A0C1-596E2BB1F465}"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900C2-6E7B-4746-90AA-F5AB14354673}" type="slidenum">
              <a:rPr lang="en-US" smtClean="0"/>
              <a:t>‹#›</a:t>
            </a:fld>
            <a:endParaRPr lang="en-US"/>
          </a:p>
        </p:txBody>
      </p:sp>
    </p:spTree>
    <p:extLst>
      <p:ext uri="{BB962C8B-B14F-4D97-AF65-F5344CB8AC3E}">
        <p14:creationId xmlns:p14="http://schemas.microsoft.com/office/powerpoint/2010/main" val="213680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Chúng ta ai cũng có quê hương. Nhiều bạn vẫn đang sống ở quê hương của mình, nhưng có những bạn thì đang sống xa quê. Khi ở xa, chúng ta rất nhớ quê hương và luôn giữ những kỉ niệm đẹp về quê hương.</a:t>
            </a:r>
            <a:endParaRPr dirty="0"/>
          </a:p>
        </p:txBody>
      </p:sp>
    </p:spTree>
    <p:extLst>
      <p:ext uri="{BB962C8B-B14F-4D97-AF65-F5344CB8AC3E}">
        <p14:creationId xmlns:p14="http://schemas.microsoft.com/office/powerpoint/2010/main" val="196725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C7900C2-6E7B-4746-90AA-F5AB14354673}" type="slidenum">
              <a:rPr lang="en-US" smtClean="0"/>
              <a:t>4</a:t>
            </a:fld>
            <a:endParaRPr lang="en-US"/>
          </a:p>
        </p:txBody>
      </p:sp>
    </p:spTree>
    <p:extLst>
      <p:ext uri="{BB962C8B-B14F-4D97-AF65-F5344CB8AC3E}">
        <p14:creationId xmlns:p14="http://schemas.microsoft.com/office/powerpoint/2010/main" val="97435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0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09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40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6383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1234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6100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945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8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3760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6798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4526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7327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835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6517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6517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1015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08859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319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438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062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18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62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985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59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2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28217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20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343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56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634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93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72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93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07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34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537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7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94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848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3343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9779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4590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8050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4313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4457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143285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08142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1195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6793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327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2740714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9059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5755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5998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9449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9640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779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7683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9609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314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338772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3976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890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487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3040092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808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4052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911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9081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2597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2719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4002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957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0546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2057312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3127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0936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240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74386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10344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0843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18939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2025/3/3</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0447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17598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518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2025/3/3</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98981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2025/3/3</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3294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2025/3/3</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228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2025/3/3</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50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2025/3/3</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9057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3/3/2025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547475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2025/3/3</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6084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2025/3/3</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56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2025/3/3</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5156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2.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9E930E84-F87A-4D76-0589-B8E7DF541424}"/>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414020" y="180484"/>
            <a:ext cx="1265744" cy="1265744"/>
          </a:xfrm>
          <a:prstGeom prst="rect">
            <a:avLst/>
          </a:prstGeom>
        </p:spPr>
      </p:pic>
    </p:spTree>
    <p:extLst>
      <p:ext uri="{BB962C8B-B14F-4D97-AF65-F5344CB8AC3E}">
        <p14:creationId xmlns:p14="http://schemas.microsoft.com/office/powerpoint/2010/main" val="3713888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3"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6389262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13835715"/>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85A3EA7B-7DF7-193D-8134-DB5E26E7752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704EB013-679F-9E3C-34DA-372D2EC14892}"/>
              </a:ext>
            </a:extLst>
          </p:cNvPr>
          <p:cNvPicPr>
            <a:picLocks noChangeAspect="1"/>
          </p:cNvPicPr>
          <p:nvPr userDrawn="1"/>
        </p:nvPicPr>
        <p:blipFill>
          <a:blip r:embed="rId15"/>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19966524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2025/3/3</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96362570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g"/><Relationship Id="rId1" Type="http://schemas.openxmlformats.org/officeDocument/2006/relationships/slideLayout" Target="../slideLayouts/slideLayout23.xml"/><Relationship Id="rId5" Type="http://schemas.openxmlformats.org/officeDocument/2006/relationships/image" Target="../media/image30.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3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9.jp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5.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6.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7.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34.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39.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jpg"/><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23.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g"/><Relationship Id="rId1" Type="http://schemas.openxmlformats.org/officeDocument/2006/relationships/slideLayout" Target="../slideLayouts/slideLayout2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9DDDA8-B843-4FEF-8317-53CCAC72F01C}"/>
              </a:ext>
            </a:extLst>
          </p:cNvPr>
          <p:cNvPicPr>
            <a:picLocks noChangeAspect="1"/>
          </p:cNvPicPr>
          <p:nvPr/>
        </p:nvPicPr>
        <p:blipFill>
          <a:blip r:embed="rId3"/>
          <a:stretch>
            <a:fillRect/>
          </a:stretch>
        </p:blipFill>
        <p:spPr>
          <a:xfrm>
            <a:off x="1560587" y="825955"/>
            <a:ext cx="9486198" cy="1865538"/>
          </a:xfrm>
          <a:prstGeom prst="rect">
            <a:avLst/>
          </a:prstGeom>
        </p:spPr>
      </p:pic>
      <p:pic>
        <p:nvPicPr>
          <p:cNvPr id="4" name="图片 10" descr="卡通人物&#10;&#10;中度可信度描述已自动生成">
            <a:extLst>
              <a:ext uri="{FF2B5EF4-FFF2-40B4-BE49-F238E27FC236}">
                <a16:creationId xmlns:a16="http://schemas.microsoft.com/office/drawing/2014/main" id="{87F4B98C-9D07-401B-8CE0-27BC593169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461" y="2196444"/>
            <a:ext cx="4670191" cy="4699408"/>
          </a:xfrm>
          <a:prstGeom prst="rect">
            <a:avLst/>
          </a:prstGeom>
        </p:spPr>
      </p:pic>
    </p:spTree>
    <p:extLst>
      <p:ext uri="{BB962C8B-B14F-4D97-AF65-F5344CB8AC3E}">
        <p14:creationId xmlns:p14="http://schemas.microsoft.com/office/powerpoint/2010/main" val="28441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74E85A7-BAB3-6984-800D-B83D4B712828}"/>
              </a:ext>
            </a:extLst>
          </p:cNvPr>
          <p:cNvGrpSpPr/>
          <p:nvPr/>
        </p:nvGrpSpPr>
        <p:grpSpPr>
          <a:xfrm>
            <a:off x="241979" y="1693880"/>
            <a:ext cx="4735207" cy="1916130"/>
            <a:chOff x="3276923" y="2470935"/>
            <a:chExt cx="4735207" cy="1916130"/>
          </a:xfrm>
        </p:grpSpPr>
        <p:sp>
          <p:nvSpPr>
            <p:cNvPr id="4" name="Rectangle: Rounded Corners 3">
              <a:extLst>
                <a:ext uri="{FF2B5EF4-FFF2-40B4-BE49-F238E27FC236}">
                  <a16:creationId xmlns:a16="http://schemas.microsoft.com/office/drawing/2014/main" id="{A429DDE4-281B-23CA-AF9E-A0DACC84A871}"/>
                </a:ext>
              </a:extLst>
            </p:cNvPr>
            <p:cNvSpPr/>
            <p:nvPr/>
          </p:nvSpPr>
          <p:spPr>
            <a:xfrm>
              <a:off x="3805506" y="2842698"/>
              <a:ext cx="311927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 name="Picture 2" descr="Con Ong Hình ảnh PNG | Vector Và Các Tập Tin PSD | Tải Về ...">
              <a:extLst>
                <a:ext uri="{FF2B5EF4-FFF2-40B4-BE49-F238E27FC236}">
                  <a16:creationId xmlns:a16="http://schemas.microsoft.com/office/drawing/2014/main" id="{1F846287-B9B9-C367-688C-4F4D778812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2A1058-7F9E-2209-9D2F-0CB1C81B36D7}"/>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làng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Chùa</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8BFB2E23-6587-48CE-2D21-8F59E2BAEF76}"/>
              </a:ext>
            </a:extLst>
          </p:cNvPr>
          <p:cNvGrpSpPr/>
          <p:nvPr/>
        </p:nvGrpSpPr>
        <p:grpSpPr>
          <a:xfrm>
            <a:off x="4999660" y="1610937"/>
            <a:ext cx="6291639" cy="1916130"/>
            <a:chOff x="2435830" y="2391310"/>
            <a:chExt cx="6291639" cy="1916130"/>
          </a:xfrm>
        </p:grpSpPr>
        <p:sp>
          <p:nvSpPr>
            <p:cNvPr id="10" name="Rectangle: Rounded Corners 9">
              <a:extLst>
                <a:ext uri="{FF2B5EF4-FFF2-40B4-BE49-F238E27FC236}">
                  <a16:creationId xmlns:a16="http://schemas.microsoft.com/office/drawing/2014/main" id="{E2642E2B-D32E-6920-8BD9-71D5F1E8FFD1}"/>
                </a:ext>
              </a:extLst>
            </p:cNvPr>
            <p:cNvSpPr/>
            <p:nvPr/>
          </p:nvSpPr>
          <p:spPr>
            <a:xfrm>
              <a:off x="3595955" y="2842698"/>
              <a:ext cx="513151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1" name="Picture 2" descr="Con Ong Hình ảnh PNG | Vector Và Các Tập Tin PSD | Tải Về ...">
              <a:extLst>
                <a:ext uri="{FF2B5EF4-FFF2-40B4-BE49-F238E27FC236}">
                  <a16:creationId xmlns:a16="http://schemas.microsoft.com/office/drawing/2014/main" id="{D4D2FCBA-B47F-1B0D-0FC9-2C923460E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EFF96-FC13-37B9-17CD-656A932AC855}"/>
                </a:ext>
              </a:extLst>
            </p:cNvPr>
            <p:cNvSpPr txBox="1"/>
            <p:nvPr/>
          </p:nvSpPr>
          <p:spPr>
            <a:xfrm>
              <a:off x="4027790" y="3171450"/>
              <a:ext cx="4483921"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0070C0"/>
                  </a:solidFill>
                  <a:effectLst/>
                  <a:latin typeface="Cambria" panose="02040503050406030204" pitchFamily="18" charset="0"/>
                  <a:ea typeface="Cambria" panose="02040503050406030204" pitchFamily="18" charset="0"/>
                </a:rPr>
                <a:t>cánh</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đồng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lúa</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rộng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lớn</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DA45BC-3D57-CB54-BFF0-6B6E0BFAA848}"/>
              </a:ext>
            </a:extLst>
          </p:cNvPr>
          <p:cNvPicPr>
            <a:picLocks noChangeAspect="1"/>
          </p:cNvPicPr>
          <p:nvPr/>
        </p:nvPicPr>
        <p:blipFill>
          <a:blip r:embed="rId5"/>
          <a:stretch>
            <a:fillRect/>
          </a:stretch>
        </p:blipFill>
        <p:spPr>
          <a:xfrm>
            <a:off x="2588158" y="293587"/>
            <a:ext cx="7236579" cy="1816765"/>
          </a:xfrm>
          <a:prstGeom prst="rect">
            <a:avLst/>
          </a:prstGeom>
        </p:spPr>
      </p:pic>
      <p:grpSp>
        <p:nvGrpSpPr>
          <p:cNvPr id="16" name="Group 15">
            <a:extLst>
              <a:ext uri="{FF2B5EF4-FFF2-40B4-BE49-F238E27FC236}">
                <a16:creationId xmlns:a16="http://schemas.microsoft.com/office/drawing/2014/main" id="{8CEE9752-2672-7781-7606-75839FBD1A72}"/>
              </a:ext>
            </a:extLst>
          </p:cNvPr>
          <p:cNvGrpSpPr/>
          <p:nvPr/>
        </p:nvGrpSpPr>
        <p:grpSpPr>
          <a:xfrm>
            <a:off x="232451" y="3049320"/>
            <a:ext cx="11254057" cy="1916130"/>
            <a:chOff x="2435830" y="2391310"/>
            <a:chExt cx="11254057" cy="1916130"/>
          </a:xfrm>
        </p:grpSpPr>
        <p:sp>
          <p:nvSpPr>
            <p:cNvPr id="17" name="Rectangle: Rounded Corners 16">
              <a:extLst>
                <a:ext uri="{FF2B5EF4-FFF2-40B4-BE49-F238E27FC236}">
                  <a16:creationId xmlns:a16="http://schemas.microsoft.com/office/drawing/2014/main" id="{6B703011-DDCF-6E48-07DA-0185B006CCC3}"/>
                </a:ext>
              </a:extLst>
            </p:cNvPr>
            <p:cNvSpPr/>
            <p:nvPr/>
          </p:nvSpPr>
          <p:spPr>
            <a:xfrm>
              <a:off x="3595954" y="2842698"/>
              <a:ext cx="10093933"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8" name="Picture 2" descr="Con Ong Hình ảnh PNG | Vector Và Các Tập Tin PSD | Tải Về ...">
              <a:extLst>
                <a:ext uri="{FF2B5EF4-FFF2-40B4-BE49-F238E27FC236}">
                  <a16:creationId xmlns:a16="http://schemas.microsoft.com/office/drawing/2014/main" id="{3FF64066-68A6-A146-78A8-62AAFAAF0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DF054-94AA-2F48-E122-17A9FD440DF8}"/>
                </a:ext>
              </a:extLst>
            </p:cNvPr>
            <p:cNvSpPr txBox="1"/>
            <p:nvPr/>
          </p:nvSpPr>
          <p:spPr>
            <a:xfrm>
              <a:off x="4027789" y="3171450"/>
              <a:ext cx="9487437" cy="695960"/>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lấy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lá</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dứa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những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chiếc</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chong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chóng</a:t>
              </a:r>
              <a:endParaRPr lang="en-US" sz="5400" b="1" dirty="0">
                <a:solidFill>
                  <a:srgbClr val="0070C0"/>
                </a:solidFill>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F512F5F7-B8FA-EB71-6D22-AEC08DE2BA20}"/>
              </a:ext>
            </a:extLst>
          </p:cNvPr>
          <p:cNvGrpSpPr/>
          <p:nvPr/>
        </p:nvGrpSpPr>
        <p:grpSpPr>
          <a:xfrm>
            <a:off x="4053691" y="4736387"/>
            <a:ext cx="4735207" cy="1916130"/>
            <a:chOff x="3276923" y="2470935"/>
            <a:chExt cx="4735207" cy="1916130"/>
          </a:xfrm>
        </p:grpSpPr>
        <p:sp>
          <p:nvSpPr>
            <p:cNvPr id="23" name="Rectangle: Rounded Corners 22">
              <a:extLst>
                <a:ext uri="{FF2B5EF4-FFF2-40B4-BE49-F238E27FC236}">
                  <a16:creationId xmlns:a16="http://schemas.microsoft.com/office/drawing/2014/main" id="{F30E741A-3817-19A6-B72A-89CFAF1AD6DC}"/>
                </a:ext>
              </a:extLst>
            </p:cNvPr>
            <p:cNvSpPr/>
            <p:nvPr/>
          </p:nvSpPr>
          <p:spPr>
            <a:xfrm>
              <a:off x="3404814" y="2842698"/>
              <a:ext cx="351996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4" name="Picture 2" descr="Con Ong Hình ảnh PNG | Vector Và Các Tập Tin PSD | Tải Về ...">
              <a:extLst>
                <a:ext uri="{FF2B5EF4-FFF2-40B4-BE49-F238E27FC236}">
                  <a16:creationId xmlns:a16="http://schemas.microsoft.com/office/drawing/2014/main" id="{F1EC5050-F48D-FB4C-3F3A-0F7FF57458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1AA410B-1C6D-31BC-F4EB-3443079A16E9}"/>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ngôi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làng</a:t>
              </a:r>
              <a:endParaRPr lang="en-US" sz="8800" b="1"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18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347C412-F80B-B86F-9784-A12FC5E51DE0}"/>
              </a:ext>
            </a:extLst>
          </p:cNvPr>
          <p:cNvSpPr/>
          <p:nvPr/>
        </p:nvSpPr>
        <p:spPr>
          <a:xfrm>
            <a:off x="733425" y="2115392"/>
            <a:ext cx="10533794" cy="2585323"/>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Có một điều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Ki -a không thể nào quên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là</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ai ở đó</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cũng tươi cười và yêu quý em</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1244;p45">
            <a:extLst>
              <a:ext uri="{FF2B5EF4-FFF2-40B4-BE49-F238E27FC236}">
                <a16:creationId xmlns:a16="http://schemas.microsoft.com/office/drawing/2014/main" id="{1E262EE3-8FBF-A04B-6C10-3E509E8267A6}"/>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CD9A2786-6EEE-0203-711F-EEB2F5E2BC7C}"/>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400695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97090" y="1869897"/>
            <a:ext cx="2756245"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vô</a:t>
            </a:r>
            <a:r>
              <a:rPr kumimoji="0" lang="en-US" sz="48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tận</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3010328" y="2520001"/>
            <a:ext cx="8527550" cy="1446550"/>
          </a:xfrm>
          <a:prstGeom prst="rect">
            <a:avLst/>
          </a:prstGeom>
          <a:solidFill>
            <a:sysClr val="window" lastClr="FFFFFF"/>
          </a:solidFill>
          <a:ln w="28575">
            <a:solidFill>
              <a:srgbClr val="FF6698"/>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bao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giờ</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DA0A0CC0-C295-4890-8555-18812DD30A9E}"/>
              </a:ext>
            </a:extLst>
          </p:cNvPr>
          <p:cNvPicPr>
            <a:picLocks noChangeAspect="1"/>
          </p:cNvPicPr>
          <p:nvPr/>
        </p:nvPicPr>
        <p:blipFill>
          <a:blip r:embed="rId3"/>
          <a:stretch>
            <a:fillRect/>
          </a:stretch>
        </p:blipFill>
        <p:spPr>
          <a:xfrm>
            <a:off x="2159201" y="558629"/>
            <a:ext cx="9394750" cy="1060796"/>
          </a:xfrm>
          <a:prstGeom prst="rect">
            <a:avLst/>
          </a:prstGeom>
        </p:spPr>
      </p:pic>
    </p:spTree>
    <p:extLst>
      <p:ext uri="{BB962C8B-B14F-4D97-AF65-F5344CB8AC3E}">
        <p14:creationId xmlns:p14="http://schemas.microsoft.com/office/powerpoint/2010/main" val="82190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76992" y="2610872"/>
            <a:ext cx="10083484" cy="40351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a:solidFill>
                  <a:srgbClr val="261D2A"/>
                </a:solidFill>
                <a:latin typeface="Calibri" panose="020F0502020204030204" pitchFamily="34" charset="0"/>
                <a:cs typeface="Calibri" panose="020F0502020204030204" pitchFamily="34" charset="0"/>
                <a:sym typeface="Arial"/>
              </a:rPr>
              <a:t>   </a:t>
            </a:r>
            <a:r>
              <a:rPr lang="vi-VN" sz="3733" b="1" kern="0" dirty="0">
                <a:solidFill>
                  <a:srgbClr val="261D2A"/>
                </a:solidFill>
                <a:latin typeface="Calibri" panose="020F0502020204030204" pitchFamily="34" charset="0"/>
                <a:cs typeface="Calibri" panose="020F0502020204030204" pitchFamily="34" charset="0"/>
                <a:sym typeface="Arial"/>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5867" b="1" kern="0" dirty="0" err="1">
                <a:solidFill>
                  <a:srgbClr val="002060"/>
                </a:solidFill>
                <a:latin typeface="Cambria" panose="02040503050406030204" pitchFamily="18" charset="0"/>
                <a:ea typeface="Cambria" panose="02040503050406030204" pitchFamily="18" charset="0"/>
                <a:sym typeface="Arial"/>
              </a:rPr>
              <a:t>Đoạn</a:t>
            </a:r>
            <a:r>
              <a:rPr lang="en-US" sz="5867" b="1" kern="0" dirty="0">
                <a:solidFill>
                  <a:srgbClr val="002060"/>
                </a:solidFill>
                <a:latin typeface="Cambria" panose="02040503050406030204" pitchFamily="18" charset="0"/>
                <a:ea typeface="Cambria" panose="02040503050406030204" pitchFamily="18" charset="0"/>
                <a:sym typeface="Arial"/>
              </a:rPr>
              <a:t> 1</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6"/>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spid="1029" name="TextBox1" r:id="rId2" imgW="6724800" imgH="1104840"/>
        </mc:Choice>
        <mc:Fallback>
          <p:control name="TextBox1" r:id="rId2" imgW="6724800" imgH="1104840">
            <p:pic>
              <p:nvPicPr>
                <p:cNvPr id="3" name="TextBox1"/>
                <p:cNvPicPr>
                  <a:picLocks/>
                </p:cNvPicPr>
                <p:nvPr/>
              </p:nvPicPr>
              <p:blipFill>
                <a:blip r:embed="rId7"/>
                <a:srcRect/>
                <a:stretch>
                  <a:fillRect/>
                </a:stretch>
              </p:blipFill>
              <p:spPr bwMode="auto">
                <a:xfrm>
                  <a:off x="4605338" y="1312863"/>
                  <a:ext cx="6721475" cy="1108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866490"/>
            <a:ext cx="10083484" cy="36767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6"/>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spid="2053" name="TextBox1" r:id="rId2" imgW="6724800" imgH="1104840"/>
        </mc:Choice>
        <mc:Fallback>
          <p:control name="TextBox1" r:id="rId2" imgW="6724800" imgH="1104840">
            <p:pic>
              <p:nvPicPr>
                <p:cNvPr id="3" name="TextBox1"/>
                <p:cNvPicPr>
                  <a:picLocks/>
                </p:cNvPicPr>
                <p:nvPr/>
              </p:nvPicPr>
              <p:blipFill>
                <a:blip r:embed="rId7"/>
                <a:srcRect/>
                <a:stretch>
                  <a:fillRect/>
                </a:stretch>
              </p:blipFill>
              <p:spPr bwMode="auto">
                <a:xfrm>
                  <a:off x="4605338" y="1312863"/>
                  <a:ext cx="6721475" cy="1108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267716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722652"/>
            <a:ext cx="10083484"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6"/>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spid="3077" name="TextBox1" r:id="rId2" imgW="6724800" imgH="1104840"/>
        </mc:Choice>
        <mc:Fallback>
          <p:control name="TextBox1" r:id="rId2" imgW="6724800" imgH="1104840">
            <p:pic>
              <p:nvPicPr>
                <p:cNvPr id="3" name="TextBox1"/>
                <p:cNvPicPr>
                  <a:picLocks/>
                </p:cNvPicPr>
                <p:nvPr/>
              </p:nvPicPr>
              <p:blipFill>
                <a:blip r:embed="rId7"/>
                <a:srcRect/>
                <a:stretch>
                  <a:fillRect/>
                </a:stretch>
              </p:blipFill>
              <p:spPr bwMode="auto">
                <a:xfrm>
                  <a:off x="4605338" y="1312863"/>
                  <a:ext cx="6721475" cy="1108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80239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832207" y="2722652"/>
            <a:ext cx="10757041"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800" b="1" kern="0" dirty="0">
                <a:solidFill>
                  <a:srgbClr val="261D2A"/>
                </a:solidFill>
                <a:latin typeface="Calibri" panose="020F0502020204030204" pitchFamily="34" charset="0"/>
                <a:cs typeface="Calibri" panose="020F0502020204030204" pitchFamily="34" charset="0"/>
                <a:sym typeface="Arial"/>
              </a:rPr>
              <a:t>   </a:t>
            </a:r>
            <a:r>
              <a:rPr lang="vi-VN" sz="2800" b="1" kern="0" dirty="0">
                <a:solidFill>
                  <a:srgbClr val="261D2A"/>
                </a:solidFill>
                <a:latin typeface="Calibri" panose="020F0502020204030204" pitchFamily="34" charset="0"/>
                <a:cs typeface="Calibri" panose="020F0502020204030204" pitchFamily="34" charset="0"/>
                <a:sym typeface="Arial"/>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4</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6"/>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spid="4101" name="TextBox1" r:id="rId2" imgW="6724800" imgH="1104840"/>
        </mc:Choice>
        <mc:Fallback>
          <p:control name="TextBox1" r:id="rId2" imgW="6724800" imgH="1104840">
            <p:pic>
              <p:nvPicPr>
                <p:cNvPr id="3" name="TextBox1"/>
                <p:cNvPicPr>
                  <a:picLocks/>
                </p:cNvPicPr>
                <p:nvPr/>
              </p:nvPicPr>
              <p:blipFill>
                <a:blip r:embed="rId7"/>
                <a:srcRect/>
                <a:stretch>
                  <a:fillRect/>
                </a:stretch>
              </p:blipFill>
              <p:spPr bwMode="auto">
                <a:xfrm>
                  <a:off x="4605338" y="1312863"/>
                  <a:ext cx="6721475" cy="1108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145422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id="{4F87AC72-AB84-4716-A2ED-0AF9A60C6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282959" y="2133863"/>
            <a:ext cx="4371233" cy="4547405"/>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F19587EF-7BE3-433A-A599-2907D0273EB7}"/>
              </a:ext>
            </a:extLst>
          </p:cNvPr>
          <p:cNvGrpSpPr/>
          <p:nvPr/>
        </p:nvGrpSpPr>
        <p:grpSpPr>
          <a:xfrm>
            <a:off x="5246404" y="2982224"/>
            <a:ext cx="5886490" cy="2216666"/>
            <a:chOff x="3582956" y="360307"/>
            <a:chExt cx="4635317" cy="2222926"/>
          </a:xfrm>
        </p:grpSpPr>
        <p:sp>
          <p:nvSpPr>
            <p:cNvPr id="11" name="Rectangle: Rounded Corners 10">
              <a:extLst>
                <a:ext uri="{FF2B5EF4-FFF2-40B4-BE49-F238E27FC236}">
                  <a16:creationId xmlns:a16="http://schemas.microsoft.com/office/drawing/2014/main" id="{0F0100AF-7FAF-4BB0-A7B2-FA1E0173F431}"/>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B3E4E5-BF63-4941-9C1E-B27B83A682C7}"/>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D7B667CA-DB14-4012-86CD-DD179A512FDE}"/>
              </a:ext>
            </a:extLst>
          </p:cNvPr>
          <p:cNvPicPr>
            <a:picLocks noChangeAspect="1"/>
          </p:cNvPicPr>
          <p:nvPr/>
        </p:nvPicPr>
        <p:blipFill>
          <a:blip r:embed="rId5"/>
          <a:stretch>
            <a:fillRect/>
          </a:stretch>
        </p:blipFill>
        <p:spPr>
          <a:xfrm>
            <a:off x="3796834" y="-124619"/>
            <a:ext cx="5956308" cy="2554445"/>
          </a:xfrm>
          <a:prstGeom prst="rect">
            <a:avLst/>
          </a:prstGeom>
        </p:spPr>
      </p:pic>
    </p:spTree>
    <p:extLst>
      <p:ext uri="{BB962C8B-B14F-4D97-AF65-F5344CB8AC3E}">
        <p14:creationId xmlns:p14="http://schemas.microsoft.com/office/powerpoint/2010/main" val="255238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F0B3A8-070A-4249-A789-BE53AEF795A8}"/>
              </a:ext>
            </a:extLst>
          </p:cNvPr>
          <p:cNvGrpSpPr/>
          <p:nvPr/>
        </p:nvGrpSpPr>
        <p:grpSpPr>
          <a:xfrm>
            <a:off x="607713" y="2843373"/>
            <a:ext cx="6217446" cy="2891207"/>
            <a:chOff x="2301235" y="2524394"/>
            <a:chExt cx="5013966" cy="2411998"/>
          </a:xfrm>
        </p:grpSpPr>
        <p:sp>
          <p:nvSpPr>
            <p:cNvPr id="9" name="Rectangle: Rounded Corners 8">
              <a:extLst>
                <a:ext uri="{FF2B5EF4-FFF2-40B4-BE49-F238E27FC236}">
                  <a16:creationId xmlns:a16="http://schemas.microsoft.com/office/drawing/2014/main" id="{CD75738A-2CC1-409E-9676-40F66675B7AA}"/>
                </a:ext>
              </a:extLst>
            </p:cNvPr>
            <p:cNvSpPr/>
            <p:nvPr/>
          </p:nvSpPr>
          <p:spPr>
            <a:xfrm>
              <a:off x="2301235" y="2524394"/>
              <a:ext cx="5013966" cy="2411998"/>
            </a:xfrm>
            <a:prstGeom prst="roundRect">
              <a:avLst/>
            </a:prstGeom>
            <a:solidFill>
              <a:sysClr val="window" lastClr="FFFFFF"/>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989232-4A63-4AD9-A620-7D54946FA98A}"/>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0" name="Picture 9">
            <a:extLst>
              <a:ext uri="{FF2B5EF4-FFF2-40B4-BE49-F238E27FC236}">
                <a16:creationId xmlns:a16="http://schemas.microsoft.com/office/drawing/2014/main" id="{64F2AD71-81EC-4E13-8760-FD02BF0FD13D}"/>
              </a:ext>
            </a:extLst>
          </p:cNvPr>
          <p:cNvPicPr>
            <a:picLocks noChangeAspect="1"/>
          </p:cNvPicPr>
          <p:nvPr/>
        </p:nvPicPr>
        <p:blipFill>
          <a:blip r:embed="rId4"/>
          <a:stretch>
            <a:fillRect/>
          </a:stretch>
        </p:blipFill>
        <p:spPr>
          <a:xfrm flipH="1">
            <a:off x="8240484" y="331185"/>
            <a:ext cx="2868999" cy="6195630"/>
          </a:xfrm>
          <a:prstGeom prst="rect">
            <a:avLst/>
          </a:prstGeom>
        </p:spPr>
      </p:pic>
      <p:pic>
        <p:nvPicPr>
          <p:cNvPr id="2" name="Picture 1">
            <a:extLst>
              <a:ext uri="{FF2B5EF4-FFF2-40B4-BE49-F238E27FC236}">
                <a16:creationId xmlns:a16="http://schemas.microsoft.com/office/drawing/2014/main" id="{F7B2BF42-0AA3-42B0-A375-BA1692CF3A70}"/>
              </a:ext>
            </a:extLst>
          </p:cNvPr>
          <p:cNvPicPr>
            <a:picLocks noChangeAspect="1"/>
          </p:cNvPicPr>
          <p:nvPr/>
        </p:nvPicPr>
        <p:blipFill>
          <a:blip r:embed="rId5"/>
          <a:stretch>
            <a:fillRect/>
          </a:stretch>
        </p:blipFill>
        <p:spPr>
          <a:xfrm>
            <a:off x="3175471" y="0"/>
            <a:ext cx="5956308" cy="2554445"/>
          </a:xfrm>
          <a:prstGeom prst="rect">
            <a:avLst/>
          </a:prstGeom>
        </p:spPr>
      </p:pic>
    </p:spTree>
    <p:extLst>
      <p:ext uri="{BB962C8B-B14F-4D97-AF65-F5344CB8AC3E}">
        <p14:creationId xmlns:p14="http://schemas.microsoft.com/office/powerpoint/2010/main" val="108152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E2A6-518D-4BEB-A6B3-C222F8EFB754}"/>
              </a:ext>
            </a:extLst>
          </p:cNvPr>
          <p:cNvPicPr>
            <a:picLocks noChangeAspect="1"/>
          </p:cNvPicPr>
          <p:nvPr/>
        </p:nvPicPr>
        <p:blipFill>
          <a:blip r:embed="rId3"/>
          <a:stretch>
            <a:fillRect/>
          </a:stretch>
        </p:blipFill>
        <p:spPr>
          <a:xfrm>
            <a:off x="464318" y="1657108"/>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ADD2BFB1-18C0-43A9-9700-8A1DA3170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352318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538873" y="1212259"/>
            <a:ext cx="10576801" cy="2111966"/>
          </a:xfrm>
          <a:prstGeom prst="roundRect">
            <a:avLst/>
          </a:pr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 xmlns:ask="http://schemas.microsoft.com/office/drawing/2018/sketchyshapes" sd="3895499373">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4000" kern="0" dirty="0">
                <a:solidFill>
                  <a:srgbClr val="261D2A"/>
                </a:solidFill>
                <a:latin typeface="Calibri" panose="020F0502020204030204" pitchFamily="34" charset="0"/>
                <a:cs typeface="Calibri" panose="020F0502020204030204" pitchFamily="34" charset="0"/>
                <a:sym typeface="Arial"/>
              </a:rPr>
              <a:t>Khi nghĩ về quê nội hoặc quê ngoại của mình, em thường nhớ tới điều gì? Chia sẻ với các bạn một vài kỉ niệm của em về nơi đó.</a:t>
            </a:r>
            <a:endParaRPr lang="en-US" sz="4000" kern="0" dirty="0">
              <a:solidFill>
                <a:srgbClr val="261D2A"/>
              </a:solidFill>
              <a:latin typeface="Calibri" panose="020F0502020204030204" pitchFamily="34" charset="0"/>
              <a:cs typeface="Calibri" panose="020F0502020204030204" pitchFamily="34" charset="0"/>
              <a:sym typeface="Arial"/>
            </a:endParaRPr>
          </a:p>
        </p:txBody>
      </p:sp>
      <p:pic>
        <p:nvPicPr>
          <p:cNvPr id="3" name="Picture 6">
            <a:extLst>
              <a:ext uri="{FF2B5EF4-FFF2-40B4-BE49-F238E27FC236}">
                <a16:creationId xmlns:a16="http://schemas.microsoft.com/office/drawing/2014/main" id="{CF474030-361D-0FF1-E870-269623DABD96}"/>
              </a:ext>
            </a:extLst>
          </p:cNvPr>
          <p:cNvPicPr>
            <a:picLocks noChangeAspect="1"/>
          </p:cNvPicPr>
          <p:nvPr/>
        </p:nvPicPr>
        <p:blipFill>
          <a:blip r:embed="rId4"/>
          <a:srcRect/>
          <a:stretch>
            <a:fillRect/>
          </a:stretch>
        </p:blipFill>
        <p:spPr>
          <a:xfrm rot="392878">
            <a:off x="9209828" y="2616548"/>
            <a:ext cx="2330653" cy="4122009"/>
          </a:xfrm>
          <a:prstGeom prst="rect">
            <a:avLst/>
          </a:prstGeom>
        </p:spPr>
      </p:pic>
      <p:pic>
        <p:nvPicPr>
          <p:cNvPr id="4" name="Picture 9">
            <a:extLst>
              <a:ext uri="{FF2B5EF4-FFF2-40B4-BE49-F238E27FC236}">
                <a16:creationId xmlns:a16="http://schemas.microsoft.com/office/drawing/2014/main" id="{F8C98010-1734-7205-FEEA-A4C3891DD23A}"/>
              </a:ext>
            </a:extLst>
          </p:cNvPr>
          <p:cNvPicPr>
            <a:picLocks noChangeAspect="1"/>
          </p:cNvPicPr>
          <p:nvPr/>
        </p:nvPicPr>
        <p:blipFill>
          <a:blip r:embed="rId5"/>
          <a:srcRect/>
          <a:stretch>
            <a:fillRect/>
          </a:stretch>
        </p:blipFill>
        <p:spPr>
          <a:xfrm>
            <a:off x="266699" y="3197306"/>
            <a:ext cx="1924051" cy="3432256"/>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76719" y="1428108"/>
            <a:ext cx="11291300" cy="4812132"/>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FA10162-8489-487B-95B7-7C4BDBE8177E}"/>
              </a:ext>
            </a:extLst>
          </p:cNvPr>
          <p:cNvSpPr txBox="1"/>
          <p:nvPr/>
        </p:nvSpPr>
        <p:spPr>
          <a:xfrm>
            <a:off x="587294" y="1592814"/>
            <a:ext cx="11017411" cy="4524315"/>
          </a:xfrm>
          <a:prstGeom prst="rect">
            <a:avLst/>
          </a:prstGeom>
          <a:noFill/>
        </p:spPr>
        <p:txBody>
          <a:bodyPr wrap="square" rtlCol="0">
            <a:spAutoFit/>
          </a:bodyPr>
          <a:lstStyle/>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sống ở đâu và quê ngoại của Ki-a ở đâu?</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ảnh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thấy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quê</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Ki-a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đẹp</a:t>
            </a:r>
            <a:r>
              <a:rPr lang="en-US" sz="3200" dirty="0">
                <a:solidFill>
                  <a:srgbClr val="002060"/>
                </a:solidFill>
                <a:latin typeface="Cambria" panose="02040503050406030204" pitchFamily="18" charset="0"/>
                <a:ea typeface="Cambria" panose="02040503050406030204" pitchFamily="18" charset="0"/>
              </a:rPr>
              <a:t>?</a:t>
            </a: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được mẹ kể cho nghe những kỉ niệm nào về tuổi thơ ở làng Chùa?</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96A80C7-5B48-4EAD-9C6D-9A4AECD27D13}"/>
              </a:ext>
            </a:extLst>
          </p:cNvPr>
          <p:cNvPicPr>
            <a:picLocks noChangeAspect="1"/>
          </p:cNvPicPr>
          <p:nvPr/>
        </p:nvPicPr>
        <p:blipFill>
          <a:blip r:embed="rId3"/>
          <a:stretch>
            <a:fillRect/>
          </a:stretch>
        </p:blipFill>
        <p:spPr>
          <a:xfrm>
            <a:off x="3755526" y="136134"/>
            <a:ext cx="6297714" cy="963251"/>
          </a:xfrm>
          <a:prstGeom prst="rect">
            <a:avLst/>
          </a:prstGeom>
        </p:spPr>
      </p:pic>
    </p:spTree>
    <p:extLst>
      <p:ext uri="{BB962C8B-B14F-4D97-AF65-F5344CB8AC3E}">
        <p14:creationId xmlns:p14="http://schemas.microsoft.com/office/powerpoint/2010/main" val="3647743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1BC8AEB5-4645-4A7E-95CB-B20415822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40568" y="2392006"/>
            <a:ext cx="4400006" cy="4400006"/>
          </a:xfrm>
          <a:prstGeom prst="rect">
            <a:avLst/>
          </a:prstGeom>
        </p:spPr>
      </p:pic>
      <p:pic>
        <p:nvPicPr>
          <p:cNvPr id="3" name="Hình ảnh 3" descr="Ảnh có chứa đồ chơi, búp bê&#10;&#10;Mô tả được tạo tự động">
            <a:extLst>
              <a:ext uri="{FF2B5EF4-FFF2-40B4-BE49-F238E27FC236}">
                <a16:creationId xmlns:a16="http://schemas.microsoft.com/office/drawing/2014/main" id="{9FD08600-AA24-4F76-8287-E0C429A3F75F}"/>
              </a:ext>
            </a:extLst>
          </p:cNvPr>
          <p:cNvPicPr>
            <a:picLocks noChangeAspect="1"/>
          </p:cNvPicPr>
          <p:nvPr/>
        </p:nvPicPr>
        <p:blipFill>
          <a:blip r:embed="rId4"/>
          <a:stretch>
            <a:fillRect/>
          </a:stretch>
        </p:blipFill>
        <p:spPr>
          <a:xfrm>
            <a:off x="374576" y="1094460"/>
            <a:ext cx="7753713" cy="5763540"/>
          </a:xfrm>
          <a:prstGeom prst="rect">
            <a:avLst/>
          </a:prstGeom>
        </p:spPr>
      </p:pic>
      <p:pic>
        <p:nvPicPr>
          <p:cNvPr id="2" name="Picture 1">
            <a:extLst>
              <a:ext uri="{FF2B5EF4-FFF2-40B4-BE49-F238E27FC236}">
                <a16:creationId xmlns:a16="http://schemas.microsoft.com/office/drawing/2014/main" id="{7F8A3E8C-F58B-4CD7-8704-6C0ED54DEE93}"/>
              </a:ext>
            </a:extLst>
          </p:cNvPr>
          <p:cNvPicPr>
            <a:picLocks noChangeAspect="1"/>
          </p:cNvPicPr>
          <p:nvPr/>
        </p:nvPicPr>
        <p:blipFill>
          <a:blip r:embed="rId5"/>
          <a:stretch>
            <a:fillRect/>
          </a:stretch>
        </p:blipFill>
        <p:spPr>
          <a:xfrm>
            <a:off x="1773714" y="199552"/>
            <a:ext cx="9083827" cy="2554445"/>
          </a:xfrm>
          <a:prstGeom prst="rect">
            <a:avLst/>
          </a:prstGeom>
        </p:spPr>
      </p:pic>
    </p:spTree>
    <p:extLst>
      <p:ext uri="{BB962C8B-B14F-4D97-AF65-F5344CB8AC3E}">
        <p14:creationId xmlns:p14="http://schemas.microsoft.com/office/powerpoint/2010/main" val="4208811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Ki-a </a:t>
            </a:r>
            <a:r>
              <a:rPr lang="en-US" sz="4400" b="1" dirty="0" err="1">
                <a:solidFill>
                  <a:srgbClr val="002060"/>
                </a:solidFill>
                <a:latin typeface="Cambria" panose="02040503050406030204" pitchFamily="18" charset="0"/>
                <a:ea typeface="Cambria" panose="02040503050406030204" pitchFamily="18" charset="0"/>
              </a:rPr>
              <a:t>sống</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quê</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ngoại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Ki-a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1569660"/>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Ki – a sống ở Mỹ. Quê ngoại của Ki – a là làng Chùa ở Việt nam</a:t>
            </a:r>
          </a:p>
        </p:txBody>
      </p:sp>
    </p:spTree>
    <p:extLst>
      <p:ext uri="{BB962C8B-B14F-4D97-AF65-F5344CB8AC3E}">
        <p14:creationId xmlns:p14="http://schemas.microsoft.com/office/powerpoint/2010/main" val="16150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404CA8"/>
                </a:solidFill>
                <a:latin typeface="Cambria" panose="02040503050406030204" pitchFamily="18" charset="0"/>
                <a:ea typeface="Cambria" panose="02040503050406030204" pitchFamily="18" charset="0"/>
              </a:rPr>
              <a:t>2. </a:t>
            </a:r>
            <a:r>
              <a:rPr lang="vi-VN" sz="4400" b="1" dirty="0">
                <a:solidFill>
                  <a:srgbClr val="404CA8"/>
                </a:solidFill>
                <a:latin typeface="Cambria" panose="02040503050406030204" pitchFamily="18" charset="0"/>
                <a:ea typeface="Cambria" panose="02040503050406030204" pitchFamily="18" charset="0"/>
              </a:rPr>
              <a:t>Những hình ảnh nào trong bài cho thấy quê ngoại của Ki-a rất đẹp?</a:t>
            </a:r>
          </a:p>
        </p:txBody>
      </p:sp>
      <p:sp>
        <p:nvSpPr>
          <p:cNvPr id="5" name="Rectangle 4"/>
          <p:cNvSpPr/>
          <p:nvPr/>
        </p:nvSpPr>
        <p:spPr>
          <a:xfrm>
            <a:off x="503579" y="3267182"/>
            <a:ext cx="11184842" cy="2544271"/>
          </a:xfrm>
          <a:prstGeom prst="rect">
            <a:avLst/>
          </a:prstGeom>
          <a:solidFill>
            <a:srgbClr val="99F2FD"/>
          </a:solidFill>
          <a:ln w="57150">
            <a:solidFill>
              <a:schemeClr val="tx1"/>
            </a:solidFill>
          </a:ln>
        </p:spPr>
        <p:txBody>
          <a:bodyPr wrap="square">
            <a:spAutoFit/>
          </a:bodyPr>
          <a:lstStyle/>
          <a:p>
            <a:pPr lvl="0" algn="just"/>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hình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ảnh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nói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vẻ</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đẹp</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quê</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ngoại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Ki – a: </a:t>
            </a:r>
            <a:r>
              <a:rPr lang="en-US" sz="4000" dirty="0" err="1">
                <a:solidFill>
                  <a:srgbClr val="C00000"/>
                </a:solidFill>
                <a:latin typeface="Cambria" panose="02040503050406030204" pitchFamily="18" charset="0"/>
                <a:ea typeface="Cambria" panose="02040503050406030204" pitchFamily="18" charset="0"/>
              </a:rPr>
              <a:t>những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ngôi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nhà</a:t>
            </a:r>
            <a:r>
              <a:rPr lang="en-US" sz="4000" dirty="0">
                <a:solidFill>
                  <a:srgbClr val="C00000"/>
                </a:solidFill>
                <a:latin typeface="Cambria" panose="02040503050406030204" pitchFamily="18" charset="0"/>
                <a:ea typeface="Cambria" panose="02040503050406030204" pitchFamily="18" charset="0"/>
              </a:rPr>
              <a:t> nhỏ </a:t>
            </a:r>
            <a:r>
              <a:rPr lang="en-US" sz="4000" dirty="0" err="1">
                <a:solidFill>
                  <a:srgbClr val="C00000"/>
                </a:solidFill>
                <a:latin typeface="Cambria" panose="02040503050406030204" pitchFamily="18" charset="0"/>
                <a:ea typeface="Cambria" panose="02040503050406030204" pitchFamily="18" charset="0"/>
              </a:rPr>
              <a:t>bình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yên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cánh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đồng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lúa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rộng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lớn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dòng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sông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Đáy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dài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vô</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tận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ao</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hồ</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nở</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đầy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hoa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sen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dãy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núi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tím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xa</a:t>
            </a:r>
            <a:r>
              <a:rPr lang="en-US" sz="4000" dirty="0">
                <a:solidFill>
                  <a:srgbClr val="C0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376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87590" y="388956"/>
            <a:ext cx="10423429"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3. </a:t>
            </a:r>
            <a:r>
              <a:rPr lang="vi-VN" sz="4000" b="1" dirty="0">
                <a:solidFill>
                  <a:srgbClr val="404CA8"/>
                </a:solidFill>
                <a:latin typeface="Cambria" panose="02040503050406030204" pitchFamily="18" charset="0"/>
                <a:ea typeface="Cambria" panose="02040503050406030204" pitchFamily="18" charset="0"/>
              </a:rPr>
              <a:t>Ki-a được mẹ kể cho nghe những kỉ niệm nào về tuổi thơ ở làng Chùa?</a:t>
            </a:r>
          </a:p>
        </p:txBody>
      </p:sp>
      <p:sp>
        <p:nvSpPr>
          <p:cNvPr id="5" name="Rectangle 4"/>
          <p:cNvSpPr/>
          <p:nvPr/>
        </p:nvSpPr>
        <p:spPr>
          <a:xfrm>
            <a:off x="1037689" y="2943622"/>
            <a:ext cx="10650732" cy="1938992"/>
          </a:xfrm>
          <a:prstGeom prst="rect">
            <a:avLst/>
          </a:prstGeom>
          <a:solidFill>
            <a:srgbClr val="98FF66"/>
          </a:solidFill>
          <a:ln w="57150">
            <a:solidFill>
              <a:schemeClr val="tx1"/>
            </a:solidFill>
          </a:ln>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Những kỉ niệm tuổi thơ của mẹ: </a:t>
            </a:r>
            <a:r>
              <a:rPr lang="vi-VN" sz="4000" dirty="0">
                <a:solidFill>
                  <a:srgbClr val="002060"/>
                </a:solidFill>
                <a:latin typeface="Cambria" panose="02040503050406030204" pitchFamily="18" charset="0"/>
                <a:ea typeface="Cambria" panose="02040503050406030204" pitchFamily="18" charset="0"/>
              </a:rPr>
              <a:t>mùa hè mẹ </a:t>
            </a:r>
            <a:r>
              <a:rPr lang="en-US" sz="4000" dirty="0" err="1">
                <a:solidFill>
                  <a:srgbClr val="002060"/>
                </a:solidFill>
                <a:latin typeface="Cambria" panose="02040503050406030204" pitchFamily="18" charset="0"/>
                <a:ea typeface="Cambria" panose="02040503050406030204" pitchFamily="18" charset="0"/>
              </a:rPr>
              <a:t>được</a:t>
            </a:r>
            <a:r>
              <a:rPr lang="vi-VN" sz="4000" dirty="0">
                <a:solidFill>
                  <a:srgbClr val="002060"/>
                </a:solidFill>
                <a:latin typeface="Cambria" panose="02040503050406030204" pitchFamily="18" charset="0"/>
                <a:ea typeface="Cambria" panose="02040503050406030204" pitchFamily="18" charset="0"/>
              </a:rPr>
              <a:t> ông ngaoị đưa ra đê thả diều, lấy lá dứa dại làm chong chóng và kèn thổi vang trên mặt đê.</a:t>
            </a:r>
            <a:endParaRPr kumimoji="0" 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12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10538804"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p>
        </p:txBody>
      </p:sp>
      <p:sp>
        <p:nvSpPr>
          <p:cNvPr id="5" name="Rectangle 4"/>
          <p:cNvSpPr/>
          <p:nvPr/>
        </p:nvSpPr>
        <p:spPr>
          <a:xfrm>
            <a:off x="924674" y="2917861"/>
            <a:ext cx="10828962" cy="34778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4400" b="1" dirty="0">
                <a:solidFill>
                  <a:prstClr val="black"/>
                </a:solidFill>
                <a:latin typeface="Cambria" panose="02040503050406030204" pitchFamily="18" charset="0"/>
                <a:ea typeface="Cambria" panose="02040503050406030204" pitchFamily="18" charset="0"/>
              </a:rPr>
              <a:t>Ki – a thường mơ thấy được gặp những người làng Chùa, được ngắm cánh đồng, dòng sông và dãy núi tím xa. Những giấc mơ đó nói lên tình yêu và nỗi nhớ quê da diết của Ki – a</a:t>
            </a:r>
            <a:r>
              <a:rPr lang="en-US" sz="4400" b="1" dirty="0">
                <a:solidFill>
                  <a:prstClr val="black"/>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45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5. </a:t>
            </a:r>
            <a:r>
              <a:rPr lang="vi-VN" sz="4000" b="1" dirty="0">
                <a:solidFill>
                  <a:srgbClr val="404CA8"/>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p>
        </p:txBody>
      </p:sp>
      <p:sp>
        <p:nvSpPr>
          <p:cNvPr id="5" name="Rectangle 4"/>
          <p:cNvSpPr/>
          <p:nvPr/>
        </p:nvSpPr>
        <p:spPr>
          <a:xfrm>
            <a:off x="554950" y="3082247"/>
            <a:ext cx="11184842" cy="3170099"/>
          </a:xfrm>
          <a:prstGeom prst="rect">
            <a:avLst/>
          </a:prstGeom>
          <a:solidFill>
            <a:srgbClr val="99F2FD"/>
          </a:solidFill>
          <a:ln w="57150">
            <a:solidFill>
              <a:schemeClr val="tx1"/>
            </a:solidFill>
          </a:ln>
        </p:spPr>
        <p:txBody>
          <a:bodyPr wrap="square">
            <a:spAutoFit/>
          </a:bodyPr>
          <a:lstStyle/>
          <a:p>
            <a:pPr lvl="0" algn="just"/>
            <a:r>
              <a:rPr lang="vi-VN" sz="4000" b="1" dirty="0">
                <a:solidFill>
                  <a:srgbClr val="C00000"/>
                </a:solidFill>
                <a:latin typeface="Cambria" panose="02040503050406030204" pitchFamily="18" charset="0"/>
                <a:ea typeface="Cambria" panose="020405030504060302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9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441789" y="1003244"/>
            <a:ext cx="12061861" cy="5510572"/>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817352" y="2259875"/>
            <a:ext cx="2511664" cy="4598125"/>
          </a:xfrm>
          <a:prstGeom prst="rect">
            <a:avLst/>
          </a:prstGeom>
        </p:spPr>
      </p:pic>
      <p:sp>
        <p:nvSpPr>
          <p:cNvPr id="2" name="Rectangle 1"/>
          <p:cNvSpPr/>
          <p:nvPr/>
        </p:nvSpPr>
        <p:spPr>
          <a:xfrm>
            <a:off x="1294544" y="1669476"/>
            <a:ext cx="8620018"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Bài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đọc</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nói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về</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nỗi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nhớ</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của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bạn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Ki-a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đối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với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quê</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hương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làng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Chùa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một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vùng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đẹp</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nên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thơ</a:t>
            </a:r>
            <a:r>
              <a:rPr lang="en-US" sz="3200" i="1" dirty="0">
                <a:solidFill>
                  <a:srgbClr val="ED7D31">
                    <a:lumMod val="75000"/>
                  </a:srgbClr>
                </a:solidFill>
                <a:latin typeface="Cambria" panose="02040503050406030204" pitchFamily="18" charset="0"/>
                <a:ea typeface="Cambria" panose="02040503050406030204" pitchFamily="18" charset="0"/>
              </a:rPr>
              <a:t>. Qua </a:t>
            </a:r>
            <a:r>
              <a:rPr lang="en-US" sz="3200" i="1" dirty="0" err="1">
                <a:solidFill>
                  <a:srgbClr val="ED7D31">
                    <a:lumMod val="75000"/>
                  </a:srgbClr>
                </a:solidFill>
                <a:latin typeface="Cambria" panose="02040503050406030204" pitchFamily="18" charset="0"/>
                <a:ea typeface="Cambria" panose="02040503050406030204" pitchFamily="18" charset="0"/>
              </a:rPr>
              <a:t>đó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tác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giả</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muốn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nói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với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chúng</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rằng</a:t>
            </a:r>
            <a:r>
              <a:rPr lang="en-US" sz="3200" i="1" dirty="0">
                <a:solidFill>
                  <a:srgbClr val="ED7D31">
                    <a:lumMod val="75000"/>
                  </a:srgbClr>
                </a:solidFill>
                <a:latin typeface="Cambria" panose="02040503050406030204" pitchFamily="18" charset="0"/>
                <a:ea typeface="Cambria" panose="02040503050406030204" pitchFamily="18" charset="0"/>
              </a:rPr>
              <a:t>: Ai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Những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kỉ</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niệm</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về</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bao </a:t>
            </a:r>
            <a:r>
              <a:rPr lang="en-US" sz="3200" i="1" dirty="0" err="1">
                <a:solidFill>
                  <a:srgbClr val="ED7D31">
                    <a:lumMod val="75000"/>
                  </a:srgbClr>
                </a:solidFill>
                <a:latin typeface="Cambria" panose="02040503050406030204" pitchFamily="18" charset="0"/>
                <a:ea typeface="Cambria" panose="02040503050406030204" pitchFamily="18" charset="0"/>
              </a:rPr>
              <a:t>giờ</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rất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đẹp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Đặc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biệt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khi</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đi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xa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thì</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nỗi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nhớ</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càng</a:t>
            </a:r>
            <a:r>
              <a:rPr lang="en-US" sz="3200" i="1" dirty="0">
                <a:solidFill>
                  <a:srgbClr val="ED7D31">
                    <a:lumMod val="75000"/>
                  </a:srgbClr>
                </a:solidFill>
                <a:latin typeface="Cambria" panose="02040503050406030204" pitchFamily="18" charset="0"/>
                <a:ea typeface="Cambria" panose="02040503050406030204" pitchFamily="18" charset="0"/>
              </a:rPr>
              <a:t> da </a:t>
            </a:r>
            <a:r>
              <a:rPr lang="en-US" sz="3200" i="1" dirty="0" err="1">
                <a:solidFill>
                  <a:srgbClr val="ED7D31">
                    <a:lumMod val="75000"/>
                  </a:srgbClr>
                </a:solidFill>
                <a:latin typeface="Cambria" panose="02040503050406030204" pitchFamily="18" charset="0"/>
                <a:ea typeface="Cambria" panose="02040503050406030204" pitchFamily="18" charset="0"/>
              </a:rPr>
              <a:t>diết</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295475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3"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pic>
        <p:nvPicPr>
          <p:cNvPr id="6" name="图片 5" descr="图形用户界面&#10;&#10;中度可信度描述已自动生成">
            <a:extLst>
              <a:ext uri="{FF2B5EF4-FFF2-40B4-BE49-F238E27FC236}">
                <a16:creationId xmlns:a16="http://schemas.microsoft.com/office/drawing/2014/main" id="{DF13D52C-BB5F-42E1-AB9E-678CD96D0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1481357" y="602224"/>
            <a:ext cx="8083883" cy="5167546"/>
          </a:xfrm>
          <a:prstGeom prst="rect">
            <a:avLst/>
          </a:prstGeom>
        </p:spPr>
      </p:pic>
      <p:sp>
        <p:nvSpPr>
          <p:cNvPr id="5" name="TextBox 4">
            <a:extLst>
              <a:ext uri="{FF2B5EF4-FFF2-40B4-BE49-F238E27FC236}">
                <a16:creationId xmlns:a16="http://schemas.microsoft.com/office/drawing/2014/main" id="{70A1A33D-EB31-4298-936C-B08869BDCAA5}"/>
              </a:ext>
            </a:extLst>
          </p:cNvPr>
          <p:cNvSpPr txBox="1"/>
          <p:nvPr/>
        </p:nvSpPr>
        <p:spPr>
          <a:xfrm>
            <a:off x="2445250" y="1695641"/>
            <a:ext cx="54144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Ca ngợi mùa hè thật vui</a:t>
            </a:r>
            <a:r>
              <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tươi, thú vị</a:t>
            </a:r>
            <a:endPar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155AE8E-932C-4DF7-AE63-91FD433C790B}"/>
              </a:ext>
            </a:extLst>
          </p:cNvPr>
          <p:cNvPicPr>
            <a:picLocks noChangeAspect="1"/>
          </p:cNvPicPr>
          <p:nvPr/>
        </p:nvPicPr>
        <p:blipFill>
          <a:blip r:embed="rId5"/>
          <a:stretch>
            <a:fillRect/>
          </a:stretch>
        </p:blipFill>
        <p:spPr>
          <a:xfrm>
            <a:off x="4056265" y="256253"/>
            <a:ext cx="6297714" cy="1018120"/>
          </a:xfrm>
          <a:prstGeom prst="rect">
            <a:avLst/>
          </a:prstGeom>
        </p:spPr>
      </p:pic>
    </p:spTree>
    <p:extLst>
      <p:ext uri="{BB962C8B-B14F-4D97-AF65-F5344CB8AC3E}">
        <p14:creationId xmlns:p14="http://schemas.microsoft.com/office/powerpoint/2010/main" val="4051131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85A46-4702-4AE1-A9FF-4FBCEE0C8216}"/>
              </a:ext>
            </a:extLst>
          </p:cNvPr>
          <p:cNvPicPr>
            <a:picLocks noChangeAspect="1"/>
          </p:cNvPicPr>
          <p:nvPr/>
        </p:nvPicPr>
        <p:blipFill>
          <a:blip r:embed="rId3"/>
          <a:stretch>
            <a:fillRect/>
          </a:stretch>
        </p:blipFill>
        <p:spPr>
          <a:xfrm>
            <a:off x="187363" y="1698204"/>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5A1B8014-80BF-434E-B002-AC51EDD72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8315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603315" y="452488"/>
            <a:ext cx="11264068" cy="5835900"/>
          </a:xfrm>
          <a:prstGeom prst="roundRect">
            <a:avLst>
              <a:gd name="adj" fmla="val 22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TextBox 2">
            <a:extLst>
              <a:ext uri="{FF2B5EF4-FFF2-40B4-BE49-F238E27FC236}">
                <a16:creationId xmlns:a16="http://schemas.microsoft.com/office/drawing/2014/main" id="{089CFE6A-A9CF-4DF6-8A9D-DD534E7D7724}"/>
              </a:ext>
            </a:extLst>
          </p:cNvPr>
          <p:cNvSpPr txBox="1"/>
          <p:nvPr/>
        </p:nvSpPr>
        <p:spPr>
          <a:xfrm>
            <a:off x="1170253" y="639038"/>
            <a:ext cx="98514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BoldMT"/>
                <a:ea typeface="+mn-ea"/>
                <a:cs typeface="+mn-cs"/>
              </a:rPr>
              <a:t>Tranh</a:t>
            </a:r>
            <a:r>
              <a:rPr kumimoji="0" lang="en-US" sz="3200" b="1" i="0" u="none" strike="noStrike" kern="1200" cap="none" spc="0" normalizeH="0" baseline="0" noProof="0" dirty="0">
                <a:ln>
                  <a:noFill/>
                </a:ln>
                <a:solidFill>
                  <a:prstClr val="black"/>
                </a:solidFill>
                <a:effectLst/>
                <a:uLnTx/>
                <a:uFillTx/>
                <a:latin typeface="Arial-BoldMT"/>
                <a:ea typeface="+mn-ea"/>
                <a:cs typeface="+mn-cs"/>
              </a:rPr>
              <a:t> </a:t>
            </a:r>
            <a:r>
              <a:rPr kumimoji="0" lang="en-US" sz="3200" b="1" i="0" u="none" strike="noStrike" kern="1200" cap="none" spc="0" normalizeH="0" baseline="0" noProof="0" dirty="0" err="1">
                <a:ln>
                  <a:noFill/>
                </a:ln>
                <a:solidFill>
                  <a:prstClr val="black"/>
                </a:solidFill>
                <a:effectLst/>
                <a:uLnTx/>
                <a:uFillTx/>
                <a:latin typeface="Arial-BoldMT"/>
                <a:ea typeface="+mn-ea"/>
                <a:cs typeface="+mn-cs"/>
              </a:rPr>
              <a:t>vẽ</a:t>
            </a:r>
            <a:r>
              <a:rPr kumimoji="0" lang="en-US" sz="3200" b="1" i="0" u="none" strike="noStrike" kern="1200" cap="none" spc="0" normalizeH="0" noProof="0" dirty="0">
                <a:ln>
                  <a:noFill/>
                </a:ln>
                <a:solidFill>
                  <a:prstClr val="black"/>
                </a:solidFill>
                <a:effectLst/>
                <a:uLnTx/>
                <a:uFillTx/>
                <a:latin typeface="Arial-BoldMT"/>
                <a:ea typeface="+mn-ea"/>
                <a:cs typeface="+mn-cs"/>
              </a:rPr>
              <a:t> </a:t>
            </a:r>
            <a:r>
              <a:rPr kumimoji="0" lang="en-US" sz="3200" b="1" i="0" u="none" strike="noStrike" kern="1200" cap="none" spc="0" normalizeH="0" noProof="0" dirty="0" err="1">
                <a:ln>
                  <a:noFill/>
                </a:ln>
                <a:solidFill>
                  <a:prstClr val="black"/>
                </a:solidFill>
                <a:effectLst/>
                <a:uLnTx/>
                <a:uFillTx/>
                <a:latin typeface="Arial-BoldMT"/>
                <a:ea typeface="+mn-ea"/>
                <a:cs typeface="+mn-cs"/>
              </a:rPr>
              <a:t>gì</a:t>
            </a:r>
            <a:r>
              <a:rPr kumimoji="0" lang="en-US" sz="3200" b="1" i="0" u="none" strike="noStrike" kern="1200" cap="none" spc="0" normalizeH="0" noProof="0" dirty="0">
                <a:ln>
                  <a:noFill/>
                </a:ln>
                <a:solidFill>
                  <a:prstClr val="black"/>
                </a:solidFill>
                <a:effectLst/>
                <a:uLnTx/>
                <a:uFillTx/>
                <a:latin typeface="Arial-BoldMT"/>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0C5FFA0A-4473-5C2E-E718-455223773F16}"/>
              </a:ext>
            </a:extLst>
          </p:cNvPr>
          <p:cNvSpPr txBox="1"/>
          <p:nvPr/>
        </p:nvSpPr>
        <p:spPr>
          <a:xfrm>
            <a:off x="264993" y="5897425"/>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6" name="Picture 5">
            <a:extLst>
              <a:ext uri="{FF2B5EF4-FFF2-40B4-BE49-F238E27FC236}">
                <a16:creationId xmlns:a16="http://schemas.microsoft.com/office/drawing/2014/main" id="{7CFCEC70-AD66-9791-A6E5-58193A2CE553}"/>
              </a:ext>
            </a:extLst>
          </p:cNvPr>
          <p:cNvPicPr>
            <a:picLocks noChangeAspect="1"/>
          </p:cNvPicPr>
          <p:nvPr/>
        </p:nvPicPr>
        <p:blipFill>
          <a:blip r:embed="rId4"/>
          <a:stretch>
            <a:fillRect/>
          </a:stretch>
        </p:blipFill>
        <p:spPr>
          <a:xfrm>
            <a:off x="2544298" y="1483385"/>
            <a:ext cx="6753814" cy="4292240"/>
          </a:xfrm>
          <a:prstGeom prst="rect">
            <a:avLst/>
          </a:prstGeom>
        </p:spPr>
      </p:pic>
    </p:spTree>
    <p:extLst>
      <p:ext uri="{BB962C8B-B14F-4D97-AF65-F5344CB8AC3E}">
        <p14:creationId xmlns:p14="http://schemas.microsoft.com/office/powerpoint/2010/main" val="415666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715766" y="2073834"/>
            <a:ext cx="10760467" cy="3990673"/>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CB2335-5987-4C4F-95B2-F8784BCEEEC7}"/>
              </a:ext>
            </a:extLst>
          </p:cNvPr>
          <p:cNvSpPr txBox="1"/>
          <p:nvPr/>
        </p:nvSpPr>
        <p:spPr>
          <a:xfrm>
            <a:off x="1514173" y="2463694"/>
            <a:ext cx="9879867" cy="2554545"/>
          </a:xfrm>
          <a:prstGeom prst="rect">
            <a:avLst/>
          </a:prstGeom>
          <a:noFill/>
        </p:spPr>
        <p:txBody>
          <a:bodyPr wrap="square" rtlCol="0">
            <a:spAutoFit/>
          </a:bodyPr>
          <a:lstStyle/>
          <a:p>
            <a:pPr lvl="0" algn="just"/>
            <a:r>
              <a:rPr lang="vi-VN" sz="4000" b="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gửi vào tiếng nhạc như: </a:t>
            </a:r>
            <a:r>
              <a:rPr lang="vi-VN" sz="4000" i="1" dirty="0">
                <a:solidFill>
                  <a:prstClr val="black"/>
                </a:solidFill>
                <a:latin typeface="Cambria" panose="02040503050406030204" pitchFamily="18" charset="0"/>
                <a:ea typeface="Cambria" panose="02040503050406030204" pitchFamily="18" charset="0"/>
              </a:rPr>
              <a:t>vô tận, tươi cười, yêu quý, …</a:t>
            </a:r>
            <a:endParaRPr kumimoji="0" lang="en-US" sz="40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2" descr="Cánh diều png | PNGEgg">
            <a:extLst>
              <a:ext uri="{FF2B5EF4-FFF2-40B4-BE49-F238E27FC236}">
                <a16:creationId xmlns:a16="http://schemas.microsoft.com/office/drawing/2014/main" id="{E48FACC3-53BC-4532-926F-5E56302073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83" b="93966" l="4023" r="98276">
                        <a14:foregroundMark x1="4310" y1="45115" x2="12931" y2="61782"/>
                        <a14:foregroundMark x1="5747" y1="54598" x2="32184" y2="69828"/>
                        <a14:foregroundMark x1="26724" y1="18678" x2="35345" y2="13218"/>
                        <a14:foregroundMark x1="35345" y1="59483" x2="71264" y2="63506"/>
                        <a14:foregroundMark x1="29885" y1="74713" x2="88793" y2="77299"/>
                        <a14:foregroundMark x1="88793" y1="77299" x2="98563" y2="75575"/>
                        <a14:foregroundMark x1="20977" y1="69828" x2="33908" y2="84195"/>
                        <a14:foregroundMark x1="29023" y1="77011" x2="36207" y2="93966"/>
                        <a14:foregroundMark x1="7471" y1="41092" x2="8908" y2="53161"/>
                        <a14:foregroundMark x1="18678" y1="41954" x2="32184" y2="44253"/>
                      </a14:backgroundRemoval>
                    </a14:imgEffect>
                  </a14:imgLayer>
                </a14:imgProps>
              </a:ext>
              <a:ext uri="{28A0092B-C50C-407E-A947-70E740481C1C}">
                <a14:useLocalDpi xmlns:a14="http://schemas.microsoft.com/office/drawing/2010/main" val="0"/>
              </a:ext>
            </a:extLst>
          </a:blip>
          <a:srcRect/>
          <a:stretch>
            <a:fillRect/>
          </a:stretch>
        </p:blipFill>
        <p:spPr bwMode="auto">
          <a:xfrm>
            <a:off x="438020" y="1863618"/>
            <a:ext cx="16573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48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44371BD1-6779-E3B7-0AF3-752CD4E0F361}"/>
              </a:ext>
            </a:extLst>
          </p:cNvPr>
          <p:cNvPicPr>
            <a:picLocks noChangeAspect="1"/>
          </p:cNvPicPr>
          <p:nvPr/>
        </p:nvPicPr>
        <p:blipFill>
          <a:blip r:embed="rId4"/>
          <a:stretch>
            <a:fillRect/>
          </a:stretch>
        </p:blipFill>
        <p:spPr>
          <a:xfrm>
            <a:off x="3466214" y="1457296"/>
            <a:ext cx="5859240" cy="2912751"/>
          </a:xfrm>
          <a:prstGeom prst="rect">
            <a:avLst/>
          </a:prstGeom>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A300E82-1B03-45B4-9344-DB48DF72A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74" y="528574"/>
            <a:ext cx="4670191" cy="4699408"/>
          </a:xfrm>
          <a:prstGeom prst="rect">
            <a:avLst/>
          </a:prstGeom>
        </p:spPr>
      </p:pic>
      <p:pic>
        <p:nvPicPr>
          <p:cNvPr id="5" name="Picture 4">
            <a:extLst>
              <a:ext uri="{FF2B5EF4-FFF2-40B4-BE49-F238E27FC236}">
                <a16:creationId xmlns:a16="http://schemas.microsoft.com/office/drawing/2014/main" id="{6E432487-8D7C-23D8-6303-9F3A64820F9F}"/>
              </a:ext>
            </a:extLst>
          </p:cNvPr>
          <p:cNvPicPr>
            <a:picLocks noChangeAspect="1"/>
          </p:cNvPicPr>
          <p:nvPr/>
        </p:nvPicPr>
        <p:blipFill>
          <a:blip r:embed="rId4"/>
          <a:stretch>
            <a:fillRect/>
          </a:stretch>
        </p:blipFill>
        <p:spPr>
          <a:xfrm>
            <a:off x="3669413" y="2036613"/>
            <a:ext cx="7955970" cy="2353260"/>
          </a:xfrm>
          <a:prstGeom prst="rect">
            <a:avLst/>
          </a:prstGeom>
        </p:spPr>
      </p:pic>
    </p:spTree>
    <p:extLst>
      <p:ext uri="{BB962C8B-B14F-4D97-AF65-F5344CB8AC3E}">
        <p14:creationId xmlns:p14="http://schemas.microsoft.com/office/powerpoint/2010/main" val="301461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263722" y="462335"/>
            <a:ext cx="10274157" cy="584775"/>
          </a:xfrm>
          <a:prstGeom prst="rect">
            <a:avLst/>
          </a:prstGeom>
          <a:noFill/>
        </p:spPr>
        <p:txBody>
          <a:bodyPr wrap="square" rtlCol="0">
            <a:spAutoFit/>
          </a:bodyPr>
          <a:lstStyle/>
          <a:p>
            <a:pPr lvl="0"/>
            <a:r>
              <a:rPr lang="en-US" sz="3200" b="1" dirty="0">
                <a:solidFill>
                  <a:srgbClr val="FF0000"/>
                </a:solidFill>
              </a:rPr>
              <a:t>1. </a:t>
            </a:r>
            <a:r>
              <a:rPr lang="vi-VN" sz="3200" b="1" dirty="0">
                <a:solidFill>
                  <a:srgbClr val="FF0000"/>
                </a:solidFill>
              </a:rPr>
              <a:t>Tìm từ có nghĩa trái ngược với mỗi từ dưới đây: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81B69DB6-70A9-F8E4-5053-E91E205101B9}"/>
              </a:ext>
            </a:extLst>
          </p:cNvPr>
          <p:cNvSpPr/>
          <p:nvPr/>
        </p:nvSpPr>
        <p:spPr>
          <a:xfrm>
            <a:off x="1119883" y="1726058"/>
            <a:ext cx="1952090"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xa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xôi</a:t>
            </a:r>
            <a:endParaRPr lang="en-US" sz="40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5376AC4-A3F5-A095-F760-F3810BA801FE}"/>
              </a:ext>
            </a:extLst>
          </p:cNvPr>
          <p:cNvSpPr/>
          <p:nvPr/>
        </p:nvSpPr>
        <p:spPr>
          <a:xfrm>
            <a:off x="4376790" y="1695236"/>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rộng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lớn</a:t>
            </a:r>
            <a:endParaRPr lang="en-US" sz="4000" b="1"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43CE83A1-FCF3-0F50-DCA1-FBD44CD59D28}"/>
              </a:ext>
            </a:extLst>
          </p:cNvPr>
          <p:cNvSpPr/>
          <p:nvPr/>
        </p:nvSpPr>
        <p:spPr>
          <a:xfrm>
            <a:off x="8096034" y="1736333"/>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bình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yên</a:t>
            </a:r>
            <a:endParaRPr lang="en-US" sz="4000" b="1"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A4DAC802-5D45-68F0-7BFF-105B62E9E4B1}"/>
              </a:ext>
            </a:extLst>
          </p:cNvPr>
          <p:cNvCxnSpPr/>
          <p:nvPr/>
        </p:nvCxnSpPr>
        <p:spPr>
          <a:xfrm>
            <a:off x="2054831"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EF0B179-CED3-245D-D4EF-FA854BBC919C}"/>
              </a:ext>
            </a:extLst>
          </p:cNvPr>
          <p:cNvSpPr/>
          <p:nvPr/>
        </p:nvSpPr>
        <p:spPr>
          <a:xfrm>
            <a:off x="565079" y="2989780"/>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gũi</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CBC990A6-4846-98B5-6D1D-831EF6E3D0A4}"/>
              </a:ext>
            </a:extLst>
          </p:cNvPr>
          <p:cNvCxnSpPr/>
          <p:nvPr/>
        </p:nvCxnSpPr>
        <p:spPr>
          <a:xfrm>
            <a:off x="5712431" y="2414426"/>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00EF2BA-2B4C-E73C-1DA4-434A95D9D5ED}"/>
              </a:ext>
            </a:extLst>
          </p:cNvPr>
          <p:cNvSpPr/>
          <p:nvPr/>
        </p:nvSpPr>
        <p:spPr>
          <a:xfrm>
            <a:off x="4222679" y="2979506"/>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rPr>
              <a:t>bé nhỏ, bé tí, chật hẹp</a:t>
            </a:r>
            <a:endParaRPr lang="en-US" sz="3600" dirty="0" err="1">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28E8780-7AC2-B023-095B-66EA2A6CD70E}"/>
              </a:ext>
            </a:extLst>
          </p:cNvPr>
          <p:cNvCxnSpPr/>
          <p:nvPr/>
        </p:nvCxnSpPr>
        <p:spPr>
          <a:xfrm>
            <a:off x="9441950"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FFAD44A-9661-7B88-4EEE-BADC722F1D78}"/>
              </a:ext>
            </a:extLst>
          </p:cNvPr>
          <p:cNvSpPr/>
          <p:nvPr/>
        </p:nvSpPr>
        <p:spPr>
          <a:xfrm>
            <a:off x="7952197" y="2989780"/>
            <a:ext cx="3226085"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Nhộn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ào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9574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9" grpId="0" animBg="1"/>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140432" y="513706"/>
            <a:ext cx="10274157" cy="1200329"/>
          </a:xfrm>
          <a:prstGeom prst="rect">
            <a:avLst/>
          </a:prstGeom>
          <a:noFill/>
        </p:spPr>
        <p:txBody>
          <a:bodyPr wrap="square" rtlCol="0">
            <a:spAutoFit/>
          </a:bodyPr>
          <a:lstStyle/>
          <a:p>
            <a:pPr lvl="0" algn="just"/>
            <a:r>
              <a:rPr lang="en-US" sz="3600" b="1" dirty="0">
                <a:solidFill>
                  <a:srgbClr val="002060"/>
                </a:solidFill>
                <a:latin typeface="Calibri" panose="020F0502020204030204"/>
              </a:rPr>
              <a:t>2. </a:t>
            </a:r>
            <a:r>
              <a:rPr lang="vi-VN" sz="3600" b="1" dirty="0">
                <a:solidFill>
                  <a:srgbClr val="002060"/>
                </a:solidFill>
                <a:latin typeface="Calibri" panose="020F0502020204030204"/>
              </a:rPr>
              <a:t>Viết 2 – 3 câu về quê hương, trong đó có sử dụng một cặp từ có nghĩa trái ngược nhau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7" name="Rectangle: Rounded Corners 6">
            <a:extLst>
              <a:ext uri="{FF2B5EF4-FFF2-40B4-BE49-F238E27FC236}">
                <a16:creationId xmlns:a16="http://schemas.microsoft.com/office/drawing/2014/main" id="{342B233C-5793-3763-BE90-915A73468D25}"/>
              </a:ext>
            </a:extLst>
          </p:cNvPr>
          <p:cNvSpPr/>
          <p:nvPr/>
        </p:nvSpPr>
        <p:spPr>
          <a:xfrm>
            <a:off x="1356190" y="2013736"/>
            <a:ext cx="9750174" cy="40993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Tình cảm của mỗi người đối với quê hương là tình cảm rất </a:t>
            </a:r>
            <a:r>
              <a:rPr lang="vi-VN" sz="3200" b="1" dirty="0">
                <a:solidFill>
                  <a:srgbClr val="FFFF00"/>
                </a:solidFill>
                <a:latin typeface="Cambria" panose="02040503050406030204" pitchFamily="18" charset="0"/>
                <a:ea typeface="Cambria" panose="02040503050406030204" pitchFamily="18" charset="0"/>
              </a:rPr>
              <a:t>to lớn</a:t>
            </a:r>
            <a:r>
              <a:rPr lang="vi-VN" sz="3200" b="1" dirty="0">
                <a:latin typeface="Cambria" panose="02040503050406030204" pitchFamily="18" charset="0"/>
                <a:ea typeface="Cambria" panose="02040503050406030204" pitchFamily="18" charset="0"/>
              </a:rPr>
              <a:t>, thiêng liêng, cao quý. Tình cảm ấy không cần ai dạy, không cần tạo dựng cũng có sẵn trong mỗi người dân Việt Nam dù là </a:t>
            </a:r>
            <a:r>
              <a:rPr lang="vi-VN" sz="3200" b="1" dirty="0">
                <a:solidFill>
                  <a:srgbClr val="FFFF00"/>
                </a:solidFill>
                <a:latin typeface="Cambria" panose="02040503050406030204" pitchFamily="18" charset="0"/>
                <a:ea typeface="Cambria" panose="02040503050406030204" pitchFamily="18" charset="0"/>
              </a:rPr>
              <a:t>người trẻ </a:t>
            </a:r>
            <a:r>
              <a:rPr lang="vi-VN" sz="3200" b="1" dirty="0">
                <a:latin typeface="Cambria" panose="02040503050406030204" pitchFamily="18" charset="0"/>
                <a:ea typeface="Cambria" panose="02040503050406030204" pitchFamily="18" charset="0"/>
              </a:rPr>
              <a:t>hay </a:t>
            </a:r>
            <a:r>
              <a:rPr lang="vi-VN" sz="3200" b="1" dirty="0">
                <a:solidFill>
                  <a:srgbClr val="FFFF00"/>
                </a:solidFill>
                <a:latin typeface="Cambria" panose="02040503050406030204" pitchFamily="18" charset="0"/>
                <a:ea typeface="Cambria" panose="02040503050406030204" pitchFamily="18" charset="0"/>
              </a:rPr>
              <a:t>người già</a:t>
            </a:r>
            <a:r>
              <a:rPr lang="vi-VN" sz="3200" b="1" dirty="0">
                <a:latin typeface="Cambria" panose="02040503050406030204" pitchFamily="18" charset="0"/>
                <a:ea typeface="Cambria" panose="02040503050406030204" pitchFamily="18" charset="0"/>
              </a:rPr>
              <a:t>..... Nó luôn day dứt, khắc khoải trong lòng khiến mỗi người con, đặc biệt là người con xa quê tha thiết được về thăm quê dù là trong khoảng khắc </a:t>
            </a:r>
            <a:r>
              <a:rPr lang="vi-VN" sz="3200" b="1" dirty="0">
                <a:solidFill>
                  <a:srgbClr val="FFFF00"/>
                </a:solidFill>
                <a:latin typeface="Cambria" panose="02040503050406030204" pitchFamily="18" charset="0"/>
                <a:ea typeface="Cambria" panose="02040503050406030204" pitchFamily="18" charset="0"/>
              </a:rPr>
              <a:t>nhỏ bé</a:t>
            </a:r>
            <a:r>
              <a:rPr lang="vi-VN" sz="32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6912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descr="卡通人物&#10;&#10;中度可信度描述已自动生成">
            <a:extLst>
              <a:ext uri="{FF2B5EF4-FFF2-40B4-BE49-F238E27FC236}">
                <a16:creationId xmlns:a16="http://schemas.microsoft.com/office/drawing/2014/main" id="{72D62A0D-81F9-4678-9937-4278879D6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47" y="3660042"/>
            <a:ext cx="2964142" cy="2982686"/>
          </a:xfrm>
          <a:prstGeom prst="rect">
            <a:avLst/>
          </a:prstGeom>
        </p:spPr>
      </p:pic>
      <p:pic>
        <p:nvPicPr>
          <p:cNvPr id="4" name="Picture 3">
            <a:extLst>
              <a:ext uri="{FF2B5EF4-FFF2-40B4-BE49-F238E27FC236}">
                <a16:creationId xmlns:a16="http://schemas.microsoft.com/office/drawing/2014/main" id="{FCAD187C-DE65-438B-8DE2-F2E759013FEA}"/>
              </a:ext>
            </a:extLst>
          </p:cNvPr>
          <p:cNvPicPr>
            <a:picLocks noChangeAspect="1"/>
          </p:cNvPicPr>
          <p:nvPr/>
        </p:nvPicPr>
        <p:blipFill>
          <a:blip r:embed="rId4"/>
          <a:stretch>
            <a:fillRect/>
          </a:stretch>
        </p:blipFill>
        <p:spPr>
          <a:xfrm>
            <a:off x="1866301" y="1526257"/>
            <a:ext cx="9254530" cy="2133785"/>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1E7849-2B74-4C72-A448-61C77ADCDF9A}"/>
              </a:ext>
            </a:extLst>
          </p:cNvPr>
          <p:cNvSpPr txBox="1"/>
          <p:nvPr/>
        </p:nvSpPr>
        <p:spPr>
          <a:xfrm>
            <a:off x="1743911" y="943220"/>
            <a:ext cx="8311450" cy="646331"/>
          </a:xfrm>
          <a:prstGeom prst="rect">
            <a:avLst/>
          </a:prstGeom>
          <a:no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Thứ</a:t>
            </a:r>
            <a:r>
              <a:rPr lang="en-US" sz="3600" b="1" dirty="0">
                <a:ln w="10160">
                  <a:solidFill>
                    <a:srgbClr val="5B9BD5"/>
                  </a:solidFill>
                  <a:prstDash val="solid"/>
                </a:ln>
                <a:solidFill>
                  <a:prstClr val="black"/>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US" sz="3600" b="1" dirty="0" err="1">
                <a:ln w="10160">
                  <a:solidFill>
                    <a:srgbClr val="5B9BD5"/>
                  </a:solidFill>
                  <a:prstDash val="solid"/>
                </a:ln>
                <a:solidFill>
                  <a:prstClr val="black"/>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ba</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ngày</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lang="en-US" sz="3600" b="1" dirty="0">
                <a:ln w="10160">
                  <a:solidFill>
                    <a:srgbClr val="5B9BD5"/>
                  </a:solidFill>
                  <a:prstDash val="solid"/>
                </a:ln>
                <a:solidFill>
                  <a:prstClr val="black"/>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14</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tháng</a:t>
            </a:r>
            <a:r>
              <a:rPr lang="en-US" sz="3600" b="1" dirty="0">
                <a:ln w="10160">
                  <a:solidFill>
                    <a:srgbClr val="5B9BD5"/>
                  </a:solidFill>
                  <a:prstDash val="solid"/>
                </a:ln>
                <a:solidFill>
                  <a:prstClr val="black"/>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2</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năm</a:t>
            </a:r>
            <a:r>
              <a:rPr lang="en-US" sz="3600" b="1">
                <a:ln w="10160">
                  <a:solidFill>
                    <a:srgbClr val="5B9BD5"/>
                  </a:solidFill>
                  <a:prstDash val="solid"/>
                </a:ln>
                <a:solidFill>
                  <a:prstClr val="black"/>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2025</a:t>
            </a:r>
            <a:endPar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pic>
        <p:nvPicPr>
          <p:cNvPr id="10"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3" name="Picture 12">
            <a:extLst>
              <a:ext uri="{FF2B5EF4-FFF2-40B4-BE49-F238E27FC236}">
                <a16:creationId xmlns:a16="http://schemas.microsoft.com/office/drawing/2014/main" id="{7FB90997-CAC8-6495-9C8D-AB2ED62F1AFA}"/>
              </a:ext>
            </a:extLst>
          </p:cNvPr>
          <p:cNvPicPr>
            <a:picLocks noChangeAspect="1"/>
          </p:cNvPicPr>
          <p:nvPr/>
        </p:nvPicPr>
        <p:blipFill>
          <a:blip r:embed="rId7"/>
          <a:stretch>
            <a:fillRect/>
          </a:stretch>
        </p:blipFill>
        <p:spPr>
          <a:xfrm>
            <a:off x="4619879" y="1475561"/>
            <a:ext cx="2914141" cy="1182727"/>
          </a:xfrm>
          <a:prstGeom prst="rect">
            <a:avLst/>
          </a:prstGeom>
        </p:spPr>
      </p:pic>
      <p:pic>
        <p:nvPicPr>
          <p:cNvPr id="14" name="Picture 13">
            <a:extLst>
              <a:ext uri="{FF2B5EF4-FFF2-40B4-BE49-F238E27FC236}">
                <a16:creationId xmlns:a16="http://schemas.microsoft.com/office/drawing/2014/main" id="{5439B6EC-7E4B-4DCF-9647-A5E6A48280B8}"/>
              </a:ext>
            </a:extLst>
          </p:cNvPr>
          <p:cNvPicPr>
            <a:picLocks noChangeAspect="1"/>
          </p:cNvPicPr>
          <p:nvPr/>
        </p:nvPicPr>
        <p:blipFill>
          <a:blip r:embed="rId8"/>
          <a:stretch>
            <a:fillRect/>
          </a:stretch>
        </p:blipFill>
        <p:spPr>
          <a:xfrm>
            <a:off x="3498072" y="3744346"/>
            <a:ext cx="6224555" cy="2798307"/>
          </a:xfrm>
          <a:prstGeom prst="rect">
            <a:avLst/>
          </a:prstGeom>
        </p:spPr>
      </p:pic>
      <p:pic>
        <p:nvPicPr>
          <p:cNvPr id="16" name="Picture 15">
            <a:extLst>
              <a:ext uri="{FF2B5EF4-FFF2-40B4-BE49-F238E27FC236}">
                <a16:creationId xmlns:a16="http://schemas.microsoft.com/office/drawing/2014/main" id="{FA7695F7-D2BB-C742-0479-481E42E9C507}"/>
              </a:ext>
            </a:extLst>
          </p:cNvPr>
          <p:cNvPicPr>
            <a:picLocks noChangeAspect="1"/>
          </p:cNvPicPr>
          <p:nvPr/>
        </p:nvPicPr>
        <p:blipFill>
          <a:blip r:embed="rId9"/>
          <a:stretch>
            <a:fillRect/>
          </a:stretch>
        </p:blipFill>
        <p:spPr>
          <a:xfrm>
            <a:off x="4962219" y="2235281"/>
            <a:ext cx="2743438" cy="1115665"/>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84293" y="836321"/>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998" y="4086250"/>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217643" y="1537582"/>
            <a:ext cx="10093157" cy="3970318"/>
          </a:xfrm>
          <a:prstGeom prst="rect">
            <a:avLst/>
          </a:prstGeom>
        </p:spPr>
        <p:txBody>
          <a:bodyPr wrap="square">
            <a:spAutoFit/>
          </a:bodyPr>
          <a:lstStyle/>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Đọc đúng từ ngữ, câu, đoạn và toàn bộ câu chuyện Quê ngoại.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Biết đọc diễn cảm thể hiện tâm trạng, cảm xúc của nhân vật trong câu chuyện; biết ngắt, nghỉ hơi sau dấu câu.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đặc điểm của nhân vật thể hiện qua các từ ngữ, các câu trong bài đọc.</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ý chính của mỗi đoạn trong bài.</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Hiểu điều tác giả muốn nói qua câu chuyện: </a:t>
            </a:r>
            <a:r>
              <a:rPr lang="vi-VN" sz="2800" b="1" i="1" dirty="0">
                <a:solidFill>
                  <a:prstClr val="black"/>
                </a:solidFill>
                <a:latin typeface="Calibri" panose="020F0502020204030204"/>
                <a:ea typeface="Cambria" panose="02040503050406030204" pitchFamily="18" charset="0"/>
                <a:cs typeface="Calibri" panose="020F0502020204030204" pitchFamily="34" charset="0"/>
              </a:rPr>
              <a:t>Chúng ta ai ai cũng có quê hương. Những kỉ niệm về quê hương bao giờ cũng rất đẹp. Đặc biệt khi ta đi xa thì nỗi nhớ quê hương càng da diết.</a:t>
            </a:r>
          </a:p>
        </p:txBody>
      </p:sp>
      <p:pic>
        <p:nvPicPr>
          <p:cNvPr id="2" name="Picture 1">
            <a:extLst>
              <a:ext uri="{FF2B5EF4-FFF2-40B4-BE49-F238E27FC236}">
                <a16:creationId xmlns:a16="http://schemas.microsoft.com/office/drawing/2014/main" id="{F5A4F6DD-D35B-43D5-81B0-BC41D368ADF1}"/>
              </a:ext>
            </a:extLst>
          </p:cNvPr>
          <p:cNvPicPr>
            <a:picLocks noChangeAspect="1"/>
          </p:cNvPicPr>
          <p:nvPr/>
        </p:nvPicPr>
        <p:blipFill>
          <a:blip r:embed="rId4"/>
          <a:stretch>
            <a:fillRect/>
          </a:stretch>
        </p:blipFill>
        <p:spPr>
          <a:xfrm>
            <a:off x="3623618" y="542926"/>
            <a:ext cx="4854129" cy="1316374"/>
          </a:xfrm>
          <a:prstGeom prst="rect">
            <a:avLst/>
          </a:prstGeom>
        </p:spPr>
      </p:pic>
    </p:spTree>
    <p:extLst>
      <p:ext uri="{BB962C8B-B14F-4D97-AF65-F5344CB8AC3E}">
        <p14:creationId xmlns:p14="http://schemas.microsoft.com/office/powerpoint/2010/main" val="38425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8BA-0CC4-40EE-A1CA-8D932B3EA77C}"/>
              </a:ext>
            </a:extLst>
          </p:cNvPr>
          <p:cNvPicPr>
            <a:picLocks noChangeAspect="1"/>
          </p:cNvPicPr>
          <p:nvPr/>
        </p:nvPicPr>
        <p:blipFill>
          <a:blip r:embed="rId3"/>
          <a:stretch>
            <a:fillRect/>
          </a:stretch>
        </p:blipFill>
        <p:spPr>
          <a:xfrm>
            <a:off x="0" y="1230626"/>
            <a:ext cx="10059272" cy="2554445"/>
          </a:xfrm>
          <a:prstGeom prst="rect">
            <a:avLst/>
          </a:prstGeom>
        </p:spPr>
      </p:pic>
      <p:pic>
        <p:nvPicPr>
          <p:cNvPr id="4" name="图片 10" descr="卡通人物&#10;&#10;中度可信度描述已自动生成">
            <a:extLst>
              <a:ext uri="{FF2B5EF4-FFF2-40B4-BE49-F238E27FC236}">
                <a16:creationId xmlns:a16="http://schemas.microsoft.com/office/drawing/2014/main" id="{4B61FDE1-A389-4E89-B295-3B873AB94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70" y="1878391"/>
            <a:ext cx="4670191" cy="4699408"/>
          </a:xfrm>
          <a:prstGeom prst="rect">
            <a:avLst/>
          </a:prstGeom>
        </p:spPr>
      </p:pic>
    </p:spTree>
    <p:extLst>
      <p:ext uri="{BB962C8B-B14F-4D97-AF65-F5344CB8AC3E}">
        <p14:creationId xmlns:p14="http://schemas.microsoft.com/office/powerpoint/2010/main" val="30296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47F1C9D0-DECD-47F4-81E2-4DD11CA302E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674747" y="1365568"/>
            <a:ext cx="2842506" cy="2842506"/>
          </a:xfrm>
          <a:prstGeom prst="rect">
            <a:avLst/>
          </a:prstGeom>
        </p:spPr>
      </p:pic>
      <p:cxnSp>
        <p:nvCxnSpPr>
          <p:cNvPr id="4" name="Connector: Curved 5">
            <a:extLst>
              <a:ext uri="{FF2B5EF4-FFF2-40B4-BE49-F238E27FC236}">
                <a16:creationId xmlns:a16="http://schemas.microsoft.com/office/drawing/2014/main" id="{1205DC03-4093-45BD-B451-D9C9DD609F64}"/>
              </a:ext>
            </a:extLst>
          </p:cNvPr>
          <p:cNvCxnSpPr>
            <a:cxnSpLocks/>
            <a:endCxn id="5" idx="3"/>
          </p:cNvCxnSpPr>
          <p:nvPr/>
        </p:nvCxnSpPr>
        <p:spPr>
          <a:xfrm rot="10800000" flipV="1">
            <a:off x="3402218" y="2898000"/>
            <a:ext cx="1318390" cy="531000"/>
          </a:xfrm>
          <a:prstGeom prst="curvedConnector3">
            <a:avLst/>
          </a:prstGeom>
          <a:noFill/>
          <a:ln w="28575" cap="flat" cmpd="sng" algn="ctr">
            <a:solidFill>
              <a:srgbClr val="FF0066"/>
            </a:solidFill>
            <a:prstDash val="solid"/>
            <a:miter lim="800000"/>
            <a:tailEnd type="triangle"/>
          </a:ln>
          <a:effectLst/>
        </p:spPr>
      </p:cxnSp>
      <p:pic>
        <p:nvPicPr>
          <p:cNvPr id="5" name="Picture 7">
            <a:extLst>
              <a:ext uri="{FF2B5EF4-FFF2-40B4-BE49-F238E27FC236}">
                <a16:creationId xmlns:a16="http://schemas.microsoft.com/office/drawing/2014/main" id="{7ACC1C15-86D6-4A98-9C8C-CD13F552DFD7}"/>
              </a:ext>
            </a:extLst>
          </p:cNvPr>
          <p:cNvPicPr>
            <a:picLocks noChangeAspect="1"/>
          </p:cNvPicPr>
          <p:nvPr/>
        </p:nvPicPr>
        <p:blipFill>
          <a:blip r:embed="rId6"/>
          <a:stretch>
            <a:fillRect/>
          </a:stretch>
        </p:blipFill>
        <p:spPr>
          <a:xfrm>
            <a:off x="779775" y="2115000"/>
            <a:ext cx="2622443" cy="2628000"/>
          </a:xfrm>
          <a:prstGeom prst="rect">
            <a:avLst/>
          </a:prstGeom>
        </p:spPr>
      </p:pic>
      <p:cxnSp>
        <p:nvCxnSpPr>
          <p:cNvPr id="7" name="Connector: Curved 6">
            <a:extLst>
              <a:ext uri="{FF2B5EF4-FFF2-40B4-BE49-F238E27FC236}">
                <a16:creationId xmlns:a16="http://schemas.microsoft.com/office/drawing/2014/main" id="{ECCB269B-E1B8-4165-AE69-EE4E6931D93E}"/>
              </a:ext>
            </a:extLst>
          </p:cNvPr>
          <p:cNvCxnSpPr>
            <a:cxnSpLocks/>
            <a:endCxn id="8" idx="1"/>
          </p:cNvCxnSpPr>
          <p:nvPr/>
        </p:nvCxnSpPr>
        <p:spPr>
          <a:xfrm>
            <a:off x="7481393" y="2973415"/>
            <a:ext cx="1321167" cy="531000"/>
          </a:xfrm>
          <a:prstGeom prst="curvedConnector3">
            <a:avLst>
              <a:gd name="adj1" fmla="val 50000"/>
            </a:avLst>
          </a:prstGeom>
          <a:noFill/>
          <a:ln w="28575" cap="flat" cmpd="sng" algn="ctr">
            <a:solidFill>
              <a:srgbClr val="FF0066"/>
            </a:solidFill>
            <a:prstDash val="solid"/>
            <a:miter lim="800000"/>
            <a:tailEnd type="triangle"/>
          </a:ln>
          <a:effectLst/>
        </p:spPr>
      </p:cxnSp>
      <p:pic>
        <p:nvPicPr>
          <p:cNvPr id="8" name="Picture 9">
            <a:extLst>
              <a:ext uri="{FF2B5EF4-FFF2-40B4-BE49-F238E27FC236}">
                <a16:creationId xmlns:a16="http://schemas.microsoft.com/office/drawing/2014/main" id="{CC25DA96-6D56-4892-8582-0E96CF4BE423}"/>
              </a:ext>
            </a:extLst>
          </p:cNvPr>
          <p:cNvPicPr>
            <a:picLocks noChangeAspect="1"/>
          </p:cNvPicPr>
          <p:nvPr/>
        </p:nvPicPr>
        <p:blipFill>
          <a:blip r:embed="rId7"/>
          <a:stretch>
            <a:fillRect/>
          </a:stretch>
        </p:blipFill>
        <p:spPr>
          <a:xfrm>
            <a:off x="8802560" y="2190415"/>
            <a:ext cx="2622443" cy="2628000"/>
          </a:xfrm>
          <a:prstGeom prst="rect">
            <a:avLst/>
          </a:prstGeom>
        </p:spPr>
      </p:pic>
      <p:pic>
        <p:nvPicPr>
          <p:cNvPr id="9" name="Picture 8">
            <a:extLst>
              <a:ext uri="{FF2B5EF4-FFF2-40B4-BE49-F238E27FC236}">
                <a16:creationId xmlns:a16="http://schemas.microsoft.com/office/drawing/2014/main" id="{3A060D3F-CDE3-4A10-9523-15D731EC988F}"/>
              </a:ext>
            </a:extLst>
          </p:cNvPr>
          <p:cNvPicPr>
            <a:picLocks noChangeAspect="1"/>
          </p:cNvPicPr>
          <p:nvPr/>
        </p:nvPicPr>
        <p:blipFill>
          <a:blip r:embed="rId8"/>
          <a:stretch>
            <a:fillRect/>
          </a:stretch>
        </p:blipFill>
        <p:spPr>
          <a:xfrm>
            <a:off x="4888039" y="4573318"/>
            <a:ext cx="2428699" cy="2428699"/>
          </a:xfrm>
          <a:prstGeom prst="rect">
            <a:avLst/>
          </a:prstGeom>
        </p:spPr>
      </p:pic>
      <p:cxnSp>
        <p:nvCxnSpPr>
          <p:cNvPr id="10" name="Straight Arrow Connector 10">
            <a:extLst>
              <a:ext uri="{FF2B5EF4-FFF2-40B4-BE49-F238E27FC236}">
                <a16:creationId xmlns:a16="http://schemas.microsoft.com/office/drawing/2014/main" id="{027F7F30-064A-44B8-BCE9-F02FDB1A836F}"/>
              </a:ext>
            </a:extLst>
          </p:cNvPr>
          <p:cNvCxnSpPr>
            <a:cxnSpLocks/>
          </p:cNvCxnSpPr>
          <p:nvPr/>
        </p:nvCxnSpPr>
        <p:spPr>
          <a:xfrm>
            <a:off x="6061256" y="4208074"/>
            <a:ext cx="0" cy="365244"/>
          </a:xfrm>
          <a:prstGeom prst="straightConnector1">
            <a:avLst/>
          </a:prstGeom>
          <a:noFill/>
          <a:ln w="28575"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87CC4928-2974-43AA-AAED-B934121516F3}"/>
              </a:ext>
            </a:extLst>
          </p:cNvPr>
          <p:cNvPicPr>
            <a:picLocks noChangeAspect="1"/>
          </p:cNvPicPr>
          <p:nvPr/>
        </p:nvPicPr>
        <p:blipFill>
          <a:blip r:embed="rId9"/>
          <a:stretch>
            <a:fillRect/>
          </a:stretch>
        </p:blipFill>
        <p:spPr>
          <a:xfrm>
            <a:off x="4061413" y="249903"/>
            <a:ext cx="4188315" cy="1115665"/>
          </a:xfrm>
          <a:prstGeom prst="rect">
            <a:avLst/>
          </a:prstGeom>
        </p:spPr>
      </p:pic>
    </p:spTree>
    <p:extLst>
      <p:ext uri="{BB962C8B-B14F-4D97-AF65-F5344CB8AC3E}">
        <p14:creationId xmlns:p14="http://schemas.microsoft.com/office/powerpoint/2010/main" val="157847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56ED03B-68EE-67E2-54B4-9B21EAE54FCA}"/>
              </a:ext>
            </a:extLst>
          </p:cNvPr>
          <p:cNvPicPr>
            <a:picLocks noChangeAspect="1"/>
          </p:cNvPicPr>
          <p:nvPr/>
        </p:nvPicPr>
        <p:blipFill>
          <a:blip r:embed="rId3"/>
          <a:stretch>
            <a:fillRect/>
          </a:stretch>
        </p:blipFill>
        <p:spPr>
          <a:xfrm>
            <a:off x="5015334" y="143839"/>
            <a:ext cx="3101943" cy="1331812"/>
          </a:xfrm>
          <a:prstGeom prst="rect">
            <a:avLst/>
          </a:prstGeom>
        </p:spPr>
      </p:pic>
      <p:sp>
        <p:nvSpPr>
          <p:cNvPr id="7" name="TextBox 6">
            <a:extLst>
              <a:ext uri="{FF2B5EF4-FFF2-40B4-BE49-F238E27FC236}">
                <a16:creationId xmlns:a16="http://schemas.microsoft.com/office/drawing/2014/main" id="{768EE77B-888A-D34F-2895-81638074A043}"/>
              </a:ext>
            </a:extLst>
          </p:cNvPr>
          <p:cNvSpPr txBox="1"/>
          <p:nvPr/>
        </p:nvSpPr>
        <p:spPr>
          <a:xfrm>
            <a:off x="616448" y="1212350"/>
            <a:ext cx="10859785"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Quang Thiều)</a:t>
            </a:r>
          </a:p>
        </p:txBody>
      </p:sp>
    </p:spTree>
    <p:extLst>
      <p:ext uri="{BB962C8B-B14F-4D97-AF65-F5344CB8AC3E}">
        <p14:creationId xmlns:p14="http://schemas.microsoft.com/office/powerpoint/2010/main" val="93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Nhóm 18">
            <a:extLst>
              <a:ext uri="{FF2B5EF4-FFF2-40B4-BE49-F238E27FC236}">
                <a16:creationId xmlns:a16="http://schemas.microsoft.com/office/drawing/2014/main" id="{723C0905-0817-69A9-EA4C-E2A5400B4214}"/>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7B3F0234-B9D8-890C-45A5-849C70CB5126}"/>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yêu quý em.</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5" name="Hình ảnh 10">
              <a:extLst>
                <a:ext uri="{FF2B5EF4-FFF2-40B4-BE49-F238E27FC236}">
                  <a16:creationId xmlns:a16="http://schemas.microsoft.com/office/drawing/2014/main" id="{476AD9C5-D505-34AD-ECAA-07F34A0B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8" name="Picture 7">
            <a:extLst>
              <a:ext uri="{FF2B5EF4-FFF2-40B4-BE49-F238E27FC236}">
                <a16:creationId xmlns:a16="http://schemas.microsoft.com/office/drawing/2014/main" id="{97951E53-828B-E21D-A5D0-BF8194D8C858}"/>
              </a:ext>
            </a:extLst>
          </p:cNvPr>
          <p:cNvPicPr>
            <a:picLocks noChangeAspect="1"/>
          </p:cNvPicPr>
          <p:nvPr/>
        </p:nvPicPr>
        <p:blipFill>
          <a:blip r:embed="rId4"/>
          <a:stretch>
            <a:fillRect/>
          </a:stretch>
        </p:blipFill>
        <p:spPr>
          <a:xfrm>
            <a:off x="4236165" y="198431"/>
            <a:ext cx="4005419" cy="1603387"/>
          </a:xfrm>
          <a:prstGeom prst="rect">
            <a:avLst/>
          </a:prstGeom>
        </p:spPr>
      </p:pic>
      <p:grpSp>
        <p:nvGrpSpPr>
          <p:cNvPr id="9" name="Nhóm 18">
            <a:extLst>
              <a:ext uri="{FF2B5EF4-FFF2-40B4-BE49-F238E27FC236}">
                <a16:creationId xmlns:a16="http://schemas.microsoft.com/office/drawing/2014/main" id="{AB0AF9AA-C1F9-22BC-39B7-5BD894CDA009}"/>
              </a:ext>
            </a:extLst>
          </p:cNvPr>
          <p:cNvGrpSpPr/>
          <p:nvPr/>
        </p:nvGrpSpPr>
        <p:grpSpPr>
          <a:xfrm>
            <a:off x="695867" y="2371275"/>
            <a:ext cx="10079968" cy="1138416"/>
            <a:chOff x="3650553" y="1360914"/>
            <a:chExt cx="7559976" cy="853812"/>
          </a:xfrm>
        </p:grpSpPr>
        <p:sp>
          <p:nvSpPr>
            <p:cNvPr id="10" name="Hình chữ nhật: Góc Tròn 14">
              <a:extLst>
                <a:ext uri="{FF2B5EF4-FFF2-40B4-BE49-F238E27FC236}">
                  <a16:creationId xmlns:a16="http://schemas.microsoft.com/office/drawing/2014/main" id="{21E9A86A-0881-3186-EE89-C3DCBA802EF8}"/>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2: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chiều mùa hạ</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5FFFDF00-038E-7085-5FF9-04DA334D0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2" name="Nhóm 18">
            <a:extLst>
              <a:ext uri="{FF2B5EF4-FFF2-40B4-BE49-F238E27FC236}">
                <a16:creationId xmlns:a16="http://schemas.microsoft.com/office/drawing/2014/main" id="{82A16EBD-B6BF-4F57-E1AC-C96CF310CBFE}"/>
              </a:ext>
            </a:extLst>
          </p:cNvPr>
          <p:cNvGrpSpPr/>
          <p:nvPr/>
        </p:nvGrpSpPr>
        <p:grpSpPr>
          <a:xfrm>
            <a:off x="613674" y="3655544"/>
            <a:ext cx="11016672" cy="1138416"/>
            <a:chOff x="3650553" y="1360914"/>
            <a:chExt cx="8262504" cy="853812"/>
          </a:xfrm>
        </p:grpSpPr>
        <p:sp>
          <p:nvSpPr>
            <p:cNvPr id="13" name="Hình chữ nhật: Góc Tròn 14">
              <a:extLst>
                <a:ext uri="{FF2B5EF4-FFF2-40B4-BE49-F238E27FC236}">
                  <a16:creationId xmlns:a16="http://schemas.microsoft.com/office/drawing/2014/main" id="{6CA6C8EF-E5E6-5719-C929-60E0A5AE42AA}"/>
                </a:ext>
              </a:extLst>
            </p:cNvPr>
            <p:cNvSpPr/>
            <p:nvPr/>
          </p:nvSpPr>
          <p:spPr>
            <a:xfrm>
              <a:off x="4416526" y="1512563"/>
              <a:ext cx="7496531"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3: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quê ngoại của em đấy.</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4" name="Hình ảnh 10">
              <a:extLst>
                <a:ext uri="{FF2B5EF4-FFF2-40B4-BE49-F238E27FC236}">
                  <a16:creationId xmlns:a16="http://schemas.microsoft.com/office/drawing/2014/main" id="{0B16BFD9-F334-23C8-D2BF-2D21D3946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5" name="Nhóm 18">
            <a:extLst>
              <a:ext uri="{FF2B5EF4-FFF2-40B4-BE49-F238E27FC236}">
                <a16:creationId xmlns:a16="http://schemas.microsoft.com/office/drawing/2014/main" id="{017E5B85-788E-B288-EF5F-65DDDF36F1F1}"/>
              </a:ext>
            </a:extLst>
          </p:cNvPr>
          <p:cNvGrpSpPr/>
          <p:nvPr/>
        </p:nvGrpSpPr>
        <p:grpSpPr>
          <a:xfrm>
            <a:off x="757512" y="5063103"/>
            <a:ext cx="10079968" cy="1138416"/>
            <a:chOff x="3650553" y="1360914"/>
            <a:chExt cx="7559976" cy="853812"/>
          </a:xfrm>
        </p:grpSpPr>
        <p:sp>
          <p:nvSpPr>
            <p:cNvPr id="16" name="Hình chữ nhật: Góc Tròn 14">
              <a:extLst>
                <a:ext uri="{FF2B5EF4-FFF2-40B4-BE49-F238E27FC236}">
                  <a16:creationId xmlns:a16="http://schemas.microsoft.com/office/drawing/2014/main" id="{C3758EDB-0E26-BC33-73EE-C6951ED2FB05}"/>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4: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oạn còn lại.</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7" name="Hình ảnh 10">
              <a:extLst>
                <a:ext uri="{FF2B5EF4-FFF2-40B4-BE49-F238E27FC236}">
                  <a16:creationId xmlns:a16="http://schemas.microsoft.com/office/drawing/2014/main" id="{F2588E61-C51F-4294-97D8-5E4D5D9EC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Tree>
    <p:extLst>
      <p:ext uri="{BB962C8B-B14F-4D97-AF65-F5344CB8AC3E}">
        <p14:creationId xmlns:p14="http://schemas.microsoft.com/office/powerpoint/2010/main" val="3052157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1702</Words>
  <Application>Microsoft Office PowerPoint</Application>
  <PresentationFormat>Widescreen</PresentationFormat>
  <Paragraphs>74</Paragraphs>
  <Slides>36</Slides>
  <Notes>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36</vt:i4>
      </vt:variant>
    </vt:vector>
  </HeadingPairs>
  <TitlesOfParts>
    <vt:vector size="54" baseType="lpstr">
      <vt:lpstr>等线</vt:lpstr>
      <vt:lpstr>等线 Light</vt:lpstr>
      <vt:lpstr>Arial</vt:lpstr>
      <vt:lpstr>Arial-BoldMT</vt:lpstr>
      <vt:lpstr>Calibri</vt:lpstr>
      <vt:lpstr>Calibri Light</vt:lpstr>
      <vt:lpstr>Cambria</vt:lpstr>
      <vt:lpstr>Changa One</vt:lpstr>
      <vt:lpstr>DFPOP1-W9</vt:lpstr>
      <vt:lpstr>iCiel Pony</vt:lpstr>
      <vt:lpstr>Times New Roman</vt:lpstr>
      <vt:lpstr>思源黑体 CN Medium</vt:lpstr>
      <vt:lpstr>方正黑体简体</vt:lpstr>
      <vt:lpstr>1_Office Theme</vt:lpstr>
      <vt:lpstr>It's Springtime! MK Plan by Slidesgo</vt:lpstr>
      <vt:lpstr>1_It's Springtime! MK Plan by Slidesgo</vt:lpstr>
      <vt:lpstr>2_It's Springtime! MK Plan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2024-01-08T08:54:47Z</dcterms:created>
  <dcterms:modified xsi:type="dcterms:W3CDTF">2025-03-03T01:30:01Z</dcterms:modified>
</cp:coreProperties>
</file>