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57" r:id="rId3"/>
  </p:sldMasterIdLst>
  <p:notesMasterIdLst>
    <p:notesMasterId r:id="rId24"/>
  </p:notesMasterIdLst>
  <p:sldIdLst>
    <p:sldId id="320" r:id="rId4"/>
    <p:sldId id="321" r:id="rId5"/>
    <p:sldId id="310" r:id="rId6"/>
    <p:sldId id="327" r:id="rId7"/>
    <p:sldId id="298" r:id="rId8"/>
    <p:sldId id="323" r:id="rId9"/>
    <p:sldId id="311" r:id="rId10"/>
    <p:sldId id="284" r:id="rId11"/>
    <p:sldId id="286" r:id="rId12"/>
    <p:sldId id="325" r:id="rId13"/>
    <p:sldId id="287" r:id="rId14"/>
    <p:sldId id="288" r:id="rId15"/>
    <p:sldId id="289" r:id="rId16"/>
    <p:sldId id="290" r:id="rId17"/>
    <p:sldId id="291" r:id="rId18"/>
    <p:sldId id="324" r:id="rId19"/>
    <p:sldId id="292" r:id="rId20"/>
    <p:sldId id="316" r:id="rId21"/>
    <p:sldId id="328" r:id="rId22"/>
    <p:sldId id="32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3772" autoAdjust="0"/>
  </p:normalViewPr>
  <p:slideViewPr>
    <p:cSldViewPr>
      <p:cViewPr varScale="1">
        <p:scale>
          <a:sx n="107" d="100"/>
          <a:sy n="107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CC6CC-4366-4118-8C45-2D91603F3E68}" type="datetimeFigureOut">
              <a:rPr lang="vi-VN" smtClean="0"/>
              <a:pPr/>
              <a:t>14/04/2025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72ED9-3E35-457D-BBD2-BC3A9190C48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743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12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等线"/>
              <a:cs typeface="等线"/>
            </a:endParaRPr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686D291-29E4-43D8-A53A-29319536034F}" type="slidenum">
              <a:rPr lang="en-US" altLang="zh-CN" sz="1300"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5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002BE0AA-E858-44A0-9618-67A00BDE9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196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E04279B7-BDD2-4EA9-8C3A-99818DE71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896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11560856-23C0-4B36-B8B5-B55A8BC66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380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EBD15F7D-FE38-4450-9738-C0CDD8B9C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953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276AD2A1-4456-4E08-A7B6-2CCC5E847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478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476D73A8-107C-4D10-A4EF-AF31A8F65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328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6088BB15-CECF-4D3C-B120-9CFE7966C9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819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8492D0AF-58DD-46EB-854D-9EF11370A1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23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1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A8FFF29B-FCF4-4C69-B001-3DC3F6B6CF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963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4813B1E7-E838-4418-857C-A9698AD5F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432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2B7AC084-8FBE-4934-9F6A-052F7BFF16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915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B3B43A61-7531-4D24-882D-2C1685CAD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476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36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01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12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22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68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7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2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31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55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73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9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F49983-5E5A-47CB-A362-3EABA795B8F2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92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4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6.gif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6.xml"/><Relationship Id="rId5" Type="http://schemas.openxmlformats.org/officeDocument/2006/relationships/image" Target="../media/image6.gif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286000" y="2412700"/>
            <a:ext cx="4757738" cy="1192292"/>
          </a:xfrm>
          <a:extLst/>
        </p:spPr>
        <p:txBody>
          <a:bodyPr spcFirstLastPara="1" rtlCol="0">
            <a:prstTxWarp prst="textArchUp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vi-VN" sz="3375" b="1" kern="1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/>
                <a:sym typeface="+mn-ea"/>
              </a:rPr>
              <a:t>CHÀO MỪNG QUÝ THẦY CÔ</a:t>
            </a:r>
            <a:br>
              <a:rPr lang="vi-VN" sz="3375" b="1" kern="1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/>
                <a:sym typeface="+mn-ea"/>
              </a:rPr>
            </a:br>
            <a:r>
              <a:rPr lang="vi-VN" sz="3375" b="1" kern="1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/>
                <a:sym typeface="+mn-ea"/>
              </a:rPr>
              <a:t>DỰ GIỜ THĂM LỚP 3 </a:t>
            </a:r>
            <a:endParaRPr lang="en-US" altLang="vi-VN" sz="3375" b="1" kern="1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3257550" y="2998789"/>
            <a:ext cx="3049588" cy="731837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6" tIns="34228" rIns="68456" bIns="34228" anchor="ctr"/>
          <a:lstStyle/>
          <a:p>
            <a:pPr algn="ctr" defTabSz="912495">
              <a:defRPr/>
            </a:pPr>
            <a:r>
              <a:rPr lang="vi-VN" altLang="zh-CN" sz="247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Tập đọc</a:t>
            </a:r>
            <a:endParaRPr lang="zh-CN" altLang="en-US" sz="247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80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61131" y="301173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762000"/>
            <a:ext cx="470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725325"/>
            <a:ext cx="441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  VIẾT  BÌNH</a:t>
            </a:r>
            <a:endParaRPr lang="vi-VN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26" y="1524000"/>
            <a:ext cx="39319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9266" y="3804791"/>
            <a:ext cx="38860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506056"/>
            <a:ext cx="37144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2" name="TextBox 11"/>
          <p:cNvSpPr txBox="1"/>
          <p:nvPr/>
        </p:nvSpPr>
        <p:spPr>
          <a:xfrm>
            <a:off x="5054058" y="3804791"/>
            <a:ext cx="36439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59026" y="1462590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1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9026" y="3804791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2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63057" y="3799302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4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495800" y="1524000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3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64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209800" y="381000"/>
            <a:ext cx="2590800" cy="838200"/>
          </a:xfrm>
          <a:prstGeom prst="roundRect">
            <a:avLst>
              <a:gd name="adj" fmla="val 31988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hiểu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0" y="1408545"/>
            <a:ext cx="8763000" cy="12192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vi-VN" sz="2400" b="1" i="1" dirty="0">
                <a:solidFill>
                  <a:srgbClr val="FFFF00"/>
                </a:solidFill>
                <a:latin typeface="Times New Roman" pitchFamily="18" charset="0"/>
              </a:rPr>
              <a:t>1.Tiếng mưa trong rừng cọ được so sánh với những âm thanh nào?</a:t>
            </a:r>
            <a:endParaRPr lang="en-US" sz="24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0" y="2971800"/>
            <a:ext cx="8978900" cy="647700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- So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sánh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đổ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thổi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ào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ào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2" name="Picture 24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3800"/>
            <a:ext cx="4953000" cy="2933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" y="3733800"/>
            <a:ext cx="4038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28700" y="5105400"/>
            <a:ext cx="236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28700" y="5536837"/>
            <a:ext cx="1943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9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1066800"/>
            <a:ext cx="8382000" cy="8382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2)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mùa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hè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rừng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cọ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có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gì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thú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vị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3446" y="2794000"/>
            <a:ext cx="9054353" cy="1016000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- Về mùa hè, nằm dưới rừng cọ nhìn lên, nhà thơ thấy trời </a:t>
            </a:r>
          </a:p>
          <a:p>
            <a:pPr marL="342900" indent="-342900"/>
            <a:r>
              <a:rPr lang="en-US" sz="2800" b="1" i="1">
                <a:solidFill>
                  <a:schemeClr val="tx2"/>
                </a:solidFill>
              </a:rPr>
              <a:t>xanh qua từng kẽ lá.</a:t>
            </a:r>
          </a:p>
        </p:txBody>
      </p:sp>
      <p:pic>
        <p:nvPicPr>
          <p:cNvPr id="12" name="Picture 11" descr="t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19538"/>
            <a:ext cx="5105400" cy="288607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" y="4572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4419600"/>
            <a:ext cx="3733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Đã ai lên rừng cọ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Giữa một buổi trưa hè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Gối đầu lên thảm cỏ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Nhìn trời xanh, lá che...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" y="22860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Khổ thơ thứ hai miêu tả rừng cọ  vào buổi trưa hè.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09800" y="532765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0100" y="6172200"/>
            <a:ext cx="1409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5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00000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13" grpId="1"/>
      <p:bldP spid="14" grpId="0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9906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50000"/>
              </a:spcBef>
            </a:pPr>
            <a:r>
              <a:rPr lang="en-US" sz="3200" b="1" i="1" dirty="0">
                <a:solidFill>
                  <a:srgbClr val="FFFF00"/>
                </a:solidFill>
              </a:rPr>
              <a:t>3/ </a:t>
            </a:r>
            <a:r>
              <a:rPr lang="en-US" sz="3200" b="1" i="1" dirty="0" err="1">
                <a:solidFill>
                  <a:srgbClr val="FFFF00"/>
                </a:solidFill>
              </a:rPr>
              <a:t>Vì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sao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tác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giả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thấy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lá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cọ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giống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như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mặt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trời</a:t>
            </a:r>
            <a:r>
              <a:rPr lang="en-US" sz="3200" b="1" i="1" dirty="0">
                <a:solidFill>
                  <a:srgbClr val="FFFF00"/>
                </a:solidFill>
              </a:rPr>
              <a:t> ?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04800" y="1524000"/>
            <a:ext cx="8636000" cy="1295399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</a:rPr>
              <a:t>- </a:t>
            </a:r>
            <a:r>
              <a:rPr lang="en-US" sz="3200" b="1" i="1" dirty="0" err="1">
                <a:solidFill>
                  <a:srgbClr val="990000"/>
                </a:solidFill>
              </a:rPr>
              <a:t>Lá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cọ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hình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quạt</a:t>
            </a:r>
            <a:r>
              <a:rPr lang="en-US" sz="3200" b="1" i="1" dirty="0">
                <a:solidFill>
                  <a:srgbClr val="990000"/>
                </a:solidFill>
              </a:rPr>
              <a:t>, </a:t>
            </a:r>
            <a:r>
              <a:rPr lang="en-US" sz="3200" b="1" i="1" dirty="0" err="1">
                <a:solidFill>
                  <a:srgbClr val="990000"/>
                </a:solidFill>
              </a:rPr>
              <a:t>có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gân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lá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xòe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ra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như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các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tia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</a:p>
          <a:p>
            <a:pPr marL="342900" indent="-342900"/>
            <a:r>
              <a:rPr lang="en-US" sz="3200" b="1" i="1" dirty="0" err="1">
                <a:solidFill>
                  <a:srgbClr val="990000"/>
                </a:solidFill>
              </a:rPr>
              <a:t>nắng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nên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tác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giả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thấy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nó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giống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mặt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trời</a:t>
            </a:r>
            <a:r>
              <a:rPr lang="en-US" sz="3200" b="1" i="1" dirty="0">
                <a:solidFill>
                  <a:srgbClr val="990000"/>
                </a:solidFill>
              </a:rPr>
              <a:t>.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2" y="2895600"/>
            <a:ext cx="5456238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685800" cy="2286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3733800"/>
            <a:ext cx="3733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899399" y="2907278"/>
            <a:ext cx="1066800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042263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2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5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" y="1371600"/>
            <a:ext cx="8999220" cy="1524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4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)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thích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gọi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lá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cọ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“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xanh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”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?</a:t>
            </a:r>
          </a:p>
          <a:p>
            <a:pPr marL="342900" indent="-342900"/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?</a:t>
            </a: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5410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1960" y="437379"/>
            <a:ext cx="8472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3657600"/>
            <a:ext cx="3733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 cọ ơi! Rừng cọ!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 đẹp, lá ngời ngời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 yêu thường vẫn gọi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 trời xanh của tôi.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" y="5449751"/>
            <a:ext cx="2141220" cy="0"/>
          </a:xfrm>
          <a:prstGeom prst="line">
            <a:avLst/>
          </a:prstGeom>
          <a:ln w="25400">
            <a:solidFill>
              <a:schemeClr val="tx2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776651" y="437378"/>
            <a:ext cx="2650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936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2" grpId="1"/>
      <p:bldP spid="13" grpId="0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38200" y="381000"/>
            <a:ext cx="7848600" cy="1295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0" y="2133600"/>
            <a:ext cx="9144000" cy="4454525"/>
            <a:chOff x="0" y="2064"/>
            <a:chExt cx="5760" cy="2134"/>
          </a:xfrm>
        </p:grpSpPr>
        <p:pic>
          <p:nvPicPr>
            <p:cNvPr id="11" name="Picture 13" descr="Hinh nen 127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64"/>
              <a:ext cx="5760" cy="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816" y="2544"/>
              <a:ext cx="475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5" descr="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80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66800" y="3352800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Bài thơ ca ngợi tình yêu quê hương của tác giả qua hình ảnh mặt trời xanh và những dòng thơ tả vẻ đẹp đa dạng của rừng cọ.</a:t>
            </a:r>
            <a:endParaRPr lang="vi-VN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Pictures\Pictur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85"/>
            <a:ext cx="8610600" cy="666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4572000"/>
            <a:ext cx="5791200" cy="206210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r>
              <a:rPr lang="nl-NL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ngợi tình yêu quê hương của tác giả qua hình ảnh mặt trời xanh và những dòng thơ tả vẻ đẹp đa dạng của rừng cọ.</a:t>
            </a:r>
            <a:endParaRPr lang="vi-VN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28600" y="2209800"/>
            <a:ext cx="4267200" cy="198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23495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 </a:t>
            </a:r>
            <a:r>
              <a:rPr lang="en-US" sz="2800" b="1" i="1" dirty="0" err="1">
                <a:latin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</a:rPr>
              <a:t>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62000" y="23495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có ai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00200" y="23495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lắng nghe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2400" y="27305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Tiếng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43000" y="27305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mưa 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981200" y="27305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 trong rừng cọ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28600" y="31877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Như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90600" y="31877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tiếng thác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2400" y="31877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dội về.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28600" y="35687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Như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143000" y="35687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ào ào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981200" y="35687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trận gió.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28600" y="4356100"/>
            <a:ext cx="4267200" cy="190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4572000" y="2235200"/>
            <a:ext cx="4343400" cy="198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4572000" y="4356100"/>
            <a:ext cx="4419600" cy="190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04800" y="43434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Đã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838200" y="43434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ai lên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828800" y="43434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rừng cọ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228600" y="48006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Giữa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1143000" y="48006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một buổi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2654300" y="48006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trưa hè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228600" y="52578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Gối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914400" y="52578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đầu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1600200" y="52578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lên thảm cỏ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28600" y="56388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Nhìn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066800" y="56388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trời xanh,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2590800" y="56388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lá che.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108325" y="6742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4876800" y="2209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Đã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5410200" y="22098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có ai</a:t>
            </a: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6248400" y="22098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dậy sớm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4876800" y="26670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Nhìn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5791200" y="26670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lên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6184900" y="26670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 </a:t>
            </a:r>
            <a:r>
              <a:rPr lang="en-US" sz="2800" b="1" i="1">
                <a:latin typeface="Times New Roman" pitchFamily="18" charset="0"/>
              </a:rPr>
              <a:t>rừng cọ tươi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4876800" y="3124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Lá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5334000" y="31242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xòe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108700" y="31242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từng tia nắng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4876800" y="35814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Giống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943600" y="3581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hệt 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6553200" y="35814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như mặt trời.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4800600" y="43942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Rừng</a:t>
            </a:r>
            <a:r>
              <a:rPr lang="en-US" sz="2800" b="1"/>
              <a:t> 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5791200" y="43942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cọ ơi !</a:t>
            </a: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6934200" y="4394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Rừng cọ !</a:t>
            </a: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4800600" y="48514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Lá</a:t>
            </a: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5257800" y="4851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đẹp,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5661025" y="5402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6096000" y="4800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6121400" y="48514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lá ngời ngời</a:t>
            </a: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4648200" y="52324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Tôi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5410200" y="52324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yêu</a:t>
            </a: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6172200" y="52324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thường vẫn gọi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4800600" y="56134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Mặt </a:t>
            </a: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5486400" y="5613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trời</a:t>
            </a:r>
          </a:p>
        </p:txBody>
      </p:sp>
      <p:sp>
        <p:nvSpPr>
          <p:cNvPr id="58" name="Text Box 60"/>
          <p:cNvSpPr txBox="1">
            <a:spLocks noChangeArrowheads="1"/>
          </p:cNvSpPr>
          <p:nvPr/>
        </p:nvSpPr>
        <p:spPr bwMode="auto">
          <a:xfrm>
            <a:off x="6273800" y="56134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xanh của tôi.</a:t>
            </a:r>
          </a:p>
        </p:txBody>
      </p:sp>
      <p:sp>
        <p:nvSpPr>
          <p:cNvPr id="62" name="Text Box 69"/>
          <p:cNvSpPr txBox="1">
            <a:spLocks noChangeArrowheads="1"/>
          </p:cNvSpPr>
          <p:nvPr/>
        </p:nvSpPr>
        <p:spPr bwMode="auto">
          <a:xfrm>
            <a:off x="1752600" y="990600"/>
            <a:ext cx="601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Mặt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trời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xanh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tôi</a:t>
            </a:r>
            <a:endParaRPr 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65" name="AutoShape 72"/>
          <p:cNvSpPr>
            <a:spLocks noChangeArrowheads="1"/>
          </p:cNvSpPr>
          <p:nvPr/>
        </p:nvSpPr>
        <p:spPr bwMode="auto">
          <a:xfrm>
            <a:off x="228600" y="0"/>
            <a:ext cx="3962400" cy="990600"/>
          </a:xfrm>
          <a:prstGeom prst="horizontalScroll">
            <a:avLst>
              <a:gd name="adj" fmla="val 2173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thuộc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lòng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9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4" grpId="0"/>
      <p:bldP spid="16" grpId="0"/>
      <p:bldP spid="22" grpId="0"/>
      <p:bldP spid="23" grpId="0"/>
      <p:bldP spid="25" grpId="0"/>
      <p:bldP spid="28" grpId="0"/>
      <p:bldP spid="29" grpId="0"/>
      <p:bldP spid="31" grpId="0"/>
      <p:bldP spid="35" grpId="0"/>
      <p:bldP spid="36" grpId="0"/>
      <p:bldP spid="38" grpId="0"/>
      <p:bldP spid="41" grpId="0"/>
      <p:bldP spid="42" grpId="0"/>
      <p:bldP spid="44" grpId="0"/>
      <p:bldP spid="47" grpId="0"/>
      <p:bldP spid="48" grpId="0"/>
      <p:bldP spid="52" grpId="0"/>
      <p:bldP spid="55" grpId="0"/>
      <p:bldP spid="56" grpId="0"/>
      <p:bldP spid="58" grpId="0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8" y="-34925"/>
            <a:ext cx="4362450" cy="347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4" y="3441700"/>
            <a:ext cx="4367213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0"/>
            <a:ext cx="4776787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3487738"/>
            <a:ext cx="480853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198438"/>
            <a:ext cx="2519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Lợp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851" y="3413125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95925" y="34925"/>
            <a:ext cx="2519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cọ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32300" y="3863975"/>
            <a:ext cx="2519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dầu cọ</a:t>
            </a:r>
          </a:p>
        </p:txBody>
      </p:sp>
    </p:spTree>
    <p:extLst>
      <p:ext uri="{BB962C8B-B14F-4D97-AF65-F5344CB8AC3E}">
        <p14:creationId xmlns:p14="http://schemas.microsoft.com/office/powerpoint/2010/main" val="40126523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ound Same Side Corner Rectangle 43"/>
          <p:cNvSpPr>
            <a:spLocks noChangeArrowheads="1"/>
          </p:cNvSpPr>
          <p:nvPr/>
        </p:nvSpPr>
        <p:spPr bwMode="auto">
          <a:xfrm rot="10800000">
            <a:off x="0" y="6324600"/>
            <a:ext cx="9144000" cy="533400"/>
          </a:xfrm>
          <a:custGeom>
            <a:avLst/>
            <a:gdLst>
              <a:gd name="T0" fmla="*/ 9144000 w 9144000"/>
              <a:gd name="T1" fmla="*/ 66675 h 1066800"/>
              <a:gd name="T2" fmla="*/ 4572000 w 9144000"/>
              <a:gd name="T3" fmla="*/ 133350 h 1066800"/>
              <a:gd name="T4" fmla="*/ 0 w 9144000"/>
              <a:gd name="T5" fmla="*/ 66675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8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/>
          <a:p>
            <a:endParaRPr lang="en-US"/>
          </a:p>
        </p:txBody>
      </p:sp>
      <p:sp>
        <p:nvSpPr>
          <p:cNvPr id="512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23622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endParaRPr lang="en-US" altLang="en-US" sz="32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962400" y="2300288"/>
            <a:ext cx="3352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1A0597"/>
                </a:solidFill>
                <a:latin typeface="Times New Roman" pitchFamily="18" charset="0"/>
              </a:rPr>
              <a:t>       </a:t>
            </a:r>
            <a:r>
              <a:rPr lang="en-US" alt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endParaRPr lang="en-US" altLang="en-US" sz="32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038600" y="2590800"/>
            <a:ext cx="76200" cy="3276600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85800" y="2905125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- tiếng thác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09600" y="489108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i="1">
                <a:latin typeface="Times New Roman" pitchFamily="18" charset="0"/>
              </a:rPr>
              <a:t>- mặt trời</a:t>
            </a:r>
            <a:endParaRPr lang="en-US" altLang="en-US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85800" y="5348288"/>
            <a:ext cx="2514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- lá ngời ngời</a:t>
            </a:r>
          </a:p>
        </p:txBody>
      </p:sp>
      <p:pic>
        <p:nvPicPr>
          <p:cNvPr id="6156" name="Picture 13" descr="Star-05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5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66750" y="3400425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alt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76275" y="390048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- thảm cỏ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85800" y="441960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- lá xòe</a:t>
            </a:r>
          </a:p>
        </p:txBody>
      </p:sp>
      <p:sp>
        <p:nvSpPr>
          <p:cNvPr id="6160" name="Text Box 19"/>
          <p:cNvSpPr txBox="1">
            <a:spLocks noChangeArrowheads="1"/>
          </p:cNvSpPr>
          <p:nvPr/>
        </p:nvSpPr>
        <p:spPr bwMode="auto">
          <a:xfrm>
            <a:off x="3581400" y="2286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alt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altLang="en-US" sz="32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6161" name="Text Box 26"/>
          <p:cNvSpPr txBox="1">
            <a:spLocks noChangeArrowheads="1"/>
          </p:cNvSpPr>
          <p:nvPr/>
        </p:nvSpPr>
        <p:spPr bwMode="auto">
          <a:xfrm>
            <a:off x="1676400" y="83820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990000"/>
                </a:solidFill>
                <a:latin typeface="Times New Roman" pitchFamily="18" charset="0"/>
              </a:rPr>
              <a:t>Mặt</a:t>
            </a:r>
            <a:r>
              <a:rPr lang="en-US" alt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Times New Roman" pitchFamily="18" charset="0"/>
              </a:rPr>
              <a:t>trời</a:t>
            </a:r>
            <a:r>
              <a:rPr lang="en-US" alt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Times New Roman" pitchFamily="18" charset="0"/>
              </a:rPr>
              <a:t>xanh</a:t>
            </a:r>
            <a:r>
              <a:rPr lang="en-US" alt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Times New Roman" pitchFamily="18" charset="0"/>
              </a:rPr>
              <a:t>tôi</a:t>
            </a:r>
            <a:endParaRPr lang="en-US" alt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6162" name="Text Box 27"/>
          <p:cNvSpPr txBox="1">
            <a:spLocks noChangeArrowheads="1"/>
          </p:cNvSpPr>
          <p:nvPr/>
        </p:nvSpPr>
        <p:spPr bwMode="auto">
          <a:xfrm>
            <a:off x="5257800" y="1447800"/>
            <a:ext cx="358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99"/>
                </a:solidFill>
                <a:latin typeface="UNI Chu truyen thong" pitchFamily="66" charset="0"/>
              </a:rPr>
              <a:t>Nguyễn</a:t>
            </a:r>
            <a:r>
              <a:rPr lang="en-US" altLang="en-US" sz="2800" b="1" i="1" dirty="0">
                <a:solidFill>
                  <a:srgbClr val="000099"/>
                </a:solidFill>
                <a:latin typeface="UNI Chu truyen thong" pitchFamily="66" charset="0"/>
              </a:rPr>
              <a:t> Viết </a:t>
            </a:r>
            <a:r>
              <a:rPr lang="en-US" altLang="en-US" sz="2800" b="1" i="1" dirty="0" err="1">
                <a:solidFill>
                  <a:srgbClr val="000099"/>
                </a:solidFill>
                <a:latin typeface="UNI Chu truyen thong" pitchFamily="66" charset="0"/>
              </a:rPr>
              <a:t>Bình</a:t>
            </a:r>
            <a:endParaRPr lang="en-US" altLang="en-US" sz="2800" b="1" i="1" dirty="0">
              <a:solidFill>
                <a:srgbClr val="000099"/>
              </a:solidFill>
              <a:latin typeface="UNI Chu truyen thong" pitchFamily="66" charset="0"/>
            </a:endParaRPr>
          </a:p>
        </p:txBody>
      </p:sp>
      <p:sp>
        <p:nvSpPr>
          <p:cNvPr id="6163" name="AutoShape 28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alt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  <p:sp>
        <p:nvSpPr>
          <p:cNvPr id="6164" name="AutoShape 2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6019800"/>
            <a:ext cx="609600" cy="304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91000" y="3576697"/>
            <a:ext cx="4724400" cy="224676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nl-NL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Ca ngợi tình yêu quê hương của tác giả qua hình ảnh mặt trời xanh và những dòng thơ tả vẻ đẹp đa dạng của rừng cọ.</a:t>
            </a:r>
            <a:endParaRPr lang="vi-VN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35606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  <p:bldP spid="5126" grpId="0" animBg="1"/>
      <p:bldP spid="5127" grpId="0"/>
      <p:bldP spid="5128" grpId="0"/>
      <p:bldP spid="5129" grpId="0"/>
      <p:bldP spid="5135" grpId="0"/>
      <p:bldP spid="5136" grpId="0"/>
      <p:bldP spid="51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3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73732" descr="PPT素材-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57251"/>
            <a:ext cx="83058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73734" descr="PPT素材-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3721101"/>
            <a:ext cx="2805112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057400" y="3048001"/>
            <a:ext cx="4953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 defTabSz="1219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9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9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9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9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69620359"/>
      </p:ext>
    </p:extLst>
  </p:cSld>
  <p:clrMapOvr>
    <a:masterClrMapping/>
  </p:clrMapOvr>
  <p:transition>
    <p:sndAc>
      <p:stSnd>
        <p:snd r:embed="rId3" name="wind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84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18"/>
          <p:cNvSpPr txBox="1">
            <a:spLocks noChangeArrowheads="1"/>
          </p:cNvSpPr>
          <p:nvPr/>
        </p:nvSpPr>
        <p:spPr bwMode="auto">
          <a:xfrm>
            <a:off x="560388" y="5334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4800" u="sng" dirty="0" err="1">
                <a:solidFill>
                  <a:srgbClr val="FF0000"/>
                </a:solidFill>
                <a:latin typeface="HP001 5 hàng 1 ô ly" pitchFamily="34" charset="0"/>
              </a:rPr>
              <a:t>Tập</a:t>
            </a:r>
            <a:r>
              <a:rPr lang="en-US" altLang="en-US" sz="4800" u="sng" dirty="0">
                <a:solidFill>
                  <a:srgbClr val="FF0000"/>
                </a:solidFill>
                <a:latin typeface="HP001 5 hàng 1 ô ly" pitchFamily="34" charset="0"/>
              </a:rPr>
              <a:t> </a:t>
            </a:r>
            <a:r>
              <a:rPr lang="en-US" altLang="en-US" sz="4800" u="sng" dirty="0" err="1">
                <a:solidFill>
                  <a:srgbClr val="FF0000"/>
                </a:solidFill>
                <a:latin typeface="HP001 5 hàng 1 ô ly" pitchFamily="34" charset="0"/>
              </a:rPr>
              <a:t>đọc</a:t>
            </a:r>
            <a:endParaRPr lang="en-US" altLang="en-US" sz="3600" u="sng" dirty="0">
              <a:solidFill>
                <a:srgbClr val="FF0000"/>
              </a:solidFill>
              <a:latin typeface="HP001 5 hàng 1 ô ly" pitchFamily="34" charset="0"/>
            </a:endParaRPr>
          </a:p>
        </p:txBody>
      </p:sp>
      <p:sp>
        <p:nvSpPr>
          <p:cNvPr id="29700" name="Text Box 30"/>
          <p:cNvSpPr txBox="1">
            <a:spLocks noChangeArrowheads="1"/>
          </p:cNvSpPr>
          <p:nvPr/>
        </p:nvSpPr>
        <p:spPr bwMode="auto">
          <a:xfrm>
            <a:off x="563563" y="1295400"/>
            <a:ext cx="858361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5400" b="1" dirty="0" err="1">
                <a:solidFill>
                  <a:schemeClr val="bg1"/>
                </a:solidFill>
                <a:latin typeface="HP001 5 hàng 1 ô ly" pitchFamily="34" charset="0"/>
              </a:rPr>
              <a:t>Mặt</a:t>
            </a:r>
            <a:r>
              <a:rPr lang="en-US" altLang="en-US" sz="5400" b="1" dirty="0">
                <a:solidFill>
                  <a:schemeClr val="bg1"/>
                </a:solidFill>
                <a:latin typeface="HP001 5 hàng 1 ô ly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HP001 5 hàng 1 ô ly" pitchFamily="34" charset="0"/>
              </a:rPr>
              <a:t>trời</a:t>
            </a:r>
            <a:r>
              <a:rPr lang="en-US" altLang="en-US" sz="5400" b="1" dirty="0">
                <a:solidFill>
                  <a:schemeClr val="bg1"/>
                </a:solidFill>
                <a:latin typeface="HP001 5 hàng 1 ô ly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HP001 5 hàng 1 ô ly" pitchFamily="34" charset="0"/>
              </a:rPr>
              <a:t>xanh</a:t>
            </a:r>
            <a:r>
              <a:rPr lang="en-US" altLang="en-US" sz="5400" b="1" dirty="0">
                <a:solidFill>
                  <a:schemeClr val="bg1"/>
                </a:solidFill>
                <a:latin typeface="HP001 5 hàng 1 ô ly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HP001 5 hàng 1 ô ly" pitchFamily="34" charset="0"/>
              </a:rPr>
              <a:t>của</a:t>
            </a:r>
            <a:r>
              <a:rPr lang="en-US" altLang="en-US" sz="5400" b="1" dirty="0">
                <a:solidFill>
                  <a:schemeClr val="bg1"/>
                </a:solidFill>
                <a:latin typeface="HP001 5 hàng 1 ô ly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HP001 5 hàng 1 ô ly" pitchFamily="34" charset="0"/>
              </a:rPr>
              <a:t>tôi</a:t>
            </a:r>
            <a:endParaRPr lang="en-US" altLang="en-US" sz="5400" b="1" dirty="0">
              <a:solidFill>
                <a:schemeClr val="bg1"/>
              </a:solidFill>
              <a:latin typeface="HP001 5 hàng 1 ô ly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HP001 5 hàng 1 ô ly" pitchFamily="34" charset="0"/>
                <a:cs typeface="Times New Roman" pitchFamily="18" charset="0"/>
              </a:rPr>
              <a:t>(</a:t>
            </a:r>
            <a:r>
              <a:rPr lang="en-US" altLang="en-US" sz="5400" b="1" dirty="0" err="1">
                <a:solidFill>
                  <a:schemeClr val="bg1"/>
                </a:solidFill>
                <a:latin typeface="HP001 5 hàng 1 ô ly" pitchFamily="34" charset="0"/>
                <a:cs typeface="Times New Roman" pitchFamily="18" charset="0"/>
              </a:rPr>
              <a:t>Trích</a:t>
            </a:r>
            <a:r>
              <a:rPr lang="en-US" altLang="en-US" sz="5400" b="1" dirty="0">
                <a:solidFill>
                  <a:schemeClr val="bg1"/>
                </a:solidFill>
                <a:latin typeface="HP001 5 hàng 1 ô ly" pitchFamily="34" charset="0"/>
                <a:cs typeface="Times New Roman" pitchFamily="18" charset="0"/>
              </a:rPr>
              <a:t>)</a:t>
            </a:r>
            <a:endParaRPr lang="en-US" altLang="en-US" sz="3600" b="1" dirty="0">
              <a:solidFill>
                <a:schemeClr val="bg1"/>
              </a:solidFill>
              <a:latin typeface="HP001 5 hàng 1 ô ly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8784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ound Same Side Corner Rectangle 43"/>
          <p:cNvSpPr>
            <a:spLocks noChangeArrowheads="1"/>
          </p:cNvSpPr>
          <p:nvPr/>
        </p:nvSpPr>
        <p:spPr bwMode="auto">
          <a:xfrm rot="10800000">
            <a:off x="0" y="6324600"/>
            <a:ext cx="9144000" cy="533400"/>
          </a:xfrm>
          <a:custGeom>
            <a:avLst/>
            <a:gdLst>
              <a:gd name="T0" fmla="*/ 9144000 w 9144000"/>
              <a:gd name="T1" fmla="*/ 66675 h 1066800"/>
              <a:gd name="T2" fmla="*/ 4572000 w 9144000"/>
              <a:gd name="T3" fmla="*/ 133350 h 1066800"/>
              <a:gd name="T4" fmla="*/ 0 w 9144000"/>
              <a:gd name="T5" fmla="*/ 66675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8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/>
          <a:p>
            <a:endParaRPr lang="en-US"/>
          </a:p>
        </p:txBody>
      </p:sp>
      <p:sp>
        <p:nvSpPr>
          <p:cNvPr id="512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23622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endParaRPr lang="en-US" altLang="en-US" sz="32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962400" y="2300288"/>
            <a:ext cx="3352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1A0597"/>
                </a:solidFill>
                <a:latin typeface="Times New Roman" pitchFamily="18" charset="0"/>
              </a:rPr>
              <a:t>       </a:t>
            </a:r>
            <a:r>
              <a:rPr lang="en-US" alt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endParaRPr lang="en-US" altLang="en-US" sz="32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038600" y="2590800"/>
            <a:ext cx="76200" cy="3276600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85800" y="2905125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- tiếng thác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09600" y="489108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i="1">
                <a:latin typeface="Times New Roman" pitchFamily="18" charset="0"/>
              </a:rPr>
              <a:t>- mặt trời</a:t>
            </a:r>
            <a:endParaRPr lang="en-US" altLang="en-US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85800" y="5348288"/>
            <a:ext cx="2514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- lá ngời ngời</a:t>
            </a:r>
          </a:p>
        </p:txBody>
      </p:sp>
      <p:pic>
        <p:nvPicPr>
          <p:cNvPr id="6156" name="Picture 13" descr="Star-05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5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66750" y="3400425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alt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76275" y="390048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- thảm cỏ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85800" y="441960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- lá xòe</a:t>
            </a:r>
          </a:p>
        </p:txBody>
      </p:sp>
      <p:sp>
        <p:nvSpPr>
          <p:cNvPr id="6160" name="Text Box 19"/>
          <p:cNvSpPr txBox="1">
            <a:spLocks noChangeArrowheads="1"/>
          </p:cNvSpPr>
          <p:nvPr/>
        </p:nvSpPr>
        <p:spPr bwMode="auto">
          <a:xfrm>
            <a:off x="3581400" y="2286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alt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altLang="en-US" sz="32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6161" name="Text Box 26"/>
          <p:cNvSpPr txBox="1">
            <a:spLocks noChangeArrowheads="1"/>
          </p:cNvSpPr>
          <p:nvPr/>
        </p:nvSpPr>
        <p:spPr bwMode="auto">
          <a:xfrm>
            <a:off x="1676400" y="83820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990000"/>
                </a:solidFill>
                <a:latin typeface="Times New Roman" pitchFamily="18" charset="0"/>
              </a:rPr>
              <a:t>Mặt</a:t>
            </a:r>
            <a:r>
              <a:rPr lang="en-US" alt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Times New Roman" pitchFamily="18" charset="0"/>
              </a:rPr>
              <a:t>trời</a:t>
            </a:r>
            <a:r>
              <a:rPr lang="en-US" alt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Times New Roman" pitchFamily="18" charset="0"/>
              </a:rPr>
              <a:t>xanh</a:t>
            </a:r>
            <a:r>
              <a:rPr lang="en-US" alt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Times New Roman" pitchFamily="18" charset="0"/>
              </a:rPr>
              <a:t>tôi</a:t>
            </a:r>
            <a:endParaRPr lang="en-US" alt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6162" name="Text Box 27"/>
          <p:cNvSpPr txBox="1">
            <a:spLocks noChangeArrowheads="1"/>
          </p:cNvSpPr>
          <p:nvPr/>
        </p:nvSpPr>
        <p:spPr bwMode="auto">
          <a:xfrm>
            <a:off x="5257800" y="1447800"/>
            <a:ext cx="358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99"/>
                </a:solidFill>
                <a:latin typeface="UNI Chu truyen thong" pitchFamily="66" charset="0"/>
              </a:rPr>
              <a:t>Nguyễn</a:t>
            </a:r>
            <a:r>
              <a:rPr lang="en-US" altLang="en-US" sz="2800" b="1" i="1" dirty="0">
                <a:solidFill>
                  <a:srgbClr val="000099"/>
                </a:solidFill>
                <a:latin typeface="UNI Chu truyen thong" pitchFamily="66" charset="0"/>
              </a:rPr>
              <a:t> Viết </a:t>
            </a:r>
            <a:r>
              <a:rPr lang="en-US" altLang="en-US" sz="2800" b="1" i="1" dirty="0" err="1">
                <a:solidFill>
                  <a:srgbClr val="000099"/>
                </a:solidFill>
                <a:latin typeface="UNI Chu truyen thong" pitchFamily="66" charset="0"/>
              </a:rPr>
              <a:t>Bình</a:t>
            </a:r>
            <a:endParaRPr lang="en-US" altLang="en-US" sz="2800" b="1" i="1" dirty="0">
              <a:solidFill>
                <a:srgbClr val="000099"/>
              </a:solidFill>
              <a:latin typeface="UNI Chu truyen thong" pitchFamily="66" charset="0"/>
            </a:endParaRPr>
          </a:p>
        </p:txBody>
      </p:sp>
      <p:sp>
        <p:nvSpPr>
          <p:cNvPr id="6163" name="AutoShape 28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alt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  <p:sp>
        <p:nvSpPr>
          <p:cNvPr id="6164" name="AutoShape 2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6019800"/>
            <a:ext cx="609600" cy="304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9178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  <p:bldP spid="5126" grpId="0" animBg="1"/>
      <p:bldP spid="5127" grpId="0"/>
      <p:bldP spid="5128" grpId="0"/>
      <p:bldP spid="5129" grpId="0"/>
      <p:bldP spid="5135" grpId="0"/>
      <p:bldP spid="5136" grpId="0"/>
      <p:bldP spid="51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61131" y="301173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762000"/>
            <a:ext cx="470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2999" y="5836883"/>
            <a:ext cx="441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  VIẾT  BÌNH</a:t>
            </a:r>
            <a:endParaRPr lang="vi-VN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26" y="1524000"/>
            <a:ext cx="39319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9266" y="3804791"/>
            <a:ext cx="38860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506056"/>
            <a:ext cx="37144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2" name="TextBox 11"/>
          <p:cNvSpPr txBox="1"/>
          <p:nvPr/>
        </p:nvSpPr>
        <p:spPr>
          <a:xfrm>
            <a:off x="5054058" y="3804791"/>
            <a:ext cx="36439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59026" y="1462590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1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9026" y="3804791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2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63057" y="3799302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4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495800" y="1524000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3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95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200400" y="1257300"/>
            <a:ext cx="1981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600" u="sng" dirty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346200" y="1831975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 dirty="0">
              <a:solidFill>
                <a:srgbClr val="CC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76383" y="2235200"/>
            <a:ext cx="3697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905000" y="3043297"/>
            <a:ext cx="4572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 nghe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mưa 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cọ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tiếng thác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 về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ào ào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 gió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181600" y="4724400"/>
            <a:ext cx="126669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05400" y="4724400"/>
            <a:ext cx="126669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581400" y="70485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alt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altLang="en-US" sz="32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676400" y="1157288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990000"/>
                </a:solidFill>
                <a:latin typeface="Times New Roman" pitchFamily="18" charset="0"/>
              </a:rPr>
              <a:t>Mặt</a:t>
            </a:r>
            <a:r>
              <a:rPr lang="en-US" alt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Times New Roman" pitchFamily="18" charset="0"/>
              </a:rPr>
              <a:t>trời</a:t>
            </a:r>
            <a:r>
              <a:rPr lang="en-US" alt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Times New Roman" pitchFamily="18" charset="0"/>
              </a:rPr>
              <a:t>xanh</a:t>
            </a:r>
            <a:r>
              <a:rPr lang="en-US" alt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Times New Roman" pitchFamily="18" charset="0"/>
              </a:rPr>
              <a:t>tôi</a:t>
            </a:r>
            <a:endParaRPr lang="en-US" alt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5257800" y="1706563"/>
            <a:ext cx="358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99"/>
                </a:solidFill>
                <a:latin typeface="UNI Chu truyen thong" pitchFamily="66" charset="0"/>
              </a:rPr>
              <a:t>Nguyễn</a:t>
            </a:r>
            <a:r>
              <a:rPr lang="en-US" altLang="en-US" sz="2800" b="1" i="1" dirty="0">
                <a:solidFill>
                  <a:srgbClr val="000099"/>
                </a:solidFill>
                <a:latin typeface="UNI Chu truyen thong" pitchFamily="66" charset="0"/>
              </a:rPr>
              <a:t> Viết </a:t>
            </a:r>
            <a:r>
              <a:rPr lang="en-US" altLang="en-US" sz="2800" b="1" i="1" dirty="0" err="1">
                <a:solidFill>
                  <a:srgbClr val="000099"/>
                </a:solidFill>
                <a:latin typeface="UNI Chu truyen thong" pitchFamily="66" charset="0"/>
              </a:rPr>
              <a:t>Bình</a:t>
            </a:r>
            <a:endParaRPr lang="en-US" altLang="en-US" sz="2800" b="1" i="1" dirty="0">
              <a:solidFill>
                <a:srgbClr val="000099"/>
              </a:solidFill>
              <a:latin typeface="UNI Chu truyen thong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105400" y="3200400"/>
            <a:ext cx="126669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045531" y="3733800"/>
            <a:ext cx="126669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62600" y="4191000"/>
            <a:ext cx="126669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275" y="762000"/>
            <a:ext cx="4389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37691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xanh, 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905000"/>
            <a:ext cx="355738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đẹp,  lá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377346" y="1981200"/>
            <a:ext cx="152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67201" y="2438400"/>
            <a:ext cx="111572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10000" y="2895600"/>
            <a:ext cx="762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378531" y="3276600"/>
            <a:ext cx="152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473535" y="3276600"/>
            <a:ext cx="126669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200401" y="4191000"/>
            <a:ext cx="89064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886200" y="4572000"/>
            <a:ext cx="152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4266" y="5029200"/>
            <a:ext cx="107866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895600" y="5372100"/>
            <a:ext cx="1524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038600" y="5334000"/>
            <a:ext cx="1524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114800" y="5334000"/>
            <a:ext cx="142195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543800" y="1995054"/>
            <a:ext cx="152400" cy="3671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8229600" y="2457450"/>
            <a:ext cx="152400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8001000" y="2895600"/>
            <a:ext cx="1524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8382000" y="3352800"/>
            <a:ext cx="128384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8446192" y="3352800"/>
            <a:ext cx="164408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629400" y="40386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705600" y="40386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8153400" y="4038600"/>
            <a:ext cx="2286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8229600" y="4038600"/>
            <a:ext cx="2286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171111" y="45339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408092" y="49911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198427" y="53721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8122227" y="53721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-20782" y="23018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endParaRPr lang="en-US" sz="2800" b="1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00698" y="5946888"/>
            <a:ext cx="441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  VIẾT  BÌNH</a:t>
            </a:r>
            <a:endParaRPr lang="vi-VN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8001000" y="4565073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87036" y="1767390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1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51856" y="4013697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71" name="Oval 70"/>
          <p:cNvSpPr/>
          <p:nvPr/>
        </p:nvSpPr>
        <p:spPr>
          <a:xfrm>
            <a:off x="4413946" y="1919790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76" name="Oval 75"/>
          <p:cNvSpPr/>
          <p:nvPr/>
        </p:nvSpPr>
        <p:spPr>
          <a:xfrm>
            <a:off x="4443345" y="4030771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342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9" grpId="0" animBg="1"/>
      <p:bldP spid="71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ây%20cọ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382000" cy="562927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780210" y="5934891"/>
            <a:ext cx="7910945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Cọ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(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thuộc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họ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dừa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lá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to,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quạt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3214688" y="6048375"/>
            <a:ext cx="1814512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Thảm cỏ</a:t>
            </a:r>
          </a:p>
        </p:txBody>
      </p:sp>
      <p:pic>
        <p:nvPicPr>
          <p:cNvPr id="5" name="Picture 12" descr="golfvant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" y="609600"/>
            <a:ext cx="8881068" cy="52197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4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</TotalTime>
  <Words>945</Words>
  <Application>Microsoft Office PowerPoint</Application>
  <PresentationFormat>On-screen Show (4:3)</PresentationFormat>
  <Paragraphs>203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等线</vt:lpstr>
      <vt:lpstr>宋体</vt:lpstr>
      <vt:lpstr>宋体</vt:lpstr>
      <vt:lpstr>Arial</vt:lpstr>
      <vt:lpstr>Calibri</vt:lpstr>
      <vt:lpstr>Calibri Light</vt:lpstr>
      <vt:lpstr>HP001 5 hàng 1 ô ly</vt:lpstr>
      <vt:lpstr>Times New Roman</vt:lpstr>
      <vt:lpstr>UNI Chu truyen thong</vt:lpstr>
      <vt:lpstr>VNI-Times</vt:lpstr>
      <vt:lpstr>Chủ đề của Office</vt:lpstr>
      <vt:lpstr>18_Default Design</vt:lpstr>
      <vt:lpstr>Office Theme</vt:lpstr>
      <vt:lpstr> CHÀO MỪNG QUÝ THẦY CÔ DỰ GIỜ THĂM LỚP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122</cp:revision>
  <dcterms:created xsi:type="dcterms:W3CDTF">2006-08-16T00:00:00Z</dcterms:created>
  <dcterms:modified xsi:type="dcterms:W3CDTF">2025-04-14T01:13:24Z</dcterms:modified>
</cp:coreProperties>
</file>